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1"/>
  </p:notesMasterIdLst>
  <p:sldIdLst>
    <p:sldId id="403" r:id="rId5"/>
    <p:sldId id="383" r:id="rId6"/>
    <p:sldId id="378" r:id="rId7"/>
    <p:sldId id="379" r:id="rId8"/>
    <p:sldId id="381" r:id="rId9"/>
    <p:sldId id="386" r:id="rId10"/>
    <p:sldId id="385" r:id="rId11"/>
    <p:sldId id="384" r:id="rId12"/>
    <p:sldId id="391" r:id="rId13"/>
    <p:sldId id="388" r:id="rId14"/>
    <p:sldId id="389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5" r:id="rId26"/>
    <p:sldId id="408" r:id="rId27"/>
    <p:sldId id="409" r:id="rId28"/>
    <p:sldId id="407" r:id="rId29"/>
    <p:sldId id="41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97DE8-00A0-4AB8-AF24-AAA7C5F3E97F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8F2C8-37D4-4374-AE00-414387479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0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23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2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24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8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25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7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26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3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E0BD3D-50B7-4100-8AFF-273F1A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2AF0668-E8DF-4DCD-AC32-3ED0E7F3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7F6D7A-8D71-44E5-B806-8C7F1C59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F5B30D8-BE15-4234-B978-52AB127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001AC06-6EF0-40AB-9D3E-D5ECD183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7305E74-A618-4520-B0A7-8D63D49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44BE7C47-15D6-4886-BCB7-0BF0E38F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C33A082-24B7-49F6-A019-38F405D1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FDF5965-C827-4EE2-8194-9F63717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15C1246-76E4-4F9E-8F8B-9C10F09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C6908B0F-4C48-419C-9ADD-B2E7A379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6F18A8C-1C19-4DDF-97EE-173064F4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0E211ED-E594-4D3B-A2DB-8F608762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6FE6899-B813-4F82-B9E4-DBF22CD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DB60CBD-59D3-4E70-85EF-1A9C6A8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AE0BD3D-50B7-4100-8AFF-273F1A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2AF0668-E8DF-4DCD-AC32-3ED0E7F3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7F6D7A-8D71-44E5-B806-8C7F1C59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8A8-AD8B-4F46-9CFF-4C80C2C0FBA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F5B30D8-BE15-4234-B978-52AB127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001AC06-6EF0-40AB-9D3E-D5ECD183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3202448-7687-48A7-9D5C-1AD5945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BD9FD7E-2C23-4400-97CA-2AD3B41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6E17431-2B1F-49B2-B5B8-C918C70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CAC4-23D4-41BD-8160-251A919696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E59265C-32A0-4C59-8405-136604C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25BB91B-DCF9-4FCB-A5ED-796B859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3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580E84-E07A-43B4-8665-72FEDD21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102C5DA-4576-425E-95EE-8E40A8FC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398767-6FB6-4B16-AC9A-0393A7B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483-12B7-480C-ADA6-634823BB3EC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4B1930D-CC60-479B-964B-12EC186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8900A43-C0C4-49A1-96EF-6A92931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1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2200C16-535A-4F99-90C4-248E0493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BAB2F1-285E-4072-BD63-1DB2A078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20DB011-5670-4AAF-BD8D-ED903397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90F46E5-8203-4469-809F-706C7AC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F84-0B2D-4AC5-86FE-455FF67F41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3F9BB06-0E3A-4AC7-A29B-F83F8B3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8A3815C-7D18-4B53-B984-4A5B1CB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7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62972BE-BE3A-4D66-B5FB-9501221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A3C7AB2-7BB2-4804-A5D6-6A155ABA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2005C64-FAD1-49D6-85E7-ABAE47B3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E76C889-FA74-49F9-885C-AA6E1FBC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4EE2BE4-BE84-49E0-8B88-ADE82047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769A1292-6FB3-4EDA-AC89-F511CFA4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D5C-ABF4-43FA-88C2-85F73D8E276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3E4CDF5F-B535-4833-87EA-4459E00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F6A779F-D378-42CC-A988-FE9AEB5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66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9B380A8-FFF2-4977-952B-E73BCD0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27249AF-B191-4231-9DDE-ADF09F5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3A03-38EB-4F0D-8A15-2EF3EB9A5C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DFD03273-AE4C-4F53-A8C9-0F7F4CD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E392CE9-E91A-45CE-9A61-F3626DCD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DC829382-23C9-4F2D-A9BB-686C91C4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276-1639-4DDF-BE32-ACA116A430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8B980D6-377C-4837-8B19-6D509CB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0CDB1D-F5A9-44CC-A298-EB17E8A4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23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2872EE-592B-4082-B2A2-F54A2D4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A29E6AF-296F-42A9-8915-139D57F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4C1C482-AA30-4F35-8056-3DC8AC95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026C86A-81A6-4824-A379-C84C837F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63A7-D660-4F00-AC74-5C1C8E7051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E709285-DA46-4B41-8096-94F123D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9AB613C-9D10-4E1C-9E4E-2AF2EBB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3202448-7687-48A7-9D5C-1AD5945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BD9FD7E-2C23-4400-97CA-2AD3B41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6E17431-2B1F-49B2-B5B8-C918C70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E59265C-32A0-4C59-8405-136604C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25BB91B-DCF9-4FCB-A5ED-796B859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61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BF1D0E8-E09D-4C71-840B-554AB635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C420B699-F3D1-49E1-9F85-A88F5732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D42FA49-4757-4CCC-9AAD-3BEA72CA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029D64E-73D3-4973-A2C7-9D06B314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4C17-C0E0-49A8-8234-A42B19303AD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0D67363-B1F5-4E50-8A7A-B96DF22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E6DFEAF-976B-4FB4-90EE-D1B2343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87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305E74-A618-4520-B0A7-8D63D49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4BE7C47-15D6-4886-BCB7-0BF0E38F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C33A082-24B7-49F6-A019-38F405D1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305E-C49F-49EC-86AB-CF413DB833C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FDF5965-C827-4EE2-8194-9F63717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15C1246-76E4-4F9E-8F8B-9C10F09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49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6908B0F-4C48-419C-9ADD-B2E7A379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6F18A8C-1C19-4DDF-97EE-173064F4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0E211ED-E594-4D3B-A2DB-8F608762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13D-3FC7-4F16-A645-4CFBF0A7568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6FE6899-B813-4F82-B9E4-DBF22CD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DB60CBD-59D3-4E70-85EF-1A9C6A8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1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8A8-AD8B-4F46-9CFF-4C80C2C0FBA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09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5925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483-12B7-480C-ADA6-634823BB3EC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98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9133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3809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3A03-38EB-4F0D-8A15-2EF3EB9A5C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51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276-1639-4DDF-BE32-ACA116A430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2580E84-E07A-43B4-8665-72FEDD21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4102C5DA-4576-425E-95EE-8E40A8FC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4398767-6FB6-4B16-AC9A-0393A7B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4B1930D-CC60-479B-964B-12EC186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8900A43-C0C4-49A1-96EF-6A92931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66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824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0865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305E-C49F-49EC-86AB-CF413DB833C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60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13D-3FC7-4F16-A645-4CFBF0A7568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43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8A8-AD8B-4F46-9CFF-4C80C2C0FBA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61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65216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483-12B7-480C-ADA6-634823BB3EC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022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54625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66671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3A03-38EB-4F0D-8A15-2EF3EB9A5C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2200C16-535A-4F99-90C4-248E0493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0BAB2F1-285E-4072-BD63-1DB2A078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20DB011-5670-4AAF-BD8D-ED903397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90F46E5-8203-4469-809F-706C7AC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3F9BB06-0E3A-4AC7-A29B-F83F8B3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8A3815C-7D18-4B53-B984-4A5B1CB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75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276-1639-4DDF-BE32-ACA116A430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5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07121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46753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305E-C49F-49EC-86AB-CF413DB833C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3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13D-3FC7-4F16-A645-4CFBF0A7568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62972BE-BE3A-4D66-B5FB-9501221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A3C7AB2-7BB2-4804-A5D6-6A155ABA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2005C64-FAD1-49D6-85E7-ABAE47B3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1E76C889-FA74-49F9-885C-AA6E1FBC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74EE2BE4-BE84-49E0-8B88-ADE82047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769A1292-6FB3-4EDA-AC89-F511CFA4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3E4CDF5F-B535-4833-87EA-4459E00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CF6A779F-D378-42CC-A988-FE9AEB5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B380A8-FFF2-4977-952B-E73BCD0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227249AF-B191-4231-9DDE-ADF09F5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DFD03273-AE4C-4F53-A8C9-0F7F4CD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E392CE9-E91A-45CE-9A61-F3626DCD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7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DC829382-23C9-4F2D-A9BB-686C91C4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8B980D6-377C-4837-8B19-6D509CB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90CDB1D-F5A9-44CC-A298-EB17E8A4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3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2872EE-592B-4082-B2A2-F54A2D4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A29E6AF-296F-42A9-8915-139D57F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4C1C482-AA30-4F35-8056-3DC8AC95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026C86A-81A6-4824-A379-C84C837F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E709285-DA46-4B41-8096-94F123D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9AB613C-9D10-4E1C-9E4E-2AF2EBB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BF1D0E8-E09D-4C71-840B-554AB635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C420B699-F3D1-49E1-9F85-A88F5732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D42FA49-4757-4CCC-9AAD-3BEA72CA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029D64E-73D3-4973-A2C7-9D06B314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0D67363-B1F5-4E50-8A7A-B96DF22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E6DFEAF-976B-4FB4-90EE-D1B2343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4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8C578EC6-E98C-4F3C-91C6-858BC0F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E4FF186-707B-47B4-8463-63D6D87B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F42D637-8C57-45E3-906F-000D939D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D7382E0-AB00-4B40-A122-7F65FFDB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121686D-0517-4F22-B1BD-1E3395DB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8C578EC6-E98C-4F3C-91C6-858BC0F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E4FF186-707B-47B4-8463-63D6D87B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F42D637-8C57-45E3-906F-000D939D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7382E0-AB00-4B40-A122-7F65FFDB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121686D-0517-4F22-B1BD-1E3395DB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8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7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313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桁架之優化設計與工程分析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86150" y="2925763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一、桁架總高度變化控制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二、桁架腹桿角度變化控制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三、桁架上下弦與腹桿尺寸變化控制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四、屋頂桁架組合變化控制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7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43" y="5102508"/>
            <a:ext cx="8505034" cy="136496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93" y="3642034"/>
            <a:ext cx="8727284" cy="15967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96" y="1998681"/>
            <a:ext cx="8643938" cy="186801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056" y="707969"/>
            <a:ext cx="8763000" cy="1587520"/>
          </a:xfrm>
          <a:prstGeom prst="rect">
            <a:avLst/>
          </a:prstGeom>
        </p:spPr>
      </p:pic>
      <p:sp>
        <p:nvSpPr>
          <p:cNvPr id="34" name="圓角矩形 33"/>
          <p:cNvSpPr/>
          <p:nvPr/>
        </p:nvSpPr>
        <p:spPr>
          <a:xfrm>
            <a:off x="2742073" y="2736410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725269" y="1346189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742073" y="4126631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C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675338" y="5392438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D</a:t>
            </a:r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64" y="915772"/>
            <a:ext cx="2199909" cy="1469469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43" y="2531428"/>
            <a:ext cx="2145206" cy="94548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43" y="3885090"/>
            <a:ext cx="2145206" cy="94548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67" y="5238752"/>
            <a:ext cx="2145206" cy="94548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94102"/>
            <a:ext cx="550545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桁架之腹桿角度變化控制分析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9" y="5340481"/>
            <a:ext cx="8914386" cy="15175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6" y="3695189"/>
            <a:ext cx="8914386" cy="14914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3" y="1834487"/>
            <a:ext cx="8809612" cy="17068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03" y="270036"/>
            <a:ext cx="9324975" cy="1473245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302553" y="2393510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85749" y="803264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08916" y="4172914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C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5748" y="5756041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D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9523985" y="809821"/>
            <a:ext cx="765002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r>
              <a:rPr lang="en-US" altLang="zh-TW" b="1" dirty="0" smtClean="0">
                <a:solidFill>
                  <a:prstClr val="white"/>
                </a:solidFill>
              </a:rPr>
              <a:t>23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9579890" y="2355410"/>
            <a:ext cx="705121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24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579890" y="4099604"/>
            <a:ext cx="705121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20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9650743" y="5584819"/>
            <a:ext cx="704693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16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1148506" y="803264"/>
            <a:ext cx="93871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0.53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1172318" y="2337804"/>
            <a:ext cx="959004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0.43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1191368" y="4099604"/>
            <a:ext cx="97928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0.41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1222236" y="5558186"/>
            <a:ext cx="97928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0.41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333124" y="809821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71kg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358435" y="2337804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69kg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0391773" y="4099604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66kg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0434635" y="5584819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63kg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98"/>
            <a:ext cx="4191000" cy="4704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6953251" y="97001"/>
            <a:ext cx="5133974" cy="470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應力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6424936" y="143158"/>
            <a:ext cx="428625" cy="37050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2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5136269" y="878638"/>
            <a:ext cx="6942223" cy="8844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88500"/>
              </p:ext>
            </p:extLst>
          </p:nvPr>
        </p:nvGraphicFramePr>
        <p:xfrm>
          <a:off x="274637" y="1247774"/>
          <a:ext cx="4724400" cy="5334000"/>
        </p:xfrm>
        <a:graphic>
          <a:graphicData uri="http://schemas.openxmlformats.org/drawingml/2006/table">
            <a:tbl>
              <a:tblPr/>
              <a:tblGrid>
                <a:gridCol w="609600"/>
                <a:gridCol w="1346200"/>
                <a:gridCol w="2768600"/>
              </a:tblGrid>
              <a:tr h="5430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8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338" y="683230"/>
            <a:ext cx="510909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</a:t>
            </a: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上下弦與腹</a:t>
            </a:r>
            <a:r>
              <a:rPr lang="zh-TW" altLang="en-US" sz="24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桿形式尺寸變化設計</a:t>
            </a:r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1119C8B-2143-4AED-A8FE-ABA045D4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94" y="1644928"/>
            <a:ext cx="6941341" cy="10290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E54674BC-0A5E-4FFB-8FC2-D34E2735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84" y="2529393"/>
            <a:ext cx="7006432" cy="9615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4B9DD875-F05F-47FD-912B-634187EA35B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7384" y="3322101"/>
            <a:ext cx="7006432" cy="10187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9962638-8E83-4852-A8EA-B7B3E63911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447" y="4095836"/>
            <a:ext cx="7022306" cy="103774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9CFD0A4D-F9D4-4E93-9A3C-B18D6E60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6740" y="4945807"/>
            <a:ext cx="7147720" cy="104602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1430" y="5645887"/>
            <a:ext cx="6938340" cy="1075588"/>
          </a:xfrm>
          <a:prstGeom prst="rect">
            <a:avLst/>
          </a:prstGeom>
        </p:spPr>
      </p:pic>
      <p:sp>
        <p:nvSpPr>
          <p:cNvPr id="14" name="副標題 2"/>
          <p:cNvSpPr txBox="1">
            <a:spLocks/>
          </p:cNvSpPr>
          <p:nvPr/>
        </p:nvSpPr>
        <p:spPr>
          <a:xfrm>
            <a:off x="2636837" y="86181"/>
            <a:ext cx="6400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三、桁架上下弦與腹桿尺寸變化控制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4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4433415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33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336.42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71.82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112.18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1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336.69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100.1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189.81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97.87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337.53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118.73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190.92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92.54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188.94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86.93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289.12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183.64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179.8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88.28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5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289.25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183.21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208.2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84.31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02026" y="375765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桁架優化設計</a:t>
            </a:r>
            <a:r>
              <a:rPr lang="en-US" altLang="zh-TW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3:</a:t>
            </a: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桁架上下弦與腹桿尺寸變化之工程分析</a:t>
            </a:r>
          </a:p>
        </p:txBody>
      </p:sp>
    </p:spTree>
    <p:extLst>
      <p:ext uri="{BB962C8B-B14F-4D97-AF65-F5344CB8AC3E}">
        <p14:creationId xmlns:p14="http://schemas.microsoft.com/office/powerpoint/2010/main" val="2972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825" y="651302"/>
            <a:ext cx="944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桁架形式優化設計 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應力比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結構危險度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及重量比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輕量化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38225" y="1397792"/>
          <a:ext cx="9906000" cy="4631532"/>
        </p:xfrm>
        <a:graphic>
          <a:graphicData uri="http://schemas.openxmlformats.org/drawingml/2006/table">
            <a:tbl>
              <a:tblPr/>
              <a:tblGrid>
                <a:gridCol w="609600"/>
                <a:gridCol w="1346200"/>
                <a:gridCol w="2768600"/>
                <a:gridCol w="1473200"/>
                <a:gridCol w="1346200"/>
                <a:gridCol w="1282700"/>
                <a:gridCol w="1079500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0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綜合分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53"/>
            <a:ext cx="10948333" cy="51204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改變腹桿受力大小，最直接的方法為改變腹桿頂角角度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改變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斷面大小雖然也可以提高腹桿受力，但效果沒有改變角度來得顯著。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腹桿角度也有讓上弦受力變小的優點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整個桁架受力最大的部分在上弦，所以能讓上弦受力變小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整體而言可以承受的力量也能越大。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下弦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的部分受力不像上弦受力那麼大，因此可以使用稍微薄一點的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型鋼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材料發揮最大的效用。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腹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桿頂角採用桁架兩側較小角度，其餘角度較大，下弦使用與上弦不同厚度的材料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不僅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可讓所有桿件受力大小差異變小，亦能降低材料使用成本。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0743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33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336.42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71.82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112.18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1" y="5251716"/>
          <a:ext cx="10601324" cy="1104634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4"/>
                <a:gridCol w="1576607"/>
                <a:gridCol w="1440693"/>
                <a:gridCol w="1372736"/>
                <a:gridCol w="1155272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1119C8B-2143-4AED-A8FE-ABA045D4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5" y="2999262"/>
            <a:ext cx="10878750" cy="15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52851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991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336.69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100.1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189.81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97.87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0" y="5016500"/>
          <a:ext cx="10534649" cy="1104634"/>
        </p:xfrm>
        <a:graphic>
          <a:graphicData uri="http://schemas.openxmlformats.org/drawingml/2006/table">
            <a:tbl>
              <a:tblPr/>
              <a:tblGrid>
                <a:gridCol w="648286"/>
                <a:gridCol w="1431632"/>
                <a:gridCol w="2944299"/>
                <a:gridCol w="1566691"/>
                <a:gridCol w="1431632"/>
                <a:gridCol w="1364102"/>
                <a:gridCol w="1148007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54674BC-0A5E-4FFB-8FC2-D34E2735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925925"/>
            <a:ext cx="10868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0743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49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337.53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118.73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190.92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92.54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1" y="4749800"/>
          <a:ext cx="10601324" cy="1104634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4"/>
                <a:gridCol w="1576607"/>
                <a:gridCol w="1440693"/>
                <a:gridCol w="1372736"/>
                <a:gridCol w="1155272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B9DD875-F05F-47FD-912B-634187EA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758700"/>
            <a:ext cx="10763249" cy="15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24424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90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188.94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86.93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0" y="5064125"/>
          <a:ext cx="10763249" cy="1104634"/>
        </p:xfrm>
        <a:graphic>
          <a:graphicData uri="http://schemas.openxmlformats.org/drawingml/2006/table">
            <a:tbl>
              <a:tblPr/>
              <a:tblGrid>
                <a:gridCol w="662354"/>
                <a:gridCol w="1462698"/>
                <a:gridCol w="3008190"/>
                <a:gridCol w="1600688"/>
                <a:gridCol w="1462698"/>
                <a:gridCol w="1393703"/>
                <a:gridCol w="1172918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9962638-8E83-4852-A8EA-B7B3E639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972176"/>
            <a:ext cx="10544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1662898"/>
            <a:ext cx="8896350" cy="88446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88672"/>
              </p:ext>
            </p:extLst>
          </p:nvPr>
        </p:nvGraphicFramePr>
        <p:xfrm>
          <a:off x="1848642" y="4772025"/>
          <a:ext cx="8434389" cy="1273983"/>
        </p:xfrm>
        <a:graphic>
          <a:graphicData uri="http://schemas.openxmlformats.org/drawingml/2006/table">
            <a:tbl>
              <a:tblPr/>
              <a:tblGrid>
                <a:gridCol w="696817"/>
                <a:gridCol w="1146844"/>
                <a:gridCol w="1756560"/>
                <a:gridCol w="2467894"/>
                <a:gridCol w="2366274"/>
              </a:tblGrid>
              <a:tr h="3923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桁架高度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(kg/cm2)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 </a:t>
                      </a:r>
                      <a:r>
                        <a:rPr lang="en-US" altLang="zh-TW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kN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0.442(100%)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117(100%)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0.15(100%)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0.304(69%)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96(82%)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0.23(153%)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0.243(55%)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80(68%)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0.33(220%)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1812" y="183220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812" y="271802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812" y="3755784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2547362"/>
            <a:ext cx="8896350" cy="10362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3549891"/>
            <a:ext cx="8896350" cy="112688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36" y="841602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5257799" y="1036927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26672"/>
              </p:ext>
            </p:extLst>
          </p:nvPr>
        </p:nvGraphicFramePr>
        <p:xfrm>
          <a:off x="6065837" y="976225"/>
          <a:ext cx="5433994" cy="415955"/>
        </p:xfrm>
        <a:graphic>
          <a:graphicData uri="http://schemas.openxmlformats.org/drawingml/2006/table">
            <a:tbl>
              <a:tblPr/>
              <a:tblGrid>
                <a:gridCol w="1595418"/>
                <a:gridCol w="1887605"/>
                <a:gridCol w="1950971"/>
              </a:tblGrid>
              <a:tr h="4159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副標題 2"/>
          <p:cNvSpPr txBox="1">
            <a:spLocks/>
          </p:cNvSpPr>
          <p:nvPr/>
        </p:nvSpPr>
        <p:spPr>
          <a:xfrm>
            <a:off x="276225" y="148319"/>
            <a:ext cx="6400800" cy="50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一、桁架總高度變化控制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4777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940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289.12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183.64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179.8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88.28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1" y="5131592"/>
          <a:ext cx="10601324" cy="1104634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4"/>
                <a:gridCol w="1576607"/>
                <a:gridCol w="1440693"/>
                <a:gridCol w="1372736"/>
                <a:gridCol w="1155272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CFD0A4D-F9D4-4E93-9A3C-B18D6E60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2" y="2814105"/>
            <a:ext cx="10696574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0" y="2254684"/>
            <a:ext cx="11345639" cy="179344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3924" y="4481908"/>
          <a:ext cx="10601325" cy="1440658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5"/>
                <a:gridCol w="1576607"/>
                <a:gridCol w="1450886"/>
                <a:gridCol w="1362542"/>
                <a:gridCol w="1155273"/>
              </a:tblGrid>
              <a:tr h="468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971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926" y="711200"/>
          <a:ext cx="10601324" cy="1442263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8885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289.25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183.21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208.2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84.31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7" y="-9643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、屋頂桁架的優化組合設計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393" y="6372740"/>
            <a:ext cx="2743200" cy="365125"/>
          </a:xfrm>
        </p:spPr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79" y="1246491"/>
            <a:ext cx="4659560" cy="1273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39082" y="1061062"/>
            <a:ext cx="2792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風速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50.9m/s(15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級風上限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風壓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310.897kg/m^2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右箭號 6"/>
          <p:cNvSpPr/>
          <p:nvPr/>
        </p:nvSpPr>
        <p:spPr>
          <a:xfrm flipH="1">
            <a:off x="7048507" y="1041352"/>
            <a:ext cx="7905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A374363F-56A0-427B-A44D-2FE286C000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8475" y="5495330"/>
            <a:ext cx="4540064" cy="122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498988F-18B6-48C4-B8A7-69A6262A7B4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8475" y="2647869"/>
            <a:ext cx="4540064" cy="13475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F10356FF-6F72-43E8-884D-C7C496537F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8475" y="4048125"/>
            <a:ext cx="4540064" cy="140657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76282" y="1605718"/>
            <a:ext cx="3005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架的優化組合設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5011" y="2877132"/>
            <a:ext cx="3005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單斜屋架下方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加上桁架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4373" y="4219442"/>
            <a:ext cx="3005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單斜屋架上方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加入桁架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4373" y="5495330"/>
            <a:ext cx="3005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單斜屋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架結構內含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桁架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37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C1A8E33B-5A68-423F-88AB-DDFF73E3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2520950"/>
            <a:ext cx="9096375" cy="3971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D65520A-F0C8-4651-A9E1-E0C2094D0C49}"/>
              </a:ext>
            </a:extLst>
          </p:cNvPr>
          <p:cNvSpPr/>
          <p:nvPr/>
        </p:nvSpPr>
        <p:spPr>
          <a:xfrm>
            <a:off x="5777534" y="315938"/>
            <a:ext cx="4548188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單斜屋架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    量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322.24kg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屋架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上弦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3.42MPa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②桁架上弦    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24.02MPa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③桁架下弦    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23.38MPa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④腹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桿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11.36MPa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327FFFA-3A66-48B9-A2D8-FDF1E3F2D7B8}"/>
              </a:ext>
            </a:extLst>
          </p:cNvPr>
          <p:cNvSpPr/>
          <p:nvPr/>
        </p:nvSpPr>
        <p:spPr>
          <a:xfrm>
            <a:off x="8757286" y="42649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05629DE-E0DD-424F-88E2-E18B83D9A553}"/>
              </a:ext>
            </a:extLst>
          </p:cNvPr>
          <p:cNvSpPr/>
          <p:nvPr/>
        </p:nvSpPr>
        <p:spPr>
          <a:xfrm>
            <a:off x="5680501" y="46342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8AF5672-85C7-47AF-8210-87887E6BC30E}"/>
              </a:ext>
            </a:extLst>
          </p:cNvPr>
          <p:cNvSpPr/>
          <p:nvPr/>
        </p:nvSpPr>
        <p:spPr>
          <a:xfrm>
            <a:off x="6072809" y="53117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5723AD5-536A-4633-B859-0A69973DA71C}"/>
              </a:ext>
            </a:extLst>
          </p:cNvPr>
          <p:cNvSpPr/>
          <p:nvPr/>
        </p:nvSpPr>
        <p:spPr>
          <a:xfrm>
            <a:off x="2188706" y="4932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F7E9B17-AF68-4288-8AD9-8ECD4665C5F2}"/>
              </a:ext>
            </a:extLst>
          </p:cNvPr>
          <p:cNvSpPr/>
          <p:nvPr/>
        </p:nvSpPr>
        <p:spPr>
          <a:xfrm>
            <a:off x="4859977" y="5833889"/>
            <a:ext cx="2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 smtClean="0">
                <a:solidFill>
                  <a:prstClr val="black"/>
                </a:solidFill>
                <a:ea typeface="微軟正黑體" panose="020B0604030504040204" pitchFamily="34" charset="-120"/>
              </a:rPr>
              <a:t>結構</a:t>
            </a:r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總重為</a:t>
            </a:r>
            <a:r>
              <a:rPr lang="en-US" altLang="zh-TW" dirty="0">
                <a:solidFill>
                  <a:prstClr val="black"/>
                </a:solidFill>
                <a:ea typeface="微軟正黑體" panose="020B0604030504040204" pitchFamily="34" charset="-120"/>
              </a:rPr>
              <a:t>322.235kg</a:t>
            </a:r>
            <a:endParaRPr lang="zh-TW" altLang="en-US" dirty="0">
              <a:solidFill>
                <a:prstClr val="black"/>
              </a:solidFill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7545" y="1024045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單斜屋架下方加桁架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79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81D99256-480C-44EC-9E82-6B7CD402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25" y="2315235"/>
            <a:ext cx="9330350" cy="40411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FD7850A-7B5C-4F49-B698-1BE5B9FE0AC7}"/>
              </a:ext>
            </a:extLst>
          </p:cNvPr>
          <p:cNvSpPr/>
          <p:nvPr/>
        </p:nvSpPr>
        <p:spPr>
          <a:xfrm>
            <a:off x="8851541" y="47139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CFD7093-891F-4353-83D7-DA32709AC31A}"/>
              </a:ext>
            </a:extLst>
          </p:cNvPr>
          <p:cNvSpPr/>
          <p:nvPr/>
        </p:nvSpPr>
        <p:spPr>
          <a:xfrm>
            <a:off x="9067679" y="41906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07CF8A0-1721-46C5-8F3F-CD0EF6B31EF9}"/>
              </a:ext>
            </a:extLst>
          </p:cNvPr>
          <p:cNvSpPr/>
          <p:nvPr/>
        </p:nvSpPr>
        <p:spPr>
          <a:xfrm>
            <a:off x="6096000" y="831172"/>
            <a:ext cx="4384866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屋架總重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293.6kg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斜桁架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上弦最大應力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16.27MPa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②斜桁架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下弦最大應力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19.01MPa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③腹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桿最大應力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9.21MPa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④屋架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下弦最大應力   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15.2MPa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2EFED0A-46FC-42C9-AD7E-A48964CD2C60}"/>
              </a:ext>
            </a:extLst>
          </p:cNvPr>
          <p:cNvSpPr/>
          <p:nvPr/>
        </p:nvSpPr>
        <p:spPr>
          <a:xfrm>
            <a:off x="5829528" y="42900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61E6807-4382-4C95-B72E-3981F0A52494}"/>
              </a:ext>
            </a:extLst>
          </p:cNvPr>
          <p:cNvSpPr/>
          <p:nvPr/>
        </p:nvSpPr>
        <p:spPr>
          <a:xfrm>
            <a:off x="2574600" y="2967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C5383A8-E584-45DB-8B8B-47D08C9F3436}"/>
              </a:ext>
            </a:extLst>
          </p:cNvPr>
          <p:cNvSpPr/>
          <p:nvPr/>
        </p:nvSpPr>
        <p:spPr>
          <a:xfrm>
            <a:off x="4824445" y="50281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ea typeface="微軟正黑體" panose="020B0604030504040204" pitchFamily="34" charset="-120"/>
              </a:rPr>
              <a:t>結構</a:t>
            </a:r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總重為</a:t>
            </a:r>
            <a:r>
              <a:rPr lang="en-US" altLang="zh-TW" dirty="0">
                <a:solidFill>
                  <a:prstClr val="black"/>
                </a:solidFill>
                <a:ea typeface="微軟正黑體" panose="020B0604030504040204" pitchFamily="34" charset="-120"/>
              </a:rPr>
              <a:t>293.58kg</a:t>
            </a:r>
            <a:endParaRPr lang="zh-TW" altLang="en-US" dirty="0">
              <a:solidFill>
                <a:prstClr val="black"/>
              </a:solidFill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7723" y="1019607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單斜屋架上方加桁架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6785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7FDE166-448F-4CB2-AC05-ED4F537E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405062"/>
            <a:ext cx="9105900" cy="41338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8005FF3-7937-4D57-ABC7-773D5D50C362}"/>
              </a:ext>
            </a:extLst>
          </p:cNvPr>
          <p:cNvSpPr/>
          <p:nvPr/>
        </p:nvSpPr>
        <p:spPr>
          <a:xfrm>
            <a:off x="8793517" y="41026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1C0F8FC-4D45-49B4-BBB1-7465321BD8EF}"/>
              </a:ext>
            </a:extLst>
          </p:cNvPr>
          <p:cNvSpPr/>
          <p:nvPr/>
        </p:nvSpPr>
        <p:spPr>
          <a:xfrm>
            <a:off x="8497227" y="48170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8E964-BEF7-4199-8027-51B2ECCE8136}"/>
              </a:ext>
            </a:extLst>
          </p:cNvPr>
          <p:cNvSpPr/>
          <p:nvPr/>
        </p:nvSpPr>
        <p:spPr>
          <a:xfrm>
            <a:off x="2851436" y="37216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77F897-1C2D-4A5D-AC63-03DB4E3F0959}"/>
              </a:ext>
            </a:extLst>
          </p:cNvPr>
          <p:cNvSpPr/>
          <p:nvPr/>
        </p:nvSpPr>
        <p:spPr>
          <a:xfrm>
            <a:off x="4977511" y="569928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ea typeface="微軟正黑體" panose="020B0604030504040204" pitchFamily="34" charset="-120"/>
              </a:rPr>
              <a:t>結構</a:t>
            </a:r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總重為</a:t>
            </a:r>
            <a:r>
              <a:rPr lang="en-US" altLang="zh-TW" dirty="0">
                <a:solidFill>
                  <a:prstClr val="black"/>
                </a:solidFill>
                <a:ea typeface="微軟正黑體" panose="020B0604030504040204" pitchFamily="34" charset="-120"/>
              </a:rPr>
              <a:t>265.26kg</a:t>
            </a:r>
            <a:endParaRPr lang="zh-TW" altLang="en-US" dirty="0">
              <a:solidFill>
                <a:prstClr val="black"/>
              </a:solidFill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07CF8A0-1721-46C5-8F3F-CD0EF6B31EF9}"/>
              </a:ext>
            </a:extLst>
          </p:cNvPr>
          <p:cNvSpPr/>
          <p:nvPr/>
        </p:nvSpPr>
        <p:spPr>
          <a:xfrm>
            <a:off x="5806884" y="330363"/>
            <a:ext cx="438486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屋架總重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265.3kg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架上弦最大應力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14.78 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架下弦最大應力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15.04 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③腹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桿最大應力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10.51 MPa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8209" y="777269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單斜屋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架內部含桁架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726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186132"/>
            <a:ext cx="10515600" cy="8159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綜合分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6" y="961230"/>
            <a:ext cx="11020425" cy="13795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單斜屋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架內含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桁架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綜合效果最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佳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，最大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應力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最小，各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桿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件受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力較為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平均，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重量最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單斜屋架下方加桁之型式，最大應力最大，受力集中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在水平桁架的區域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，重量最大。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19988"/>
              </p:ext>
            </p:extLst>
          </p:nvPr>
        </p:nvGraphicFramePr>
        <p:xfrm>
          <a:off x="257175" y="2291613"/>
          <a:ext cx="11715749" cy="4250320"/>
        </p:xfrm>
        <a:graphic>
          <a:graphicData uri="http://schemas.openxmlformats.org/drawingml/2006/table">
            <a:tbl>
              <a:tblPr/>
              <a:tblGrid>
                <a:gridCol w="531407"/>
                <a:gridCol w="1659343"/>
                <a:gridCol w="2144481"/>
                <a:gridCol w="1592202"/>
                <a:gridCol w="1741470"/>
                <a:gridCol w="1277078"/>
                <a:gridCol w="1575616"/>
                <a:gridCol w="1194152"/>
              </a:tblGrid>
              <a:tr h="4245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結構形式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結構分析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最大受力位置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</a:t>
                      </a:r>
                      <a:r>
                        <a:rPr lang="en-US" altLang="zh-TW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結構總重</a:t>
                      </a:r>
                      <a:r>
                        <a:rPr lang="en-US" altLang="zh-TW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271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單斜屋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架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rtl="0" fontAlgn="ctr"/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下方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加桁架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水平桁架上弦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322.24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單斜屋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架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rtl="0" fontAlgn="ctr"/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上方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加桁架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斜桁架下弦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293.58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單斜屋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架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rtl="0" fontAlgn="ctr"/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化為桁架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屋架下弦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265.26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圖片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74363F-56A0-427B-A44D-2FE286C0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49" y="5388184"/>
            <a:ext cx="1835151" cy="74986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498988F-18B6-48C4-B8A7-69A6262A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318" y="3000036"/>
            <a:ext cx="1903412" cy="63023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10356FF-6F72-43E8-884D-C7C496537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49" y="4176542"/>
            <a:ext cx="1835151" cy="8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828675"/>
            <a:ext cx="9711025" cy="1657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829175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2790825"/>
            <a:ext cx="9711025" cy="17335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桁架高度變化之變形分析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6238875" y="161925"/>
            <a:ext cx="4933950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結構變形越小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2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895849" y="309849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581651" y="161925"/>
            <a:ext cx="6153149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上弦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結構最大應力越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69" y="4978944"/>
            <a:ext cx="9542231" cy="18790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828924"/>
            <a:ext cx="9544050" cy="19836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507" y="828675"/>
            <a:ext cx="9529868" cy="23431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25" y="155733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725" y="355758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725" y="5586411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61925"/>
            <a:ext cx="4486275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桁架高度變化之最大載重分析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943601" y="119348"/>
            <a:ext cx="6010274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可承受最大載重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3" y="1064562"/>
            <a:ext cx="10195595" cy="165958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03" y="2985941"/>
            <a:ext cx="10114141" cy="1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5" y="4893612"/>
            <a:ext cx="10195595" cy="16595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68" y="2550462"/>
            <a:ext cx="10281832" cy="2343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89" y="849031"/>
            <a:ext cx="9711025" cy="16573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28705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3" y="4738541"/>
            <a:ext cx="10114141" cy="17624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10" y="896339"/>
            <a:ext cx="9711025" cy="1733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99" y="2754923"/>
            <a:ext cx="10020835" cy="198361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1700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7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1049471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57" y="2841896"/>
            <a:ext cx="9542231" cy="1879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38375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00907"/>
              </p:ext>
            </p:extLst>
          </p:nvPr>
        </p:nvGraphicFramePr>
        <p:xfrm>
          <a:off x="323852" y="663575"/>
          <a:ext cx="11696699" cy="5918200"/>
        </p:xfrm>
        <a:graphic>
          <a:graphicData uri="http://schemas.openxmlformats.org/drawingml/2006/table">
            <a:tbl>
              <a:tblPr/>
              <a:tblGrid>
                <a:gridCol w="552448"/>
                <a:gridCol w="2600325"/>
                <a:gridCol w="1739188"/>
                <a:gridCol w="3635059"/>
                <a:gridCol w="1176476"/>
                <a:gridCol w="1180697"/>
                <a:gridCol w="812506"/>
              </a:tblGrid>
              <a:tr h="30586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材質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使用支數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Ys=230MPa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Ts=400MPa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66.38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63.31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1148557"/>
            <a:ext cx="2198687" cy="1470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2946400"/>
            <a:ext cx="2144712" cy="9445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4172744"/>
            <a:ext cx="2144712" cy="946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5445125"/>
            <a:ext cx="2144713" cy="946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599" y="5677693"/>
            <a:ext cx="3496735" cy="7135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4319852"/>
            <a:ext cx="3567116" cy="7990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2987148"/>
            <a:ext cx="3552298" cy="9038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0" y="1342496"/>
            <a:ext cx="3494885" cy="791104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442" y="124621"/>
            <a:ext cx="5505450" cy="51144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桁架之腹桿角度變化控制分析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副標題 2"/>
          <p:cNvSpPr txBox="1">
            <a:spLocks/>
          </p:cNvSpPr>
          <p:nvPr/>
        </p:nvSpPr>
        <p:spPr>
          <a:xfrm>
            <a:off x="323852" y="101601"/>
            <a:ext cx="6400800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二、桁架腹桿角度變化控制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5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21193</TotalTime>
  <Words>1613</Words>
  <Application>Microsoft Office PowerPoint</Application>
  <PresentationFormat>寬螢幕</PresentationFormat>
  <Paragraphs>528</Paragraphs>
  <Slides>26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1_Office 佈景主題</vt:lpstr>
      <vt:lpstr>2_Office 佈景主題</vt:lpstr>
      <vt:lpstr>3_Office 佈景主題</vt:lpstr>
      <vt:lpstr>桁架之優化設計與工程分析</vt:lpstr>
      <vt:lpstr>水平桁架之高度變化性能分析</vt:lpstr>
      <vt:lpstr>水平桁架高度變化之變形分析</vt:lpstr>
      <vt:lpstr>水平桁架高度變化之應力分析</vt:lpstr>
      <vt:lpstr>水平桁架高度變化之最大載重分析</vt:lpstr>
      <vt:lpstr>水平桁架之高度變化性能分析</vt:lpstr>
      <vt:lpstr>水平桁架之高度變化性能分析</vt:lpstr>
      <vt:lpstr>水平桁架之高度變化性能分析</vt:lpstr>
      <vt:lpstr>水平桁架之腹桿角度變化控制分析</vt:lpstr>
      <vt:lpstr>水平桁架之腹桿角度變化控制分析</vt:lpstr>
      <vt:lpstr>水平桁架之腹桿角度控制分析</vt:lpstr>
      <vt:lpstr>PowerPoint 簡報</vt:lpstr>
      <vt:lpstr>PowerPoint 簡報</vt:lpstr>
      <vt:lpstr>PowerPoint 簡報</vt:lpstr>
      <vt:lpstr>綜合分析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四、屋頂桁架的優化組合設計</vt:lpstr>
      <vt:lpstr>PowerPoint 簡報</vt:lpstr>
      <vt:lpstr>PowerPoint 簡報</vt:lpstr>
      <vt:lpstr>PowerPoint 簡報</vt:lpstr>
      <vt:lpstr>綜合分析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顏立恆工作日報</dc:title>
  <dc:creator>顏立恆</dc:creator>
  <cp:lastModifiedBy>黃金川</cp:lastModifiedBy>
  <cp:revision>230</cp:revision>
  <dcterms:created xsi:type="dcterms:W3CDTF">2019-09-04T00:52:35Z</dcterms:created>
  <dcterms:modified xsi:type="dcterms:W3CDTF">2020-12-13T10:00:53Z</dcterms:modified>
</cp:coreProperties>
</file>