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292" r:id="rId14"/>
    <p:sldId id="293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ABt9W8DKSVIl7Ikl+4OhIXri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403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8" name="Google Shape;3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1" name="Google Shape;1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8" name="Google Shape;1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4" name="Google Shape;1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1" name="Google Shape;1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5" name="Google Shape;13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53" name="Google Shape;1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2" name="Google Shape;138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98" name="Google Shape;139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2" name="Google Shape;142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7" name="Google Shape;144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5" name="Google Shape;147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7" name="Google Shape;149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18" name="Google Shape;151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39" name="Google Shape;1539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0" name="Google Shape;156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9214e63f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7" name="Google Shape;1577;g9214e63f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9214e63f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9" name="Google Shape;1599;g9214e63f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9214e63f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2" name="Google Shape;1622;g9214e63f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9214e63fb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2" name="Google Shape;1642;g9214e63fb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3" name="Google Shape;16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確定有哪些頂點及其性質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確定頂點怎麼組成形狀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確定要畫的形狀有哪些像素要被上色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確定每個像素是什麼顏色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以上是每個都會執行一次（網格化除外）</a:t>
            </a: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5" name="Google Shape;2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38AQ_Xbn3A&amp;feature=youtu.be&amp;t=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3998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252192" y="1385342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Microsoft JhengHei"/>
              <a:buNone/>
            </a:pPr>
            <a:r>
              <a:rPr lang="en-US" sz="3206" b="1">
                <a:solidFill>
                  <a:srgbClr val="002060"/>
                </a:solidFill>
              </a:rPr>
              <a:t>WebGL </a:t>
            </a:r>
            <a:br>
              <a:rPr lang="en-US" sz="3206" b="1">
                <a:solidFill>
                  <a:srgbClr val="002060"/>
                </a:solidFill>
              </a:rPr>
            </a:br>
            <a:r>
              <a:rPr lang="en-US" sz="3206" b="1">
                <a:solidFill>
                  <a:srgbClr val="002060"/>
                </a:solidFill>
              </a:rPr>
              <a:t>Lesson 2</a:t>
            </a:r>
            <a:endParaRPr sz="3206" b="1">
              <a:solidFill>
                <a:srgbClr val="002060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88551" y="594044"/>
            <a:ext cx="2873312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linss@ntou.edu.tw</a:t>
            </a: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" descr="D:\Downloads\mail-14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280373" y="3403947"/>
            <a:ext cx="24639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Buffer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280374" y="2744973"/>
            <a:ext cx="24639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Rendering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Google Shape;94;p1" descr="D:\Downloads\111-1114675_user-login-person-man-enter-person-login-ic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11" y="200053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588551" y="189550"/>
            <a:ext cx="178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Shih-Syun Lin</a:t>
            </a:r>
            <a:endParaRPr sz="1800">
              <a:solidFill>
                <a:srgbClr val="366092"/>
              </a:solidFill>
            </a:endParaRPr>
          </a:p>
        </p:txBody>
      </p:sp>
      <p:pic>
        <p:nvPicPr>
          <p:cNvPr id="96" name="Google Shape;96;p1" descr="D:\Downloads\111-1114675_user-login-person-man-enter-person-login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69207" y="4241152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2831729" y="4230624"/>
            <a:ext cx="3221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Yen-Yi Chen 陳彥沂</a:t>
            </a:r>
            <a:endParaRPr sz="1800">
              <a:solidFill>
                <a:srgbClr val="E36C09"/>
              </a:solidFill>
            </a:endParaRPr>
          </a:p>
        </p:txBody>
      </p:sp>
      <p:pic>
        <p:nvPicPr>
          <p:cNvPr id="98" name="Google Shape;98;p1" descr="D:\Downloads\mail-14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1282" y="4700448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843811" y="4681568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cloudya07@email.ntou.edu.tw</a:t>
            </a:r>
            <a:endParaRPr sz="1800">
              <a:solidFill>
                <a:srgbClr val="E36C09"/>
              </a:solidFill>
            </a:endParaRPr>
          </a:p>
        </p:txBody>
      </p:sp>
      <p:pic>
        <p:nvPicPr>
          <p:cNvPr id="100" name="Google Shape;100;p1" descr="D:\Downloads\111-1114675_user-login-person-man-enter-person-login-ico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1816" y="144048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354337" y="133520"/>
            <a:ext cx="2779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Yu-Fan Chang 張宇帆</a:t>
            </a:r>
            <a:endParaRPr sz="1800" b="0" i="0" u="none" strike="noStrike" cap="none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" name="Google Shape;102;p1" descr="D:\Downloads\mail-14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03891" y="60334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366420" y="584464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a2569875@gmail.com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二、Shader簡介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31" name="Google Shape;331;p1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32" name="Google Shape;332;p1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36" name="Google Shape;336;p1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37" name="Google Shape;337;p1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40" name="Google Shape;340;p1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889248" y="875496"/>
            <a:ext cx="3169457" cy="40011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(七) Fragment 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971600" y="1533074"/>
            <a:ext cx="1399744" cy="432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1.主要功能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2388632" y="1579821"/>
            <a:ext cx="5208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為已經網格化(Rasterizer)的像素提供顏色值。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971600" y="2345760"/>
            <a:ext cx="1399744" cy="432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2.作用方式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2388632" y="2323097"/>
            <a:ext cx="50058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每個像素都將使用一次片段著色器(Fragment Shader)，每次使用需要把顏色信息傳到gl_FragColor中。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971600" y="3478388"/>
            <a:ext cx="1399744" cy="432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3.資料來源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2388625" y="3424700"/>
            <a:ext cx="500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(1)Uniforms全域變量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(2)Varyings可變量 (由頂點著色器或幾何著色器定義，由Rasterizer內插)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title"/>
          </p:nvPr>
        </p:nvSpPr>
        <p:spPr>
          <a:xfrm>
            <a:off x="889250" y="195475"/>
            <a:ext cx="549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三、Shader呼叫流程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53" name="Google Shape;353;p4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54" name="Google Shape;354;p4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5" name="Google Shape;355;p4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4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8" name="Google Shape;358;p4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9" name="Google Shape;359;p4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4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62" name="Google Shape;362;p4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363" name="Google Shape;363;p49"/>
          <p:cNvGrpSpPr/>
          <p:nvPr/>
        </p:nvGrpSpPr>
        <p:grpSpPr>
          <a:xfrm>
            <a:off x="183212" y="544763"/>
            <a:ext cx="8654964" cy="4377529"/>
            <a:chOff x="-2009146" y="-1138202"/>
            <a:chExt cx="12196202" cy="6168624"/>
          </a:xfrm>
        </p:grpSpPr>
        <p:cxnSp>
          <p:nvCxnSpPr>
            <p:cNvPr id="364" name="Google Shape;364;p49"/>
            <p:cNvCxnSpPr/>
            <p:nvPr/>
          </p:nvCxnSpPr>
          <p:spPr>
            <a:xfrm rot="10800000" flipH="1">
              <a:off x="7694465" y="-158863"/>
              <a:ext cx="790808" cy="3356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5" name="Google Shape;365;p49"/>
            <p:cNvSpPr/>
            <p:nvPr/>
          </p:nvSpPr>
          <p:spPr>
            <a:xfrm>
              <a:off x="775100" y="-20026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813778" y="820358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1414710" y="-20026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1414711" y="836069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69" name="Google Shape;369;p49"/>
            <p:cNvCxnSpPr/>
            <p:nvPr/>
          </p:nvCxnSpPr>
          <p:spPr>
            <a:xfrm>
              <a:off x="2288710" y="344685"/>
              <a:ext cx="1274618" cy="1847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70" name="Google Shape;370;p49"/>
            <p:cNvSpPr/>
            <p:nvPr/>
          </p:nvSpPr>
          <p:spPr>
            <a:xfrm>
              <a:off x="4823785" y="106978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5227892" y="347423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2" name="Google Shape;372;p49"/>
            <p:cNvCxnSpPr/>
            <p:nvPr/>
          </p:nvCxnSpPr>
          <p:spPr>
            <a:xfrm>
              <a:off x="5990172" y="418276"/>
              <a:ext cx="1274618" cy="1847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73" name="Google Shape;373;p49"/>
            <p:cNvSpPr/>
            <p:nvPr/>
          </p:nvSpPr>
          <p:spPr>
            <a:xfrm>
              <a:off x="8049296" y="153307"/>
              <a:ext cx="1468582" cy="6049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4" name="Google Shape;374;p49"/>
            <p:cNvSpPr/>
            <p:nvPr/>
          </p:nvSpPr>
          <p:spPr>
            <a:xfrm>
              <a:off x="1178035" y="1988763"/>
              <a:ext cx="794328" cy="101600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5" name="Google Shape;375;p49"/>
            <p:cNvSpPr/>
            <p:nvPr/>
          </p:nvSpPr>
          <p:spPr>
            <a:xfrm>
              <a:off x="956362" y="2099599"/>
              <a:ext cx="1256145" cy="92364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822434" y="2201199"/>
              <a:ext cx="1468582" cy="92364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822434" y="1926417"/>
              <a:ext cx="1468582" cy="6049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970217" y="2307418"/>
              <a:ext cx="1256145" cy="92364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1187270" y="2415945"/>
              <a:ext cx="794328" cy="101600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80" name="Google Shape;380;p49"/>
            <p:cNvCxnSpPr/>
            <p:nvPr/>
          </p:nvCxnSpPr>
          <p:spPr>
            <a:xfrm>
              <a:off x="956362" y="2201199"/>
              <a:ext cx="0" cy="92364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49"/>
            <p:cNvCxnSpPr/>
            <p:nvPr/>
          </p:nvCxnSpPr>
          <p:spPr>
            <a:xfrm>
              <a:off x="1067199" y="2099599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49"/>
            <p:cNvCxnSpPr/>
            <p:nvPr/>
          </p:nvCxnSpPr>
          <p:spPr>
            <a:xfrm>
              <a:off x="1164183" y="2085747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3" name="Google Shape;383;p49"/>
            <p:cNvCxnSpPr/>
            <p:nvPr/>
          </p:nvCxnSpPr>
          <p:spPr>
            <a:xfrm>
              <a:off x="2217123" y="2196581"/>
              <a:ext cx="0" cy="92364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49"/>
            <p:cNvCxnSpPr/>
            <p:nvPr/>
          </p:nvCxnSpPr>
          <p:spPr>
            <a:xfrm>
              <a:off x="2092439" y="2090365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49"/>
            <p:cNvCxnSpPr/>
            <p:nvPr/>
          </p:nvCxnSpPr>
          <p:spPr>
            <a:xfrm>
              <a:off x="1972366" y="2108840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49"/>
            <p:cNvCxnSpPr/>
            <p:nvPr/>
          </p:nvCxnSpPr>
          <p:spPr>
            <a:xfrm>
              <a:off x="1300420" y="1997999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49"/>
            <p:cNvCxnSpPr/>
            <p:nvPr/>
          </p:nvCxnSpPr>
          <p:spPr>
            <a:xfrm>
              <a:off x="1840746" y="1993382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49"/>
            <p:cNvCxnSpPr/>
            <p:nvPr/>
          </p:nvCxnSpPr>
          <p:spPr>
            <a:xfrm>
              <a:off x="1425112" y="1984147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49"/>
            <p:cNvCxnSpPr/>
            <p:nvPr/>
          </p:nvCxnSpPr>
          <p:spPr>
            <a:xfrm>
              <a:off x="1739142" y="1993383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49"/>
            <p:cNvCxnSpPr/>
            <p:nvPr/>
          </p:nvCxnSpPr>
          <p:spPr>
            <a:xfrm>
              <a:off x="1628307" y="1993384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49"/>
            <p:cNvCxnSpPr/>
            <p:nvPr/>
          </p:nvCxnSpPr>
          <p:spPr>
            <a:xfrm>
              <a:off x="1531331" y="1970292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2" name="Google Shape;392;p49"/>
            <p:cNvSpPr/>
            <p:nvPr/>
          </p:nvSpPr>
          <p:spPr>
            <a:xfrm>
              <a:off x="4618587" y="1947197"/>
              <a:ext cx="794328" cy="1016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4396914" y="2058033"/>
              <a:ext cx="1256145" cy="92364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4262986" y="2159633"/>
              <a:ext cx="1468582" cy="9236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4262986" y="1884851"/>
              <a:ext cx="1468582" cy="6049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4410769" y="2265852"/>
              <a:ext cx="1256145" cy="92364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4627822" y="2374379"/>
              <a:ext cx="794328" cy="10160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8" name="Google Shape;398;p49"/>
            <p:cNvCxnSpPr/>
            <p:nvPr/>
          </p:nvCxnSpPr>
          <p:spPr>
            <a:xfrm>
              <a:off x="4396914" y="2159633"/>
              <a:ext cx="0" cy="92364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49"/>
            <p:cNvCxnSpPr/>
            <p:nvPr/>
          </p:nvCxnSpPr>
          <p:spPr>
            <a:xfrm>
              <a:off x="4507751" y="2058033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49"/>
            <p:cNvCxnSpPr/>
            <p:nvPr/>
          </p:nvCxnSpPr>
          <p:spPr>
            <a:xfrm>
              <a:off x="4604735" y="2044181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49"/>
            <p:cNvCxnSpPr/>
            <p:nvPr/>
          </p:nvCxnSpPr>
          <p:spPr>
            <a:xfrm>
              <a:off x="5532991" y="2048799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49"/>
            <p:cNvCxnSpPr/>
            <p:nvPr/>
          </p:nvCxnSpPr>
          <p:spPr>
            <a:xfrm>
              <a:off x="5412918" y="2067274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49"/>
            <p:cNvCxnSpPr/>
            <p:nvPr/>
          </p:nvCxnSpPr>
          <p:spPr>
            <a:xfrm>
              <a:off x="4740972" y="1956433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Google Shape;404;p49"/>
            <p:cNvCxnSpPr/>
            <p:nvPr/>
          </p:nvCxnSpPr>
          <p:spPr>
            <a:xfrm>
              <a:off x="5281298" y="1951816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5" name="Google Shape;405;p49"/>
            <p:cNvCxnSpPr/>
            <p:nvPr/>
          </p:nvCxnSpPr>
          <p:spPr>
            <a:xfrm>
              <a:off x="4865664" y="1942581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49"/>
            <p:cNvCxnSpPr/>
            <p:nvPr/>
          </p:nvCxnSpPr>
          <p:spPr>
            <a:xfrm>
              <a:off x="5179694" y="1951817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49"/>
            <p:cNvCxnSpPr/>
            <p:nvPr/>
          </p:nvCxnSpPr>
          <p:spPr>
            <a:xfrm>
              <a:off x="5068859" y="1951818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49"/>
            <p:cNvCxnSpPr/>
            <p:nvPr/>
          </p:nvCxnSpPr>
          <p:spPr>
            <a:xfrm>
              <a:off x="4971883" y="1928726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9" name="Google Shape;409;p49"/>
            <p:cNvSpPr/>
            <p:nvPr/>
          </p:nvSpPr>
          <p:spPr>
            <a:xfrm>
              <a:off x="4566636" y="237207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5319395" y="2374379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1" name="Google Shape;411;p49"/>
            <p:cNvSpPr/>
            <p:nvPr/>
          </p:nvSpPr>
          <p:spPr>
            <a:xfrm>
              <a:off x="4155621" y="2115765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2" name="Google Shape;412;p49"/>
            <p:cNvSpPr/>
            <p:nvPr/>
          </p:nvSpPr>
          <p:spPr>
            <a:xfrm>
              <a:off x="5639204" y="2109993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526236" y="1820777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49"/>
            <p:cNvSpPr/>
            <p:nvPr/>
          </p:nvSpPr>
          <p:spPr>
            <a:xfrm>
              <a:off x="5304389" y="1825971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1108776" y="2412475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1861535" y="2414783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697761" y="2156169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2181344" y="2150397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1068376" y="1861181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0" name="Google Shape;420;p49"/>
            <p:cNvSpPr/>
            <p:nvPr/>
          </p:nvSpPr>
          <p:spPr>
            <a:xfrm>
              <a:off x="1846529" y="1866375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1" name="Google Shape;421;p49"/>
            <p:cNvSpPr/>
            <p:nvPr/>
          </p:nvSpPr>
          <p:spPr>
            <a:xfrm>
              <a:off x="8344846" y="63056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2" name="Google Shape;422;p49"/>
            <p:cNvSpPr/>
            <p:nvPr/>
          </p:nvSpPr>
          <p:spPr>
            <a:xfrm>
              <a:off x="9097605" y="632869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7933831" y="374255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4" name="Google Shape;424;p49"/>
            <p:cNvSpPr/>
            <p:nvPr/>
          </p:nvSpPr>
          <p:spPr>
            <a:xfrm>
              <a:off x="9417414" y="368483"/>
              <a:ext cx="184727" cy="2032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5" name="Google Shape;425;p49"/>
            <p:cNvSpPr/>
            <p:nvPr/>
          </p:nvSpPr>
          <p:spPr>
            <a:xfrm>
              <a:off x="8304446" y="79267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6" name="Google Shape;426;p49"/>
            <p:cNvSpPr/>
            <p:nvPr/>
          </p:nvSpPr>
          <p:spPr>
            <a:xfrm>
              <a:off x="9082599" y="84461"/>
              <a:ext cx="184727" cy="2032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7" name="Google Shape;427;p49"/>
            <p:cNvSpPr/>
            <p:nvPr/>
          </p:nvSpPr>
          <p:spPr>
            <a:xfrm>
              <a:off x="4230359" y="107277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8" name="Google Shape;428;p49"/>
            <p:cNvSpPr/>
            <p:nvPr/>
          </p:nvSpPr>
          <p:spPr>
            <a:xfrm>
              <a:off x="4817441" y="685832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4224015" y="68613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0" name="Google Shape;430;p49"/>
            <p:cNvSpPr/>
            <p:nvPr/>
          </p:nvSpPr>
          <p:spPr>
            <a:xfrm>
              <a:off x="3949230" y="379751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538995" y="344536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1686616" y="316676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3" name="Google Shape;433;p49"/>
            <p:cNvCxnSpPr/>
            <p:nvPr/>
          </p:nvCxnSpPr>
          <p:spPr>
            <a:xfrm>
              <a:off x="-904766" y="2242763"/>
              <a:ext cx="1274618" cy="1847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4" name="Google Shape;434;p49"/>
            <p:cNvCxnSpPr/>
            <p:nvPr/>
          </p:nvCxnSpPr>
          <p:spPr>
            <a:xfrm>
              <a:off x="2657012" y="2228907"/>
              <a:ext cx="1274618" cy="1847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35" name="Google Shape;435;p49"/>
            <p:cNvSpPr txBox="1"/>
            <p:nvPr/>
          </p:nvSpPr>
          <p:spPr>
            <a:xfrm>
              <a:off x="2022037" y="334119"/>
              <a:ext cx="1727931" cy="1127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6" name="Google Shape;436;p49"/>
            <p:cNvSpPr txBox="1"/>
            <p:nvPr/>
          </p:nvSpPr>
          <p:spPr>
            <a:xfrm>
              <a:off x="5615005" y="388254"/>
              <a:ext cx="1992043" cy="1127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(Geometry shader)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9"/>
            <p:cNvSpPr txBox="1"/>
            <p:nvPr/>
          </p:nvSpPr>
          <p:spPr>
            <a:xfrm>
              <a:off x="-1511381" y="2226128"/>
              <a:ext cx="1987266" cy="780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(Rasterizer)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8" name="Google Shape;438;p49"/>
            <p:cNvSpPr txBox="1"/>
            <p:nvPr/>
          </p:nvSpPr>
          <p:spPr>
            <a:xfrm>
              <a:off x="2173537" y="2207513"/>
              <a:ext cx="2177195" cy="1127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(Fragment Shader)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9" name="Google Shape;439;p49"/>
            <p:cNvSpPr txBox="1"/>
            <p:nvPr/>
          </p:nvSpPr>
          <p:spPr>
            <a:xfrm>
              <a:off x="-371239" y="1121102"/>
              <a:ext cx="2430927" cy="390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比如輸入一個正六邊形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8188447" y="1924106"/>
              <a:ext cx="794328" cy="1016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7966774" y="2034942"/>
              <a:ext cx="1256145" cy="92364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7832846" y="2136542"/>
              <a:ext cx="1468582" cy="9236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980629" y="2242761"/>
              <a:ext cx="1256145" cy="92364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8197682" y="2351288"/>
              <a:ext cx="794328" cy="101600"/>
            </a:xfrm>
            <a:prstGeom prst="rect">
              <a:avLst/>
            </a:prstGeom>
            <a:solidFill>
              <a:srgbClr val="0070C0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45" name="Google Shape;445;p49"/>
            <p:cNvCxnSpPr/>
            <p:nvPr/>
          </p:nvCxnSpPr>
          <p:spPr>
            <a:xfrm>
              <a:off x="7966774" y="2136542"/>
              <a:ext cx="0" cy="92364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49"/>
            <p:cNvCxnSpPr/>
            <p:nvPr/>
          </p:nvCxnSpPr>
          <p:spPr>
            <a:xfrm>
              <a:off x="8077611" y="2034942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49"/>
            <p:cNvCxnSpPr/>
            <p:nvPr/>
          </p:nvCxnSpPr>
          <p:spPr>
            <a:xfrm>
              <a:off x="8174595" y="2021090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49"/>
            <p:cNvCxnSpPr/>
            <p:nvPr/>
          </p:nvCxnSpPr>
          <p:spPr>
            <a:xfrm>
              <a:off x="9102851" y="2025708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49"/>
            <p:cNvCxnSpPr/>
            <p:nvPr/>
          </p:nvCxnSpPr>
          <p:spPr>
            <a:xfrm>
              <a:off x="8982778" y="2044183"/>
              <a:ext cx="9236" cy="30018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49"/>
            <p:cNvCxnSpPr/>
            <p:nvPr/>
          </p:nvCxnSpPr>
          <p:spPr>
            <a:xfrm>
              <a:off x="8310832" y="1933342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Google Shape;451;p49"/>
            <p:cNvCxnSpPr/>
            <p:nvPr/>
          </p:nvCxnSpPr>
          <p:spPr>
            <a:xfrm>
              <a:off x="8851158" y="1928725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49"/>
            <p:cNvCxnSpPr/>
            <p:nvPr/>
          </p:nvCxnSpPr>
          <p:spPr>
            <a:xfrm>
              <a:off x="8435524" y="1919490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49"/>
            <p:cNvCxnSpPr/>
            <p:nvPr/>
          </p:nvCxnSpPr>
          <p:spPr>
            <a:xfrm>
              <a:off x="8749554" y="1928726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49"/>
            <p:cNvCxnSpPr/>
            <p:nvPr/>
          </p:nvCxnSpPr>
          <p:spPr>
            <a:xfrm>
              <a:off x="8638719" y="1928727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49"/>
            <p:cNvCxnSpPr/>
            <p:nvPr/>
          </p:nvCxnSpPr>
          <p:spPr>
            <a:xfrm>
              <a:off x="8541743" y="1905635"/>
              <a:ext cx="6927" cy="540331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6" name="Google Shape;456;p49"/>
            <p:cNvCxnSpPr/>
            <p:nvPr/>
          </p:nvCxnSpPr>
          <p:spPr>
            <a:xfrm>
              <a:off x="6107952" y="2203508"/>
              <a:ext cx="1274618" cy="1847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7" name="Google Shape;457;p49"/>
            <p:cNvSpPr txBox="1"/>
            <p:nvPr/>
          </p:nvSpPr>
          <p:spPr>
            <a:xfrm>
              <a:off x="3749969" y="1024269"/>
              <a:ext cx="1981599" cy="390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幾何轉換成2D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8" name="Google Shape;458;p49"/>
            <p:cNvSpPr txBox="1"/>
            <p:nvPr/>
          </p:nvSpPr>
          <p:spPr>
            <a:xfrm>
              <a:off x="7657684" y="925549"/>
              <a:ext cx="2529372" cy="390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會確定出要填滿的範圍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9" name="Google Shape;459;p49"/>
            <p:cNvSpPr txBox="1"/>
            <p:nvPr/>
          </p:nvSpPr>
          <p:spPr>
            <a:xfrm>
              <a:off x="354483" y="2712948"/>
              <a:ext cx="2404483" cy="91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會確定出上色的像素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是那些像素，並內插出varying參數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0" name="Google Shape;460;p49"/>
            <p:cNvSpPr txBox="1"/>
            <p:nvPr/>
          </p:nvSpPr>
          <p:spPr>
            <a:xfrm>
              <a:off x="4239578" y="2633799"/>
              <a:ext cx="1831943" cy="650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對像素進行上色的結果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49"/>
            <p:cNvSpPr txBox="1"/>
            <p:nvPr/>
          </p:nvSpPr>
          <p:spPr>
            <a:xfrm>
              <a:off x="5650634" y="2202953"/>
              <a:ext cx="2177195" cy="824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Per-fragment stuff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2" name="Google Shape;462;p49"/>
            <p:cNvSpPr txBox="1"/>
            <p:nvPr/>
          </p:nvSpPr>
          <p:spPr>
            <a:xfrm>
              <a:off x="7760639" y="2538330"/>
              <a:ext cx="1831943" cy="650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 Buffer最終於螢幕顯示</a:t>
              </a:r>
              <a:endParaRPr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296793" y="-22333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60688" y="522464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4515837" y="-283992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3725029" y="51707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8399715" y="-260463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7608907" y="75236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9" name="Google Shape;469;p49"/>
            <p:cNvCxnSpPr>
              <a:stCxn id="470" idx="2"/>
            </p:cNvCxnSpPr>
            <p:nvPr/>
          </p:nvCxnSpPr>
          <p:spPr>
            <a:xfrm>
              <a:off x="7552650" y="-661126"/>
              <a:ext cx="381300" cy="567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0" name="Google Shape;470;p49"/>
            <p:cNvSpPr txBox="1"/>
            <p:nvPr/>
          </p:nvSpPr>
          <p:spPr>
            <a:xfrm>
              <a:off x="6556628" y="-1138202"/>
              <a:ext cx="1992043" cy="477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頂點群組資訊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1" name="Google Shape;471;p49"/>
            <p:cNvSpPr txBox="1"/>
            <p:nvPr/>
          </p:nvSpPr>
          <p:spPr>
            <a:xfrm>
              <a:off x="-1785736" y="-335615"/>
              <a:ext cx="1414498" cy="824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頂點位置資訊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2" name="Google Shape;472;p49"/>
            <p:cNvCxnSpPr/>
            <p:nvPr/>
          </p:nvCxnSpPr>
          <p:spPr>
            <a:xfrm>
              <a:off x="-477337" y="-200261"/>
              <a:ext cx="668421" cy="516937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3" name="Google Shape;473;p49"/>
            <p:cNvCxnSpPr/>
            <p:nvPr/>
          </p:nvCxnSpPr>
          <p:spPr>
            <a:xfrm rot="10800000" flipH="1">
              <a:off x="474235" y="1662300"/>
              <a:ext cx="790808" cy="3356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4" name="Google Shape;474;p49"/>
            <p:cNvSpPr/>
            <p:nvPr/>
          </p:nvSpPr>
          <p:spPr>
            <a:xfrm>
              <a:off x="1179485" y="1560700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388677" y="1896399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562532" y="1922776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661824" y="1823820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761780" y="1822505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860516" y="1727835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956474" y="1726107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1054419" y="1631143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1154768" y="1627712"/>
              <a:ext cx="97945" cy="96982"/>
            </a:xfrm>
            <a:prstGeom prst="rect">
              <a:avLst/>
            </a:prstGeom>
            <a:noFill/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83" name="Google Shape;483;p49"/>
            <p:cNvCxnSpPr/>
            <p:nvPr/>
          </p:nvCxnSpPr>
          <p:spPr>
            <a:xfrm rot="10800000" flipH="1">
              <a:off x="3996834" y="1602929"/>
              <a:ext cx="790808" cy="3356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4" name="Google Shape;484;p49"/>
            <p:cNvSpPr/>
            <p:nvPr/>
          </p:nvSpPr>
          <p:spPr>
            <a:xfrm>
              <a:off x="4702084" y="1501329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3911276" y="1837028"/>
              <a:ext cx="184727" cy="2032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4085131" y="1863405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4184423" y="1764449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4284379" y="1763134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4383115" y="1668464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4479073" y="1666736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4577018" y="1571772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2" name="Google Shape;492;p49"/>
            <p:cNvSpPr/>
            <p:nvPr/>
          </p:nvSpPr>
          <p:spPr>
            <a:xfrm>
              <a:off x="4673588" y="1568341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7608712" y="1930434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4" name="Google Shape;494;p49"/>
            <p:cNvSpPr/>
            <p:nvPr/>
          </p:nvSpPr>
          <p:spPr>
            <a:xfrm>
              <a:off x="7708004" y="1831478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5" name="Google Shape;495;p49"/>
            <p:cNvSpPr/>
            <p:nvPr/>
          </p:nvSpPr>
          <p:spPr>
            <a:xfrm>
              <a:off x="7807960" y="1830163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6" name="Google Shape;496;p49"/>
            <p:cNvSpPr/>
            <p:nvPr/>
          </p:nvSpPr>
          <p:spPr>
            <a:xfrm>
              <a:off x="7906696" y="1735493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7" name="Google Shape;497;p49"/>
            <p:cNvSpPr/>
            <p:nvPr/>
          </p:nvSpPr>
          <p:spPr>
            <a:xfrm>
              <a:off x="8002654" y="1733765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8" name="Google Shape;498;p49"/>
            <p:cNvSpPr/>
            <p:nvPr/>
          </p:nvSpPr>
          <p:spPr>
            <a:xfrm>
              <a:off x="8100599" y="1638801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8197169" y="1635370"/>
              <a:ext cx="97945" cy="9698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49"/>
            <p:cNvSpPr txBox="1"/>
            <p:nvPr/>
          </p:nvSpPr>
          <p:spPr>
            <a:xfrm>
              <a:off x="-2009146" y="3623722"/>
              <a:ext cx="12033299" cy="14067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(Vertex Shaders) 結束後實際上會先跑評估著色器(Evaluation Shaders)，結束後才會送進幾何著色器 (Geometry shader)。 </a:t>
              </a: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計算著色器 (Compute Shaders) 是一些不在主要流程中，但會在其他著色器中使用的一些使用者自訂功能。</a:t>
              </a: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 1.0 尚不支援自定義的幾何著色器 (Geometry shader) 、評估著色器(Evaluation Shaders)和計算著色器 (Compute Shaders) 。 </a:t>
              </a: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未實作的著色器將會使用預設內容，除了頂點著色器和片段著色器之外，預設內容是直接送至下一個著色器或流程。</a:t>
              </a: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zh-TW" altLang="en-US" dirty="0"/>
              <a:t>呼叫流程</a:t>
            </a:r>
          </a:p>
        </p:txBody>
      </p:sp>
      <p:sp>
        <p:nvSpPr>
          <p:cNvPr id="4" name="橢圓 3"/>
          <p:cNvSpPr/>
          <p:nvPr/>
        </p:nvSpPr>
        <p:spPr>
          <a:xfrm>
            <a:off x="3010339" y="1758004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148884" y="3994964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446439" y="1778786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77166" y="3994964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21946" y="2966588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95869" y="2890388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93221" y="1889390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393222" y="4062165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41567" y="1875512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897280" y="3746681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23508" y="3746681"/>
            <a:ext cx="138545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732445" y="4608778"/>
            <a:ext cx="5768067" cy="500137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gl</a:t>
            </a:r>
            <a:r>
              <a:rPr lang="en-US" altLang="zh-TW" dirty="0" err="1"/>
              <a:t>.bufferData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gl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ARRAY_BUFFER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new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188F98"/>
                </a:solidFill>
              </a:rPr>
              <a:t>Float32Array</a:t>
            </a:r>
            <a:r>
              <a:rPr lang="en-US" altLang="zh-TW" dirty="0"/>
              <a:t>(vertices), </a:t>
            </a:r>
            <a:r>
              <a:rPr lang="en-US" altLang="zh-TW" dirty="0" err="1">
                <a:solidFill>
                  <a:schemeClr val="accent6"/>
                </a:solidFill>
              </a:rPr>
              <a:t>gl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STATIC_DRAW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45573" y="4618181"/>
            <a:ext cx="5678681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頂點著色器 </a:t>
            </a:r>
            <a:r>
              <a:rPr lang="en-US" altLang="zh-TW" dirty="0" smtClean="0"/>
              <a:t>(</a:t>
            </a:r>
            <a:r>
              <a:rPr lang="en-US" altLang="zh-TW" dirty="0"/>
              <a:t>Vertex</a:t>
            </a:r>
            <a:r>
              <a:rPr lang="zh-TW" altLang="en-US" dirty="0"/>
              <a:t> </a:t>
            </a:r>
            <a:r>
              <a:rPr lang="en-US" altLang="zh-TW" dirty="0" err="1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69" name="文字方塊 468"/>
          <p:cNvSpPr txBox="1"/>
          <p:nvPr/>
        </p:nvSpPr>
        <p:spPr>
          <a:xfrm>
            <a:off x="1745573" y="4608618"/>
            <a:ext cx="5195993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幾何著色器 </a:t>
            </a:r>
            <a:r>
              <a:rPr lang="en-US" altLang="zh-TW" dirty="0" smtClean="0"/>
              <a:t>(</a:t>
            </a:r>
            <a:r>
              <a:rPr lang="en-US" altLang="zh-TW" dirty="0"/>
              <a:t>Geometry </a:t>
            </a:r>
            <a:r>
              <a:rPr lang="en-US" altLang="zh-TW" dirty="0" err="1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70" name="文字方塊 469"/>
          <p:cNvSpPr txBox="1"/>
          <p:nvPr/>
        </p:nvSpPr>
        <p:spPr>
          <a:xfrm>
            <a:off x="1793630" y="4606905"/>
            <a:ext cx="5511357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動畫示範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首先由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傳入頂點序列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7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>
            <a:off x="958561" y="2680855"/>
            <a:ext cx="896216" cy="1417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zh-TW" altLang="en-US" dirty="0"/>
              <a:t>呼叫流程</a:t>
            </a:r>
          </a:p>
        </p:txBody>
      </p:sp>
      <p:sp>
        <p:nvSpPr>
          <p:cNvPr id="4" name="橢圓 3"/>
          <p:cNvSpPr/>
          <p:nvPr/>
        </p:nvSpPr>
        <p:spPr>
          <a:xfrm>
            <a:off x="3010339" y="1758004"/>
            <a:ext cx="13854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148884" y="3994964"/>
            <a:ext cx="138545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446439" y="1778786"/>
            <a:ext cx="13854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77166" y="3994964"/>
            <a:ext cx="138545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21946" y="2966588"/>
            <a:ext cx="138545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95869" y="2890388"/>
            <a:ext cx="138545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93221" y="1889390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393222" y="4062165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41567" y="1875512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897280" y="3746681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23508" y="3746681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732445" y="4608778"/>
            <a:ext cx="5768067" cy="500137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gl</a:t>
            </a:r>
            <a:r>
              <a:rPr lang="en-US" altLang="zh-TW" dirty="0" err="1"/>
              <a:t>.bufferData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gl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ARRAY_BUFFER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new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188F98"/>
                </a:solidFill>
              </a:rPr>
              <a:t>Float32Array</a:t>
            </a:r>
            <a:r>
              <a:rPr lang="en-US" altLang="zh-TW" dirty="0"/>
              <a:t>(vertices), </a:t>
            </a:r>
            <a:r>
              <a:rPr lang="en-US" altLang="zh-TW" dirty="0" err="1">
                <a:solidFill>
                  <a:schemeClr val="accent6"/>
                </a:solidFill>
              </a:rPr>
              <a:t>gl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STATIC_DRAW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104159" y="2833255"/>
            <a:ext cx="3467966" cy="12647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45573" y="4618181"/>
            <a:ext cx="5678681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頂點著色器 </a:t>
            </a:r>
            <a:r>
              <a:rPr lang="en-US" altLang="zh-TW" dirty="0" smtClean="0"/>
              <a:t>(</a:t>
            </a:r>
            <a:r>
              <a:rPr lang="en-US" altLang="zh-TW" dirty="0"/>
              <a:t>Vertex</a:t>
            </a:r>
            <a:r>
              <a:rPr lang="zh-TW" altLang="en-US" dirty="0"/>
              <a:t> </a:t>
            </a:r>
            <a:r>
              <a:rPr lang="en-US" altLang="zh-TW" dirty="0" err="1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6629834" y="2532784"/>
            <a:ext cx="170120" cy="1316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662757" y="2532784"/>
            <a:ext cx="1021321" cy="586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799954" y="3118988"/>
            <a:ext cx="884123" cy="703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02918" y="307499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625057" y="294366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975784" y="281005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093975" y="281005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212167" y="281205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330359" y="28105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448650" y="281014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566841" y="281014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4987" y="28099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803179" y="28099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921470" y="281257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039662" y="281257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157853" y="281160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279001" y="281008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397292" y="281265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512528" y="281265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744771" y="294366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862963" y="294366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81253" y="29432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99445" y="29432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217637" y="294527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3335829" y="294375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454119" y="294336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572311" y="294336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690457" y="294322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808649" y="294322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26940" y="294283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045131" y="294283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163323" y="294187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281515" y="294035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99806" y="294292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517997" y="294292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636143" y="294295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754335" y="294237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868679" y="294199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986870" y="294199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2624574" y="307606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2744288" y="307606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862480" y="307606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980770" y="30756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098962" y="30756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217154" y="30776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335346" y="307615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3453636" y="30757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571828" y="30757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689974" y="30756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808166" y="30756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3926457" y="307524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044648" y="307524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162840" y="30742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81032" y="307570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4399323" y="30753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4517514" y="30753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4635660" y="30753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753852" y="307477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868195" y="307439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4986387" y="307439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5102771" y="30729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217114" y="307261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2382906" y="30742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2384726" y="32034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2506382" y="320450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626096" y="320450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44288" y="320450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2862579" y="32041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2980770" y="32041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3098962" y="320611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3217154" y="320458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335445" y="32042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453636" y="32042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3571782" y="32040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3689974" y="32040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3808265" y="320367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3926457" y="320367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4044648" y="32027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162840" y="320414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281131" y="320375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4399323" y="320375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517469" y="32037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4635660" y="320320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4750004" y="32028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4868195" y="32028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4984579" y="320438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5098923" y="320400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5217114" y="320400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2264715" y="32027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5335524" y="32027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2145531" y="32027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2265543" y="333690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2387199" y="33379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506913" y="33379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625105" y="33379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2743395" y="33375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2861587" y="33375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2979779" y="33395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3097971" y="333805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216261" y="333767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334453" y="333767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3452599" y="333753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3570791" y="333753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3689082" y="33371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3807273" y="33371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3925465" y="33361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>
            <a:off x="4043657" y="333761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4161948" y="333723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4280139" y="333723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4398285" y="333726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4516477" y="333668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4630821" y="333630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4749012" y="333630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4865396" y="333785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4979739" y="33374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097931" y="33374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2145531" y="33361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216340" y="33361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/>
        </p:nvSpPr>
        <p:spPr>
          <a:xfrm>
            <a:off x="5334532" y="33361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5455231" y="33371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/>
        </p:nvSpPr>
        <p:spPr>
          <a:xfrm>
            <a:off x="2264715" y="346843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7" name="矩形 276"/>
          <p:cNvSpPr/>
          <p:nvPr/>
        </p:nvSpPr>
        <p:spPr>
          <a:xfrm>
            <a:off x="2386371" y="346950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/>
          <p:cNvSpPr/>
          <p:nvPr/>
        </p:nvSpPr>
        <p:spPr>
          <a:xfrm>
            <a:off x="2506085" y="346950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/>
        </p:nvSpPr>
        <p:spPr>
          <a:xfrm>
            <a:off x="2624277" y="346950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0" name="矩形 279"/>
          <p:cNvSpPr/>
          <p:nvPr/>
        </p:nvSpPr>
        <p:spPr>
          <a:xfrm>
            <a:off x="2742567" y="346912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2860759" y="346912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>
            <a:off x="2978951" y="347111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/>
          <p:cNvSpPr/>
          <p:nvPr/>
        </p:nvSpPr>
        <p:spPr>
          <a:xfrm>
            <a:off x="3097143" y="34695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/>
          <p:cNvSpPr/>
          <p:nvPr/>
        </p:nvSpPr>
        <p:spPr>
          <a:xfrm>
            <a:off x="3215433" y="346920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5" name="矩形 284"/>
          <p:cNvSpPr/>
          <p:nvPr/>
        </p:nvSpPr>
        <p:spPr>
          <a:xfrm>
            <a:off x="3333625" y="346920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/>
          <p:cNvSpPr/>
          <p:nvPr/>
        </p:nvSpPr>
        <p:spPr>
          <a:xfrm>
            <a:off x="3451771" y="346906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7" name="矩形 286"/>
          <p:cNvSpPr/>
          <p:nvPr/>
        </p:nvSpPr>
        <p:spPr>
          <a:xfrm>
            <a:off x="3569963" y="346906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/>
          <p:cNvSpPr/>
          <p:nvPr/>
        </p:nvSpPr>
        <p:spPr>
          <a:xfrm>
            <a:off x="3688254" y="346867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/>
          <p:cNvSpPr/>
          <p:nvPr/>
        </p:nvSpPr>
        <p:spPr>
          <a:xfrm>
            <a:off x="3806445" y="346867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/>
          <p:cNvSpPr/>
          <p:nvPr/>
        </p:nvSpPr>
        <p:spPr>
          <a:xfrm>
            <a:off x="3924637" y="34677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1" name="矩形 290"/>
          <p:cNvSpPr/>
          <p:nvPr/>
        </p:nvSpPr>
        <p:spPr>
          <a:xfrm>
            <a:off x="4042829" y="346914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2" name="矩形 291"/>
          <p:cNvSpPr/>
          <p:nvPr/>
        </p:nvSpPr>
        <p:spPr>
          <a:xfrm>
            <a:off x="4161120" y="346876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3" name="矩形 292"/>
          <p:cNvSpPr/>
          <p:nvPr/>
        </p:nvSpPr>
        <p:spPr>
          <a:xfrm>
            <a:off x="4279311" y="346876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4" name="矩形 293"/>
          <p:cNvSpPr/>
          <p:nvPr/>
        </p:nvSpPr>
        <p:spPr>
          <a:xfrm>
            <a:off x="4397457" y="346879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5" name="矩形 294"/>
          <p:cNvSpPr/>
          <p:nvPr/>
        </p:nvSpPr>
        <p:spPr>
          <a:xfrm>
            <a:off x="4515649" y="346821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/>
          <p:cNvSpPr/>
          <p:nvPr/>
        </p:nvSpPr>
        <p:spPr>
          <a:xfrm>
            <a:off x="4629993" y="346783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7" name="矩形 296"/>
          <p:cNvSpPr/>
          <p:nvPr/>
        </p:nvSpPr>
        <p:spPr>
          <a:xfrm>
            <a:off x="4748184" y="346783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8" name="矩形 297"/>
          <p:cNvSpPr/>
          <p:nvPr/>
        </p:nvSpPr>
        <p:spPr>
          <a:xfrm>
            <a:off x="4864568" y="346938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9" name="矩形 298"/>
          <p:cNvSpPr/>
          <p:nvPr/>
        </p:nvSpPr>
        <p:spPr>
          <a:xfrm>
            <a:off x="4978911" y="346900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0" name="矩形 299"/>
          <p:cNvSpPr/>
          <p:nvPr/>
        </p:nvSpPr>
        <p:spPr>
          <a:xfrm>
            <a:off x="5097103" y="346900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1" name="矩形 300"/>
          <p:cNvSpPr/>
          <p:nvPr/>
        </p:nvSpPr>
        <p:spPr>
          <a:xfrm>
            <a:off x="2144703" y="34677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/>
          <p:cNvSpPr/>
          <p:nvPr/>
        </p:nvSpPr>
        <p:spPr>
          <a:xfrm>
            <a:off x="5215512" y="34677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/>
          <p:cNvSpPr/>
          <p:nvPr/>
        </p:nvSpPr>
        <p:spPr>
          <a:xfrm>
            <a:off x="5333704" y="34677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4" name="矩形 303"/>
          <p:cNvSpPr/>
          <p:nvPr/>
        </p:nvSpPr>
        <p:spPr>
          <a:xfrm>
            <a:off x="5454403" y="346867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5" name="矩形 304"/>
          <p:cNvSpPr/>
          <p:nvPr/>
        </p:nvSpPr>
        <p:spPr>
          <a:xfrm>
            <a:off x="2264715" y="359811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6" name="矩形 305"/>
          <p:cNvSpPr/>
          <p:nvPr/>
        </p:nvSpPr>
        <p:spPr>
          <a:xfrm>
            <a:off x="2386371" y="35991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7" name="矩形 306"/>
          <p:cNvSpPr/>
          <p:nvPr/>
        </p:nvSpPr>
        <p:spPr>
          <a:xfrm>
            <a:off x="2506085" y="35991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/>
          <p:cNvSpPr/>
          <p:nvPr/>
        </p:nvSpPr>
        <p:spPr>
          <a:xfrm>
            <a:off x="2624277" y="35991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9" name="矩形 308"/>
          <p:cNvSpPr/>
          <p:nvPr/>
        </p:nvSpPr>
        <p:spPr>
          <a:xfrm>
            <a:off x="2742567" y="359880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0" name="矩形 309"/>
          <p:cNvSpPr/>
          <p:nvPr/>
        </p:nvSpPr>
        <p:spPr>
          <a:xfrm>
            <a:off x="2860759" y="359880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/>
          <p:cNvSpPr/>
          <p:nvPr/>
        </p:nvSpPr>
        <p:spPr>
          <a:xfrm>
            <a:off x="2978951" y="36008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2" name="矩形 311"/>
          <p:cNvSpPr/>
          <p:nvPr/>
        </p:nvSpPr>
        <p:spPr>
          <a:xfrm>
            <a:off x="3097143" y="359927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3" name="矩形 312"/>
          <p:cNvSpPr/>
          <p:nvPr/>
        </p:nvSpPr>
        <p:spPr>
          <a:xfrm>
            <a:off x="3215433" y="359889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/>
          <p:cNvSpPr/>
          <p:nvPr/>
        </p:nvSpPr>
        <p:spPr>
          <a:xfrm>
            <a:off x="3333625" y="359889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/>
          <p:cNvSpPr/>
          <p:nvPr/>
        </p:nvSpPr>
        <p:spPr>
          <a:xfrm>
            <a:off x="3451771" y="359874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6" name="矩形 315"/>
          <p:cNvSpPr/>
          <p:nvPr/>
        </p:nvSpPr>
        <p:spPr>
          <a:xfrm>
            <a:off x="3569963" y="359874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3688254" y="359836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3806445" y="359836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3924637" y="35974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4042829" y="359883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4161120" y="35984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4279311" y="35984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4397457" y="359847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4515649" y="359790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4629993" y="35975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4748184" y="35975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7" name="矩形 326"/>
          <p:cNvSpPr/>
          <p:nvPr/>
        </p:nvSpPr>
        <p:spPr>
          <a:xfrm>
            <a:off x="4864568" y="359907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978911" y="35986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9" name="矩形 328"/>
          <p:cNvSpPr/>
          <p:nvPr/>
        </p:nvSpPr>
        <p:spPr>
          <a:xfrm>
            <a:off x="5097103" y="35986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0" name="矩形 329"/>
          <p:cNvSpPr/>
          <p:nvPr/>
        </p:nvSpPr>
        <p:spPr>
          <a:xfrm>
            <a:off x="2144703" y="35974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1" name="矩形 330"/>
          <p:cNvSpPr/>
          <p:nvPr/>
        </p:nvSpPr>
        <p:spPr>
          <a:xfrm>
            <a:off x="5215512" y="35974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2" name="矩形 331"/>
          <p:cNvSpPr/>
          <p:nvPr/>
        </p:nvSpPr>
        <p:spPr>
          <a:xfrm>
            <a:off x="5333704" y="359740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/>
          <p:cNvSpPr/>
          <p:nvPr/>
        </p:nvSpPr>
        <p:spPr>
          <a:xfrm>
            <a:off x="2384726" y="373023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/>
          <p:cNvSpPr/>
          <p:nvPr/>
        </p:nvSpPr>
        <p:spPr>
          <a:xfrm>
            <a:off x="2506382" y="37313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6" name="矩形 335"/>
          <p:cNvSpPr/>
          <p:nvPr/>
        </p:nvSpPr>
        <p:spPr>
          <a:xfrm>
            <a:off x="2626096" y="37313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7" name="矩形 336"/>
          <p:cNvSpPr/>
          <p:nvPr/>
        </p:nvSpPr>
        <p:spPr>
          <a:xfrm>
            <a:off x="2744288" y="37313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8" name="矩形 337"/>
          <p:cNvSpPr/>
          <p:nvPr/>
        </p:nvSpPr>
        <p:spPr>
          <a:xfrm>
            <a:off x="2862579" y="373092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2980770" y="373092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0" name="矩形 339"/>
          <p:cNvSpPr/>
          <p:nvPr/>
        </p:nvSpPr>
        <p:spPr>
          <a:xfrm>
            <a:off x="3098962" y="373292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1" name="矩形 340"/>
          <p:cNvSpPr/>
          <p:nvPr/>
        </p:nvSpPr>
        <p:spPr>
          <a:xfrm>
            <a:off x="3217154" y="373139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2" name="矩形 341"/>
          <p:cNvSpPr/>
          <p:nvPr/>
        </p:nvSpPr>
        <p:spPr>
          <a:xfrm>
            <a:off x="3335445" y="373101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3" name="矩形 342"/>
          <p:cNvSpPr/>
          <p:nvPr/>
        </p:nvSpPr>
        <p:spPr>
          <a:xfrm>
            <a:off x="3453636" y="373101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4" name="矩形 343"/>
          <p:cNvSpPr/>
          <p:nvPr/>
        </p:nvSpPr>
        <p:spPr>
          <a:xfrm>
            <a:off x="3571782" y="373086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5" name="矩形 344"/>
          <p:cNvSpPr/>
          <p:nvPr/>
        </p:nvSpPr>
        <p:spPr>
          <a:xfrm>
            <a:off x="3689974" y="373086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6" name="矩形 345"/>
          <p:cNvSpPr/>
          <p:nvPr/>
        </p:nvSpPr>
        <p:spPr>
          <a:xfrm>
            <a:off x="3808265" y="37304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7" name="矩形 346"/>
          <p:cNvSpPr/>
          <p:nvPr/>
        </p:nvSpPr>
        <p:spPr>
          <a:xfrm>
            <a:off x="3926457" y="37304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8" name="矩形 347"/>
          <p:cNvSpPr/>
          <p:nvPr/>
        </p:nvSpPr>
        <p:spPr>
          <a:xfrm>
            <a:off x="4044648" y="372952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9" name="矩形 348"/>
          <p:cNvSpPr/>
          <p:nvPr/>
        </p:nvSpPr>
        <p:spPr>
          <a:xfrm>
            <a:off x="4162840" y="373095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0" name="矩形 349"/>
          <p:cNvSpPr/>
          <p:nvPr/>
        </p:nvSpPr>
        <p:spPr>
          <a:xfrm>
            <a:off x="4281131" y="373056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1" name="矩形 350"/>
          <p:cNvSpPr/>
          <p:nvPr/>
        </p:nvSpPr>
        <p:spPr>
          <a:xfrm>
            <a:off x="4399323" y="373056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2" name="矩形 351"/>
          <p:cNvSpPr/>
          <p:nvPr/>
        </p:nvSpPr>
        <p:spPr>
          <a:xfrm>
            <a:off x="4517469" y="373059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3" name="矩形 352"/>
          <p:cNvSpPr/>
          <p:nvPr/>
        </p:nvSpPr>
        <p:spPr>
          <a:xfrm>
            <a:off x="4635660" y="373002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4" name="矩形 353"/>
          <p:cNvSpPr/>
          <p:nvPr/>
        </p:nvSpPr>
        <p:spPr>
          <a:xfrm>
            <a:off x="4750004" y="372963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5" name="矩形 354"/>
          <p:cNvSpPr/>
          <p:nvPr/>
        </p:nvSpPr>
        <p:spPr>
          <a:xfrm>
            <a:off x="4868195" y="372963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6" name="矩形 355"/>
          <p:cNvSpPr/>
          <p:nvPr/>
        </p:nvSpPr>
        <p:spPr>
          <a:xfrm>
            <a:off x="4984579" y="373119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7" name="矩形 356"/>
          <p:cNvSpPr/>
          <p:nvPr/>
        </p:nvSpPr>
        <p:spPr>
          <a:xfrm>
            <a:off x="5098923" y="37308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3" name="矩形 362"/>
          <p:cNvSpPr/>
          <p:nvPr/>
        </p:nvSpPr>
        <p:spPr>
          <a:xfrm>
            <a:off x="2624574" y="38661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4" name="矩形 363"/>
          <p:cNvSpPr/>
          <p:nvPr/>
        </p:nvSpPr>
        <p:spPr>
          <a:xfrm>
            <a:off x="2744288" y="38661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5" name="矩形 364"/>
          <p:cNvSpPr/>
          <p:nvPr/>
        </p:nvSpPr>
        <p:spPr>
          <a:xfrm>
            <a:off x="2862480" y="38661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6" name="矩形 365"/>
          <p:cNvSpPr/>
          <p:nvPr/>
        </p:nvSpPr>
        <p:spPr>
          <a:xfrm>
            <a:off x="2980770" y="386578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7" name="矩形 366"/>
          <p:cNvSpPr/>
          <p:nvPr/>
        </p:nvSpPr>
        <p:spPr>
          <a:xfrm>
            <a:off x="3098962" y="386578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8" name="矩形 367"/>
          <p:cNvSpPr/>
          <p:nvPr/>
        </p:nvSpPr>
        <p:spPr>
          <a:xfrm>
            <a:off x="3217154" y="38677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9" name="矩形 368"/>
          <p:cNvSpPr/>
          <p:nvPr/>
        </p:nvSpPr>
        <p:spPr>
          <a:xfrm>
            <a:off x="3335346" y="386625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0" name="矩形 369"/>
          <p:cNvSpPr/>
          <p:nvPr/>
        </p:nvSpPr>
        <p:spPr>
          <a:xfrm>
            <a:off x="3453636" y="386587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1" name="矩形 370"/>
          <p:cNvSpPr/>
          <p:nvPr/>
        </p:nvSpPr>
        <p:spPr>
          <a:xfrm>
            <a:off x="3571828" y="386587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2" name="矩形 371"/>
          <p:cNvSpPr/>
          <p:nvPr/>
        </p:nvSpPr>
        <p:spPr>
          <a:xfrm>
            <a:off x="3689974" y="38657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3" name="矩形 372"/>
          <p:cNvSpPr/>
          <p:nvPr/>
        </p:nvSpPr>
        <p:spPr>
          <a:xfrm>
            <a:off x="3808166" y="386572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4" name="矩形 373"/>
          <p:cNvSpPr/>
          <p:nvPr/>
        </p:nvSpPr>
        <p:spPr>
          <a:xfrm>
            <a:off x="3926457" y="386534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5" name="矩形 374"/>
          <p:cNvSpPr/>
          <p:nvPr/>
        </p:nvSpPr>
        <p:spPr>
          <a:xfrm>
            <a:off x="4044648" y="386534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6" name="矩形 375"/>
          <p:cNvSpPr/>
          <p:nvPr/>
        </p:nvSpPr>
        <p:spPr>
          <a:xfrm>
            <a:off x="4162840" y="386438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7" name="矩形 376"/>
          <p:cNvSpPr/>
          <p:nvPr/>
        </p:nvSpPr>
        <p:spPr>
          <a:xfrm>
            <a:off x="4281032" y="38658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8" name="矩形 377"/>
          <p:cNvSpPr/>
          <p:nvPr/>
        </p:nvSpPr>
        <p:spPr>
          <a:xfrm>
            <a:off x="4399323" y="386542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9" name="矩形 378"/>
          <p:cNvSpPr/>
          <p:nvPr/>
        </p:nvSpPr>
        <p:spPr>
          <a:xfrm>
            <a:off x="4517514" y="386542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0" name="矩形 379"/>
          <p:cNvSpPr/>
          <p:nvPr/>
        </p:nvSpPr>
        <p:spPr>
          <a:xfrm>
            <a:off x="4635660" y="386545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1" name="矩形 380"/>
          <p:cNvSpPr/>
          <p:nvPr/>
        </p:nvSpPr>
        <p:spPr>
          <a:xfrm>
            <a:off x="4753852" y="386488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2" name="矩形 381"/>
          <p:cNvSpPr/>
          <p:nvPr/>
        </p:nvSpPr>
        <p:spPr>
          <a:xfrm>
            <a:off x="4868195" y="38644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9" name="矩形 388"/>
          <p:cNvSpPr/>
          <p:nvPr/>
        </p:nvSpPr>
        <p:spPr>
          <a:xfrm>
            <a:off x="3330359" y="40017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0" name="矩形 389"/>
          <p:cNvSpPr/>
          <p:nvPr/>
        </p:nvSpPr>
        <p:spPr>
          <a:xfrm>
            <a:off x="3448551" y="400027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1" name="矩形 390"/>
          <p:cNvSpPr/>
          <p:nvPr/>
        </p:nvSpPr>
        <p:spPr>
          <a:xfrm>
            <a:off x="3566841" y="399988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2" name="矩形 391"/>
          <p:cNvSpPr/>
          <p:nvPr/>
        </p:nvSpPr>
        <p:spPr>
          <a:xfrm>
            <a:off x="3685033" y="399988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3" name="矩形 392"/>
          <p:cNvSpPr/>
          <p:nvPr/>
        </p:nvSpPr>
        <p:spPr>
          <a:xfrm>
            <a:off x="3803179" y="399974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4" name="矩形 393"/>
          <p:cNvSpPr/>
          <p:nvPr/>
        </p:nvSpPr>
        <p:spPr>
          <a:xfrm>
            <a:off x="3921371" y="399974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5" name="矩形 394"/>
          <p:cNvSpPr/>
          <p:nvPr/>
        </p:nvSpPr>
        <p:spPr>
          <a:xfrm>
            <a:off x="4039662" y="399935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6" name="矩形 395"/>
          <p:cNvSpPr/>
          <p:nvPr/>
        </p:nvSpPr>
        <p:spPr>
          <a:xfrm>
            <a:off x="4157853" y="399935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7" name="矩形 396"/>
          <p:cNvSpPr/>
          <p:nvPr/>
        </p:nvSpPr>
        <p:spPr>
          <a:xfrm>
            <a:off x="4276045" y="39983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1" name="矩形 400"/>
          <p:cNvSpPr/>
          <p:nvPr/>
        </p:nvSpPr>
        <p:spPr>
          <a:xfrm>
            <a:off x="6598182" y="280801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2" name="矩形 401"/>
          <p:cNvSpPr/>
          <p:nvPr/>
        </p:nvSpPr>
        <p:spPr>
          <a:xfrm>
            <a:off x="6598469" y="267666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3" name="矩形 402"/>
          <p:cNvSpPr/>
          <p:nvPr/>
        </p:nvSpPr>
        <p:spPr>
          <a:xfrm>
            <a:off x="6598182" y="254243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4" name="矩形 403"/>
          <p:cNvSpPr/>
          <p:nvPr/>
        </p:nvSpPr>
        <p:spPr>
          <a:xfrm>
            <a:off x="6715932" y="280701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5" name="矩形 404"/>
          <p:cNvSpPr/>
          <p:nvPr/>
        </p:nvSpPr>
        <p:spPr>
          <a:xfrm>
            <a:off x="6715932" y="294203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715931" y="307298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7" name="矩形 406"/>
          <p:cNvSpPr/>
          <p:nvPr/>
        </p:nvSpPr>
        <p:spPr>
          <a:xfrm>
            <a:off x="6714894" y="321101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8" name="矩形 407"/>
          <p:cNvSpPr/>
          <p:nvPr/>
        </p:nvSpPr>
        <p:spPr>
          <a:xfrm>
            <a:off x="6834609" y="321101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6714894" y="334434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0" name="矩形 409"/>
          <p:cNvSpPr/>
          <p:nvPr/>
        </p:nvSpPr>
        <p:spPr>
          <a:xfrm>
            <a:off x="6834609" y="334409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6714894" y="347292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2" name="矩形 411"/>
          <p:cNvSpPr/>
          <p:nvPr/>
        </p:nvSpPr>
        <p:spPr>
          <a:xfrm>
            <a:off x="6716326" y="359907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3" name="矩形 412"/>
          <p:cNvSpPr/>
          <p:nvPr/>
        </p:nvSpPr>
        <p:spPr>
          <a:xfrm>
            <a:off x="6833309" y="373595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6833893" y="359934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5" name="矩形 414"/>
          <p:cNvSpPr/>
          <p:nvPr/>
        </p:nvSpPr>
        <p:spPr>
          <a:xfrm>
            <a:off x="6833309" y="347158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6" name="矩形 415"/>
          <p:cNvSpPr/>
          <p:nvPr/>
        </p:nvSpPr>
        <p:spPr>
          <a:xfrm>
            <a:off x="6835390" y="30742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7" name="矩形 416"/>
          <p:cNvSpPr/>
          <p:nvPr/>
        </p:nvSpPr>
        <p:spPr>
          <a:xfrm>
            <a:off x="6835390" y="29408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8" name="矩形 417"/>
          <p:cNvSpPr/>
          <p:nvPr/>
        </p:nvSpPr>
        <p:spPr>
          <a:xfrm>
            <a:off x="6833309" y="280704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6715930" y="267666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0" name="矩形 419"/>
          <p:cNvSpPr/>
          <p:nvPr/>
        </p:nvSpPr>
        <p:spPr>
          <a:xfrm>
            <a:off x="6714894" y="25429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1" name="矩形 420"/>
          <p:cNvSpPr/>
          <p:nvPr/>
        </p:nvSpPr>
        <p:spPr>
          <a:xfrm>
            <a:off x="6833309" y="267753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2" name="矩形 421"/>
          <p:cNvSpPr/>
          <p:nvPr/>
        </p:nvSpPr>
        <p:spPr>
          <a:xfrm>
            <a:off x="6952241" y="3210470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3" name="矩形 422"/>
          <p:cNvSpPr/>
          <p:nvPr/>
        </p:nvSpPr>
        <p:spPr>
          <a:xfrm>
            <a:off x="6952241" y="33435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4" name="矩形 423"/>
          <p:cNvSpPr/>
          <p:nvPr/>
        </p:nvSpPr>
        <p:spPr>
          <a:xfrm>
            <a:off x="6951525" y="359880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5" name="矩形 424"/>
          <p:cNvSpPr/>
          <p:nvPr/>
        </p:nvSpPr>
        <p:spPr>
          <a:xfrm>
            <a:off x="6950941" y="347104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6" name="矩形 425"/>
          <p:cNvSpPr/>
          <p:nvPr/>
        </p:nvSpPr>
        <p:spPr>
          <a:xfrm>
            <a:off x="6953022" y="307373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7" name="矩形 426"/>
          <p:cNvSpPr/>
          <p:nvPr/>
        </p:nvSpPr>
        <p:spPr>
          <a:xfrm>
            <a:off x="6953022" y="294026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8" name="矩形 427"/>
          <p:cNvSpPr/>
          <p:nvPr/>
        </p:nvSpPr>
        <p:spPr>
          <a:xfrm>
            <a:off x="6950941" y="2806497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9" name="矩形 428"/>
          <p:cNvSpPr/>
          <p:nvPr/>
        </p:nvSpPr>
        <p:spPr>
          <a:xfrm>
            <a:off x="6950941" y="267699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0" name="矩形 429"/>
          <p:cNvSpPr/>
          <p:nvPr/>
        </p:nvSpPr>
        <p:spPr>
          <a:xfrm>
            <a:off x="7070655" y="321219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1" name="矩形 430"/>
          <p:cNvSpPr/>
          <p:nvPr/>
        </p:nvSpPr>
        <p:spPr>
          <a:xfrm>
            <a:off x="7070655" y="334528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3" name="矩形 432"/>
          <p:cNvSpPr/>
          <p:nvPr/>
        </p:nvSpPr>
        <p:spPr>
          <a:xfrm>
            <a:off x="7069355" y="34727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4" name="矩形 433"/>
          <p:cNvSpPr/>
          <p:nvPr/>
        </p:nvSpPr>
        <p:spPr>
          <a:xfrm>
            <a:off x="7071436" y="307546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5" name="矩形 434"/>
          <p:cNvSpPr/>
          <p:nvPr/>
        </p:nvSpPr>
        <p:spPr>
          <a:xfrm>
            <a:off x="7071436" y="294199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6" name="矩形 435"/>
          <p:cNvSpPr/>
          <p:nvPr/>
        </p:nvSpPr>
        <p:spPr>
          <a:xfrm>
            <a:off x="7069355" y="28082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8" name="矩形 437"/>
          <p:cNvSpPr/>
          <p:nvPr/>
        </p:nvSpPr>
        <p:spPr>
          <a:xfrm>
            <a:off x="7188095" y="321249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9" name="矩形 438"/>
          <p:cNvSpPr/>
          <p:nvPr/>
        </p:nvSpPr>
        <p:spPr>
          <a:xfrm>
            <a:off x="7188095" y="334558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7188877" y="307576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2" name="矩形 441"/>
          <p:cNvSpPr/>
          <p:nvPr/>
        </p:nvSpPr>
        <p:spPr>
          <a:xfrm>
            <a:off x="7188877" y="294229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3" name="矩形 442"/>
          <p:cNvSpPr/>
          <p:nvPr/>
        </p:nvSpPr>
        <p:spPr>
          <a:xfrm>
            <a:off x="7186796" y="28085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4" name="矩形 443"/>
          <p:cNvSpPr/>
          <p:nvPr/>
        </p:nvSpPr>
        <p:spPr>
          <a:xfrm>
            <a:off x="7306062" y="3211459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6" name="矩形 445"/>
          <p:cNvSpPr/>
          <p:nvPr/>
        </p:nvSpPr>
        <p:spPr>
          <a:xfrm>
            <a:off x="7306844" y="307472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7306844" y="29412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7426418" y="321441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7427199" y="30776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7427199" y="294421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2" name="矩形 451"/>
          <p:cNvSpPr/>
          <p:nvPr/>
        </p:nvSpPr>
        <p:spPr>
          <a:xfrm>
            <a:off x="7547555" y="307428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3" name="矩形 452"/>
          <p:cNvSpPr/>
          <p:nvPr/>
        </p:nvSpPr>
        <p:spPr>
          <a:xfrm>
            <a:off x="1036803" y="281174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5" name="矩形 454"/>
          <p:cNvSpPr/>
          <p:nvPr/>
        </p:nvSpPr>
        <p:spPr>
          <a:xfrm>
            <a:off x="918468" y="2680855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6" name="矩形 455"/>
          <p:cNvSpPr/>
          <p:nvPr/>
        </p:nvSpPr>
        <p:spPr>
          <a:xfrm>
            <a:off x="1155007" y="294195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7" name="矩形 456"/>
          <p:cNvSpPr/>
          <p:nvPr/>
        </p:nvSpPr>
        <p:spPr>
          <a:xfrm>
            <a:off x="1156037" y="307261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9" name="矩形 458"/>
          <p:cNvSpPr/>
          <p:nvPr/>
        </p:nvSpPr>
        <p:spPr>
          <a:xfrm>
            <a:off x="1275055" y="3207614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1" name="矩形 460"/>
          <p:cNvSpPr/>
          <p:nvPr/>
        </p:nvSpPr>
        <p:spPr>
          <a:xfrm>
            <a:off x="1393441" y="3339658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2" name="矩形 461"/>
          <p:cNvSpPr/>
          <p:nvPr/>
        </p:nvSpPr>
        <p:spPr>
          <a:xfrm>
            <a:off x="1391500" y="347277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4" name="矩形 463"/>
          <p:cNvSpPr/>
          <p:nvPr/>
        </p:nvSpPr>
        <p:spPr>
          <a:xfrm>
            <a:off x="1510804" y="3607156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6" name="矩形 465"/>
          <p:cNvSpPr/>
          <p:nvPr/>
        </p:nvSpPr>
        <p:spPr>
          <a:xfrm>
            <a:off x="1627383" y="3740361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7" name="矩形 466"/>
          <p:cNvSpPr/>
          <p:nvPr/>
        </p:nvSpPr>
        <p:spPr>
          <a:xfrm>
            <a:off x="1746969" y="3869363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8" name="矩形 467"/>
          <p:cNvSpPr/>
          <p:nvPr/>
        </p:nvSpPr>
        <p:spPr>
          <a:xfrm>
            <a:off x="1746234" y="4001662"/>
            <a:ext cx="118192" cy="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9" name="文字方塊 468"/>
          <p:cNvSpPr txBox="1"/>
          <p:nvPr/>
        </p:nvSpPr>
        <p:spPr>
          <a:xfrm>
            <a:off x="1745573" y="4608618"/>
            <a:ext cx="5195993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幾何著色器 </a:t>
            </a:r>
            <a:r>
              <a:rPr lang="en-US" altLang="zh-TW" dirty="0" smtClean="0"/>
              <a:t>(</a:t>
            </a:r>
            <a:r>
              <a:rPr lang="en-US" altLang="zh-TW" dirty="0"/>
              <a:t>Geometry </a:t>
            </a:r>
            <a:r>
              <a:rPr lang="en-US" altLang="zh-TW" dirty="0" err="1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70" name="文字方塊 469"/>
          <p:cNvSpPr txBox="1"/>
          <p:nvPr/>
        </p:nvSpPr>
        <p:spPr>
          <a:xfrm>
            <a:off x="1793630" y="4606905"/>
            <a:ext cx="5511357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網格化程序 </a:t>
            </a:r>
            <a:r>
              <a:rPr lang="en-US" altLang="zh-TW" dirty="0" smtClean="0"/>
              <a:t>(Rasterizer)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3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5586 0.135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4375 -0.0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4232 0.077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0065 0.205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1588 -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00755 0.194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5547 0.092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4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04219 0.11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09323 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3633 -0.136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68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3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4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6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9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1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3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4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7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9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1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2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3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4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6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7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8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9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1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2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3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4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5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6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7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8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9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1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2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3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94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5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96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7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98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99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1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3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4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5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6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7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8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9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1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11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12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3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4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15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16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17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18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9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21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22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230"/>
                            </p:stCondLst>
                            <p:childTnLst>
                              <p:par>
                                <p:cTn id="28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24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25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26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7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8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29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3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31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320"/>
                            </p:stCondLst>
                            <p:childTnLst>
                              <p:par>
                                <p:cTn id="31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330"/>
                            </p:stCondLst>
                            <p:childTnLst>
                              <p:par>
                                <p:cTn id="31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340"/>
                            </p:stCondLst>
                            <p:childTnLst>
                              <p:par>
                                <p:cTn id="31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350"/>
                            </p:stCondLst>
                            <p:childTnLst>
                              <p:par>
                                <p:cTn id="32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36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37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38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39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41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42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43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44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45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46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47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48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49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10"/>
                            </p:stCondLst>
                            <p:childTnLst>
                              <p:par>
                                <p:cTn id="37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20"/>
                            </p:stCondLst>
                            <p:childTnLst>
                              <p:par>
                                <p:cTn id="37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530"/>
                            </p:stCondLst>
                            <p:childTnLst>
                              <p:par>
                                <p:cTn id="37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40"/>
                            </p:stCondLst>
                            <p:childTnLst>
                              <p:par>
                                <p:cTn id="37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55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60"/>
                            </p:stCondLst>
                            <p:childTnLst>
                              <p:par>
                                <p:cTn id="38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570"/>
                            </p:stCondLst>
                            <p:childTnLst>
                              <p:par>
                                <p:cTn id="38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580"/>
                            </p:stCondLst>
                            <p:childTnLst>
                              <p:par>
                                <p:cTn id="39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90"/>
                            </p:stCondLst>
                            <p:childTnLst>
                              <p:par>
                                <p:cTn id="39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600"/>
                            </p:stCondLst>
                            <p:childTnLst>
                              <p:par>
                                <p:cTn id="39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610"/>
                            </p:stCondLst>
                            <p:childTnLst>
                              <p:par>
                                <p:cTn id="40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620"/>
                            </p:stCondLst>
                            <p:childTnLst>
                              <p:par>
                                <p:cTn id="40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630"/>
                            </p:stCondLst>
                            <p:childTnLst>
                              <p:par>
                                <p:cTn id="40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640"/>
                            </p:stCondLst>
                            <p:childTnLst>
                              <p:par>
                                <p:cTn id="40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650"/>
                            </p:stCondLst>
                            <p:childTnLst>
                              <p:par>
                                <p:cTn id="41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660"/>
                            </p:stCondLst>
                            <p:childTnLst>
                              <p:par>
                                <p:cTn id="41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670"/>
                            </p:stCondLst>
                            <p:childTnLst>
                              <p:par>
                                <p:cTn id="4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680"/>
                            </p:stCondLst>
                            <p:childTnLst>
                              <p:par>
                                <p:cTn id="4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690"/>
                            </p:stCondLst>
                            <p:childTnLst>
                              <p:par>
                                <p:cTn id="4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700"/>
                            </p:stCondLst>
                            <p:childTnLst>
                              <p:par>
                                <p:cTn id="4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710"/>
                            </p:stCondLst>
                            <p:childTnLst>
                              <p:par>
                                <p:cTn id="43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720"/>
                            </p:stCondLst>
                            <p:childTnLst>
                              <p:par>
                                <p:cTn id="4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730"/>
                            </p:stCondLst>
                            <p:childTnLst>
                              <p:par>
                                <p:cTn id="4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740"/>
                            </p:stCondLst>
                            <p:childTnLst>
                              <p:par>
                                <p:cTn id="4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760"/>
                            </p:stCondLst>
                            <p:childTnLst>
                              <p:par>
                                <p:cTn id="4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770"/>
                            </p:stCondLst>
                            <p:childTnLst>
                              <p:par>
                                <p:cTn id="44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780"/>
                            </p:stCondLst>
                            <p:childTnLst>
                              <p:par>
                                <p:cTn id="45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79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800"/>
                            </p:stCondLst>
                            <p:childTnLst>
                              <p:par>
                                <p:cTn id="45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810"/>
                            </p:stCondLst>
                            <p:childTnLst>
                              <p:par>
                                <p:cTn id="46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820"/>
                            </p:stCondLst>
                            <p:childTnLst>
                              <p:par>
                                <p:cTn id="46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830"/>
                            </p:stCondLst>
                            <p:childTnLst>
                              <p:par>
                                <p:cTn id="46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840"/>
                            </p:stCondLst>
                            <p:childTnLst>
                              <p:par>
                                <p:cTn id="46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850"/>
                            </p:stCondLst>
                            <p:childTnLst>
                              <p:par>
                                <p:cTn id="47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860"/>
                            </p:stCondLst>
                            <p:childTnLst>
                              <p:par>
                                <p:cTn id="47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870"/>
                            </p:stCondLst>
                            <p:childTnLst>
                              <p:par>
                                <p:cTn id="47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880"/>
                            </p:stCondLst>
                            <p:childTnLst>
                              <p:par>
                                <p:cTn id="48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890"/>
                            </p:stCondLst>
                            <p:childTnLst>
                              <p:par>
                                <p:cTn id="48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1900"/>
                            </p:stCondLst>
                            <p:childTnLst>
                              <p:par>
                                <p:cTn id="48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910"/>
                            </p:stCondLst>
                            <p:childTnLst>
                              <p:par>
                                <p:cTn id="49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920"/>
                            </p:stCondLst>
                            <p:childTnLst>
                              <p:par>
                                <p:cTn id="49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930"/>
                            </p:stCondLst>
                            <p:childTnLst>
                              <p:par>
                                <p:cTn id="49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940"/>
                            </p:stCondLst>
                            <p:childTnLst>
                              <p:par>
                                <p:cTn id="49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950"/>
                            </p:stCondLst>
                            <p:childTnLst>
                              <p:par>
                                <p:cTn id="50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960"/>
                            </p:stCondLst>
                            <p:childTnLst>
                              <p:par>
                                <p:cTn id="50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70"/>
                            </p:stCondLst>
                            <p:childTnLst>
                              <p:par>
                                <p:cTn id="50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980"/>
                            </p:stCondLst>
                            <p:childTnLst>
                              <p:par>
                                <p:cTn id="51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990"/>
                            </p:stCondLst>
                            <p:childTnLst>
                              <p:par>
                                <p:cTn id="51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000"/>
                            </p:stCondLst>
                            <p:childTnLst>
                              <p:par>
                                <p:cTn id="51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10"/>
                            </p:stCondLst>
                            <p:childTnLst>
                              <p:par>
                                <p:cTn id="52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020"/>
                            </p:stCondLst>
                            <p:childTnLst>
                              <p:par>
                                <p:cTn id="52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2030"/>
                            </p:stCondLst>
                            <p:childTnLst>
                              <p:par>
                                <p:cTn id="52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040"/>
                            </p:stCondLst>
                            <p:childTnLst>
                              <p:par>
                                <p:cTn id="52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50"/>
                            </p:stCondLst>
                            <p:childTnLst>
                              <p:par>
                                <p:cTn id="53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2060"/>
                            </p:stCondLst>
                            <p:childTnLst>
                              <p:par>
                                <p:cTn id="53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2070"/>
                            </p:stCondLst>
                            <p:childTnLst>
                              <p:par>
                                <p:cTn id="53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80"/>
                            </p:stCondLst>
                            <p:childTnLst>
                              <p:par>
                                <p:cTn id="54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090"/>
                            </p:stCondLst>
                            <p:childTnLst>
                              <p:par>
                                <p:cTn id="54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2100"/>
                            </p:stCondLst>
                            <p:childTnLst>
                              <p:par>
                                <p:cTn id="54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2110"/>
                            </p:stCondLst>
                            <p:childTnLst>
                              <p:par>
                                <p:cTn id="55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120"/>
                            </p:stCondLst>
                            <p:childTnLst>
                              <p:par>
                                <p:cTn id="55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130"/>
                            </p:stCondLst>
                            <p:childTnLst>
                              <p:par>
                                <p:cTn id="55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214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2150"/>
                            </p:stCondLst>
                            <p:childTnLst>
                              <p:par>
                                <p:cTn id="56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60"/>
                            </p:stCondLst>
                            <p:childTnLst>
                              <p:par>
                                <p:cTn id="56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170"/>
                            </p:stCondLst>
                            <p:childTnLst>
                              <p:par>
                                <p:cTn id="56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2180"/>
                            </p:stCondLst>
                            <p:childTnLst>
                              <p:par>
                                <p:cTn id="57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2190"/>
                            </p:stCondLst>
                            <p:childTnLst>
                              <p:par>
                                <p:cTn id="57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210"/>
                            </p:stCondLst>
                            <p:childTnLst>
                              <p:par>
                                <p:cTn id="58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2220"/>
                            </p:stCondLst>
                            <p:childTnLst>
                              <p:par>
                                <p:cTn id="58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230"/>
                            </p:stCondLst>
                            <p:childTnLst>
                              <p:par>
                                <p:cTn id="58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240"/>
                            </p:stCondLst>
                            <p:childTnLst>
                              <p:par>
                                <p:cTn id="58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250"/>
                            </p:stCondLst>
                            <p:childTnLst>
                              <p:par>
                                <p:cTn id="59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2260"/>
                            </p:stCondLst>
                            <p:childTnLst>
                              <p:par>
                                <p:cTn id="59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270"/>
                            </p:stCondLst>
                            <p:childTnLst>
                              <p:par>
                                <p:cTn id="59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80"/>
                            </p:stCondLst>
                            <p:childTnLst>
                              <p:par>
                                <p:cTn id="60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290"/>
                            </p:stCondLst>
                            <p:childTnLst>
                              <p:par>
                                <p:cTn id="60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2300"/>
                            </p:stCondLst>
                            <p:childTnLst>
                              <p:par>
                                <p:cTn id="60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310"/>
                            </p:stCondLst>
                            <p:childTnLst>
                              <p:par>
                                <p:cTn id="61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320"/>
                            </p:stCondLst>
                            <p:childTnLst>
                              <p:par>
                                <p:cTn id="61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330"/>
                            </p:stCondLst>
                            <p:childTnLst>
                              <p:par>
                                <p:cTn id="61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2340"/>
                            </p:stCondLst>
                            <p:childTnLst>
                              <p:par>
                                <p:cTn id="61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350"/>
                            </p:stCondLst>
                            <p:childTnLst>
                              <p:par>
                                <p:cTn id="62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60"/>
                            </p:stCondLst>
                            <p:childTnLst>
                              <p:par>
                                <p:cTn id="62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370"/>
                            </p:stCondLst>
                            <p:childTnLst>
                              <p:par>
                                <p:cTn id="62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2380"/>
                            </p:stCondLst>
                            <p:childTnLst>
                              <p:par>
                                <p:cTn id="63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390"/>
                            </p:stCondLst>
                            <p:childTnLst>
                              <p:par>
                                <p:cTn id="63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400"/>
                            </p:stCondLst>
                            <p:childTnLst>
                              <p:par>
                                <p:cTn id="63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410"/>
                            </p:stCondLst>
                            <p:childTnLst>
                              <p:par>
                                <p:cTn id="64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2420"/>
                            </p:stCondLst>
                            <p:childTnLst>
                              <p:par>
                                <p:cTn id="64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430"/>
                            </p:stCondLst>
                            <p:childTnLst>
                              <p:par>
                                <p:cTn id="64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40"/>
                            </p:stCondLst>
                            <p:childTnLst>
                              <p:par>
                                <p:cTn id="64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450"/>
                            </p:stCondLst>
                            <p:childTnLst>
                              <p:par>
                                <p:cTn id="65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2460"/>
                            </p:stCondLst>
                            <p:childTnLst>
                              <p:par>
                                <p:cTn id="65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470"/>
                            </p:stCondLst>
                            <p:childTnLst>
                              <p:par>
                                <p:cTn id="65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80"/>
                            </p:stCondLst>
                            <p:childTnLst>
                              <p:par>
                                <p:cTn id="66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490"/>
                            </p:stCondLst>
                            <p:childTnLst>
                              <p:par>
                                <p:cTn id="66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6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510"/>
                            </p:stCondLst>
                            <p:childTnLst>
                              <p:par>
                                <p:cTn id="67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20"/>
                            </p:stCondLst>
                            <p:childTnLst>
                              <p:par>
                                <p:cTn id="67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530"/>
                            </p:stCondLst>
                            <p:childTnLst>
                              <p:par>
                                <p:cTn id="67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8" fill="hold">
                            <p:stCondLst>
                              <p:cond delay="2540"/>
                            </p:stCondLst>
                            <p:childTnLst>
                              <p:par>
                                <p:cTn id="67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550"/>
                            </p:stCondLst>
                            <p:childTnLst>
                              <p:par>
                                <p:cTn id="68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60"/>
                            </p:stCondLst>
                            <p:childTnLst>
                              <p:par>
                                <p:cTn id="68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2570"/>
                            </p:stCondLst>
                            <p:childTnLst>
                              <p:par>
                                <p:cTn id="68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2580"/>
                            </p:stCondLst>
                            <p:childTnLst>
                              <p:par>
                                <p:cTn id="69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590"/>
                            </p:stCondLst>
                            <p:childTnLst>
                              <p:par>
                                <p:cTn id="69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600"/>
                            </p:stCondLst>
                            <p:childTnLst>
                              <p:par>
                                <p:cTn id="69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2610"/>
                            </p:stCondLst>
                            <p:childTnLst>
                              <p:par>
                                <p:cTn id="70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2620"/>
                            </p:stCondLst>
                            <p:childTnLst>
                              <p:par>
                                <p:cTn id="70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630"/>
                            </p:stCondLst>
                            <p:childTnLst>
                              <p:par>
                                <p:cTn id="70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2650"/>
                            </p:stCondLst>
                            <p:childTnLst>
                              <p:par>
                                <p:cTn id="71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2660"/>
                            </p:stCondLst>
                            <p:childTnLst>
                              <p:par>
                                <p:cTn id="71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670"/>
                            </p:stCondLst>
                            <p:childTnLst>
                              <p:par>
                                <p:cTn id="7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0"/>
                            </p:stCondLst>
                            <p:childTnLst>
                              <p:par>
                                <p:cTn id="7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2690"/>
                            </p:stCondLst>
                            <p:childTnLst>
                              <p:par>
                                <p:cTn id="7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7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710"/>
                            </p:stCondLst>
                            <p:childTnLst>
                              <p:par>
                                <p:cTn id="73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20"/>
                            </p:stCondLst>
                            <p:childTnLst>
                              <p:par>
                                <p:cTn id="7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2730"/>
                            </p:stCondLst>
                            <p:childTnLst>
                              <p:par>
                                <p:cTn id="7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40"/>
                            </p:stCondLst>
                            <p:childTnLst>
                              <p:par>
                                <p:cTn id="74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2760"/>
                            </p:stCondLst>
                            <p:childTnLst>
                              <p:par>
                                <p:cTn id="74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770"/>
                            </p:stCondLst>
                            <p:childTnLst>
                              <p:par>
                                <p:cTn id="75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780"/>
                            </p:stCondLst>
                            <p:childTnLst>
                              <p:par>
                                <p:cTn id="75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2790"/>
                            </p:stCondLst>
                            <p:childTnLst>
                              <p:par>
                                <p:cTn id="75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2800"/>
                            </p:stCondLst>
                            <p:childTnLst>
                              <p:par>
                                <p:cTn id="75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810"/>
                            </p:stCondLst>
                            <p:childTnLst>
                              <p:par>
                                <p:cTn id="76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20"/>
                            </p:stCondLst>
                            <p:childTnLst>
                              <p:par>
                                <p:cTn id="76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2830"/>
                            </p:stCondLst>
                            <p:childTnLst>
                              <p:par>
                                <p:cTn id="76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2840"/>
                            </p:stCondLst>
                            <p:childTnLst>
                              <p:par>
                                <p:cTn id="77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850"/>
                            </p:stCondLst>
                            <p:childTnLst>
                              <p:par>
                                <p:cTn id="7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50"/>
                            </p:stCondLst>
                            <p:childTnLst>
                              <p:par>
                                <p:cTn id="7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2850"/>
                            </p:stCondLst>
                            <p:childTnLst>
                              <p:par>
                                <p:cTn id="7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2850"/>
                            </p:stCondLst>
                            <p:childTnLst>
                              <p:par>
                                <p:cTn id="7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850"/>
                            </p:stCondLst>
                            <p:childTnLst>
                              <p:par>
                                <p:cTn id="7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850"/>
                            </p:stCondLst>
                            <p:childTnLst>
                              <p:par>
                                <p:cTn id="7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2850"/>
                            </p:stCondLst>
                            <p:childTnLst>
                              <p:par>
                                <p:cTn id="7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2850"/>
                            </p:stCondLst>
                            <p:childTnLst>
                              <p:par>
                                <p:cTn id="7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50"/>
                            </p:stCondLst>
                            <p:childTnLst>
                              <p:par>
                                <p:cTn id="7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850"/>
                            </p:stCondLst>
                            <p:childTnLst>
                              <p:par>
                                <p:cTn id="8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2850"/>
                            </p:stCondLst>
                            <p:childTnLst>
                              <p:par>
                                <p:cTn id="8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2850"/>
                            </p:stCondLst>
                            <p:childTnLst>
                              <p:par>
                                <p:cTn id="8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50"/>
                            </p:stCondLst>
                            <p:childTnLst>
                              <p:par>
                                <p:cTn id="8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2850"/>
                            </p:stCondLst>
                            <p:childTnLst>
                              <p:par>
                                <p:cTn id="8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2850"/>
                            </p:stCondLst>
                            <p:childTnLst>
                              <p:par>
                                <p:cTn id="8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2850"/>
                            </p:stCondLst>
                            <p:childTnLst>
                              <p:par>
                                <p:cTn id="8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850"/>
                            </p:stCondLst>
                            <p:childTnLst>
                              <p:par>
                                <p:cTn id="8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2850"/>
                            </p:stCondLst>
                            <p:childTnLst>
                              <p:par>
                                <p:cTn id="8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2850"/>
                            </p:stCondLst>
                            <p:childTnLst>
                              <p:par>
                                <p:cTn id="8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2850"/>
                            </p:stCondLst>
                            <p:childTnLst>
                              <p:par>
                                <p:cTn id="8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850"/>
                            </p:stCondLst>
                            <p:childTnLst>
                              <p:par>
                                <p:cTn id="8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2850"/>
                            </p:stCondLst>
                            <p:childTnLst>
                              <p:par>
                                <p:cTn id="8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2850"/>
                            </p:stCondLst>
                            <p:childTnLst>
                              <p:par>
                                <p:cTn id="8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2" fill="hold">
                            <p:stCondLst>
                              <p:cond delay="2850"/>
                            </p:stCondLst>
                            <p:childTnLst>
                              <p:par>
                                <p:cTn id="8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2850"/>
                            </p:stCondLst>
                            <p:childTnLst>
                              <p:par>
                                <p:cTn id="8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2850"/>
                            </p:stCondLst>
                            <p:childTnLst>
                              <p:par>
                                <p:cTn id="8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2850"/>
                            </p:stCondLst>
                            <p:childTnLst>
                              <p:par>
                                <p:cTn id="8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4" fill="hold">
                            <p:stCondLst>
                              <p:cond delay="2850"/>
                            </p:stCondLst>
                            <p:childTnLst>
                              <p:par>
                                <p:cTn id="8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2850"/>
                            </p:stCondLst>
                            <p:childTnLst>
                              <p:par>
                                <p:cTn id="8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2850"/>
                            </p:stCondLst>
                            <p:childTnLst>
                              <p:par>
                                <p:cTn id="8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2850"/>
                            </p:stCondLst>
                            <p:childTnLst>
                              <p:par>
                                <p:cTn id="8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2850"/>
                            </p:stCondLst>
                            <p:childTnLst>
                              <p:par>
                                <p:cTn id="8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2850"/>
                            </p:stCondLst>
                            <p:childTnLst>
                              <p:par>
                                <p:cTn id="8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2850"/>
                            </p:stCondLst>
                            <p:childTnLst>
                              <p:par>
                                <p:cTn id="8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2850"/>
                            </p:stCondLst>
                            <p:childTnLst>
                              <p:par>
                                <p:cTn id="8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>
                            <p:stCondLst>
                              <p:cond delay="2850"/>
                            </p:stCondLst>
                            <p:childTnLst>
                              <p:par>
                                <p:cTn id="8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2850"/>
                            </p:stCondLst>
                            <p:childTnLst>
                              <p:par>
                                <p:cTn id="8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2850"/>
                            </p:stCondLst>
                            <p:childTnLst>
                              <p:par>
                                <p:cTn id="8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2850"/>
                            </p:stCondLst>
                            <p:childTnLst>
                              <p:par>
                                <p:cTn id="8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0" fill="hold">
                            <p:stCondLst>
                              <p:cond delay="2850"/>
                            </p:stCondLst>
                            <p:childTnLst>
                              <p:par>
                                <p:cTn id="8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2850"/>
                            </p:stCondLst>
                            <p:childTnLst>
                              <p:par>
                                <p:cTn id="8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2850"/>
                            </p:stCondLst>
                            <p:childTnLst>
                              <p:par>
                                <p:cTn id="8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2850"/>
                            </p:stCondLst>
                            <p:childTnLst>
                              <p:par>
                                <p:cTn id="9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2850"/>
                            </p:stCondLst>
                            <p:childTnLst>
                              <p:par>
                                <p:cTn id="9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2850"/>
                            </p:stCondLst>
                            <p:childTnLst>
                              <p:par>
                                <p:cTn id="9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2850"/>
                            </p:stCondLst>
                            <p:childTnLst>
                              <p:par>
                                <p:cTn id="9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2850"/>
                            </p:stCondLst>
                            <p:childTnLst>
                              <p:par>
                                <p:cTn id="9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3" grpId="0" animBg="1"/>
      <p:bldP spid="434" grpId="0" animBg="1"/>
      <p:bldP spid="435" grpId="0" animBg="1"/>
      <p:bldP spid="436" grpId="0" animBg="1"/>
      <p:bldP spid="438" grpId="0" animBg="1"/>
      <p:bldP spid="439" grpId="0" animBg="1"/>
      <p:bldP spid="441" grpId="0" animBg="1"/>
      <p:bldP spid="442" grpId="0" animBg="1"/>
      <p:bldP spid="443" grpId="0" animBg="1"/>
      <p:bldP spid="444" grpId="0" animBg="1"/>
      <p:bldP spid="446" grpId="0" animBg="1"/>
      <p:bldP spid="447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5" grpId="0" animBg="1"/>
      <p:bldP spid="456" grpId="0" animBg="1"/>
      <p:bldP spid="457" grpId="0" animBg="1"/>
      <p:bldP spid="459" grpId="0" animBg="1"/>
      <p:bldP spid="461" grpId="0" animBg="1"/>
      <p:bldP spid="462" grpId="0" animBg="1"/>
      <p:bldP spid="464" grpId="0" animBg="1"/>
      <p:bldP spid="466" grpId="0" animBg="1"/>
      <p:bldP spid="467" grpId="0" animBg="1"/>
      <p:bldP spid="468" grpId="0" animBg="1"/>
      <p:bldP spid="469" grpId="0" animBg="1"/>
      <p:bldP spid="469" grpId="1" animBg="1"/>
      <p:bldP spid="4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>
            <a:off x="958561" y="2680855"/>
            <a:ext cx="896216" cy="1417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zh-TW" altLang="en-US" dirty="0"/>
              <a:t>呼叫流程</a:t>
            </a:r>
          </a:p>
        </p:txBody>
      </p:sp>
      <p:sp>
        <p:nvSpPr>
          <p:cNvPr id="8" name="橢圓 7"/>
          <p:cNvSpPr/>
          <p:nvPr/>
        </p:nvSpPr>
        <p:spPr>
          <a:xfrm>
            <a:off x="2050831" y="3353940"/>
            <a:ext cx="138545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104159" y="2833255"/>
            <a:ext cx="3467966" cy="12647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61848" y="4600939"/>
            <a:ext cx="2522040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/>
              <a:t>片段著色器 </a:t>
            </a:r>
            <a:r>
              <a:rPr lang="en-US" altLang="zh-TW" dirty="0" smtClean="0"/>
              <a:t>(Fragment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6629834" y="2532784"/>
            <a:ext cx="170120" cy="1316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662757" y="2532784"/>
            <a:ext cx="1021321" cy="586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799954" y="3118988"/>
            <a:ext cx="884123" cy="703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02918" y="307499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625057" y="2943667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975784" y="2810059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093975" y="2810059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212167" y="2812054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330359" y="2810526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448650" y="2810143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566841" y="2810143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4987" y="2809997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803179" y="2809997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921470" y="2812570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039662" y="2812570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157853" y="2811609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279001" y="2810082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397292" y="2812654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512528" y="2812654"/>
            <a:ext cx="118192" cy="133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744771" y="2943667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862963" y="2943667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81253" y="294328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99445" y="294328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217637" y="2945278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3335829" y="2943751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454119" y="2943368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572311" y="2943368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690457" y="2943222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808649" y="2943222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26940" y="2942839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045131" y="2942839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163323" y="2941878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281515" y="2940351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99806" y="294292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517997" y="294292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636143" y="294295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754335" y="2942376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868679" y="294199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986870" y="2941993"/>
            <a:ext cx="118192" cy="133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2624574" y="3076069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2744288" y="3076069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862480" y="3076069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980770" y="3075686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098962" y="3075686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217154" y="307768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335346" y="3076154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3453636" y="307577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571828" y="307577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689974" y="307562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808166" y="307562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3926457" y="307524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044648" y="307524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162840" y="307428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81032" y="3075709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4399323" y="3075326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4517514" y="3075326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4635660" y="307535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753852" y="3074779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868195" y="307439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4986387" y="3074395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5102771" y="3072997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217114" y="3072614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2382906" y="3074281"/>
            <a:ext cx="118192" cy="133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2384726" y="3203425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2506382" y="3204500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626096" y="3204500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44288" y="3204500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2862579" y="3204117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2980770" y="3204117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3098962" y="3206112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3217154" y="3204585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335445" y="3204202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453636" y="3204202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3571782" y="3204055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3689974" y="3204055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3808265" y="3203672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3926457" y="3203672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4044648" y="320271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162840" y="3204140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281131" y="3203757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4399323" y="3203757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517469" y="3203786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4635660" y="3203209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4750004" y="3202826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4868195" y="3202826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4984579" y="3204384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5098923" y="320400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5217114" y="320400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2264715" y="320271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5335524" y="320271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2145531" y="3202711"/>
            <a:ext cx="118192" cy="133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2265543" y="3336900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2387199" y="333797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506913" y="333797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625105" y="333797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2743395" y="333759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2861587" y="333759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2979779" y="333958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3097971" y="3338059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216261" y="333767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334453" y="333767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3452599" y="3337530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3570791" y="3337530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3689082" y="3337147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3807273" y="3337147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3925465" y="333618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>
            <a:off x="4043657" y="333761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4161948" y="333723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4280139" y="333723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4398285" y="333726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4516477" y="3336684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4630821" y="333630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4749012" y="3336301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4865396" y="3337858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4979739" y="333747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097931" y="3337475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2145531" y="333618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216340" y="333618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/>
        </p:nvSpPr>
        <p:spPr>
          <a:xfrm>
            <a:off x="5334532" y="3336186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5455231" y="3337147"/>
            <a:ext cx="118192" cy="1333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/>
        </p:nvSpPr>
        <p:spPr>
          <a:xfrm>
            <a:off x="2264715" y="3468431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7" name="矩形 276"/>
          <p:cNvSpPr/>
          <p:nvPr/>
        </p:nvSpPr>
        <p:spPr>
          <a:xfrm>
            <a:off x="2386371" y="346950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/>
          <p:cNvSpPr/>
          <p:nvPr/>
        </p:nvSpPr>
        <p:spPr>
          <a:xfrm>
            <a:off x="2506085" y="346950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/>
        </p:nvSpPr>
        <p:spPr>
          <a:xfrm>
            <a:off x="2624277" y="346950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0" name="矩形 279"/>
          <p:cNvSpPr/>
          <p:nvPr/>
        </p:nvSpPr>
        <p:spPr>
          <a:xfrm>
            <a:off x="2742567" y="3469123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2860759" y="3469123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>
            <a:off x="2978951" y="3471118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/>
          <p:cNvSpPr/>
          <p:nvPr/>
        </p:nvSpPr>
        <p:spPr>
          <a:xfrm>
            <a:off x="3097143" y="3469591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/>
          <p:cNvSpPr/>
          <p:nvPr/>
        </p:nvSpPr>
        <p:spPr>
          <a:xfrm>
            <a:off x="3215433" y="346920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5" name="矩形 284"/>
          <p:cNvSpPr/>
          <p:nvPr/>
        </p:nvSpPr>
        <p:spPr>
          <a:xfrm>
            <a:off x="3333625" y="346920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/>
          <p:cNvSpPr/>
          <p:nvPr/>
        </p:nvSpPr>
        <p:spPr>
          <a:xfrm>
            <a:off x="3451771" y="3469061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7" name="矩形 286"/>
          <p:cNvSpPr/>
          <p:nvPr/>
        </p:nvSpPr>
        <p:spPr>
          <a:xfrm>
            <a:off x="3569963" y="3469061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/>
          <p:cNvSpPr/>
          <p:nvPr/>
        </p:nvSpPr>
        <p:spPr>
          <a:xfrm>
            <a:off x="3688254" y="3468678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/>
          <p:cNvSpPr/>
          <p:nvPr/>
        </p:nvSpPr>
        <p:spPr>
          <a:xfrm>
            <a:off x="3806445" y="3468678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/>
          <p:cNvSpPr/>
          <p:nvPr/>
        </p:nvSpPr>
        <p:spPr>
          <a:xfrm>
            <a:off x="3924637" y="346771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1" name="矩形 290"/>
          <p:cNvSpPr/>
          <p:nvPr/>
        </p:nvSpPr>
        <p:spPr>
          <a:xfrm>
            <a:off x="4042829" y="346914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2" name="矩形 291"/>
          <p:cNvSpPr/>
          <p:nvPr/>
        </p:nvSpPr>
        <p:spPr>
          <a:xfrm>
            <a:off x="4161120" y="3468763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3" name="矩形 292"/>
          <p:cNvSpPr/>
          <p:nvPr/>
        </p:nvSpPr>
        <p:spPr>
          <a:xfrm>
            <a:off x="4279311" y="3468763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4" name="矩形 293"/>
          <p:cNvSpPr/>
          <p:nvPr/>
        </p:nvSpPr>
        <p:spPr>
          <a:xfrm>
            <a:off x="4397457" y="3468792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5" name="矩形 294"/>
          <p:cNvSpPr/>
          <p:nvPr/>
        </p:nvSpPr>
        <p:spPr>
          <a:xfrm>
            <a:off x="4515649" y="3468215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/>
          <p:cNvSpPr/>
          <p:nvPr/>
        </p:nvSpPr>
        <p:spPr>
          <a:xfrm>
            <a:off x="4629993" y="3467832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7" name="矩形 296"/>
          <p:cNvSpPr/>
          <p:nvPr/>
        </p:nvSpPr>
        <p:spPr>
          <a:xfrm>
            <a:off x="4748184" y="3467832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8" name="矩形 297"/>
          <p:cNvSpPr/>
          <p:nvPr/>
        </p:nvSpPr>
        <p:spPr>
          <a:xfrm>
            <a:off x="4864568" y="3469389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99" name="矩形 298"/>
          <p:cNvSpPr/>
          <p:nvPr/>
        </p:nvSpPr>
        <p:spPr>
          <a:xfrm>
            <a:off x="4978911" y="346900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0" name="矩形 299"/>
          <p:cNvSpPr/>
          <p:nvPr/>
        </p:nvSpPr>
        <p:spPr>
          <a:xfrm>
            <a:off x="5097103" y="3469006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1" name="矩形 300"/>
          <p:cNvSpPr/>
          <p:nvPr/>
        </p:nvSpPr>
        <p:spPr>
          <a:xfrm>
            <a:off x="2144703" y="346771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/>
          <p:cNvSpPr/>
          <p:nvPr/>
        </p:nvSpPr>
        <p:spPr>
          <a:xfrm>
            <a:off x="5215512" y="346771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/>
          <p:cNvSpPr/>
          <p:nvPr/>
        </p:nvSpPr>
        <p:spPr>
          <a:xfrm>
            <a:off x="5333704" y="3467717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4" name="矩形 303"/>
          <p:cNvSpPr/>
          <p:nvPr/>
        </p:nvSpPr>
        <p:spPr>
          <a:xfrm>
            <a:off x="5454403" y="3468678"/>
            <a:ext cx="118192" cy="133334"/>
          </a:xfrm>
          <a:prstGeom prst="rect">
            <a:avLst/>
          </a:prstGeom>
          <a:solidFill>
            <a:srgbClr val="188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5" name="矩形 304"/>
          <p:cNvSpPr/>
          <p:nvPr/>
        </p:nvSpPr>
        <p:spPr>
          <a:xfrm>
            <a:off x="2264715" y="3598116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6" name="矩形 305"/>
          <p:cNvSpPr/>
          <p:nvPr/>
        </p:nvSpPr>
        <p:spPr>
          <a:xfrm>
            <a:off x="2386371" y="359919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7" name="矩形 306"/>
          <p:cNvSpPr/>
          <p:nvPr/>
        </p:nvSpPr>
        <p:spPr>
          <a:xfrm>
            <a:off x="2506085" y="359919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/>
          <p:cNvSpPr/>
          <p:nvPr/>
        </p:nvSpPr>
        <p:spPr>
          <a:xfrm>
            <a:off x="2624277" y="359919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09" name="矩形 308"/>
          <p:cNvSpPr/>
          <p:nvPr/>
        </p:nvSpPr>
        <p:spPr>
          <a:xfrm>
            <a:off x="2742567" y="359880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0" name="矩形 309"/>
          <p:cNvSpPr/>
          <p:nvPr/>
        </p:nvSpPr>
        <p:spPr>
          <a:xfrm>
            <a:off x="2860759" y="359880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/>
          <p:cNvSpPr/>
          <p:nvPr/>
        </p:nvSpPr>
        <p:spPr>
          <a:xfrm>
            <a:off x="2978951" y="360080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2" name="矩形 311"/>
          <p:cNvSpPr/>
          <p:nvPr/>
        </p:nvSpPr>
        <p:spPr>
          <a:xfrm>
            <a:off x="3097143" y="3599275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3" name="矩形 312"/>
          <p:cNvSpPr/>
          <p:nvPr/>
        </p:nvSpPr>
        <p:spPr>
          <a:xfrm>
            <a:off x="3215433" y="359889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/>
          <p:cNvSpPr/>
          <p:nvPr/>
        </p:nvSpPr>
        <p:spPr>
          <a:xfrm>
            <a:off x="3333625" y="359889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/>
          <p:cNvSpPr/>
          <p:nvPr/>
        </p:nvSpPr>
        <p:spPr>
          <a:xfrm>
            <a:off x="3451771" y="3598746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6" name="矩形 315"/>
          <p:cNvSpPr/>
          <p:nvPr/>
        </p:nvSpPr>
        <p:spPr>
          <a:xfrm>
            <a:off x="3569963" y="3598746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3688254" y="3598363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3806445" y="3598363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3924637" y="359740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4042829" y="359883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4161120" y="359844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4279311" y="359844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4397457" y="359847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4515649" y="3597900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4629993" y="359751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4748184" y="3597517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7" name="矩形 326"/>
          <p:cNvSpPr/>
          <p:nvPr/>
        </p:nvSpPr>
        <p:spPr>
          <a:xfrm>
            <a:off x="4864568" y="3599074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978911" y="359869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29" name="矩形 328"/>
          <p:cNvSpPr/>
          <p:nvPr/>
        </p:nvSpPr>
        <p:spPr>
          <a:xfrm>
            <a:off x="5097103" y="3598691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0" name="矩形 329"/>
          <p:cNvSpPr/>
          <p:nvPr/>
        </p:nvSpPr>
        <p:spPr>
          <a:xfrm>
            <a:off x="2144703" y="359740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1" name="矩形 330"/>
          <p:cNvSpPr/>
          <p:nvPr/>
        </p:nvSpPr>
        <p:spPr>
          <a:xfrm>
            <a:off x="5215512" y="359740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2" name="矩形 331"/>
          <p:cNvSpPr/>
          <p:nvPr/>
        </p:nvSpPr>
        <p:spPr>
          <a:xfrm>
            <a:off x="5333704" y="3597402"/>
            <a:ext cx="118192" cy="133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/>
          <p:cNvSpPr/>
          <p:nvPr/>
        </p:nvSpPr>
        <p:spPr>
          <a:xfrm>
            <a:off x="2384726" y="3730236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/>
          <p:cNvSpPr/>
          <p:nvPr/>
        </p:nvSpPr>
        <p:spPr>
          <a:xfrm>
            <a:off x="2506382" y="3731311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6" name="矩形 335"/>
          <p:cNvSpPr/>
          <p:nvPr/>
        </p:nvSpPr>
        <p:spPr>
          <a:xfrm>
            <a:off x="2626096" y="3731311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7" name="矩形 336"/>
          <p:cNvSpPr/>
          <p:nvPr/>
        </p:nvSpPr>
        <p:spPr>
          <a:xfrm>
            <a:off x="2744288" y="3731311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8" name="矩形 337"/>
          <p:cNvSpPr/>
          <p:nvPr/>
        </p:nvSpPr>
        <p:spPr>
          <a:xfrm>
            <a:off x="2862579" y="373092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2980770" y="373092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0" name="矩形 339"/>
          <p:cNvSpPr/>
          <p:nvPr/>
        </p:nvSpPr>
        <p:spPr>
          <a:xfrm>
            <a:off x="3098962" y="3732922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1" name="矩形 340"/>
          <p:cNvSpPr/>
          <p:nvPr/>
        </p:nvSpPr>
        <p:spPr>
          <a:xfrm>
            <a:off x="3217154" y="3731395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2" name="矩形 341"/>
          <p:cNvSpPr/>
          <p:nvPr/>
        </p:nvSpPr>
        <p:spPr>
          <a:xfrm>
            <a:off x="3335445" y="3731012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3" name="矩形 342"/>
          <p:cNvSpPr/>
          <p:nvPr/>
        </p:nvSpPr>
        <p:spPr>
          <a:xfrm>
            <a:off x="3453636" y="3731012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4" name="矩形 343"/>
          <p:cNvSpPr/>
          <p:nvPr/>
        </p:nvSpPr>
        <p:spPr>
          <a:xfrm>
            <a:off x="3571782" y="3730866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5" name="矩形 344"/>
          <p:cNvSpPr/>
          <p:nvPr/>
        </p:nvSpPr>
        <p:spPr>
          <a:xfrm>
            <a:off x="3689974" y="3730866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6" name="矩形 345"/>
          <p:cNvSpPr/>
          <p:nvPr/>
        </p:nvSpPr>
        <p:spPr>
          <a:xfrm>
            <a:off x="3808265" y="3730483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7" name="矩形 346"/>
          <p:cNvSpPr/>
          <p:nvPr/>
        </p:nvSpPr>
        <p:spPr>
          <a:xfrm>
            <a:off x="3926457" y="3730483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8" name="矩形 347"/>
          <p:cNvSpPr/>
          <p:nvPr/>
        </p:nvSpPr>
        <p:spPr>
          <a:xfrm>
            <a:off x="4044648" y="3729522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49" name="矩形 348"/>
          <p:cNvSpPr/>
          <p:nvPr/>
        </p:nvSpPr>
        <p:spPr>
          <a:xfrm>
            <a:off x="4162840" y="3730950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0" name="矩形 349"/>
          <p:cNvSpPr/>
          <p:nvPr/>
        </p:nvSpPr>
        <p:spPr>
          <a:xfrm>
            <a:off x="4281131" y="373056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1" name="矩形 350"/>
          <p:cNvSpPr/>
          <p:nvPr/>
        </p:nvSpPr>
        <p:spPr>
          <a:xfrm>
            <a:off x="4399323" y="373056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2" name="矩形 351"/>
          <p:cNvSpPr/>
          <p:nvPr/>
        </p:nvSpPr>
        <p:spPr>
          <a:xfrm>
            <a:off x="4517469" y="3730596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3" name="矩形 352"/>
          <p:cNvSpPr/>
          <p:nvPr/>
        </p:nvSpPr>
        <p:spPr>
          <a:xfrm>
            <a:off x="4635660" y="3730020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4" name="矩形 353"/>
          <p:cNvSpPr/>
          <p:nvPr/>
        </p:nvSpPr>
        <p:spPr>
          <a:xfrm>
            <a:off x="4750004" y="372963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5" name="矩形 354"/>
          <p:cNvSpPr/>
          <p:nvPr/>
        </p:nvSpPr>
        <p:spPr>
          <a:xfrm>
            <a:off x="4868195" y="3729637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6" name="矩形 355"/>
          <p:cNvSpPr/>
          <p:nvPr/>
        </p:nvSpPr>
        <p:spPr>
          <a:xfrm>
            <a:off x="4984579" y="3731194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7" name="矩形 356"/>
          <p:cNvSpPr/>
          <p:nvPr/>
        </p:nvSpPr>
        <p:spPr>
          <a:xfrm>
            <a:off x="5098923" y="3730811"/>
            <a:ext cx="118192" cy="1333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3" name="矩形 362"/>
          <p:cNvSpPr/>
          <p:nvPr/>
        </p:nvSpPr>
        <p:spPr>
          <a:xfrm>
            <a:off x="2624574" y="3866171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4" name="矩形 363"/>
          <p:cNvSpPr/>
          <p:nvPr/>
        </p:nvSpPr>
        <p:spPr>
          <a:xfrm>
            <a:off x="2744288" y="3866171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5" name="矩形 364"/>
          <p:cNvSpPr/>
          <p:nvPr/>
        </p:nvSpPr>
        <p:spPr>
          <a:xfrm>
            <a:off x="2862480" y="3866171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6" name="矩形 365"/>
          <p:cNvSpPr/>
          <p:nvPr/>
        </p:nvSpPr>
        <p:spPr>
          <a:xfrm>
            <a:off x="2980770" y="3865788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7" name="矩形 366"/>
          <p:cNvSpPr/>
          <p:nvPr/>
        </p:nvSpPr>
        <p:spPr>
          <a:xfrm>
            <a:off x="3098962" y="3865788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8" name="矩形 367"/>
          <p:cNvSpPr/>
          <p:nvPr/>
        </p:nvSpPr>
        <p:spPr>
          <a:xfrm>
            <a:off x="3217154" y="3867783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9" name="矩形 368"/>
          <p:cNvSpPr/>
          <p:nvPr/>
        </p:nvSpPr>
        <p:spPr>
          <a:xfrm>
            <a:off x="3335346" y="3866256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0" name="矩形 369"/>
          <p:cNvSpPr/>
          <p:nvPr/>
        </p:nvSpPr>
        <p:spPr>
          <a:xfrm>
            <a:off x="3453636" y="3865873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1" name="矩形 370"/>
          <p:cNvSpPr/>
          <p:nvPr/>
        </p:nvSpPr>
        <p:spPr>
          <a:xfrm>
            <a:off x="3571828" y="3865873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2" name="矩形 371"/>
          <p:cNvSpPr/>
          <p:nvPr/>
        </p:nvSpPr>
        <p:spPr>
          <a:xfrm>
            <a:off x="3689974" y="3865726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3" name="矩形 372"/>
          <p:cNvSpPr/>
          <p:nvPr/>
        </p:nvSpPr>
        <p:spPr>
          <a:xfrm>
            <a:off x="3808166" y="3865726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4" name="矩形 373"/>
          <p:cNvSpPr/>
          <p:nvPr/>
        </p:nvSpPr>
        <p:spPr>
          <a:xfrm>
            <a:off x="3926457" y="3865343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5" name="矩形 374"/>
          <p:cNvSpPr/>
          <p:nvPr/>
        </p:nvSpPr>
        <p:spPr>
          <a:xfrm>
            <a:off x="4044648" y="3865343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6" name="矩形 375"/>
          <p:cNvSpPr/>
          <p:nvPr/>
        </p:nvSpPr>
        <p:spPr>
          <a:xfrm>
            <a:off x="4162840" y="3864382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7" name="矩形 376"/>
          <p:cNvSpPr/>
          <p:nvPr/>
        </p:nvSpPr>
        <p:spPr>
          <a:xfrm>
            <a:off x="4281032" y="3865811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8" name="矩形 377"/>
          <p:cNvSpPr/>
          <p:nvPr/>
        </p:nvSpPr>
        <p:spPr>
          <a:xfrm>
            <a:off x="4399323" y="3865428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9" name="矩形 378"/>
          <p:cNvSpPr/>
          <p:nvPr/>
        </p:nvSpPr>
        <p:spPr>
          <a:xfrm>
            <a:off x="4517514" y="3865428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0" name="矩形 379"/>
          <p:cNvSpPr/>
          <p:nvPr/>
        </p:nvSpPr>
        <p:spPr>
          <a:xfrm>
            <a:off x="4635660" y="3865457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1" name="矩形 380"/>
          <p:cNvSpPr/>
          <p:nvPr/>
        </p:nvSpPr>
        <p:spPr>
          <a:xfrm>
            <a:off x="4753852" y="3864880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2" name="矩形 381"/>
          <p:cNvSpPr/>
          <p:nvPr/>
        </p:nvSpPr>
        <p:spPr>
          <a:xfrm>
            <a:off x="4868195" y="3864497"/>
            <a:ext cx="118192" cy="1333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89" name="矩形 388"/>
          <p:cNvSpPr/>
          <p:nvPr/>
        </p:nvSpPr>
        <p:spPr>
          <a:xfrm>
            <a:off x="3330359" y="4001797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0" name="矩形 389"/>
          <p:cNvSpPr/>
          <p:nvPr/>
        </p:nvSpPr>
        <p:spPr>
          <a:xfrm>
            <a:off x="3448551" y="4000270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1" name="矩形 390"/>
          <p:cNvSpPr/>
          <p:nvPr/>
        </p:nvSpPr>
        <p:spPr>
          <a:xfrm>
            <a:off x="3566841" y="3999887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2" name="矩形 391"/>
          <p:cNvSpPr/>
          <p:nvPr/>
        </p:nvSpPr>
        <p:spPr>
          <a:xfrm>
            <a:off x="3685033" y="3999887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3" name="矩形 392"/>
          <p:cNvSpPr/>
          <p:nvPr/>
        </p:nvSpPr>
        <p:spPr>
          <a:xfrm>
            <a:off x="3803179" y="3999741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4" name="矩形 393"/>
          <p:cNvSpPr/>
          <p:nvPr/>
        </p:nvSpPr>
        <p:spPr>
          <a:xfrm>
            <a:off x="3921371" y="3999741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5" name="矩形 394"/>
          <p:cNvSpPr/>
          <p:nvPr/>
        </p:nvSpPr>
        <p:spPr>
          <a:xfrm>
            <a:off x="4039662" y="3999358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6" name="矩形 395"/>
          <p:cNvSpPr/>
          <p:nvPr/>
        </p:nvSpPr>
        <p:spPr>
          <a:xfrm>
            <a:off x="4157853" y="3999358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97" name="矩形 396"/>
          <p:cNvSpPr/>
          <p:nvPr/>
        </p:nvSpPr>
        <p:spPr>
          <a:xfrm>
            <a:off x="4276045" y="3998397"/>
            <a:ext cx="118192" cy="1333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1" name="矩形 400"/>
          <p:cNvSpPr/>
          <p:nvPr/>
        </p:nvSpPr>
        <p:spPr>
          <a:xfrm>
            <a:off x="6598182" y="2808019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2" name="矩形 401"/>
          <p:cNvSpPr/>
          <p:nvPr/>
        </p:nvSpPr>
        <p:spPr>
          <a:xfrm>
            <a:off x="6598469" y="267666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3" name="矩形 402"/>
          <p:cNvSpPr/>
          <p:nvPr/>
        </p:nvSpPr>
        <p:spPr>
          <a:xfrm>
            <a:off x="6598182" y="2542430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4" name="矩形 403"/>
          <p:cNvSpPr/>
          <p:nvPr/>
        </p:nvSpPr>
        <p:spPr>
          <a:xfrm>
            <a:off x="6715932" y="2807017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05" name="矩形 404"/>
          <p:cNvSpPr/>
          <p:nvPr/>
        </p:nvSpPr>
        <p:spPr>
          <a:xfrm>
            <a:off x="6715932" y="2942030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715931" y="307298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7" name="矩形 406"/>
          <p:cNvSpPr/>
          <p:nvPr/>
        </p:nvSpPr>
        <p:spPr>
          <a:xfrm>
            <a:off x="6714894" y="321101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8" name="矩形 407"/>
          <p:cNvSpPr/>
          <p:nvPr/>
        </p:nvSpPr>
        <p:spPr>
          <a:xfrm>
            <a:off x="6834609" y="321101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6714894" y="3344348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0" name="矩形 409"/>
          <p:cNvSpPr/>
          <p:nvPr/>
        </p:nvSpPr>
        <p:spPr>
          <a:xfrm>
            <a:off x="6834609" y="3344099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6714894" y="3472920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2" name="矩形 411"/>
          <p:cNvSpPr/>
          <p:nvPr/>
        </p:nvSpPr>
        <p:spPr>
          <a:xfrm>
            <a:off x="6716326" y="359907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3" name="矩形 412"/>
          <p:cNvSpPr/>
          <p:nvPr/>
        </p:nvSpPr>
        <p:spPr>
          <a:xfrm>
            <a:off x="6833309" y="373595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6833893" y="3599347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5" name="矩形 414"/>
          <p:cNvSpPr/>
          <p:nvPr/>
        </p:nvSpPr>
        <p:spPr>
          <a:xfrm>
            <a:off x="6833309" y="3471587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6" name="矩形 415"/>
          <p:cNvSpPr/>
          <p:nvPr/>
        </p:nvSpPr>
        <p:spPr>
          <a:xfrm>
            <a:off x="6835390" y="307428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7" name="矩形 416"/>
          <p:cNvSpPr/>
          <p:nvPr/>
        </p:nvSpPr>
        <p:spPr>
          <a:xfrm>
            <a:off x="6835390" y="294081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8" name="矩形 417"/>
          <p:cNvSpPr/>
          <p:nvPr/>
        </p:nvSpPr>
        <p:spPr>
          <a:xfrm>
            <a:off x="6833309" y="280704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6715930" y="267666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0" name="矩形 419"/>
          <p:cNvSpPr/>
          <p:nvPr/>
        </p:nvSpPr>
        <p:spPr>
          <a:xfrm>
            <a:off x="6714894" y="2542983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1" name="矩形 420"/>
          <p:cNvSpPr/>
          <p:nvPr/>
        </p:nvSpPr>
        <p:spPr>
          <a:xfrm>
            <a:off x="6833309" y="267753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2" name="矩形 421"/>
          <p:cNvSpPr/>
          <p:nvPr/>
        </p:nvSpPr>
        <p:spPr>
          <a:xfrm>
            <a:off x="6952241" y="3210470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3" name="矩形 422"/>
          <p:cNvSpPr/>
          <p:nvPr/>
        </p:nvSpPr>
        <p:spPr>
          <a:xfrm>
            <a:off x="6952241" y="334355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4" name="矩形 423"/>
          <p:cNvSpPr/>
          <p:nvPr/>
        </p:nvSpPr>
        <p:spPr>
          <a:xfrm>
            <a:off x="6951525" y="3598803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5" name="矩形 424"/>
          <p:cNvSpPr/>
          <p:nvPr/>
        </p:nvSpPr>
        <p:spPr>
          <a:xfrm>
            <a:off x="6950941" y="3471042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6" name="矩形 425"/>
          <p:cNvSpPr/>
          <p:nvPr/>
        </p:nvSpPr>
        <p:spPr>
          <a:xfrm>
            <a:off x="6953022" y="307373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7" name="矩形 426"/>
          <p:cNvSpPr/>
          <p:nvPr/>
        </p:nvSpPr>
        <p:spPr>
          <a:xfrm>
            <a:off x="6953022" y="294026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8" name="矩形 427"/>
          <p:cNvSpPr/>
          <p:nvPr/>
        </p:nvSpPr>
        <p:spPr>
          <a:xfrm>
            <a:off x="6950941" y="2806497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29" name="矩形 428"/>
          <p:cNvSpPr/>
          <p:nvPr/>
        </p:nvSpPr>
        <p:spPr>
          <a:xfrm>
            <a:off x="6950941" y="267699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0" name="矩形 429"/>
          <p:cNvSpPr/>
          <p:nvPr/>
        </p:nvSpPr>
        <p:spPr>
          <a:xfrm>
            <a:off x="7070655" y="3212198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1" name="矩形 430"/>
          <p:cNvSpPr/>
          <p:nvPr/>
        </p:nvSpPr>
        <p:spPr>
          <a:xfrm>
            <a:off x="7070655" y="3345283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3" name="矩形 432"/>
          <p:cNvSpPr/>
          <p:nvPr/>
        </p:nvSpPr>
        <p:spPr>
          <a:xfrm>
            <a:off x="7069355" y="347277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4" name="矩形 433"/>
          <p:cNvSpPr/>
          <p:nvPr/>
        </p:nvSpPr>
        <p:spPr>
          <a:xfrm>
            <a:off x="7071436" y="307546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5" name="矩形 434"/>
          <p:cNvSpPr/>
          <p:nvPr/>
        </p:nvSpPr>
        <p:spPr>
          <a:xfrm>
            <a:off x="7071436" y="294199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6" name="矩形 435"/>
          <p:cNvSpPr/>
          <p:nvPr/>
        </p:nvSpPr>
        <p:spPr>
          <a:xfrm>
            <a:off x="7069355" y="280822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8" name="矩形 437"/>
          <p:cNvSpPr/>
          <p:nvPr/>
        </p:nvSpPr>
        <p:spPr>
          <a:xfrm>
            <a:off x="7188095" y="3212498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39" name="矩形 438"/>
          <p:cNvSpPr/>
          <p:nvPr/>
        </p:nvSpPr>
        <p:spPr>
          <a:xfrm>
            <a:off x="7188095" y="3345582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7188877" y="307576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2" name="矩形 441"/>
          <p:cNvSpPr/>
          <p:nvPr/>
        </p:nvSpPr>
        <p:spPr>
          <a:xfrm>
            <a:off x="7188877" y="294229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3" name="矩形 442"/>
          <p:cNvSpPr/>
          <p:nvPr/>
        </p:nvSpPr>
        <p:spPr>
          <a:xfrm>
            <a:off x="7186796" y="280852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4" name="矩形 443"/>
          <p:cNvSpPr/>
          <p:nvPr/>
        </p:nvSpPr>
        <p:spPr>
          <a:xfrm>
            <a:off x="7306062" y="3211459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6" name="矩形 445"/>
          <p:cNvSpPr/>
          <p:nvPr/>
        </p:nvSpPr>
        <p:spPr>
          <a:xfrm>
            <a:off x="7306844" y="307472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7306844" y="294125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7426418" y="321441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7427199" y="307768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7427199" y="294421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2" name="矩形 451"/>
          <p:cNvSpPr/>
          <p:nvPr/>
        </p:nvSpPr>
        <p:spPr>
          <a:xfrm>
            <a:off x="7547555" y="307428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 dirty="0"/>
          </a:p>
        </p:txBody>
      </p:sp>
      <p:sp>
        <p:nvSpPr>
          <p:cNvPr id="453" name="矩形 452"/>
          <p:cNvSpPr/>
          <p:nvPr/>
        </p:nvSpPr>
        <p:spPr>
          <a:xfrm>
            <a:off x="1036803" y="281174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5" name="矩形 454"/>
          <p:cNvSpPr/>
          <p:nvPr/>
        </p:nvSpPr>
        <p:spPr>
          <a:xfrm>
            <a:off x="918468" y="2680855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6" name="矩形 455"/>
          <p:cNvSpPr/>
          <p:nvPr/>
        </p:nvSpPr>
        <p:spPr>
          <a:xfrm>
            <a:off x="1155007" y="2941958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7" name="矩形 456"/>
          <p:cNvSpPr/>
          <p:nvPr/>
        </p:nvSpPr>
        <p:spPr>
          <a:xfrm>
            <a:off x="1156037" y="307261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59" name="矩形 458"/>
          <p:cNvSpPr/>
          <p:nvPr/>
        </p:nvSpPr>
        <p:spPr>
          <a:xfrm>
            <a:off x="1275055" y="3207614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1" name="矩形 460"/>
          <p:cNvSpPr/>
          <p:nvPr/>
        </p:nvSpPr>
        <p:spPr>
          <a:xfrm>
            <a:off x="1393441" y="3339658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2" name="矩形 461"/>
          <p:cNvSpPr/>
          <p:nvPr/>
        </p:nvSpPr>
        <p:spPr>
          <a:xfrm>
            <a:off x="1391500" y="347277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4" name="矩形 463"/>
          <p:cNvSpPr/>
          <p:nvPr/>
        </p:nvSpPr>
        <p:spPr>
          <a:xfrm>
            <a:off x="1510804" y="3607156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6" name="矩形 465"/>
          <p:cNvSpPr/>
          <p:nvPr/>
        </p:nvSpPr>
        <p:spPr>
          <a:xfrm>
            <a:off x="1627383" y="3740361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7" name="矩形 466"/>
          <p:cNvSpPr/>
          <p:nvPr/>
        </p:nvSpPr>
        <p:spPr>
          <a:xfrm>
            <a:off x="1746969" y="3869363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68" name="矩形 467"/>
          <p:cNvSpPr/>
          <p:nvPr/>
        </p:nvSpPr>
        <p:spPr>
          <a:xfrm>
            <a:off x="1746234" y="4001662"/>
            <a:ext cx="118192" cy="1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776940" y="4029195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5326" y="2576391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538231" y="2441417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03212" y="3066650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743695" y="3775029"/>
            <a:ext cx="13854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99839" y="2786507"/>
            <a:ext cx="13854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384323" y="2750827"/>
            <a:ext cx="13854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044521" y="3990737"/>
            <a:ext cx="138545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77166" y="3994964"/>
            <a:ext cx="138545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92343" y="3353262"/>
            <a:ext cx="138545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33" name="文字方塊 332"/>
          <p:cNvSpPr txBox="1"/>
          <p:nvPr/>
        </p:nvSpPr>
        <p:spPr>
          <a:xfrm>
            <a:off x="3330359" y="4600939"/>
            <a:ext cx="2300530" cy="284693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TW" dirty="0" smtClean="0"/>
              <a:t>Frame 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0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1" grpId="0" animBg="1"/>
      <p:bldP spid="10" grpId="0" animBg="1"/>
      <p:bldP spid="12" grpId="0" animBg="1"/>
      <p:bldP spid="14" grpId="0" animBg="1"/>
      <p:bldP spid="13" grpId="0" animBg="1"/>
      <p:bldP spid="4" grpId="0" animBg="1"/>
      <p:bldP spid="6" grpId="0" animBg="1"/>
      <p:bldP spid="5" grpId="0" animBg="1"/>
      <p:bldP spid="7" grpId="0" animBg="1"/>
      <p:bldP spid="9" grpId="0" animBg="1"/>
      <p:bldP spid="3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四、渲染工作流程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44" name="Google Shape;1144;p1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45" name="Google Shape;1145;p1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49" name="Google Shape;1149;p1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50" name="Google Shape;1150;p1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53" name="Google Shape;1153;p1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1154" name="Google Shape;1154;p13"/>
          <p:cNvGrpSpPr/>
          <p:nvPr/>
        </p:nvGrpSpPr>
        <p:grpSpPr>
          <a:xfrm>
            <a:off x="5108447" y="28082"/>
            <a:ext cx="3641598" cy="5094952"/>
            <a:chOff x="7836652" y="-1"/>
            <a:chExt cx="4857420" cy="6796007"/>
          </a:xfrm>
        </p:grpSpPr>
        <p:cxnSp>
          <p:nvCxnSpPr>
            <p:cNvPr id="1155" name="Google Shape;1155;p13"/>
            <p:cNvCxnSpPr/>
            <p:nvPr/>
          </p:nvCxnSpPr>
          <p:spPr>
            <a:xfrm>
              <a:off x="9329256" y="633851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56" name="Google Shape;1156;p13"/>
            <p:cNvCxnSpPr/>
            <p:nvPr/>
          </p:nvCxnSpPr>
          <p:spPr>
            <a:xfrm>
              <a:off x="9325167" y="1267325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157" name="Google Shape;1157;p13"/>
            <p:cNvSpPr/>
            <p:nvPr/>
          </p:nvSpPr>
          <p:spPr>
            <a:xfrm>
              <a:off x="8422105" y="-1"/>
              <a:ext cx="3769895" cy="253465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554720" y="5111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9" name="Google Shape;1159;p13"/>
            <p:cNvSpPr txBox="1"/>
            <p:nvPr/>
          </p:nvSpPr>
          <p:spPr>
            <a:xfrm>
              <a:off x="7836652" y="626327"/>
              <a:ext cx="2451953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緩衝器 (Buffers)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0" name="Google Shape;1160;p13"/>
            <p:cNvSpPr txBox="1"/>
            <p:nvPr/>
          </p:nvSpPr>
          <p:spPr>
            <a:xfrm>
              <a:off x="7909835" y="1254354"/>
              <a:ext cx="2434920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屬性 (Attributes)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61" name="Google Shape;1161;p13"/>
            <p:cNvCxnSpPr/>
            <p:nvPr/>
          </p:nvCxnSpPr>
          <p:spPr>
            <a:xfrm>
              <a:off x="11112403" y="575212"/>
              <a:ext cx="0" cy="1312615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162" name="Google Shape;1162;p13"/>
            <p:cNvSpPr/>
            <p:nvPr/>
          </p:nvSpPr>
          <p:spPr>
            <a:xfrm>
              <a:off x="8578727" y="1909202"/>
              <a:ext cx="3532052" cy="524098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 (Vertex Processing)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578727" y="3138642"/>
              <a:ext cx="3532052" cy="78333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圖片組裝 (Primitive Assembly)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/網格化 (rasterization)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479024" y="4553713"/>
              <a:ext cx="3828740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554720" y="541600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處理片段 (Per-fragment stuff)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578727" y="6271908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框架緩衝器 (Frame buffer)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67" name="Google Shape;1167;p13"/>
            <p:cNvCxnSpPr/>
            <p:nvPr/>
          </p:nvCxnSpPr>
          <p:spPr>
            <a:xfrm>
              <a:off x="10323647" y="2499980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68" name="Google Shape;1168;p13"/>
            <p:cNvCxnSpPr/>
            <p:nvPr/>
          </p:nvCxnSpPr>
          <p:spPr>
            <a:xfrm>
              <a:off x="10378007" y="3934168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69" name="Google Shape;1169;p13"/>
            <p:cNvCxnSpPr/>
            <p:nvPr/>
          </p:nvCxnSpPr>
          <p:spPr>
            <a:xfrm>
              <a:off x="10378007" y="5076750"/>
              <a:ext cx="5340" cy="433209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70" name="Google Shape;1170;p13"/>
            <p:cNvCxnSpPr/>
            <p:nvPr/>
          </p:nvCxnSpPr>
          <p:spPr>
            <a:xfrm>
              <a:off x="10400900" y="5940102"/>
              <a:ext cx="0" cy="358453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171" name="Google Shape;1171;p13"/>
            <p:cNvSpPr txBox="1"/>
            <p:nvPr/>
          </p:nvSpPr>
          <p:spPr>
            <a:xfrm>
              <a:off x="10191762" y="904546"/>
              <a:ext cx="2502310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2" name="Google Shape;1172;p13"/>
            <p:cNvSpPr txBox="1"/>
            <p:nvPr/>
          </p:nvSpPr>
          <p:spPr>
            <a:xfrm>
              <a:off x="8422105" y="2586786"/>
              <a:ext cx="24183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3" name="Google Shape;1173;p13"/>
            <p:cNvSpPr txBox="1"/>
            <p:nvPr/>
          </p:nvSpPr>
          <p:spPr>
            <a:xfrm>
              <a:off x="7909835" y="4018625"/>
              <a:ext cx="30051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修改Varying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74" name="Google Shape;1174;p13"/>
          <p:cNvSpPr/>
          <p:nvPr/>
        </p:nvSpPr>
        <p:spPr>
          <a:xfrm>
            <a:off x="152775" y="1372325"/>
            <a:ext cx="551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1.從每次呼叫drawArrays、drawElement等繪製動作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就會跑一次整個流程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＊屬性資料會儲存在buffer中。在WebGL 處理繪製動作之前，會從buffer中抓取屬性資料。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＊傳遞uniform 變數（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可用它來儲存變換矩陣）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＊然後 WebGL 會把這些傳給Vertex Shader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75" name="Google Shape;1175;p13"/>
          <p:cNvGrpSpPr/>
          <p:nvPr/>
        </p:nvGrpSpPr>
        <p:grpSpPr>
          <a:xfrm>
            <a:off x="2432305" y="1780032"/>
            <a:ext cx="3316223" cy="3208946"/>
            <a:chOff x="4301644" y="2226549"/>
            <a:chExt cx="4624096" cy="4474512"/>
          </a:xfrm>
        </p:grpSpPr>
        <p:sp>
          <p:nvSpPr>
            <p:cNvPr id="1176" name="Google Shape;1176;p13"/>
            <p:cNvSpPr/>
            <p:nvPr/>
          </p:nvSpPr>
          <p:spPr>
            <a:xfrm>
              <a:off x="4301644" y="4462643"/>
              <a:ext cx="3586480" cy="400169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(Vertex </a:t>
              </a: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4479445" y="5169335"/>
              <a:ext cx="3190240" cy="552080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曲面細分 (Tessellation)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- ex: Evaluation Shader</a:t>
              </a:r>
              <a:endParaRPr sz="1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4479445" y="6041499"/>
              <a:ext cx="3190240" cy="591588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(Geometry shader)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4301645" y="3984599"/>
              <a:ext cx="3586480" cy="271646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 txBox="1"/>
            <p:nvPr/>
          </p:nvSpPr>
          <p:spPr>
            <a:xfrm>
              <a:off x="4301644" y="4006055"/>
              <a:ext cx="4087514" cy="429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 (Vertex Processing)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81" name="Google Shape;1181;p13"/>
            <p:cNvCxnSpPr/>
            <p:nvPr/>
          </p:nvCxnSpPr>
          <p:spPr>
            <a:xfrm flipH="1">
              <a:off x="7846181" y="2226549"/>
              <a:ext cx="1079559" cy="1888138"/>
            </a:xfrm>
            <a:prstGeom prst="straightConnector1">
              <a:avLst/>
            </a:prstGeom>
            <a:noFill/>
            <a:ln w="38100" cap="flat" cmpd="sng">
              <a:solidFill>
                <a:srgbClr val="D995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2" name="Google Shape;1182;p13"/>
            <p:cNvCxnSpPr/>
            <p:nvPr/>
          </p:nvCxnSpPr>
          <p:spPr>
            <a:xfrm>
              <a:off x="6094885" y="4781555"/>
              <a:ext cx="0" cy="358454"/>
            </a:xfrm>
            <a:prstGeom prst="straightConnector1">
              <a:avLst/>
            </a:prstGeom>
            <a:noFill/>
            <a:ln w="28575" cap="flat" cmpd="sng">
              <a:solidFill>
                <a:srgbClr val="31859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83" name="Google Shape;1183;p13"/>
            <p:cNvCxnSpPr/>
            <p:nvPr/>
          </p:nvCxnSpPr>
          <p:spPr>
            <a:xfrm>
              <a:off x="6089805" y="5721415"/>
              <a:ext cx="0" cy="358454"/>
            </a:xfrm>
            <a:prstGeom prst="straightConnector1">
              <a:avLst/>
            </a:prstGeom>
            <a:noFill/>
            <a:ln w="28575" cap="flat" cmpd="sng">
              <a:solidFill>
                <a:srgbClr val="31859B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184" name="Google Shape;1184;p13"/>
          <p:cNvSpPr/>
          <p:nvPr/>
        </p:nvSpPr>
        <p:spPr>
          <a:xfrm>
            <a:off x="889248" y="875496"/>
            <a:ext cx="4859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 頂點資料前處理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四、渲染工作流程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91" name="Google Shape;1191;p1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92" name="Google Shape;1192;p1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96" name="Google Shape;1196;p1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97" name="Google Shape;1197;p1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00" name="Google Shape;1200;p1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201" name="Google Shape;1201;p14"/>
          <p:cNvGrpSpPr/>
          <p:nvPr/>
        </p:nvGrpSpPr>
        <p:grpSpPr>
          <a:xfrm>
            <a:off x="5108447" y="66403"/>
            <a:ext cx="3641598" cy="5056631"/>
            <a:chOff x="7836652" y="51114"/>
            <a:chExt cx="4857420" cy="6744892"/>
          </a:xfrm>
        </p:grpSpPr>
        <p:cxnSp>
          <p:nvCxnSpPr>
            <p:cNvPr id="1202" name="Google Shape;1202;p14"/>
            <p:cNvCxnSpPr/>
            <p:nvPr/>
          </p:nvCxnSpPr>
          <p:spPr>
            <a:xfrm>
              <a:off x="9329256" y="633851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03" name="Google Shape;1203;p14"/>
            <p:cNvCxnSpPr/>
            <p:nvPr/>
          </p:nvCxnSpPr>
          <p:spPr>
            <a:xfrm>
              <a:off x="9325167" y="1267325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04" name="Google Shape;1204;p14"/>
            <p:cNvSpPr/>
            <p:nvPr/>
          </p:nvSpPr>
          <p:spPr>
            <a:xfrm>
              <a:off x="8422105" y="1771046"/>
              <a:ext cx="3769895" cy="226810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8554720" y="5111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6" name="Google Shape;1206;p14"/>
            <p:cNvSpPr txBox="1"/>
            <p:nvPr/>
          </p:nvSpPr>
          <p:spPr>
            <a:xfrm>
              <a:off x="7836652" y="626327"/>
              <a:ext cx="2451953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緩衝器 (Buffers)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7" name="Google Shape;1207;p14"/>
            <p:cNvSpPr txBox="1"/>
            <p:nvPr/>
          </p:nvSpPr>
          <p:spPr>
            <a:xfrm>
              <a:off x="7909835" y="1254354"/>
              <a:ext cx="2434920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屬性 (Attributes)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08" name="Google Shape;1208;p14"/>
            <p:cNvCxnSpPr/>
            <p:nvPr/>
          </p:nvCxnSpPr>
          <p:spPr>
            <a:xfrm>
              <a:off x="11112403" y="575212"/>
              <a:ext cx="0" cy="1312615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09" name="Google Shape;1209;p14"/>
            <p:cNvSpPr/>
            <p:nvPr/>
          </p:nvSpPr>
          <p:spPr>
            <a:xfrm>
              <a:off x="8578727" y="1909202"/>
              <a:ext cx="3532052" cy="524098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 (Vertex Processing)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8578727" y="3138642"/>
              <a:ext cx="3532052" cy="78333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圖片組裝 (Primitive Assembly)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/網格化 (rasterization)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8422105" y="4553715"/>
              <a:ext cx="3688674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(Fragment </a:t>
              </a: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8554720" y="541600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處理片段 (Per-fragment stuff)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8578727" y="6271908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框架緩衝器 (Frame buffer)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14" name="Google Shape;1214;p14"/>
            <p:cNvCxnSpPr/>
            <p:nvPr/>
          </p:nvCxnSpPr>
          <p:spPr>
            <a:xfrm>
              <a:off x="10323647" y="2499980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15" name="Google Shape;1215;p14"/>
            <p:cNvCxnSpPr/>
            <p:nvPr/>
          </p:nvCxnSpPr>
          <p:spPr>
            <a:xfrm>
              <a:off x="10378007" y="3934168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16" name="Google Shape;1216;p14"/>
            <p:cNvCxnSpPr/>
            <p:nvPr/>
          </p:nvCxnSpPr>
          <p:spPr>
            <a:xfrm>
              <a:off x="10378007" y="5076750"/>
              <a:ext cx="5340" cy="433209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17" name="Google Shape;1217;p14"/>
            <p:cNvCxnSpPr/>
            <p:nvPr/>
          </p:nvCxnSpPr>
          <p:spPr>
            <a:xfrm>
              <a:off x="10400900" y="5940102"/>
              <a:ext cx="0" cy="358453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18" name="Google Shape;1218;p14"/>
            <p:cNvSpPr txBox="1"/>
            <p:nvPr/>
          </p:nvSpPr>
          <p:spPr>
            <a:xfrm>
              <a:off x="10191762" y="904546"/>
              <a:ext cx="2502310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9" name="Google Shape;1219;p14"/>
            <p:cNvSpPr txBox="1"/>
            <p:nvPr/>
          </p:nvSpPr>
          <p:spPr>
            <a:xfrm>
              <a:off x="9252281" y="2586786"/>
              <a:ext cx="24183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0" name="Google Shape;1220;p14"/>
            <p:cNvSpPr txBox="1"/>
            <p:nvPr/>
          </p:nvSpPr>
          <p:spPr>
            <a:xfrm>
              <a:off x="8958880" y="4037329"/>
              <a:ext cx="30051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內插Varying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21" name="Google Shape;1221;p14"/>
          <p:cNvSpPr/>
          <p:nvPr/>
        </p:nvSpPr>
        <p:spPr>
          <a:xfrm>
            <a:off x="165960" y="1224534"/>
            <a:ext cx="53814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每次相對應的Vertex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Attributes建立完成後，都會呼叫一次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Vertex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Vertex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Shader把處理結果放到varying變數內，varying變數的質通常來自於經過Vertex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Shader處理的attribute，但varying變數也可以定義為常數，函數，隨機數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其中特別的必要變數為gl_Position，它儲存經過Vertex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Shader處理過的Vertex座標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4.頂點著色器的結果會傳給幾何Geometry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shader。但在WebGL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1.0中尚不提供自訂的幾何著色器，只能使用預設的，即頂點著色器傳入到幾何著色器的頂點會直接送到Rasterization進行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下一步的流程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2" name="Google Shape;1222;p14"/>
          <p:cNvGrpSpPr/>
          <p:nvPr/>
        </p:nvGrpSpPr>
        <p:grpSpPr>
          <a:xfrm>
            <a:off x="2571584" y="1852323"/>
            <a:ext cx="3316221" cy="3270711"/>
            <a:chOff x="4301646" y="1957920"/>
            <a:chExt cx="4624094" cy="4560637"/>
          </a:xfrm>
        </p:grpSpPr>
        <p:sp>
          <p:nvSpPr>
            <p:cNvPr id="1223" name="Google Shape;1223;p14"/>
            <p:cNvSpPr/>
            <p:nvPr/>
          </p:nvSpPr>
          <p:spPr>
            <a:xfrm>
              <a:off x="4386644" y="4610797"/>
              <a:ext cx="3303360" cy="400170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頂點著色器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 (Vertex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shader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479441" y="5157670"/>
              <a:ext cx="3190239" cy="552080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曲面細分 (Tessellation)</a:t>
              </a:r>
              <a:endParaRPr sz="12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- ex: Evaluation Shader</a:t>
              </a:r>
              <a:endParaRPr sz="9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479443" y="5858146"/>
              <a:ext cx="3190239" cy="591588"/>
            </a:xfrm>
            <a:prstGeom prst="rect">
              <a:avLst/>
            </a:prstGeom>
            <a:solidFill>
              <a:srgbClr val="DAEEF3"/>
            </a:solidFill>
            <a:ln w="19050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幾何著色器 </a:t>
              </a:r>
              <a:endParaRPr sz="12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(Geometry shader)</a:t>
              </a:r>
              <a:endParaRPr sz="1400" b="0" i="0" u="none" strike="noStrike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4301646" y="4224553"/>
              <a:ext cx="3586479" cy="2294004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227" name="Google Shape;1227;p14"/>
            <p:cNvSpPr txBox="1"/>
            <p:nvPr/>
          </p:nvSpPr>
          <p:spPr>
            <a:xfrm>
              <a:off x="4479443" y="4224553"/>
              <a:ext cx="4087515" cy="386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頂點處理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 (Vertex Processing)</a:t>
              </a:r>
              <a:endParaRPr sz="12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cxnSp>
          <p:nvCxnSpPr>
            <p:cNvPr id="1228" name="Google Shape;1228;p14"/>
            <p:cNvCxnSpPr/>
            <p:nvPr/>
          </p:nvCxnSpPr>
          <p:spPr>
            <a:xfrm flipH="1">
              <a:off x="7888125" y="1957920"/>
              <a:ext cx="1037615" cy="2266633"/>
            </a:xfrm>
            <a:prstGeom prst="straightConnector1">
              <a:avLst/>
            </a:prstGeom>
            <a:noFill/>
            <a:ln w="38100" cap="flat" cmpd="sng">
              <a:solidFill>
                <a:srgbClr val="D995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9" name="Google Shape;1229;p14"/>
            <p:cNvCxnSpPr/>
            <p:nvPr/>
          </p:nvCxnSpPr>
          <p:spPr>
            <a:xfrm>
              <a:off x="7429413" y="4865244"/>
              <a:ext cx="0" cy="358454"/>
            </a:xfrm>
            <a:prstGeom prst="straightConnector1">
              <a:avLst/>
            </a:prstGeom>
            <a:noFill/>
            <a:ln w="28575" cap="flat" cmpd="sng">
              <a:solidFill>
                <a:srgbClr val="31859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30" name="Google Shape;1230;p14"/>
            <p:cNvCxnSpPr/>
            <p:nvPr/>
          </p:nvCxnSpPr>
          <p:spPr>
            <a:xfrm>
              <a:off x="7429413" y="5624812"/>
              <a:ext cx="0" cy="358454"/>
            </a:xfrm>
            <a:prstGeom prst="straightConnector1">
              <a:avLst/>
            </a:prstGeom>
            <a:noFill/>
            <a:ln w="28575" cap="flat" cmpd="sng">
              <a:solidFill>
                <a:srgbClr val="31859B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231" name="Google Shape;1231;p14"/>
          <p:cNvSpPr/>
          <p:nvPr/>
        </p:nvSpPr>
        <p:spPr>
          <a:xfrm>
            <a:off x="889248" y="875496"/>
            <a:ext cx="4859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 頂點處理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四、渲染工作流程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37" name="Google Shape;1237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38" name="Google Shape;1238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42" name="Google Shape;1242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43" name="Google Shape;1243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46" name="Google Shape;1246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1247" name="Google Shape;1247;p15"/>
          <p:cNvGrpSpPr/>
          <p:nvPr/>
        </p:nvGrpSpPr>
        <p:grpSpPr>
          <a:xfrm>
            <a:off x="5108447" y="66403"/>
            <a:ext cx="3641598" cy="5056631"/>
            <a:chOff x="7836652" y="51114"/>
            <a:chExt cx="4857420" cy="6744892"/>
          </a:xfrm>
        </p:grpSpPr>
        <p:cxnSp>
          <p:nvCxnSpPr>
            <p:cNvPr id="1248" name="Google Shape;1248;p15"/>
            <p:cNvCxnSpPr/>
            <p:nvPr/>
          </p:nvCxnSpPr>
          <p:spPr>
            <a:xfrm>
              <a:off x="9329256" y="633851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49" name="Google Shape;1249;p15"/>
            <p:cNvCxnSpPr/>
            <p:nvPr/>
          </p:nvCxnSpPr>
          <p:spPr>
            <a:xfrm>
              <a:off x="9325167" y="1267325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50" name="Google Shape;1250;p15"/>
            <p:cNvSpPr/>
            <p:nvPr/>
          </p:nvSpPr>
          <p:spPr>
            <a:xfrm>
              <a:off x="8422105" y="3038373"/>
              <a:ext cx="3769895" cy="2134828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8554720" y="5111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2" name="Google Shape;1252;p15"/>
            <p:cNvSpPr txBox="1"/>
            <p:nvPr/>
          </p:nvSpPr>
          <p:spPr>
            <a:xfrm>
              <a:off x="7836652" y="626327"/>
              <a:ext cx="2451953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緩衝器 (Buffers)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3" name="Google Shape;1253;p15"/>
            <p:cNvSpPr txBox="1"/>
            <p:nvPr/>
          </p:nvSpPr>
          <p:spPr>
            <a:xfrm>
              <a:off x="7909835" y="1254354"/>
              <a:ext cx="2434920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屬性 (Attributes)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54" name="Google Shape;1254;p15"/>
            <p:cNvCxnSpPr/>
            <p:nvPr/>
          </p:nvCxnSpPr>
          <p:spPr>
            <a:xfrm>
              <a:off x="11112403" y="575212"/>
              <a:ext cx="0" cy="1312615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55" name="Google Shape;1255;p15"/>
            <p:cNvSpPr/>
            <p:nvPr/>
          </p:nvSpPr>
          <p:spPr>
            <a:xfrm>
              <a:off x="8578727" y="1909202"/>
              <a:ext cx="3532052" cy="524098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 (Vertex Processing)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8578727" y="3138642"/>
              <a:ext cx="3532052" cy="78333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圖片組裝 (Primitive Assembly)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/網格化 (rasterization)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8464394" y="4553715"/>
              <a:ext cx="3727606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8554720" y="541600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處理片段 (Per-fragment stuff)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8578727" y="6271908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框架緩衝器 (Frame buffer)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60" name="Google Shape;1260;p15"/>
            <p:cNvCxnSpPr/>
            <p:nvPr/>
          </p:nvCxnSpPr>
          <p:spPr>
            <a:xfrm>
              <a:off x="10323647" y="2499980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1" name="Google Shape;1261;p15"/>
            <p:cNvCxnSpPr/>
            <p:nvPr/>
          </p:nvCxnSpPr>
          <p:spPr>
            <a:xfrm>
              <a:off x="10378007" y="3934168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2" name="Google Shape;1262;p15"/>
            <p:cNvCxnSpPr/>
            <p:nvPr/>
          </p:nvCxnSpPr>
          <p:spPr>
            <a:xfrm>
              <a:off x="10378007" y="5076750"/>
              <a:ext cx="5340" cy="433209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3" name="Google Shape;1263;p15"/>
            <p:cNvCxnSpPr/>
            <p:nvPr/>
          </p:nvCxnSpPr>
          <p:spPr>
            <a:xfrm>
              <a:off x="10400900" y="5940102"/>
              <a:ext cx="0" cy="358453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64" name="Google Shape;1264;p15"/>
            <p:cNvSpPr txBox="1"/>
            <p:nvPr/>
          </p:nvSpPr>
          <p:spPr>
            <a:xfrm>
              <a:off x="10191762" y="904546"/>
              <a:ext cx="2502310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5" name="Google Shape;1265;p15"/>
            <p:cNvSpPr txBox="1"/>
            <p:nvPr/>
          </p:nvSpPr>
          <p:spPr>
            <a:xfrm>
              <a:off x="9252281" y="2586786"/>
              <a:ext cx="24183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6" name="Google Shape;1266;p15"/>
            <p:cNvSpPr txBox="1"/>
            <p:nvPr/>
          </p:nvSpPr>
          <p:spPr>
            <a:xfrm>
              <a:off x="8958880" y="4037329"/>
              <a:ext cx="30051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內插Varying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67" name="Google Shape;1267;p15"/>
          <p:cNvSpPr/>
          <p:nvPr/>
        </p:nvSpPr>
        <p:spPr>
          <a:xfrm>
            <a:off x="197768" y="1567998"/>
            <a:ext cx="5381296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5.當Vertex Processing處理完畢， WebGL 會透過這些 varying 變數描述的三維影像轉成二維影像以及確立要填滿的範圍。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6.之後rasterizer會找出要填滿範圍內的所有像素，並內插出所有需要上色的像素，以利著色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7.接著，每個像素都會呼叫一次Fragment Shader，所以Fragment Shader又稱為像素著色器 (pixel shaders)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8. Fragment Shader的作用，便是回傳每個內插(Interpolation)點的顏色，並儲存在 gl_FragColor 的 varying 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5"/>
          <p:cNvSpPr/>
          <p:nvPr/>
        </p:nvSpPr>
        <p:spPr>
          <a:xfrm>
            <a:off x="889248" y="875496"/>
            <a:ext cx="4859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 Rasterization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四、渲染工作流程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74" name="Google Shape;1274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75" name="Google Shape;1275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79" name="Google Shape;1279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80" name="Google Shape;1280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83" name="Google Shape;1283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1284" name="Google Shape;1284;p17"/>
          <p:cNvGrpSpPr/>
          <p:nvPr/>
        </p:nvGrpSpPr>
        <p:grpSpPr>
          <a:xfrm>
            <a:off x="5108447" y="66403"/>
            <a:ext cx="3641598" cy="5056630"/>
            <a:chOff x="7836652" y="51114"/>
            <a:chExt cx="4857420" cy="6744892"/>
          </a:xfrm>
        </p:grpSpPr>
        <p:cxnSp>
          <p:nvCxnSpPr>
            <p:cNvPr id="1285" name="Google Shape;1285;p17"/>
            <p:cNvCxnSpPr/>
            <p:nvPr/>
          </p:nvCxnSpPr>
          <p:spPr>
            <a:xfrm>
              <a:off x="9329256" y="633851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86" name="Google Shape;1286;p17"/>
            <p:cNvCxnSpPr/>
            <p:nvPr/>
          </p:nvCxnSpPr>
          <p:spPr>
            <a:xfrm>
              <a:off x="9325167" y="1267325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87" name="Google Shape;1287;p17"/>
            <p:cNvSpPr/>
            <p:nvPr/>
          </p:nvSpPr>
          <p:spPr>
            <a:xfrm>
              <a:off x="8422105" y="5260827"/>
              <a:ext cx="3769895" cy="152995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8554720" y="5111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9" name="Google Shape;1289;p17"/>
            <p:cNvSpPr txBox="1"/>
            <p:nvPr/>
          </p:nvSpPr>
          <p:spPr>
            <a:xfrm>
              <a:off x="7836652" y="626327"/>
              <a:ext cx="2451953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緩衝器 (Buffers)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0" name="Google Shape;1290;p17"/>
            <p:cNvSpPr txBox="1"/>
            <p:nvPr/>
          </p:nvSpPr>
          <p:spPr>
            <a:xfrm>
              <a:off x="7909835" y="1254354"/>
              <a:ext cx="2434920" cy="41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屬性 (Attributes)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91" name="Google Shape;1291;p17"/>
            <p:cNvCxnSpPr/>
            <p:nvPr/>
          </p:nvCxnSpPr>
          <p:spPr>
            <a:xfrm>
              <a:off x="11112403" y="575212"/>
              <a:ext cx="0" cy="1312615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92" name="Google Shape;1292;p17"/>
            <p:cNvSpPr/>
            <p:nvPr/>
          </p:nvSpPr>
          <p:spPr>
            <a:xfrm>
              <a:off x="8578727" y="1909202"/>
              <a:ext cx="3532052" cy="524098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92C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 (Vertex Processing)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8578727" y="3138642"/>
              <a:ext cx="3532052" cy="78333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圖片組裝 (Primitive Assembly)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/網格化 (rasterization)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8422105" y="4553714"/>
              <a:ext cx="3769895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(Fragment </a:t>
              </a:r>
              <a:r>
                <a:rPr lang="en-US" sz="1400" b="0" i="0" u="none" strike="noStrike" cap="none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8554720" y="5416004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處理片段 (Per-fragment stuff)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8578727" y="6271908"/>
              <a:ext cx="3532052" cy="52409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框架緩衝器 (Frame buffer)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97" name="Google Shape;1297;p17"/>
            <p:cNvCxnSpPr/>
            <p:nvPr/>
          </p:nvCxnSpPr>
          <p:spPr>
            <a:xfrm>
              <a:off x="10323647" y="2499980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98" name="Google Shape;1298;p17"/>
            <p:cNvCxnSpPr/>
            <p:nvPr/>
          </p:nvCxnSpPr>
          <p:spPr>
            <a:xfrm>
              <a:off x="10378007" y="3934168"/>
              <a:ext cx="0" cy="620502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99" name="Google Shape;1299;p17"/>
            <p:cNvCxnSpPr/>
            <p:nvPr/>
          </p:nvCxnSpPr>
          <p:spPr>
            <a:xfrm>
              <a:off x="10378007" y="5076750"/>
              <a:ext cx="5340" cy="433209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00" name="Google Shape;1300;p17"/>
            <p:cNvCxnSpPr/>
            <p:nvPr/>
          </p:nvCxnSpPr>
          <p:spPr>
            <a:xfrm>
              <a:off x="10400900" y="5940102"/>
              <a:ext cx="0" cy="358453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01" name="Google Shape;1301;p17"/>
            <p:cNvSpPr txBox="1"/>
            <p:nvPr/>
          </p:nvSpPr>
          <p:spPr>
            <a:xfrm>
              <a:off x="10191762" y="904546"/>
              <a:ext cx="2502310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2" name="Google Shape;1302;p17"/>
            <p:cNvSpPr txBox="1"/>
            <p:nvPr/>
          </p:nvSpPr>
          <p:spPr>
            <a:xfrm>
              <a:off x="9252281" y="2586786"/>
              <a:ext cx="24183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3" name="Google Shape;1303;p17"/>
            <p:cNvSpPr txBox="1"/>
            <p:nvPr/>
          </p:nvSpPr>
          <p:spPr>
            <a:xfrm>
              <a:off x="8958880" y="4037329"/>
              <a:ext cx="3005112" cy="45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內插Varying 變數</a:t>
              </a:r>
              <a:endPara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04" name="Google Shape;1304;p17"/>
          <p:cNvSpPr/>
          <p:nvPr/>
        </p:nvSpPr>
        <p:spPr>
          <a:xfrm>
            <a:off x="197768" y="1567998"/>
            <a:ext cx="53812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9.處理完Fragment Shader後，WebGL 會再處理它輸出的結果，然後放到框架緩衝器(Framebuffer)就是最後呈現在螢幕上的東西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7"/>
          <p:cNvSpPr/>
          <p:nvPr/>
        </p:nvSpPr>
        <p:spPr>
          <a:xfrm>
            <a:off x="889248" y="875496"/>
            <a:ext cx="4859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 片段處理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Google Shape;1347;p33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33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貳、Buffer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349" name="Google Shape;1349;p33"/>
          <p:cNvSpPr/>
          <p:nvPr/>
        </p:nvSpPr>
        <p:spPr>
          <a:xfrm>
            <a:off x="1619675" y="1635653"/>
            <a:ext cx="2897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一、Buffer簡介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二、Buffer種類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三、繪圖相關function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0" name="Google Shape;1350;p3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 descr="D:\Downloads\webgl2_工作區域 1 複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442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89248" y="123478"/>
            <a:ext cx="56269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>
                <a:solidFill>
                  <a:srgbClr val="002060"/>
                </a:solidFill>
              </a:rPr>
              <a:t>Outline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084320" y="1106062"/>
            <a:ext cx="295232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貳、Buffer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606632" y="1682126"/>
            <a:ext cx="286206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一、Buffer簡介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二、Buffer種類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三、繪圖相關function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42416" y="1106062"/>
            <a:ext cx="295232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壹、Rendering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936920" y="1635646"/>
            <a:ext cx="351316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一、Rendering簡介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二、Shader簡介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三、Shader呼叫流程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四、渲染工作流程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一、Buffer簡介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56" name="Google Shape;1356;p3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57" name="Google Shape;1357;p3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61" name="Google Shape;1361;p3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62" name="Google Shape;1362;p3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65" name="Google Shape;1365;p3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366" name="Google Shape;1366;p34"/>
          <p:cNvSpPr/>
          <p:nvPr/>
        </p:nvSpPr>
        <p:spPr>
          <a:xfrm>
            <a:off x="971600" y="1203598"/>
            <a:ext cx="261284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（一）什麼是Buffer？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7" name="Google Shape;1367;p34"/>
          <p:cNvSpPr/>
          <p:nvPr/>
        </p:nvSpPr>
        <p:spPr>
          <a:xfrm>
            <a:off x="3137184" y="2032903"/>
            <a:ext cx="3920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目的是讓資料能直接被GPU所使用，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而不用花很多時間在資料交換上。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8" name="Google Shape;1368;p34"/>
          <p:cNvSpPr/>
          <p:nvPr/>
        </p:nvSpPr>
        <p:spPr>
          <a:xfrm>
            <a:off x="971600" y="2109267"/>
            <a:ext cx="20946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（二）主要作用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9" name="Google Shape;1369;p34"/>
          <p:cNvSpPr/>
          <p:nvPr/>
        </p:nvSpPr>
        <p:spPr>
          <a:xfrm>
            <a:off x="3584448" y="1127234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是一個儲存陣列和未格式化資料的一個Object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由GL在GPU中所分配的一塊記憶體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就像是一個要自己塞資料進去的空白資料表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70" name="Google Shape;1370;p34"/>
          <p:cNvGrpSpPr/>
          <p:nvPr/>
        </p:nvGrpSpPr>
        <p:grpSpPr>
          <a:xfrm>
            <a:off x="1547492" y="2740223"/>
            <a:ext cx="4824383" cy="2112321"/>
            <a:chOff x="1248507" y="1075891"/>
            <a:chExt cx="6646986" cy="2910335"/>
          </a:xfrm>
        </p:grpSpPr>
        <p:sp>
          <p:nvSpPr>
            <p:cNvPr id="1371" name="Google Shape;1371;p34"/>
            <p:cNvSpPr/>
            <p:nvPr/>
          </p:nvSpPr>
          <p:spPr>
            <a:xfrm>
              <a:off x="1248507" y="1650699"/>
              <a:ext cx="2090371" cy="87923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Application Memory</a:t>
              </a: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343401" y="1480418"/>
              <a:ext cx="3552092" cy="2505808"/>
            </a:xfrm>
            <a:prstGeom prst="rect">
              <a:avLst/>
            </a:prstGeom>
            <a:noFill/>
            <a:ln w="190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3" name="Google Shape;1373;p34"/>
            <p:cNvSpPr txBox="1"/>
            <p:nvPr/>
          </p:nvSpPr>
          <p:spPr>
            <a:xfrm>
              <a:off x="4434254" y="1075891"/>
              <a:ext cx="1685192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GPU</a:t>
              </a:r>
              <a:endPara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749309" y="1650700"/>
              <a:ext cx="2662605" cy="87923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749308" y="2966317"/>
              <a:ext cx="2662605" cy="87923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Memory</a:t>
              </a: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3338878" y="1779357"/>
              <a:ext cx="1410430" cy="237392"/>
            </a:xfrm>
            <a:prstGeom prst="rightArrow">
              <a:avLst>
                <a:gd name="adj1" fmla="val 50000"/>
                <a:gd name="adj2" fmla="val 127778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7" name="Google Shape;1377;p34"/>
            <p:cNvSpPr/>
            <p:nvPr/>
          </p:nvSpPr>
          <p:spPr>
            <a:xfrm rot="10800000">
              <a:off x="3352432" y="2081132"/>
              <a:ext cx="1410430" cy="237392"/>
            </a:xfrm>
            <a:prstGeom prst="rightArrow">
              <a:avLst>
                <a:gd name="adj1" fmla="val 50000"/>
                <a:gd name="adj2" fmla="val 105556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8" name="Google Shape;1378;p34"/>
            <p:cNvSpPr/>
            <p:nvPr/>
          </p:nvSpPr>
          <p:spPr>
            <a:xfrm rot="-5400000">
              <a:off x="5494616" y="2559821"/>
              <a:ext cx="436384" cy="367814"/>
            </a:xfrm>
            <a:prstGeom prst="rightArrow">
              <a:avLst>
                <a:gd name="adj1" fmla="val 50000"/>
                <a:gd name="adj2" fmla="val 6562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9" name="Google Shape;1379;p34"/>
            <p:cNvSpPr/>
            <p:nvPr/>
          </p:nvSpPr>
          <p:spPr>
            <a:xfrm rot="5400000">
              <a:off x="6190676" y="2564218"/>
              <a:ext cx="436384" cy="367814"/>
            </a:xfrm>
            <a:prstGeom prst="rightArrow">
              <a:avLst>
                <a:gd name="adj1" fmla="val 50000"/>
                <a:gd name="adj2" fmla="val 6562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85" name="Google Shape;1385;p9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86" name="Google Shape;1386;p9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87" name="Google Shape;1387;p9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88" name="Google Shape;1388;p9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89" name="Google Shape;1389;p9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90" name="Google Shape;1390;p9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91" name="Google Shape;1391;p9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92" name="Google Shape;1392;p9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93" name="Google Shape;1393;p9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94" name="Google Shape;1394;p9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395" name="Google Shape;1395;p97"/>
          <p:cNvSpPr/>
          <p:nvPr/>
        </p:nvSpPr>
        <p:spPr>
          <a:xfrm>
            <a:off x="704425" y="1374500"/>
            <a:ext cx="8017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Buffer : 將會繪製到螢幕的圖像（儲存的是像素的顏色）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Buffer : 儲存深度判斷 (遮擋判斷) 的資訊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Stencil Buffer : 遮罩，用來控制只讓特定像素能畫出來</a:t>
            </a:r>
            <a:endParaRPr sz="2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Frame Buffer : 儲存一些需要在螢幕上顯示內容的相關資訊</a:t>
            </a:r>
            <a:endParaRPr sz="2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Accumulation Buffer : 呈現動態物體殘影的效果</a:t>
            </a:r>
            <a:endParaRPr sz="2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Texture Buffer : 儲存材質貼圖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Array Buffer : 儲存要繪製的頂點資訊</a:t>
            </a:r>
            <a:endParaRPr sz="2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Matrix Stack: 儲存一系列矩陣的堆疊，WebGL沒有提供此Buffer。將會於Lesson </a:t>
            </a:r>
            <a:r>
              <a:rPr lang="en-US" sz="20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實作此部份</a:t>
            </a:r>
            <a:endParaRPr sz="2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其他GLSL變數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9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01" name="Google Shape;1401;p9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02" name="Google Shape;1402;p9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3" name="Google Shape;1403;p9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4" name="Google Shape;1404;p9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5" name="Google Shape;1405;p9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06" name="Google Shape;1406;p9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07" name="Google Shape;1407;p9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8" name="Google Shape;1408;p9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9" name="Google Shape;1409;p9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10" name="Google Shape;1410;p9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411" name="Google Shape;1411;p98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(一)Color Buffer</a:t>
            </a: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98"/>
          <p:cNvSpPr/>
          <p:nvPr/>
        </p:nvSpPr>
        <p:spPr>
          <a:xfrm>
            <a:off x="971600" y="1401314"/>
            <a:ext cx="95880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3" name="Google Shape;1413;p98"/>
          <p:cNvSpPr/>
          <p:nvPr/>
        </p:nvSpPr>
        <p:spPr>
          <a:xfrm>
            <a:off x="1930400" y="1426889"/>
            <a:ext cx="4493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儲存將會繪製到螢幕的圖像－像素的Buffer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4" name="Google Shape;1414;p98"/>
          <p:cNvSpPr/>
          <p:nvPr/>
        </p:nvSpPr>
        <p:spPr>
          <a:xfrm>
            <a:off x="971601" y="2082275"/>
            <a:ext cx="958799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特性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5" name="Google Shape;1415;p98"/>
          <p:cNvSpPr/>
          <p:nvPr/>
        </p:nvSpPr>
        <p:spPr>
          <a:xfrm>
            <a:off x="1930400" y="2081898"/>
            <a:ext cx="68634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(1)共有4個Channel：Red、Green、Blue、Alpha(透明度)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每個Channel彼此獨立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(2)所有繪圖動作都會改動到Color Buffer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6" name="Google Shape;1416;p98"/>
          <p:cNvSpPr/>
          <p:nvPr/>
        </p:nvSpPr>
        <p:spPr>
          <a:xfrm>
            <a:off x="971601" y="3126302"/>
            <a:ext cx="95880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內容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7" name="Google Shape;1417;p98"/>
          <p:cNvSpPr/>
          <p:nvPr/>
        </p:nvSpPr>
        <p:spPr>
          <a:xfrm>
            <a:off x="1930400" y="3157660"/>
            <a:ext cx="6863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其儲存的內容為浮點數，代表的資訊為該顏色的強度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8" name="Google Shape;1418;p98"/>
          <p:cNvSpPr/>
          <p:nvPr/>
        </p:nvSpPr>
        <p:spPr>
          <a:xfrm>
            <a:off x="971600" y="3871728"/>
            <a:ext cx="1507439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元素型態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9" name="Google Shape;1419;p98"/>
          <p:cNvSpPr/>
          <p:nvPr/>
        </p:nvSpPr>
        <p:spPr>
          <a:xfrm>
            <a:off x="2479039" y="3894206"/>
            <a:ext cx="28312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每個元素的型態為vec4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25" name="Google Shape;1425;p9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26" name="Google Shape;1426;p9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7" name="Google Shape;1427;p9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8" name="Google Shape;1428;p9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9" name="Google Shape;1429;p9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30" name="Google Shape;1430;p9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31" name="Google Shape;1431;p9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2" name="Google Shape;1432;p9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3" name="Google Shape;1433;p9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34" name="Google Shape;1434;p9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 Depth Buffer</a:t>
            </a:r>
            <a:endParaRPr sz="20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99"/>
          <p:cNvSpPr/>
          <p:nvPr/>
        </p:nvSpPr>
        <p:spPr>
          <a:xfrm>
            <a:off x="971600" y="1401314"/>
            <a:ext cx="958800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7" name="Google Shape;1437;p99"/>
          <p:cNvSpPr/>
          <p:nvPr/>
        </p:nvSpPr>
        <p:spPr>
          <a:xfrm>
            <a:off x="1930400" y="1426889"/>
            <a:ext cx="40831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儲存用於深度判斷 (遮擋判斷) 的Buffer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8" name="Google Shape;1438;p99"/>
          <p:cNvSpPr/>
          <p:nvPr/>
        </p:nvSpPr>
        <p:spPr>
          <a:xfrm>
            <a:off x="971601" y="2082275"/>
            <a:ext cx="958799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作用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9" name="Google Shape;1439;p99"/>
          <p:cNvSpPr/>
          <p:nvPr/>
        </p:nvSpPr>
        <p:spPr>
          <a:xfrm>
            <a:off x="1930400" y="2081898"/>
            <a:ext cx="68634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當要繪製像素至Color Buffer，若該點與眼睛位置的距離比Depth Buffer值還遠，就不畫 (前方已有東西，就不畫後方物件)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0" name="Google Shape;1440;p99"/>
          <p:cNvSpPr/>
          <p:nvPr/>
        </p:nvSpPr>
        <p:spPr>
          <a:xfrm>
            <a:off x="971601" y="2896912"/>
            <a:ext cx="958800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內容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1" name="Google Shape;1441;p99"/>
          <p:cNvSpPr/>
          <p:nvPr/>
        </p:nvSpPr>
        <p:spPr>
          <a:xfrm>
            <a:off x="1930400" y="2907951"/>
            <a:ext cx="68634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其儲存的內容為浮點數，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其代表的資訊為該點與眼睛位置的距離資訊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2" name="Google Shape;1442;p99"/>
          <p:cNvSpPr/>
          <p:nvPr/>
        </p:nvSpPr>
        <p:spPr>
          <a:xfrm>
            <a:off x="971600" y="3757391"/>
            <a:ext cx="1507439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元素型態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3" name="Google Shape;1443;p99"/>
          <p:cNvSpPr/>
          <p:nvPr/>
        </p:nvSpPr>
        <p:spPr>
          <a:xfrm>
            <a:off x="2479039" y="3779869"/>
            <a:ext cx="28312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每個元素的型態為float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4" name="Google Shape;1444;p99"/>
          <p:cNvSpPr/>
          <p:nvPr/>
        </p:nvSpPr>
        <p:spPr>
          <a:xfrm>
            <a:off x="2479039" y="4392569"/>
            <a:ext cx="283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Lesson 3細說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0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50" name="Google Shape;1450;p10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51" name="Google Shape;1451;p10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2" name="Google Shape;1452;p10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3" name="Google Shape;1453;p10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4" name="Google Shape;1454;p10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5" name="Google Shape;1455;p10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56" name="Google Shape;1456;p10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10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8" name="Google Shape;1458;p10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59" name="Google Shape;1459;p10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460" name="Google Shape;1460;p100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76923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 Stencil Buffer</a:t>
            </a:r>
            <a:endParaRPr sz="2000" b="0" i="0" u="none" strike="noStrike" cap="none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100"/>
          <p:cNvSpPr/>
          <p:nvPr/>
        </p:nvSpPr>
        <p:spPr>
          <a:xfrm>
            <a:off x="971600" y="1401314"/>
            <a:ext cx="958800" cy="432048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4F612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endParaRPr sz="1800" b="1" i="0" u="none" strike="noStrike" cap="none">
              <a:solidFill>
                <a:srgbClr val="4F612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2" name="Google Shape;1462;p100"/>
          <p:cNvSpPr/>
          <p:nvPr/>
        </p:nvSpPr>
        <p:spPr>
          <a:xfrm>
            <a:off x="1930400" y="1426889"/>
            <a:ext cx="62443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遮罩，可以用來控制指定像素是否要畫進Color Buffer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於Lesson11細說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63" name="Google Shape;1463;p100"/>
          <p:cNvGrpSpPr/>
          <p:nvPr/>
        </p:nvGrpSpPr>
        <p:grpSpPr>
          <a:xfrm>
            <a:off x="577862" y="2361163"/>
            <a:ext cx="8024761" cy="1696626"/>
            <a:chOff x="522829" y="3567450"/>
            <a:chExt cx="10827709" cy="2289238"/>
          </a:xfrm>
        </p:grpSpPr>
        <p:pic>
          <p:nvPicPr>
            <p:cNvPr id="1464" name="Google Shape;1464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3569677"/>
              <a:ext cx="2635561" cy="1800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5" name="Google Shape;1465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91024" y="3567450"/>
              <a:ext cx="2637692" cy="1802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6" name="Google Shape;1466;p1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11717" y="3567450"/>
              <a:ext cx="2638821" cy="1802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100"/>
            <p:cNvSpPr txBox="1"/>
            <p:nvPr/>
          </p:nvSpPr>
          <p:spPr>
            <a:xfrm>
              <a:off x="522829" y="5419649"/>
              <a:ext cx="3266302" cy="41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要畫進Frame Buffer的內容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8" name="Google Shape;1468;p100"/>
            <p:cNvSpPr txBox="1"/>
            <p:nvPr/>
          </p:nvSpPr>
          <p:spPr>
            <a:xfrm>
              <a:off x="4091024" y="5419648"/>
              <a:ext cx="2637692" cy="415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Stencil Buffer的內容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9" name="Google Shape;1469;p100"/>
            <p:cNvSpPr txBox="1"/>
            <p:nvPr/>
          </p:nvSpPr>
          <p:spPr>
            <a:xfrm>
              <a:off x="6678238" y="3901580"/>
              <a:ext cx="21624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gl.stencilFunc(gl.GREATER, 0.5);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00"/>
            <p:cNvSpPr/>
            <p:nvPr/>
          </p:nvSpPr>
          <p:spPr>
            <a:xfrm>
              <a:off x="6840084" y="4468525"/>
              <a:ext cx="1689025" cy="3584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00"/>
            <p:cNvSpPr txBox="1"/>
            <p:nvPr/>
          </p:nvSpPr>
          <p:spPr>
            <a:xfrm>
              <a:off x="3547816" y="4178579"/>
              <a:ext cx="626285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00"/>
            <p:cNvSpPr txBox="1"/>
            <p:nvPr/>
          </p:nvSpPr>
          <p:spPr>
            <a:xfrm>
              <a:off x="8712846" y="5441463"/>
              <a:ext cx="2637692" cy="415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最終的Color Buffer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0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78" name="Google Shape;1478;p10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79" name="Google Shape;1479;p10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0" name="Google Shape;1480;p10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1" name="Google Shape;1481;p10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2" name="Google Shape;1482;p10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83" name="Google Shape;1483;p10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84" name="Google Shape;1484;p10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5" name="Google Shape;1485;p10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6" name="Google Shape;1486;p10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87" name="Google Shape;1487;p10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488" name="Google Shape;1488;p101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 Frame Buffer</a:t>
            </a:r>
            <a:endParaRPr sz="2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101"/>
          <p:cNvSpPr/>
          <p:nvPr/>
        </p:nvSpPr>
        <p:spPr>
          <a:xfrm>
            <a:off x="971600" y="1268703"/>
            <a:ext cx="958800" cy="432048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0" name="Google Shape;1490;p101"/>
          <p:cNvSpPr/>
          <p:nvPr/>
        </p:nvSpPr>
        <p:spPr>
          <a:xfrm>
            <a:off x="1943946" y="1294278"/>
            <a:ext cx="3647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用來處理準備顯示到螢幕上的內容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1" name="Google Shape;1491;p101"/>
          <p:cNvSpPr/>
          <p:nvPr/>
        </p:nvSpPr>
        <p:spPr>
          <a:xfrm>
            <a:off x="971601" y="1775419"/>
            <a:ext cx="958799" cy="432048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特性</a:t>
            </a:r>
            <a:endParaRPr sz="18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2" name="Google Shape;1492;p101"/>
          <p:cNvSpPr/>
          <p:nvPr/>
        </p:nvSpPr>
        <p:spPr>
          <a:xfrm>
            <a:off x="1943946" y="1775042"/>
            <a:ext cx="686343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(1)對Frame Buffer設定的動作可以全部都寫入，例如畫圓形（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複寫紙的感覺），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可同時畫在Color Buffer、Depth Buffer和Stencil Buffer上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(3)也可以關閉特定Buffer，比如關閉Depth Buffer，將不會進行遮擋判斷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(4)也可以關閉Color Buffer，只畫在Depth Buffer，這樣就會畫出一個透明的類似隱形斗篷的東西，在他後方的東西畫不上去。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3" name="Google Shape;1493;p101"/>
          <p:cNvSpPr/>
          <p:nvPr/>
        </p:nvSpPr>
        <p:spPr>
          <a:xfrm>
            <a:off x="971601" y="3891135"/>
            <a:ext cx="958800" cy="432048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內容</a:t>
            </a:r>
            <a:endParaRPr sz="18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4" name="Google Shape;1494;p101"/>
          <p:cNvSpPr/>
          <p:nvPr/>
        </p:nvSpPr>
        <p:spPr>
          <a:xfrm>
            <a:off x="1943946" y="3861191"/>
            <a:ext cx="68634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Frame Buffer會包含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2個Color Buffer : 前和後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1個Depth Buffer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1個Stencil Buffer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0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00" name="Google Shape;1500;p10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01" name="Google Shape;1501;p10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2" name="Google Shape;1502;p10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3" name="Google Shape;1503;p10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4" name="Google Shape;1504;p10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05" name="Google Shape;1505;p10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06" name="Google Shape;1506;p10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7" name="Google Shape;1507;p10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8" name="Google Shape;1508;p10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09" name="Google Shape;1509;p10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510" name="Google Shape;1510;p102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 Texture Buffer</a:t>
            </a: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102"/>
          <p:cNvSpPr/>
          <p:nvPr/>
        </p:nvSpPr>
        <p:spPr>
          <a:xfrm>
            <a:off x="971600" y="1401314"/>
            <a:ext cx="95880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2" name="Google Shape;1512;p102"/>
          <p:cNvSpPr/>
          <p:nvPr/>
        </p:nvSpPr>
        <p:spPr>
          <a:xfrm>
            <a:off x="1943946" y="1426889"/>
            <a:ext cx="55419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用來儲存Texture Map (材質貼圖) 的Buffer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3" name="Google Shape;1513;p102"/>
          <p:cNvSpPr/>
          <p:nvPr/>
        </p:nvSpPr>
        <p:spPr>
          <a:xfrm>
            <a:off x="971601" y="1962894"/>
            <a:ext cx="958799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特性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4" name="Google Shape;1514;p102"/>
          <p:cNvSpPr/>
          <p:nvPr/>
        </p:nvSpPr>
        <p:spPr>
          <a:xfrm>
            <a:off x="1943946" y="1962517"/>
            <a:ext cx="68634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(1)存的Texture可以是任意大小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(2)取得須透過 Texture Function，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輸入Texture Coordinate 的 (s, t, p, q)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回傳查原圖得到對應的Texel之顏色值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5" name="Google Shape;1515;p102"/>
          <p:cNvSpPr txBox="1"/>
          <p:nvPr/>
        </p:nvSpPr>
        <p:spPr>
          <a:xfrm>
            <a:off x="971600" y="3329150"/>
            <a:ext cx="3000000" cy="1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Texel是texture的單位量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Lesson 6細說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0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21" name="Google Shape;1521;p10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22" name="Google Shape;1522;p10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3" name="Google Shape;1523;p10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4" name="Google Shape;1524;p10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5" name="Google Shape;1525;p10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6" name="Google Shape;1526;p10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27" name="Google Shape;1527;p10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8" name="Google Shape;1528;p10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9" name="Google Shape;1529;p10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30" name="Google Shape;1530;p10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531" name="Google Shape;1531;p103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 Array Buffer</a:t>
            </a:r>
            <a:endParaRPr sz="20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103"/>
          <p:cNvSpPr/>
          <p:nvPr/>
        </p:nvSpPr>
        <p:spPr>
          <a:xfrm>
            <a:off x="971600" y="1401314"/>
            <a:ext cx="958800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3" name="Google Shape;1533;p103"/>
          <p:cNvSpPr/>
          <p:nvPr/>
        </p:nvSpPr>
        <p:spPr>
          <a:xfrm>
            <a:off x="1943946" y="1426889"/>
            <a:ext cx="6109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用來儲存一系列資料的Buffer，通常是傳遞要畫的點之資訊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4" name="Google Shape;1534;p103"/>
          <p:cNvSpPr/>
          <p:nvPr/>
        </p:nvSpPr>
        <p:spPr>
          <a:xfrm>
            <a:off x="971601" y="1962894"/>
            <a:ext cx="958799" cy="432048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特性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5" name="Google Shape;1535;p103"/>
          <p:cNvSpPr/>
          <p:nvPr/>
        </p:nvSpPr>
        <p:spPr>
          <a:xfrm>
            <a:off x="1943946" y="1962517"/>
            <a:ext cx="686343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(1)例如每個點的座標、Texture Coordinate、顏色、法向量等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(2)分為2種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Array Buffer : 真正的數值，如點的真實座標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Element Array Buffer : 對應到某Array Buffer的Index的非負整數。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6" name="Google Shape;1536;p103"/>
          <p:cNvSpPr/>
          <p:nvPr/>
        </p:nvSpPr>
        <p:spPr>
          <a:xfrm>
            <a:off x="971600" y="3469775"/>
            <a:ext cx="65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前幾次範例已經有示範使用Array Buffer來傳遞點座標到Shader。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0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42" name="Google Shape;1542;p10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43" name="Google Shape;1543;p10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4" name="Google Shape;1544;p10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5" name="Google Shape;1545;p10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6" name="Google Shape;1546;p10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47" name="Google Shape;1547;p10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48" name="Google Shape;1548;p10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9" name="Google Shape;1549;p10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0" name="Google Shape;1550;p10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51" name="Google Shape;1551;p10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552" name="Google Shape;1552;p104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F612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(七) Matrix Stack</a:t>
            </a:r>
            <a:endParaRPr sz="2000" b="0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04"/>
          <p:cNvSpPr/>
          <p:nvPr/>
        </p:nvSpPr>
        <p:spPr>
          <a:xfrm>
            <a:off x="971600" y="1401314"/>
            <a:ext cx="1082752" cy="43204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F612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功能</a:t>
            </a:r>
            <a:endParaRPr sz="1800" b="1" i="0" u="none" strike="noStrike" cap="none">
              <a:solidFill>
                <a:srgbClr val="4F612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4" name="Google Shape;1554;p104"/>
          <p:cNvSpPr/>
          <p:nvPr/>
        </p:nvSpPr>
        <p:spPr>
          <a:xfrm>
            <a:off x="2017779" y="1426889"/>
            <a:ext cx="6584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Matrix Stack在OpenGL中是位於GPU中的Buffer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5" name="Google Shape;1555;p104"/>
          <p:cNvSpPr/>
          <p:nvPr/>
        </p:nvSpPr>
        <p:spPr>
          <a:xfrm>
            <a:off x="971601" y="1962894"/>
            <a:ext cx="1082751" cy="43204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F612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BUT!</a:t>
            </a:r>
            <a:endParaRPr sz="1800" b="1" i="0" u="none" strike="noStrike" cap="none">
              <a:solidFill>
                <a:srgbClr val="4F612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6" name="Google Shape;1556;p104"/>
          <p:cNvSpPr/>
          <p:nvPr/>
        </p:nvSpPr>
        <p:spPr>
          <a:xfrm>
            <a:off x="2017779" y="2015648"/>
            <a:ext cx="6863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WebGL沒有提供此功能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7" name="Google Shape;1557;p104"/>
          <p:cNvSpPr/>
          <p:nvPr/>
        </p:nvSpPr>
        <p:spPr>
          <a:xfrm>
            <a:off x="971600" y="2839837"/>
            <a:ext cx="6863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我們將在Lesson 5詳細說明Matrix Stack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0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二、Buffer種類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63" name="Google Shape;1563;p10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64" name="Google Shape;1564;p10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65" name="Google Shape;1565;p10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66" name="Google Shape;1566;p10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67" name="Google Shape;1567;p10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68" name="Google Shape;1568;p10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69" name="Google Shape;1569;p10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0" name="Google Shape;1570;p10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1" name="Google Shape;1571;p10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72" name="Google Shape;1572;p10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1573" name="Google Shape;1573;p105"/>
          <p:cNvSpPr/>
          <p:nvPr/>
        </p:nvSpPr>
        <p:spPr>
          <a:xfrm>
            <a:off x="889248" y="875496"/>
            <a:ext cx="47393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(八) Buffer的使用</a:t>
            </a:r>
            <a:endParaRPr sz="2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05"/>
          <p:cNvSpPr/>
          <p:nvPr/>
        </p:nvSpPr>
        <p:spPr>
          <a:xfrm>
            <a:off x="889250" y="1478528"/>
            <a:ext cx="75711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利用gl.createBuffer()獲得Buffer Id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利用gl.bindBuffer依序傳入Buffer種類、Id來選擇作用中的Buffer</a:t>
            </a:r>
            <a:endParaRPr sz="20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BindBuffer之所以重要，是因為對buffer不能指定操作在哪個buffer上，只能透過指定作用中的buffer來完成</a:t>
            </a:r>
            <a:endParaRPr sz="20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呼叫gl.bufferData來將資料填入Buffer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壹、渲染Rendering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619672" y="1635646"/>
            <a:ext cx="351316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一、Rendering簡介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二、Shader簡介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三、Shader呼叫流程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四、渲染工作流程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214e63fba_0_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三、繪圖相關function</a:t>
            </a:r>
            <a:endParaRPr/>
          </a:p>
        </p:txBody>
      </p:sp>
      <p:grpSp>
        <p:nvGrpSpPr>
          <p:cNvPr id="1580" name="Google Shape;1580;g9214e63fba_0_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581" name="Google Shape;1581;g9214e63fba_0_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2" name="Google Shape;1582;g9214e63fba_0_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3" name="Google Shape;1583;g9214e63fba_0_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4" name="Google Shape;1584;g9214e63fba_0_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85" name="Google Shape;1585;g9214e63fba_0_1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(一)改變圖形本身的顏色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6" name="Google Shape;1586;g9214e63fba_0_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587" name="Google Shape;1587;g9214e63fba_0_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8" name="Google Shape;1588;g9214e63fba_0_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9" name="Google Shape;1589;g9214e63fba_0_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90" name="Google Shape;1590;g9214e63fba_0_1"/>
          <p:cNvSpPr/>
          <p:nvPr/>
        </p:nvSpPr>
        <p:spPr>
          <a:xfrm>
            <a:off x="889249" y="1958471"/>
            <a:ext cx="4318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(1)定義兩個新的顏色緩衝器(color buffer)，一個給三角形，一個給方形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9214e63fba_0_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1592" name="Google Shape;1592;g9214e63fba_0_1"/>
          <p:cNvPicPr preferRelativeResize="0"/>
          <p:nvPr/>
        </p:nvPicPr>
        <p:blipFill rotWithShape="1">
          <a:blip r:embed="rId3">
            <a:alphaModFix/>
          </a:blip>
          <a:srcRect l="1090" t="4090" r="16299" b="13928"/>
          <a:stretch/>
        </p:blipFill>
        <p:spPr>
          <a:xfrm>
            <a:off x="6686631" y="352177"/>
            <a:ext cx="1842160" cy="184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g9214e63fba_0_1"/>
          <p:cNvSpPr txBox="1"/>
          <p:nvPr/>
        </p:nvSpPr>
        <p:spPr>
          <a:xfrm>
            <a:off x="7648786" y="567696"/>
            <a:ext cx="95384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400" b="0" i="0" u="none" strike="noStrike" cap="none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單一顏色</a:t>
            </a:r>
            <a:endParaRPr sz="1400" b="0" i="0" u="none" strike="noStrike" cap="none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594" name="Google Shape;1594;g9214e63fba_0_1"/>
          <p:cNvSpPr txBox="1"/>
          <p:nvPr/>
        </p:nvSpPr>
        <p:spPr>
          <a:xfrm>
            <a:off x="6726691" y="439336"/>
            <a:ext cx="96645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400" b="0" i="0" u="none" strike="noStrike" cap="none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每個頂點不同顏色</a:t>
            </a:r>
            <a:endParaRPr sz="1400" b="0" i="0" u="none" strike="noStrike" cap="none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595" name="Google Shape;1595;g9214e63fba_0_1"/>
          <p:cNvSpPr/>
          <p:nvPr/>
        </p:nvSpPr>
        <p:spPr>
          <a:xfrm>
            <a:off x="971600" y="1304137"/>
            <a:ext cx="1730100" cy="3693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initBuffers()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792" y="3246841"/>
            <a:ext cx="464891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var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triangleVertexPositionBuffer</a:t>
            </a:r>
            <a:r>
              <a:rPr lang="en-US" altLang="zh-TW" dirty="0">
                <a:latin typeface="Calibri" panose="020F0502020204030204" pitchFamily="34" charset="0"/>
              </a:rPr>
              <a:t>;</a:t>
            </a:r>
          </a:p>
          <a:p>
            <a:r>
              <a:rPr lang="en-US" altLang="zh-TW" dirty="0" err="1" smtClean="0">
                <a:latin typeface="Calibri" panose="020F0502020204030204" pitchFamily="34" charset="0"/>
              </a:rPr>
              <a:t>var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triangleVertexColorBuffer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</a:rPr>
              <a:t>;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//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顏色緩衝器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三角形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 smtClean="0">
                <a:latin typeface="Calibri" panose="020F0502020204030204" pitchFamily="34" charset="0"/>
              </a:rPr>
              <a:t>var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squareVertexPositionBuffer</a:t>
            </a:r>
            <a:r>
              <a:rPr lang="en-US" altLang="zh-TW" dirty="0">
                <a:latin typeface="Calibri" panose="020F0502020204030204" pitchFamily="34" charset="0"/>
              </a:rPr>
              <a:t>;</a:t>
            </a:r>
          </a:p>
          <a:p>
            <a:r>
              <a:rPr lang="en-US" altLang="zh-TW" dirty="0" err="1" smtClean="0">
                <a:latin typeface="Calibri" panose="020F0502020204030204" pitchFamily="34" charset="0"/>
              </a:rPr>
              <a:t>var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squareVertexColorBuffer</a:t>
            </a:r>
            <a:r>
              <a:rPr lang="en-US" altLang="zh-TW" dirty="0">
                <a:latin typeface="Calibri" panose="020F0502020204030204" pitchFamily="34" charset="0"/>
              </a:rPr>
              <a:t>;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顏色緩衝器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方形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989888" y="3246841"/>
            <a:ext cx="0" cy="954107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9214e63fba_0_2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三、繪圖相關function</a:t>
            </a:r>
            <a:endParaRPr/>
          </a:p>
        </p:txBody>
      </p:sp>
      <p:grpSp>
        <p:nvGrpSpPr>
          <p:cNvPr id="1602" name="Google Shape;1602;g9214e63fba_0_2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603" name="Google Shape;1603;g9214e63fba_0_2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4" name="Google Shape;1604;g9214e63fba_0_2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5" name="Google Shape;1605;g9214e63fba_0_2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6" name="Google Shape;1606;g9214e63fba_0_2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07" name="Google Shape;1607;g9214e63fba_0_2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(三)改變圖形本身的顏色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8" name="Google Shape;1608;g9214e63fba_0_2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609" name="Google Shape;1609;g9214e63fba_0_2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0" name="Google Shape;1610;g9214e63fba_0_2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1" name="Google Shape;1611;g9214e63fba_0_2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12" name="Google Shape;1612;g9214e63fba_0_22"/>
          <p:cNvSpPr/>
          <p:nvPr/>
        </p:nvSpPr>
        <p:spPr>
          <a:xfrm>
            <a:off x="889249" y="1660235"/>
            <a:ext cx="7963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triangleVertexColorBuffer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每個顏色值需要四個數字，分別為紅、綠、藍和透明度 (Red, Green, Blue, Alpha)。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透明度就是顏色的透明程度(0 表示完全透明，1 就是完全不透明)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因為是四個數值所以這裡的itemSize = 4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3" name="Google Shape;1613;g9214e63fba_0_2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619" name="Google Shape;1619;g9214e63fba_0_22"/>
          <p:cNvSpPr/>
          <p:nvPr/>
        </p:nvSpPr>
        <p:spPr>
          <a:xfrm>
            <a:off x="993648" y="1275158"/>
            <a:ext cx="1730100" cy="3693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initBuffers()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9609" y="2743438"/>
            <a:ext cx="592531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triangleVertexColorBuffer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gl.createBuffer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gl.bindBuffer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gl.ARRAY_BUFFER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triangleVertexColorBuffer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colors = [      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//R(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紅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),G(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),B(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藍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),Alpha(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透明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,0-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完全透明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,1-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完全不透明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1.0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 0.0, 0.0, 1.0,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0.0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 1.0, 0.0, 1.0,</a:t>
            </a: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0.0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 0.0, 1.0,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1.0</a:t>
            </a: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];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gl.bufferData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gl.ARRAY_BUFFER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, new Float32Array(colors),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gl.STATIC_DRAW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triangleVertexColorBuffer.itemSize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4;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triangleVertexColorBuffer.numItems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3;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921945" y="2737535"/>
            <a:ext cx="0" cy="225267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9214e63fba_0_4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三、繪圖相關function</a:t>
            </a:r>
            <a:endParaRPr/>
          </a:p>
        </p:txBody>
      </p:sp>
      <p:grpSp>
        <p:nvGrpSpPr>
          <p:cNvPr id="1625" name="Google Shape;1625;g9214e63fba_0_4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626" name="Google Shape;1626;g9214e63fba_0_4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7" name="Google Shape;1627;g9214e63fba_0_4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8" name="Google Shape;1628;g9214e63fba_0_4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9" name="Google Shape;1629;g9214e63fba_0_4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30" name="Google Shape;1630;g9214e63fba_0_44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(三)改變圖形本身的顏色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g9214e63fba_0_4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632" name="Google Shape;1632;g9214e63fba_0_4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3" name="Google Shape;1633;g9214e63fba_0_4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4" name="Google Shape;1634;g9214e63fba_0_4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35" name="Google Shape;1635;g9214e63fba_0_44"/>
          <p:cNvSpPr/>
          <p:nvPr/>
        </p:nvSpPr>
        <p:spPr>
          <a:xfrm>
            <a:off x="889249" y="1644490"/>
            <a:ext cx="4176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squareVertexColorBuffer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在此為每個頂點(Vertex)設置相同的顏色。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使用一個 for 迴圈來實現給固定值的動作。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9214e63fba_0_4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639" name="Google Shape;1639;g9214e63fba_0_44"/>
          <p:cNvSpPr/>
          <p:nvPr/>
        </p:nvSpPr>
        <p:spPr>
          <a:xfrm>
            <a:off x="993648" y="1275158"/>
            <a:ext cx="1730100" cy="3693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initBuffers()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3648" y="2530689"/>
            <a:ext cx="659587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squareVertexColorBuffer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gl.createBuffer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gl.bindBuffer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gl.ARRAY_BUFFER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squareVertexColorBuffer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colors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[];</a:t>
            </a: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for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=0;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&lt; 4;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++) {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colors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colors.concat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([1.0, 0.5, 0.5, 1.0]);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每個頂點設置相同顏色</a:t>
            </a:r>
          </a:p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}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gl.bufferData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gl.ARRAY_BUFFER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, new Float32Array(colors),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gl.STATIC_DRAW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squareVertexColorBuffer.itemSize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4;</a:t>
            </a:r>
          </a:p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squareVertexColorBuffer.numItems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= 4;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993648" y="2530689"/>
            <a:ext cx="0" cy="20313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9214e63fba_0_6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三、繪圖相關function</a:t>
            </a:r>
            <a:endParaRPr/>
          </a:p>
        </p:txBody>
      </p:sp>
      <p:grpSp>
        <p:nvGrpSpPr>
          <p:cNvPr id="1645" name="Google Shape;1645;g9214e63fba_0_6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646" name="Google Shape;1646;g9214e63fba_0_6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47" name="Google Shape;1647;g9214e63fba_0_6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48" name="Google Shape;1648;g9214e63fba_0_6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49" name="Google Shape;1649;g9214e63fba_0_6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50" name="Google Shape;1650;g9214e63fba_0_63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(三)改變圖形本身的顏色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1" name="Google Shape;1651;g9214e63fba_0_6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652" name="Google Shape;1652;g9214e63fba_0_6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3" name="Google Shape;1653;g9214e63fba_0_6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4" name="Google Shape;1654;g9214e63fba_0_6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55" name="Google Shape;1655;g9214e63fba_0_63"/>
          <p:cNvSpPr/>
          <p:nvPr/>
        </p:nvSpPr>
        <p:spPr>
          <a:xfrm>
            <a:off x="0" y="1716820"/>
            <a:ext cx="2846832" cy="297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bindVertexBuffer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指定triangleVertexColorBuffer和squareVertexColorBuffer為當前緩衝器(Buffer)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每個Buffer使用前都要先Bind一次，避免modify到其他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Buffer</a:t>
            </a:r>
            <a:endParaRPr lang="en-US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這裡告訴</a:t>
            </a: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WebGL每個頂點</a:t>
            </a:r>
            <a:r>
              <a:rPr lang="en-US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(Vertex)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所屬的顏色值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6" name="Google Shape;1656;g9214e63fba_0_6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657" name="Google Shape;1657;g9214e63fba_0_63"/>
          <p:cNvSpPr/>
          <p:nvPr/>
        </p:nvSpPr>
        <p:spPr>
          <a:xfrm>
            <a:off x="73152" y="4515942"/>
            <a:ext cx="301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en-US" sz="1400" b="0" i="0" u="none" strike="noStrike" cap="none" dirty="0" err="1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如果值沒有順利傳到Buffer的原因很有可能是因為忘記Bind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Buffer</a:t>
            </a:r>
            <a:endParaRPr sz="1400" b="0" i="0" u="none" strike="noStrike" cap="none" dirty="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0" name="Google Shape;1660;g9214e63fba_0_63"/>
          <p:cNvSpPr/>
          <p:nvPr/>
        </p:nvSpPr>
        <p:spPr>
          <a:xfrm>
            <a:off x="822193" y="1276659"/>
            <a:ext cx="1890600" cy="3693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drawScene()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712721" y="1645959"/>
            <a:ext cx="6431279" cy="2800835"/>
            <a:chOff x="1298448" y="790936"/>
            <a:chExt cx="6431279" cy="2800835"/>
          </a:xfrm>
        </p:grpSpPr>
        <p:sp>
          <p:nvSpPr>
            <p:cNvPr id="2" name="矩形 1"/>
            <p:cNvSpPr/>
            <p:nvPr/>
          </p:nvSpPr>
          <p:spPr>
            <a:xfrm>
              <a:off x="1298449" y="791004"/>
              <a:ext cx="6431278" cy="2800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function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drawScene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() {</a:t>
              </a: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gl.viewport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(0, 0,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gl.viewportWidth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gl.viewportHeight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gl.clear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(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gl.COLOR_BUFFER_BIT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|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gl.DEPTH_BUFFER_BIT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endPara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mat4.perspective(45,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gl.viewportWidth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/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gl.viewportHeight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, 0.1, 100.0,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pMatrix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endPara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mat4.identity(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mvMatrix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endPara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mat4.translate(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mvMatrix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, [-1.5, 0.0, -7.0]);</a:t>
              </a:r>
            </a:p>
            <a:p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bindVertexBuffer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(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triangleVertexPositionBuffer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, 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triangleVertexColorBuffer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);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//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設定要繪製的頂點與顏色</a:t>
              </a:r>
            </a:p>
            <a:p>
              <a:r>
                <a:rPr lang="zh-TW" altLang="en-US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gl.drawArrays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(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gl.TRIANGLES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, 0, </a:t>
              </a:r>
              <a:r>
                <a:rPr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triangleVertexPositionBuffer.numItems</a:t>
              </a:r>
              <a:r>
                <a:rPr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endPara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mat4.translate(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mvMatrix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, [3.0, 0.0, 0.0]);</a:t>
              </a: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bindVertexBuffer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(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squareVertexPositionBuffer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squareVertexColorBuffer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//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rPr>
                <a:t>設定要繪製的頂點與顏色</a:t>
              </a:r>
            </a:p>
            <a:p>
              <a:r>
                <a:rPr lang="zh-TW" altLang="en-US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   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gl.drawArrays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(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gl.TRIANGLE_STRIP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, 0, </a:t>
              </a:r>
              <a:r>
                <a:rPr lang="en-US" altLang="zh-TW" sz="1100" dirty="0" err="1">
                  <a:latin typeface="Calibri" panose="020F0502020204030204" pitchFamily="34" charset="0"/>
                  <a:ea typeface="微軟正黑體" panose="020B0604030504040204" pitchFamily="34" charset="-120"/>
                </a:rPr>
                <a:t>squareVertexPositionBuffer.numItems</a:t>
              </a:r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);</a:t>
              </a:r>
            </a:p>
            <a:p>
              <a:r>
                <a:rPr lang="en-US" altLang="zh-TW" sz="1100" dirty="0">
                  <a:latin typeface="Calibri" panose="020F0502020204030204" pitchFamily="34" charset="0"/>
                  <a:ea typeface="微軟正黑體" panose="020B0604030504040204" pitchFamily="34" charset="-120"/>
                </a:rPr>
                <a:t>    }</a:t>
              </a:r>
              <a:endPara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1298448" y="790936"/>
              <a:ext cx="0" cy="280083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Google Shape;1665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>
                <a:solidFill>
                  <a:srgbClr val="002060"/>
                </a:solidFill>
              </a:rPr>
              <a:t>Lesson 2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473565" y="11809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備註：附加完整程式碼於同資料夾裡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code_lesson2.html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8" name="Google Shape;1668;p35"/>
          <p:cNvSpPr/>
          <p:nvPr/>
        </p:nvSpPr>
        <p:spPr>
          <a:xfrm>
            <a:off x="4389120" y="4587974"/>
            <a:ext cx="2036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下次課堂見囉！</a:t>
            </a:r>
            <a:endParaRPr sz="18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9" name="Google Shape;1669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1670" name="Google Shape;1670;p35"/>
          <p:cNvSpPr/>
          <p:nvPr/>
        </p:nvSpPr>
        <p:spPr>
          <a:xfrm>
            <a:off x="2473565" y="2089294"/>
            <a:ext cx="4572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回家作業：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2473565" y="2458585"/>
            <a:ext cx="4572000" cy="95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TW" altLang="en-US" sz="18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修改畫布</a:t>
            </a:r>
            <a:r>
              <a:rPr lang="en-US" altLang="zh-TW" sz="18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(canvas)</a:t>
            </a:r>
            <a:r>
              <a:rPr lang="zh-TW" altLang="en-US" sz="18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顏色</a:t>
            </a:r>
            <a:r>
              <a:rPr lang="zh-TW" altLang="en-US" sz="1800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zh-TW" altLang="en-US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正方形每個頂點填入不同顏色</a:t>
            </a:r>
          </a:p>
          <a:p>
            <a:pPr marL="342900" lvl="0" indent="-342900">
              <a:buSzPts val="1800"/>
              <a:buFont typeface="Arial"/>
              <a:buAutoNum type="arabicPeriod"/>
            </a:pPr>
            <a:r>
              <a:rPr lang="zh-TW" altLang="en-US" sz="1800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zh-TW" altLang="en-US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三角形填滿單一顏色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TW" altLang="en-US" sz="1800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為六邊形每個頂點填入不同顏色</a:t>
            </a:r>
            <a:endParaRPr lang="en-US" altLang="zh-TW" sz="1800" dirty="0" smtClean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TW" altLang="en-US" sz="18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為平行四邊形填入單一顏色</a:t>
            </a:r>
            <a:endParaRPr sz="18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7246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一、Rendering簡介</a:t>
            </a:r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4" name="Google Shape;134;p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971600" y="1203598"/>
            <a:ext cx="3231429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（一）什麼是Rendering？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286823" y="2147588"/>
            <a:ext cx="1410932" cy="369332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Rendering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356226" y="2601348"/>
            <a:ext cx="8539272" cy="1294154"/>
            <a:chOff x="496322" y="2695924"/>
            <a:chExt cx="8539272" cy="1294154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496322" y="3343747"/>
              <a:ext cx="16257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View &amp; Light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Specification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690286" y="2695924"/>
              <a:ext cx="14318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Scene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Description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489733" y="3015343"/>
              <a:ext cx="1853392" cy="646331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View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Transformation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4651891" y="2876843"/>
              <a:ext cx="1906291" cy="923330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Clipping &amp;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Hidden Surface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Removal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807745" y="3153842"/>
              <a:ext cx="1075937" cy="369332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Shading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8169651" y="3153842"/>
              <a:ext cx="865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Image</a:t>
              </a:r>
              <a:endParaRPr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7" name="Google Shape;147;p5"/>
            <p:cNvCxnSpPr>
              <a:stCxn id="142" idx="3"/>
              <a:endCxn id="143" idx="1"/>
            </p:cNvCxnSpPr>
            <p:nvPr/>
          </p:nvCxnSpPr>
          <p:spPr>
            <a:xfrm>
              <a:off x="2122088" y="3019090"/>
              <a:ext cx="367500" cy="31950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5"/>
            <p:cNvCxnSpPr>
              <a:stCxn id="141" idx="3"/>
              <a:endCxn id="143" idx="1"/>
            </p:cNvCxnSpPr>
            <p:nvPr/>
          </p:nvCxnSpPr>
          <p:spPr>
            <a:xfrm rot="10800000" flipH="1">
              <a:off x="2122088" y="3338412"/>
              <a:ext cx="367500" cy="32850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149;p5"/>
            <p:cNvCxnSpPr>
              <a:stCxn id="143" idx="3"/>
              <a:endCxn id="144" idx="1"/>
            </p:cNvCxnSpPr>
            <p:nvPr/>
          </p:nvCxnSpPr>
          <p:spPr>
            <a:xfrm>
              <a:off x="4343125" y="3338508"/>
              <a:ext cx="308700" cy="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5"/>
            <p:cNvCxnSpPr>
              <a:stCxn id="144" idx="3"/>
              <a:endCxn id="145" idx="1"/>
            </p:cNvCxnSpPr>
            <p:nvPr/>
          </p:nvCxnSpPr>
          <p:spPr>
            <a:xfrm>
              <a:off x="6558182" y="3338508"/>
              <a:ext cx="249600" cy="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5"/>
            <p:cNvCxnSpPr>
              <a:stCxn id="145" idx="3"/>
              <a:endCxn id="146" idx="1"/>
            </p:cNvCxnSpPr>
            <p:nvPr/>
          </p:nvCxnSpPr>
          <p:spPr>
            <a:xfrm>
              <a:off x="7883682" y="3338508"/>
              <a:ext cx="285900" cy="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3898225" y="1089375"/>
            <a:ext cx="4018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從純粹資料變成圖片的過程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（資料要確定是可以模型化的）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" name="Google Shape;153;p5">
            <a:hlinkClick r:id="rId3"/>
          </p:cNvPr>
          <p:cNvSpPr/>
          <p:nvPr/>
        </p:nvSpPr>
        <p:spPr>
          <a:xfrm>
            <a:off x="2371739" y="2167569"/>
            <a:ext cx="1265700" cy="329400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254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點我看影片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356225" y="4206250"/>
            <a:ext cx="4018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GL就像料理過程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78605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一、Rendering簡介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0" name="Google Shape;160;p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1" name="Google Shape;161;p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6" name="Google Shape;166;p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299364" y="1206643"/>
            <a:ext cx="7894985" cy="3909101"/>
            <a:chOff x="574942" y="1149456"/>
            <a:chExt cx="10593029" cy="5245003"/>
          </a:xfrm>
        </p:grpSpPr>
        <p:cxnSp>
          <p:nvCxnSpPr>
            <p:cNvPr id="171" name="Google Shape;171;p8"/>
            <p:cNvCxnSpPr/>
            <p:nvPr/>
          </p:nvCxnSpPr>
          <p:spPr>
            <a:xfrm rot="10800000" flipH="1">
              <a:off x="6441927" y="2607673"/>
              <a:ext cx="1205700" cy="995100"/>
            </a:xfrm>
            <a:prstGeom prst="bentConnector3">
              <a:avLst>
                <a:gd name="adj1" fmla="val 800183"/>
              </a:avLst>
            </a:prstGeom>
            <a:noFill/>
            <a:ln w="28575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" name="Google Shape;172;p8"/>
            <p:cNvSpPr/>
            <p:nvPr/>
          </p:nvSpPr>
          <p:spPr>
            <a:xfrm>
              <a:off x="574942" y="1907931"/>
              <a:ext cx="1420915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333488" y="2024550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079898" y="2024550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圖片組裝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982295" y="1907932"/>
              <a:ext cx="1103824" cy="220161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677451" y="2024550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9812397" y="2024550"/>
              <a:ext cx="1297852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0024971" y="3471435"/>
              <a:ext cx="1143000" cy="870438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677452" y="3505074"/>
              <a:ext cx="1287705" cy="870438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444702" y="3264265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247576" y="3198321"/>
              <a:ext cx="1202407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455401" y="4510270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83" name="Google Shape;183;p8"/>
            <p:cNvCxnSpPr/>
            <p:nvPr/>
          </p:nvCxnSpPr>
          <p:spPr>
            <a:xfrm>
              <a:off x="7086119" y="2324301"/>
              <a:ext cx="591333" cy="0"/>
            </a:xfrm>
            <a:prstGeom prst="straightConnector1">
              <a:avLst/>
            </a:prstGeom>
            <a:noFill/>
            <a:ln w="28575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4" name="Google Shape;184;p8"/>
            <p:cNvCxnSpPr>
              <a:stCxn id="185" idx="3"/>
            </p:cNvCxnSpPr>
            <p:nvPr/>
          </p:nvCxnSpPr>
          <p:spPr>
            <a:xfrm>
              <a:off x="9237717" y="2459913"/>
              <a:ext cx="574800" cy="0"/>
            </a:xfrm>
            <a:prstGeom prst="straightConnector1">
              <a:avLst/>
            </a:prstGeom>
            <a:noFill/>
            <a:ln w="28575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6" name="Google Shape;186;p8"/>
            <p:cNvCxnSpPr/>
            <p:nvPr/>
          </p:nvCxnSpPr>
          <p:spPr>
            <a:xfrm>
              <a:off x="1995855" y="3633541"/>
              <a:ext cx="397565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7" name="Google Shape;187;p8"/>
            <p:cNvCxnSpPr/>
            <p:nvPr/>
          </p:nvCxnSpPr>
          <p:spPr>
            <a:xfrm rot="10800000" flipH="1">
              <a:off x="3566304" y="3602772"/>
              <a:ext cx="762077" cy="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8" name="Google Shape;188;p8"/>
            <p:cNvCxnSpPr/>
            <p:nvPr/>
          </p:nvCxnSpPr>
          <p:spPr>
            <a:xfrm rot="10800000" flipH="1">
              <a:off x="5449983" y="3404942"/>
              <a:ext cx="532311" cy="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9" name="Google Shape;189;p8"/>
            <p:cNvCxnSpPr>
              <a:stCxn id="181" idx="3"/>
            </p:cNvCxnSpPr>
            <p:nvPr/>
          </p:nvCxnSpPr>
          <p:spPr>
            <a:xfrm>
              <a:off x="5449983" y="3633541"/>
              <a:ext cx="2227500" cy="595800"/>
            </a:xfrm>
            <a:prstGeom prst="bentConnector3">
              <a:avLst>
                <a:gd name="adj1" fmla="val 203115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0" name="Google Shape;190;p8"/>
            <p:cNvCxnSpPr/>
            <p:nvPr/>
          </p:nvCxnSpPr>
          <p:spPr>
            <a:xfrm>
              <a:off x="5449983" y="3906654"/>
              <a:ext cx="203471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8"/>
            <p:cNvCxnSpPr/>
            <p:nvPr/>
          </p:nvCxnSpPr>
          <p:spPr>
            <a:xfrm>
              <a:off x="5644662" y="3897862"/>
              <a:ext cx="0" cy="46885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2" name="Google Shape;192;p8"/>
            <p:cNvSpPr/>
            <p:nvPr/>
          </p:nvSpPr>
          <p:spPr>
            <a:xfrm>
              <a:off x="5505450" y="4348776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3" name="Google Shape;193;p8"/>
            <p:cNvCxnSpPr/>
            <p:nvPr/>
          </p:nvCxnSpPr>
          <p:spPr>
            <a:xfrm flipH="1">
              <a:off x="5644662" y="4658705"/>
              <a:ext cx="8792" cy="35559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8"/>
            <p:cNvCxnSpPr/>
            <p:nvPr/>
          </p:nvCxnSpPr>
          <p:spPr>
            <a:xfrm rot="10800000">
              <a:off x="3577003" y="4984260"/>
              <a:ext cx="2067659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5" name="Google Shape;195;p8"/>
            <p:cNvSpPr/>
            <p:nvPr/>
          </p:nvSpPr>
          <p:spPr>
            <a:xfrm>
              <a:off x="8844503" y="4463224"/>
              <a:ext cx="1180467" cy="699966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10658015" y="4341873"/>
              <a:ext cx="0" cy="34638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8"/>
            <p:cNvCxnSpPr/>
            <p:nvPr/>
          </p:nvCxnSpPr>
          <p:spPr>
            <a:xfrm rot="10800000">
              <a:off x="10024971" y="4658705"/>
              <a:ext cx="657684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8" name="Google Shape;198;p8"/>
            <p:cNvCxnSpPr/>
            <p:nvPr/>
          </p:nvCxnSpPr>
          <p:spPr>
            <a:xfrm rot="10800000">
              <a:off x="3822671" y="4658705"/>
              <a:ext cx="5021832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8"/>
            <p:cNvCxnSpPr/>
            <p:nvPr/>
          </p:nvCxnSpPr>
          <p:spPr>
            <a:xfrm rot="10800000" flipH="1">
              <a:off x="3815479" y="3882422"/>
              <a:ext cx="1" cy="7762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8"/>
            <p:cNvCxnSpPr/>
            <p:nvPr/>
          </p:nvCxnSpPr>
          <p:spPr>
            <a:xfrm>
              <a:off x="3815862" y="3906654"/>
              <a:ext cx="512519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1" name="Google Shape;201;p8"/>
            <p:cNvCxnSpPr/>
            <p:nvPr/>
          </p:nvCxnSpPr>
          <p:spPr>
            <a:xfrm>
              <a:off x="10603525" y="2894988"/>
              <a:ext cx="0" cy="57644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02" name="Google Shape;202;p8"/>
            <p:cNvCxnSpPr/>
            <p:nvPr/>
          </p:nvCxnSpPr>
          <p:spPr>
            <a:xfrm rot="10800000">
              <a:off x="1995855" y="4884001"/>
              <a:ext cx="459546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3" name="Google Shape;203;p8"/>
            <p:cNvCxnSpPr/>
            <p:nvPr/>
          </p:nvCxnSpPr>
          <p:spPr>
            <a:xfrm>
              <a:off x="5198194" y="6192310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4" name="Google Shape;204;p8"/>
            <p:cNvCxnSpPr>
              <a:endCxn id="173" idx="1"/>
            </p:cNvCxnSpPr>
            <p:nvPr/>
          </p:nvCxnSpPr>
          <p:spPr>
            <a:xfrm>
              <a:off x="1995688" y="2459769"/>
              <a:ext cx="33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5" name="Google Shape;205;p8"/>
            <p:cNvCxnSpPr>
              <a:stCxn id="173" idx="3"/>
              <a:endCxn id="174" idx="1"/>
            </p:cNvCxnSpPr>
            <p:nvPr/>
          </p:nvCxnSpPr>
          <p:spPr>
            <a:xfrm>
              <a:off x="3655912" y="2459769"/>
              <a:ext cx="423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6" name="Google Shape;206;p8"/>
            <p:cNvCxnSpPr>
              <a:stCxn id="174" idx="3"/>
            </p:cNvCxnSpPr>
            <p:nvPr/>
          </p:nvCxnSpPr>
          <p:spPr>
            <a:xfrm>
              <a:off x="5505449" y="2459769"/>
              <a:ext cx="512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5177921" y="5211390"/>
              <a:ext cx="804376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08" name="Google Shape;208;p8"/>
            <p:cNvSpPr txBox="1"/>
            <p:nvPr/>
          </p:nvSpPr>
          <p:spPr>
            <a:xfrm>
              <a:off x="5982295" y="5008404"/>
              <a:ext cx="2855400" cy="412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09" name="Google Shape;209;p8"/>
            <p:cNvCxnSpPr/>
            <p:nvPr/>
          </p:nvCxnSpPr>
          <p:spPr>
            <a:xfrm>
              <a:off x="5177921" y="5545524"/>
              <a:ext cx="8043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0" name="Google Shape;210;p8"/>
            <p:cNvSpPr txBox="1"/>
            <p:nvPr/>
          </p:nvSpPr>
          <p:spPr>
            <a:xfrm>
              <a:off x="5982295" y="5328007"/>
              <a:ext cx="2908271" cy="412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1" name="Google Shape;211;p8"/>
            <p:cNvCxnSpPr/>
            <p:nvPr/>
          </p:nvCxnSpPr>
          <p:spPr>
            <a:xfrm>
              <a:off x="5177919" y="5874808"/>
              <a:ext cx="804376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2" name="Google Shape;212;p8"/>
            <p:cNvSpPr txBox="1"/>
            <p:nvPr/>
          </p:nvSpPr>
          <p:spPr>
            <a:xfrm>
              <a:off x="5989482" y="5636585"/>
              <a:ext cx="272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 (Fragment)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5982295" y="5981485"/>
              <a:ext cx="2600241" cy="412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4" name="Google Shape;214;p8"/>
            <p:cNvCxnSpPr>
              <a:endCxn id="176" idx="2"/>
            </p:cNvCxnSpPr>
            <p:nvPr/>
          </p:nvCxnSpPr>
          <p:spPr>
            <a:xfrm rot="10800000" flipH="1">
              <a:off x="8360983" y="2894988"/>
              <a:ext cx="96600" cy="57630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5" name="Google Shape;215;p8"/>
            <p:cNvSpPr/>
            <p:nvPr/>
          </p:nvSpPr>
          <p:spPr>
            <a:xfrm>
              <a:off x="2269067" y="1816587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047042" y="1806742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647367" y="1814573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7086119" y="1149456"/>
              <a:ext cx="2480410" cy="70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3742267" y="1149457"/>
              <a:ext cx="2657036" cy="70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652978" y="1403614"/>
              <a:ext cx="3347906" cy="412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971601" y="904894"/>
            <a:ext cx="202794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(二)詳細Pipeline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二、Shader簡介</a:t>
            </a:r>
            <a:endParaRPr/>
          </a:p>
        </p:txBody>
      </p:sp>
      <p:grpSp>
        <p:nvGrpSpPr>
          <p:cNvPr id="226" name="Google Shape;226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27" name="Google Shape;227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32" name="Google Shape;232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35" name="Google Shape;235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6" name="Google Shape;236;p4"/>
          <p:cNvSpPr/>
          <p:nvPr/>
        </p:nvSpPr>
        <p:spPr>
          <a:xfrm>
            <a:off x="971600" y="1203598"/>
            <a:ext cx="261284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（一）什麼是Shader？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3584448" y="1893494"/>
            <a:ext cx="5673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而用來繪製螢幕上內容的程式則稱之為著色器（Shader）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3137184" y="2262528"/>
            <a:ext cx="52082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進行圖像的濃淡處理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計算圖像中的光照、亮度、顏色等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但近來也被用於完成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處理CG特效、進行與濃淡處理無關的影片後期處理、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甚至用於一些與計算機圖學無關的其它領域。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例如：data mining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971600" y="2262528"/>
            <a:ext cx="209468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（二）主要作用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3584448" y="1154830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當我們想要求電腦執行任何操作時，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可以給出一個指令來命令電腦執行，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這樣的一組指令我們稱之為程式（program）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3137184" y="4259589"/>
            <a:ext cx="24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GLSL（Lesson 3講解）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971600" y="4212842"/>
            <a:ext cx="20946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（三）程式語言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二、Shader簡介</a:t>
            </a:r>
            <a:endParaRPr/>
          </a:p>
        </p:txBody>
      </p:sp>
      <p:grpSp>
        <p:nvGrpSpPr>
          <p:cNvPr id="248" name="Google Shape;248;p4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49" name="Google Shape;249;p4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0" name="Google Shape;250;p4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1" name="Google Shape;251;p4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2" name="Google Shape;252;p4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53" name="Google Shape;253;p4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54" name="Google Shape;254;p4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5" name="Google Shape;255;p4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6" name="Google Shape;256;p4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57" name="Google Shape;257;p4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8" name="Google Shape;258;p48"/>
          <p:cNvSpPr/>
          <p:nvPr/>
        </p:nvSpPr>
        <p:spPr>
          <a:xfrm>
            <a:off x="971600" y="1018952"/>
            <a:ext cx="226537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（四）Shader種類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9" name="Google Shape;259;p48"/>
          <p:cNvSpPr/>
          <p:nvPr/>
        </p:nvSpPr>
        <p:spPr>
          <a:xfrm>
            <a:off x="1093520" y="1735530"/>
            <a:ext cx="4027120" cy="369291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1.Vertex Shaders (頂點著色器) 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48"/>
          <p:cNvSpPr/>
          <p:nvPr/>
        </p:nvSpPr>
        <p:spPr>
          <a:xfrm>
            <a:off x="1093520" y="2375257"/>
            <a:ext cx="4027120" cy="369291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2.Fragment Shaders (片段著色器) 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1" name="Google Shape;261;p48"/>
          <p:cNvSpPr/>
          <p:nvPr/>
        </p:nvSpPr>
        <p:spPr>
          <a:xfrm>
            <a:off x="1093520" y="3014984"/>
            <a:ext cx="4027120" cy="369291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3.Geometry Shaders (幾何著色器) 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p48"/>
          <p:cNvSpPr/>
          <p:nvPr/>
        </p:nvSpPr>
        <p:spPr>
          <a:xfrm>
            <a:off x="1093520" y="3654711"/>
            <a:ext cx="4027120" cy="369291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4.Evaluation Shaders (曲面細分評估)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p48"/>
          <p:cNvSpPr/>
          <p:nvPr/>
        </p:nvSpPr>
        <p:spPr>
          <a:xfrm>
            <a:off x="1093520" y="4294437"/>
            <a:ext cx="4027120" cy="369291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5.Compute Shaders (進行其他計算)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8"/>
          <p:cNvCxnSpPr/>
          <p:nvPr/>
        </p:nvCxnSpPr>
        <p:spPr>
          <a:xfrm>
            <a:off x="5120640" y="2104821"/>
            <a:ext cx="2938272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48"/>
          <p:cNvCxnSpPr/>
          <p:nvPr/>
        </p:nvCxnSpPr>
        <p:spPr>
          <a:xfrm>
            <a:off x="5120640" y="2740153"/>
            <a:ext cx="2938272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48"/>
          <p:cNvCxnSpPr/>
          <p:nvPr/>
        </p:nvCxnSpPr>
        <p:spPr>
          <a:xfrm>
            <a:off x="5120640" y="3384275"/>
            <a:ext cx="2938272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48"/>
          <p:cNvCxnSpPr/>
          <p:nvPr/>
        </p:nvCxnSpPr>
        <p:spPr>
          <a:xfrm>
            <a:off x="5120640" y="4024997"/>
            <a:ext cx="2938272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48"/>
          <p:cNvCxnSpPr/>
          <p:nvPr/>
        </p:nvCxnSpPr>
        <p:spPr>
          <a:xfrm>
            <a:off x="5120640" y="4663728"/>
            <a:ext cx="2938272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8"/>
          <p:cNvSpPr txBox="1"/>
          <p:nvPr/>
        </p:nvSpPr>
        <p:spPr>
          <a:xfrm>
            <a:off x="5102352" y="1112446"/>
            <a:ext cx="1005403" cy="338554"/>
          </a:xfrm>
          <a:prstGeom prst="rect">
            <a:avLst/>
          </a:prstGeom>
          <a:noFill/>
          <a:ln w="9525" cap="flat" cmpd="sng">
            <a:solidFill>
              <a:srgbClr val="E36C0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呼叫方式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5102352" y="1735530"/>
            <a:ext cx="20922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GL_VERTEX_SHADER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8"/>
          <p:cNvSpPr txBox="1"/>
          <p:nvPr/>
        </p:nvSpPr>
        <p:spPr>
          <a:xfrm>
            <a:off x="5102351" y="2375257"/>
            <a:ext cx="23791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GL_FRAGMENT_SHADER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8"/>
          <p:cNvSpPr txBox="1"/>
          <p:nvPr/>
        </p:nvSpPr>
        <p:spPr>
          <a:xfrm>
            <a:off x="5102351" y="3014984"/>
            <a:ext cx="2400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GL_GEOMETRY_SHADER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8"/>
          <p:cNvSpPr txBox="1"/>
          <p:nvPr/>
        </p:nvSpPr>
        <p:spPr>
          <a:xfrm>
            <a:off x="5102351" y="3654711"/>
            <a:ext cx="31293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GL_TESS_EVALUATION_SHADER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5102351" y="4294437"/>
            <a:ext cx="23791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GL_COMPUTE_SHADER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8"/>
          <p:cNvSpPr/>
          <p:nvPr/>
        </p:nvSpPr>
        <p:spPr>
          <a:xfrm>
            <a:off x="142940" y="3470024"/>
            <a:ext cx="723275" cy="738664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目前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不提供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客製化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6" name="Google Shape;276;p48"/>
          <p:cNvCxnSpPr>
            <a:stCxn id="261" idx="1"/>
            <a:endCxn id="275" idx="3"/>
          </p:cNvCxnSpPr>
          <p:nvPr/>
        </p:nvCxnSpPr>
        <p:spPr>
          <a:xfrm flipH="1">
            <a:off x="866120" y="3199629"/>
            <a:ext cx="227400" cy="639600"/>
          </a:xfrm>
          <a:prstGeom prst="straightConnector1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48"/>
          <p:cNvCxnSpPr>
            <a:stCxn id="262" idx="1"/>
            <a:endCxn id="275" idx="3"/>
          </p:cNvCxnSpPr>
          <p:nvPr/>
        </p:nvCxnSpPr>
        <p:spPr>
          <a:xfrm rot="10800000">
            <a:off x="866120" y="3839356"/>
            <a:ext cx="227400" cy="0"/>
          </a:xfrm>
          <a:prstGeom prst="straightConnector1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48"/>
          <p:cNvCxnSpPr>
            <a:stCxn id="263" idx="1"/>
            <a:endCxn id="275" idx="3"/>
          </p:cNvCxnSpPr>
          <p:nvPr/>
        </p:nvCxnSpPr>
        <p:spPr>
          <a:xfrm rot="10800000">
            <a:off x="866120" y="3839483"/>
            <a:ext cx="227400" cy="639600"/>
          </a:xfrm>
          <a:prstGeom prst="straightConnector1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二、Shader簡介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285" name="Google Shape;285;p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90" name="Google Shape;290;p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91" name="Google Shape;291;p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94" name="Google Shape;294;p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89249" y="875496"/>
            <a:ext cx="2615952" cy="40011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 Vertex 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971600" y="1419622"/>
            <a:ext cx="1399744" cy="432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1.主要功能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2388625" y="1389969"/>
            <a:ext cx="5208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將傳入的頂點轉換成座標值（這種座標還要再經過投影處理才會變成顯示在螢幕上的座標值）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例如：捷運圖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971600" y="2367423"/>
            <a:ext cx="1399800" cy="43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2.作用方式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971600" y="3564611"/>
            <a:ext cx="1399800" cy="43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3.資料來源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2388624" y="2367425"/>
            <a:ext cx="503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每個從程式傳入的頂點都會呼叫一次頂點著色器(Vertex Shader)，並且要將結果存入特殊的內建變數 「gl_Position」，讓整個GL流程能夠運作。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2388632" y="3626746"/>
            <a:ext cx="285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可以通過以下兩種方式獲得：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971600" y="4039800"/>
            <a:ext cx="6737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(1)Attributes屬性 (由JavaScript提供數值)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(2)Uniforms全域變量 (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由JavaScript提供數值，且</a:t>
            </a: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在繪製中所有shader的uniform是一致值)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1579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二、Shader簡介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08" name="Google Shape;308;p1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09" name="Google Shape;309;p1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3" name="Google Shape;313;p1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14" name="Google Shape;314;p1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7" name="Google Shape;317;p1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8" name="Google Shape;318;p10"/>
          <p:cNvSpPr/>
          <p:nvPr/>
        </p:nvSpPr>
        <p:spPr>
          <a:xfrm>
            <a:off x="889248" y="875496"/>
            <a:ext cx="3169457" cy="40011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 Geometry 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971600" y="1363797"/>
            <a:ext cx="1399744" cy="4320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1.主要功能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2388632" y="1327198"/>
            <a:ext cx="52082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將Vertex Shader的輸出結果轉換為幾何資訊的著色器，目的是為了能讓Rasterizer能根據本著色器的結果生成網格資訊片段，供片段著色器上色。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971600" y="2252683"/>
            <a:ext cx="1399800" cy="43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2.作用方式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971600" y="3577751"/>
            <a:ext cx="1399800" cy="43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3.資料來源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2388632" y="2230020"/>
            <a:ext cx="500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這個Shader會接收到的資料是頂點組，即哪些頂點是一組。支援自定義的Geometry Shader之程式庫可以在中間內插更多點來完成平滑化，但WebGL 1.0不支援自定義的Geometry Shader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2388632" y="3639886"/>
            <a:ext cx="244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可以通過以下方式獲得：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71600" y="4109264"/>
            <a:ext cx="545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Varyings變數 (由頂點著色器定義標記為</a:t>
            </a:r>
            <a:r>
              <a:rPr lang="en-US" sz="16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的變數)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2039</Words>
  <Application>Microsoft Office PowerPoint</Application>
  <PresentationFormat>如螢幕大小 (16:9)</PresentationFormat>
  <Paragraphs>475</Paragraphs>
  <Slides>34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WebGL  Lesson 2</vt:lpstr>
      <vt:lpstr>Outline</vt:lpstr>
      <vt:lpstr>壹、渲染Rendering</vt:lpstr>
      <vt:lpstr>一、Rendering簡介</vt:lpstr>
      <vt:lpstr>一、Rendering簡介</vt:lpstr>
      <vt:lpstr>二、Shader簡介</vt:lpstr>
      <vt:lpstr>二、Shader簡介</vt:lpstr>
      <vt:lpstr>二、Shader簡介</vt:lpstr>
      <vt:lpstr>二、Shader簡介</vt:lpstr>
      <vt:lpstr>二、Shader簡介</vt:lpstr>
      <vt:lpstr>三、Shader呼叫流程</vt:lpstr>
      <vt:lpstr>Shader呼叫流程</vt:lpstr>
      <vt:lpstr>Shader呼叫流程</vt:lpstr>
      <vt:lpstr>Shader呼叫流程</vt:lpstr>
      <vt:lpstr>四、渲染工作流程</vt:lpstr>
      <vt:lpstr>四、渲染工作流程</vt:lpstr>
      <vt:lpstr>四、渲染工作流程</vt:lpstr>
      <vt:lpstr>四、渲染工作流程</vt:lpstr>
      <vt:lpstr>貳、Buffer</vt:lpstr>
      <vt:lpstr>一、Buffer簡介</vt:lpstr>
      <vt:lpstr>二、Buffer種類</vt:lpstr>
      <vt:lpstr>二、Buffer種類</vt:lpstr>
      <vt:lpstr>二、Buffer種類</vt:lpstr>
      <vt:lpstr>二、Buffer種類</vt:lpstr>
      <vt:lpstr>二、Buffer種類</vt:lpstr>
      <vt:lpstr>二、Buffer種類</vt:lpstr>
      <vt:lpstr>二、Buffer種類</vt:lpstr>
      <vt:lpstr>二、Buffer種類</vt:lpstr>
      <vt:lpstr>二、Buffer種類</vt:lpstr>
      <vt:lpstr>三、繪圖相關function</vt:lpstr>
      <vt:lpstr>三、繪圖相關function</vt:lpstr>
      <vt:lpstr>三、繪圖相關function</vt:lpstr>
      <vt:lpstr>三、繪圖相關function</vt:lpstr>
      <vt:lpstr>Lesson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2</dc:title>
  <dc:creator>X</dc:creator>
  <cp:lastModifiedBy>X</cp:lastModifiedBy>
  <cp:revision>33</cp:revision>
  <dcterms:created xsi:type="dcterms:W3CDTF">2020-06-27T07:16:06Z</dcterms:created>
  <dcterms:modified xsi:type="dcterms:W3CDTF">2020-09-28T03:25:37Z</dcterms:modified>
</cp:coreProperties>
</file>