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7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332" r:id="rId13"/>
    <p:sldId id="333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1" r:id="rId7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3" roundtripDataSignature="AMtx7mh6ayfTzOwLD6QxM7M6HGzQRDXj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AB3E4C-6658-40F0-B092-BE1A25C31DAC}">
  <a:tblStyle styleId="{54AB3E4C-6658-40F0-B092-BE1A25C31DAC}" styleName="Table_0">
    <a:wholeTbl>
      <a:tcTxStyle b="off" i="off">
        <a:font>
          <a:latin typeface="微軟正黑體"/>
          <a:ea typeface="微軟正黑體"/>
          <a:cs typeface="微軟正黑體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tcBdr/>
        <a:fill>
          <a:solidFill>
            <a:srgbClr val="CFD7E7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FD7E7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微軟正黑體"/>
          <a:ea typeface="微軟正黑體"/>
          <a:cs typeface="微軟正黑體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微軟正黑體"/>
          <a:ea typeface="微軟正黑體"/>
          <a:cs typeface="微軟正黑體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微軟正黑體"/>
          <a:ea typeface="微軟正黑體"/>
          <a:cs typeface="微軟正黑體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微軟正黑體"/>
          <a:ea typeface="微軟正黑體"/>
          <a:cs typeface="微軟正黑體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79715EE7-5795-48D4-B874-0AA5F90B26C3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B058A6AB-C4E6-4D9C-B949-AE9297630AD6}" styleName="Table_2">
    <a:wholeTbl>
      <a:tcTxStyle b="off" i="off">
        <a:font>
          <a:latin typeface="微軟正黑體"/>
          <a:ea typeface="微軟正黑體"/>
          <a:cs typeface="微軟正黑體"/>
        </a:font>
        <a:schemeClr val="dk1"/>
      </a:tcTxStyle>
      <a:tcStyle>
        <a:tcBdr>
          <a:left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4"/>
  </p:normalViewPr>
  <p:slideViewPr>
    <p:cSldViewPr snapToGrid="0">
      <p:cViewPr varScale="1">
        <p:scale>
          <a:sx n="162" d="100"/>
          <a:sy n="162" d="100"/>
        </p:scale>
        <p:origin x="20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881534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50" name="Google Shape;35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68" name="Google Shape;36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42" name="Google Shape;34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08" name="Google Shape;40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85" name="Google Shape;38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51" name="Google Shape;45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6" name="Google Shape;48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4" name="Google Shape;49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9130763840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1" name="Google Shape;511;g9130763840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9130763840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528" name="Google Shape;528;g9130763840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9130763840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8" name="Google Shape;548;g9130763840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9130763840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1" name="Google Shape;571;g9130763840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9130763840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3" name="Google Shape;593;g9130763840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9130763840_0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2" name="Google Shape;612;g9130763840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9130763840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3" name="Google Shape;633;g9130763840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9130763840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52" name="Google Shape;652;g9130763840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9130763840_0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75" name="Google Shape;675;g9130763840_0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5" name="Google Shape;69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46" name="Google Shape;746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79" name="Google Shape;779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8" name="Google Shape;828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45" name="Google Shape;845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9" name="Google Shape;869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90" name="Google Shape;890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15" name="Google Shape;915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4" name="Google Shape;934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3" name="Google Shape;953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5" name="Google Shape;975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3" name="Google Shape;993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0" name="Google Shape;1010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22" name="Google Shape;12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3" name="Google Shape;1033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53" name="Google Shape;1053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2" name="Google Shape;1072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1" name="Google Shape;1091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0" name="Google Shape;1110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51" name="Google Shape;1151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69" name="Google Shape;1169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86" name="Google Shape;1186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3" name="Google Shape;1203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20" name="Google Shape;1220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63" name="Google Shape;16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37" name="Google Shape;1237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p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54" name="Google Shape;1254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71" name="Google Shape;12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95" name="Google Shape;129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15" name="Google Shape;131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43" name="Google Shape;134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66" name="Google Shape;136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97" name="Google Shape;139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23" name="Google Shape;142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50" name="Google Shape;145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61" name="Google Shape;26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75" name="Google Shape;147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7" name="Google Shape;149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g970ac6aa5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19" name="Google Shape;1519;g970ac6aa5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5" name="Google Shape;154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Google Shape;157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1" name="Google Shape;157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97" name="Google Shape;159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26" name="Google Shape;162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Google Shape;1652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3" name="Google Shape;165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Google Shape;1678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79" name="Google Shape;167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7" name="Google Shape;170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83" name="Google Shape;2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1736;p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37" name="Google Shape;1737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3" name="Google Shape;1753;p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54" name="Google Shape;1754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" name="Google Shape;1770;p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1" name="Google Shape;1771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8" name="Google Shape;1788;p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89" name="Google Shape;1789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6" name="Google Shape;1816;p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17" name="Google Shape;1817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Google Shape;1833;p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4" name="Google Shape;1834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Google Shape;1850;p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51" name="Google Shape;1851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76" name="Google Shape;187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dirty="0" err="1"/>
              <a:t>值比較小會依先顯示（因為離我們比較近</a:t>
            </a:r>
            <a:r>
              <a:rPr lang="en-US" dirty="0"/>
              <a:t>）</a:t>
            </a:r>
            <a:endParaRPr dirty="0"/>
          </a:p>
        </p:txBody>
      </p:sp>
      <p:sp>
        <p:nvSpPr>
          <p:cNvPr id="306" name="Google Shape;30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25" name="Google Shape;32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7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7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7"/>
          <p:cNvSpPr txBox="1">
            <a:spLocks noGrp="1"/>
          </p:cNvSpPr>
          <p:nvPr>
            <p:ph type="sldNum" idx="12"/>
          </p:nvPr>
        </p:nvSpPr>
        <p:spPr>
          <a:xfrm>
            <a:off x="673224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6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6"/>
          <p:cNvSpPr txBox="1">
            <a:spLocks noGrp="1"/>
          </p:cNvSpPr>
          <p:nvPr>
            <p:ph type="sldNum" idx="12"/>
          </p:nvPr>
        </p:nvSpPr>
        <p:spPr>
          <a:xfrm>
            <a:off x="673224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7"/>
          <p:cNvSpPr txBox="1">
            <a:spLocks noGrp="1"/>
          </p:cNvSpPr>
          <p:nvPr>
            <p:ph type="title"/>
          </p:nvPr>
        </p:nvSpPr>
        <p:spPr>
          <a:xfrm rot="5400000">
            <a:off x="6012656" y="771525"/>
            <a:ext cx="3290888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7"/>
          <p:cNvSpPr txBox="1">
            <a:spLocks noGrp="1"/>
          </p:cNvSpPr>
          <p:nvPr>
            <p:ph type="body" idx="1"/>
          </p:nvPr>
        </p:nvSpPr>
        <p:spPr>
          <a:xfrm rot="5400000">
            <a:off x="1821656" y="-1209675"/>
            <a:ext cx="3290888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7"/>
          <p:cNvSpPr txBox="1">
            <a:spLocks noGrp="1"/>
          </p:cNvSpPr>
          <p:nvPr>
            <p:ph type="sldNum" idx="12"/>
          </p:nvPr>
        </p:nvSpPr>
        <p:spPr>
          <a:xfrm>
            <a:off x="673224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8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8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9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icrosoft JhengHe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9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9"/>
          <p:cNvSpPr txBox="1">
            <a:spLocks noGrp="1"/>
          </p:cNvSpPr>
          <p:nvPr>
            <p:ph type="sldNum" idx="12"/>
          </p:nvPr>
        </p:nvSpPr>
        <p:spPr>
          <a:xfrm>
            <a:off x="673224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0"/>
          <p:cNvSpPr txBox="1">
            <a:spLocks noGrp="1"/>
          </p:cNvSpPr>
          <p:nvPr>
            <p:ph type="body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40"/>
          <p:cNvSpPr txBox="1">
            <a:spLocks noGrp="1"/>
          </p:cNvSpPr>
          <p:nvPr>
            <p:ph type="body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4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0"/>
          <p:cNvSpPr txBox="1">
            <a:spLocks noGrp="1"/>
          </p:cNvSpPr>
          <p:nvPr>
            <p:ph type="sldNum" idx="12"/>
          </p:nvPr>
        </p:nvSpPr>
        <p:spPr>
          <a:xfrm>
            <a:off x="673224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1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41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41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41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4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1"/>
          <p:cNvSpPr txBox="1">
            <a:spLocks noGrp="1"/>
          </p:cNvSpPr>
          <p:nvPr>
            <p:ph type="sldNum" idx="12"/>
          </p:nvPr>
        </p:nvSpPr>
        <p:spPr>
          <a:xfrm>
            <a:off x="673224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2"/>
          <p:cNvSpPr txBox="1">
            <a:spLocks noGrp="1"/>
          </p:cNvSpPr>
          <p:nvPr>
            <p:ph type="sldNum" idx="12"/>
          </p:nvPr>
        </p:nvSpPr>
        <p:spPr>
          <a:xfrm>
            <a:off x="673224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3"/>
          <p:cNvSpPr txBox="1">
            <a:spLocks noGrp="1"/>
          </p:cNvSpPr>
          <p:nvPr>
            <p:ph type="sldNum" idx="12"/>
          </p:nvPr>
        </p:nvSpPr>
        <p:spPr>
          <a:xfrm>
            <a:off x="673224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4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icrosoft JhengHe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4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44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4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4"/>
          <p:cNvSpPr txBox="1">
            <a:spLocks noGrp="1"/>
          </p:cNvSpPr>
          <p:nvPr>
            <p:ph type="sldNum" idx="12"/>
          </p:nvPr>
        </p:nvSpPr>
        <p:spPr>
          <a:xfrm>
            <a:off x="673224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5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icrosoft JhengHe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5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endParaRPr/>
          </a:p>
        </p:txBody>
      </p:sp>
      <p:sp>
        <p:nvSpPr>
          <p:cNvPr id="68" name="Google Shape;68;p45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4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5"/>
          <p:cNvSpPr txBox="1">
            <a:spLocks noGrp="1"/>
          </p:cNvSpPr>
          <p:nvPr>
            <p:ph type="sldNum" idx="12"/>
          </p:nvPr>
        </p:nvSpPr>
        <p:spPr>
          <a:xfrm>
            <a:off x="673224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  <a:defRPr sz="4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6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endParaRPr/>
          </a:p>
        </p:txBody>
      </p:sp>
      <p:sp>
        <p:nvSpPr>
          <p:cNvPr id="12" name="Google Shape;12;p3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endParaRPr/>
          </a:p>
        </p:txBody>
      </p:sp>
      <p:sp>
        <p:nvSpPr>
          <p:cNvPr id="13" name="Google Shape;13;p3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endParaRPr/>
          </a:p>
        </p:txBody>
      </p:sp>
      <p:sp>
        <p:nvSpPr>
          <p:cNvPr id="14" name="Google Shape;14;p36"/>
          <p:cNvSpPr txBox="1">
            <a:spLocks noGrp="1"/>
          </p:cNvSpPr>
          <p:nvPr>
            <p:ph type="sldNum" idx="12"/>
          </p:nvPr>
        </p:nvSpPr>
        <p:spPr>
          <a:xfrm>
            <a:off x="673224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hronos.org/opengl/wiki/Built-in_Variable_(GLSL)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 descr="D:\Downloads\WEBGL封面jpg_工作區域 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74" y="-1588"/>
            <a:ext cx="9144000" cy="5145088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3252192" y="1385342"/>
            <a:ext cx="25203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959"/>
              <a:buFont typeface="Microsoft JhengHei"/>
              <a:buNone/>
            </a:pPr>
            <a:r>
              <a:rPr lang="en-US" sz="3206" b="1" dirty="0">
                <a:solidFill>
                  <a:srgbClr val="002060"/>
                </a:solidFill>
              </a:rPr>
              <a:t>WebGL </a:t>
            </a:r>
            <a:br>
              <a:rPr lang="en-US" sz="3206" b="1" dirty="0">
                <a:solidFill>
                  <a:srgbClr val="002060"/>
                </a:solidFill>
              </a:rPr>
            </a:br>
            <a:r>
              <a:rPr lang="en-US" sz="3206" b="1" dirty="0">
                <a:solidFill>
                  <a:srgbClr val="002060"/>
                </a:solidFill>
              </a:rPr>
              <a:t>Lesson 3</a:t>
            </a:r>
            <a:endParaRPr sz="3206" b="1" dirty="0">
              <a:solidFill>
                <a:srgbClr val="002060"/>
              </a:solidFill>
            </a:endParaRPr>
          </a:p>
        </p:txBody>
      </p:sp>
      <p:pic>
        <p:nvPicPr>
          <p:cNvPr id="90" name="Google Shape;90;p1" descr="D:\Downloads\111-1114675_user-login-person-man-enter-person-login-icon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71436" y="162928"/>
            <a:ext cx="360040" cy="37678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>
            <a:spLocks noGrp="1"/>
          </p:cNvSpPr>
          <p:nvPr>
            <p:ph type="subTitle" idx="1"/>
          </p:nvPr>
        </p:nvSpPr>
        <p:spPr>
          <a:xfrm>
            <a:off x="4233958" y="152400"/>
            <a:ext cx="19419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800"/>
              <a:buNone/>
            </a:pPr>
            <a:r>
              <a:rPr lang="en-US" sz="1800">
                <a:solidFill>
                  <a:srgbClr val="E36C09"/>
                </a:solidFill>
              </a:rPr>
              <a:t>Yen-Yi Chen</a:t>
            </a:r>
            <a:endParaRPr sz="1800">
              <a:solidFill>
                <a:srgbClr val="E36C09"/>
              </a:solidFill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1588551" y="594044"/>
            <a:ext cx="2873312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6609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linss@ntou.edu.tw</a:t>
            </a:r>
            <a:endParaRPr sz="1800" b="0" i="0" u="none" strike="noStrike" cap="none">
              <a:solidFill>
                <a:srgbClr val="36609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36609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3" name="Google Shape;93;p1" descr="D:\Downloads\mail-142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28511" y="622224"/>
            <a:ext cx="360040" cy="36004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/>
          <p:nvPr/>
        </p:nvSpPr>
        <p:spPr>
          <a:xfrm>
            <a:off x="2639568" y="2744868"/>
            <a:ext cx="4029456" cy="4632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400"/>
              <a:buFont typeface="Microsoft JhengHei"/>
              <a:buNone/>
            </a:pPr>
            <a:r>
              <a:rPr lang="en-US" sz="2400" b="1" i="0" u="none" strike="noStrike" cap="none" dirty="0">
                <a:solidFill>
                  <a:srgbClr val="36609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Graphics Programming</a:t>
            </a:r>
            <a:endParaRPr sz="2400" b="1" i="0" u="none" strike="noStrike" cap="none" dirty="0">
              <a:solidFill>
                <a:srgbClr val="36609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5" name="Google Shape;95;p1" descr="D:\Downloads\111-1114675_user-login-person-man-enter-person-login-icon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28511" y="200053"/>
            <a:ext cx="360040" cy="37678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"/>
          <p:cNvSpPr txBox="1">
            <a:spLocks noGrp="1"/>
          </p:cNvSpPr>
          <p:nvPr>
            <p:ph type="subTitle" idx="1"/>
          </p:nvPr>
        </p:nvSpPr>
        <p:spPr>
          <a:xfrm>
            <a:off x="1588551" y="189550"/>
            <a:ext cx="17871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800"/>
              <a:buNone/>
            </a:pPr>
            <a:r>
              <a:rPr lang="en-US" sz="1800">
                <a:solidFill>
                  <a:srgbClr val="366092"/>
                </a:solidFill>
              </a:rPr>
              <a:t>Shih-Syun Lin</a:t>
            </a:r>
            <a:endParaRPr sz="1800">
              <a:solidFill>
                <a:srgbClr val="366092"/>
              </a:solidFill>
            </a:endParaRPr>
          </a:p>
        </p:txBody>
      </p:sp>
      <p:pic>
        <p:nvPicPr>
          <p:cNvPr id="97" name="Google Shape;97;p1" descr="D:\Downloads\mail-142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883511" y="622224"/>
            <a:ext cx="360040" cy="36004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"/>
          <p:cNvSpPr txBox="1">
            <a:spLocks noGrp="1"/>
          </p:cNvSpPr>
          <p:nvPr>
            <p:ph type="subTitle" idx="1"/>
          </p:nvPr>
        </p:nvSpPr>
        <p:spPr>
          <a:xfrm>
            <a:off x="4246040" y="603344"/>
            <a:ext cx="38289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800"/>
              <a:buNone/>
            </a:pPr>
            <a:r>
              <a:rPr lang="en-US" sz="1800">
                <a:solidFill>
                  <a:srgbClr val="E36C09"/>
                </a:solidFill>
              </a:rPr>
              <a:t>cloudya07@email.ntou.edu.tw</a:t>
            </a:r>
            <a:endParaRPr sz="1800">
              <a:solidFill>
                <a:srgbClr val="E36C09"/>
              </a:solidFill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2639568" y="3396129"/>
            <a:ext cx="4029600" cy="4632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400"/>
              <a:buFont typeface="Microsoft JhengHei"/>
              <a:buNone/>
            </a:pPr>
            <a:r>
              <a:rPr lang="en-US" sz="2400" b="1" i="0" u="none" strike="noStrike" cap="none">
                <a:solidFill>
                  <a:srgbClr val="36609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GLSL</a:t>
            </a:r>
            <a:endParaRPr sz="2400" b="1" i="0" u="none" strike="noStrike" cap="none">
              <a:solidFill>
                <a:srgbClr val="36609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3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577368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</a:rPr>
              <a:t>三、Depth Testing</a:t>
            </a:r>
            <a:endParaRPr/>
          </a:p>
        </p:txBody>
      </p:sp>
      <p:grpSp>
        <p:nvGrpSpPr>
          <p:cNvPr id="353" name="Google Shape;353;p33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354" name="Google Shape;354;p33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55" name="Google Shape;355;p33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56" name="Google Shape;356;p33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57" name="Google Shape;357;p33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358" name="Google Shape;358;p33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359" name="Google Shape;359;p33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60" name="Google Shape;360;p33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61" name="Google Shape;361;p33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362" name="Google Shape;362;p33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363" name="Google Shape;363;p33"/>
          <p:cNvSpPr/>
          <p:nvPr/>
        </p:nvSpPr>
        <p:spPr>
          <a:xfrm>
            <a:off x="977045" y="1011212"/>
            <a:ext cx="3759547" cy="432048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（三）如何進行Depth Testing?</a:t>
            </a:r>
            <a:endParaRPr sz="1800" b="1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64" name="Google Shape;364;p33"/>
          <p:cNvSpPr txBox="1"/>
          <p:nvPr/>
        </p:nvSpPr>
        <p:spPr>
          <a:xfrm>
            <a:off x="692188" y="1521054"/>
            <a:ext cx="7695908" cy="3219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在webGLStart()中，一直都有這一行程式碼：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告知WebGL，讓Depth Buffer參與計算。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6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Depth Testing有一個預設的函數，即近處的物體會擋住遠處的物體。</a:t>
            </a:r>
            <a:endParaRPr sz="16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6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此函數預設為：gl.DepthFunc(gl.less);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需要繪製的新相素之Z值與Depth Buffer中對應位置的Z值比較，若比Depth Buffer中的值小，將採用新相素的顏色值。其中參數func預設值為gl.less(小於)。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365" name="Google Shape;365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3649" y="1989575"/>
            <a:ext cx="3206338" cy="410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4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577368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</a:rPr>
              <a:t>三、Depth Testing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371" name="Google Shape;371;p14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372" name="Google Shape;372;p14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74" name="Google Shape;374;p14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75" name="Google Shape;375;p14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376" name="Google Shape;376;p14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377" name="Google Shape;377;p14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380" name="Google Shape;380;p14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381" name="Google Shape;381;p14"/>
          <p:cNvSpPr/>
          <p:nvPr/>
        </p:nvSpPr>
        <p:spPr>
          <a:xfrm>
            <a:off x="971600" y="1185310"/>
            <a:ext cx="5136592" cy="432048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（四）實做Depth Testing-Shader的工作流程</a:t>
            </a:r>
            <a:endParaRPr sz="1800" b="1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82" name="Google Shape;382;p14"/>
          <p:cNvSpPr/>
          <p:nvPr/>
        </p:nvSpPr>
        <p:spPr>
          <a:xfrm>
            <a:off x="971600" y="1706559"/>
            <a:ext cx="7001968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1.每個頂點被頂點著色器處理一次，進行相應的變換；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2.頂點之間進行線性內插運算，得到許多片段傳給片段著色器；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3.每個片段被片段著色器處理一次，算出它的顏色；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4.把結果送給Frame Buffer 。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5"/>
          <p:cNvSpPr txBox="1">
            <a:spLocks noGrp="1"/>
          </p:cNvSpPr>
          <p:nvPr>
            <p:ph type="title"/>
          </p:nvPr>
        </p:nvSpPr>
        <p:spPr>
          <a:xfrm>
            <a:off x="889247" y="195486"/>
            <a:ext cx="6038489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l">
              <a:buClr>
                <a:srgbClr val="002060"/>
              </a:buClr>
              <a:buSzPts val="4000"/>
            </a:pPr>
            <a:r>
              <a:rPr lang="en-US" altLang="zh-TW" sz="4000" b="1" dirty="0">
                <a:solidFill>
                  <a:srgbClr val="002060"/>
                </a:solidFill>
              </a:rPr>
              <a:t>三、 </a:t>
            </a:r>
            <a:r>
              <a:rPr lang="en-US" sz="4000" b="1" dirty="0">
                <a:solidFill>
                  <a:srgbClr val="002060"/>
                </a:solidFill>
              </a:rPr>
              <a:t>Depth </a:t>
            </a:r>
            <a:r>
              <a:rPr lang="en-US" sz="4000" b="1" dirty="0" err="1">
                <a:solidFill>
                  <a:srgbClr val="002060"/>
                </a:solidFill>
              </a:rPr>
              <a:t>Testing實做</a:t>
            </a:r>
            <a:endParaRPr dirty="0"/>
          </a:p>
        </p:txBody>
      </p:sp>
      <p:grpSp>
        <p:nvGrpSpPr>
          <p:cNvPr id="345" name="Google Shape;345;p15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346" name="Google Shape;346;p15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47" name="Google Shape;347;p15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48" name="Google Shape;348;p15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49" name="Google Shape;349;p15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350" name="Google Shape;350;p15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351" name="Google Shape;351;p15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52" name="Google Shape;352;p15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53" name="Google Shape;353;p15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354" name="Google Shape;354;p15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355" name="Google Shape;355;p15"/>
          <p:cNvSpPr/>
          <p:nvPr/>
        </p:nvSpPr>
        <p:spPr>
          <a:xfrm>
            <a:off x="6686866" y="395536"/>
            <a:ext cx="2441813" cy="432048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複習Shader的工作流程</a:t>
            </a:r>
            <a:endParaRPr sz="1600" b="1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356" name="Google Shape;356;p15"/>
          <p:cNvGrpSpPr/>
          <p:nvPr/>
        </p:nvGrpSpPr>
        <p:grpSpPr>
          <a:xfrm>
            <a:off x="243840" y="1169774"/>
            <a:ext cx="8031112" cy="3811109"/>
            <a:chOff x="468753" y="1444593"/>
            <a:chExt cx="10699218" cy="5077240"/>
          </a:xfrm>
        </p:grpSpPr>
        <p:cxnSp>
          <p:nvCxnSpPr>
            <p:cNvPr id="357" name="Google Shape;357;p15"/>
            <p:cNvCxnSpPr/>
            <p:nvPr/>
          </p:nvCxnSpPr>
          <p:spPr>
            <a:xfrm rot="10800000" flipH="1">
              <a:off x="6441927" y="2902870"/>
              <a:ext cx="1205440" cy="995040"/>
            </a:xfrm>
            <a:prstGeom prst="bentConnector3">
              <a:avLst>
                <a:gd name="adj1" fmla="val 286968"/>
              </a:avLst>
            </a:prstGeom>
            <a:noFill/>
            <a:ln w="57150" cap="flat" cmpd="sng">
              <a:solidFill>
                <a:srgbClr val="DE46EA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358" name="Google Shape;358;p15"/>
            <p:cNvSpPr/>
            <p:nvPr/>
          </p:nvSpPr>
          <p:spPr>
            <a:xfrm>
              <a:off x="468753" y="2203068"/>
              <a:ext cx="1527103" cy="3798277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網頁</a:t>
              </a: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JavaScript</a:t>
              </a: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59" name="Google Shape;359;p15"/>
            <p:cNvSpPr/>
            <p:nvPr/>
          </p:nvSpPr>
          <p:spPr>
            <a:xfrm>
              <a:off x="2333488" y="2319687"/>
              <a:ext cx="1322424" cy="870438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頂點處理</a:t>
              </a: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Vertex Processing</a:t>
              </a:r>
              <a:endParaRPr/>
            </a:p>
          </p:txBody>
        </p:sp>
        <p:sp>
          <p:nvSpPr>
            <p:cNvPr id="360" name="Google Shape;360;p15"/>
            <p:cNvSpPr/>
            <p:nvPr/>
          </p:nvSpPr>
          <p:spPr>
            <a:xfrm>
              <a:off x="4079898" y="2319687"/>
              <a:ext cx="1425551" cy="870438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幾何生成</a:t>
              </a:r>
              <a:r>
                <a:rPr lang="en-US" sz="12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Primitive Assembly</a:t>
              </a:r>
              <a:endParaRPr/>
            </a:p>
          </p:txBody>
        </p:sp>
        <p:sp>
          <p:nvSpPr>
            <p:cNvPr id="361" name="Google Shape;361;p15"/>
            <p:cNvSpPr/>
            <p:nvPr/>
          </p:nvSpPr>
          <p:spPr>
            <a:xfrm>
              <a:off x="5982295" y="2203068"/>
              <a:ext cx="1046781" cy="2201619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網格化</a:t>
              </a: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Rasterizer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(Pixels)</a:t>
              </a:r>
              <a:endParaRPr/>
            </a:p>
          </p:txBody>
        </p:sp>
        <p:sp>
          <p:nvSpPr>
            <p:cNvPr id="362" name="Google Shape;362;p15"/>
            <p:cNvSpPr/>
            <p:nvPr/>
          </p:nvSpPr>
          <p:spPr>
            <a:xfrm>
              <a:off x="7677451" y="2319687"/>
              <a:ext cx="1560265" cy="870438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片段處理</a:t>
              </a: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Fragment Processing</a:t>
              </a:r>
              <a:endParaRPr/>
            </a:p>
          </p:txBody>
        </p:sp>
        <p:sp>
          <p:nvSpPr>
            <p:cNvPr id="363" name="Google Shape;363;p15"/>
            <p:cNvSpPr/>
            <p:nvPr/>
          </p:nvSpPr>
          <p:spPr>
            <a:xfrm>
              <a:off x="9812395" y="2319687"/>
              <a:ext cx="1355575" cy="870438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框架處理</a:t>
              </a: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Frame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Processing</a:t>
              </a:r>
              <a:endParaRPr sz="12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64" name="Google Shape;364;p15"/>
            <p:cNvSpPr/>
            <p:nvPr/>
          </p:nvSpPr>
          <p:spPr>
            <a:xfrm>
              <a:off x="10024971" y="3766572"/>
              <a:ext cx="1143000" cy="870438"/>
            </a:xfrm>
            <a:prstGeom prst="rect">
              <a:avLst/>
            </a:prstGeom>
            <a:solidFill>
              <a:srgbClr val="953734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Frame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Buffer</a:t>
              </a:r>
              <a:endParaRPr/>
            </a:p>
          </p:txBody>
        </p:sp>
        <p:sp>
          <p:nvSpPr>
            <p:cNvPr id="365" name="Google Shape;365;p15"/>
            <p:cNvSpPr/>
            <p:nvPr/>
          </p:nvSpPr>
          <p:spPr>
            <a:xfrm>
              <a:off x="7647367" y="3800211"/>
              <a:ext cx="1157330" cy="870437"/>
            </a:xfrm>
            <a:prstGeom prst="rect">
              <a:avLst/>
            </a:prstGeom>
            <a:solidFill>
              <a:srgbClr val="953734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Texture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Buffer</a:t>
              </a:r>
              <a:endParaRPr/>
            </a:p>
          </p:txBody>
        </p:sp>
        <p:sp>
          <p:nvSpPr>
            <p:cNvPr id="366" name="Google Shape;366;p15"/>
            <p:cNvSpPr/>
            <p:nvPr/>
          </p:nvSpPr>
          <p:spPr>
            <a:xfrm>
              <a:off x="2444702" y="3559402"/>
              <a:ext cx="1121602" cy="870439"/>
            </a:xfrm>
            <a:prstGeom prst="rect">
              <a:avLst/>
            </a:prstGeom>
            <a:noFill/>
            <a:ln w="381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Pixel Unpack</a:t>
              </a:r>
              <a:endParaRPr sz="1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67" name="Google Shape;367;p15"/>
            <p:cNvSpPr/>
            <p:nvPr/>
          </p:nvSpPr>
          <p:spPr>
            <a:xfrm>
              <a:off x="4248693" y="3493459"/>
              <a:ext cx="1201290" cy="870439"/>
            </a:xfrm>
            <a:prstGeom prst="rect">
              <a:avLst/>
            </a:prstGeom>
            <a:noFill/>
            <a:ln w="381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Pixel Transfer</a:t>
              </a:r>
              <a:endParaRPr sz="1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68" name="Google Shape;368;p15"/>
            <p:cNvSpPr/>
            <p:nvPr/>
          </p:nvSpPr>
          <p:spPr>
            <a:xfrm>
              <a:off x="2455401" y="4805407"/>
              <a:ext cx="1121602" cy="870439"/>
            </a:xfrm>
            <a:prstGeom prst="rect">
              <a:avLst/>
            </a:prstGeom>
            <a:noFill/>
            <a:ln w="381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Pixel 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pack</a:t>
              </a:r>
              <a:endParaRPr sz="1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369" name="Google Shape;369;p15"/>
            <p:cNvCxnSpPr/>
            <p:nvPr/>
          </p:nvCxnSpPr>
          <p:spPr>
            <a:xfrm>
              <a:off x="7029076" y="2619439"/>
              <a:ext cx="648376" cy="0"/>
            </a:xfrm>
            <a:prstGeom prst="straightConnector1">
              <a:avLst/>
            </a:prstGeom>
            <a:noFill/>
            <a:ln w="57150" cap="flat" cmpd="sng">
              <a:solidFill>
                <a:srgbClr val="DE46EA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370" name="Google Shape;370;p15"/>
            <p:cNvCxnSpPr>
              <a:stCxn id="371" idx="3"/>
            </p:cNvCxnSpPr>
            <p:nvPr/>
          </p:nvCxnSpPr>
          <p:spPr>
            <a:xfrm>
              <a:off x="9237717" y="2755050"/>
              <a:ext cx="574800" cy="0"/>
            </a:xfrm>
            <a:prstGeom prst="straightConnector1">
              <a:avLst/>
            </a:prstGeom>
            <a:noFill/>
            <a:ln w="57150" cap="flat" cmpd="sng">
              <a:solidFill>
                <a:srgbClr val="DE46EA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372" name="Google Shape;372;p15"/>
            <p:cNvCxnSpPr/>
            <p:nvPr/>
          </p:nvCxnSpPr>
          <p:spPr>
            <a:xfrm>
              <a:off x="1995855" y="3928678"/>
              <a:ext cx="397565" cy="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373" name="Google Shape;373;p15"/>
            <p:cNvCxnSpPr/>
            <p:nvPr/>
          </p:nvCxnSpPr>
          <p:spPr>
            <a:xfrm rot="10800000" flipH="1">
              <a:off x="3566304" y="3897909"/>
              <a:ext cx="762077" cy="1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374" name="Google Shape;374;p15"/>
            <p:cNvCxnSpPr/>
            <p:nvPr/>
          </p:nvCxnSpPr>
          <p:spPr>
            <a:xfrm rot="10800000" flipH="1">
              <a:off x="5449983" y="3700079"/>
              <a:ext cx="532311" cy="1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375" name="Google Shape;375;p15"/>
            <p:cNvCxnSpPr>
              <a:stCxn id="367" idx="3"/>
            </p:cNvCxnSpPr>
            <p:nvPr/>
          </p:nvCxnSpPr>
          <p:spPr>
            <a:xfrm>
              <a:off x="5449983" y="3928678"/>
              <a:ext cx="2227200" cy="595500"/>
            </a:xfrm>
            <a:prstGeom prst="bentConnector3">
              <a:avLst>
                <a:gd name="adj1" fmla="val 80335"/>
              </a:avLst>
            </a:prstGeom>
            <a:noFill/>
            <a:ln w="57150" cap="flat" cmpd="sng">
              <a:solidFill>
                <a:srgbClr val="0070C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376" name="Google Shape;376;p15"/>
            <p:cNvCxnSpPr/>
            <p:nvPr/>
          </p:nvCxnSpPr>
          <p:spPr>
            <a:xfrm>
              <a:off x="5449983" y="4201791"/>
              <a:ext cx="203471" cy="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77" name="Google Shape;377;p15"/>
            <p:cNvCxnSpPr/>
            <p:nvPr/>
          </p:nvCxnSpPr>
          <p:spPr>
            <a:xfrm>
              <a:off x="5644662" y="4192999"/>
              <a:ext cx="0" cy="468858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78" name="Google Shape;378;p15"/>
            <p:cNvSpPr/>
            <p:nvPr/>
          </p:nvSpPr>
          <p:spPr>
            <a:xfrm>
              <a:off x="5505450" y="4643913"/>
              <a:ext cx="260350" cy="330687"/>
            </a:xfrm>
            <a:prstGeom prst="arc">
              <a:avLst>
                <a:gd name="adj1" fmla="val 16200000"/>
                <a:gd name="adj2" fmla="val 5315803"/>
              </a:avLst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379" name="Google Shape;379;p15"/>
            <p:cNvCxnSpPr/>
            <p:nvPr/>
          </p:nvCxnSpPr>
          <p:spPr>
            <a:xfrm flipH="1">
              <a:off x="5644662" y="4953842"/>
              <a:ext cx="8792" cy="355598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0" name="Google Shape;380;p15"/>
            <p:cNvCxnSpPr/>
            <p:nvPr/>
          </p:nvCxnSpPr>
          <p:spPr>
            <a:xfrm rot="10800000">
              <a:off x="3577003" y="5279397"/>
              <a:ext cx="2067659" cy="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81" name="Google Shape;381;p15"/>
            <p:cNvCxnSpPr/>
            <p:nvPr/>
          </p:nvCxnSpPr>
          <p:spPr>
            <a:xfrm>
              <a:off x="10658015" y="4637010"/>
              <a:ext cx="0" cy="346382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2" name="Google Shape;382;p15"/>
            <p:cNvCxnSpPr/>
            <p:nvPr/>
          </p:nvCxnSpPr>
          <p:spPr>
            <a:xfrm rot="10800000">
              <a:off x="9865267" y="4983392"/>
              <a:ext cx="817387" cy="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83" name="Google Shape;383;p15"/>
            <p:cNvCxnSpPr/>
            <p:nvPr/>
          </p:nvCxnSpPr>
          <p:spPr>
            <a:xfrm rot="10800000">
              <a:off x="3815862" y="4859077"/>
              <a:ext cx="5166879" cy="1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4" name="Google Shape;384;p15"/>
            <p:cNvCxnSpPr/>
            <p:nvPr/>
          </p:nvCxnSpPr>
          <p:spPr>
            <a:xfrm rot="10800000">
              <a:off x="3815479" y="4177557"/>
              <a:ext cx="10639" cy="672482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5" name="Google Shape;385;p15"/>
            <p:cNvCxnSpPr/>
            <p:nvPr/>
          </p:nvCxnSpPr>
          <p:spPr>
            <a:xfrm>
              <a:off x="3815862" y="4201791"/>
              <a:ext cx="512519" cy="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86" name="Google Shape;386;p15"/>
            <p:cNvCxnSpPr/>
            <p:nvPr/>
          </p:nvCxnSpPr>
          <p:spPr>
            <a:xfrm>
              <a:off x="10603525" y="3190125"/>
              <a:ext cx="0" cy="576447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stealth" w="med" len="med"/>
              <a:tailEnd type="stealth" w="med" len="med"/>
            </a:ln>
          </p:spPr>
        </p:cxnSp>
        <p:cxnSp>
          <p:nvCxnSpPr>
            <p:cNvPr id="387" name="Google Shape;387;p15"/>
            <p:cNvCxnSpPr/>
            <p:nvPr/>
          </p:nvCxnSpPr>
          <p:spPr>
            <a:xfrm rot="10800000">
              <a:off x="1995855" y="5179138"/>
              <a:ext cx="459546" cy="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388" name="Google Shape;388;p15"/>
            <p:cNvCxnSpPr/>
            <p:nvPr/>
          </p:nvCxnSpPr>
          <p:spPr>
            <a:xfrm>
              <a:off x="6172895" y="6322631"/>
              <a:ext cx="791308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389" name="Google Shape;389;p15"/>
            <p:cNvCxnSpPr/>
            <p:nvPr/>
          </p:nvCxnSpPr>
          <p:spPr>
            <a:xfrm>
              <a:off x="1995855" y="2754906"/>
              <a:ext cx="438148" cy="0"/>
            </a:xfrm>
            <a:prstGeom prst="straightConnector1">
              <a:avLst/>
            </a:prstGeom>
            <a:noFill/>
            <a:ln w="5715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390" name="Google Shape;390;p15"/>
            <p:cNvCxnSpPr>
              <a:stCxn id="359" idx="3"/>
              <a:endCxn id="360" idx="1"/>
            </p:cNvCxnSpPr>
            <p:nvPr/>
          </p:nvCxnSpPr>
          <p:spPr>
            <a:xfrm>
              <a:off x="3655912" y="2754906"/>
              <a:ext cx="423900" cy="0"/>
            </a:xfrm>
            <a:prstGeom prst="straightConnector1">
              <a:avLst/>
            </a:prstGeom>
            <a:noFill/>
            <a:ln w="5715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391" name="Google Shape;391;p15"/>
            <p:cNvCxnSpPr>
              <a:stCxn id="360" idx="3"/>
            </p:cNvCxnSpPr>
            <p:nvPr/>
          </p:nvCxnSpPr>
          <p:spPr>
            <a:xfrm>
              <a:off x="5505449" y="2754906"/>
              <a:ext cx="512700" cy="0"/>
            </a:xfrm>
            <a:prstGeom prst="straightConnector1">
              <a:avLst/>
            </a:prstGeom>
            <a:noFill/>
            <a:ln w="5715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392" name="Google Shape;392;p15"/>
            <p:cNvCxnSpPr/>
            <p:nvPr/>
          </p:nvCxnSpPr>
          <p:spPr>
            <a:xfrm>
              <a:off x="6152622" y="5341712"/>
              <a:ext cx="804375" cy="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393" name="Google Shape;393;p15"/>
            <p:cNvSpPr txBox="1"/>
            <p:nvPr/>
          </p:nvSpPr>
          <p:spPr>
            <a:xfrm>
              <a:off x="6956996" y="5138725"/>
              <a:ext cx="3533186" cy="4100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rgbClr val="FF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像素群 (Pixel Groups)</a:t>
              </a:r>
              <a:endParaRPr sz="1400" b="1" i="0" u="none" strike="noStrike" cap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394" name="Google Shape;394;p15"/>
            <p:cNvCxnSpPr/>
            <p:nvPr/>
          </p:nvCxnSpPr>
          <p:spPr>
            <a:xfrm>
              <a:off x="6152622" y="5675846"/>
              <a:ext cx="804375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395" name="Google Shape;395;p15"/>
            <p:cNvSpPr txBox="1"/>
            <p:nvPr/>
          </p:nvSpPr>
          <p:spPr>
            <a:xfrm>
              <a:off x="6956996" y="5458328"/>
              <a:ext cx="2467006" cy="4100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頂點 (Vertices)</a:t>
              </a:r>
              <a:endParaRPr sz="1400" b="1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396" name="Google Shape;396;p15"/>
            <p:cNvCxnSpPr/>
            <p:nvPr/>
          </p:nvCxnSpPr>
          <p:spPr>
            <a:xfrm>
              <a:off x="6152621" y="6005129"/>
              <a:ext cx="804375" cy="0"/>
            </a:xfrm>
            <a:prstGeom prst="straightConnector1">
              <a:avLst/>
            </a:prstGeom>
            <a:noFill/>
            <a:ln w="38100" cap="flat" cmpd="sng">
              <a:solidFill>
                <a:srgbClr val="DE46EA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397" name="Google Shape;397;p15"/>
            <p:cNvSpPr txBox="1"/>
            <p:nvPr/>
          </p:nvSpPr>
          <p:spPr>
            <a:xfrm>
              <a:off x="6964203" y="5766901"/>
              <a:ext cx="3060768" cy="4100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 dirty="0" err="1">
                  <a:solidFill>
                    <a:srgbClr val="7030A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片段</a:t>
              </a:r>
              <a:r>
                <a:rPr lang="en-US" sz="1400" b="1" i="0" u="none" strike="noStrike" cap="none" dirty="0">
                  <a:solidFill>
                    <a:srgbClr val="7030A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 (Fragment)</a:t>
              </a:r>
              <a:endParaRPr sz="1400" b="1" i="0" u="none" strike="noStrike" cap="none" dirty="0">
                <a:solidFill>
                  <a:srgbClr val="7030A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98" name="Google Shape;398;p15"/>
            <p:cNvSpPr txBox="1"/>
            <p:nvPr/>
          </p:nvSpPr>
          <p:spPr>
            <a:xfrm>
              <a:off x="6956996" y="6111806"/>
              <a:ext cx="2600243" cy="4100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rgbClr val="0070C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材質貼圖 (Texture)</a:t>
              </a:r>
              <a:endParaRPr sz="14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399" name="Google Shape;399;p15"/>
            <p:cNvCxnSpPr>
              <a:stCxn id="365" idx="0"/>
            </p:cNvCxnSpPr>
            <p:nvPr/>
          </p:nvCxnSpPr>
          <p:spPr>
            <a:xfrm rot="10800000">
              <a:off x="8187332" y="3190311"/>
              <a:ext cx="38700" cy="609900"/>
            </a:xfrm>
            <a:prstGeom prst="straightConnector1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400" name="Google Shape;400;p15"/>
            <p:cNvSpPr/>
            <p:nvPr/>
          </p:nvSpPr>
          <p:spPr>
            <a:xfrm>
              <a:off x="2269067" y="2111724"/>
              <a:ext cx="1473200" cy="129068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4047042" y="2101879"/>
              <a:ext cx="1473200" cy="129068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rgbClr val="00B050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71" name="Google Shape;371;p15"/>
            <p:cNvSpPr/>
            <p:nvPr/>
          </p:nvSpPr>
          <p:spPr>
            <a:xfrm>
              <a:off x="7647367" y="2109710"/>
              <a:ext cx="1590350" cy="129068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rgbClr val="DE46EA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02" name="Google Shape;402;p15"/>
            <p:cNvSpPr txBox="1"/>
            <p:nvPr/>
          </p:nvSpPr>
          <p:spPr>
            <a:xfrm>
              <a:off x="7340607" y="1463091"/>
              <a:ext cx="2471787" cy="6970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rgbClr val="7030A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片段著色器 (Fragment Shader)</a:t>
              </a:r>
              <a:endParaRPr sz="1400" b="1" i="0" u="none" strike="noStrike" cap="none">
                <a:solidFill>
                  <a:srgbClr val="7030A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03" name="Google Shape;403;p15"/>
            <p:cNvSpPr txBox="1"/>
            <p:nvPr/>
          </p:nvSpPr>
          <p:spPr>
            <a:xfrm>
              <a:off x="3742267" y="1444594"/>
              <a:ext cx="2504245" cy="6970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rgbClr val="97480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幾何著色器 (Geometry Shader)</a:t>
              </a:r>
              <a:endParaRPr sz="1400" b="1" i="0" u="none" strike="noStrike" cap="none">
                <a:solidFill>
                  <a:srgbClr val="97480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04" name="Google Shape;404;p15"/>
            <p:cNvSpPr txBox="1"/>
            <p:nvPr/>
          </p:nvSpPr>
          <p:spPr>
            <a:xfrm>
              <a:off x="1556997" y="1444593"/>
              <a:ext cx="2443887" cy="6970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頂點著色器 </a:t>
              </a:r>
              <a:endParaRPr sz="1400" b="1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(Vertex Shader)</a:t>
              </a:r>
              <a:endParaRPr sz="1400" b="1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8804697" y="4500302"/>
              <a:ext cx="1136971" cy="699966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Read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Control</a:t>
              </a:r>
              <a:endParaRPr sz="1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3811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7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6608832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l">
              <a:buClr>
                <a:srgbClr val="002060"/>
              </a:buClr>
              <a:buSzPts val="4000"/>
            </a:pPr>
            <a:r>
              <a:rPr lang="en-US" altLang="zh-TW" sz="4000" b="1" dirty="0">
                <a:solidFill>
                  <a:srgbClr val="002060"/>
                </a:solidFill>
              </a:rPr>
              <a:t>三、 </a:t>
            </a:r>
            <a:r>
              <a:rPr lang="en-US" sz="4000" b="1" dirty="0">
                <a:solidFill>
                  <a:srgbClr val="002060"/>
                </a:solidFill>
              </a:rPr>
              <a:t>Depth </a:t>
            </a:r>
            <a:r>
              <a:rPr lang="en-US" sz="4000" b="1" dirty="0" err="1">
                <a:solidFill>
                  <a:srgbClr val="002060"/>
                </a:solidFill>
              </a:rPr>
              <a:t>Testing實做</a:t>
            </a:r>
            <a:endParaRPr dirty="0"/>
          </a:p>
        </p:txBody>
      </p:sp>
      <p:grpSp>
        <p:nvGrpSpPr>
          <p:cNvPr id="411" name="Google Shape;411;p17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412" name="Google Shape;412;p17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13" name="Google Shape;413;p17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14" name="Google Shape;414;p17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15" name="Google Shape;415;p17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416" name="Google Shape;416;p17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417" name="Google Shape;417;p17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18" name="Google Shape;418;p17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19" name="Google Shape;419;p17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420" name="Google Shape;420;p17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421" name="Google Shape;421;p17"/>
          <p:cNvSpPr/>
          <p:nvPr/>
        </p:nvSpPr>
        <p:spPr>
          <a:xfrm>
            <a:off x="977045" y="1011212"/>
            <a:ext cx="2863435" cy="432048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（二）Fragment Shader</a:t>
            </a:r>
            <a:endParaRPr sz="1800" b="1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422" name="Google Shape;422;p17"/>
          <p:cNvGrpSpPr/>
          <p:nvPr/>
        </p:nvGrpSpPr>
        <p:grpSpPr>
          <a:xfrm>
            <a:off x="1426743" y="2435834"/>
            <a:ext cx="5849419" cy="2653242"/>
            <a:chOff x="2151826" y="3632351"/>
            <a:chExt cx="6785264" cy="3077732"/>
          </a:xfrm>
        </p:grpSpPr>
        <p:grpSp>
          <p:nvGrpSpPr>
            <p:cNvPr id="423" name="Google Shape;423;p17"/>
            <p:cNvGrpSpPr/>
            <p:nvPr/>
          </p:nvGrpSpPr>
          <p:grpSpPr>
            <a:xfrm>
              <a:off x="2672669" y="3632351"/>
              <a:ext cx="6264421" cy="3077732"/>
              <a:chOff x="-1115191" y="3217513"/>
              <a:chExt cx="7789689" cy="3827101"/>
            </a:xfrm>
          </p:grpSpPr>
          <p:grpSp>
            <p:nvGrpSpPr>
              <p:cNvPr id="424" name="Google Shape;424;p17"/>
              <p:cNvGrpSpPr/>
              <p:nvPr/>
            </p:nvGrpSpPr>
            <p:grpSpPr>
              <a:xfrm>
                <a:off x="-1115191" y="3217513"/>
                <a:ext cx="7789689" cy="3827101"/>
                <a:chOff x="5982295" y="1769408"/>
                <a:chExt cx="5185676" cy="2901241"/>
              </a:xfrm>
            </p:grpSpPr>
            <p:cxnSp>
              <p:nvCxnSpPr>
                <p:cNvPr id="425" name="Google Shape;425;p17"/>
                <p:cNvCxnSpPr/>
                <p:nvPr/>
              </p:nvCxnSpPr>
              <p:spPr>
                <a:xfrm rot="10800000" flipH="1">
                  <a:off x="6441927" y="2902870"/>
                  <a:ext cx="1205440" cy="995040"/>
                </a:xfrm>
                <a:prstGeom prst="bentConnector3">
                  <a:avLst>
                    <a:gd name="adj1" fmla="val 427931"/>
                  </a:avLst>
                </a:prstGeom>
                <a:noFill/>
                <a:ln w="57150" cap="flat" cmpd="sng">
                  <a:solidFill>
                    <a:srgbClr val="DE46EA"/>
                  </a:solidFill>
                  <a:prstDash val="solid"/>
                  <a:round/>
                  <a:headEnd type="none" w="sm" len="sm"/>
                  <a:tailEnd type="stealth" w="med" len="med"/>
                </a:ln>
              </p:spPr>
            </p:cxnSp>
            <p:sp>
              <p:nvSpPr>
                <p:cNvPr id="426" name="Google Shape;426;p17"/>
                <p:cNvSpPr/>
                <p:nvPr/>
              </p:nvSpPr>
              <p:spPr>
                <a:xfrm>
                  <a:off x="5982295" y="2203068"/>
                  <a:ext cx="1134313" cy="2201619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395E8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400" b="0" i="0" u="none" strike="noStrike" cap="none">
                      <a:solidFill>
                        <a:schemeClr val="lt1"/>
                      </a:solidFill>
                      <a:latin typeface="Microsoft JhengHei"/>
                      <a:ea typeface="Microsoft JhengHei"/>
                      <a:cs typeface="Microsoft JhengHei"/>
                      <a:sym typeface="Microsoft JhengHei"/>
                    </a:rPr>
                    <a:t>網格化</a:t>
                  </a:r>
                  <a:endParaRPr sz="1400" b="0" i="0" u="none" strike="noStrike" cap="none">
                    <a:solidFill>
                      <a:schemeClr val="lt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endParaRP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 b="0" i="0" u="none" strike="noStrike" cap="none">
                      <a:solidFill>
                        <a:schemeClr val="lt1"/>
                      </a:solidFill>
                      <a:latin typeface="Microsoft JhengHei"/>
                      <a:ea typeface="Microsoft JhengHei"/>
                      <a:cs typeface="Microsoft JhengHei"/>
                      <a:sym typeface="Microsoft JhengHei"/>
                    </a:rPr>
                    <a:t>Rasterizer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 b="0" i="0" u="none" strike="noStrike" cap="none">
                      <a:solidFill>
                        <a:schemeClr val="lt1"/>
                      </a:solidFill>
                      <a:latin typeface="Microsoft JhengHei"/>
                      <a:ea typeface="Microsoft JhengHei"/>
                      <a:cs typeface="Microsoft JhengHei"/>
                      <a:sym typeface="Microsoft JhengHei"/>
                    </a:rPr>
                    <a:t>(Pixels)</a:t>
                  </a:r>
                  <a:endParaRPr/>
                </a:p>
              </p:txBody>
            </p:sp>
            <p:sp>
              <p:nvSpPr>
                <p:cNvPr id="427" name="Google Shape;427;p17"/>
                <p:cNvSpPr/>
                <p:nvPr/>
              </p:nvSpPr>
              <p:spPr>
                <a:xfrm>
                  <a:off x="7677451" y="2319687"/>
                  <a:ext cx="1560265" cy="870438"/>
                </a:xfrm>
                <a:prstGeom prst="rect">
                  <a:avLst/>
                </a:prstGeom>
                <a:solidFill>
                  <a:schemeClr val="accent6"/>
                </a:solidFill>
                <a:ln w="25400" cap="flat" cmpd="sng">
                  <a:solidFill>
                    <a:srgbClr val="395E8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400" b="0" i="0" u="none" strike="noStrike" cap="none">
                      <a:solidFill>
                        <a:schemeClr val="lt1"/>
                      </a:solidFill>
                      <a:latin typeface="Microsoft JhengHei"/>
                      <a:ea typeface="Microsoft JhengHei"/>
                      <a:cs typeface="Microsoft JhengHei"/>
                      <a:sym typeface="Microsoft JhengHei"/>
                    </a:rPr>
                    <a:t>片段處理</a:t>
                  </a:r>
                  <a:endParaRPr sz="1400" b="0" i="0" u="none" strike="noStrike" cap="none">
                    <a:solidFill>
                      <a:schemeClr val="lt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endParaRP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400" b="0" i="0" u="none" strike="noStrike" cap="none">
                      <a:solidFill>
                        <a:schemeClr val="lt1"/>
                      </a:solidFill>
                      <a:latin typeface="Microsoft JhengHei"/>
                      <a:ea typeface="Microsoft JhengHei"/>
                      <a:cs typeface="Microsoft JhengHei"/>
                      <a:sym typeface="Microsoft JhengHei"/>
                    </a:rPr>
                    <a:t>Fragment Processing</a:t>
                  </a:r>
                  <a:endParaRPr/>
                </a:p>
              </p:txBody>
            </p:sp>
            <p:sp>
              <p:nvSpPr>
                <p:cNvPr id="428" name="Google Shape;428;p17"/>
                <p:cNvSpPr/>
                <p:nvPr/>
              </p:nvSpPr>
              <p:spPr>
                <a:xfrm>
                  <a:off x="9812396" y="2319687"/>
                  <a:ext cx="1143000" cy="870438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395E8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400" b="0" i="0" u="none" strike="noStrike" cap="none">
                      <a:solidFill>
                        <a:schemeClr val="lt1"/>
                      </a:solidFill>
                      <a:latin typeface="Microsoft JhengHei"/>
                      <a:ea typeface="Microsoft JhengHei"/>
                      <a:cs typeface="Microsoft JhengHei"/>
                      <a:sym typeface="Microsoft JhengHei"/>
                    </a:rPr>
                    <a:t>框架處理</a:t>
                  </a:r>
                  <a:endParaRPr sz="1400" b="0" i="0" u="none" strike="noStrike" cap="none">
                    <a:solidFill>
                      <a:schemeClr val="lt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endParaRP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400" b="0" i="0" u="none" strike="noStrike" cap="none">
                      <a:solidFill>
                        <a:schemeClr val="lt1"/>
                      </a:solidFill>
                      <a:latin typeface="Microsoft JhengHei"/>
                      <a:ea typeface="Microsoft JhengHei"/>
                      <a:cs typeface="Microsoft JhengHei"/>
                      <a:sym typeface="Microsoft JhengHei"/>
                    </a:rPr>
                    <a:t>Frame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400" b="0" i="0" u="none" strike="noStrike" cap="none">
                      <a:solidFill>
                        <a:schemeClr val="lt1"/>
                      </a:solidFill>
                      <a:latin typeface="Microsoft JhengHei"/>
                      <a:ea typeface="Microsoft JhengHei"/>
                      <a:cs typeface="Microsoft JhengHei"/>
                      <a:sym typeface="Microsoft JhengHei"/>
                    </a:rPr>
                    <a:t>Processing</a:t>
                  </a:r>
                  <a:endParaRPr/>
                </a:p>
              </p:txBody>
            </p:sp>
            <p:sp>
              <p:nvSpPr>
                <p:cNvPr id="429" name="Google Shape;429;p17"/>
                <p:cNvSpPr/>
                <p:nvPr/>
              </p:nvSpPr>
              <p:spPr>
                <a:xfrm>
                  <a:off x="10024971" y="3766572"/>
                  <a:ext cx="1143000" cy="870438"/>
                </a:xfrm>
                <a:prstGeom prst="rect">
                  <a:avLst/>
                </a:prstGeom>
                <a:solidFill>
                  <a:srgbClr val="953734"/>
                </a:solidFill>
                <a:ln w="25400" cap="flat" cmpd="sng">
                  <a:solidFill>
                    <a:srgbClr val="395E8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400" b="0" i="0" u="none" strike="noStrike" cap="none">
                      <a:solidFill>
                        <a:schemeClr val="lt1"/>
                      </a:solidFill>
                      <a:latin typeface="Microsoft JhengHei"/>
                      <a:ea typeface="Microsoft JhengHei"/>
                      <a:cs typeface="Microsoft JhengHei"/>
                      <a:sym typeface="Microsoft JhengHei"/>
                    </a:rPr>
                    <a:t>Frame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400" b="0" i="0" u="none" strike="noStrike" cap="none">
                      <a:solidFill>
                        <a:schemeClr val="lt1"/>
                      </a:solidFill>
                      <a:latin typeface="Microsoft JhengHei"/>
                      <a:ea typeface="Microsoft JhengHei"/>
                      <a:cs typeface="Microsoft JhengHei"/>
                      <a:sym typeface="Microsoft JhengHei"/>
                    </a:rPr>
                    <a:t>Buffer</a:t>
                  </a:r>
                  <a:endParaRPr/>
                </a:p>
              </p:txBody>
            </p:sp>
            <p:sp>
              <p:nvSpPr>
                <p:cNvPr id="430" name="Google Shape;430;p17"/>
                <p:cNvSpPr/>
                <p:nvPr/>
              </p:nvSpPr>
              <p:spPr>
                <a:xfrm>
                  <a:off x="7677452" y="3800211"/>
                  <a:ext cx="1025589" cy="870438"/>
                </a:xfrm>
                <a:prstGeom prst="rect">
                  <a:avLst/>
                </a:prstGeom>
                <a:solidFill>
                  <a:srgbClr val="953734"/>
                </a:solidFill>
                <a:ln w="25400" cap="flat" cmpd="sng">
                  <a:solidFill>
                    <a:srgbClr val="395E8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400" b="0" i="0" u="none" strike="noStrike" cap="none">
                      <a:solidFill>
                        <a:schemeClr val="lt1"/>
                      </a:solidFill>
                      <a:latin typeface="Microsoft JhengHei"/>
                      <a:ea typeface="Microsoft JhengHei"/>
                      <a:cs typeface="Microsoft JhengHei"/>
                      <a:sym typeface="Microsoft JhengHei"/>
                    </a:rPr>
                    <a:t>Texture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400" b="0" i="0" u="none" strike="noStrike" cap="none">
                      <a:solidFill>
                        <a:schemeClr val="lt1"/>
                      </a:solidFill>
                      <a:latin typeface="Microsoft JhengHei"/>
                      <a:ea typeface="Microsoft JhengHei"/>
                      <a:cs typeface="Microsoft JhengHei"/>
                      <a:sym typeface="Microsoft JhengHei"/>
                    </a:rPr>
                    <a:t>Buffer</a:t>
                  </a:r>
                  <a:endParaRPr/>
                </a:p>
              </p:txBody>
            </p:sp>
            <p:cxnSp>
              <p:nvCxnSpPr>
                <p:cNvPr id="431" name="Google Shape;431;p17"/>
                <p:cNvCxnSpPr/>
                <p:nvPr/>
              </p:nvCxnSpPr>
              <p:spPr>
                <a:xfrm>
                  <a:off x="7029076" y="2619439"/>
                  <a:ext cx="648376" cy="0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rgbClr val="DE46EA"/>
                  </a:solidFill>
                  <a:prstDash val="solid"/>
                  <a:round/>
                  <a:headEnd type="none" w="sm" len="sm"/>
                  <a:tailEnd type="stealth" w="med" len="med"/>
                </a:ln>
              </p:spPr>
            </p:cxnSp>
            <p:cxnSp>
              <p:nvCxnSpPr>
                <p:cNvPr id="432" name="Google Shape;432;p17"/>
                <p:cNvCxnSpPr>
                  <a:stCxn id="433" idx="3"/>
                </p:cNvCxnSpPr>
                <p:nvPr/>
              </p:nvCxnSpPr>
              <p:spPr>
                <a:xfrm>
                  <a:off x="9237717" y="2755050"/>
                  <a:ext cx="574800" cy="0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rgbClr val="DE46EA"/>
                  </a:solidFill>
                  <a:prstDash val="solid"/>
                  <a:round/>
                  <a:headEnd type="none" w="sm" len="sm"/>
                  <a:tailEnd type="stealth" w="med" len="med"/>
                </a:ln>
              </p:spPr>
            </p:cxnSp>
            <p:cxnSp>
              <p:nvCxnSpPr>
                <p:cNvPr id="434" name="Google Shape;434;p17"/>
                <p:cNvCxnSpPr/>
                <p:nvPr/>
              </p:nvCxnSpPr>
              <p:spPr>
                <a:xfrm>
                  <a:off x="10603525" y="3190125"/>
                  <a:ext cx="0" cy="576447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FF0000"/>
                  </a:solidFill>
                  <a:prstDash val="solid"/>
                  <a:round/>
                  <a:headEnd type="stealth" w="med" len="med"/>
                  <a:tailEnd type="stealth" w="med" len="med"/>
                </a:ln>
              </p:spPr>
            </p:cxnSp>
            <p:cxnSp>
              <p:nvCxnSpPr>
                <p:cNvPr id="435" name="Google Shape;435;p17"/>
                <p:cNvCxnSpPr>
                  <a:stCxn id="430" idx="0"/>
                </p:cNvCxnSpPr>
                <p:nvPr/>
              </p:nvCxnSpPr>
              <p:spPr>
                <a:xfrm rot="10800000">
                  <a:off x="8187247" y="3190011"/>
                  <a:ext cx="3000" cy="610200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rgbClr val="0070C0"/>
                  </a:solidFill>
                  <a:prstDash val="solid"/>
                  <a:round/>
                  <a:headEnd type="none" w="sm" len="sm"/>
                  <a:tailEnd type="stealth" w="med" len="med"/>
                </a:ln>
              </p:spPr>
            </p:cxnSp>
            <p:sp>
              <p:nvSpPr>
                <p:cNvPr id="433" name="Google Shape;433;p17"/>
                <p:cNvSpPr/>
                <p:nvPr/>
              </p:nvSpPr>
              <p:spPr>
                <a:xfrm>
                  <a:off x="7647367" y="2109710"/>
                  <a:ext cx="1590350" cy="1290680"/>
                </a:xfrm>
                <a:prstGeom prst="roundRect">
                  <a:avLst>
                    <a:gd name="adj" fmla="val 16667"/>
                  </a:avLst>
                </a:prstGeom>
                <a:noFill/>
                <a:ln w="57150" cap="flat" cmpd="sng">
                  <a:solidFill>
                    <a:srgbClr val="DE46EA"/>
                  </a:solidFill>
                  <a:prstDash val="dot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endParaRPr>
                </a:p>
              </p:txBody>
            </p:sp>
            <p:sp>
              <p:nvSpPr>
                <p:cNvPr id="436" name="Google Shape;436;p17"/>
                <p:cNvSpPr txBox="1"/>
                <p:nvPr/>
              </p:nvSpPr>
              <p:spPr>
                <a:xfrm>
                  <a:off x="7029077" y="1769408"/>
                  <a:ext cx="2995894" cy="33160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400" b="1" i="0" u="none" strike="noStrike" cap="none">
                      <a:solidFill>
                        <a:srgbClr val="7030A0"/>
                      </a:solidFill>
                      <a:latin typeface="Microsoft JhengHei"/>
                      <a:ea typeface="Microsoft JhengHei"/>
                      <a:cs typeface="Microsoft JhengHei"/>
                      <a:sym typeface="Microsoft JhengHei"/>
                    </a:rPr>
                    <a:t>片段著色器 (Fragment Shader)</a:t>
                  </a:r>
                  <a:endParaRPr sz="1400" b="1" i="0" u="none" strike="noStrike" cap="none">
                    <a:solidFill>
                      <a:srgbClr val="7030A0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endParaRPr>
                </a:p>
              </p:txBody>
            </p:sp>
          </p:grpSp>
          <p:sp>
            <p:nvSpPr>
              <p:cNvPr id="437" name="Google Shape;437;p17"/>
              <p:cNvSpPr/>
              <p:nvPr/>
            </p:nvSpPr>
            <p:spPr>
              <a:xfrm>
                <a:off x="5619244" y="5054796"/>
                <a:ext cx="441527" cy="841600"/>
              </a:xfrm>
              <a:prstGeom prst="ellipse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endParaRPr>
              </a:p>
            </p:txBody>
          </p:sp>
        </p:grpSp>
        <p:cxnSp>
          <p:nvCxnSpPr>
            <p:cNvPr id="438" name="Google Shape;438;p17"/>
            <p:cNvCxnSpPr/>
            <p:nvPr/>
          </p:nvCxnSpPr>
          <p:spPr>
            <a:xfrm rot="10800000" flipH="1">
              <a:off x="2151826" y="5890336"/>
              <a:ext cx="532311" cy="1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439" name="Google Shape;439;p17"/>
            <p:cNvCxnSpPr/>
            <p:nvPr/>
          </p:nvCxnSpPr>
          <p:spPr>
            <a:xfrm>
              <a:off x="2151826" y="4552579"/>
              <a:ext cx="512608" cy="0"/>
            </a:xfrm>
            <a:prstGeom prst="straightConnector1">
              <a:avLst/>
            </a:prstGeom>
            <a:noFill/>
            <a:ln w="5715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sp>
        <p:nvSpPr>
          <p:cNvPr id="440" name="Google Shape;440;p17"/>
          <p:cNvSpPr txBox="1"/>
          <p:nvPr/>
        </p:nvSpPr>
        <p:spPr>
          <a:xfrm>
            <a:off x="341376" y="1436157"/>
            <a:ext cx="8802624" cy="1190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下面的雙箭頭是指，Fragment Shader處理完的資料，會先藉由調閱Frame Buffer中對應位置的Depth Buffer，判斷完後再決定是否要填入Frame Buffer。 </a:t>
            </a:r>
            <a:endParaRPr sz="16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預設為：若該位置沒有距離攝影機更近的物體則會上色，否則不上色</a:t>
            </a:r>
            <a:endParaRPr sz="16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1083062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5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577368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 dirty="0" err="1">
                <a:solidFill>
                  <a:srgbClr val="002060"/>
                </a:solidFill>
              </a:rPr>
              <a:t>三、Depth</a:t>
            </a:r>
            <a:r>
              <a:rPr lang="en-US" sz="4000" b="1" dirty="0">
                <a:solidFill>
                  <a:srgbClr val="002060"/>
                </a:solidFill>
              </a:rPr>
              <a:t> Testing</a:t>
            </a:r>
            <a:endParaRPr dirty="0"/>
          </a:p>
        </p:txBody>
      </p:sp>
      <p:grpSp>
        <p:nvGrpSpPr>
          <p:cNvPr id="388" name="Google Shape;388;p15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389" name="Google Shape;389;p15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393" name="Google Shape;393;p15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394" name="Google Shape;394;p15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397" name="Google Shape;397;p15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398" name="Google Shape;398;p15"/>
          <p:cNvSpPr/>
          <p:nvPr/>
        </p:nvSpPr>
        <p:spPr>
          <a:xfrm>
            <a:off x="6686866" y="395536"/>
            <a:ext cx="2441813" cy="432048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複習Shader的工作流程</a:t>
            </a:r>
            <a:endParaRPr sz="1600" b="1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399" name="Google Shape;399;p15"/>
          <p:cNvGrpSpPr/>
          <p:nvPr/>
        </p:nvGrpSpPr>
        <p:grpSpPr>
          <a:xfrm>
            <a:off x="243840" y="1169774"/>
            <a:ext cx="8031112" cy="3811109"/>
            <a:chOff x="468753" y="1444593"/>
            <a:chExt cx="10699218" cy="5077240"/>
          </a:xfrm>
        </p:grpSpPr>
        <p:cxnSp>
          <p:nvCxnSpPr>
            <p:cNvPr id="400" name="Google Shape;400;p15"/>
            <p:cNvCxnSpPr/>
            <p:nvPr/>
          </p:nvCxnSpPr>
          <p:spPr>
            <a:xfrm rot="10800000" flipH="1">
              <a:off x="6441927" y="2902870"/>
              <a:ext cx="1205440" cy="995040"/>
            </a:xfrm>
            <a:prstGeom prst="bentConnector3">
              <a:avLst>
                <a:gd name="adj1" fmla="val 951220"/>
              </a:avLst>
            </a:prstGeom>
            <a:noFill/>
            <a:ln w="57150" cap="flat" cmpd="sng">
              <a:solidFill>
                <a:srgbClr val="DE46EA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401" name="Google Shape;401;p15"/>
            <p:cNvSpPr/>
            <p:nvPr/>
          </p:nvSpPr>
          <p:spPr>
            <a:xfrm>
              <a:off x="468753" y="2203068"/>
              <a:ext cx="1527103" cy="3798277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網頁</a:t>
              </a: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JavaScript</a:t>
              </a: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2333488" y="2319687"/>
              <a:ext cx="1322424" cy="870438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頂點處理</a:t>
              </a: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Vertex Processing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4079898" y="2319687"/>
              <a:ext cx="1425551" cy="870438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幾何生成</a:t>
              </a:r>
              <a:r>
                <a:rPr lang="en-US" sz="12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Primitive Assembly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5982295" y="2203068"/>
              <a:ext cx="1046781" cy="2201619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網格化</a:t>
              </a: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Rasterizer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(Pixels)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7677451" y="2319687"/>
              <a:ext cx="1560265" cy="870438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片段處理</a:t>
              </a: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Fragment Processing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9812395" y="2319687"/>
              <a:ext cx="1355575" cy="870438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框架處理</a:t>
              </a: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Frame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Processing</a:t>
              </a:r>
              <a:endParaRPr sz="12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10024971" y="3766572"/>
              <a:ext cx="1143000" cy="870438"/>
            </a:xfrm>
            <a:prstGeom prst="rect">
              <a:avLst/>
            </a:prstGeom>
            <a:solidFill>
              <a:srgbClr val="953734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Frame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Buffer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7647367" y="3800211"/>
              <a:ext cx="1157330" cy="870437"/>
            </a:xfrm>
            <a:prstGeom prst="rect">
              <a:avLst/>
            </a:prstGeom>
            <a:solidFill>
              <a:srgbClr val="953734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Texture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Buffer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2444702" y="3559402"/>
              <a:ext cx="1121602" cy="870439"/>
            </a:xfrm>
            <a:prstGeom prst="rect">
              <a:avLst/>
            </a:prstGeom>
            <a:noFill/>
            <a:ln w="381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Pixel Unpack</a:t>
              </a:r>
              <a:endParaRPr sz="1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4248693" y="3493459"/>
              <a:ext cx="1201290" cy="870439"/>
            </a:xfrm>
            <a:prstGeom prst="rect">
              <a:avLst/>
            </a:prstGeom>
            <a:noFill/>
            <a:ln w="381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Pixel Transfer</a:t>
              </a:r>
              <a:endParaRPr sz="1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455401" y="4805407"/>
              <a:ext cx="1121602" cy="870439"/>
            </a:xfrm>
            <a:prstGeom prst="rect">
              <a:avLst/>
            </a:prstGeom>
            <a:noFill/>
            <a:ln w="381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Pixel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pack</a:t>
              </a:r>
              <a:endParaRPr sz="1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412" name="Google Shape;412;p15"/>
            <p:cNvCxnSpPr/>
            <p:nvPr/>
          </p:nvCxnSpPr>
          <p:spPr>
            <a:xfrm>
              <a:off x="7029076" y="2619439"/>
              <a:ext cx="648376" cy="0"/>
            </a:xfrm>
            <a:prstGeom prst="straightConnector1">
              <a:avLst/>
            </a:prstGeom>
            <a:noFill/>
            <a:ln w="57150" cap="flat" cmpd="sng">
              <a:solidFill>
                <a:srgbClr val="DE46EA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413" name="Google Shape;413;p15"/>
            <p:cNvCxnSpPr>
              <a:stCxn id="414" idx="3"/>
            </p:cNvCxnSpPr>
            <p:nvPr/>
          </p:nvCxnSpPr>
          <p:spPr>
            <a:xfrm>
              <a:off x="9237717" y="2755050"/>
              <a:ext cx="574800" cy="0"/>
            </a:xfrm>
            <a:prstGeom prst="straightConnector1">
              <a:avLst/>
            </a:prstGeom>
            <a:noFill/>
            <a:ln w="57150" cap="flat" cmpd="sng">
              <a:solidFill>
                <a:srgbClr val="DE46EA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415" name="Google Shape;415;p15"/>
            <p:cNvCxnSpPr/>
            <p:nvPr/>
          </p:nvCxnSpPr>
          <p:spPr>
            <a:xfrm>
              <a:off x="1995855" y="3928678"/>
              <a:ext cx="397565" cy="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416" name="Google Shape;416;p15"/>
            <p:cNvCxnSpPr/>
            <p:nvPr/>
          </p:nvCxnSpPr>
          <p:spPr>
            <a:xfrm rot="10800000" flipH="1">
              <a:off x="3566304" y="3897909"/>
              <a:ext cx="762077" cy="1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417" name="Google Shape;417;p15"/>
            <p:cNvCxnSpPr/>
            <p:nvPr/>
          </p:nvCxnSpPr>
          <p:spPr>
            <a:xfrm rot="10800000" flipH="1">
              <a:off x="5449983" y="3700079"/>
              <a:ext cx="532311" cy="1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418" name="Google Shape;418;p15"/>
            <p:cNvCxnSpPr>
              <a:stCxn id="410" idx="3"/>
            </p:cNvCxnSpPr>
            <p:nvPr/>
          </p:nvCxnSpPr>
          <p:spPr>
            <a:xfrm>
              <a:off x="5449983" y="3928678"/>
              <a:ext cx="2227200" cy="595500"/>
            </a:xfrm>
            <a:prstGeom prst="bentConnector3">
              <a:avLst>
                <a:gd name="adj1" fmla="val 347246"/>
              </a:avLst>
            </a:prstGeom>
            <a:noFill/>
            <a:ln w="57150" cap="flat" cmpd="sng">
              <a:solidFill>
                <a:srgbClr val="0070C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419" name="Google Shape;419;p15"/>
            <p:cNvCxnSpPr/>
            <p:nvPr/>
          </p:nvCxnSpPr>
          <p:spPr>
            <a:xfrm>
              <a:off x="5449983" y="4201791"/>
              <a:ext cx="203471" cy="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0" name="Google Shape;420;p15"/>
            <p:cNvCxnSpPr/>
            <p:nvPr/>
          </p:nvCxnSpPr>
          <p:spPr>
            <a:xfrm>
              <a:off x="5644662" y="4192999"/>
              <a:ext cx="0" cy="468858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21" name="Google Shape;421;p15"/>
            <p:cNvSpPr/>
            <p:nvPr/>
          </p:nvSpPr>
          <p:spPr>
            <a:xfrm>
              <a:off x="5505450" y="4643913"/>
              <a:ext cx="260350" cy="330687"/>
            </a:xfrm>
            <a:prstGeom prst="arc">
              <a:avLst>
                <a:gd name="adj1" fmla="val 16200000"/>
                <a:gd name="adj2" fmla="val 5315803"/>
              </a:avLst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422" name="Google Shape;422;p15"/>
            <p:cNvCxnSpPr/>
            <p:nvPr/>
          </p:nvCxnSpPr>
          <p:spPr>
            <a:xfrm flipH="1">
              <a:off x="5644662" y="4953842"/>
              <a:ext cx="8792" cy="355598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3" name="Google Shape;423;p15"/>
            <p:cNvCxnSpPr/>
            <p:nvPr/>
          </p:nvCxnSpPr>
          <p:spPr>
            <a:xfrm rot="10800000">
              <a:off x="3577003" y="5279397"/>
              <a:ext cx="2067659" cy="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24" name="Google Shape;424;p15"/>
            <p:cNvCxnSpPr/>
            <p:nvPr/>
          </p:nvCxnSpPr>
          <p:spPr>
            <a:xfrm>
              <a:off x="10658015" y="4637010"/>
              <a:ext cx="0" cy="346382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5" name="Google Shape;425;p15"/>
            <p:cNvCxnSpPr/>
            <p:nvPr/>
          </p:nvCxnSpPr>
          <p:spPr>
            <a:xfrm rot="10800000">
              <a:off x="9865267" y="4983392"/>
              <a:ext cx="817387" cy="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26" name="Google Shape;426;p15"/>
            <p:cNvCxnSpPr/>
            <p:nvPr/>
          </p:nvCxnSpPr>
          <p:spPr>
            <a:xfrm rot="10800000">
              <a:off x="3815862" y="4859077"/>
              <a:ext cx="5166879" cy="1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7" name="Google Shape;427;p15"/>
            <p:cNvCxnSpPr/>
            <p:nvPr/>
          </p:nvCxnSpPr>
          <p:spPr>
            <a:xfrm rot="10800000">
              <a:off x="3815479" y="4177557"/>
              <a:ext cx="10639" cy="672482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8" name="Google Shape;428;p15"/>
            <p:cNvCxnSpPr/>
            <p:nvPr/>
          </p:nvCxnSpPr>
          <p:spPr>
            <a:xfrm>
              <a:off x="3815862" y="4201791"/>
              <a:ext cx="512519" cy="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29" name="Google Shape;429;p15"/>
            <p:cNvCxnSpPr/>
            <p:nvPr/>
          </p:nvCxnSpPr>
          <p:spPr>
            <a:xfrm>
              <a:off x="10603525" y="3190125"/>
              <a:ext cx="0" cy="576447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stealth" w="med" len="med"/>
              <a:tailEnd type="stealth" w="med" len="med"/>
            </a:ln>
          </p:spPr>
        </p:cxnSp>
        <p:cxnSp>
          <p:nvCxnSpPr>
            <p:cNvPr id="430" name="Google Shape;430;p15"/>
            <p:cNvCxnSpPr/>
            <p:nvPr/>
          </p:nvCxnSpPr>
          <p:spPr>
            <a:xfrm rot="10800000">
              <a:off x="1995855" y="5179138"/>
              <a:ext cx="459546" cy="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431" name="Google Shape;431;p15"/>
            <p:cNvCxnSpPr/>
            <p:nvPr/>
          </p:nvCxnSpPr>
          <p:spPr>
            <a:xfrm>
              <a:off x="6172895" y="6322631"/>
              <a:ext cx="791308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432" name="Google Shape;432;p15"/>
            <p:cNvCxnSpPr/>
            <p:nvPr/>
          </p:nvCxnSpPr>
          <p:spPr>
            <a:xfrm>
              <a:off x="1995855" y="2754906"/>
              <a:ext cx="438148" cy="0"/>
            </a:xfrm>
            <a:prstGeom prst="straightConnector1">
              <a:avLst/>
            </a:prstGeom>
            <a:noFill/>
            <a:ln w="5715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433" name="Google Shape;433;p15"/>
            <p:cNvCxnSpPr>
              <a:stCxn id="402" idx="3"/>
              <a:endCxn id="403" idx="1"/>
            </p:cNvCxnSpPr>
            <p:nvPr/>
          </p:nvCxnSpPr>
          <p:spPr>
            <a:xfrm>
              <a:off x="3655912" y="2754906"/>
              <a:ext cx="423900" cy="0"/>
            </a:xfrm>
            <a:prstGeom prst="straightConnector1">
              <a:avLst/>
            </a:prstGeom>
            <a:noFill/>
            <a:ln w="5715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434" name="Google Shape;434;p15"/>
            <p:cNvCxnSpPr>
              <a:stCxn id="403" idx="3"/>
            </p:cNvCxnSpPr>
            <p:nvPr/>
          </p:nvCxnSpPr>
          <p:spPr>
            <a:xfrm>
              <a:off x="5505449" y="2754906"/>
              <a:ext cx="512700" cy="0"/>
            </a:xfrm>
            <a:prstGeom prst="straightConnector1">
              <a:avLst/>
            </a:prstGeom>
            <a:noFill/>
            <a:ln w="5715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435" name="Google Shape;435;p15"/>
            <p:cNvCxnSpPr/>
            <p:nvPr/>
          </p:nvCxnSpPr>
          <p:spPr>
            <a:xfrm>
              <a:off x="6152622" y="5341712"/>
              <a:ext cx="804375" cy="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436" name="Google Shape;436;p15"/>
            <p:cNvSpPr txBox="1"/>
            <p:nvPr/>
          </p:nvSpPr>
          <p:spPr>
            <a:xfrm>
              <a:off x="6956996" y="5138725"/>
              <a:ext cx="3533186" cy="4100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FF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像素群 (Pixel Groups)</a:t>
              </a:r>
              <a:endParaRPr sz="1400" b="1" i="0" u="none" strike="noStrike" cap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437" name="Google Shape;437;p15"/>
            <p:cNvCxnSpPr/>
            <p:nvPr/>
          </p:nvCxnSpPr>
          <p:spPr>
            <a:xfrm>
              <a:off x="6152622" y="5675846"/>
              <a:ext cx="804375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438" name="Google Shape;438;p15"/>
            <p:cNvSpPr txBox="1"/>
            <p:nvPr/>
          </p:nvSpPr>
          <p:spPr>
            <a:xfrm>
              <a:off x="6956996" y="5458328"/>
              <a:ext cx="2467006" cy="4100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頂點 (Vertices)</a:t>
              </a:r>
              <a:endParaRPr sz="1400" b="1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439" name="Google Shape;439;p15"/>
            <p:cNvCxnSpPr/>
            <p:nvPr/>
          </p:nvCxnSpPr>
          <p:spPr>
            <a:xfrm>
              <a:off x="6152621" y="6005129"/>
              <a:ext cx="804375" cy="0"/>
            </a:xfrm>
            <a:prstGeom prst="straightConnector1">
              <a:avLst/>
            </a:prstGeom>
            <a:noFill/>
            <a:ln w="38100" cap="flat" cmpd="sng">
              <a:solidFill>
                <a:srgbClr val="DE46EA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440" name="Google Shape;440;p15"/>
            <p:cNvSpPr txBox="1"/>
            <p:nvPr/>
          </p:nvSpPr>
          <p:spPr>
            <a:xfrm>
              <a:off x="6964203" y="5766901"/>
              <a:ext cx="3060768" cy="4100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7030A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片段 (Fragment)</a:t>
              </a:r>
              <a:endParaRPr sz="1400" b="1" i="0" u="none" strike="noStrike" cap="none">
                <a:solidFill>
                  <a:srgbClr val="7030A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41" name="Google Shape;441;p15"/>
            <p:cNvSpPr txBox="1"/>
            <p:nvPr/>
          </p:nvSpPr>
          <p:spPr>
            <a:xfrm>
              <a:off x="6956996" y="6111806"/>
              <a:ext cx="2600243" cy="4100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0070C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材質貼圖 (Texture)</a:t>
              </a:r>
              <a:endParaRPr sz="14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442" name="Google Shape;442;p15"/>
            <p:cNvCxnSpPr>
              <a:stCxn id="408" idx="0"/>
            </p:cNvCxnSpPr>
            <p:nvPr/>
          </p:nvCxnSpPr>
          <p:spPr>
            <a:xfrm rot="10800000">
              <a:off x="8187332" y="3190311"/>
              <a:ext cx="38700" cy="609900"/>
            </a:xfrm>
            <a:prstGeom prst="straightConnector1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443" name="Google Shape;443;p15"/>
            <p:cNvSpPr/>
            <p:nvPr/>
          </p:nvSpPr>
          <p:spPr>
            <a:xfrm>
              <a:off x="2269067" y="2111724"/>
              <a:ext cx="1473200" cy="129068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44" name="Google Shape;444;p15"/>
            <p:cNvSpPr/>
            <p:nvPr/>
          </p:nvSpPr>
          <p:spPr>
            <a:xfrm>
              <a:off x="4047042" y="2101879"/>
              <a:ext cx="1473200" cy="129068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rgbClr val="00B050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7647367" y="2109710"/>
              <a:ext cx="1590350" cy="129068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rgbClr val="DE46EA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45" name="Google Shape;445;p15"/>
            <p:cNvSpPr txBox="1"/>
            <p:nvPr/>
          </p:nvSpPr>
          <p:spPr>
            <a:xfrm>
              <a:off x="7340607" y="1463091"/>
              <a:ext cx="2471787" cy="6970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7030A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片段著色器 (Fragment Shader)</a:t>
              </a:r>
              <a:endParaRPr sz="1400" b="1" i="0" u="none" strike="noStrike" cap="none">
                <a:solidFill>
                  <a:srgbClr val="7030A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46" name="Google Shape;446;p15"/>
            <p:cNvSpPr txBox="1"/>
            <p:nvPr/>
          </p:nvSpPr>
          <p:spPr>
            <a:xfrm>
              <a:off x="3742267" y="1444594"/>
              <a:ext cx="2504245" cy="6970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97480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幾何著色器 (Geometry Shader)</a:t>
              </a:r>
              <a:endParaRPr sz="1400" b="1" i="0" u="none" strike="noStrike" cap="none">
                <a:solidFill>
                  <a:srgbClr val="97480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47" name="Google Shape;447;p15"/>
            <p:cNvSpPr txBox="1"/>
            <p:nvPr/>
          </p:nvSpPr>
          <p:spPr>
            <a:xfrm>
              <a:off x="1556997" y="1444593"/>
              <a:ext cx="2443887" cy="6970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頂點著色器 </a:t>
              </a:r>
              <a:endParaRPr sz="1400" b="1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(Vertex Shader)</a:t>
              </a:r>
              <a:endParaRPr sz="1400" b="1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48" name="Google Shape;448;p15"/>
            <p:cNvSpPr/>
            <p:nvPr/>
          </p:nvSpPr>
          <p:spPr>
            <a:xfrm>
              <a:off x="8804697" y="4500302"/>
              <a:ext cx="1136971" cy="699966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Read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Control</a:t>
              </a:r>
              <a:endParaRPr sz="1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7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577368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</a:rPr>
              <a:t>三、Depth Testing</a:t>
            </a:r>
            <a:endParaRPr/>
          </a:p>
        </p:txBody>
      </p:sp>
      <p:grpSp>
        <p:nvGrpSpPr>
          <p:cNvPr id="454" name="Google Shape;454;p17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455" name="Google Shape;455;p17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56" name="Google Shape;456;p17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57" name="Google Shape;457;p17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58" name="Google Shape;458;p17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459" name="Google Shape;459;p17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460" name="Google Shape;460;p17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61" name="Google Shape;461;p17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62" name="Google Shape;462;p17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463" name="Google Shape;463;p17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464" name="Google Shape;464;p17"/>
          <p:cNvSpPr/>
          <p:nvPr/>
        </p:nvSpPr>
        <p:spPr>
          <a:xfrm>
            <a:off x="977045" y="1011212"/>
            <a:ext cx="2863435" cy="432048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（五）Fragment Shader</a:t>
            </a:r>
            <a:endParaRPr sz="1800" b="1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465" name="Google Shape;465;p17"/>
          <p:cNvGrpSpPr/>
          <p:nvPr/>
        </p:nvGrpSpPr>
        <p:grpSpPr>
          <a:xfrm>
            <a:off x="1426743" y="2435834"/>
            <a:ext cx="5849419" cy="2653242"/>
            <a:chOff x="2151826" y="3632351"/>
            <a:chExt cx="6785264" cy="3077732"/>
          </a:xfrm>
        </p:grpSpPr>
        <p:grpSp>
          <p:nvGrpSpPr>
            <p:cNvPr id="466" name="Google Shape;466;p17"/>
            <p:cNvGrpSpPr/>
            <p:nvPr/>
          </p:nvGrpSpPr>
          <p:grpSpPr>
            <a:xfrm>
              <a:off x="2672669" y="3632351"/>
              <a:ext cx="6264421" cy="3077732"/>
              <a:chOff x="-1115191" y="3217513"/>
              <a:chExt cx="7789689" cy="3827101"/>
            </a:xfrm>
          </p:grpSpPr>
          <p:grpSp>
            <p:nvGrpSpPr>
              <p:cNvPr id="467" name="Google Shape;467;p17"/>
              <p:cNvGrpSpPr/>
              <p:nvPr/>
            </p:nvGrpSpPr>
            <p:grpSpPr>
              <a:xfrm>
                <a:off x="-1115191" y="3217513"/>
                <a:ext cx="7789689" cy="3827101"/>
                <a:chOff x="5982295" y="1769408"/>
                <a:chExt cx="5185676" cy="2901241"/>
              </a:xfrm>
            </p:grpSpPr>
            <p:cxnSp>
              <p:nvCxnSpPr>
                <p:cNvPr id="468" name="Google Shape;468;p17"/>
                <p:cNvCxnSpPr/>
                <p:nvPr/>
              </p:nvCxnSpPr>
              <p:spPr>
                <a:xfrm rot="10800000" flipH="1">
                  <a:off x="6441927" y="2902870"/>
                  <a:ext cx="1205440" cy="995040"/>
                </a:xfrm>
                <a:prstGeom prst="bentConnector3">
                  <a:avLst>
                    <a:gd name="adj1" fmla="val 821310"/>
                  </a:avLst>
                </a:prstGeom>
                <a:noFill/>
                <a:ln w="57150" cap="flat" cmpd="sng">
                  <a:solidFill>
                    <a:srgbClr val="DE46EA"/>
                  </a:solidFill>
                  <a:prstDash val="solid"/>
                  <a:round/>
                  <a:headEnd type="none" w="sm" len="sm"/>
                  <a:tailEnd type="stealth" w="med" len="med"/>
                </a:ln>
              </p:spPr>
            </p:cxnSp>
            <p:sp>
              <p:nvSpPr>
                <p:cNvPr id="469" name="Google Shape;469;p17"/>
                <p:cNvSpPr/>
                <p:nvPr/>
              </p:nvSpPr>
              <p:spPr>
                <a:xfrm>
                  <a:off x="5982295" y="2203068"/>
                  <a:ext cx="1134313" cy="2201619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395E8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lang="en-US" sz="1400" b="0" i="0" u="none" strike="noStrike" cap="none">
                      <a:solidFill>
                        <a:schemeClr val="lt1"/>
                      </a:solidFill>
                      <a:latin typeface="Microsoft JhengHei"/>
                      <a:ea typeface="Microsoft JhengHei"/>
                      <a:cs typeface="Microsoft JhengHei"/>
                      <a:sym typeface="Microsoft JhengHei"/>
                    </a:rPr>
                    <a:t>網格化</a:t>
                  </a:r>
                  <a:endParaRPr sz="1400" b="0" i="0" u="none" strike="noStrike" cap="none">
                    <a:solidFill>
                      <a:schemeClr val="lt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endParaRP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lang="en-US" sz="1600" b="0" i="0" u="none" strike="noStrike" cap="none">
                      <a:solidFill>
                        <a:schemeClr val="lt1"/>
                      </a:solidFill>
                      <a:latin typeface="Microsoft JhengHei"/>
                      <a:ea typeface="Microsoft JhengHei"/>
                      <a:cs typeface="Microsoft JhengHei"/>
                      <a:sym typeface="Microsoft JhengHei"/>
                    </a:rPr>
                    <a:t>Rasterizer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lang="en-US" sz="1600" b="0" i="0" u="none" strike="noStrike" cap="none">
                      <a:solidFill>
                        <a:schemeClr val="lt1"/>
                      </a:solidFill>
                      <a:latin typeface="Microsoft JhengHei"/>
                      <a:ea typeface="Microsoft JhengHei"/>
                      <a:cs typeface="Microsoft JhengHei"/>
                      <a:sym typeface="Microsoft JhengHei"/>
                    </a:rPr>
                    <a:t>(Pixels)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0" name="Google Shape;470;p17"/>
                <p:cNvSpPr/>
                <p:nvPr/>
              </p:nvSpPr>
              <p:spPr>
                <a:xfrm>
                  <a:off x="7677451" y="2319687"/>
                  <a:ext cx="1560265" cy="870438"/>
                </a:xfrm>
                <a:prstGeom prst="rect">
                  <a:avLst/>
                </a:prstGeom>
                <a:solidFill>
                  <a:schemeClr val="accent6"/>
                </a:solidFill>
                <a:ln w="25400" cap="flat" cmpd="sng">
                  <a:solidFill>
                    <a:srgbClr val="395E8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lang="en-US" sz="1400" b="0" i="0" u="none" strike="noStrike" cap="none">
                      <a:solidFill>
                        <a:schemeClr val="lt1"/>
                      </a:solidFill>
                      <a:latin typeface="Microsoft JhengHei"/>
                      <a:ea typeface="Microsoft JhengHei"/>
                      <a:cs typeface="Microsoft JhengHei"/>
                      <a:sym typeface="Microsoft JhengHei"/>
                    </a:rPr>
                    <a:t>片段處理</a:t>
                  </a:r>
                  <a:endParaRPr sz="1400" b="0" i="0" u="none" strike="noStrike" cap="none">
                    <a:solidFill>
                      <a:schemeClr val="lt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endParaRP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lang="en-US" sz="1400" b="0" i="0" u="none" strike="noStrike" cap="none">
                      <a:solidFill>
                        <a:schemeClr val="lt1"/>
                      </a:solidFill>
                      <a:latin typeface="Microsoft JhengHei"/>
                      <a:ea typeface="Microsoft JhengHei"/>
                      <a:cs typeface="Microsoft JhengHei"/>
                      <a:sym typeface="Microsoft JhengHei"/>
                    </a:rPr>
                    <a:t>Fragment Processing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1" name="Google Shape;471;p17"/>
                <p:cNvSpPr/>
                <p:nvPr/>
              </p:nvSpPr>
              <p:spPr>
                <a:xfrm>
                  <a:off x="9812396" y="2319687"/>
                  <a:ext cx="1143000" cy="870438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395E8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lang="en-US" sz="1400" b="0" i="0" u="none" strike="noStrike" cap="none">
                      <a:solidFill>
                        <a:schemeClr val="lt1"/>
                      </a:solidFill>
                      <a:latin typeface="Microsoft JhengHei"/>
                      <a:ea typeface="Microsoft JhengHei"/>
                      <a:cs typeface="Microsoft JhengHei"/>
                      <a:sym typeface="Microsoft JhengHei"/>
                    </a:rPr>
                    <a:t>框架處理</a:t>
                  </a:r>
                  <a:endParaRPr sz="1400" b="0" i="0" u="none" strike="noStrike" cap="none">
                    <a:solidFill>
                      <a:schemeClr val="lt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endParaRP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lang="en-US" sz="1400" b="0" i="0" u="none" strike="noStrike" cap="none">
                      <a:solidFill>
                        <a:schemeClr val="lt1"/>
                      </a:solidFill>
                      <a:latin typeface="Microsoft JhengHei"/>
                      <a:ea typeface="Microsoft JhengHei"/>
                      <a:cs typeface="Microsoft JhengHei"/>
                      <a:sym typeface="Microsoft JhengHei"/>
                    </a:rPr>
                    <a:t>Frame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lang="en-US" sz="1400" b="0" i="0" u="none" strike="noStrike" cap="none">
                      <a:solidFill>
                        <a:schemeClr val="lt1"/>
                      </a:solidFill>
                      <a:latin typeface="Microsoft JhengHei"/>
                      <a:ea typeface="Microsoft JhengHei"/>
                      <a:cs typeface="Microsoft JhengHei"/>
                      <a:sym typeface="Microsoft JhengHei"/>
                    </a:rPr>
                    <a:t>Processing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2" name="Google Shape;472;p17"/>
                <p:cNvSpPr/>
                <p:nvPr/>
              </p:nvSpPr>
              <p:spPr>
                <a:xfrm>
                  <a:off x="10024971" y="3766572"/>
                  <a:ext cx="1143000" cy="870438"/>
                </a:xfrm>
                <a:prstGeom prst="rect">
                  <a:avLst/>
                </a:prstGeom>
                <a:solidFill>
                  <a:srgbClr val="953734"/>
                </a:solidFill>
                <a:ln w="25400" cap="flat" cmpd="sng">
                  <a:solidFill>
                    <a:srgbClr val="395E8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lang="en-US" sz="1400" b="0" i="0" u="none" strike="noStrike" cap="none">
                      <a:solidFill>
                        <a:schemeClr val="lt1"/>
                      </a:solidFill>
                      <a:latin typeface="Microsoft JhengHei"/>
                      <a:ea typeface="Microsoft JhengHei"/>
                      <a:cs typeface="Microsoft JhengHei"/>
                      <a:sym typeface="Microsoft JhengHei"/>
                    </a:rPr>
                    <a:t>Frame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lang="en-US" sz="1400" b="0" i="0" u="none" strike="noStrike" cap="none">
                      <a:solidFill>
                        <a:schemeClr val="lt1"/>
                      </a:solidFill>
                      <a:latin typeface="Microsoft JhengHei"/>
                      <a:ea typeface="Microsoft JhengHei"/>
                      <a:cs typeface="Microsoft JhengHei"/>
                      <a:sym typeface="Microsoft JhengHei"/>
                    </a:rPr>
                    <a:t>Buffer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3" name="Google Shape;473;p17"/>
                <p:cNvSpPr/>
                <p:nvPr/>
              </p:nvSpPr>
              <p:spPr>
                <a:xfrm>
                  <a:off x="7677452" y="3800211"/>
                  <a:ext cx="1025589" cy="870438"/>
                </a:xfrm>
                <a:prstGeom prst="rect">
                  <a:avLst/>
                </a:prstGeom>
                <a:solidFill>
                  <a:srgbClr val="953734"/>
                </a:solidFill>
                <a:ln w="25400" cap="flat" cmpd="sng">
                  <a:solidFill>
                    <a:srgbClr val="395E8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lang="en-US" sz="1400" b="0" i="0" u="none" strike="noStrike" cap="none">
                      <a:solidFill>
                        <a:schemeClr val="lt1"/>
                      </a:solidFill>
                      <a:latin typeface="Microsoft JhengHei"/>
                      <a:ea typeface="Microsoft JhengHei"/>
                      <a:cs typeface="Microsoft JhengHei"/>
                      <a:sym typeface="Microsoft JhengHei"/>
                    </a:rPr>
                    <a:t>Texture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lang="en-US" sz="1400" b="0" i="0" u="none" strike="noStrike" cap="none">
                      <a:solidFill>
                        <a:schemeClr val="lt1"/>
                      </a:solidFill>
                      <a:latin typeface="Microsoft JhengHei"/>
                      <a:ea typeface="Microsoft JhengHei"/>
                      <a:cs typeface="Microsoft JhengHei"/>
                      <a:sym typeface="Microsoft JhengHei"/>
                    </a:rPr>
                    <a:t>Buffer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74" name="Google Shape;474;p17"/>
                <p:cNvCxnSpPr/>
                <p:nvPr/>
              </p:nvCxnSpPr>
              <p:spPr>
                <a:xfrm>
                  <a:off x="7029076" y="2619439"/>
                  <a:ext cx="648376" cy="0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rgbClr val="DE46EA"/>
                  </a:solidFill>
                  <a:prstDash val="solid"/>
                  <a:round/>
                  <a:headEnd type="none" w="sm" len="sm"/>
                  <a:tailEnd type="stealth" w="med" len="med"/>
                </a:ln>
              </p:spPr>
            </p:cxnSp>
            <p:cxnSp>
              <p:nvCxnSpPr>
                <p:cNvPr id="475" name="Google Shape;475;p17"/>
                <p:cNvCxnSpPr>
                  <a:stCxn id="476" idx="3"/>
                </p:cNvCxnSpPr>
                <p:nvPr/>
              </p:nvCxnSpPr>
              <p:spPr>
                <a:xfrm>
                  <a:off x="9237717" y="2755050"/>
                  <a:ext cx="574800" cy="0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rgbClr val="DE46EA"/>
                  </a:solidFill>
                  <a:prstDash val="solid"/>
                  <a:round/>
                  <a:headEnd type="none" w="sm" len="sm"/>
                  <a:tailEnd type="stealth" w="med" len="med"/>
                </a:ln>
              </p:spPr>
            </p:cxnSp>
            <p:cxnSp>
              <p:nvCxnSpPr>
                <p:cNvPr id="477" name="Google Shape;477;p17"/>
                <p:cNvCxnSpPr/>
                <p:nvPr/>
              </p:nvCxnSpPr>
              <p:spPr>
                <a:xfrm>
                  <a:off x="10603525" y="3190125"/>
                  <a:ext cx="0" cy="576447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FF0000"/>
                  </a:solidFill>
                  <a:prstDash val="solid"/>
                  <a:round/>
                  <a:headEnd type="stealth" w="med" len="med"/>
                  <a:tailEnd type="stealth" w="med" len="med"/>
                </a:ln>
              </p:spPr>
            </p:cxnSp>
            <p:cxnSp>
              <p:nvCxnSpPr>
                <p:cNvPr id="478" name="Google Shape;478;p17"/>
                <p:cNvCxnSpPr>
                  <a:stCxn id="473" idx="0"/>
                </p:cNvCxnSpPr>
                <p:nvPr/>
              </p:nvCxnSpPr>
              <p:spPr>
                <a:xfrm rot="10800000">
                  <a:off x="8187247" y="3190011"/>
                  <a:ext cx="3000" cy="610200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rgbClr val="0070C0"/>
                  </a:solidFill>
                  <a:prstDash val="solid"/>
                  <a:round/>
                  <a:headEnd type="none" w="sm" len="sm"/>
                  <a:tailEnd type="stealth" w="med" len="med"/>
                </a:ln>
              </p:spPr>
            </p:cxnSp>
            <p:sp>
              <p:nvSpPr>
                <p:cNvPr id="476" name="Google Shape;476;p17"/>
                <p:cNvSpPr/>
                <p:nvPr/>
              </p:nvSpPr>
              <p:spPr>
                <a:xfrm>
                  <a:off x="7647367" y="2109710"/>
                  <a:ext cx="1590350" cy="1290680"/>
                </a:xfrm>
                <a:prstGeom prst="roundRect">
                  <a:avLst>
                    <a:gd name="adj" fmla="val 16667"/>
                  </a:avLst>
                </a:prstGeom>
                <a:noFill/>
                <a:ln w="57150" cap="flat" cmpd="sng">
                  <a:solidFill>
                    <a:srgbClr val="DE46EA"/>
                  </a:solidFill>
                  <a:prstDash val="dot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endParaRPr>
                </a:p>
              </p:txBody>
            </p:sp>
            <p:sp>
              <p:nvSpPr>
                <p:cNvPr id="479" name="Google Shape;479;p17"/>
                <p:cNvSpPr txBox="1"/>
                <p:nvPr/>
              </p:nvSpPr>
              <p:spPr>
                <a:xfrm>
                  <a:off x="7029077" y="1769408"/>
                  <a:ext cx="2995894" cy="33160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lang="en-US" sz="1400" b="1" i="0" u="none" strike="noStrike" cap="none">
                      <a:solidFill>
                        <a:srgbClr val="7030A0"/>
                      </a:solidFill>
                      <a:latin typeface="Microsoft JhengHei"/>
                      <a:ea typeface="Microsoft JhengHei"/>
                      <a:cs typeface="Microsoft JhengHei"/>
                      <a:sym typeface="Microsoft JhengHei"/>
                    </a:rPr>
                    <a:t>片段著色器 (Fragment Shader)</a:t>
                  </a:r>
                  <a:endParaRPr sz="1400" b="1" i="0" u="none" strike="noStrike" cap="none">
                    <a:solidFill>
                      <a:srgbClr val="7030A0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endParaRPr>
                </a:p>
              </p:txBody>
            </p:sp>
          </p:grpSp>
          <p:sp>
            <p:nvSpPr>
              <p:cNvPr id="480" name="Google Shape;480;p17"/>
              <p:cNvSpPr/>
              <p:nvPr/>
            </p:nvSpPr>
            <p:spPr>
              <a:xfrm>
                <a:off x="5619244" y="5054796"/>
                <a:ext cx="441527" cy="841600"/>
              </a:xfrm>
              <a:prstGeom prst="ellipse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endParaRPr>
              </a:p>
            </p:txBody>
          </p:sp>
        </p:grpSp>
        <p:cxnSp>
          <p:nvCxnSpPr>
            <p:cNvPr id="481" name="Google Shape;481;p17"/>
            <p:cNvCxnSpPr/>
            <p:nvPr/>
          </p:nvCxnSpPr>
          <p:spPr>
            <a:xfrm rot="10800000" flipH="1">
              <a:off x="2151826" y="5890336"/>
              <a:ext cx="532311" cy="1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482" name="Google Shape;482;p17"/>
            <p:cNvCxnSpPr/>
            <p:nvPr/>
          </p:nvCxnSpPr>
          <p:spPr>
            <a:xfrm>
              <a:off x="2151826" y="4552579"/>
              <a:ext cx="512608" cy="0"/>
            </a:xfrm>
            <a:prstGeom prst="straightConnector1">
              <a:avLst/>
            </a:prstGeom>
            <a:noFill/>
            <a:ln w="5715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sp>
        <p:nvSpPr>
          <p:cNvPr id="483" name="Google Shape;483;p17"/>
          <p:cNvSpPr txBox="1"/>
          <p:nvPr/>
        </p:nvSpPr>
        <p:spPr>
          <a:xfrm>
            <a:off x="341376" y="1436157"/>
            <a:ext cx="8802624" cy="1190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下面的雙箭頭是指，Fragment Shader處理完的資料，會先藉由調閱Frame Buffer中對應位置的Depth Buffer，判斷完後再決定是否要填入Frame Buffer。 </a:t>
            </a:r>
            <a:endParaRPr sz="16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預設為：若該位置沒有距離攝影機更近的物體則會上色，否則不上色</a:t>
            </a:r>
            <a:endParaRPr sz="16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Google Shape;488;p6" descr="D:\Downloads\webglTeplate_工作區域 1 複本 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5775"/>
            <a:ext cx="9144000" cy="5148263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6"/>
          <p:cNvSpPr txBox="1">
            <a:spLocks noGrp="1"/>
          </p:cNvSpPr>
          <p:nvPr>
            <p:ph type="title"/>
          </p:nvPr>
        </p:nvSpPr>
        <p:spPr>
          <a:xfrm>
            <a:off x="539552" y="987574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>
                <a:solidFill>
                  <a:srgbClr val="002060"/>
                </a:solidFill>
              </a:rPr>
              <a:t>參、GLSL語法介紹</a:t>
            </a:r>
            <a:endParaRPr>
              <a:solidFill>
                <a:srgbClr val="002060"/>
              </a:solidFill>
            </a:endParaRPr>
          </a:p>
        </p:txBody>
      </p:sp>
      <p:sp>
        <p:nvSpPr>
          <p:cNvPr id="490" name="Google Shape;490;p6"/>
          <p:cNvSpPr/>
          <p:nvPr/>
        </p:nvSpPr>
        <p:spPr>
          <a:xfrm>
            <a:off x="1493912" y="1635646"/>
            <a:ext cx="3480424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一、GLSL簡介</a:t>
            </a:r>
            <a:endParaRPr sz="20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二、繪圖相關function</a:t>
            </a:r>
            <a:endParaRPr sz="20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三、資料型態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四、變數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五、流程控制</a:t>
            </a:r>
            <a:endParaRPr sz="20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六、函數</a:t>
            </a:r>
            <a:endParaRPr sz="20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91" name="Google Shape;491;p6"/>
          <p:cNvSpPr txBox="1">
            <a:spLocks noGrp="1"/>
          </p:cNvSpPr>
          <p:nvPr>
            <p:ph type="sldNum" idx="12"/>
          </p:nvPr>
        </p:nvSpPr>
        <p:spPr>
          <a:xfrm>
            <a:off x="673224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7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</a:rPr>
              <a:t>一、GLSL簡介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497" name="Google Shape;497;p7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498" name="Google Shape;498;p7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502" name="Google Shape;502;p7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503" name="Google Shape;503;p7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506" name="Google Shape;506;p7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507" name="Google Shape;507;p7"/>
          <p:cNvSpPr/>
          <p:nvPr/>
        </p:nvSpPr>
        <p:spPr>
          <a:xfrm>
            <a:off x="971600" y="1203598"/>
            <a:ext cx="2564080" cy="432048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（一）什麼是GLSL？</a:t>
            </a:r>
            <a:endParaRPr sz="1800" b="1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08" name="Google Shape;508;p7"/>
          <p:cNvSpPr/>
          <p:nvPr/>
        </p:nvSpPr>
        <p:spPr>
          <a:xfrm>
            <a:off x="971600" y="1761685"/>
            <a:ext cx="5990032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GLSL是一個基於C++設計的程式語言，</a:t>
            </a:r>
            <a:endParaRPr sz="18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目的是為了能對著色器Shader進行控制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基本語法皆與C/C++類似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本章節將一一介紹與C語言不同或是需要注意之處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另會提及GLSL常用的特性，如Built-in變數與函數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9130763840_0_196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6499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</a:rPr>
              <a:t>一、GLSL簡介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514" name="Google Shape;514;g9130763840_0_196"/>
          <p:cNvGrpSpPr/>
          <p:nvPr/>
        </p:nvGrpSpPr>
        <p:grpSpPr>
          <a:xfrm>
            <a:off x="0" y="0"/>
            <a:ext cx="791004" cy="791004"/>
            <a:chOff x="0" y="0"/>
            <a:chExt cx="791004" cy="791004"/>
          </a:xfrm>
        </p:grpSpPr>
        <p:sp>
          <p:nvSpPr>
            <p:cNvPr id="515" name="Google Shape;515;g9130763840_0_196"/>
            <p:cNvSpPr/>
            <p:nvPr/>
          </p:nvSpPr>
          <p:spPr>
            <a:xfrm>
              <a:off x="0" y="0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16" name="Google Shape;516;g9130763840_0_196"/>
            <p:cNvSpPr/>
            <p:nvPr/>
          </p:nvSpPr>
          <p:spPr>
            <a:xfrm>
              <a:off x="395536" y="0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17" name="Google Shape;517;g9130763840_0_196"/>
            <p:cNvSpPr/>
            <p:nvPr/>
          </p:nvSpPr>
          <p:spPr>
            <a:xfrm>
              <a:off x="0" y="395536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18" name="Google Shape;518;g9130763840_0_196"/>
            <p:cNvSpPr/>
            <p:nvPr/>
          </p:nvSpPr>
          <p:spPr>
            <a:xfrm>
              <a:off x="593304" y="593304"/>
              <a:ext cx="197700" cy="197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519" name="Google Shape;519;g9130763840_0_196"/>
          <p:cNvGrpSpPr/>
          <p:nvPr/>
        </p:nvGrpSpPr>
        <p:grpSpPr>
          <a:xfrm>
            <a:off x="8460432" y="4299942"/>
            <a:ext cx="500394" cy="640276"/>
            <a:chOff x="8460432" y="4299942"/>
            <a:chExt cx="500394" cy="640276"/>
          </a:xfrm>
        </p:grpSpPr>
        <p:sp>
          <p:nvSpPr>
            <p:cNvPr id="520" name="Google Shape;520;g9130763840_0_196"/>
            <p:cNvSpPr/>
            <p:nvPr/>
          </p:nvSpPr>
          <p:spPr>
            <a:xfrm>
              <a:off x="8528790" y="4299942"/>
              <a:ext cx="432000" cy="432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21" name="Google Shape;521;g9130763840_0_196"/>
            <p:cNvSpPr/>
            <p:nvPr/>
          </p:nvSpPr>
          <p:spPr>
            <a:xfrm>
              <a:off x="8852826" y="4832218"/>
              <a:ext cx="108000" cy="108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22" name="Google Shape;522;g9130763840_0_196"/>
            <p:cNvSpPr/>
            <p:nvPr/>
          </p:nvSpPr>
          <p:spPr>
            <a:xfrm>
              <a:off x="8460432" y="4547836"/>
              <a:ext cx="284400" cy="2844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523" name="Google Shape;523;g9130763840_0_196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524" name="Google Shape;524;g9130763840_0_196"/>
          <p:cNvSpPr/>
          <p:nvPr/>
        </p:nvSpPr>
        <p:spPr>
          <a:xfrm>
            <a:off x="889248" y="875496"/>
            <a:ext cx="410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(一) Shader Code本人長相</a:t>
            </a:r>
            <a:endParaRPr sz="20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25" name="Google Shape;525;g9130763840_0_196"/>
          <p:cNvSpPr txBox="1"/>
          <p:nvPr/>
        </p:nvSpPr>
        <p:spPr>
          <a:xfrm>
            <a:off x="678442" y="1278566"/>
            <a:ext cx="8174400" cy="3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前三行為定義變數</a:t>
            </a:r>
            <a:endParaRPr sz="20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第七行為使用 GLSL 內建(Built-in)變數，其修飾詞為varying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因此在傳到片段著色器時，會完成內插 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第11行為將float的運算精確度定義為中等</a:t>
            </a:r>
            <a:endParaRPr sz="20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第13行使用 GLSL 內建(Built-in)變數，其修飾詞為varying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這個Built-in varying 變數會輸出給 Frame Buffer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效果 : 所有東西都是白色</a:t>
            </a:r>
            <a:endParaRPr sz="16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9130763840_0_212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5846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</a:rPr>
              <a:t>一、GLSL簡介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531" name="Google Shape;531;g9130763840_0_212"/>
          <p:cNvGrpSpPr/>
          <p:nvPr/>
        </p:nvGrpSpPr>
        <p:grpSpPr>
          <a:xfrm>
            <a:off x="0" y="0"/>
            <a:ext cx="791004" cy="791004"/>
            <a:chOff x="0" y="0"/>
            <a:chExt cx="791004" cy="791004"/>
          </a:xfrm>
        </p:grpSpPr>
        <p:sp>
          <p:nvSpPr>
            <p:cNvPr id="532" name="Google Shape;532;g9130763840_0_212"/>
            <p:cNvSpPr/>
            <p:nvPr/>
          </p:nvSpPr>
          <p:spPr>
            <a:xfrm>
              <a:off x="0" y="0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33" name="Google Shape;533;g9130763840_0_212"/>
            <p:cNvSpPr/>
            <p:nvPr/>
          </p:nvSpPr>
          <p:spPr>
            <a:xfrm>
              <a:off x="395536" y="0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34" name="Google Shape;534;g9130763840_0_212"/>
            <p:cNvSpPr/>
            <p:nvPr/>
          </p:nvSpPr>
          <p:spPr>
            <a:xfrm>
              <a:off x="0" y="395536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35" name="Google Shape;535;g9130763840_0_212"/>
            <p:cNvSpPr/>
            <p:nvPr/>
          </p:nvSpPr>
          <p:spPr>
            <a:xfrm>
              <a:off x="593304" y="593304"/>
              <a:ext cx="197700" cy="197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536" name="Google Shape;536;g9130763840_0_212"/>
          <p:cNvGrpSpPr/>
          <p:nvPr/>
        </p:nvGrpSpPr>
        <p:grpSpPr>
          <a:xfrm>
            <a:off x="8460432" y="4299942"/>
            <a:ext cx="500394" cy="640276"/>
            <a:chOff x="8460432" y="4299942"/>
            <a:chExt cx="500394" cy="640276"/>
          </a:xfrm>
        </p:grpSpPr>
        <p:sp>
          <p:nvSpPr>
            <p:cNvPr id="537" name="Google Shape;537;g9130763840_0_212"/>
            <p:cNvSpPr/>
            <p:nvPr/>
          </p:nvSpPr>
          <p:spPr>
            <a:xfrm>
              <a:off x="8528790" y="4299942"/>
              <a:ext cx="432000" cy="432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38" name="Google Shape;538;g9130763840_0_212"/>
            <p:cNvSpPr/>
            <p:nvPr/>
          </p:nvSpPr>
          <p:spPr>
            <a:xfrm>
              <a:off x="8852826" y="4832218"/>
              <a:ext cx="108000" cy="108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39" name="Google Shape;539;g9130763840_0_212"/>
            <p:cNvSpPr/>
            <p:nvPr/>
          </p:nvSpPr>
          <p:spPr>
            <a:xfrm>
              <a:off x="8460432" y="4547836"/>
              <a:ext cx="284400" cy="2844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540" name="Google Shape;540;g9130763840_0_212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pic>
        <p:nvPicPr>
          <p:cNvPr id="541" name="Google Shape;541;g9130763840_0_212"/>
          <p:cNvPicPr preferRelativeResize="0"/>
          <p:nvPr/>
        </p:nvPicPr>
        <p:blipFill rotWithShape="1">
          <a:blip r:embed="rId3">
            <a:alphaModFix/>
          </a:blip>
          <a:srcRect t="-250"/>
          <a:stretch/>
        </p:blipFill>
        <p:spPr>
          <a:xfrm>
            <a:off x="12192" y="1542116"/>
            <a:ext cx="4693920" cy="2942554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g9130763840_0_212"/>
          <p:cNvSpPr/>
          <p:nvPr/>
        </p:nvSpPr>
        <p:spPr>
          <a:xfrm>
            <a:off x="12192" y="1712976"/>
            <a:ext cx="4630200" cy="1639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g9130763840_0_212"/>
          <p:cNvSpPr/>
          <p:nvPr/>
        </p:nvSpPr>
        <p:spPr>
          <a:xfrm>
            <a:off x="44034" y="3657600"/>
            <a:ext cx="4630200" cy="426600"/>
          </a:xfrm>
          <a:prstGeom prst="rect">
            <a:avLst/>
          </a:prstGeom>
          <a:noFill/>
          <a:ln w="28575" cap="flat" cmpd="sng">
            <a:solidFill>
              <a:srgbClr val="33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g9130763840_0_212"/>
          <p:cNvSpPr/>
          <p:nvPr/>
        </p:nvSpPr>
        <p:spPr>
          <a:xfrm>
            <a:off x="4806344" y="1447893"/>
            <a:ext cx="3880500" cy="32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1.兩個用於傳入頂點資訊的attribute變數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(1)aVertexPosition</a:t>
            </a:r>
            <a:endParaRPr sz="1600" b="0" i="0" u="none" strike="noStrike" cap="none">
              <a:solidFill>
                <a:srgbClr val="C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(2)aVertexColor </a:t>
            </a:r>
            <a:endParaRPr sz="1600" b="0" i="0" u="none" strike="noStrike" cap="none">
              <a:solidFill>
                <a:srgbClr val="C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2.兩個 uniform 變數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(1)uMVMatrix </a:t>
            </a:r>
            <a:endParaRPr sz="1600" b="0" i="0" u="none" strike="noStrike" cap="none">
              <a:solidFill>
                <a:srgbClr val="C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(2)uPMatrix</a:t>
            </a:r>
            <a:endParaRPr sz="1600" b="0" i="0" u="none" strike="noStrike" cap="none">
              <a:solidFill>
                <a:srgbClr val="C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3.varying 變數輸出的 vColor。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4.在這段頂點著色器(Vertex Shader)的程式碼的主程式，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gl_Position (一個Built-in varying 變數)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做頂點(Vertex)變換的計算。對於顏色的處理，就是從屬性(Attributes)獲取它們，並直接輸出給 varying 變數 vColor。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g9130763840_0_212"/>
          <p:cNvSpPr/>
          <p:nvPr/>
        </p:nvSpPr>
        <p:spPr>
          <a:xfrm>
            <a:off x="889248" y="875496"/>
            <a:ext cx="6877056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(二) Shader Code本人長相-以vertex shader為例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" descr="D:\Downloads\webgl2_工作區域 1 複本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4442"/>
            <a:ext cx="9144000" cy="5148263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889248" y="123478"/>
            <a:ext cx="562696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Microsoft JhengHei"/>
              <a:buNone/>
            </a:pPr>
            <a:r>
              <a:rPr lang="en-US" sz="4000">
                <a:solidFill>
                  <a:srgbClr val="002060"/>
                </a:solidFill>
              </a:rPr>
              <a:t>Outline</a:t>
            </a:r>
            <a:endParaRPr sz="4000">
              <a:solidFill>
                <a:srgbClr val="002060"/>
              </a:solidFill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642416" y="2691524"/>
            <a:ext cx="4502608" cy="463054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36609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貳、GLSL</a:t>
            </a:r>
            <a:endParaRPr sz="2400" b="1" i="0" u="none" strike="noStrike" cap="none">
              <a:solidFill>
                <a:srgbClr val="36609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946056" y="3154578"/>
            <a:ext cx="3529192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一、GLSL簡介</a:t>
            </a:r>
            <a:endParaRPr lang="en-US" sz="2000" b="0" i="0" u="none" strike="noStrike" cap="none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TW" altLang="en-US" sz="2000" dirty="0">
                <a:solidFill>
                  <a:schemeClr val="dk1"/>
                </a:solidFill>
                <a:latin typeface="Microsoft JhengHei"/>
                <a:ea typeface="Microsoft JhengHei"/>
                <a:sym typeface="Microsoft JhengHei"/>
              </a:rPr>
              <a:t>二、繪圖相關</a:t>
            </a:r>
            <a:r>
              <a:rPr lang="en-US" altLang="zh-TW" sz="2000" dirty="0">
                <a:solidFill>
                  <a:schemeClr val="dk1"/>
                </a:solidFill>
                <a:latin typeface="Microsoft JhengHei"/>
                <a:ea typeface="Microsoft JhengHei"/>
                <a:sym typeface="Microsoft JhengHei"/>
              </a:rPr>
              <a:t>function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SzPts val="2000"/>
            </a:pPr>
            <a:r>
              <a:rPr lang="en-US" altLang="zh-TW" sz="2000" dirty="0" err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三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、資料型態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SzPts val="2000"/>
            </a:pPr>
            <a:r>
              <a:rPr lang="en-US" altLang="zh-TW" sz="2000" dirty="0" err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四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、變數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SzPts val="2000"/>
            </a:pPr>
            <a:r>
              <a:rPr lang="en-US" altLang="zh-TW" sz="2000" dirty="0" err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五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、流程控制</a:t>
            </a:r>
            <a:endParaRPr sz="2000" b="0" i="0" u="none" strike="noStrike" cap="none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TW" altLang="en-US" sz="2000" b="0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六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函數</a:t>
            </a:r>
            <a:endParaRPr sz="2000" b="0" i="0" u="none" strike="noStrike" cap="none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642416" y="1106062"/>
            <a:ext cx="4502608" cy="463054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36609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壹、Graphics Programming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"/>
          <p:cNvSpPr/>
          <p:nvPr/>
        </p:nvSpPr>
        <p:spPr>
          <a:xfrm>
            <a:off x="939176" y="1569116"/>
            <a:ext cx="3998584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一、Primitives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&amp; Attributes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二、Color</a:t>
            </a:r>
            <a:endParaRPr sz="2000" b="0" i="0" u="none" strike="noStrike" cap="none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三、Depth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Testing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遮擋判斷</a:t>
            </a:r>
            <a:endParaRPr sz="2000" b="0" i="0" u="none" strike="noStrike" cap="none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0" name="Google Shape;110;p2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9130763840_0_231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90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None/>
            </a:pPr>
            <a:r>
              <a:rPr lang="en-US" sz="3600" b="1">
                <a:solidFill>
                  <a:srgbClr val="002060"/>
                </a:solidFill>
              </a:rPr>
              <a:t>二、繪圖相關function</a:t>
            </a:r>
            <a:endParaRPr/>
          </a:p>
        </p:txBody>
      </p:sp>
      <p:grpSp>
        <p:nvGrpSpPr>
          <p:cNvPr id="551" name="Google Shape;551;g9130763840_0_231"/>
          <p:cNvGrpSpPr/>
          <p:nvPr/>
        </p:nvGrpSpPr>
        <p:grpSpPr>
          <a:xfrm>
            <a:off x="0" y="0"/>
            <a:ext cx="791004" cy="791004"/>
            <a:chOff x="0" y="0"/>
            <a:chExt cx="791004" cy="791004"/>
          </a:xfrm>
        </p:grpSpPr>
        <p:sp>
          <p:nvSpPr>
            <p:cNvPr id="552" name="Google Shape;552;g9130763840_0_231"/>
            <p:cNvSpPr/>
            <p:nvPr/>
          </p:nvSpPr>
          <p:spPr>
            <a:xfrm>
              <a:off x="0" y="0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53" name="Google Shape;553;g9130763840_0_231"/>
            <p:cNvSpPr/>
            <p:nvPr/>
          </p:nvSpPr>
          <p:spPr>
            <a:xfrm>
              <a:off x="395536" y="0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54" name="Google Shape;554;g9130763840_0_231"/>
            <p:cNvSpPr/>
            <p:nvPr/>
          </p:nvSpPr>
          <p:spPr>
            <a:xfrm>
              <a:off x="0" y="395536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55" name="Google Shape;555;g9130763840_0_231"/>
            <p:cNvSpPr/>
            <p:nvPr/>
          </p:nvSpPr>
          <p:spPr>
            <a:xfrm>
              <a:off x="593304" y="593304"/>
              <a:ext cx="197700" cy="197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556" name="Google Shape;556;g9130763840_0_231"/>
          <p:cNvGrpSpPr/>
          <p:nvPr/>
        </p:nvGrpSpPr>
        <p:grpSpPr>
          <a:xfrm>
            <a:off x="8460432" y="4299942"/>
            <a:ext cx="500394" cy="640276"/>
            <a:chOff x="8460432" y="4299942"/>
            <a:chExt cx="500394" cy="640276"/>
          </a:xfrm>
        </p:grpSpPr>
        <p:sp>
          <p:nvSpPr>
            <p:cNvPr id="557" name="Google Shape;557;g9130763840_0_231"/>
            <p:cNvSpPr/>
            <p:nvPr/>
          </p:nvSpPr>
          <p:spPr>
            <a:xfrm>
              <a:off x="8528790" y="4299942"/>
              <a:ext cx="432000" cy="432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58" name="Google Shape;558;g9130763840_0_231"/>
            <p:cNvSpPr/>
            <p:nvPr/>
          </p:nvSpPr>
          <p:spPr>
            <a:xfrm>
              <a:off x="8852826" y="4832218"/>
              <a:ext cx="108000" cy="108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59" name="Google Shape;559;g9130763840_0_231"/>
            <p:cNvSpPr/>
            <p:nvPr/>
          </p:nvSpPr>
          <p:spPr>
            <a:xfrm>
              <a:off x="8460432" y="4547836"/>
              <a:ext cx="284400" cy="2844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560" name="Google Shape;560;g9130763840_0_231"/>
          <p:cNvSpPr/>
          <p:nvPr/>
        </p:nvSpPr>
        <p:spPr>
          <a:xfrm>
            <a:off x="889248" y="875496"/>
            <a:ext cx="384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(一)與Shader相關的function</a:t>
            </a:r>
            <a:endParaRPr sz="20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61" name="Google Shape;561;g9130763840_0_231"/>
          <p:cNvSpPr/>
          <p:nvPr/>
        </p:nvSpPr>
        <p:spPr>
          <a:xfrm>
            <a:off x="3339385" y="2922014"/>
            <a:ext cx="2952300" cy="20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webGLStart()</a:t>
            </a:r>
            <a:endParaRPr sz="14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initGL() </a:t>
            </a:r>
            <a:endParaRPr sz="14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1.initShaders()</a:t>
            </a:r>
            <a:endParaRPr sz="1400" b="0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2.getShader()</a:t>
            </a:r>
            <a:endParaRPr sz="1400" b="0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setMatrixUniforms()</a:t>
            </a:r>
            <a:endParaRPr sz="14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initBuffers()</a:t>
            </a:r>
            <a:endParaRPr sz="14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drawScene()</a:t>
            </a:r>
            <a:endParaRPr sz="1800" b="0" i="0" u="none" strike="noStrike" cap="none">
              <a:solidFill>
                <a:srgbClr val="7F7F7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62" name="Google Shape;562;g9130763840_0_231"/>
          <p:cNvSpPr/>
          <p:nvPr/>
        </p:nvSpPr>
        <p:spPr>
          <a:xfrm>
            <a:off x="1751198" y="1344008"/>
            <a:ext cx="1540800" cy="3693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92C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HTML code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63" name="Google Shape;563;g9130763840_0_231"/>
          <p:cNvSpPr/>
          <p:nvPr/>
        </p:nvSpPr>
        <p:spPr>
          <a:xfrm>
            <a:off x="1751198" y="2965315"/>
            <a:ext cx="1540800" cy="3693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92C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javascript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64" name="Google Shape;564;g9130763840_0_231"/>
          <p:cNvSpPr/>
          <p:nvPr/>
        </p:nvSpPr>
        <p:spPr>
          <a:xfrm>
            <a:off x="2396827" y="1809226"/>
            <a:ext cx="249600" cy="249600"/>
          </a:xfrm>
          <a:prstGeom prst="mathPlus">
            <a:avLst>
              <a:gd name="adj1" fmla="val 2352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65" name="Google Shape;565;g9130763840_0_231"/>
          <p:cNvSpPr/>
          <p:nvPr/>
        </p:nvSpPr>
        <p:spPr>
          <a:xfrm>
            <a:off x="2396827" y="2619879"/>
            <a:ext cx="249600" cy="249600"/>
          </a:xfrm>
          <a:prstGeom prst="mathPlus">
            <a:avLst>
              <a:gd name="adj1" fmla="val 2352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66" name="Google Shape;566;g9130763840_0_231"/>
          <p:cNvSpPr/>
          <p:nvPr/>
        </p:nvSpPr>
        <p:spPr>
          <a:xfrm>
            <a:off x="1751198" y="2154661"/>
            <a:ext cx="1540800" cy="3693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92C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shader code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g9130763840_0_231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568" name="Google Shape;568;g9130763840_0_231"/>
          <p:cNvSpPr/>
          <p:nvPr/>
        </p:nvSpPr>
        <p:spPr>
          <a:xfrm>
            <a:off x="1179819" y="3475907"/>
            <a:ext cx="2159700" cy="7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還記得Lesson1提到的結構嗎？</a:t>
            </a:r>
            <a:endParaRPr sz="2000" b="1" i="0" u="none" strike="noStrike" cap="none">
              <a:solidFill>
                <a:srgbClr val="C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9130763840_0_253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90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None/>
            </a:pPr>
            <a:r>
              <a:rPr lang="en-US" sz="3600" b="1">
                <a:solidFill>
                  <a:srgbClr val="002060"/>
                </a:solidFill>
              </a:rPr>
              <a:t>二、繪圖相關function</a:t>
            </a:r>
            <a:endParaRPr/>
          </a:p>
        </p:txBody>
      </p:sp>
      <p:grpSp>
        <p:nvGrpSpPr>
          <p:cNvPr id="574" name="Google Shape;574;g9130763840_0_253"/>
          <p:cNvGrpSpPr/>
          <p:nvPr/>
        </p:nvGrpSpPr>
        <p:grpSpPr>
          <a:xfrm>
            <a:off x="0" y="0"/>
            <a:ext cx="791004" cy="791004"/>
            <a:chOff x="0" y="0"/>
            <a:chExt cx="791004" cy="791004"/>
          </a:xfrm>
        </p:grpSpPr>
        <p:sp>
          <p:nvSpPr>
            <p:cNvPr id="575" name="Google Shape;575;g9130763840_0_253"/>
            <p:cNvSpPr/>
            <p:nvPr/>
          </p:nvSpPr>
          <p:spPr>
            <a:xfrm>
              <a:off x="0" y="0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76" name="Google Shape;576;g9130763840_0_253"/>
            <p:cNvSpPr/>
            <p:nvPr/>
          </p:nvSpPr>
          <p:spPr>
            <a:xfrm>
              <a:off x="395536" y="0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77" name="Google Shape;577;g9130763840_0_253"/>
            <p:cNvSpPr/>
            <p:nvPr/>
          </p:nvSpPr>
          <p:spPr>
            <a:xfrm>
              <a:off x="0" y="395536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78" name="Google Shape;578;g9130763840_0_253"/>
            <p:cNvSpPr/>
            <p:nvPr/>
          </p:nvSpPr>
          <p:spPr>
            <a:xfrm>
              <a:off x="593304" y="593304"/>
              <a:ext cx="197700" cy="197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579" name="Google Shape;579;g9130763840_0_253"/>
          <p:cNvSpPr/>
          <p:nvPr/>
        </p:nvSpPr>
        <p:spPr>
          <a:xfrm>
            <a:off x="889248" y="875496"/>
            <a:ext cx="1803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(二)javascript</a:t>
            </a:r>
            <a:endParaRPr sz="2000" b="1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80" name="Google Shape;580;g9130763840_0_253"/>
          <p:cNvSpPr/>
          <p:nvPr/>
        </p:nvSpPr>
        <p:spPr>
          <a:xfrm>
            <a:off x="971600" y="1304137"/>
            <a:ext cx="1869000" cy="369300"/>
          </a:xfrm>
          <a:prstGeom prst="rect">
            <a:avLst/>
          </a:prstGeom>
          <a:solidFill>
            <a:srgbClr val="FDE9D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1.initShaders()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581" name="Google Shape;581;g9130763840_0_2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750443"/>
            <a:ext cx="4680520" cy="3176078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Google Shape;582;g9130763840_0_253"/>
          <p:cNvSpPr/>
          <p:nvPr/>
        </p:nvSpPr>
        <p:spPr>
          <a:xfrm>
            <a:off x="224179" y="2381771"/>
            <a:ext cx="4347900" cy="2160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83" name="Google Shape;583;g9130763840_0_253"/>
          <p:cNvSpPr/>
          <p:nvPr/>
        </p:nvSpPr>
        <p:spPr>
          <a:xfrm>
            <a:off x="213788" y="3219822"/>
            <a:ext cx="4368600" cy="822300"/>
          </a:xfrm>
          <a:prstGeom prst="rect">
            <a:avLst/>
          </a:prstGeom>
          <a:noFill/>
          <a:ln w="19050" cap="flat" cmpd="sng">
            <a:solidFill>
              <a:srgbClr val="33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84" name="Google Shape;584;g9130763840_0_253"/>
          <p:cNvSpPr/>
          <p:nvPr/>
        </p:nvSpPr>
        <p:spPr>
          <a:xfrm>
            <a:off x="4644008" y="3245867"/>
            <a:ext cx="45720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(2)先建立一個program，將fragment shader與vertex shader加入program</a:t>
            </a:r>
            <a:endParaRPr sz="16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(3)此program是binary data，每個shader可視為program內的一段程式碼</a:t>
            </a:r>
            <a:endParaRPr sz="16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85" name="Google Shape;585;g9130763840_0_253"/>
          <p:cNvSpPr/>
          <p:nvPr/>
        </p:nvSpPr>
        <p:spPr>
          <a:xfrm>
            <a:off x="4644008" y="1779662"/>
            <a:ext cx="4572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(1)使用 getShader() 獲得</a:t>
            </a:r>
            <a:endParaRPr sz="1600" b="0" i="0" u="none" strike="noStrike" cap="none">
              <a:solidFill>
                <a:srgbClr val="C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片段著色器 (fragment shader, shader-fs) 與頂點著色器 (vertex shader, shader-vs)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6" name="Google Shape;586;g9130763840_0_253"/>
          <p:cNvGrpSpPr/>
          <p:nvPr/>
        </p:nvGrpSpPr>
        <p:grpSpPr>
          <a:xfrm>
            <a:off x="8460432" y="4299942"/>
            <a:ext cx="500394" cy="640276"/>
            <a:chOff x="8460432" y="4299942"/>
            <a:chExt cx="500394" cy="640276"/>
          </a:xfrm>
        </p:grpSpPr>
        <p:sp>
          <p:nvSpPr>
            <p:cNvPr id="587" name="Google Shape;587;g9130763840_0_253"/>
            <p:cNvSpPr/>
            <p:nvPr/>
          </p:nvSpPr>
          <p:spPr>
            <a:xfrm>
              <a:off x="8528790" y="4299942"/>
              <a:ext cx="432000" cy="432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88" name="Google Shape;588;g9130763840_0_253"/>
            <p:cNvSpPr/>
            <p:nvPr/>
          </p:nvSpPr>
          <p:spPr>
            <a:xfrm>
              <a:off x="8852826" y="4832218"/>
              <a:ext cx="108000" cy="108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89" name="Google Shape;589;g9130763840_0_253"/>
            <p:cNvSpPr/>
            <p:nvPr/>
          </p:nvSpPr>
          <p:spPr>
            <a:xfrm>
              <a:off x="8460432" y="4547836"/>
              <a:ext cx="284400" cy="2844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590" name="Google Shape;590;g9130763840_0_253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9130763840_0_274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90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None/>
            </a:pPr>
            <a:r>
              <a:rPr lang="en-US" sz="3600" b="1">
                <a:solidFill>
                  <a:srgbClr val="002060"/>
                </a:solidFill>
              </a:rPr>
              <a:t>二、繪圖相關function</a:t>
            </a:r>
            <a:endParaRPr/>
          </a:p>
        </p:txBody>
      </p:sp>
      <p:grpSp>
        <p:nvGrpSpPr>
          <p:cNvPr id="596" name="Google Shape;596;g9130763840_0_274"/>
          <p:cNvGrpSpPr/>
          <p:nvPr/>
        </p:nvGrpSpPr>
        <p:grpSpPr>
          <a:xfrm>
            <a:off x="0" y="0"/>
            <a:ext cx="791004" cy="791004"/>
            <a:chOff x="0" y="0"/>
            <a:chExt cx="791004" cy="791004"/>
          </a:xfrm>
        </p:grpSpPr>
        <p:sp>
          <p:nvSpPr>
            <p:cNvPr id="597" name="Google Shape;597;g9130763840_0_274"/>
            <p:cNvSpPr/>
            <p:nvPr/>
          </p:nvSpPr>
          <p:spPr>
            <a:xfrm>
              <a:off x="0" y="0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98" name="Google Shape;598;g9130763840_0_274"/>
            <p:cNvSpPr/>
            <p:nvPr/>
          </p:nvSpPr>
          <p:spPr>
            <a:xfrm>
              <a:off x="395536" y="0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99" name="Google Shape;599;g9130763840_0_274"/>
            <p:cNvSpPr/>
            <p:nvPr/>
          </p:nvSpPr>
          <p:spPr>
            <a:xfrm>
              <a:off x="0" y="395536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00" name="Google Shape;600;g9130763840_0_274"/>
            <p:cNvSpPr/>
            <p:nvPr/>
          </p:nvSpPr>
          <p:spPr>
            <a:xfrm>
              <a:off x="593304" y="593304"/>
              <a:ext cx="197700" cy="197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601" name="Google Shape;601;g9130763840_0_274"/>
          <p:cNvSpPr/>
          <p:nvPr/>
        </p:nvSpPr>
        <p:spPr>
          <a:xfrm>
            <a:off x="889248" y="875496"/>
            <a:ext cx="194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(一)javascript</a:t>
            </a:r>
            <a:endParaRPr sz="2000" b="1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02" name="Google Shape;602;g9130763840_0_274"/>
          <p:cNvSpPr/>
          <p:nvPr/>
        </p:nvSpPr>
        <p:spPr>
          <a:xfrm>
            <a:off x="971600" y="1304137"/>
            <a:ext cx="1730100" cy="369300"/>
          </a:xfrm>
          <a:prstGeom prst="rect">
            <a:avLst/>
          </a:prstGeom>
          <a:solidFill>
            <a:srgbClr val="FDE9D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1.initShaders()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603" name="Google Shape;603;g9130763840_0_274"/>
          <p:cNvPicPr preferRelativeResize="0"/>
          <p:nvPr/>
        </p:nvPicPr>
        <p:blipFill rotWithShape="1">
          <a:blip r:embed="rId3">
            <a:alphaModFix/>
          </a:blip>
          <a:srcRect t="20191"/>
          <a:stretch/>
        </p:blipFill>
        <p:spPr>
          <a:xfrm>
            <a:off x="852047" y="3003797"/>
            <a:ext cx="7966842" cy="108012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4" name="Google Shape;604;g9130763840_0_274"/>
          <p:cNvGrpSpPr/>
          <p:nvPr/>
        </p:nvGrpSpPr>
        <p:grpSpPr>
          <a:xfrm>
            <a:off x="8460432" y="4299942"/>
            <a:ext cx="500394" cy="640276"/>
            <a:chOff x="8460432" y="4299942"/>
            <a:chExt cx="500394" cy="640276"/>
          </a:xfrm>
        </p:grpSpPr>
        <p:sp>
          <p:nvSpPr>
            <p:cNvPr id="605" name="Google Shape;605;g9130763840_0_274"/>
            <p:cNvSpPr/>
            <p:nvPr/>
          </p:nvSpPr>
          <p:spPr>
            <a:xfrm>
              <a:off x="8528790" y="4299942"/>
              <a:ext cx="432000" cy="432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06" name="Google Shape;606;g9130763840_0_274"/>
            <p:cNvSpPr/>
            <p:nvPr/>
          </p:nvSpPr>
          <p:spPr>
            <a:xfrm>
              <a:off x="8852826" y="4832218"/>
              <a:ext cx="108000" cy="108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07" name="Google Shape;607;g9130763840_0_274"/>
            <p:cNvSpPr/>
            <p:nvPr/>
          </p:nvSpPr>
          <p:spPr>
            <a:xfrm>
              <a:off x="8460432" y="4547836"/>
              <a:ext cx="284400" cy="2844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608" name="Google Shape;608;g9130763840_0_274"/>
          <p:cNvSpPr/>
          <p:nvPr/>
        </p:nvSpPr>
        <p:spPr>
          <a:xfrm>
            <a:off x="889249" y="1799975"/>
            <a:ext cx="66615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(4)從shaderProgram取得屬性(Attributes)位置資訊後，使用gl.enableVertexAttribArray 告訴 webGL，提供數值給矩陣的屬性(Attributes) 。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(5)從shaderProgram取得兩個uniform變數。 </a:t>
            </a:r>
            <a:endParaRPr sz="16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09" name="Google Shape;609;g9130763840_0_274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9130763840_0_292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90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None/>
            </a:pPr>
            <a:r>
              <a:rPr lang="en-US" sz="3600" b="1">
                <a:solidFill>
                  <a:srgbClr val="002060"/>
                </a:solidFill>
              </a:rPr>
              <a:t>二、繪圖相關function</a:t>
            </a:r>
            <a:endParaRPr/>
          </a:p>
        </p:txBody>
      </p:sp>
      <p:grpSp>
        <p:nvGrpSpPr>
          <p:cNvPr id="615" name="Google Shape;615;g9130763840_0_292"/>
          <p:cNvGrpSpPr/>
          <p:nvPr/>
        </p:nvGrpSpPr>
        <p:grpSpPr>
          <a:xfrm>
            <a:off x="0" y="0"/>
            <a:ext cx="791004" cy="791004"/>
            <a:chOff x="0" y="0"/>
            <a:chExt cx="791004" cy="791004"/>
          </a:xfrm>
        </p:grpSpPr>
        <p:sp>
          <p:nvSpPr>
            <p:cNvPr id="616" name="Google Shape;616;g9130763840_0_292"/>
            <p:cNvSpPr/>
            <p:nvPr/>
          </p:nvSpPr>
          <p:spPr>
            <a:xfrm>
              <a:off x="0" y="0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17" name="Google Shape;617;g9130763840_0_292"/>
            <p:cNvSpPr/>
            <p:nvPr/>
          </p:nvSpPr>
          <p:spPr>
            <a:xfrm>
              <a:off x="395536" y="0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18" name="Google Shape;618;g9130763840_0_292"/>
            <p:cNvSpPr/>
            <p:nvPr/>
          </p:nvSpPr>
          <p:spPr>
            <a:xfrm>
              <a:off x="0" y="395536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19" name="Google Shape;619;g9130763840_0_292"/>
            <p:cNvSpPr/>
            <p:nvPr/>
          </p:nvSpPr>
          <p:spPr>
            <a:xfrm>
              <a:off x="593304" y="593304"/>
              <a:ext cx="197700" cy="197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620" name="Google Shape;620;g9130763840_0_292"/>
          <p:cNvSpPr/>
          <p:nvPr/>
        </p:nvSpPr>
        <p:spPr>
          <a:xfrm>
            <a:off x="889248" y="875496"/>
            <a:ext cx="234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(二)javascript</a:t>
            </a:r>
            <a:endParaRPr sz="2000" b="1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21" name="Google Shape;621;g9130763840_0_292"/>
          <p:cNvSpPr/>
          <p:nvPr/>
        </p:nvSpPr>
        <p:spPr>
          <a:xfrm>
            <a:off x="971600" y="1304137"/>
            <a:ext cx="1746000" cy="369300"/>
          </a:xfrm>
          <a:prstGeom prst="rect">
            <a:avLst/>
          </a:prstGeom>
          <a:solidFill>
            <a:srgbClr val="FDE9D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2.getShaders()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622" name="Google Shape;622;g9130763840_0_292"/>
          <p:cNvGrpSpPr/>
          <p:nvPr/>
        </p:nvGrpSpPr>
        <p:grpSpPr>
          <a:xfrm>
            <a:off x="8460432" y="4299942"/>
            <a:ext cx="500394" cy="640276"/>
            <a:chOff x="8460432" y="4299942"/>
            <a:chExt cx="500394" cy="640276"/>
          </a:xfrm>
        </p:grpSpPr>
        <p:sp>
          <p:nvSpPr>
            <p:cNvPr id="623" name="Google Shape;623;g9130763840_0_292"/>
            <p:cNvSpPr/>
            <p:nvPr/>
          </p:nvSpPr>
          <p:spPr>
            <a:xfrm>
              <a:off x="8528790" y="4299942"/>
              <a:ext cx="432000" cy="432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24" name="Google Shape;624;g9130763840_0_292"/>
            <p:cNvSpPr/>
            <p:nvPr/>
          </p:nvSpPr>
          <p:spPr>
            <a:xfrm>
              <a:off x="8852826" y="4832218"/>
              <a:ext cx="108000" cy="108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25" name="Google Shape;625;g9130763840_0_292"/>
            <p:cNvSpPr/>
            <p:nvPr/>
          </p:nvSpPr>
          <p:spPr>
            <a:xfrm>
              <a:off x="8460432" y="4547836"/>
              <a:ext cx="284400" cy="2844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pic>
        <p:nvPicPr>
          <p:cNvPr id="626" name="Google Shape;626;g9130763840_0_292"/>
          <p:cNvPicPr preferRelativeResize="0"/>
          <p:nvPr/>
        </p:nvPicPr>
        <p:blipFill rotWithShape="1">
          <a:blip r:embed="rId3">
            <a:alphaModFix/>
          </a:blip>
          <a:srcRect b="55442"/>
          <a:stretch/>
        </p:blipFill>
        <p:spPr>
          <a:xfrm>
            <a:off x="524256" y="2896120"/>
            <a:ext cx="3787096" cy="2247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g9130763840_0_29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90288" y="1660310"/>
            <a:ext cx="3775304" cy="3483189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g9130763840_0_292"/>
          <p:cNvSpPr/>
          <p:nvPr/>
        </p:nvSpPr>
        <p:spPr>
          <a:xfrm>
            <a:off x="56764" y="1679172"/>
            <a:ext cx="4686000" cy="11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從 HTML 頁面使用id ，Fragment Shader或</a:t>
            </a:r>
            <a:endParaRPr sz="14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Vertex Shader的物件</a:t>
            </a:r>
            <a:endParaRPr sz="14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網頁物件是由很多子物件組成，所以不是一個物件</a:t>
            </a:r>
            <a:endParaRPr sz="14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如果用一個物件處理就要把所有子物件合併成一個物件</a:t>
            </a:r>
            <a:endParaRPr sz="14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要把shader送去compile需要一個完整的字串</a:t>
            </a:r>
            <a:endParaRPr sz="14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29" name="Google Shape;629;g9130763840_0_292"/>
          <p:cNvSpPr txBox="1">
            <a:spLocks noGrp="1"/>
          </p:cNvSpPr>
          <p:nvPr>
            <p:ph type="sldNum" idx="12"/>
          </p:nvPr>
        </p:nvSpPr>
        <p:spPr>
          <a:xfrm>
            <a:off x="6686872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630" name="Google Shape;630;g9130763840_0_292"/>
          <p:cNvSpPr/>
          <p:nvPr/>
        </p:nvSpPr>
        <p:spPr>
          <a:xfrm>
            <a:off x="584887" y="3785293"/>
            <a:ext cx="3665700" cy="12219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9130763840_0_312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90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None/>
            </a:pPr>
            <a:r>
              <a:rPr lang="en-US" sz="3600" b="1">
                <a:solidFill>
                  <a:srgbClr val="002060"/>
                </a:solidFill>
              </a:rPr>
              <a:t>二、繪圖相關function</a:t>
            </a:r>
            <a:endParaRPr/>
          </a:p>
        </p:txBody>
      </p:sp>
      <p:grpSp>
        <p:nvGrpSpPr>
          <p:cNvPr id="636" name="Google Shape;636;g9130763840_0_312"/>
          <p:cNvGrpSpPr/>
          <p:nvPr/>
        </p:nvGrpSpPr>
        <p:grpSpPr>
          <a:xfrm>
            <a:off x="0" y="0"/>
            <a:ext cx="791004" cy="791004"/>
            <a:chOff x="0" y="0"/>
            <a:chExt cx="791004" cy="791004"/>
          </a:xfrm>
        </p:grpSpPr>
        <p:sp>
          <p:nvSpPr>
            <p:cNvPr id="637" name="Google Shape;637;g9130763840_0_312"/>
            <p:cNvSpPr/>
            <p:nvPr/>
          </p:nvSpPr>
          <p:spPr>
            <a:xfrm>
              <a:off x="0" y="0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38" name="Google Shape;638;g9130763840_0_312"/>
            <p:cNvSpPr/>
            <p:nvPr/>
          </p:nvSpPr>
          <p:spPr>
            <a:xfrm>
              <a:off x="395536" y="0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39" name="Google Shape;639;g9130763840_0_312"/>
            <p:cNvSpPr/>
            <p:nvPr/>
          </p:nvSpPr>
          <p:spPr>
            <a:xfrm>
              <a:off x="0" y="395536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40" name="Google Shape;640;g9130763840_0_312"/>
            <p:cNvSpPr/>
            <p:nvPr/>
          </p:nvSpPr>
          <p:spPr>
            <a:xfrm>
              <a:off x="593304" y="593304"/>
              <a:ext cx="197700" cy="197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641" name="Google Shape;641;g9130763840_0_312"/>
          <p:cNvSpPr/>
          <p:nvPr/>
        </p:nvSpPr>
        <p:spPr>
          <a:xfrm>
            <a:off x="889248" y="875496"/>
            <a:ext cx="327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(二)如何編譯GLSL？</a:t>
            </a:r>
            <a:endParaRPr sz="2000" b="1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642" name="Google Shape;642;g9130763840_0_312"/>
          <p:cNvGrpSpPr/>
          <p:nvPr/>
        </p:nvGrpSpPr>
        <p:grpSpPr>
          <a:xfrm>
            <a:off x="8460432" y="4299942"/>
            <a:ext cx="500394" cy="640276"/>
            <a:chOff x="8460432" y="4299942"/>
            <a:chExt cx="500394" cy="640276"/>
          </a:xfrm>
        </p:grpSpPr>
        <p:sp>
          <p:nvSpPr>
            <p:cNvPr id="643" name="Google Shape;643;g9130763840_0_312"/>
            <p:cNvSpPr/>
            <p:nvPr/>
          </p:nvSpPr>
          <p:spPr>
            <a:xfrm>
              <a:off x="8528790" y="4299942"/>
              <a:ext cx="432000" cy="432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44" name="Google Shape;644;g9130763840_0_312"/>
            <p:cNvSpPr/>
            <p:nvPr/>
          </p:nvSpPr>
          <p:spPr>
            <a:xfrm>
              <a:off x="8852826" y="4832218"/>
              <a:ext cx="108000" cy="108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45" name="Google Shape;645;g9130763840_0_312"/>
            <p:cNvSpPr/>
            <p:nvPr/>
          </p:nvSpPr>
          <p:spPr>
            <a:xfrm>
              <a:off x="8460432" y="4547836"/>
              <a:ext cx="284400" cy="2844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646" name="Google Shape;646;g9130763840_0_312"/>
          <p:cNvSpPr/>
          <p:nvPr/>
        </p:nvSpPr>
        <p:spPr>
          <a:xfrm>
            <a:off x="889249" y="1373101"/>
            <a:ext cx="43182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initShaders()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Lesson 1的範例僅有位置資訊，</a:t>
            </a:r>
            <a:endParaRPr sz="16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現在再增加取得顏色屬性 (color attribute)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g9130763840_0_312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pic>
        <p:nvPicPr>
          <p:cNvPr id="648" name="Google Shape;648;g9130763840_0_312"/>
          <p:cNvPicPr preferRelativeResize="0"/>
          <p:nvPr/>
        </p:nvPicPr>
        <p:blipFill rotWithShape="1">
          <a:blip r:embed="rId3">
            <a:alphaModFix/>
          </a:blip>
          <a:srcRect t="58600"/>
          <a:stretch/>
        </p:blipFill>
        <p:spPr>
          <a:xfrm>
            <a:off x="971600" y="2287845"/>
            <a:ext cx="5843729" cy="2067015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g9130763840_0_312"/>
          <p:cNvSpPr/>
          <p:nvPr/>
        </p:nvSpPr>
        <p:spPr>
          <a:xfrm>
            <a:off x="971599" y="2371190"/>
            <a:ext cx="5843700" cy="14082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9130763840_0_330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90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None/>
            </a:pPr>
            <a:r>
              <a:rPr lang="en-US" sz="3600" b="1">
                <a:solidFill>
                  <a:srgbClr val="002060"/>
                </a:solidFill>
              </a:rPr>
              <a:t>二、繪圖相關function</a:t>
            </a:r>
            <a:endParaRPr/>
          </a:p>
        </p:txBody>
      </p:sp>
      <p:grpSp>
        <p:nvGrpSpPr>
          <p:cNvPr id="655" name="Google Shape;655;g9130763840_0_330"/>
          <p:cNvGrpSpPr/>
          <p:nvPr/>
        </p:nvGrpSpPr>
        <p:grpSpPr>
          <a:xfrm>
            <a:off x="0" y="0"/>
            <a:ext cx="791004" cy="791004"/>
            <a:chOff x="0" y="0"/>
            <a:chExt cx="791004" cy="791004"/>
          </a:xfrm>
        </p:grpSpPr>
        <p:sp>
          <p:nvSpPr>
            <p:cNvPr id="656" name="Google Shape;656;g9130763840_0_330"/>
            <p:cNvSpPr/>
            <p:nvPr/>
          </p:nvSpPr>
          <p:spPr>
            <a:xfrm>
              <a:off x="0" y="0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57" name="Google Shape;657;g9130763840_0_330"/>
            <p:cNvSpPr/>
            <p:nvPr/>
          </p:nvSpPr>
          <p:spPr>
            <a:xfrm>
              <a:off x="395536" y="0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58" name="Google Shape;658;g9130763840_0_330"/>
            <p:cNvSpPr/>
            <p:nvPr/>
          </p:nvSpPr>
          <p:spPr>
            <a:xfrm>
              <a:off x="0" y="395536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59" name="Google Shape;659;g9130763840_0_330"/>
            <p:cNvSpPr/>
            <p:nvPr/>
          </p:nvSpPr>
          <p:spPr>
            <a:xfrm>
              <a:off x="593304" y="593304"/>
              <a:ext cx="197700" cy="197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660" name="Google Shape;660;g9130763840_0_330"/>
          <p:cNvSpPr/>
          <p:nvPr/>
        </p:nvSpPr>
        <p:spPr>
          <a:xfrm>
            <a:off x="889248" y="875496"/>
            <a:ext cx="327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(三)如何執行GLSL?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1" name="Google Shape;661;g9130763840_0_330"/>
          <p:cNvGrpSpPr/>
          <p:nvPr/>
        </p:nvGrpSpPr>
        <p:grpSpPr>
          <a:xfrm>
            <a:off x="8460432" y="4299942"/>
            <a:ext cx="500394" cy="640276"/>
            <a:chOff x="8460432" y="4299942"/>
            <a:chExt cx="500394" cy="640276"/>
          </a:xfrm>
        </p:grpSpPr>
        <p:sp>
          <p:nvSpPr>
            <p:cNvPr id="662" name="Google Shape;662;g9130763840_0_330"/>
            <p:cNvSpPr/>
            <p:nvPr/>
          </p:nvSpPr>
          <p:spPr>
            <a:xfrm>
              <a:off x="8528790" y="4299942"/>
              <a:ext cx="432000" cy="432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63" name="Google Shape;663;g9130763840_0_330"/>
            <p:cNvSpPr/>
            <p:nvPr/>
          </p:nvSpPr>
          <p:spPr>
            <a:xfrm>
              <a:off x="8852826" y="4832218"/>
              <a:ext cx="108000" cy="108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64" name="Google Shape;664;g9130763840_0_330"/>
            <p:cNvSpPr/>
            <p:nvPr/>
          </p:nvSpPr>
          <p:spPr>
            <a:xfrm>
              <a:off x="8460432" y="4547836"/>
              <a:ext cx="284400" cy="2844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665" name="Google Shape;665;g9130763840_0_330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grpSp>
        <p:nvGrpSpPr>
          <p:cNvPr id="666" name="Google Shape;666;g9130763840_0_330"/>
          <p:cNvGrpSpPr/>
          <p:nvPr/>
        </p:nvGrpSpPr>
        <p:grpSpPr>
          <a:xfrm>
            <a:off x="889248" y="1571351"/>
            <a:ext cx="7931728" cy="2120734"/>
            <a:chOff x="862105" y="3022766"/>
            <a:chExt cx="7931728" cy="2120734"/>
          </a:xfrm>
        </p:grpSpPr>
        <p:pic>
          <p:nvPicPr>
            <p:cNvPr id="667" name="Google Shape;667;g9130763840_0_33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2105" y="3971027"/>
              <a:ext cx="7931728" cy="11724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8" name="Google Shape;668;g9130763840_0_33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35832" y="3022766"/>
              <a:ext cx="4272833" cy="8286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9" name="Google Shape;669;g9130763840_0_330"/>
            <p:cNvSpPr/>
            <p:nvPr/>
          </p:nvSpPr>
          <p:spPr>
            <a:xfrm>
              <a:off x="6370848" y="3120340"/>
              <a:ext cx="2081400" cy="51960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Shader Code中有宣告2個attribute變數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70" name="Google Shape;670;g9130763840_0_330"/>
            <p:cNvCxnSpPr/>
            <p:nvPr/>
          </p:nvCxnSpPr>
          <p:spPr>
            <a:xfrm rot="10800000" flipH="1">
              <a:off x="969480" y="3418551"/>
              <a:ext cx="1323300" cy="912600"/>
            </a:xfrm>
            <a:prstGeom prst="bentConnector3">
              <a:avLst>
                <a:gd name="adj1" fmla="val -43042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671" name="Google Shape;671;g9130763840_0_330"/>
            <p:cNvCxnSpPr/>
            <p:nvPr/>
          </p:nvCxnSpPr>
          <p:spPr>
            <a:xfrm rot="10800000" flipH="1">
              <a:off x="862105" y="3624818"/>
              <a:ext cx="1375500" cy="1312200"/>
            </a:xfrm>
            <a:prstGeom prst="bentConnector3">
              <a:avLst>
                <a:gd name="adj1" fmla="val -52620"/>
              </a:avLst>
            </a:prstGeom>
            <a:noFill/>
            <a:ln w="28575" cap="flat" cmpd="sng">
              <a:solidFill>
                <a:srgbClr val="92D050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</p:grpSp>
      <p:sp>
        <p:nvSpPr>
          <p:cNvPr id="672" name="Google Shape;672;g9130763840_0_330"/>
          <p:cNvSpPr/>
          <p:nvPr/>
        </p:nvSpPr>
        <p:spPr>
          <a:xfrm>
            <a:off x="791072" y="3901505"/>
            <a:ext cx="76695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1.每次的繪製事件都會執行一次Shader Program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2.需要注意的是，所有的attribute變數都要與一個Buffer做Binding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9130763840_0_352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90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None/>
            </a:pPr>
            <a:r>
              <a:rPr lang="en-US" sz="3600" b="1">
                <a:solidFill>
                  <a:srgbClr val="002060"/>
                </a:solidFill>
              </a:rPr>
              <a:t>二、繪圖相關function</a:t>
            </a:r>
            <a:endParaRPr/>
          </a:p>
        </p:txBody>
      </p:sp>
      <p:grpSp>
        <p:nvGrpSpPr>
          <p:cNvPr id="678" name="Google Shape;678;g9130763840_0_352"/>
          <p:cNvGrpSpPr/>
          <p:nvPr/>
        </p:nvGrpSpPr>
        <p:grpSpPr>
          <a:xfrm>
            <a:off x="0" y="0"/>
            <a:ext cx="791004" cy="791004"/>
            <a:chOff x="0" y="0"/>
            <a:chExt cx="791004" cy="791004"/>
          </a:xfrm>
        </p:grpSpPr>
        <p:sp>
          <p:nvSpPr>
            <p:cNvPr id="679" name="Google Shape;679;g9130763840_0_352"/>
            <p:cNvSpPr/>
            <p:nvPr/>
          </p:nvSpPr>
          <p:spPr>
            <a:xfrm>
              <a:off x="0" y="0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80" name="Google Shape;680;g9130763840_0_352"/>
            <p:cNvSpPr/>
            <p:nvPr/>
          </p:nvSpPr>
          <p:spPr>
            <a:xfrm>
              <a:off x="395536" y="0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81" name="Google Shape;681;g9130763840_0_352"/>
            <p:cNvSpPr/>
            <p:nvPr/>
          </p:nvSpPr>
          <p:spPr>
            <a:xfrm>
              <a:off x="0" y="395536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82" name="Google Shape;682;g9130763840_0_352"/>
            <p:cNvSpPr/>
            <p:nvPr/>
          </p:nvSpPr>
          <p:spPr>
            <a:xfrm>
              <a:off x="593304" y="593304"/>
              <a:ext cx="197700" cy="197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683" name="Google Shape;683;g9130763840_0_352"/>
          <p:cNvSpPr/>
          <p:nvPr/>
        </p:nvSpPr>
        <p:spPr>
          <a:xfrm>
            <a:off x="889248" y="875496"/>
            <a:ext cx="327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(三)如何執行GLSL?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4" name="Google Shape;684;g9130763840_0_352"/>
          <p:cNvGrpSpPr/>
          <p:nvPr/>
        </p:nvGrpSpPr>
        <p:grpSpPr>
          <a:xfrm>
            <a:off x="8460432" y="4299942"/>
            <a:ext cx="500394" cy="640276"/>
            <a:chOff x="8460432" y="4299942"/>
            <a:chExt cx="500394" cy="640276"/>
          </a:xfrm>
        </p:grpSpPr>
        <p:sp>
          <p:nvSpPr>
            <p:cNvPr id="685" name="Google Shape;685;g9130763840_0_352"/>
            <p:cNvSpPr/>
            <p:nvPr/>
          </p:nvSpPr>
          <p:spPr>
            <a:xfrm>
              <a:off x="8528790" y="4299942"/>
              <a:ext cx="432000" cy="432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86" name="Google Shape;686;g9130763840_0_352"/>
            <p:cNvSpPr/>
            <p:nvPr/>
          </p:nvSpPr>
          <p:spPr>
            <a:xfrm>
              <a:off x="8852826" y="4832218"/>
              <a:ext cx="108000" cy="108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87" name="Google Shape;687;g9130763840_0_352"/>
            <p:cNvSpPr/>
            <p:nvPr/>
          </p:nvSpPr>
          <p:spPr>
            <a:xfrm>
              <a:off x="8460432" y="4547836"/>
              <a:ext cx="284400" cy="2844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688" name="Google Shape;688;g9130763840_0_352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grpSp>
        <p:nvGrpSpPr>
          <p:cNvPr id="689" name="Google Shape;689;g9130763840_0_352"/>
          <p:cNvGrpSpPr/>
          <p:nvPr/>
        </p:nvGrpSpPr>
        <p:grpSpPr>
          <a:xfrm>
            <a:off x="593304" y="2514118"/>
            <a:ext cx="7618845" cy="2001858"/>
            <a:chOff x="713509" y="2765415"/>
            <a:chExt cx="7618845" cy="2001858"/>
          </a:xfrm>
        </p:grpSpPr>
        <p:pic>
          <p:nvPicPr>
            <p:cNvPr id="690" name="Google Shape;690;g9130763840_0_35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11648" y="2765415"/>
              <a:ext cx="7520706" cy="19661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91" name="Google Shape;691;g9130763840_0_352"/>
            <p:cNvSpPr/>
            <p:nvPr/>
          </p:nvSpPr>
          <p:spPr>
            <a:xfrm>
              <a:off x="713509" y="4336473"/>
              <a:ext cx="4461300" cy="430800"/>
            </a:xfrm>
            <a:prstGeom prst="roundRect">
              <a:avLst>
                <a:gd name="adj" fmla="val 16667"/>
              </a:avLst>
            </a:prstGeom>
            <a:noFill/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2" name="Google Shape;692;g9130763840_0_352"/>
          <p:cNvSpPr/>
          <p:nvPr/>
        </p:nvSpPr>
        <p:spPr>
          <a:xfrm>
            <a:off x="692188" y="1499372"/>
            <a:ext cx="45720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3.當一切的attribute 變數都Binding完畢後</a:t>
            </a:r>
            <a:endParaRPr sz="18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執行drawXXX得當下就會執行GLSL Code</a:t>
            </a:r>
            <a:endParaRPr sz="18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34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90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None/>
            </a:pPr>
            <a:r>
              <a:rPr lang="en-US" sz="3600" b="1">
                <a:solidFill>
                  <a:srgbClr val="002060"/>
                </a:solidFill>
              </a:rPr>
              <a:t>二、繪圖相關function</a:t>
            </a:r>
            <a:endParaRPr/>
          </a:p>
        </p:txBody>
      </p:sp>
      <p:grpSp>
        <p:nvGrpSpPr>
          <p:cNvPr id="698" name="Google Shape;698;p34"/>
          <p:cNvGrpSpPr/>
          <p:nvPr/>
        </p:nvGrpSpPr>
        <p:grpSpPr>
          <a:xfrm>
            <a:off x="0" y="0"/>
            <a:ext cx="791004" cy="791004"/>
            <a:chOff x="0" y="0"/>
            <a:chExt cx="791004" cy="791004"/>
          </a:xfrm>
        </p:grpSpPr>
        <p:sp>
          <p:nvSpPr>
            <p:cNvPr id="699" name="Google Shape;699;p34"/>
            <p:cNvSpPr/>
            <p:nvPr/>
          </p:nvSpPr>
          <p:spPr>
            <a:xfrm>
              <a:off x="0" y="0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00" name="Google Shape;700;p34"/>
            <p:cNvSpPr/>
            <p:nvPr/>
          </p:nvSpPr>
          <p:spPr>
            <a:xfrm>
              <a:off x="395536" y="0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01" name="Google Shape;701;p34"/>
            <p:cNvSpPr/>
            <p:nvPr/>
          </p:nvSpPr>
          <p:spPr>
            <a:xfrm>
              <a:off x="0" y="395536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02" name="Google Shape;702;p34"/>
            <p:cNvSpPr/>
            <p:nvPr/>
          </p:nvSpPr>
          <p:spPr>
            <a:xfrm>
              <a:off x="593304" y="593304"/>
              <a:ext cx="197700" cy="197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703" name="Google Shape;703;p34"/>
          <p:cNvGrpSpPr/>
          <p:nvPr/>
        </p:nvGrpSpPr>
        <p:grpSpPr>
          <a:xfrm>
            <a:off x="8460432" y="4299942"/>
            <a:ext cx="500394" cy="640276"/>
            <a:chOff x="8460432" y="4299942"/>
            <a:chExt cx="500394" cy="640276"/>
          </a:xfrm>
        </p:grpSpPr>
        <p:sp>
          <p:nvSpPr>
            <p:cNvPr id="704" name="Google Shape;704;p34"/>
            <p:cNvSpPr/>
            <p:nvPr/>
          </p:nvSpPr>
          <p:spPr>
            <a:xfrm>
              <a:off x="8528790" y="4299942"/>
              <a:ext cx="432000" cy="432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05" name="Google Shape;705;p34"/>
            <p:cNvSpPr/>
            <p:nvPr/>
          </p:nvSpPr>
          <p:spPr>
            <a:xfrm>
              <a:off x="8852826" y="4832218"/>
              <a:ext cx="108000" cy="108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06" name="Google Shape;706;p34"/>
            <p:cNvSpPr/>
            <p:nvPr/>
          </p:nvSpPr>
          <p:spPr>
            <a:xfrm>
              <a:off x="8460432" y="4547836"/>
              <a:ext cx="284400" cy="2844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707" name="Google Shape;707;p34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708" name="Google Shape;708;p34"/>
          <p:cNvSpPr/>
          <p:nvPr/>
        </p:nvSpPr>
        <p:spPr>
          <a:xfrm>
            <a:off x="2636143" y="1233352"/>
            <a:ext cx="2286300" cy="1873217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34"/>
          <p:cNvSpPr/>
          <p:nvPr/>
        </p:nvSpPr>
        <p:spPr>
          <a:xfrm>
            <a:off x="474785" y="1544674"/>
            <a:ext cx="1607700" cy="2634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gl . createProgram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34"/>
          <p:cNvSpPr/>
          <p:nvPr/>
        </p:nvSpPr>
        <p:spPr>
          <a:xfrm>
            <a:off x="474785" y="2282660"/>
            <a:ext cx="1607700" cy="2634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gl . attachShader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34"/>
          <p:cNvSpPr/>
          <p:nvPr/>
        </p:nvSpPr>
        <p:spPr>
          <a:xfrm>
            <a:off x="474785" y="3250509"/>
            <a:ext cx="1607700" cy="2634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gl . attachShader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34"/>
          <p:cNvSpPr/>
          <p:nvPr/>
        </p:nvSpPr>
        <p:spPr>
          <a:xfrm>
            <a:off x="474785" y="3904931"/>
            <a:ext cx="1607700" cy="2634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gl . linkProgram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34"/>
          <p:cNvSpPr/>
          <p:nvPr/>
        </p:nvSpPr>
        <p:spPr>
          <a:xfrm>
            <a:off x="499702" y="4530344"/>
            <a:ext cx="1607700" cy="2634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gl . useProgram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34"/>
          <p:cNvSpPr txBox="1"/>
          <p:nvPr/>
        </p:nvSpPr>
        <p:spPr>
          <a:xfrm>
            <a:off x="5241085" y="1385001"/>
            <a:ext cx="3694200" cy="1462375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&lt;script</a:t>
            </a:r>
            <a:r>
              <a:rPr lang="en-US" sz="11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-US" sz="11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100" b="1" i="0" u="none" strike="noStrike" cap="none">
                <a:solidFill>
                  <a:srgbClr val="8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"shader-vs"</a:t>
            </a:r>
            <a:r>
              <a:rPr lang="en-US" sz="11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lang="en-US" sz="11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=</a:t>
            </a:r>
            <a:r>
              <a:rPr lang="en-US" sz="1100" b="1" i="0" u="none" strike="noStrike" cap="none">
                <a:solidFill>
                  <a:srgbClr val="8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"x-shader/x-vertex"</a:t>
            </a:r>
            <a:r>
              <a:rPr lang="en-US" sz="11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1100" b="0" i="0" u="none" strike="noStrike" cap="none">
                <a:solidFill>
                  <a:srgbClr val="000000"/>
                </a:solidFill>
                <a:highlight>
                  <a:srgbClr val="F2F4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100" b="1" i="0" u="none" strike="noStrike" cap="none">
              <a:solidFill>
                <a:srgbClr val="8000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8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attribute</a:t>
            </a:r>
            <a:r>
              <a:rPr lang="en-US" sz="11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>
                <a:solidFill>
                  <a:srgbClr val="408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vec3</a:t>
            </a:r>
            <a:r>
              <a:rPr lang="en-US" sz="11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>
                <a:solidFill>
                  <a:srgbClr val="2424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aVertexPosition;</a:t>
            </a:r>
            <a:endParaRPr sz="11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8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uniform</a:t>
            </a:r>
            <a:r>
              <a:rPr lang="en-US" sz="11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>
                <a:solidFill>
                  <a:srgbClr val="408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mat4</a:t>
            </a:r>
            <a:r>
              <a:rPr lang="en-US" sz="11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>
                <a:solidFill>
                  <a:srgbClr val="2424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uMVMatrix;</a:t>
            </a:r>
            <a:r>
              <a:rPr lang="en-US" sz="11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100" b="0" i="0" u="none" strike="noStrike" cap="none">
              <a:solidFill>
                <a:srgbClr val="00804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8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uniform</a:t>
            </a:r>
            <a:r>
              <a:rPr lang="en-US" sz="11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>
                <a:solidFill>
                  <a:srgbClr val="408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mat4</a:t>
            </a:r>
            <a:r>
              <a:rPr lang="en-US" sz="11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>
                <a:solidFill>
                  <a:srgbClr val="2424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uPMatrix;</a:t>
            </a:r>
            <a:r>
              <a:rPr lang="en-US" sz="11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endParaRPr sz="1100" b="0" i="0" u="none" strike="noStrike" cap="none">
              <a:solidFill>
                <a:srgbClr val="00804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408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11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>
                <a:solidFill>
                  <a:srgbClr val="2424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main(</a:t>
            </a:r>
            <a:r>
              <a:rPr lang="en-US" sz="1100" b="0" i="0" u="none" strike="noStrike" cap="none">
                <a:solidFill>
                  <a:srgbClr val="408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1100" b="0" i="0" u="none" strike="noStrike" cap="none">
                <a:solidFill>
                  <a:srgbClr val="2424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1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>
                <a:solidFill>
                  <a:srgbClr val="2424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  </a:t>
            </a:r>
            <a:endParaRPr sz="11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808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gl_Position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 i="0" u="none" strike="noStrike" cap="none">
                <a:solidFill>
                  <a:srgbClr val="2424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 i="0" u="none" strike="noStrike" cap="none">
                <a:solidFill>
                  <a:srgbClr val="2424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uPMatrix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 i="0" u="none" strike="noStrike" cap="none">
                <a:solidFill>
                  <a:srgbClr val="2424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 i="0" u="none" strike="noStrike" cap="none">
                <a:solidFill>
                  <a:srgbClr val="2424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uMVMatrix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 i="0" u="none" strike="noStrike" cap="none">
                <a:solidFill>
                  <a:srgbClr val="2424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 i="0" u="none" strike="noStrike" cap="none">
                <a:solidFill>
                  <a:srgbClr val="408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vec4</a:t>
            </a:r>
            <a:r>
              <a:rPr lang="en-US" sz="900" b="0" i="0" u="none" strike="noStrike" cap="none">
                <a:solidFill>
                  <a:srgbClr val="2424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(aVertexPosition,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 i="0" u="none" strike="noStrike" cap="none">
                <a:solidFill>
                  <a:srgbClr val="8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lang="en-US" sz="900" b="0" i="0" u="none" strike="noStrike" cap="none">
                <a:solidFill>
                  <a:srgbClr val="2424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sz="9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2424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34"/>
          <p:cNvSpPr txBox="1"/>
          <p:nvPr/>
        </p:nvSpPr>
        <p:spPr>
          <a:xfrm>
            <a:off x="5241084" y="3453993"/>
            <a:ext cx="3469800" cy="1281009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&lt;script</a:t>
            </a:r>
            <a:r>
              <a:rPr lang="en-US" sz="11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-US" sz="11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100" b="1" i="0" u="none" strike="noStrike" cap="none">
                <a:solidFill>
                  <a:srgbClr val="8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"shader-fs"</a:t>
            </a:r>
            <a:r>
              <a:rPr lang="en-US" sz="11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lang="en-US" sz="11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100" b="1" i="0" u="none" strike="noStrike" cap="none">
                <a:solidFill>
                  <a:srgbClr val="8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"x-shader/x- fragment"</a:t>
            </a:r>
            <a:r>
              <a:rPr lang="en-US" sz="11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1100" b="0" i="0" u="none" strike="noStrike" cap="none">
                <a:solidFill>
                  <a:srgbClr val="000000"/>
                </a:solidFill>
                <a:highlight>
                  <a:srgbClr val="F2F4FF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endParaRPr sz="1100" b="0" i="0" u="none" strike="noStrike" cap="none">
              <a:solidFill>
                <a:srgbClr val="008000"/>
              </a:solidFill>
              <a:highlight>
                <a:srgbClr val="F2F4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8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precision</a:t>
            </a:r>
            <a:r>
              <a:rPr lang="en-US" sz="11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>
                <a:solidFill>
                  <a:srgbClr val="008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mediump</a:t>
            </a:r>
            <a:r>
              <a:rPr lang="en-US" sz="11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>
                <a:solidFill>
                  <a:srgbClr val="408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lang="en-US" sz="1100" b="0" i="0" u="none" strike="noStrike" cap="none">
                <a:solidFill>
                  <a:srgbClr val="2424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sz="11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408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11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>
                <a:solidFill>
                  <a:srgbClr val="2424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main(</a:t>
            </a:r>
            <a:r>
              <a:rPr lang="en-US" sz="1100" b="0" i="0" u="none" strike="noStrike" cap="none">
                <a:solidFill>
                  <a:srgbClr val="408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1100" b="0" i="0" u="none" strike="noStrike" cap="none">
                <a:solidFill>
                  <a:srgbClr val="2424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1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>
                <a:solidFill>
                  <a:srgbClr val="2424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endParaRPr sz="11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2424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gl_FragColor</a:t>
            </a:r>
            <a:r>
              <a:rPr lang="en-US" sz="11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>
                <a:solidFill>
                  <a:srgbClr val="2424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1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>
                <a:solidFill>
                  <a:srgbClr val="408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vec4</a:t>
            </a:r>
            <a:r>
              <a:rPr lang="en-US" sz="1100" b="0" i="0" u="none" strike="noStrike" cap="none">
                <a:solidFill>
                  <a:srgbClr val="2424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100" b="0" i="0" u="none" strike="noStrike" cap="none">
                <a:solidFill>
                  <a:srgbClr val="8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lang="en-US" sz="1100" b="0" i="0" u="none" strike="noStrike" cap="none">
                <a:solidFill>
                  <a:srgbClr val="2424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1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>
                <a:solidFill>
                  <a:srgbClr val="8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lang="en-US" sz="1100" b="0" i="0" u="none" strike="noStrike" cap="none">
                <a:solidFill>
                  <a:srgbClr val="2424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1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>
                <a:solidFill>
                  <a:srgbClr val="8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lang="en-US" sz="1100" b="0" i="0" u="none" strike="noStrike" cap="none">
                <a:solidFill>
                  <a:srgbClr val="2424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1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>
                <a:solidFill>
                  <a:srgbClr val="8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lang="en-US" sz="1100" b="0" i="0" u="none" strike="noStrike" cap="none">
                <a:solidFill>
                  <a:srgbClr val="2424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2424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34"/>
          <p:cNvSpPr/>
          <p:nvPr/>
        </p:nvSpPr>
        <p:spPr>
          <a:xfrm>
            <a:off x="2801646" y="1522680"/>
            <a:ext cx="1929600" cy="2634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document.getElementById</a:t>
            </a: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34"/>
          <p:cNvSpPr/>
          <p:nvPr/>
        </p:nvSpPr>
        <p:spPr>
          <a:xfrm>
            <a:off x="2801646" y="1937013"/>
            <a:ext cx="1929600" cy="2634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gl . createShader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34"/>
          <p:cNvSpPr/>
          <p:nvPr/>
        </p:nvSpPr>
        <p:spPr>
          <a:xfrm>
            <a:off x="2801646" y="2364398"/>
            <a:ext cx="1929600" cy="2634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gl . shaderSource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34"/>
          <p:cNvSpPr/>
          <p:nvPr/>
        </p:nvSpPr>
        <p:spPr>
          <a:xfrm>
            <a:off x="2801646" y="2770541"/>
            <a:ext cx="1929600" cy="2634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gl . compileShader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34"/>
          <p:cNvSpPr/>
          <p:nvPr/>
        </p:nvSpPr>
        <p:spPr>
          <a:xfrm>
            <a:off x="3583594" y="1794335"/>
            <a:ext cx="422700" cy="145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34"/>
          <p:cNvSpPr/>
          <p:nvPr/>
        </p:nvSpPr>
        <p:spPr>
          <a:xfrm>
            <a:off x="3583594" y="2209041"/>
            <a:ext cx="422700" cy="145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34"/>
          <p:cNvSpPr/>
          <p:nvPr/>
        </p:nvSpPr>
        <p:spPr>
          <a:xfrm>
            <a:off x="3596244" y="2637473"/>
            <a:ext cx="422700" cy="145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34"/>
          <p:cNvSpPr txBox="1"/>
          <p:nvPr/>
        </p:nvSpPr>
        <p:spPr>
          <a:xfrm>
            <a:off x="2664418" y="1257737"/>
            <a:ext cx="27489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頂點著色器 (Vertex Shader)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24" name="Google Shape;724;p34"/>
          <p:cNvSpPr/>
          <p:nvPr/>
        </p:nvSpPr>
        <p:spPr>
          <a:xfrm>
            <a:off x="2626464" y="3160585"/>
            <a:ext cx="2286300" cy="19221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34"/>
          <p:cNvSpPr/>
          <p:nvPr/>
        </p:nvSpPr>
        <p:spPr>
          <a:xfrm>
            <a:off x="2791968" y="3474411"/>
            <a:ext cx="1929600" cy="2634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document.getElementById</a:t>
            </a: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34"/>
          <p:cNvSpPr/>
          <p:nvPr/>
        </p:nvSpPr>
        <p:spPr>
          <a:xfrm>
            <a:off x="2791968" y="3888744"/>
            <a:ext cx="1929600" cy="2634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gl . createShader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34"/>
          <p:cNvSpPr/>
          <p:nvPr/>
        </p:nvSpPr>
        <p:spPr>
          <a:xfrm>
            <a:off x="2791968" y="4316128"/>
            <a:ext cx="1929600" cy="2634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gl . shaderSource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34"/>
          <p:cNvSpPr/>
          <p:nvPr/>
        </p:nvSpPr>
        <p:spPr>
          <a:xfrm>
            <a:off x="2791968" y="4722272"/>
            <a:ext cx="1929600" cy="2634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gl . compileShader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34"/>
          <p:cNvSpPr/>
          <p:nvPr/>
        </p:nvSpPr>
        <p:spPr>
          <a:xfrm>
            <a:off x="3573915" y="3746065"/>
            <a:ext cx="422700" cy="145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34"/>
          <p:cNvSpPr/>
          <p:nvPr/>
        </p:nvSpPr>
        <p:spPr>
          <a:xfrm>
            <a:off x="3573915" y="4160771"/>
            <a:ext cx="422700" cy="145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34"/>
          <p:cNvSpPr/>
          <p:nvPr/>
        </p:nvSpPr>
        <p:spPr>
          <a:xfrm>
            <a:off x="3586565" y="4589203"/>
            <a:ext cx="422700" cy="145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34"/>
          <p:cNvSpPr txBox="1"/>
          <p:nvPr/>
        </p:nvSpPr>
        <p:spPr>
          <a:xfrm>
            <a:off x="2654740" y="3209468"/>
            <a:ext cx="27585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片段著色器 </a:t>
            </a:r>
            <a:r>
              <a:rPr lang="en-US" sz="12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(Fragment Shader)</a:t>
            </a:r>
            <a:endParaRPr sz="12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33" name="Google Shape;733;p34"/>
          <p:cNvSpPr/>
          <p:nvPr/>
        </p:nvSpPr>
        <p:spPr>
          <a:xfrm>
            <a:off x="4721579" y="3511276"/>
            <a:ext cx="515100" cy="2013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34"/>
          <p:cNvSpPr/>
          <p:nvPr/>
        </p:nvSpPr>
        <p:spPr>
          <a:xfrm>
            <a:off x="4726050" y="1498534"/>
            <a:ext cx="515100" cy="2013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34"/>
          <p:cNvSpPr/>
          <p:nvPr/>
        </p:nvSpPr>
        <p:spPr>
          <a:xfrm>
            <a:off x="2105659" y="2348809"/>
            <a:ext cx="519000" cy="1668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34"/>
          <p:cNvSpPr/>
          <p:nvPr/>
        </p:nvSpPr>
        <p:spPr>
          <a:xfrm>
            <a:off x="2093186" y="3313333"/>
            <a:ext cx="519000" cy="1668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34"/>
          <p:cNvSpPr/>
          <p:nvPr/>
        </p:nvSpPr>
        <p:spPr>
          <a:xfrm>
            <a:off x="1175500" y="1812344"/>
            <a:ext cx="255900" cy="470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34"/>
          <p:cNvSpPr/>
          <p:nvPr/>
        </p:nvSpPr>
        <p:spPr>
          <a:xfrm>
            <a:off x="1175500" y="2543057"/>
            <a:ext cx="255900" cy="707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34"/>
          <p:cNvSpPr/>
          <p:nvPr/>
        </p:nvSpPr>
        <p:spPr>
          <a:xfrm>
            <a:off x="1175500" y="3510907"/>
            <a:ext cx="255900" cy="3777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34"/>
          <p:cNvSpPr/>
          <p:nvPr/>
        </p:nvSpPr>
        <p:spPr>
          <a:xfrm>
            <a:off x="1175500" y="4168937"/>
            <a:ext cx="255900" cy="361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34"/>
          <p:cNvSpPr/>
          <p:nvPr/>
        </p:nvSpPr>
        <p:spPr>
          <a:xfrm>
            <a:off x="499710" y="1253301"/>
            <a:ext cx="1607700" cy="263400"/>
          </a:xfrm>
          <a:prstGeom prst="rect">
            <a:avLst/>
          </a:prstGeom>
          <a:solidFill>
            <a:srgbClr val="FDE9D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endParaRPr sz="1400" b="0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34"/>
          <p:cNvSpPr/>
          <p:nvPr/>
        </p:nvSpPr>
        <p:spPr>
          <a:xfrm>
            <a:off x="3596244" y="943896"/>
            <a:ext cx="1179895" cy="263400"/>
          </a:xfrm>
          <a:prstGeom prst="rect">
            <a:avLst/>
          </a:prstGeom>
          <a:solidFill>
            <a:srgbClr val="FDE9D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compile</a:t>
            </a:r>
            <a:endParaRPr sz="1400" b="0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34"/>
          <p:cNvSpPr/>
          <p:nvPr/>
        </p:nvSpPr>
        <p:spPr>
          <a:xfrm>
            <a:off x="889248" y="875496"/>
            <a:ext cx="327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(四)如何編譯Shader?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48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90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None/>
            </a:pPr>
            <a:r>
              <a:rPr lang="en-US" sz="3600" b="1">
                <a:solidFill>
                  <a:srgbClr val="002060"/>
                </a:solidFill>
              </a:rPr>
              <a:t>二、繪圖相關function</a:t>
            </a:r>
            <a:endParaRPr/>
          </a:p>
        </p:txBody>
      </p:sp>
      <p:grpSp>
        <p:nvGrpSpPr>
          <p:cNvPr id="749" name="Google Shape;749;p48"/>
          <p:cNvGrpSpPr/>
          <p:nvPr/>
        </p:nvGrpSpPr>
        <p:grpSpPr>
          <a:xfrm>
            <a:off x="0" y="0"/>
            <a:ext cx="791004" cy="791004"/>
            <a:chOff x="0" y="0"/>
            <a:chExt cx="791004" cy="791004"/>
          </a:xfrm>
        </p:grpSpPr>
        <p:sp>
          <p:nvSpPr>
            <p:cNvPr id="750" name="Google Shape;750;p48"/>
            <p:cNvSpPr/>
            <p:nvPr/>
          </p:nvSpPr>
          <p:spPr>
            <a:xfrm>
              <a:off x="0" y="0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51" name="Google Shape;751;p48"/>
            <p:cNvSpPr/>
            <p:nvPr/>
          </p:nvSpPr>
          <p:spPr>
            <a:xfrm>
              <a:off x="395536" y="0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52" name="Google Shape;752;p48"/>
            <p:cNvSpPr/>
            <p:nvPr/>
          </p:nvSpPr>
          <p:spPr>
            <a:xfrm>
              <a:off x="0" y="395536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53" name="Google Shape;753;p48"/>
            <p:cNvSpPr/>
            <p:nvPr/>
          </p:nvSpPr>
          <p:spPr>
            <a:xfrm>
              <a:off x="593304" y="593304"/>
              <a:ext cx="197700" cy="197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754" name="Google Shape;754;p48"/>
          <p:cNvGrpSpPr/>
          <p:nvPr/>
        </p:nvGrpSpPr>
        <p:grpSpPr>
          <a:xfrm>
            <a:off x="8460432" y="4299942"/>
            <a:ext cx="500394" cy="640276"/>
            <a:chOff x="8460432" y="4299942"/>
            <a:chExt cx="500394" cy="640276"/>
          </a:xfrm>
        </p:grpSpPr>
        <p:sp>
          <p:nvSpPr>
            <p:cNvPr id="755" name="Google Shape;755;p48"/>
            <p:cNvSpPr/>
            <p:nvPr/>
          </p:nvSpPr>
          <p:spPr>
            <a:xfrm>
              <a:off x="8528790" y="4299942"/>
              <a:ext cx="432000" cy="432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56" name="Google Shape;756;p48"/>
            <p:cNvSpPr/>
            <p:nvPr/>
          </p:nvSpPr>
          <p:spPr>
            <a:xfrm>
              <a:off x="8852826" y="4832218"/>
              <a:ext cx="108000" cy="108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57" name="Google Shape;757;p48"/>
            <p:cNvSpPr/>
            <p:nvPr/>
          </p:nvSpPr>
          <p:spPr>
            <a:xfrm>
              <a:off x="8460432" y="4547836"/>
              <a:ext cx="284400" cy="2844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758" name="Google Shape;758;p48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759" name="Google Shape;759;p48"/>
          <p:cNvSpPr txBox="1">
            <a:spLocks noGrp="1"/>
          </p:cNvSpPr>
          <p:nvPr>
            <p:ph type="body" idx="1"/>
          </p:nvPr>
        </p:nvSpPr>
        <p:spPr>
          <a:xfrm>
            <a:off x="167960" y="826257"/>
            <a:ext cx="39543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getShader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gl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id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8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shaderScript 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00" b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8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(!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shaderScript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  </a:t>
            </a:r>
            <a:r>
              <a:rPr lang="en-US" sz="8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8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str 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8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k 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shaderScript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firstChild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8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  </a:t>
            </a:r>
            <a:r>
              <a:rPr lang="en-US" sz="8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nodeType 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Node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TEXT_NODE 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str 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k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textContent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  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  k 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k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nextSibling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8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//建立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8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shader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8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shaderScript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 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"x-shader/x-fragment"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  shader 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gl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createShader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gl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FRAGMENT_SHADER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shaderScript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 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"x-shader/x-vertex"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  shader 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gl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createShader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gl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VERTEX_SHADER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  </a:t>
            </a:r>
            <a:r>
              <a:rPr lang="en-US" sz="8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8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//編譯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gl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shaderSource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shader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str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gl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compileShader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shader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8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(!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gl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getShaderParameter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shader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gl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COMPILE_STATUS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  </a:t>
            </a:r>
            <a:r>
              <a:rPr lang="en-US" sz="800" b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window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800" b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gl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getShaderInfoLog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shader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  </a:t>
            </a:r>
            <a:r>
              <a:rPr lang="en-US" sz="8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8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shader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00"/>
          </a:p>
        </p:txBody>
      </p:sp>
      <p:sp>
        <p:nvSpPr>
          <p:cNvPr id="760" name="Google Shape;760;p48"/>
          <p:cNvSpPr/>
          <p:nvPr/>
        </p:nvSpPr>
        <p:spPr>
          <a:xfrm>
            <a:off x="3880024" y="1131223"/>
            <a:ext cx="2438400" cy="21774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48"/>
          <p:cNvSpPr txBox="1"/>
          <p:nvPr/>
        </p:nvSpPr>
        <p:spPr>
          <a:xfrm>
            <a:off x="6658147" y="1392912"/>
            <a:ext cx="2334471" cy="165663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&lt;script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 i="0" u="none" strike="noStrike" cap="none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1" i="0" u="none" strike="noStrike" cap="none">
                <a:solidFill>
                  <a:srgbClr val="8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"shader-fs"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 i="0" u="none" strike="noStrike" cap="none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=</a:t>
            </a:r>
            <a:r>
              <a:rPr lang="en-US" sz="900" b="1" i="0" u="none" strike="noStrike" cap="none">
                <a:solidFill>
                  <a:srgbClr val="8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"x-shader/x-vertex"</a:t>
            </a:r>
            <a:r>
              <a:rPr lang="en-US" sz="9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2F4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900" b="1" i="0" u="none" strike="noStrike" cap="none">
              <a:solidFill>
                <a:srgbClr val="8000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008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attribute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 i="0" u="none" strike="noStrike" cap="none">
                <a:solidFill>
                  <a:srgbClr val="408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vec3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 i="0" u="none" strike="noStrike" cap="none">
                <a:solidFill>
                  <a:srgbClr val="2424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aVertexPosition;</a:t>
            </a:r>
            <a:endParaRPr sz="9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008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uniform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 i="0" u="none" strike="noStrike" cap="none">
                <a:solidFill>
                  <a:srgbClr val="408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mat4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 i="0" u="none" strike="noStrike" cap="none">
                <a:solidFill>
                  <a:srgbClr val="2424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uMVMatrix;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900" b="0" i="0" u="none" strike="noStrike" cap="none">
              <a:solidFill>
                <a:srgbClr val="00804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008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uniform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 i="0" u="none" strike="noStrike" cap="none">
                <a:solidFill>
                  <a:srgbClr val="408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mat4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 i="0" u="none" strike="noStrike" cap="none">
                <a:solidFill>
                  <a:srgbClr val="2424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uPMatrix;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endParaRPr sz="900" b="0" i="0" u="none" strike="noStrike" cap="none">
              <a:solidFill>
                <a:srgbClr val="00804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408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 i="0" u="none" strike="noStrike" cap="none">
                <a:solidFill>
                  <a:srgbClr val="2424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main(</a:t>
            </a:r>
            <a:r>
              <a:rPr lang="en-US" sz="900" b="0" i="0" u="none" strike="noStrike" cap="none">
                <a:solidFill>
                  <a:srgbClr val="408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900" b="0" i="0" u="none" strike="noStrike" cap="none">
                <a:solidFill>
                  <a:srgbClr val="2424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 i="0" u="none" strike="noStrike" cap="none">
                <a:solidFill>
                  <a:srgbClr val="2424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  </a:t>
            </a:r>
            <a:endParaRPr sz="9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808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gl_Position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 i="0" u="none" strike="noStrike" cap="none">
                <a:solidFill>
                  <a:srgbClr val="2424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 i="0" u="none" strike="noStrike" cap="none">
                <a:solidFill>
                  <a:srgbClr val="2424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uPMatrix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 i="0" u="none" strike="noStrike" cap="none">
                <a:solidFill>
                  <a:srgbClr val="2424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 i="0" u="none" strike="noStrike" cap="none">
                <a:solidFill>
                  <a:srgbClr val="2424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uMVMatrix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 i="0" u="none" strike="noStrike" cap="none">
                <a:solidFill>
                  <a:srgbClr val="2424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 i="0" u="none" strike="noStrike" cap="none">
                <a:solidFill>
                  <a:srgbClr val="408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vec4</a:t>
            </a:r>
            <a:r>
              <a:rPr lang="en-US" sz="900" b="0" i="0" u="none" strike="noStrike" cap="none">
                <a:solidFill>
                  <a:srgbClr val="2424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(aVertexPosition,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 i="0" u="none" strike="noStrike" cap="none">
                <a:solidFill>
                  <a:srgbClr val="8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lang="en-US" sz="900" b="0" i="0" u="none" strike="noStrike" cap="none">
                <a:solidFill>
                  <a:srgbClr val="2424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sz="9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2424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48"/>
          <p:cNvSpPr/>
          <p:nvPr/>
        </p:nvSpPr>
        <p:spPr>
          <a:xfrm>
            <a:off x="3938016" y="1486723"/>
            <a:ext cx="2249424" cy="2985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document.getElementById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p48"/>
          <p:cNvSpPr/>
          <p:nvPr/>
        </p:nvSpPr>
        <p:spPr>
          <a:xfrm>
            <a:off x="3938016" y="1956077"/>
            <a:ext cx="2249424" cy="2985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gl . createShader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Google Shape;764;p48"/>
          <p:cNvSpPr/>
          <p:nvPr/>
        </p:nvSpPr>
        <p:spPr>
          <a:xfrm>
            <a:off x="3938016" y="2440215"/>
            <a:ext cx="2249424" cy="2985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gl . shaderSource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48"/>
          <p:cNvSpPr/>
          <p:nvPr/>
        </p:nvSpPr>
        <p:spPr>
          <a:xfrm>
            <a:off x="3938016" y="2900292"/>
            <a:ext cx="2249424" cy="2985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gl . compileShader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48"/>
          <p:cNvSpPr/>
          <p:nvPr/>
        </p:nvSpPr>
        <p:spPr>
          <a:xfrm>
            <a:off x="4890463" y="1794451"/>
            <a:ext cx="450900" cy="165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48"/>
          <p:cNvSpPr/>
          <p:nvPr/>
        </p:nvSpPr>
        <p:spPr>
          <a:xfrm>
            <a:off x="4890463" y="2264228"/>
            <a:ext cx="450900" cy="165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48"/>
          <p:cNvSpPr/>
          <p:nvPr/>
        </p:nvSpPr>
        <p:spPr>
          <a:xfrm>
            <a:off x="4903953" y="2749553"/>
            <a:ext cx="450900" cy="165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48"/>
          <p:cNvSpPr txBox="1"/>
          <p:nvPr/>
        </p:nvSpPr>
        <p:spPr>
          <a:xfrm>
            <a:off x="3910180" y="1186597"/>
            <a:ext cx="22494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著色器 (Shader)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70" name="Google Shape;770;p48"/>
          <p:cNvSpPr/>
          <p:nvPr/>
        </p:nvSpPr>
        <p:spPr>
          <a:xfrm>
            <a:off x="6108872" y="1521520"/>
            <a:ext cx="549300" cy="2280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48"/>
          <p:cNvSpPr/>
          <p:nvPr/>
        </p:nvSpPr>
        <p:spPr>
          <a:xfrm>
            <a:off x="197700" y="835152"/>
            <a:ext cx="3218879" cy="135837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2" name="Google Shape;772;p48"/>
          <p:cNvCxnSpPr>
            <a:stCxn id="771" idx="3"/>
            <a:endCxn id="762" idx="1"/>
          </p:cNvCxnSpPr>
          <p:nvPr/>
        </p:nvCxnSpPr>
        <p:spPr>
          <a:xfrm>
            <a:off x="3416579" y="1514337"/>
            <a:ext cx="521400" cy="1215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73" name="Google Shape;773;p48"/>
          <p:cNvSpPr/>
          <p:nvPr/>
        </p:nvSpPr>
        <p:spPr>
          <a:xfrm>
            <a:off x="831779" y="2325529"/>
            <a:ext cx="2901600" cy="791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4" name="Google Shape;774;p48"/>
          <p:cNvCxnSpPr>
            <a:stCxn id="763" idx="1"/>
            <a:endCxn id="773" idx="3"/>
          </p:cNvCxnSpPr>
          <p:nvPr/>
        </p:nvCxnSpPr>
        <p:spPr>
          <a:xfrm flipH="1">
            <a:off x="3733416" y="2105327"/>
            <a:ext cx="204600" cy="6159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75" name="Google Shape;775;p48"/>
          <p:cNvSpPr txBox="1"/>
          <p:nvPr/>
        </p:nvSpPr>
        <p:spPr>
          <a:xfrm>
            <a:off x="3963392" y="3390303"/>
            <a:ext cx="42021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產生著色器物件 → 傳遞著色器程式碼 → </a:t>
            </a:r>
            <a:endParaRPr sz="18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→ 編譯供 GPU 執行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76" name="Google Shape;776;p48"/>
          <p:cNvSpPr/>
          <p:nvPr/>
        </p:nvSpPr>
        <p:spPr>
          <a:xfrm>
            <a:off x="5718419" y="393204"/>
            <a:ext cx="327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(四)如何編譯Shader?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49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90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None/>
            </a:pPr>
            <a:r>
              <a:rPr lang="en-US" sz="3600" b="1">
                <a:solidFill>
                  <a:srgbClr val="002060"/>
                </a:solidFill>
              </a:rPr>
              <a:t>二、繪圖相關function</a:t>
            </a:r>
            <a:endParaRPr/>
          </a:p>
        </p:txBody>
      </p:sp>
      <p:grpSp>
        <p:nvGrpSpPr>
          <p:cNvPr id="782" name="Google Shape;782;p49"/>
          <p:cNvGrpSpPr/>
          <p:nvPr/>
        </p:nvGrpSpPr>
        <p:grpSpPr>
          <a:xfrm>
            <a:off x="0" y="0"/>
            <a:ext cx="791004" cy="791004"/>
            <a:chOff x="0" y="0"/>
            <a:chExt cx="791004" cy="791004"/>
          </a:xfrm>
        </p:grpSpPr>
        <p:sp>
          <p:nvSpPr>
            <p:cNvPr id="783" name="Google Shape;783;p49"/>
            <p:cNvSpPr/>
            <p:nvPr/>
          </p:nvSpPr>
          <p:spPr>
            <a:xfrm>
              <a:off x="0" y="0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84" name="Google Shape;784;p49"/>
            <p:cNvSpPr/>
            <p:nvPr/>
          </p:nvSpPr>
          <p:spPr>
            <a:xfrm>
              <a:off x="395536" y="0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85" name="Google Shape;785;p49"/>
            <p:cNvSpPr/>
            <p:nvPr/>
          </p:nvSpPr>
          <p:spPr>
            <a:xfrm>
              <a:off x="0" y="395536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86" name="Google Shape;786;p49"/>
            <p:cNvSpPr/>
            <p:nvPr/>
          </p:nvSpPr>
          <p:spPr>
            <a:xfrm>
              <a:off x="593304" y="593304"/>
              <a:ext cx="197700" cy="197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787" name="Google Shape;787;p49"/>
          <p:cNvGrpSpPr/>
          <p:nvPr/>
        </p:nvGrpSpPr>
        <p:grpSpPr>
          <a:xfrm>
            <a:off x="8460432" y="4299942"/>
            <a:ext cx="500394" cy="640276"/>
            <a:chOff x="8460432" y="4299942"/>
            <a:chExt cx="500394" cy="640276"/>
          </a:xfrm>
        </p:grpSpPr>
        <p:sp>
          <p:nvSpPr>
            <p:cNvPr id="788" name="Google Shape;788;p49"/>
            <p:cNvSpPr/>
            <p:nvPr/>
          </p:nvSpPr>
          <p:spPr>
            <a:xfrm>
              <a:off x="8528790" y="4299942"/>
              <a:ext cx="432000" cy="432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89" name="Google Shape;789;p49"/>
            <p:cNvSpPr/>
            <p:nvPr/>
          </p:nvSpPr>
          <p:spPr>
            <a:xfrm>
              <a:off x="8852826" y="4832218"/>
              <a:ext cx="108000" cy="108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90" name="Google Shape;790;p49"/>
            <p:cNvSpPr/>
            <p:nvPr/>
          </p:nvSpPr>
          <p:spPr>
            <a:xfrm>
              <a:off x="8460432" y="4547836"/>
              <a:ext cx="284400" cy="2844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791" name="Google Shape;791;p49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792" name="Google Shape;792;p49"/>
          <p:cNvSpPr/>
          <p:nvPr/>
        </p:nvSpPr>
        <p:spPr>
          <a:xfrm>
            <a:off x="889248" y="869400"/>
            <a:ext cx="327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(四)如何編譯Shader?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p49"/>
          <p:cNvSpPr txBox="1">
            <a:spLocks noGrp="1"/>
          </p:cNvSpPr>
          <p:nvPr>
            <p:ph type="body" idx="1"/>
          </p:nvPr>
        </p:nvSpPr>
        <p:spPr>
          <a:xfrm>
            <a:off x="244602" y="1231869"/>
            <a:ext cx="50325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shaderProgram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initShaders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8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//著色器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8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fragmentShader 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getShader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gl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"shader-fs"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8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vertexShader 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getShader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gl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"shader-vs"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8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/*添加片段著色器(fragment shader)和頂點著色器(vertex shader)到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webgl program(二進制碼，可存一個片段與一個頂點著色器)*/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shaderProgram 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gl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createProgram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gl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attachShader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shaderProgram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vertexShader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gl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attachShader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shaderProgram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fragmentShader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gl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linkProgram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shaderProgram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8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(!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gl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getProgramParameter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shaderProgram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gl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LINK_STATUS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  </a:t>
            </a:r>
            <a:r>
              <a:rPr lang="en-US" sz="800" b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8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"Could not initialise shaders"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gl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useProgram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shaderProgram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shaderProgram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vertexPositionAttribute 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gl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getAttribLocation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shaderProgram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"aVertexPosition"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gl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enableVertexAttribArray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shaderProgram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vertexPositionAttribute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-US" sz="8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//提供數值給矩陣的屬性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shaderProgram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pMatrixUniform 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gl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getUniformLocation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shaderProgram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"uPMatrix"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shaderProgram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mvMatrixUniform 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gl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getUniformLocation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shaderProgram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"uMVMatrix"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00"/>
          </a:p>
        </p:txBody>
      </p:sp>
      <p:sp>
        <p:nvSpPr>
          <p:cNvPr id="794" name="Google Shape;794;p49"/>
          <p:cNvSpPr/>
          <p:nvPr/>
        </p:nvSpPr>
        <p:spPr>
          <a:xfrm>
            <a:off x="3956666" y="1483021"/>
            <a:ext cx="2438400" cy="22311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95" name="Google Shape;795;p49"/>
          <p:cNvSpPr/>
          <p:nvPr/>
        </p:nvSpPr>
        <p:spPr>
          <a:xfrm>
            <a:off x="4984059" y="2307409"/>
            <a:ext cx="450900" cy="165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96" name="Google Shape;796;p49"/>
          <p:cNvSpPr/>
          <p:nvPr/>
        </p:nvSpPr>
        <p:spPr>
          <a:xfrm>
            <a:off x="4967105" y="2771334"/>
            <a:ext cx="450900" cy="165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97" name="Google Shape;797;p49"/>
          <p:cNvSpPr/>
          <p:nvPr/>
        </p:nvSpPr>
        <p:spPr>
          <a:xfrm>
            <a:off x="4967105" y="3204661"/>
            <a:ext cx="450900" cy="165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98" name="Google Shape;798;p49"/>
          <p:cNvSpPr txBox="1"/>
          <p:nvPr/>
        </p:nvSpPr>
        <p:spPr>
          <a:xfrm>
            <a:off x="5173795" y="3886997"/>
            <a:ext cx="3286637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建立GPU程式物件→ 載入程式 → Bind程式 → 設為預設繪圖程式</a:t>
            </a:r>
            <a:endParaRPr sz="12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99" name="Google Shape;799;p49"/>
          <p:cNvSpPr/>
          <p:nvPr/>
        </p:nvSpPr>
        <p:spPr>
          <a:xfrm>
            <a:off x="4326948" y="1561368"/>
            <a:ext cx="1714500" cy="2985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gl . createProgram</a:t>
            </a:r>
            <a:endParaRPr sz="14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00" name="Google Shape;800;p49"/>
          <p:cNvSpPr/>
          <p:nvPr/>
        </p:nvSpPr>
        <p:spPr>
          <a:xfrm>
            <a:off x="4318616" y="2022143"/>
            <a:ext cx="1714500" cy="2985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gl . attachShader</a:t>
            </a:r>
            <a:endParaRPr sz="14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01" name="Google Shape;801;p49"/>
          <p:cNvSpPr/>
          <p:nvPr/>
        </p:nvSpPr>
        <p:spPr>
          <a:xfrm>
            <a:off x="4318616" y="2467345"/>
            <a:ext cx="1714500" cy="2985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gl . attachShader</a:t>
            </a:r>
            <a:endParaRPr sz="14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02" name="Google Shape;802;p49"/>
          <p:cNvSpPr/>
          <p:nvPr/>
        </p:nvSpPr>
        <p:spPr>
          <a:xfrm>
            <a:off x="4352234" y="2927131"/>
            <a:ext cx="1714500" cy="2985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gl . linkProgram</a:t>
            </a:r>
            <a:endParaRPr sz="14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03" name="Google Shape;803;p49"/>
          <p:cNvSpPr/>
          <p:nvPr/>
        </p:nvSpPr>
        <p:spPr>
          <a:xfrm>
            <a:off x="4352234" y="3356461"/>
            <a:ext cx="1714500" cy="2985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gl . useProgram</a:t>
            </a:r>
            <a:endParaRPr sz="14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04" name="Google Shape;804;p49"/>
          <p:cNvSpPr/>
          <p:nvPr/>
        </p:nvSpPr>
        <p:spPr>
          <a:xfrm>
            <a:off x="4950440" y="1865357"/>
            <a:ext cx="450900" cy="165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05" name="Google Shape;805;p49"/>
          <p:cNvSpPr/>
          <p:nvPr/>
        </p:nvSpPr>
        <p:spPr>
          <a:xfrm>
            <a:off x="6475082" y="2410181"/>
            <a:ext cx="2282214" cy="13857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06" name="Google Shape;806;p49"/>
          <p:cNvSpPr/>
          <p:nvPr/>
        </p:nvSpPr>
        <p:spPr>
          <a:xfrm>
            <a:off x="6695745" y="2708269"/>
            <a:ext cx="1766400" cy="2214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gl . createShader</a:t>
            </a:r>
            <a:endParaRPr sz="14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07" name="Google Shape;807;p49"/>
          <p:cNvSpPr/>
          <p:nvPr/>
        </p:nvSpPr>
        <p:spPr>
          <a:xfrm>
            <a:off x="6702088" y="3099280"/>
            <a:ext cx="1760100" cy="2358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gl . shaderSource</a:t>
            </a:r>
            <a:endParaRPr sz="14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08" name="Google Shape;808;p49"/>
          <p:cNvSpPr/>
          <p:nvPr/>
        </p:nvSpPr>
        <p:spPr>
          <a:xfrm>
            <a:off x="6704337" y="3501250"/>
            <a:ext cx="1758000" cy="2184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gl . compileShader</a:t>
            </a:r>
            <a:endParaRPr sz="14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09" name="Google Shape;809;p49"/>
          <p:cNvSpPr/>
          <p:nvPr/>
        </p:nvSpPr>
        <p:spPr>
          <a:xfrm>
            <a:off x="7322347" y="2926013"/>
            <a:ext cx="450900" cy="165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10" name="Google Shape;810;p49"/>
          <p:cNvSpPr/>
          <p:nvPr/>
        </p:nvSpPr>
        <p:spPr>
          <a:xfrm>
            <a:off x="7322347" y="3331092"/>
            <a:ext cx="450900" cy="165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11" name="Google Shape;811;p49"/>
          <p:cNvSpPr/>
          <p:nvPr/>
        </p:nvSpPr>
        <p:spPr>
          <a:xfrm>
            <a:off x="6477738" y="894349"/>
            <a:ext cx="2282214" cy="13857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12" name="Google Shape;812;p49"/>
          <p:cNvSpPr/>
          <p:nvPr/>
        </p:nvSpPr>
        <p:spPr>
          <a:xfrm>
            <a:off x="6698401" y="1191496"/>
            <a:ext cx="1766400" cy="2214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gl . createShader</a:t>
            </a:r>
            <a:endParaRPr sz="14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13" name="Google Shape;813;p49"/>
          <p:cNvSpPr/>
          <p:nvPr/>
        </p:nvSpPr>
        <p:spPr>
          <a:xfrm>
            <a:off x="6704744" y="1582507"/>
            <a:ext cx="1760100" cy="2358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gl . shaderSource</a:t>
            </a:r>
            <a:endParaRPr sz="14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14" name="Google Shape;814;p49"/>
          <p:cNvSpPr/>
          <p:nvPr/>
        </p:nvSpPr>
        <p:spPr>
          <a:xfrm>
            <a:off x="6706992" y="1985418"/>
            <a:ext cx="1758000" cy="2184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gl . compileShader</a:t>
            </a:r>
            <a:endParaRPr sz="14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15" name="Google Shape;815;p49"/>
          <p:cNvSpPr/>
          <p:nvPr/>
        </p:nvSpPr>
        <p:spPr>
          <a:xfrm>
            <a:off x="7325003" y="1409240"/>
            <a:ext cx="450900" cy="165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16" name="Google Shape;816;p49"/>
          <p:cNvSpPr/>
          <p:nvPr/>
        </p:nvSpPr>
        <p:spPr>
          <a:xfrm>
            <a:off x="7325003" y="1814319"/>
            <a:ext cx="450900" cy="165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17" name="Google Shape;817;p49"/>
          <p:cNvSpPr txBox="1"/>
          <p:nvPr/>
        </p:nvSpPr>
        <p:spPr>
          <a:xfrm>
            <a:off x="6450540" y="936590"/>
            <a:ext cx="2565444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頂點著色器 (Vertex Shader)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818" name="Google Shape;818;p49"/>
          <p:cNvCxnSpPr>
            <a:stCxn id="811" idx="1"/>
            <a:endCxn id="800" idx="3"/>
          </p:cNvCxnSpPr>
          <p:nvPr/>
        </p:nvCxnSpPr>
        <p:spPr>
          <a:xfrm flipH="1">
            <a:off x="6033138" y="1587199"/>
            <a:ext cx="444600" cy="584100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819" name="Google Shape;819;p49"/>
          <p:cNvCxnSpPr>
            <a:stCxn id="805" idx="1"/>
            <a:endCxn id="801" idx="3"/>
          </p:cNvCxnSpPr>
          <p:nvPr/>
        </p:nvCxnSpPr>
        <p:spPr>
          <a:xfrm rot="10800000">
            <a:off x="6033182" y="2616731"/>
            <a:ext cx="441900" cy="486300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820" name="Google Shape;820;p49"/>
          <p:cNvCxnSpPr>
            <a:stCxn id="799" idx="1"/>
          </p:cNvCxnSpPr>
          <p:nvPr/>
        </p:nvCxnSpPr>
        <p:spPr>
          <a:xfrm flipH="1">
            <a:off x="3184248" y="1710618"/>
            <a:ext cx="1142700" cy="493200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21" name="Google Shape;821;p49"/>
          <p:cNvCxnSpPr>
            <a:stCxn id="800" idx="1"/>
          </p:cNvCxnSpPr>
          <p:nvPr/>
        </p:nvCxnSpPr>
        <p:spPr>
          <a:xfrm flipH="1">
            <a:off x="3778616" y="2171393"/>
            <a:ext cx="540000" cy="149100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22" name="Google Shape;822;p49"/>
          <p:cNvCxnSpPr>
            <a:stCxn id="801" idx="1"/>
          </p:cNvCxnSpPr>
          <p:nvPr/>
        </p:nvCxnSpPr>
        <p:spPr>
          <a:xfrm rot="10800000">
            <a:off x="3874016" y="2472595"/>
            <a:ext cx="444600" cy="144000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23" name="Google Shape;823;p49"/>
          <p:cNvCxnSpPr>
            <a:stCxn id="802" idx="1"/>
          </p:cNvCxnSpPr>
          <p:nvPr/>
        </p:nvCxnSpPr>
        <p:spPr>
          <a:xfrm rot="10800000">
            <a:off x="2838734" y="2605981"/>
            <a:ext cx="1513500" cy="470400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24" name="Google Shape;824;p49"/>
          <p:cNvCxnSpPr>
            <a:stCxn id="803" idx="1"/>
          </p:cNvCxnSpPr>
          <p:nvPr/>
        </p:nvCxnSpPr>
        <p:spPr>
          <a:xfrm rot="10800000">
            <a:off x="2776334" y="3091111"/>
            <a:ext cx="1575900" cy="414600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25" name="Google Shape;825;p49"/>
          <p:cNvSpPr/>
          <p:nvPr/>
        </p:nvSpPr>
        <p:spPr>
          <a:xfrm>
            <a:off x="637509" y="4460593"/>
            <a:ext cx="3763803" cy="64633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92C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此頁流程是編譯shader的方法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同學也可以透過實作相應的流程編譯需要的shader</a:t>
            </a:r>
            <a:endParaRPr sz="12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同個網頁不限定只能用一個shader</a:t>
            </a:r>
            <a:endParaRPr sz="12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3" descr="D:\Downloads\webglTeplate_工作區域 1 複本 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5775"/>
            <a:ext cx="9144000" cy="5148263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3"/>
          <p:cNvSpPr/>
          <p:nvPr/>
        </p:nvSpPr>
        <p:spPr>
          <a:xfrm>
            <a:off x="4681728" y="1011936"/>
            <a:ext cx="2529840" cy="75364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"/>
          <p:cNvSpPr txBox="1">
            <a:spLocks noGrp="1"/>
          </p:cNvSpPr>
          <p:nvPr>
            <p:ph type="title"/>
          </p:nvPr>
        </p:nvSpPr>
        <p:spPr>
          <a:xfrm>
            <a:off x="539552" y="987574"/>
            <a:ext cx="7772400" cy="1359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>
                <a:solidFill>
                  <a:srgbClr val="002060"/>
                </a:solidFill>
              </a:rPr>
              <a:t>壹、Graphics Programming</a:t>
            </a:r>
            <a:endParaRPr/>
          </a:p>
        </p:txBody>
      </p:sp>
      <p:sp>
        <p:nvSpPr>
          <p:cNvPr id="118" name="Google Shape;118;p3"/>
          <p:cNvSpPr txBox="1">
            <a:spLocks noGrp="1"/>
          </p:cNvSpPr>
          <p:nvPr>
            <p:ph type="sldNum" idx="12"/>
          </p:nvPr>
        </p:nvSpPr>
        <p:spPr>
          <a:xfrm>
            <a:off x="673224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19" name="Google Shape;119;p3"/>
          <p:cNvSpPr/>
          <p:nvPr/>
        </p:nvSpPr>
        <p:spPr>
          <a:xfrm>
            <a:off x="1256168" y="1682126"/>
            <a:ext cx="3998584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一、Primitives &amp; Attributes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二、Color</a:t>
            </a:r>
            <a:endParaRPr sz="20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三、Depth Testing 遮擋判斷</a:t>
            </a:r>
            <a:endParaRPr sz="20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50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90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None/>
            </a:pPr>
            <a:r>
              <a:rPr lang="en-US" sz="3600" b="1">
                <a:solidFill>
                  <a:srgbClr val="002060"/>
                </a:solidFill>
              </a:rPr>
              <a:t>二、繪圖相關function</a:t>
            </a:r>
            <a:endParaRPr/>
          </a:p>
        </p:txBody>
      </p:sp>
      <p:grpSp>
        <p:nvGrpSpPr>
          <p:cNvPr id="831" name="Google Shape;831;p50"/>
          <p:cNvGrpSpPr/>
          <p:nvPr/>
        </p:nvGrpSpPr>
        <p:grpSpPr>
          <a:xfrm>
            <a:off x="0" y="0"/>
            <a:ext cx="791004" cy="791004"/>
            <a:chOff x="0" y="0"/>
            <a:chExt cx="791004" cy="791004"/>
          </a:xfrm>
        </p:grpSpPr>
        <p:sp>
          <p:nvSpPr>
            <p:cNvPr id="832" name="Google Shape;832;p50"/>
            <p:cNvSpPr/>
            <p:nvPr/>
          </p:nvSpPr>
          <p:spPr>
            <a:xfrm>
              <a:off x="0" y="0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33" name="Google Shape;833;p50"/>
            <p:cNvSpPr/>
            <p:nvPr/>
          </p:nvSpPr>
          <p:spPr>
            <a:xfrm>
              <a:off x="395536" y="0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34" name="Google Shape;834;p50"/>
            <p:cNvSpPr/>
            <p:nvPr/>
          </p:nvSpPr>
          <p:spPr>
            <a:xfrm>
              <a:off x="0" y="395536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35" name="Google Shape;835;p50"/>
            <p:cNvSpPr/>
            <p:nvPr/>
          </p:nvSpPr>
          <p:spPr>
            <a:xfrm>
              <a:off x="593304" y="593304"/>
              <a:ext cx="197700" cy="197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836" name="Google Shape;836;p50"/>
          <p:cNvGrpSpPr/>
          <p:nvPr/>
        </p:nvGrpSpPr>
        <p:grpSpPr>
          <a:xfrm>
            <a:off x="8460432" y="4299942"/>
            <a:ext cx="500394" cy="640276"/>
            <a:chOff x="8460432" y="4299942"/>
            <a:chExt cx="500394" cy="640276"/>
          </a:xfrm>
        </p:grpSpPr>
        <p:sp>
          <p:nvSpPr>
            <p:cNvPr id="837" name="Google Shape;837;p50"/>
            <p:cNvSpPr/>
            <p:nvPr/>
          </p:nvSpPr>
          <p:spPr>
            <a:xfrm>
              <a:off x="8528790" y="4299942"/>
              <a:ext cx="432000" cy="432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38" name="Google Shape;838;p50"/>
            <p:cNvSpPr/>
            <p:nvPr/>
          </p:nvSpPr>
          <p:spPr>
            <a:xfrm>
              <a:off x="8852826" y="4832218"/>
              <a:ext cx="108000" cy="108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39" name="Google Shape;839;p50"/>
            <p:cNvSpPr/>
            <p:nvPr/>
          </p:nvSpPr>
          <p:spPr>
            <a:xfrm>
              <a:off x="8460432" y="4547836"/>
              <a:ext cx="284400" cy="2844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840" name="Google Shape;840;p50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841" name="Google Shape;841;p50"/>
          <p:cNvSpPr/>
          <p:nvPr/>
        </p:nvSpPr>
        <p:spPr>
          <a:xfrm>
            <a:off x="889248" y="869400"/>
            <a:ext cx="4414272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(五)useProgram 與 MutiProgram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50"/>
          <p:cNvSpPr txBox="1">
            <a:spLocks noGrp="1"/>
          </p:cNvSpPr>
          <p:nvPr>
            <p:ph type="body" idx="1"/>
          </p:nvPr>
        </p:nvSpPr>
        <p:spPr>
          <a:xfrm>
            <a:off x="457200" y="1437718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useProgram決定現在作用中的GLSL GPU程式</a:t>
            </a: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shader可以編譯多次，但目前範例code只編譯一次，相當於一台手機只載了一個app</a:t>
            </a: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multiprogram就是做了很多shader，利用useProgram決定現在要用哪個shader</a:t>
            </a: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因此是可以切換的</a:t>
            </a:r>
            <a:endParaRPr sz="1800"/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51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90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None/>
            </a:pPr>
            <a:r>
              <a:rPr lang="en-US" sz="3600" b="1">
                <a:solidFill>
                  <a:srgbClr val="002060"/>
                </a:solidFill>
              </a:rPr>
              <a:t>二、繪圖相關function</a:t>
            </a:r>
            <a:endParaRPr/>
          </a:p>
        </p:txBody>
      </p:sp>
      <p:grpSp>
        <p:nvGrpSpPr>
          <p:cNvPr id="848" name="Google Shape;848;p51"/>
          <p:cNvGrpSpPr/>
          <p:nvPr/>
        </p:nvGrpSpPr>
        <p:grpSpPr>
          <a:xfrm>
            <a:off x="0" y="0"/>
            <a:ext cx="791004" cy="791004"/>
            <a:chOff x="0" y="0"/>
            <a:chExt cx="791004" cy="791004"/>
          </a:xfrm>
        </p:grpSpPr>
        <p:sp>
          <p:nvSpPr>
            <p:cNvPr id="849" name="Google Shape;849;p51"/>
            <p:cNvSpPr/>
            <p:nvPr/>
          </p:nvSpPr>
          <p:spPr>
            <a:xfrm>
              <a:off x="0" y="0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50" name="Google Shape;850;p51"/>
            <p:cNvSpPr/>
            <p:nvPr/>
          </p:nvSpPr>
          <p:spPr>
            <a:xfrm>
              <a:off x="395536" y="0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51" name="Google Shape;851;p51"/>
            <p:cNvSpPr/>
            <p:nvPr/>
          </p:nvSpPr>
          <p:spPr>
            <a:xfrm>
              <a:off x="0" y="395536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52" name="Google Shape;852;p51"/>
            <p:cNvSpPr/>
            <p:nvPr/>
          </p:nvSpPr>
          <p:spPr>
            <a:xfrm>
              <a:off x="593304" y="593304"/>
              <a:ext cx="197700" cy="197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853" name="Google Shape;853;p51"/>
          <p:cNvGrpSpPr/>
          <p:nvPr/>
        </p:nvGrpSpPr>
        <p:grpSpPr>
          <a:xfrm>
            <a:off x="8460432" y="4299942"/>
            <a:ext cx="500394" cy="640276"/>
            <a:chOff x="8460432" y="4299942"/>
            <a:chExt cx="500394" cy="640276"/>
          </a:xfrm>
        </p:grpSpPr>
        <p:sp>
          <p:nvSpPr>
            <p:cNvPr id="854" name="Google Shape;854;p51"/>
            <p:cNvSpPr/>
            <p:nvPr/>
          </p:nvSpPr>
          <p:spPr>
            <a:xfrm>
              <a:off x="8528790" y="4299942"/>
              <a:ext cx="432000" cy="432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55" name="Google Shape;855;p51"/>
            <p:cNvSpPr/>
            <p:nvPr/>
          </p:nvSpPr>
          <p:spPr>
            <a:xfrm>
              <a:off x="8852826" y="4832218"/>
              <a:ext cx="108000" cy="108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56" name="Google Shape;856;p51"/>
            <p:cNvSpPr/>
            <p:nvPr/>
          </p:nvSpPr>
          <p:spPr>
            <a:xfrm>
              <a:off x="8460432" y="4547836"/>
              <a:ext cx="284400" cy="2844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857" name="Google Shape;857;p51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858" name="Google Shape;858;p51"/>
          <p:cNvSpPr/>
          <p:nvPr/>
        </p:nvSpPr>
        <p:spPr>
          <a:xfrm>
            <a:off x="889248" y="869400"/>
            <a:ext cx="4414272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(五)useProgram 與 MutiProgram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Google Shape;859;p5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4533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FF"/>
                </a:solidFill>
                <a:highlight>
                  <a:srgbClr val="FFFFFF"/>
                </a:highlight>
              </a:rPr>
              <a:t>&lt;script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800">
                <a:solidFill>
                  <a:srgbClr val="FF0000"/>
                </a:solidFill>
                <a:highlight>
                  <a:srgbClr val="FFFFFF"/>
                </a:highlight>
              </a:rPr>
              <a:t>id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800" b="1">
                <a:solidFill>
                  <a:srgbClr val="8000FF"/>
                </a:solidFill>
                <a:highlight>
                  <a:srgbClr val="FFFFFF"/>
                </a:highlight>
              </a:rPr>
              <a:t>"shader-fs2”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800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800" b="1">
                <a:solidFill>
                  <a:srgbClr val="8000FF"/>
                </a:solidFill>
                <a:highlight>
                  <a:srgbClr val="FFFFFF"/>
                </a:highlight>
              </a:rPr>
              <a:t>“x-shader/x-vertex”</a:t>
            </a:r>
            <a:r>
              <a:rPr lang="en-US" sz="80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800">
                <a:solidFill>
                  <a:srgbClr val="000000"/>
                </a:solidFill>
                <a:highlight>
                  <a:srgbClr val="F2F4FF"/>
                </a:highlight>
              </a:rPr>
              <a:t>  </a:t>
            </a:r>
            <a:r>
              <a:rPr lang="en-US" sz="800">
                <a:solidFill>
                  <a:srgbClr val="008000"/>
                </a:solidFill>
                <a:highlight>
                  <a:srgbClr val="F2F4FF"/>
                </a:highlight>
              </a:rPr>
              <a:t>//新的片段著色器(fragment shader)</a:t>
            </a:r>
            <a:r>
              <a:rPr lang="en-US" sz="800">
                <a:solidFill>
                  <a:srgbClr val="242424"/>
                </a:solidFill>
                <a:highlight>
                  <a:srgbClr val="FFFFFF"/>
                </a:highlight>
              </a:rPr>
              <a:t>;</a:t>
            </a:r>
            <a:endParaRPr sz="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800">
                <a:solidFill>
                  <a:srgbClr val="008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precision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00">
                <a:solidFill>
                  <a:srgbClr val="008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mediump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00">
                <a:solidFill>
                  <a:srgbClr val="4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US" sz="800">
                <a:solidFill>
                  <a:srgbClr val="2424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800">
                <a:solidFill>
                  <a:srgbClr val="4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00">
                <a:solidFill>
                  <a:srgbClr val="2424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rand(</a:t>
            </a:r>
            <a:r>
              <a:rPr lang="en-US" sz="800">
                <a:solidFill>
                  <a:srgbClr val="4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vec2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00">
                <a:solidFill>
                  <a:srgbClr val="2424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co){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800">
                <a:solidFill>
                  <a:srgbClr val="008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00">
                <a:solidFill>
                  <a:srgbClr val="FF8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fract</a:t>
            </a:r>
            <a:r>
              <a:rPr lang="en-US" sz="800">
                <a:solidFill>
                  <a:srgbClr val="2424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800">
                <a:solidFill>
                  <a:srgbClr val="FF8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sin</a:t>
            </a:r>
            <a:r>
              <a:rPr lang="en-US" sz="800">
                <a:solidFill>
                  <a:srgbClr val="2424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800">
                <a:solidFill>
                  <a:srgbClr val="FF8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dot</a:t>
            </a:r>
            <a:r>
              <a:rPr lang="en-US" sz="800">
                <a:solidFill>
                  <a:srgbClr val="2424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(co.xy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00">
                <a:solidFill>
                  <a:srgbClr val="2424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2424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vec2(</a:t>
            </a:r>
            <a:r>
              <a:rPr lang="en-US" sz="8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12.9898</a:t>
            </a:r>
            <a:r>
              <a:rPr lang="en-US" sz="800">
                <a:solidFill>
                  <a:srgbClr val="2424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78.233</a:t>
            </a:r>
            <a:r>
              <a:rPr lang="en-US" sz="800">
                <a:solidFill>
                  <a:srgbClr val="2424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)))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00">
                <a:solidFill>
                  <a:srgbClr val="2424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43758.5453</a:t>
            </a:r>
            <a:r>
              <a:rPr lang="en-US" sz="800">
                <a:solidFill>
                  <a:srgbClr val="2424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800">
                <a:solidFill>
                  <a:srgbClr val="2424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800">
                <a:solidFill>
                  <a:srgbClr val="4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00">
                <a:solidFill>
                  <a:srgbClr val="2424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rand2(</a:t>
            </a:r>
            <a:r>
              <a:rPr lang="en-US" sz="800">
                <a:solidFill>
                  <a:srgbClr val="4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vec2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00">
                <a:solidFill>
                  <a:srgbClr val="2424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co){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800">
                <a:solidFill>
                  <a:srgbClr val="008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00">
                <a:solidFill>
                  <a:srgbClr val="FF8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fract</a:t>
            </a:r>
            <a:r>
              <a:rPr lang="en-US" sz="800">
                <a:solidFill>
                  <a:srgbClr val="2424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800">
                <a:solidFill>
                  <a:srgbClr val="FF8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cos</a:t>
            </a:r>
            <a:r>
              <a:rPr lang="en-US" sz="800">
                <a:solidFill>
                  <a:srgbClr val="2424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800">
                <a:solidFill>
                  <a:srgbClr val="FF8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dot</a:t>
            </a:r>
            <a:r>
              <a:rPr lang="en-US" sz="800">
                <a:solidFill>
                  <a:srgbClr val="2424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(co.xy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00">
                <a:solidFill>
                  <a:srgbClr val="2424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2424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vec2(</a:t>
            </a:r>
            <a:r>
              <a:rPr lang="en-US" sz="8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43.9898</a:t>
            </a:r>
            <a:r>
              <a:rPr lang="en-US" sz="800">
                <a:solidFill>
                  <a:srgbClr val="2424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91.233</a:t>
            </a:r>
            <a:r>
              <a:rPr lang="en-US" sz="800">
                <a:solidFill>
                  <a:srgbClr val="2424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)))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00">
                <a:solidFill>
                  <a:srgbClr val="2424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85734.5453</a:t>
            </a:r>
            <a:r>
              <a:rPr lang="en-US" sz="800">
                <a:solidFill>
                  <a:srgbClr val="2424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800">
                <a:solidFill>
                  <a:srgbClr val="2424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800">
                <a:solidFill>
                  <a:srgbClr val="4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00">
                <a:solidFill>
                  <a:srgbClr val="2424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rand3(</a:t>
            </a:r>
            <a:r>
              <a:rPr lang="en-US" sz="800">
                <a:solidFill>
                  <a:srgbClr val="4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vec2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00">
                <a:solidFill>
                  <a:srgbClr val="2424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co){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800">
                <a:solidFill>
                  <a:srgbClr val="008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00">
                <a:solidFill>
                  <a:srgbClr val="FF8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fract</a:t>
            </a:r>
            <a:r>
              <a:rPr lang="en-US" sz="800">
                <a:solidFill>
                  <a:srgbClr val="2424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800">
                <a:solidFill>
                  <a:srgbClr val="FF8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cos</a:t>
            </a:r>
            <a:r>
              <a:rPr lang="en-US" sz="800">
                <a:solidFill>
                  <a:srgbClr val="2424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800">
                <a:solidFill>
                  <a:srgbClr val="FF8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dot</a:t>
            </a:r>
            <a:r>
              <a:rPr lang="en-US" sz="800">
                <a:solidFill>
                  <a:srgbClr val="2424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(co.xy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00">
                <a:solidFill>
                  <a:srgbClr val="2424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2424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vec2(</a:t>
            </a:r>
            <a:r>
              <a:rPr lang="en-US" sz="8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22.9898</a:t>
            </a:r>
            <a:r>
              <a:rPr lang="en-US" sz="800">
                <a:solidFill>
                  <a:srgbClr val="2424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79.233</a:t>
            </a:r>
            <a:r>
              <a:rPr lang="en-US" sz="800">
                <a:solidFill>
                  <a:srgbClr val="2424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)))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00">
                <a:solidFill>
                  <a:srgbClr val="2424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73584.9487</a:t>
            </a:r>
            <a:r>
              <a:rPr lang="en-US" sz="800">
                <a:solidFill>
                  <a:srgbClr val="2424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800">
                <a:solidFill>
                  <a:srgbClr val="2424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800">
                <a:solidFill>
                  <a:srgbClr val="4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00">
                <a:solidFill>
                  <a:srgbClr val="2424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main(</a:t>
            </a:r>
            <a:r>
              <a:rPr lang="en-US" sz="800">
                <a:solidFill>
                  <a:srgbClr val="4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800">
                <a:solidFill>
                  <a:srgbClr val="2424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00">
                <a:solidFill>
                  <a:srgbClr val="2424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800">
                <a:solidFill>
                  <a:srgbClr val="2424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gl_FragColor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00">
                <a:solidFill>
                  <a:srgbClr val="2424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00">
                <a:solidFill>
                  <a:srgbClr val="4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vec4</a:t>
            </a:r>
            <a:r>
              <a:rPr lang="en-US" sz="800">
                <a:solidFill>
                  <a:srgbClr val="2424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lang="en-US" sz="800">
                <a:solidFill>
                  <a:srgbClr val="2424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(rand(gl_FragCoord.xy)),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lang="en-US" sz="800">
                <a:solidFill>
                  <a:srgbClr val="2424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(rand2(gl_FragCoord.xy)),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lang="en-US" sz="800">
                <a:solidFill>
                  <a:srgbClr val="2424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(rand3(gl_FragCoord.xy)),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8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1.0</a:t>
            </a:r>
            <a:r>
              <a:rPr lang="en-US" sz="800">
                <a:solidFill>
                  <a:srgbClr val="2424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800">
                <a:solidFill>
                  <a:srgbClr val="2424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FF"/>
                </a:solidFill>
                <a:highlight>
                  <a:srgbClr val="FFFFFF"/>
                </a:highlight>
              </a:rPr>
              <a:t>&lt;/script&gt;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800"/>
          </a:p>
        </p:txBody>
      </p:sp>
      <p:sp>
        <p:nvSpPr>
          <p:cNvPr id="860" name="Google Shape;860;p51"/>
          <p:cNvSpPr txBox="1"/>
          <p:nvPr/>
        </p:nvSpPr>
        <p:spPr>
          <a:xfrm>
            <a:off x="4081829" y="1380026"/>
            <a:ext cx="44334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1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US" sz="7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7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initShaders</a:t>
            </a:r>
            <a:r>
              <a:rPr lang="en-US" sz="700" b="1" i="0" u="none" strike="noStrike" cap="none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7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700" b="1" i="0" u="none" strike="noStrike" cap="none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7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700" b="0" i="0" u="none" strike="noStrike" cap="none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lang="en-US" sz="700" b="0" i="0" u="none" strike="noStrike" cap="none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著色器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700" b="1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US" sz="7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7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fragmentShader</a:t>
            </a:r>
            <a:r>
              <a:rPr lang="en-US" sz="7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700" b="1" i="0" u="none" strike="noStrike" cap="none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7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700" b="1" i="0" u="none" strike="noStrike" cap="none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7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getShader</a:t>
            </a:r>
            <a:r>
              <a:rPr lang="en-US" sz="700" b="1" i="0" u="none" strike="noStrike" cap="none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7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gl</a:t>
            </a:r>
            <a:r>
              <a:rPr lang="en-US" sz="700" b="1" i="0" u="none" strike="noStrike" cap="none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7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700" b="0" i="0" u="none" strike="noStrike" cap="none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”shader-fs”</a:t>
            </a:r>
            <a:r>
              <a:rPr lang="en-US" sz="700" b="1" i="0" u="none" strike="noStrike" cap="none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en-US" sz="7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lang="en-US" sz="7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getShader</a:t>
            </a:r>
            <a:r>
              <a:rPr lang="en-US" sz="700" b="1" i="0" u="none" strike="noStrike" cap="none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7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gl</a:t>
            </a:r>
            <a:r>
              <a:rPr lang="en-US" sz="700" b="1" i="0" u="none" strike="noStrike" cap="none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7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700" b="0" i="0" u="none" strike="noStrike" cap="none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”shader-fs2”</a:t>
            </a:r>
            <a:r>
              <a:rPr lang="en-US" sz="700" b="1" i="0" u="none" strike="noStrike" cap="none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)];</a:t>
            </a:r>
            <a:endParaRPr sz="7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700" b="1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US" sz="7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7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vertexShader</a:t>
            </a:r>
            <a:r>
              <a:rPr lang="en-US" sz="7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700" b="1" i="0" u="none" strike="noStrike" cap="none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7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700" b="1" i="0" u="none" strike="noStrike" cap="none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7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getShader</a:t>
            </a:r>
            <a:r>
              <a:rPr lang="en-US" sz="700" b="1" i="0" u="none" strike="noStrike" cap="none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7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gl</a:t>
            </a:r>
            <a:r>
              <a:rPr lang="en-US" sz="700" b="1" i="0" u="none" strike="noStrike" cap="none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7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700" b="0" i="0" u="none" strike="noStrike" cap="none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”shader-vs”</a:t>
            </a:r>
            <a:r>
              <a:rPr lang="en-US" sz="700" b="1" i="0" u="none" strike="noStrike" cap="none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en-US" sz="7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lang="en-US" sz="7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getShader</a:t>
            </a:r>
            <a:r>
              <a:rPr lang="en-US" sz="700" b="1" i="0" u="none" strike="noStrike" cap="none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7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gl</a:t>
            </a:r>
            <a:r>
              <a:rPr lang="en-US" sz="700" b="1" i="0" u="none" strike="noStrike" cap="none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7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700" b="0" i="0" u="none" strike="noStrike" cap="none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”shader-vs2”</a:t>
            </a:r>
            <a:r>
              <a:rPr lang="en-US" sz="700" b="1" i="0" u="none" strike="noStrike" cap="none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)];</a:t>
            </a:r>
            <a:endParaRPr sz="7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700" b="0" i="0" u="none" strike="noStrike" cap="none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</a:t>
            </a:r>
            <a:r>
              <a:rPr lang="en-US" sz="700" b="0" i="0" u="none" strike="noStrike" cap="none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添加片段著色器</a:t>
            </a:r>
            <a:r>
              <a:rPr lang="en-US" sz="700" b="0" i="0" u="none" strike="noStrike" cap="none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(fragment shader)</a:t>
            </a:r>
            <a:r>
              <a:rPr lang="en-US" sz="700" b="0" i="0" u="none" strike="noStrike" cap="none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和頂點著色器</a:t>
            </a:r>
            <a:r>
              <a:rPr lang="en-US" sz="700" b="0" i="0" u="none" strike="noStrike" cap="none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(vertex shader)</a:t>
            </a:r>
            <a:r>
              <a:rPr lang="en-US" sz="700" b="0" i="0" u="none" strike="noStrike" cap="none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到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700" b="0" i="0" u="none" strike="noStrike" cap="none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webgl</a:t>
            </a:r>
            <a:r>
              <a:rPr lang="en-US" sz="700" b="0" i="0" u="none" strike="noStrike" cap="none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program(</a:t>
            </a:r>
            <a:r>
              <a:rPr lang="en-US" sz="700" b="0" i="0" u="none" strike="noStrike" cap="none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二進制碼，可存一個片段與一個頂點著色器</a:t>
            </a:r>
            <a:r>
              <a:rPr lang="en-US" sz="700" b="0" i="0" u="none" strike="noStrike" cap="none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)*/</a:t>
            </a:r>
            <a:endParaRPr sz="7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7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shaderProgram</a:t>
            </a:r>
            <a:r>
              <a:rPr lang="en-US" sz="7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700" b="1" i="0" u="none" strike="noStrike" cap="none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7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700" b="1" i="0" u="none" strike="noStrike" cap="none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7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gl</a:t>
            </a:r>
            <a:r>
              <a:rPr lang="en-US" sz="700" b="1" i="0" u="none" strike="noStrike" cap="none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7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createProgram</a:t>
            </a:r>
            <a:r>
              <a:rPr lang="en-US" sz="700" b="1" i="0" u="none" strike="noStrike" cap="none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(),</a:t>
            </a:r>
            <a:r>
              <a:rPr lang="en-US" sz="7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7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gl</a:t>
            </a:r>
            <a:r>
              <a:rPr lang="en-US" sz="700" b="1" i="0" u="none" strike="noStrike" cap="none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7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createProgram</a:t>
            </a:r>
            <a:r>
              <a:rPr lang="en-US" sz="700" b="1" i="0" u="none" strike="noStrike" cap="none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()];</a:t>
            </a:r>
            <a:endParaRPr sz="7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700" b="1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700" b="1" i="0" u="none" strike="noStrike" cap="none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700" b="1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US" sz="7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7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7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700" b="1" i="0" u="none" strike="noStrike" cap="none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7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700" b="0" i="0" u="none" strike="noStrike" cap="none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700" b="1" i="0" u="none" strike="noStrike" cap="none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7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7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700" b="1" i="0" u="none" strike="noStrike" cap="none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700" b="0" i="0" u="none" strike="noStrike" cap="none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700" b="1" i="0" u="none" strike="noStrike" cap="none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7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700" b="1" i="0" u="none" strike="noStrike" cap="none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sz="7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700" b="1" i="0" u="none" strike="noStrike" cap="none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7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7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gl</a:t>
            </a:r>
            <a:r>
              <a:rPr lang="en-US" sz="700" b="1" i="0" u="none" strike="noStrike" cap="none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7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attachShader</a:t>
            </a:r>
            <a:r>
              <a:rPr lang="en-US" sz="700" b="1" i="0" u="none" strike="noStrike" cap="none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7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shaderProgram</a:t>
            </a:r>
            <a:r>
              <a:rPr lang="en-US" sz="700" b="1" i="0" u="none" strike="noStrike" cap="none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7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700" b="1" i="0" u="none" strike="noStrike" cap="none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r>
              <a:rPr lang="en-US" sz="7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7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vertexShader</a:t>
            </a:r>
            <a:r>
              <a:rPr lang="en-US" sz="700" b="1" i="0" u="none" strike="noStrike" cap="none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7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700" b="1" i="0" u="none" strike="noStrike" cap="none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sz="7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7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gl</a:t>
            </a:r>
            <a:r>
              <a:rPr lang="en-US" sz="700" b="1" i="0" u="none" strike="noStrike" cap="none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7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attachShader</a:t>
            </a:r>
            <a:r>
              <a:rPr lang="en-US" sz="700" b="1" i="0" u="none" strike="noStrike" cap="none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7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shaderProgram</a:t>
            </a:r>
            <a:r>
              <a:rPr lang="en-US" sz="700" b="1" i="0" u="none" strike="noStrike" cap="none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7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700" b="1" i="0" u="none" strike="noStrike" cap="none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r>
              <a:rPr lang="en-US" sz="7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7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fragmentShader</a:t>
            </a:r>
            <a:r>
              <a:rPr lang="en-US" sz="700" b="1" i="0" u="none" strike="noStrike" cap="none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7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700" b="1" i="0" u="none" strike="noStrike" cap="none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sz="7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7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gl</a:t>
            </a:r>
            <a:r>
              <a:rPr lang="en-US" sz="700" b="1" i="0" u="none" strike="noStrike" cap="none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7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linkProgram</a:t>
            </a:r>
            <a:r>
              <a:rPr lang="en-US" sz="700" b="1" i="0" u="none" strike="noStrike" cap="none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7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shaderProgram</a:t>
            </a:r>
            <a:r>
              <a:rPr lang="en-US" sz="700" b="1" i="0" u="none" strike="noStrike" cap="none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7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700" b="1" i="0" u="none" strike="noStrike" cap="none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sz="7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7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gl</a:t>
            </a:r>
            <a:r>
              <a:rPr lang="en-US" sz="700" b="1" i="0" u="none" strike="noStrike" cap="none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7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useProgram</a:t>
            </a:r>
            <a:r>
              <a:rPr lang="en-US" sz="700" b="1" i="0" u="none" strike="noStrike" cap="none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7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shaderProgram</a:t>
            </a:r>
            <a:r>
              <a:rPr lang="en-US" sz="700" b="1" i="0" u="none" strike="noStrike" cap="none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7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700" b="1" i="0" u="none" strike="noStrike" cap="none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sz="7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7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shaderProgram</a:t>
            </a:r>
            <a:r>
              <a:rPr lang="en-US" sz="700" b="1" i="0" u="none" strike="noStrike" cap="none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7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700" b="1" i="0" u="none" strike="noStrike" cap="none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en-US" sz="7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vertexPositionAttribute</a:t>
            </a:r>
            <a:r>
              <a:rPr lang="en-US" sz="7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700" b="1" i="0" u="none" strike="noStrike" cap="none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7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7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gl</a:t>
            </a:r>
            <a:r>
              <a:rPr lang="en-US" sz="700" b="1" i="0" u="none" strike="noStrike" cap="none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7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getAttribLocation</a:t>
            </a:r>
            <a:r>
              <a:rPr lang="en-US" sz="700" b="1" i="0" u="none" strike="noStrike" cap="none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7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shaderProgram</a:t>
            </a:r>
            <a:r>
              <a:rPr lang="en-US" sz="700" b="1" i="0" u="none" strike="noStrike" cap="none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7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700" b="1" i="0" u="none" strike="noStrike" cap="none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r>
              <a:rPr lang="en-US" sz="7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700" b="0" i="0" u="none" strike="noStrike" cap="none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700" b="0" i="0" u="none" strike="noStrike" cap="none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aVertexPosition</a:t>
            </a:r>
            <a:r>
              <a:rPr lang="en-US" sz="700" b="0" i="0" u="none" strike="noStrike" cap="none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700" b="1" i="0" u="none" strike="noStrike" cap="none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7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7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gl</a:t>
            </a:r>
            <a:r>
              <a:rPr lang="en-US" sz="700" b="1" i="0" u="none" strike="noStrike" cap="none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7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enableVertexAttribArray</a:t>
            </a:r>
            <a:r>
              <a:rPr lang="en-US" sz="700" b="1" i="0" u="none" strike="noStrike" cap="none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7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shaderProgram</a:t>
            </a:r>
            <a:r>
              <a:rPr lang="en-US" sz="700" b="1" i="0" u="none" strike="noStrike" cap="none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7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700" b="1" i="0" u="none" strike="noStrike" cap="none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en-US" sz="7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vertexPositionAttribute</a:t>
            </a:r>
            <a:r>
              <a:rPr lang="en-US" sz="700" b="1" i="0" u="none" strike="noStrike" cap="none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-US" sz="7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7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shaderProgram</a:t>
            </a:r>
            <a:r>
              <a:rPr lang="en-US" sz="700" b="1" i="0" u="none" strike="noStrike" cap="none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7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700" b="1" i="0" u="none" strike="noStrike" cap="none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en-US" sz="7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pMatrixUniform</a:t>
            </a:r>
            <a:r>
              <a:rPr lang="en-US" sz="7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700" b="1" i="0" u="none" strike="noStrike" cap="none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7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7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gl</a:t>
            </a:r>
            <a:r>
              <a:rPr lang="en-US" sz="700" b="1" i="0" u="none" strike="noStrike" cap="none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7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getUniformLocation</a:t>
            </a:r>
            <a:r>
              <a:rPr lang="en-US" sz="700" b="1" i="0" u="none" strike="noStrike" cap="none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7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shaderProgram</a:t>
            </a:r>
            <a:r>
              <a:rPr lang="en-US" sz="700" b="1" i="0" u="none" strike="noStrike" cap="none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7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700" b="1" i="0" u="none" strike="noStrike" cap="none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r>
              <a:rPr lang="en-US" sz="7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700" b="0" i="0" u="none" strike="noStrike" cap="none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700" b="0" i="0" u="none" strike="noStrike" cap="none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uPMatrix</a:t>
            </a:r>
            <a:r>
              <a:rPr lang="en-US" sz="700" b="0" i="0" u="none" strike="noStrike" cap="none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700" b="1" i="0" u="none" strike="noStrike" cap="none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7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7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shaderProgram</a:t>
            </a:r>
            <a:r>
              <a:rPr lang="en-US" sz="700" b="1" i="0" u="none" strike="noStrike" cap="none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7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700" b="1" i="0" u="none" strike="noStrike" cap="none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en-US" sz="7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mvMatrixUniform</a:t>
            </a:r>
            <a:r>
              <a:rPr lang="en-US" sz="7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700" b="1" i="0" u="none" strike="noStrike" cap="none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7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7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gl</a:t>
            </a:r>
            <a:r>
              <a:rPr lang="en-US" sz="700" b="1" i="0" u="none" strike="noStrike" cap="none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7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getUniformLocation</a:t>
            </a:r>
            <a:r>
              <a:rPr lang="en-US" sz="700" b="1" i="0" u="none" strike="noStrike" cap="none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7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shaderProgram</a:t>
            </a:r>
            <a:r>
              <a:rPr lang="en-US" sz="700" b="1" i="0" u="none" strike="noStrike" cap="none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7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700" b="1" i="0" u="none" strike="noStrike" cap="none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r>
              <a:rPr lang="en-US" sz="7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700" b="0" i="0" u="none" strike="noStrike" cap="none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700" b="0" i="0" u="none" strike="noStrike" cap="none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uMVMatrix</a:t>
            </a:r>
            <a:r>
              <a:rPr lang="en-US" sz="700" b="0" i="0" u="none" strike="noStrike" cap="none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700" b="1" i="0" u="none" strike="noStrike" cap="none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7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700" b="1" i="0" u="none" strike="noStrike" cap="none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7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7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gl</a:t>
            </a:r>
            <a:r>
              <a:rPr lang="en-US" sz="700" b="1" i="0" u="none" strike="noStrike" cap="none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7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useProgram</a:t>
            </a:r>
            <a:r>
              <a:rPr lang="en-US" sz="700" b="1" i="0" u="none" strike="noStrike" cap="none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7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shaderProgram</a:t>
            </a:r>
            <a:r>
              <a:rPr lang="en-US" sz="700" b="1" i="0" u="none" strike="noStrike" cap="none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7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now_using_shader</a:t>
            </a:r>
            <a:r>
              <a:rPr lang="en-US" sz="700" b="1" i="0" u="none" strike="noStrike" cap="none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sz="7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1" i="0" u="none" strike="noStrike" cap="none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7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51"/>
          <p:cNvSpPr/>
          <p:nvPr/>
        </p:nvSpPr>
        <p:spPr>
          <a:xfrm>
            <a:off x="4325816" y="1536456"/>
            <a:ext cx="3837900" cy="11277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2" name="Google Shape;862;p51"/>
          <p:cNvCxnSpPr/>
          <p:nvPr/>
        </p:nvCxnSpPr>
        <p:spPr>
          <a:xfrm rot="10800000" flipH="1">
            <a:off x="3504835" y="2618045"/>
            <a:ext cx="900000" cy="1405800"/>
          </a:xfrm>
          <a:prstGeom prst="straightConnector1">
            <a:avLst/>
          </a:prstGeom>
          <a:noFill/>
          <a:ln w="2857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863" name="Google Shape;863;p51"/>
          <p:cNvSpPr txBox="1"/>
          <p:nvPr/>
        </p:nvSpPr>
        <p:spPr>
          <a:xfrm>
            <a:off x="1905732" y="4034653"/>
            <a:ext cx="2196000" cy="500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換成陣列與迴圈儲存多個Shader程式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64" name="Google Shape;864;p51"/>
          <p:cNvSpPr txBox="1"/>
          <p:nvPr/>
        </p:nvSpPr>
        <p:spPr>
          <a:xfrm>
            <a:off x="89024" y="2217187"/>
            <a:ext cx="352800" cy="15774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偽隨機數發生器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65" name="Google Shape;865;p51"/>
          <p:cNvSpPr/>
          <p:nvPr/>
        </p:nvSpPr>
        <p:spPr>
          <a:xfrm>
            <a:off x="764932" y="1767254"/>
            <a:ext cx="3053100" cy="15429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6" name="Google Shape;866;p51"/>
          <p:cNvCxnSpPr>
            <a:stCxn id="864" idx="3"/>
            <a:endCxn id="865" idx="1"/>
          </p:cNvCxnSpPr>
          <p:nvPr/>
        </p:nvCxnSpPr>
        <p:spPr>
          <a:xfrm rot="10800000" flipH="1">
            <a:off x="441824" y="2538787"/>
            <a:ext cx="323100" cy="467100"/>
          </a:xfrm>
          <a:prstGeom prst="straightConnector1">
            <a:avLst/>
          </a:prstGeom>
          <a:noFill/>
          <a:ln w="2857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57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</a:rPr>
              <a:t>三、資料形態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872" name="Google Shape;872;p57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873" name="Google Shape;873;p57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74" name="Google Shape;874;p57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75" name="Google Shape;875;p57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76" name="Google Shape;876;p57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877" name="Google Shape;877;p57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878" name="Google Shape;878;p57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79" name="Google Shape;879;p57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80" name="Google Shape;880;p57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881" name="Google Shape;881;p57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sp>
        <p:nvSpPr>
          <p:cNvPr id="882" name="Google Shape;882;p57"/>
          <p:cNvSpPr/>
          <p:nvPr/>
        </p:nvSpPr>
        <p:spPr>
          <a:xfrm>
            <a:off x="2624328" y="1517660"/>
            <a:ext cx="3456432" cy="646331"/>
          </a:xfrm>
          <a:prstGeom prst="rect">
            <a:avLst/>
          </a:prstGeom>
          <a:noFill/>
          <a:ln w="9525" cap="flat" cmpd="sng">
            <a:solidFill>
              <a:srgbClr val="FABF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純量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int, float, bool, uint, double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p57"/>
          <p:cNvSpPr/>
          <p:nvPr/>
        </p:nvSpPr>
        <p:spPr>
          <a:xfrm>
            <a:off x="2624328" y="2486924"/>
            <a:ext cx="1612392" cy="646331"/>
          </a:xfrm>
          <a:prstGeom prst="rect">
            <a:avLst/>
          </a:prstGeom>
          <a:noFill/>
          <a:ln w="9525" cap="flat" cmpd="sng">
            <a:solidFill>
              <a:srgbClr val="FABF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向量</a:t>
            </a:r>
            <a:endParaRPr sz="18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vec</a:t>
            </a:r>
            <a:r>
              <a:rPr lang="en-US" sz="1800" b="0" i="0" u="none" strike="noStrike" cap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</a:t>
            </a:r>
            <a:endParaRPr sz="1800" b="0" i="0" u="none" strike="noStrike" cap="none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84" name="Google Shape;884;p57"/>
          <p:cNvSpPr/>
          <p:nvPr/>
        </p:nvSpPr>
        <p:spPr>
          <a:xfrm>
            <a:off x="2624328" y="3431098"/>
            <a:ext cx="3456432" cy="646331"/>
          </a:xfrm>
          <a:prstGeom prst="rect">
            <a:avLst/>
          </a:prstGeom>
          <a:noFill/>
          <a:ln w="9525" cap="flat" cmpd="sng">
            <a:solidFill>
              <a:srgbClr val="FABF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材質</a:t>
            </a:r>
            <a:endParaRPr sz="18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sampler</a:t>
            </a:r>
            <a:r>
              <a:rPr lang="en-US" sz="1800" b="0" i="0" u="none" strike="noStrike" cap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</a:t>
            </a: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</a:t>
            </a:r>
            <a:endParaRPr sz="18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85" name="Google Shape;885;p57"/>
          <p:cNvSpPr/>
          <p:nvPr/>
        </p:nvSpPr>
        <p:spPr>
          <a:xfrm>
            <a:off x="889248" y="875496"/>
            <a:ext cx="346329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(一)簡述GLSL資料形態</a:t>
            </a:r>
            <a:endParaRPr sz="20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86" name="Google Shape;886;p57"/>
          <p:cNvSpPr/>
          <p:nvPr/>
        </p:nvSpPr>
        <p:spPr>
          <a:xfrm>
            <a:off x="4468368" y="2486924"/>
            <a:ext cx="1612392" cy="646331"/>
          </a:xfrm>
          <a:prstGeom prst="rect">
            <a:avLst/>
          </a:prstGeom>
          <a:noFill/>
          <a:ln w="9525" cap="flat" cmpd="sng">
            <a:solidFill>
              <a:srgbClr val="FABF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方陣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mat</a:t>
            </a:r>
            <a:r>
              <a:rPr lang="en-US" sz="1800" b="0" i="0" u="none" strike="noStrike" cap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</a:t>
            </a:r>
            <a:endParaRPr sz="1800" b="0" i="0" u="none" strike="noStrike" cap="none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87" name="Google Shape;887;p57"/>
          <p:cNvSpPr/>
          <p:nvPr/>
        </p:nvSpPr>
        <p:spPr>
          <a:xfrm>
            <a:off x="6312393" y="2486924"/>
            <a:ext cx="1612500" cy="646200"/>
          </a:xfrm>
          <a:prstGeom prst="rect">
            <a:avLst/>
          </a:prstGeom>
          <a:noFill/>
          <a:ln w="9525" cap="flat" cmpd="sng">
            <a:solidFill>
              <a:srgbClr val="FABF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N是可以改的正整數</a:t>
            </a:r>
            <a:endParaRPr sz="1800" b="0" i="0" u="none" strike="noStrike" cap="none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58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</a:rPr>
              <a:t>三、資料形態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893" name="Google Shape;893;p58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894" name="Google Shape;894;p58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95" name="Google Shape;895;p58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96" name="Google Shape;896;p58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97" name="Google Shape;897;p58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898" name="Google Shape;898;p58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899" name="Google Shape;899;p58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00" name="Google Shape;900;p58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01" name="Google Shape;901;p58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902" name="Google Shape;902;p58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sp>
        <p:nvSpPr>
          <p:cNvPr id="903" name="Google Shape;903;p58"/>
          <p:cNvSpPr/>
          <p:nvPr/>
        </p:nvSpPr>
        <p:spPr>
          <a:xfrm>
            <a:off x="889248" y="875496"/>
            <a:ext cx="346329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(二)GLSL資料形態：向量</a:t>
            </a:r>
            <a:endParaRPr sz="20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04" name="Google Shape;904;p58"/>
          <p:cNvSpPr/>
          <p:nvPr/>
        </p:nvSpPr>
        <p:spPr>
          <a:xfrm>
            <a:off x="197768" y="1320582"/>
            <a:ext cx="33714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1.向量可以指定維度和資料型態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Google Shape;905;p58"/>
          <p:cNvSpPr/>
          <p:nvPr/>
        </p:nvSpPr>
        <p:spPr>
          <a:xfrm>
            <a:off x="197768" y="1662982"/>
            <a:ext cx="39842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2.格式：</a:t>
            </a:r>
            <a:r>
              <a:rPr lang="en-US" sz="1800" b="0" i="0" u="none" strike="noStrike" cap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[資料型態]</a:t>
            </a: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vec</a:t>
            </a:r>
            <a:r>
              <a:rPr lang="en-US" sz="1800" b="0" i="0" u="none" strike="noStrike" cap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[維度]</a:t>
            </a:r>
            <a:endParaRPr sz="1800" b="0" i="0" u="none" strike="noStrike" cap="none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06" name="Google Shape;906;p58"/>
          <p:cNvSpPr/>
          <p:nvPr/>
        </p:nvSpPr>
        <p:spPr>
          <a:xfrm>
            <a:off x="197769" y="1967008"/>
            <a:ext cx="5044792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例如 : ivec2 是 int版本的2維向量，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可用的為 i (int)、b (bool)、u (unsigned int)、d (double)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7" name="Google Shape;907;p58"/>
          <p:cNvSpPr/>
          <p:nvPr/>
        </p:nvSpPr>
        <p:spPr>
          <a:xfrm>
            <a:off x="197768" y="2847422"/>
            <a:ext cx="301496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3.宣告方式：同於C語言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8" name="Google Shape;908;p58"/>
          <p:cNvSpPr/>
          <p:nvPr/>
        </p:nvSpPr>
        <p:spPr>
          <a:xfrm>
            <a:off x="197778" y="3123784"/>
            <a:ext cx="3658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例如 : </a:t>
            </a:r>
            <a:r>
              <a:rPr lang="en-US" sz="1800" b="0" i="0" u="none" strike="noStrike" cap="none">
                <a:solidFill>
                  <a:srgbClr val="4A86E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ivec2</a:t>
            </a: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XXx; </a:t>
            </a:r>
            <a:r>
              <a:rPr lang="en-US" sz="1800" b="0" i="0" u="none" strike="noStrike" cap="none">
                <a:solidFill>
                  <a:srgbClr val="6AA84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//變數名稱</a:t>
            </a:r>
            <a:endParaRPr sz="1400" b="0" i="0" u="none" strike="noStrike" cap="none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9" name="Google Shape;909;p58"/>
          <p:cNvSpPr/>
          <p:nvPr/>
        </p:nvSpPr>
        <p:spPr>
          <a:xfrm>
            <a:off x="197768" y="3475125"/>
            <a:ext cx="625803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4.存取：可以用x, y, z, w或r, g, b, a或s, t, p, q。 </a:t>
            </a:r>
            <a:endParaRPr sz="18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.x 與 .r是相同的呼叫。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Google Shape;910;p58"/>
          <p:cNvSpPr/>
          <p:nvPr/>
        </p:nvSpPr>
        <p:spPr>
          <a:xfrm>
            <a:off x="197768" y="4090892"/>
            <a:ext cx="301496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例如 : XXx.y == XXx.g</a:t>
            </a:r>
            <a:endParaRPr sz="18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11" name="Google Shape;911;p58"/>
          <p:cNvSpPr txBox="1"/>
          <p:nvPr/>
        </p:nvSpPr>
        <p:spPr>
          <a:xfrm>
            <a:off x="5138544" y="1222137"/>
            <a:ext cx="4005456" cy="1804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5. 各向量元素代表的函義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(1)材質座標 (.s, .t, .p, .q)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(2)顏色 (.r, .g, .b, .a)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(3)齊次坐標系的值 (.x, .y, .z, .w)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(4)一般的陣列 ([0], [1], [2], [3])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12" name="Google Shape;912;p58"/>
          <p:cNvSpPr/>
          <p:nvPr/>
        </p:nvSpPr>
        <p:spPr>
          <a:xfrm>
            <a:off x="5224273" y="2739700"/>
            <a:ext cx="3919727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例如 :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vec4 col, point;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col.rgb = vec3(0.0, 1.0, 0.0); //綠色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point.xyzw = vec4(1.0 , 0.0 , 0.0 , 0.0);  //向量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60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</a:rPr>
              <a:t>三、資料形態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918" name="Google Shape;918;p60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919" name="Google Shape;919;p60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20" name="Google Shape;920;p60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21" name="Google Shape;921;p60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22" name="Google Shape;922;p60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923" name="Google Shape;923;p60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924" name="Google Shape;924;p60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25" name="Google Shape;925;p60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26" name="Google Shape;926;p60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927" name="Google Shape;927;p60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sp>
        <p:nvSpPr>
          <p:cNvPr id="928" name="Google Shape;928;p60"/>
          <p:cNvSpPr/>
          <p:nvPr/>
        </p:nvSpPr>
        <p:spPr>
          <a:xfrm>
            <a:off x="889248" y="875496"/>
            <a:ext cx="346329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(二)GLSL資料形態：向量</a:t>
            </a:r>
            <a:endParaRPr sz="20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29" name="Google Shape;929;p60"/>
          <p:cNvSpPr/>
          <p:nvPr/>
        </p:nvSpPr>
        <p:spPr>
          <a:xfrm>
            <a:off x="971817" y="1308390"/>
            <a:ext cx="267893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6.補充說明：齊次坐標系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0" name="Google Shape;930;p60"/>
          <p:cNvSpPr/>
          <p:nvPr/>
        </p:nvSpPr>
        <p:spPr>
          <a:xfrm>
            <a:off x="971817" y="1650790"/>
            <a:ext cx="6349479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(1)三維的齊次坐標系是一個四維vector (x, y, z, w)</a:t>
            </a:r>
            <a:endParaRPr sz="18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(2)其中 x, y, z代表空間中的座標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(3)若 w=0 表示這個vector代表空間中的向量</a:t>
            </a:r>
            <a:endParaRPr sz="18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w=1 表示這個vector代表空間中的點</a:t>
            </a:r>
            <a:endParaRPr sz="18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w=其他 表示這個vector代表空間依w縮放值的座標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座標位置為 (x/w, y/w, z/w)</a:t>
            </a:r>
            <a:endParaRPr sz="18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31" name="Google Shape;931;p60"/>
          <p:cNvSpPr/>
          <p:nvPr/>
        </p:nvSpPr>
        <p:spPr>
          <a:xfrm>
            <a:off x="971817" y="3426083"/>
            <a:ext cx="7038327" cy="1569660"/>
          </a:xfrm>
          <a:prstGeom prst="rect">
            <a:avLst/>
          </a:prstGeom>
          <a:noFill/>
          <a:ln w="9525" cap="flat" cmpd="sng">
            <a:solidFill>
              <a:srgbClr val="B6DD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例如：</a:t>
            </a:r>
            <a:endParaRPr sz="16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(2, 0, 0, 0)為方向為&lt;1, 0, 0&gt;、長度為2的向量</a:t>
            </a:r>
            <a:endParaRPr sz="16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(2, 0, 0, 1)為座標位於(2, 0, 0)的點－實際位置 (2, 0, 0)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(2, 0, 0, -1)為座標位於(2, 0, 0)由原點鏡射一倍的點－實際位置 (-2, 0, 0)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(2, 0, 0, 2)為座標位於(2, 0, 0)縮放1/2倍的點－實際位置 (1, 0, 0)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GLSL利用w=0 或 w=1 來區分對象是點還是向量</a:t>
            </a:r>
            <a:endParaRPr sz="16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61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</a:rPr>
              <a:t>三、資料形態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937" name="Google Shape;937;p61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938" name="Google Shape;938;p61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39" name="Google Shape;939;p61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40" name="Google Shape;940;p61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41" name="Google Shape;941;p61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942" name="Google Shape;942;p61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943" name="Google Shape;943;p61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44" name="Google Shape;944;p61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45" name="Google Shape;945;p61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946" name="Google Shape;946;p61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  <p:sp>
        <p:nvSpPr>
          <p:cNvPr id="947" name="Google Shape;947;p61"/>
          <p:cNvSpPr/>
          <p:nvPr/>
        </p:nvSpPr>
        <p:spPr>
          <a:xfrm>
            <a:off x="889248" y="875496"/>
            <a:ext cx="333528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(二)GLSL資料形態：向量</a:t>
            </a:r>
            <a:endParaRPr sz="20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48" name="Google Shape;948;p61"/>
          <p:cNvSpPr/>
          <p:nvPr/>
        </p:nvSpPr>
        <p:spPr>
          <a:xfrm>
            <a:off x="971817" y="1320582"/>
            <a:ext cx="204414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7.向量類的建構子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9" name="Google Shape;949;p61"/>
          <p:cNvSpPr/>
          <p:nvPr/>
        </p:nvSpPr>
        <p:spPr>
          <a:xfrm>
            <a:off x="971817" y="1763078"/>
            <a:ext cx="697736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向量可以用 「組合的方式」 來建構，只要數字數量對就行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這與C/C++不同， C/C++對型態限制通常較嚴謹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0" name="Google Shape;950;p61"/>
          <p:cNvSpPr/>
          <p:nvPr/>
        </p:nvSpPr>
        <p:spPr>
          <a:xfrm>
            <a:off x="1014489" y="2601000"/>
            <a:ext cx="7838337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例如</a:t>
            </a:r>
            <a:endParaRPr sz="18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vec2 可以vec2(float, float)、 vec2(vec2)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vec3 可以vec3(float, float, float)、 vec3(vec2, float) 、 vec3(vec3)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vec4 可以vec4(float, vec2, float)、 vec4(vec2, vec2) 、 vec4(float, vec3)</a:t>
            </a:r>
            <a:endParaRPr sz="18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62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</a:rPr>
              <a:t>三、資料形態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956" name="Google Shape;956;p62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957" name="Google Shape;957;p62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58" name="Google Shape;958;p62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59" name="Google Shape;959;p62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60" name="Google Shape;960;p62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961" name="Google Shape;961;p62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962" name="Google Shape;962;p62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63" name="Google Shape;963;p62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64" name="Google Shape;964;p62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965" name="Google Shape;965;p62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  <p:sp>
        <p:nvSpPr>
          <p:cNvPr id="966" name="Google Shape;966;p62"/>
          <p:cNvSpPr/>
          <p:nvPr/>
        </p:nvSpPr>
        <p:spPr>
          <a:xfrm>
            <a:off x="889248" y="875496"/>
            <a:ext cx="346329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(三)GLSL資料形態：方陣</a:t>
            </a:r>
            <a:endParaRPr sz="20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67" name="Google Shape;967;p62"/>
          <p:cNvSpPr/>
          <p:nvPr/>
        </p:nvSpPr>
        <p:spPr>
          <a:xfrm>
            <a:off x="971817" y="1320582"/>
            <a:ext cx="22172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1.方陣可以指定維度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8" name="Google Shape;968;p62"/>
          <p:cNvSpPr/>
          <p:nvPr/>
        </p:nvSpPr>
        <p:spPr>
          <a:xfrm>
            <a:off x="971817" y="1988630"/>
            <a:ext cx="301496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2.格式：mat[維度]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9" name="Google Shape;969;p62"/>
          <p:cNvSpPr/>
          <p:nvPr/>
        </p:nvSpPr>
        <p:spPr>
          <a:xfrm>
            <a:off x="971817" y="2274368"/>
            <a:ext cx="58313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例如 : mat3 是 3x3 矩陣</a:t>
            </a:r>
            <a:endParaRPr sz="18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70" name="Google Shape;970;p62"/>
          <p:cNvSpPr/>
          <p:nvPr/>
        </p:nvSpPr>
        <p:spPr>
          <a:xfrm>
            <a:off x="971817" y="2928046"/>
            <a:ext cx="301496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3.宣告方式：同於C語言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1" name="Google Shape;971;p62"/>
          <p:cNvSpPr/>
          <p:nvPr/>
        </p:nvSpPr>
        <p:spPr>
          <a:xfrm>
            <a:off x="971817" y="3204414"/>
            <a:ext cx="301496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例如 : mat3 A;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2" name="Google Shape;972;p62"/>
          <p:cNvSpPr/>
          <p:nvPr/>
        </p:nvSpPr>
        <p:spPr>
          <a:xfrm>
            <a:off x="971817" y="3820110"/>
            <a:ext cx="301496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4.建構子特性與向量相同</a:t>
            </a:r>
            <a:endParaRPr sz="18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63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</a:rPr>
              <a:t>三、資料形態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978" name="Google Shape;978;p63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979" name="Google Shape;979;p63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80" name="Google Shape;980;p63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81" name="Google Shape;981;p63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82" name="Google Shape;982;p63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983" name="Google Shape;983;p63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984" name="Google Shape;984;p63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85" name="Google Shape;985;p63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86" name="Google Shape;986;p63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987" name="Google Shape;987;p63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  <p:sp>
        <p:nvSpPr>
          <p:cNvPr id="988" name="Google Shape;988;p63"/>
          <p:cNvSpPr/>
          <p:nvPr/>
        </p:nvSpPr>
        <p:spPr>
          <a:xfrm>
            <a:off x="889248" y="875496"/>
            <a:ext cx="346329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(四)GLSL資料形態：材質</a:t>
            </a:r>
            <a:endParaRPr sz="20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89" name="Google Shape;989;p63"/>
          <p:cNvSpPr/>
          <p:nvPr/>
        </p:nvSpPr>
        <p:spPr>
          <a:xfrm>
            <a:off x="971817" y="1320582"/>
            <a:ext cx="49215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材質也是一種陣列，其可利用s, t, p, q來取得值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90" name="Google Shape;990;p63"/>
          <p:cNvGraphicFramePr/>
          <p:nvPr/>
        </p:nvGraphicFramePr>
        <p:xfrm>
          <a:off x="1051558" y="1805875"/>
          <a:ext cx="6385575" cy="1979700"/>
        </p:xfrm>
        <a:graphic>
          <a:graphicData uri="http://schemas.openxmlformats.org/drawingml/2006/table">
            <a:tbl>
              <a:tblPr firstRow="1" bandRow="1">
                <a:noFill/>
                <a:tableStyleId>{54AB3E4C-6658-40F0-B092-BE1A25C31DAC}</a:tableStyleId>
              </a:tblPr>
              <a:tblGrid>
                <a:gridCol w="3867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資料型態名稱</a:t>
                      </a:r>
                      <a:endParaRPr sz="1400" u="none" strike="noStrike" cap="none"/>
                    </a:p>
                  </a:txBody>
                  <a:tcPr marL="53975" marR="53975" marT="26975" marB="2697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說明</a:t>
                      </a:r>
                      <a:endParaRPr sz="1400" u="none" strike="noStrike" cap="none"/>
                    </a:p>
                  </a:txBody>
                  <a:tcPr marL="53975" marR="53975" marT="26975" marB="2697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sampler1D, sampler2D, sampler3D </a:t>
                      </a:r>
                      <a:endParaRPr sz="1400" u="none" strike="noStrike" cap="none"/>
                    </a:p>
                  </a:txBody>
                  <a:tcPr marL="53975" marR="53975" marT="26975" marB="2697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各維度的材質</a:t>
                      </a:r>
                      <a:endParaRPr sz="1400" u="none" strike="noStrike" cap="none"/>
                    </a:p>
                  </a:txBody>
                  <a:tcPr marL="53975" marR="53975" marT="26975" marB="2697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samplerCube </a:t>
                      </a:r>
                      <a:endParaRPr sz="1400" u="none" strike="noStrike" cap="none"/>
                    </a:p>
                  </a:txBody>
                  <a:tcPr marL="53975" marR="53975" marT="26975" marB="2697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可以用來完成全景圖</a:t>
                      </a:r>
                      <a:endParaRPr sz="1400" u="none" strike="noStrike" cap="none"/>
                    </a:p>
                  </a:txBody>
                  <a:tcPr marL="53975" marR="53975" marT="26975" marB="2697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sampler1Dshadow, sampler2Dshadow </a:t>
                      </a:r>
                      <a:endParaRPr sz="1400" u="none" strike="noStrike" cap="none"/>
                    </a:p>
                  </a:txBody>
                  <a:tcPr marL="53975" marR="53975" marT="26975" marB="2697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處理影子的深度資料</a:t>
                      </a:r>
                      <a:endParaRPr sz="1400" u="none" strike="noStrike" cap="none"/>
                    </a:p>
                  </a:txBody>
                  <a:tcPr marL="53975" marR="53975" marT="26975" marB="2697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64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</a:rPr>
              <a:t>三、資料形態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996" name="Google Shape;996;p64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997" name="Google Shape;997;p64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98" name="Google Shape;998;p64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99" name="Google Shape;999;p64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00" name="Google Shape;1000;p64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001" name="Google Shape;1001;p64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002" name="Google Shape;1002;p64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03" name="Google Shape;1003;p64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04" name="Google Shape;1004;p64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005" name="Google Shape;1005;p64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  <p:sp>
        <p:nvSpPr>
          <p:cNvPr id="1006" name="Google Shape;1006;p64"/>
          <p:cNvSpPr/>
          <p:nvPr/>
        </p:nvSpPr>
        <p:spPr>
          <a:xfrm>
            <a:off x="889248" y="875496"/>
            <a:ext cx="346329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(五)陣列與結構</a:t>
            </a:r>
            <a:endParaRPr sz="20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07" name="Google Shape;1007;p64"/>
          <p:cNvSpPr/>
          <p:nvPr/>
        </p:nvSpPr>
        <p:spPr>
          <a:xfrm>
            <a:off x="1018032" y="1381387"/>
            <a:ext cx="4572000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與C相同，但不能使用指標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float Nanachi[24];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vec3 ColorOfNanachi[42];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struct myLight 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	vec4 pos;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	vec3 col;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65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</a:rPr>
              <a:t>四、變數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1013" name="Google Shape;1013;p65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014" name="Google Shape;1014;p65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15" name="Google Shape;1015;p65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16" name="Google Shape;1016;p65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17" name="Google Shape;1017;p65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018" name="Google Shape;1018;p65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019" name="Google Shape;1019;p65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20" name="Google Shape;1020;p65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21" name="Google Shape;1021;p65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022" name="Google Shape;1022;p65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  <p:sp>
        <p:nvSpPr>
          <p:cNvPr id="1023" name="Google Shape;1023;p65"/>
          <p:cNvSpPr/>
          <p:nvPr/>
        </p:nvSpPr>
        <p:spPr>
          <a:xfrm>
            <a:off x="889248" y="875496"/>
            <a:ext cx="346329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(一)變數種類</a:t>
            </a:r>
            <a:endParaRPr sz="20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24" name="Google Shape;1024;p65"/>
          <p:cNvSpPr/>
          <p:nvPr/>
        </p:nvSpPr>
        <p:spPr>
          <a:xfrm>
            <a:off x="1018032" y="1275565"/>
            <a:ext cx="4572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GLSL有三種變數可供使用</a:t>
            </a:r>
            <a:endParaRPr sz="18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25" name="Google Shape;1025;p65"/>
          <p:cNvSpPr/>
          <p:nvPr/>
        </p:nvSpPr>
        <p:spPr>
          <a:xfrm>
            <a:off x="971600" y="1827093"/>
            <a:ext cx="1399744" cy="432048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1.內建變數 </a:t>
            </a:r>
            <a:endParaRPr sz="1800" b="1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26" name="Google Shape;1026;p65"/>
          <p:cNvSpPr/>
          <p:nvPr/>
        </p:nvSpPr>
        <p:spPr>
          <a:xfrm>
            <a:off x="971600" y="2424500"/>
            <a:ext cx="2671200" cy="432000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2.Interpolated內插變數 </a:t>
            </a:r>
            <a:endParaRPr sz="1800" b="1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27" name="Google Shape;1027;p65"/>
          <p:cNvSpPr/>
          <p:nvPr/>
        </p:nvSpPr>
        <p:spPr>
          <a:xfrm>
            <a:off x="971600" y="3008358"/>
            <a:ext cx="1399744" cy="432048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3.全域變數 </a:t>
            </a:r>
            <a:endParaRPr sz="1800" b="1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28" name="Google Shape;1028;p65"/>
          <p:cNvSpPr/>
          <p:nvPr/>
        </p:nvSpPr>
        <p:spPr>
          <a:xfrm>
            <a:off x="2414016" y="1858451"/>
            <a:ext cx="27858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由GL內部定義好的變數</a:t>
            </a:r>
            <a:endParaRPr sz="18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29" name="Google Shape;1029;p65"/>
          <p:cNvSpPr/>
          <p:nvPr/>
        </p:nvSpPr>
        <p:spPr>
          <a:xfrm>
            <a:off x="3745520" y="2455859"/>
            <a:ext cx="4572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即Varying（稍後介紹）</a:t>
            </a:r>
            <a:endParaRPr sz="18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30" name="Google Shape;1030;p65"/>
          <p:cNvSpPr/>
          <p:nvPr/>
        </p:nvSpPr>
        <p:spPr>
          <a:xfrm>
            <a:off x="2371344" y="3008358"/>
            <a:ext cx="25619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生命週期為整個Shader</a:t>
            </a:r>
            <a:endParaRPr sz="18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715137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</a:rPr>
              <a:t>一、Primitives &amp; Attributes</a:t>
            </a:r>
            <a:endParaRPr/>
          </a:p>
        </p:txBody>
      </p:sp>
      <p:grpSp>
        <p:nvGrpSpPr>
          <p:cNvPr id="125" name="Google Shape;125;p5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26" name="Google Shape;126;p5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30" name="Google Shape;130;p5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31" name="Google Shape;131;p5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34" name="Google Shape;134;p5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35" name="Google Shape;135;p5"/>
          <p:cNvSpPr/>
          <p:nvPr/>
        </p:nvSpPr>
        <p:spPr>
          <a:xfrm>
            <a:off x="243840" y="937022"/>
            <a:ext cx="3108960" cy="432048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（一）什麼是Primitives？</a:t>
            </a:r>
            <a:endParaRPr sz="1800" b="1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6" name="Google Shape;136;p5"/>
          <p:cNvSpPr/>
          <p:nvPr/>
        </p:nvSpPr>
        <p:spPr>
          <a:xfrm>
            <a:off x="243840" y="2720584"/>
            <a:ext cx="3108960" cy="432048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（二）Primitives可分為2種</a:t>
            </a:r>
            <a:endParaRPr sz="1800" b="1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7" name="Google Shape;137;p5"/>
          <p:cNvSpPr/>
          <p:nvPr/>
        </p:nvSpPr>
        <p:spPr>
          <a:xfrm>
            <a:off x="243840" y="3250936"/>
            <a:ext cx="2822448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E36C0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 Geometric primitives</a:t>
            </a:r>
            <a:endParaRPr sz="1800" b="1" i="0" u="none" strike="noStrike" cap="none">
              <a:solidFill>
                <a:srgbClr val="E36C0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8" name="Google Shape;138;p5"/>
          <p:cNvSpPr/>
          <p:nvPr/>
        </p:nvSpPr>
        <p:spPr>
          <a:xfrm>
            <a:off x="246915" y="4146646"/>
            <a:ext cx="3438144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E36C0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 Image or raster primitives</a:t>
            </a:r>
            <a:endParaRPr sz="1800" b="1" i="0" u="none" strike="noStrike" cap="none">
              <a:solidFill>
                <a:srgbClr val="E36C0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9" name="Google Shape;139;p5"/>
          <p:cNvSpPr/>
          <p:nvPr/>
        </p:nvSpPr>
        <p:spPr>
          <a:xfrm>
            <a:off x="3352800" y="937022"/>
            <a:ext cx="2822448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構成物件的原始資料</a:t>
            </a:r>
            <a:endParaRPr sz="1800" b="1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0" name="Google Shape;140;p5"/>
          <p:cNvSpPr/>
          <p:nvPr/>
        </p:nvSpPr>
        <p:spPr>
          <a:xfrm>
            <a:off x="2956814" y="3235184"/>
            <a:ext cx="4035552" cy="468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E36C0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包含點、線段、多邊形、曲線、表面</a:t>
            </a:r>
            <a:endParaRPr sz="1800" b="1" i="0" u="none" strike="noStrike" cap="none">
              <a:solidFill>
                <a:srgbClr val="E36C0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141" name="Google Shape;141;p5"/>
          <p:cNvGrpSpPr/>
          <p:nvPr/>
        </p:nvGrpSpPr>
        <p:grpSpPr>
          <a:xfrm>
            <a:off x="1135126" y="1328444"/>
            <a:ext cx="7609688" cy="1355235"/>
            <a:chOff x="1135126" y="1328444"/>
            <a:chExt cx="7609688" cy="1355235"/>
          </a:xfrm>
        </p:grpSpPr>
        <p:sp>
          <p:nvSpPr>
            <p:cNvPr id="142" name="Google Shape;142;p5"/>
            <p:cNvSpPr txBox="1"/>
            <p:nvPr/>
          </p:nvSpPr>
          <p:spPr>
            <a:xfrm>
              <a:off x="1135126" y="1631632"/>
              <a:ext cx="1152881" cy="738664"/>
            </a:xfrm>
            <a:prstGeom prst="rect">
              <a:avLst/>
            </a:prstGeom>
            <a:solidFill>
              <a:srgbClr val="EAF1D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WebGL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Application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Program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5"/>
            <p:cNvSpPr txBox="1"/>
            <p:nvPr/>
          </p:nvSpPr>
          <p:spPr>
            <a:xfrm>
              <a:off x="2528345" y="1631632"/>
              <a:ext cx="1048685" cy="307777"/>
            </a:xfrm>
            <a:prstGeom prst="rect">
              <a:avLst/>
            </a:prstGeom>
            <a:solidFill>
              <a:srgbClr val="EAF1D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Transform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5"/>
            <p:cNvSpPr txBox="1"/>
            <p:nvPr/>
          </p:nvSpPr>
          <p:spPr>
            <a:xfrm>
              <a:off x="3793088" y="1631632"/>
              <a:ext cx="776175" cy="307777"/>
            </a:xfrm>
            <a:prstGeom prst="rect">
              <a:avLst/>
            </a:prstGeom>
            <a:solidFill>
              <a:srgbClr val="EAF1D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Project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5"/>
            <p:cNvSpPr txBox="1"/>
            <p:nvPr/>
          </p:nvSpPr>
          <p:spPr>
            <a:xfrm>
              <a:off x="4785322" y="1625976"/>
              <a:ext cx="1015021" cy="307777"/>
            </a:xfrm>
            <a:prstGeom prst="rect">
              <a:avLst/>
            </a:prstGeom>
            <a:solidFill>
              <a:srgbClr val="EAF1D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Rasterizer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5"/>
            <p:cNvSpPr txBox="1"/>
            <p:nvPr/>
          </p:nvSpPr>
          <p:spPr>
            <a:xfrm>
              <a:off x="3221992" y="2062519"/>
              <a:ext cx="1529586" cy="307777"/>
            </a:xfrm>
            <a:prstGeom prst="rect">
              <a:avLst/>
            </a:prstGeom>
            <a:solidFill>
              <a:srgbClr val="EAF1D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Pixel operations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5"/>
            <p:cNvSpPr txBox="1"/>
            <p:nvPr/>
          </p:nvSpPr>
          <p:spPr>
            <a:xfrm>
              <a:off x="6257057" y="1739354"/>
              <a:ext cx="1095172" cy="523220"/>
            </a:xfrm>
            <a:prstGeom prst="rect">
              <a:avLst/>
            </a:prstGeom>
            <a:solidFill>
              <a:srgbClr val="EAF1D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Fragment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operations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5"/>
            <p:cNvSpPr txBox="1"/>
            <p:nvPr/>
          </p:nvSpPr>
          <p:spPr>
            <a:xfrm>
              <a:off x="7523005" y="1853158"/>
              <a:ext cx="1221809" cy="307777"/>
            </a:xfrm>
            <a:prstGeom prst="rect">
              <a:avLst/>
            </a:prstGeom>
            <a:solidFill>
              <a:srgbClr val="EAF1D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Framebuffer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149" name="Google Shape;149;p5"/>
            <p:cNvCxnSpPr>
              <a:stCxn id="142" idx="3"/>
              <a:endCxn id="143" idx="1"/>
            </p:cNvCxnSpPr>
            <p:nvPr/>
          </p:nvCxnSpPr>
          <p:spPr>
            <a:xfrm rot="10800000" flipH="1">
              <a:off x="2288007" y="1785564"/>
              <a:ext cx="240300" cy="215400"/>
            </a:xfrm>
            <a:prstGeom prst="straightConnector1">
              <a:avLst/>
            </a:prstGeom>
            <a:noFill/>
            <a:ln w="9525" cap="flat" cmpd="sng">
              <a:solidFill>
                <a:srgbClr val="92D05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50" name="Google Shape;150;p5"/>
            <p:cNvCxnSpPr>
              <a:stCxn id="143" idx="3"/>
              <a:endCxn id="144" idx="1"/>
            </p:cNvCxnSpPr>
            <p:nvPr/>
          </p:nvCxnSpPr>
          <p:spPr>
            <a:xfrm>
              <a:off x="3577030" y="1785521"/>
              <a:ext cx="216000" cy="0"/>
            </a:xfrm>
            <a:prstGeom prst="straightConnector1">
              <a:avLst/>
            </a:prstGeom>
            <a:noFill/>
            <a:ln w="9525" cap="flat" cmpd="sng">
              <a:solidFill>
                <a:srgbClr val="92D05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51" name="Google Shape;151;p5"/>
            <p:cNvCxnSpPr>
              <a:stCxn id="144" idx="3"/>
              <a:endCxn id="145" idx="1"/>
            </p:cNvCxnSpPr>
            <p:nvPr/>
          </p:nvCxnSpPr>
          <p:spPr>
            <a:xfrm rot="10800000" flipH="1">
              <a:off x="4569263" y="1779821"/>
              <a:ext cx="216000" cy="5700"/>
            </a:xfrm>
            <a:prstGeom prst="straightConnector1">
              <a:avLst/>
            </a:prstGeom>
            <a:noFill/>
            <a:ln w="9525" cap="flat" cmpd="sng">
              <a:solidFill>
                <a:srgbClr val="92D05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52" name="Google Shape;152;p5"/>
            <p:cNvCxnSpPr>
              <a:stCxn id="145" idx="3"/>
              <a:endCxn id="147" idx="1"/>
            </p:cNvCxnSpPr>
            <p:nvPr/>
          </p:nvCxnSpPr>
          <p:spPr>
            <a:xfrm>
              <a:off x="5800343" y="1779864"/>
              <a:ext cx="456600" cy="221100"/>
            </a:xfrm>
            <a:prstGeom prst="straightConnector1">
              <a:avLst/>
            </a:prstGeom>
            <a:noFill/>
            <a:ln w="9525" cap="flat" cmpd="sng">
              <a:solidFill>
                <a:srgbClr val="92D05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53" name="Google Shape;153;p5"/>
            <p:cNvCxnSpPr>
              <a:stCxn id="147" idx="3"/>
              <a:endCxn id="148" idx="1"/>
            </p:cNvCxnSpPr>
            <p:nvPr/>
          </p:nvCxnSpPr>
          <p:spPr>
            <a:xfrm>
              <a:off x="7352229" y="2000964"/>
              <a:ext cx="170700" cy="6000"/>
            </a:xfrm>
            <a:prstGeom prst="straightConnector1">
              <a:avLst/>
            </a:prstGeom>
            <a:noFill/>
            <a:ln w="9525" cap="flat" cmpd="sng">
              <a:solidFill>
                <a:srgbClr val="92D05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54" name="Google Shape;154;p5"/>
            <p:cNvCxnSpPr>
              <a:stCxn id="142" idx="3"/>
              <a:endCxn id="146" idx="1"/>
            </p:cNvCxnSpPr>
            <p:nvPr/>
          </p:nvCxnSpPr>
          <p:spPr>
            <a:xfrm>
              <a:off x="2288007" y="2000964"/>
              <a:ext cx="933900" cy="215400"/>
            </a:xfrm>
            <a:prstGeom prst="straightConnector1">
              <a:avLst/>
            </a:prstGeom>
            <a:noFill/>
            <a:ln w="9525" cap="flat" cmpd="sng">
              <a:solidFill>
                <a:srgbClr val="92D05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55" name="Google Shape;155;p5"/>
            <p:cNvCxnSpPr>
              <a:stCxn id="146" idx="3"/>
              <a:endCxn id="147" idx="1"/>
            </p:cNvCxnSpPr>
            <p:nvPr/>
          </p:nvCxnSpPr>
          <p:spPr>
            <a:xfrm rot="10800000" flipH="1">
              <a:off x="4751578" y="2001007"/>
              <a:ext cx="1505400" cy="215400"/>
            </a:xfrm>
            <a:prstGeom prst="straightConnector1">
              <a:avLst/>
            </a:prstGeom>
            <a:noFill/>
            <a:ln w="9525" cap="flat" cmpd="sng">
              <a:solidFill>
                <a:srgbClr val="92D05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56" name="Google Shape;156;p5"/>
            <p:cNvSpPr txBox="1"/>
            <p:nvPr/>
          </p:nvSpPr>
          <p:spPr>
            <a:xfrm>
              <a:off x="3182112" y="1328444"/>
              <a:ext cx="179247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Geometric pipeline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5"/>
            <p:cNvSpPr txBox="1"/>
            <p:nvPr/>
          </p:nvSpPr>
          <p:spPr>
            <a:xfrm>
              <a:off x="3274995" y="2375902"/>
              <a:ext cx="154080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Texture pipeline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8" name="Google Shape;158;p5"/>
          <p:cNvSpPr/>
          <p:nvPr/>
        </p:nvSpPr>
        <p:spPr>
          <a:xfrm>
            <a:off x="243839" y="3677888"/>
            <a:ext cx="7108389" cy="468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這些資料會經由geometric pipeline傳遞</a:t>
            </a:r>
            <a:endParaRPr sz="16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9" name="Google Shape;159;p5"/>
          <p:cNvSpPr/>
          <p:nvPr/>
        </p:nvSpPr>
        <p:spPr>
          <a:xfrm>
            <a:off x="3486541" y="4150316"/>
            <a:ext cx="2017776" cy="468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E36C0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例如像素的陣列</a:t>
            </a:r>
            <a:endParaRPr sz="1800" b="1" i="0" u="none" strike="noStrike" cap="none">
              <a:solidFill>
                <a:srgbClr val="E36C0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60" name="Google Shape;160;p5"/>
          <p:cNvSpPr/>
          <p:nvPr/>
        </p:nvSpPr>
        <p:spPr>
          <a:xfrm>
            <a:off x="246915" y="4636299"/>
            <a:ext cx="353814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這些資料會經由texture pipeline傳遞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66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</a:rPr>
              <a:t>四、變數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1036" name="Google Shape;1036;p66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037" name="Google Shape;1037;p66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38" name="Google Shape;1038;p66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39" name="Google Shape;1039;p66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40" name="Google Shape;1040;p66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041" name="Google Shape;1041;p66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042" name="Google Shape;1042;p66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43" name="Google Shape;1043;p66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44" name="Google Shape;1044;p66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045" name="Google Shape;1045;p66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  <p:sp>
        <p:nvSpPr>
          <p:cNvPr id="1046" name="Google Shape;1046;p66"/>
          <p:cNvSpPr/>
          <p:nvPr/>
        </p:nvSpPr>
        <p:spPr>
          <a:xfrm>
            <a:off x="889248" y="875496"/>
            <a:ext cx="346329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(二)變數修飾詞</a:t>
            </a:r>
            <a:endParaRPr sz="20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47" name="Google Shape;1047;p66"/>
          <p:cNvSpPr/>
          <p:nvPr/>
        </p:nvSpPr>
        <p:spPr>
          <a:xfrm>
            <a:off x="1018032" y="1275565"/>
            <a:ext cx="618134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C/C++的變數允許修飾詞，如static、const、private…等</a:t>
            </a:r>
            <a:endParaRPr sz="18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GLSL變數也有自己的修飾詞，本課程會用到以下四種：</a:t>
            </a:r>
            <a:endParaRPr sz="18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48" name="Google Shape;1048;p66"/>
          <p:cNvSpPr/>
          <p:nvPr/>
        </p:nvSpPr>
        <p:spPr>
          <a:xfrm>
            <a:off x="971600" y="2105475"/>
            <a:ext cx="2260800" cy="432000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Microsoft JhengHei"/>
              <a:buAutoNum type="arabicPeriod"/>
            </a:pPr>
            <a:r>
              <a:rPr lang="en-US" sz="18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attribute屬性</a:t>
            </a:r>
            <a:endParaRPr sz="1800" b="1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49" name="Google Shape;1049;p66"/>
          <p:cNvSpPr/>
          <p:nvPr/>
        </p:nvSpPr>
        <p:spPr>
          <a:xfrm>
            <a:off x="971600" y="2658702"/>
            <a:ext cx="7245808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(1)用來指明怎麼從緩衝(Buffer)中獲取所需數據並將它提供給</a:t>
            </a:r>
            <a:endParaRPr sz="18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頂點著色器(Vertex Shader) </a:t>
            </a:r>
            <a:endParaRPr sz="18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例如：可能在緩衝(Buffer)中用三個32位的浮點數儲存一個位置值。對於一個確切的屬性(Attributes)你需要告訴它從哪個緩衝(Buffer)中獲取數據，獲取什麼類型的數據(三個32位的浮點數據)，起始偏移值是多少，到下一個位置的位元組數是多少。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(2)屬性(Attributes)的資料型態可以是float,vec 或 mat。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" name="Google Shape;1050;p66"/>
          <p:cNvSpPr/>
          <p:nvPr/>
        </p:nvSpPr>
        <p:spPr>
          <a:xfrm>
            <a:off x="3232394" y="2136825"/>
            <a:ext cx="5663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輸入至GLSL的變數，不能在GLSL的Code中做更改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67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</a:rPr>
              <a:t>四、變數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1056" name="Google Shape;1056;p67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057" name="Google Shape;1057;p67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58" name="Google Shape;1058;p67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59" name="Google Shape;1059;p67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60" name="Google Shape;1060;p67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061" name="Google Shape;1061;p67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062" name="Google Shape;1062;p67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63" name="Google Shape;1063;p67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64" name="Google Shape;1064;p67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065" name="Google Shape;1065;p67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  <p:sp>
        <p:nvSpPr>
          <p:cNvPr id="1066" name="Google Shape;1066;p67"/>
          <p:cNvSpPr/>
          <p:nvPr/>
        </p:nvSpPr>
        <p:spPr>
          <a:xfrm>
            <a:off x="889248" y="875496"/>
            <a:ext cx="346329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(二)變數修飾詞</a:t>
            </a:r>
            <a:endParaRPr sz="20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67" name="Google Shape;1067;p67"/>
          <p:cNvSpPr/>
          <p:nvPr/>
        </p:nvSpPr>
        <p:spPr>
          <a:xfrm>
            <a:off x="971600" y="1515253"/>
            <a:ext cx="1515568" cy="432048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 uniform</a:t>
            </a:r>
            <a:endParaRPr sz="1800" b="1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68" name="Google Shape;1068;p67"/>
          <p:cNvSpPr/>
          <p:nvPr/>
        </p:nvSpPr>
        <p:spPr>
          <a:xfrm>
            <a:off x="2487168" y="1546611"/>
            <a:ext cx="4572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全域變數，不能在GLSL的Code中做更改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9" name="Google Shape;1069;p67"/>
          <p:cNvSpPr/>
          <p:nvPr/>
        </p:nvSpPr>
        <p:spPr>
          <a:xfrm>
            <a:off x="953178" y="2016003"/>
            <a:ext cx="5721941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在一次繪製過程中傳遞給著色器(Shader)的值都一樣，並在著色程序(shader programs)執行前賦值，讓程式執行期間的值保持不變。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68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</a:rPr>
              <a:t>四、變數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1075" name="Google Shape;1075;p68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076" name="Google Shape;1076;p68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77" name="Google Shape;1077;p68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78" name="Google Shape;1078;p68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79" name="Google Shape;1079;p68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080" name="Google Shape;1080;p68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081" name="Google Shape;1081;p68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82" name="Google Shape;1082;p68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83" name="Google Shape;1083;p68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084" name="Google Shape;1084;p68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  <p:sp>
        <p:nvSpPr>
          <p:cNvPr id="1085" name="Google Shape;1085;p68"/>
          <p:cNvSpPr/>
          <p:nvPr/>
        </p:nvSpPr>
        <p:spPr>
          <a:xfrm>
            <a:off x="889248" y="875496"/>
            <a:ext cx="346329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(二)變數修飾詞</a:t>
            </a:r>
            <a:endParaRPr sz="20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86" name="Google Shape;1086;p68"/>
          <p:cNvSpPr/>
          <p:nvPr/>
        </p:nvSpPr>
        <p:spPr>
          <a:xfrm>
            <a:off x="971600" y="1425392"/>
            <a:ext cx="1515568" cy="432048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3. varying</a:t>
            </a:r>
            <a:endParaRPr sz="1800" b="1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87" name="Google Shape;1087;p68"/>
          <p:cNvSpPr/>
          <p:nvPr/>
        </p:nvSpPr>
        <p:spPr>
          <a:xfrm>
            <a:off x="2487168" y="1456750"/>
            <a:ext cx="303801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會透過rasterizer內插的變數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8" name="Google Shape;1088;p68"/>
          <p:cNvSpPr/>
          <p:nvPr/>
        </p:nvSpPr>
        <p:spPr>
          <a:xfrm>
            <a:off x="953178" y="2016003"/>
            <a:ext cx="7117926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(1)是一種頂點著色器(Vertex Shader)給片段著色器(Fragment Shader)傳值的方式，依照渲染(Render)的內容是點、線還是三角形，頂點著色器(Vertex Shader)中設置的可變量(Varying)會在片段著色器(Fragment Shader)運行中獲取不同的內插值(Interpolation)。</a:t>
            </a:r>
            <a:endParaRPr sz="18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(2)為了使用可變量(Varying) ，要在兩個著色器(Shader)中定義同名的可變量(Varying) 。給頂點著色器(Vertex Shader)中可變量(Varying)設置的值，會作為參考值進行內插(Interpolation) 。</a:t>
            </a:r>
            <a:endParaRPr sz="18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69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</a:rPr>
              <a:t>四、變數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1094" name="Google Shape;1094;p69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095" name="Google Shape;1095;p69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96" name="Google Shape;1096;p69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97" name="Google Shape;1097;p69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98" name="Google Shape;1098;p69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099" name="Google Shape;1099;p69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100" name="Google Shape;1100;p69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01" name="Google Shape;1101;p69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02" name="Google Shape;1102;p69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103" name="Google Shape;1103;p69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  <p:sp>
        <p:nvSpPr>
          <p:cNvPr id="1104" name="Google Shape;1104;p69"/>
          <p:cNvSpPr/>
          <p:nvPr/>
        </p:nvSpPr>
        <p:spPr>
          <a:xfrm>
            <a:off x="889248" y="875496"/>
            <a:ext cx="346329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(二)變數修飾詞</a:t>
            </a:r>
            <a:endParaRPr sz="20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05" name="Google Shape;1105;p69"/>
          <p:cNvSpPr/>
          <p:nvPr/>
        </p:nvSpPr>
        <p:spPr>
          <a:xfrm>
            <a:off x="971600" y="1423555"/>
            <a:ext cx="1515568" cy="432048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4. precision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6" name="Google Shape;1106;p69"/>
          <p:cNvSpPr/>
          <p:nvPr/>
        </p:nvSpPr>
        <p:spPr>
          <a:xfrm>
            <a:off x="2487168" y="1454913"/>
            <a:ext cx="387798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是用來指定特定型態精確度的關鍵字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7" name="Google Shape;1107;p69"/>
          <p:cNvSpPr/>
          <p:nvPr/>
        </p:nvSpPr>
        <p:spPr>
          <a:xfrm>
            <a:off x="971599" y="1896007"/>
            <a:ext cx="7631023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(1)嚴格來說是一個特殊的語法/陳述式</a:t>
            </a:r>
            <a:endParaRPr sz="18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precision [precision種類]​ [型態​];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(2) 種類可以為 : highp, mediump, lowp</a:t>
            </a:r>
            <a:endParaRPr sz="18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(3)型態可以為 : 任何浮點數(純量、vec或mat)和任何整數</a:t>
            </a:r>
            <a:endParaRPr sz="18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例如 :precision mediump float; //第一章的範例Code－shader.js</a:t>
            </a:r>
            <a:endParaRPr sz="18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(4)將浮點數(float)設定為中等精確(medium precision)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70"/>
          <p:cNvSpPr/>
          <p:nvPr/>
        </p:nvSpPr>
        <p:spPr>
          <a:xfrm>
            <a:off x="73152" y="1694718"/>
            <a:ext cx="983025" cy="2881679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WebGL</a:t>
            </a:r>
            <a:endParaRPr sz="14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aphicFrame>
        <p:nvGraphicFramePr>
          <p:cNvPr id="1113" name="Google Shape;1113;p70"/>
          <p:cNvGraphicFramePr/>
          <p:nvPr/>
        </p:nvGraphicFramePr>
        <p:xfrm>
          <a:off x="1834888" y="1998537"/>
          <a:ext cx="1197950" cy="1193250"/>
        </p:xfrm>
        <a:graphic>
          <a:graphicData uri="http://schemas.openxmlformats.org/drawingml/2006/table">
            <a:tbl>
              <a:tblPr firstRow="1" bandRow="1">
                <a:noFill/>
                <a:tableStyleId>{54AB3E4C-6658-40F0-B092-BE1A25C31DAC}</a:tableStyleId>
              </a:tblPr>
              <a:tblGrid>
                <a:gridCol w="119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/>
                        <a:t>頂點著色器</a:t>
                      </a:r>
                      <a:endParaRPr sz="1200" b="1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/>
                        <a:t>Vertex Shader</a:t>
                      </a:r>
                      <a:endParaRPr sz="1200" b="1" u="none" strike="noStrike" cap="none"/>
                    </a:p>
                  </a:txBody>
                  <a:tcPr marL="68575" marR="68575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 - 區域變數</a:t>
                      </a:r>
                      <a:endParaRPr sz="12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 - </a:t>
                      </a:r>
                      <a:r>
                        <a:rPr lang="en-US" sz="1100" u="none" strike="noStrike" cap="none"/>
                        <a:t>宣告varying變數</a:t>
                      </a:r>
                      <a:endParaRPr sz="1400" u="none" strike="noStrike" cap="none"/>
                    </a:p>
                  </a:txBody>
                  <a:tcPr marL="68575" marR="68575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114" name="Google Shape;1114;p70"/>
          <p:cNvCxnSpPr/>
          <p:nvPr/>
        </p:nvCxnSpPr>
        <p:spPr>
          <a:xfrm rot="10800000" flipH="1">
            <a:off x="1055077" y="2347501"/>
            <a:ext cx="797902" cy="1"/>
          </a:xfrm>
          <a:prstGeom prst="straightConnector1">
            <a:avLst/>
          </a:prstGeom>
          <a:noFill/>
          <a:ln w="5715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115" name="Google Shape;1115;p70"/>
          <p:cNvSpPr txBox="1"/>
          <p:nvPr/>
        </p:nvSpPr>
        <p:spPr>
          <a:xfrm>
            <a:off x="975360" y="2396692"/>
            <a:ext cx="939473" cy="500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attribute變數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16" name="Google Shape;1116;p70"/>
          <p:cNvSpPr txBox="1"/>
          <p:nvPr/>
        </p:nvSpPr>
        <p:spPr>
          <a:xfrm>
            <a:off x="-68880" y="2209001"/>
            <a:ext cx="1268086" cy="284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(JavaScript)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aphicFrame>
        <p:nvGraphicFramePr>
          <p:cNvPr id="1117" name="Google Shape;1117;p70"/>
          <p:cNvGraphicFramePr/>
          <p:nvPr/>
        </p:nvGraphicFramePr>
        <p:xfrm>
          <a:off x="3775710" y="1998537"/>
          <a:ext cx="1197950" cy="1031035"/>
        </p:xfrm>
        <a:graphic>
          <a:graphicData uri="http://schemas.openxmlformats.org/drawingml/2006/table">
            <a:tbl>
              <a:tblPr firstRow="1" bandRow="1">
                <a:noFill/>
                <a:tableStyleId>{79715EE7-5795-48D4-B874-0AA5F90B26C3}</a:tableStyleId>
              </a:tblPr>
              <a:tblGrid>
                <a:gridCol w="119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6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幾何著色器</a:t>
                      </a:r>
                      <a:endParaRPr sz="12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Geometry Shader</a:t>
                      </a:r>
                      <a:endParaRPr sz="1100" b="1" u="none" strike="noStrike" cap="none"/>
                    </a:p>
                  </a:txBody>
                  <a:tcPr marL="68575" marR="68575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 - 區域變數</a:t>
                      </a:r>
                      <a:endParaRPr sz="12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 - varying變數</a:t>
                      </a:r>
                      <a:endParaRPr sz="1400" u="none" strike="noStrike" cap="none"/>
                    </a:p>
                  </a:txBody>
                  <a:tcPr marL="68575" marR="68575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118" name="Google Shape;1118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74864" y="2209002"/>
            <a:ext cx="932769" cy="374936"/>
          </a:xfrm>
          <a:prstGeom prst="rect">
            <a:avLst/>
          </a:prstGeom>
          <a:noFill/>
          <a:ln>
            <a:noFill/>
          </a:ln>
        </p:spPr>
      </p:pic>
      <p:sp>
        <p:nvSpPr>
          <p:cNvPr id="1119" name="Google Shape;1119;p70"/>
          <p:cNvSpPr txBox="1"/>
          <p:nvPr/>
        </p:nvSpPr>
        <p:spPr>
          <a:xfrm>
            <a:off x="2978947" y="2416714"/>
            <a:ext cx="850656" cy="500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Varying in變數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20" name="Google Shape;1120;p70"/>
          <p:cNvSpPr txBox="1"/>
          <p:nvPr/>
        </p:nvSpPr>
        <p:spPr>
          <a:xfrm>
            <a:off x="4911658" y="2475344"/>
            <a:ext cx="953966" cy="500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Varying out變數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121" name="Google Shape;1121;p70"/>
          <p:cNvCxnSpPr/>
          <p:nvPr/>
        </p:nvCxnSpPr>
        <p:spPr>
          <a:xfrm rot="10800000" flipH="1">
            <a:off x="3021486" y="2359321"/>
            <a:ext cx="774823" cy="17543"/>
          </a:xfrm>
          <a:prstGeom prst="straightConnector1">
            <a:avLst/>
          </a:prstGeom>
          <a:noFill/>
          <a:ln w="5715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122" name="Google Shape;1122;p70"/>
          <p:cNvCxnSpPr/>
          <p:nvPr/>
        </p:nvCxnSpPr>
        <p:spPr>
          <a:xfrm rot="10800000" flipH="1">
            <a:off x="4973661" y="2359170"/>
            <a:ext cx="501203" cy="151"/>
          </a:xfrm>
          <a:prstGeom prst="straightConnector1">
            <a:avLst/>
          </a:prstGeom>
          <a:noFill/>
          <a:ln w="5715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123" name="Google Shape;1123;p70"/>
          <p:cNvCxnSpPr/>
          <p:nvPr/>
        </p:nvCxnSpPr>
        <p:spPr>
          <a:xfrm>
            <a:off x="6380473" y="2371744"/>
            <a:ext cx="537706" cy="5120"/>
          </a:xfrm>
          <a:prstGeom prst="straightConnector1">
            <a:avLst/>
          </a:prstGeom>
          <a:noFill/>
          <a:ln w="5715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124" name="Google Shape;1124;p70"/>
          <p:cNvSpPr txBox="1"/>
          <p:nvPr/>
        </p:nvSpPr>
        <p:spPr>
          <a:xfrm>
            <a:off x="6231738" y="2468731"/>
            <a:ext cx="835174" cy="500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Varying 變數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aphicFrame>
        <p:nvGraphicFramePr>
          <p:cNvPr id="1125" name="Google Shape;1125;p70"/>
          <p:cNvGraphicFramePr/>
          <p:nvPr/>
        </p:nvGraphicFramePr>
        <p:xfrm>
          <a:off x="7002518" y="1998537"/>
          <a:ext cx="1197950" cy="1031035"/>
        </p:xfrm>
        <a:graphic>
          <a:graphicData uri="http://schemas.openxmlformats.org/drawingml/2006/table">
            <a:tbl>
              <a:tblPr firstRow="1" bandRow="1">
                <a:noFill/>
                <a:tableStyleId>{54AB3E4C-6658-40F0-B092-BE1A25C31DAC}</a:tableStyleId>
              </a:tblPr>
              <a:tblGrid>
                <a:gridCol w="119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6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/>
                        <a:t>片段著色器</a:t>
                      </a:r>
                      <a:endParaRPr sz="1200" b="1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/>
                        <a:t>Fragment Shader</a:t>
                      </a:r>
                      <a:endParaRPr sz="1100" b="1" u="none" strike="noStrike" cap="none"/>
                    </a:p>
                  </a:txBody>
                  <a:tcPr marL="68575" marR="68575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 - 區域變數</a:t>
                      </a:r>
                      <a:endParaRPr sz="12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 - varying變數</a:t>
                      </a:r>
                      <a:endParaRPr sz="1400" u="none" strike="noStrike" cap="none"/>
                    </a:p>
                  </a:txBody>
                  <a:tcPr marL="68575" marR="68575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126" name="Google Shape;1126;p70"/>
          <p:cNvCxnSpPr/>
          <p:nvPr/>
        </p:nvCxnSpPr>
        <p:spPr>
          <a:xfrm>
            <a:off x="8250726" y="2342381"/>
            <a:ext cx="537706" cy="5120"/>
          </a:xfrm>
          <a:prstGeom prst="straightConnector1">
            <a:avLst/>
          </a:prstGeom>
          <a:noFill/>
          <a:ln w="5715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127" name="Google Shape;1127;p70"/>
          <p:cNvSpPr txBox="1"/>
          <p:nvPr/>
        </p:nvSpPr>
        <p:spPr>
          <a:xfrm>
            <a:off x="8125640" y="2467897"/>
            <a:ext cx="953966" cy="715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Built-in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Varying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變數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128" name="Google Shape;1128;p70"/>
          <p:cNvCxnSpPr/>
          <p:nvPr/>
        </p:nvCxnSpPr>
        <p:spPr>
          <a:xfrm>
            <a:off x="1055077" y="3738929"/>
            <a:ext cx="6515100" cy="0"/>
          </a:xfrm>
          <a:prstGeom prst="straightConnector1">
            <a:avLst/>
          </a:prstGeom>
          <a:noFill/>
          <a:ln w="5715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29" name="Google Shape;1129;p70"/>
          <p:cNvCxnSpPr/>
          <p:nvPr/>
        </p:nvCxnSpPr>
        <p:spPr>
          <a:xfrm rot="10800000">
            <a:off x="2433863" y="3086100"/>
            <a:ext cx="0" cy="652829"/>
          </a:xfrm>
          <a:prstGeom prst="straightConnector1">
            <a:avLst/>
          </a:prstGeom>
          <a:noFill/>
          <a:ln w="5715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130" name="Google Shape;1130;p70"/>
          <p:cNvCxnSpPr/>
          <p:nvPr/>
        </p:nvCxnSpPr>
        <p:spPr>
          <a:xfrm rot="10800000">
            <a:off x="7556989" y="3086101"/>
            <a:ext cx="0" cy="672611"/>
          </a:xfrm>
          <a:prstGeom prst="straightConnector1">
            <a:avLst/>
          </a:prstGeom>
          <a:noFill/>
          <a:ln w="5715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131" name="Google Shape;1131;p70"/>
          <p:cNvSpPr txBox="1"/>
          <p:nvPr/>
        </p:nvSpPr>
        <p:spPr>
          <a:xfrm>
            <a:off x="3455927" y="3720250"/>
            <a:ext cx="850656" cy="500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uniform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變數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32" name="Google Shape;1132;p70"/>
          <p:cNvSpPr txBox="1"/>
          <p:nvPr/>
        </p:nvSpPr>
        <p:spPr>
          <a:xfrm>
            <a:off x="135110" y="3489418"/>
            <a:ext cx="919967" cy="915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給著色器中定義的attribute、uniform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賦值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3" name="Google Shape;1133;p70"/>
          <p:cNvSpPr txBox="1"/>
          <p:nvPr/>
        </p:nvSpPr>
        <p:spPr>
          <a:xfrm>
            <a:off x="6126773" y="4134541"/>
            <a:ext cx="2475850" cy="577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最後會傳出的Built-in varying變數為</a:t>
            </a:r>
            <a:endParaRPr sz="11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gl_FragColor、gl_FragDepth、gl_FragData</a:t>
            </a:r>
            <a:endParaRPr sz="11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134" name="Google Shape;1134;p70"/>
          <p:cNvCxnSpPr/>
          <p:nvPr/>
        </p:nvCxnSpPr>
        <p:spPr>
          <a:xfrm>
            <a:off x="8325817" y="3183478"/>
            <a:ext cx="1" cy="951063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35" name="Google Shape;1135;p70"/>
          <p:cNvSpPr txBox="1"/>
          <p:nvPr/>
        </p:nvSpPr>
        <p:spPr>
          <a:xfrm>
            <a:off x="3256513" y="1525129"/>
            <a:ext cx="2766335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※註：WebGL 1.0不能由使用者自定義幾何著色器，只能用GPU預設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6" name="Google Shape;1136;p70"/>
          <p:cNvSpPr txBox="1"/>
          <p:nvPr/>
        </p:nvSpPr>
        <p:spPr>
          <a:xfrm>
            <a:off x="5388641" y="3123607"/>
            <a:ext cx="2131557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此處的varing變數已完成內插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7" name="Google Shape;1137;p70"/>
          <p:cNvSpPr txBox="1"/>
          <p:nvPr/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四、變數</a:t>
            </a:r>
            <a:endParaRPr sz="4000" b="1" i="0" u="none" strike="noStrike" cap="none">
              <a:solidFill>
                <a:srgbClr val="00206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1138" name="Google Shape;1138;p70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139" name="Google Shape;1139;p70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40" name="Google Shape;1140;p70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41" name="Google Shape;1141;p70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42" name="Google Shape;1142;p70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143" name="Google Shape;1143;p70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144" name="Google Shape;1144;p70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45" name="Google Shape;1145;p70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46" name="Google Shape;1146;p70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147" name="Google Shape;1147;p70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  <p:sp>
        <p:nvSpPr>
          <p:cNvPr id="1148" name="Google Shape;1148;p70"/>
          <p:cNvSpPr/>
          <p:nvPr/>
        </p:nvSpPr>
        <p:spPr>
          <a:xfrm>
            <a:off x="889248" y="875496"/>
            <a:ext cx="4335014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(三)用pipeline解說變數修飾詞</a:t>
            </a:r>
            <a:endParaRPr sz="20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71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四</a:t>
            </a:r>
            <a:r>
              <a:rPr lang="en-US" sz="4000" b="1">
                <a:solidFill>
                  <a:srgbClr val="002060"/>
                </a:solidFill>
              </a:rPr>
              <a:t>、變數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1154" name="Google Shape;1154;p71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155" name="Google Shape;1155;p71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56" name="Google Shape;1156;p71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57" name="Google Shape;1157;p71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58" name="Google Shape;1158;p71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159" name="Google Shape;1159;p71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160" name="Google Shape;1160;p71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61" name="Google Shape;1161;p71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62" name="Google Shape;1162;p71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163" name="Google Shape;1163;p71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  <p:sp>
        <p:nvSpPr>
          <p:cNvPr id="1164" name="Google Shape;1164;p71"/>
          <p:cNvSpPr/>
          <p:nvPr/>
        </p:nvSpPr>
        <p:spPr>
          <a:xfrm>
            <a:off x="889248" y="875496"/>
            <a:ext cx="346329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(四)內建(Built-in)變數 </a:t>
            </a:r>
            <a:endParaRPr sz="20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65" name="Google Shape;1165;p71"/>
          <p:cNvSpPr/>
          <p:nvPr/>
        </p:nvSpPr>
        <p:spPr>
          <a:xfrm>
            <a:off x="1018024" y="1367550"/>
            <a:ext cx="6087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GLSL 內建(Built-in)變數 是指GLSL 預設支援的變數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6" name="Google Shape;1166;p71"/>
          <p:cNvSpPr/>
          <p:nvPr/>
        </p:nvSpPr>
        <p:spPr>
          <a:xfrm>
            <a:off x="971599" y="1896007"/>
            <a:ext cx="7631023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(1)一般皆以 「gl_」開頭</a:t>
            </a:r>
            <a:endParaRPr sz="18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所以GLSL中自定義變數儘量不要以 「gl_」 開頭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(2)不須宣告，且在Shader執行時就會被初始化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(3)所有變數都不能命名與Built-in變數 同名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(4)可以到GL Wiki查詢可用的Built-in變數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sng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https://www.khronos.org/opengl/wiki/Built-in_Variable_(GLSL)</a:t>
            </a:r>
            <a:endParaRPr sz="18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(5)注意 : 每個Shader中可用的Built-in變數皆不同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例如gl_Position只能在頂點著色器中使用，在片段著色器中是未定義</a:t>
            </a:r>
            <a:endParaRPr sz="18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p72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四</a:t>
            </a:r>
            <a:r>
              <a:rPr lang="en-US" sz="4000" b="1">
                <a:solidFill>
                  <a:srgbClr val="002060"/>
                </a:solidFill>
              </a:rPr>
              <a:t>、變數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1172" name="Google Shape;1172;p72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173" name="Google Shape;1173;p72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74" name="Google Shape;1174;p72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75" name="Google Shape;1175;p72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76" name="Google Shape;1176;p72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177" name="Google Shape;1177;p72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178" name="Google Shape;1178;p72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79" name="Google Shape;1179;p72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80" name="Google Shape;1180;p72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181" name="Google Shape;1181;p72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  <p:sp>
        <p:nvSpPr>
          <p:cNvPr id="1182" name="Google Shape;1182;p72"/>
          <p:cNvSpPr/>
          <p:nvPr/>
        </p:nvSpPr>
        <p:spPr>
          <a:xfrm>
            <a:off x="889248" y="875496"/>
            <a:ext cx="346329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(五)常用內建Attribute變數</a:t>
            </a:r>
            <a:endParaRPr sz="20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aphicFrame>
        <p:nvGraphicFramePr>
          <p:cNvPr id="1183" name="Google Shape;1183;p72"/>
          <p:cNvGraphicFramePr/>
          <p:nvPr/>
        </p:nvGraphicFramePr>
        <p:xfrm>
          <a:off x="566952" y="1342670"/>
          <a:ext cx="7717525" cy="3611275"/>
        </p:xfrm>
        <a:graphic>
          <a:graphicData uri="http://schemas.openxmlformats.org/drawingml/2006/table">
            <a:tbl>
              <a:tblPr firstRow="1" bandRow="1">
                <a:noFill/>
                <a:tableStyleId>{54AB3E4C-6658-40F0-B092-BE1A25C31DAC}</a:tableStyleId>
              </a:tblPr>
              <a:tblGrid>
                <a:gridCol w="347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2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7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strike="noStrike" cap="none"/>
                        <a:t>Attribute變數</a:t>
                      </a:r>
                      <a:endParaRPr sz="2100" u="none" strike="noStrike" cap="none"/>
                    </a:p>
                  </a:txBody>
                  <a:tcPr marL="62600" marR="62600" marT="31300" marB="31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strike="noStrike" cap="none"/>
                        <a:t>說明</a:t>
                      </a:r>
                      <a:endParaRPr sz="2100" u="none" strike="noStrike" cap="none"/>
                    </a:p>
                  </a:txBody>
                  <a:tcPr marL="62600" marR="62600" marT="31300" marB="31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b="0" i="0" u="none" strike="noStrike" cap="non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gl_Vertex</a:t>
                      </a:r>
                      <a:endParaRPr sz="2100" b="0" i="0" u="none" strike="noStrike" cap="non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2600" marR="62600" marT="31300" marB="313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vec4變數，表示目前著色器處理的點座標</a:t>
                      </a:r>
                      <a:endParaRPr sz="1400" u="none" strike="noStrike" cap="none"/>
                    </a:p>
                  </a:txBody>
                  <a:tcPr marL="62600" marR="62600" marT="31300" marB="313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b="0" i="0" u="none" strike="noStrike" cap="non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gl_Normal</a:t>
                      </a:r>
                      <a:endParaRPr sz="2100" b="0" i="0" u="none" strike="noStrike" cap="non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2600" marR="62600" marT="31300" marB="313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vec3變數，表示目前著色器處理的點之法向量</a:t>
                      </a:r>
                      <a:endParaRPr sz="1400" u="none" strike="noStrike" cap="none"/>
                    </a:p>
                  </a:txBody>
                  <a:tcPr marL="62600" marR="62600" marT="31300" marB="313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b="0" i="0" u="none" strike="noStrike" cap="non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gl_Color</a:t>
                      </a:r>
                      <a:endParaRPr sz="2100" b="0" i="0" u="none" strike="noStrike" cap="non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2600" marR="62600" marT="31300" marB="313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vec4變數，表示目前著色器處理的點之顏色</a:t>
                      </a:r>
                      <a:endParaRPr sz="1400" u="none" strike="noStrike" cap="none"/>
                    </a:p>
                  </a:txBody>
                  <a:tcPr marL="62600" marR="62600" marT="31300" marB="313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7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b="0" i="0" u="none" strike="noStrike" cap="non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gl_SecondaryColor</a:t>
                      </a:r>
                      <a:endParaRPr sz="2100" b="0" i="0" u="none" strike="noStrike" cap="non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2600" marR="62600" marT="31300" marB="313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vec4變數，表示目前著色器處理的點之第二顏色</a:t>
                      </a:r>
                      <a:endParaRPr sz="1400" u="none" strike="noStrike" cap="none"/>
                    </a:p>
                  </a:txBody>
                  <a:tcPr marL="62600" marR="62600" marT="31300" marB="313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6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b="0" i="0" u="none" strike="noStrike" cap="non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gl_MultiTexCoord</a:t>
                      </a:r>
                      <a:r>
                        <a:rPr lang="en-US" sz="2100" b="0" i="0" u="none" strike="noStrike" cap="none">
                          <a:solidFill>
                            <a:srgbClr val="00B05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</a:t>
                      </a:r>
                      <a:endParaRPr sz="21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62600" marR="62600" marT="31300" marB="313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vec4變數，表示目前著色器處理的點之第</a:t>
                      </a:r>
                      <a:r>
                        <a:rPr lang="en-US" sz="1400" u="none" strike="noStrike" cap="none">
                          <a:solidFill>
                            <a:srgbClr val="00B050"/>
                          </a:solidFill>
                        </a:rPr>
                        <a:t>N</a:t>
                      </a:r>
                      <a:r>
                        <a:rPr lang="en-US" sz="1400" u="none" strike="noStrike" cap="none"/>
                        <a:t>層材質的材質坐標系座標值</a:t>
                      </a:r>
                      <a:endParaRPr sz="1400" u="none" strike="noStrike" cap="none"/>
                    </a:p>
                  </a:txBody>
                  <a:tcPr marL="62600" marR="62600" marT="31300" marB="313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7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b="0" i="0" u="none" strike="noStrike" cap="non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gl_FogCoord</a:t>
                      </a:r>
                      <a:endParaRPr sz="2100" b="0" i="0" u="none" strike="noStrike" cap="non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2600" marR="62600" marT="31300" marB="313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float變數，Fog Coord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2600" marR="62600" marT="31300" marB="313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73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四</a:t>
            </a:r>
            <a:r>
              <a:rPr lang="en-US" sz="4000" b="1">
                <a:solidFill>
                  <a:srgbClr val="002060"/>
                </a:solidFill>
              </a:rPr>
              <a:t>、變數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1189" name="Google Shape;1189;p73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190" name="Google Shape;1190;p73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91" name="Google Shape;1191;p73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92" name="Google Shape;1192;p73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93" name="Google Shape;1193;p73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194" name="Google Shape;1194;p73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195" name="Google Shape;1195;p73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96" name="Google Shape;1196;p73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97" name="Google Shape;1197;p73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198" name="Google Shape;1198;p73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  <p:sp>
        <p:nvSpPr>
          <p:cNvPr id="1199" name="Google Shape;1199;p73"/>
          <p:cNvSpPr/>
          <p:nvPr/>
        </p:nvSpPr>
        <p:spPr>
          <a:xfrm>
            <a:off x="889248" y="875496"/>
            <a:ext cx="428625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(五)常用內建Uniform變數3-1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00" name="Google Shape;1200;p73"/>
          <p:cNvGraphicFramePr/>
          <p:nvPr/>
        </p:nvGraphicFramePr>
        <p:xfrm>
          <a:off x="981456" y="1267894"/>
          <a:ext cx="7302200" cy="3618350"/>
        </p:xfrm>
        <a:graphic>
          <a:graphicData uri="http://schemas.openxmlformats.org/drawingml/2006/table">
            <a:tbl>
              <a:tblPr firstRow="1" bandRow="1">
                <a:noFill/>
                <a:tableStyleId>{54AB3E4C-6658-40F0-B092-BE1A25C31DAC}</a:tableStyleId>
              </a:tblPr>
              <a:tblGrid>
                <a:gridCol w="365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3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/>
                        <a:t>Uniform變數</a:t>
                      </a:r>
                      <a:endParaRPr sz="1900" u="none" strike="noStrike" cap="none"/>
                    </a:p>
                  </a:txBody>
                  <a:tcPr marL="63500" marR="63500" marT="31750" marB="317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/>
                        <a:t>說明</a:t>
                      </a:r>
                      <a:endParaRPr sz="1400" u="none" strike="noStrike" cap="none"/>
                    </a:p>
                  </a:txBody>
                  <a:tcPr marL="63500" marR="63500" marT="31750" marB="317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3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0" i="0" u="none" strike="noStrike" cap="non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gl_ModelViewMatrix</a:t>
                      </a:r>
                      <a:endParaRPr sz="1900" b="0" i="0" u="none" strike="noStrike" cap="non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strike="noStrike" cap="none"/>
                        <a:t>mat4變數，表示</a:t>
                      </a:r>
                      <a:r>
                        <a:rPr lang="en-US" sz="1300" b="0" i="0" u="none" strike="noStrike" cap="non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Model Matrix 和 View Matrix的乘積</a:t>
                      </a:r>
                      <a:endParaRPr sz="1300" b="0" i="0" u="none" strike="noStrike" cap="non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/>
                        <a:t>gl_ProjectionMatrix</a:t>
                      </a:r>
                      <a:endParaRPr sz="1900" b="0" i="0" u="none" strike="noStrike" cap="non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strike="noStrike" cap="none"/>
                        <a:t>mat4變數，投影矩陣</a:t>
                      </a:r>
                      <a:endParaRPr sz="1300" u="none" strike="noStrike" cap="none"/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8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0" i="0" u="none" strike="noStrike" cap="non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gl_ModelViewProjectionMatrix</a:t>
                      </a:r>
                      <a:endParaRPr sz="1900" b="0" i="0" u="none" strike="noStrike" cap="non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strike="noStrike" cap="none"/>
                        <a:t>mat4變數，</a:t>
                      </a:r>
                      <a:r>
                        <a:rPr lang="en-US" sz="1300" b="0" i="0" u="none" strike="noStrike" cap="non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ModelView Matrix 和 Projection Matrix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u="none" strike="noStrike" cap="none"/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3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0" i="0" u="none" strike="noStrike" cap="non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gl_NormalMatrix</a:t>
                      </a:r>
                      <a:endParaRPr sz="1900" b="0" i="0" u="none" strike="noStrike" cap="non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strike="noStrike" cap="none"/>
                        <a:t>mat3變數，法向量的變換矩陣</a:t>
                      </a:r>
                      <a:endParaRPr sz="1300" u="none" strike="noStrike" cap="none"/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3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/>
                        <a:t>gl_TextureMatrix[n]</a:t>
                      </a:r>
                      <a:endParaRPr sz="1900" b="0" i="0" u="none" strike="noStrike" cap="non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strike="noStrike" cap="none"/>
                        <a:t>mat4變數，材質變換矩陣</a:t>
                      </a:r>
                      <a:endParaRPr sz="1300" u="none" strike="noStrike" cap="none"/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74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四</a:t>
            </a:r>
            <a:r>
              <a:rPr lang="en-US" sz="4000" b="1">
                <a:solidFill>
                  <a:srgbClr val="002060"/>
                </a:solidFill>
              </a:rPr>
              <a:t>、變數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1206" name="Google Shape;1206;p74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207" name="Google Shape;1207;p74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08" name="Google Shape;1208;p74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09" name="Google Shape;1209;p74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10" name="Google Shape;1210;p74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211" name="Google Shape;1211;p74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212" name="Google Shape;1212;p74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13" name="Google Shape;1213;p74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14" name="Google Shape;1214;p74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215" name="Google Shape;1215;p74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  <p:sp>
        <p:nvSpPr>
          <p:cNvPr id="1216" name="Google Shape;1216;p74"/>
          <p:cNvSpPr/>
          <p:nvPr/>
        </p:nvSpPr>
        <p:spPr>
          <a:xfrm>
            <a:off x="889248" y="875496"/>
            <a:ext cx="410947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(五)常用內建Uniform變數3-2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17" name="Google Shape;1217;p74"/>
          <p:cNvGraphicFramePr/>
          <p:nvPr/>
        </p:nvGraphicFramePr>
        <p:xfrm>
          <a:off x="1219200" y="1424299"/>
          <a:ext cx="7032900" cy="1716510"/>
        </p:xfrm>
        <a:graphic>
          <a:graphicData uri="http://schemas.openxmlformats.org/drawingml/2006/table">
            <a:tbl>
              <a:tblPr firstRow="1" bandRow="1">
                <a:noFill/>
                <a:tableStyleId>{54AB3E4C-6658-40F0-B092-BE1A25C31DAC}</a:tableStyleId>
              </a:tblPr>
              <a:tblGrid>
                <a:gridCol w="2926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6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/>
                        <a:t>Uniform變數</a:t>
                      </a:r>
                      <a:endParaRPr sz="1900" u="none" strike="noStrike" cap="none"/>
                    </a:p>
                  </a:txBody>
                  <a:tcPr marL="61150" marR="61150" marT="30575" marB="30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/>
                        <a:t>說明</a:t>
                      </a:r>
                      <a:endParaRPr sz="1400" u="none" strike="noStrike" cap="none"/>
                    </a:p>
                  </a:txBody>
                  <a:tcPr marL="61150" marR="61150" marT="30575" marB="305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5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0" i="0" u="none" strike="noStrike" cap="non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gl_LightSource[gl_MaxLights]</a:t>
                      </a:r>
                      <a:endParaRPr sz="1400" u="none" strike="noStrike" cap="none"/>
                    </a:p>
                  </a:txBody>
                  <a:tcPr marL="61150" marR="61150" marT="30575" marB="3057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strike="noStrike" cap="none"/>
                        <a:t>陣列，為光源資料，型態為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rgbClr val="0080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struct</a:t>
                      </a:r>
                      <a:r>
                        <a:rPr lang="en-US" sz="1200" u="none" strike="noStrike" cap="non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</a:t>
                      </a:r>
                      <a:r>
                        <a:rPr lang="en-US" sz="1200" u="none" strike="noStrike" cap="none">
                          <a:solidFill>
                            <a:srgbClr val="242424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gl_LightSourceParameters</a:t>
                      </a:r>
                      <a:r>
                        <a:rPr lang="en-US" sz="1200" u="none" strike="noStrike" cap="non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</a:t>
                      </a:r>
                      <a:r>
                        <a:rPr lang="en-US" sz="1200" u="none" strike="noStrike" cap="none">
                          <a:solidFill>
                            <a:srgbClr val="242424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{</a:t>
                      </a:r>
                      <a:r>
                        <a:rPr lang="en-US" sz="1200" u="none" strike="noStrike" cap="non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</a:t>
                      </a:r>
                      <a:endParaRPr sz="19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   </a:t>
                      </a:r>
                      <a:r>
                        <a:rPr lang="en-US" sz="1200" u="none" strike="noStrike" cap="none">
                          <a:solidFill>
                            <a:srgbClr val="40808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vec4</a:t>
                      </a:r>
                      <a:r>
                        <a:rPr lang="en-US" sz="1200" u="none" strike="noStrike" cap="non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</a:t>
                      </a:r>
                      <a:r>
                        <a:rPr lang="en-US" sz="1200" u="none" strike="noStrike" cap="none">
                          <a:solidFill>
                            <a:srgbClr val="242424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ambient;</a:t>
                      </a:r>
                      <a:r>
                        <a:rPr lang="en-US" sz="1200" u="none" strike="noStrike" cap="non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</a:t>
                      </a:r>
                      <a:endParaRPr sz="19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   </a:t>
                      </a:r>
                      <a:r>
                        <a:rPr lang="en-US" sz="1200" u="none" strike="noStrike" cap="none">
                          <a:solidFill>
                            <a:srgbClr val="40808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vec4</a:t>
                      </a:r>
                      <a:r>
                        <a:rPr lang="en-US" sz="1200" u="none" strike="noStrike" cap="non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</a:t>
                      </a:r>
                      <a:r>
                        <a:rPr lang="en-US" sz="1200" u="none" strike="noStrike" cap="none">
                          <a:solidFill>
                            <a:srgbClr val="242424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diffuse;</a:t>
                      </a:r>
                      <a:r>
                        <a:rPr lang="en-US" sz="1200" u="none" strike="noStrike" cap="non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</a:t>
                      </a:r>
                      <a:endParaRPr sz="19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   </a:t>
                      </a:r>
                      <a:r>
                        <a:rPr lang="en-US" sz="1200" u="none" strike="noStrike" cap="none">
                          <a:solidFill>
                            <a:srgbClr val="40808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vec4</a:t>
                      </a:r>
                      <a:r>
                        <a:rPr lang="en-US" sz="1200" u="none" strike="noStrike" cap="non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</a:t>
                      </a:r>
                      <a:r>
                        <a:rPr lang="en-US" sz="1200" u="none" strike="noStrike" cap="none">
                          <a:solidFill>
                            <a:srgbClr val="242424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specular;</a:t>
                      </a:r>
                      <a:r>
                        <a:rPr lang="en-US" sz="1200" u="none" strike="noStrike" cap="non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</a:t>
                      </a:r>
                      <a:endParaRPr sz="19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   </a:t>
                      </a:r>
                      <a:r>
                        <a:rPr lang="en-US" sz="1200" u="none" strike="noStrike" cap="none">
                          <a:solidFill>
                            <a:srgbClr val="40808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vec4</a:t>
                      </a:r>
                      <a:r>
                        <a:rPr lang="en-US" sz="1200" u="none" strike="noStrike" cap="non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</a:t>
                      </a:r>
                      <a:r>
                        <a:rPr lang="en-US" sz="1200" u="none" strike="noStrike" cap="none">
                          <a:solidFill>
                            <a:srgbClr val="242424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position;</a:t>
                      </a:r>
                      <a:r>
                        <a:rPr lang="en-US" sz="1200" u="none" strike="noStrike" cap="non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</a:t>
                      </a:r>
                      <a:r>
                        <a:rPr lang="en-US" sz="1200" u="none" strike="noStrike" cap="none">
                          <a:solidFill>
                            <a:srgbClr val="00804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//以及其他光源該有的資料</a:t>
                      </a:r>
                      <a:endParaRPr sz="19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rgbClr val="242424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};</a:t>
                      </a:r>
                      <a:endParaRPr sz="19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1150" marR="61150" marT="30575" marB="305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75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四</a:t>
            </a:r>
            <a:r>
              <a:rPr lang="en-US" sz="4000" b="1">
                <a:solidFill>
                  <a:srgbClr val="002060"/>
                </a:solidFill>
              </a:rPr>
              <a:t>、變數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1223" name="Google Shape;1223;p75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224" name="Google Shape;1224;p75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25" name="Google Shape;1225;p75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26" name="Google Shape;1226;p75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27" name="Google Shape;1227;p75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228" name="Google Shape;1228;p75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229" name="Google Shape;1229;p75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30" name="Google Shape;1230;p75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31" name="Google Shape;1231;p75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232" name="Google Shape;1232;p75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  <p:sp>
        <p:nvSpPr>
          <p:cNvPr id="1233" name="Google Shape;1233;p75"/>
          <p:cNvSpPr/>
          <p:nvPr/>
        </p:nvSpPr>
        <p:spPr>
          <a:xfrm>
            <a:off x="889248" y="875496"/>
            <a:ext cx="410947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(五)常用內建Uniform變數3-3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34" name="Google Shape;1234;p75"/>
          <p:cNvGraphicFramePr/>
          <p:nvPr/>
        </p:nvGraphicFramePr>
        <p:xfrm>
          <a:off x="522375" y="1537511"/>
          <a:ext cx="8080250" cy="3377240"/>
        </p:xfrm>
        <a:graphic>
          <a:graphicData uri="http://schemas.openxmlformats.org/drawingml/2006/table">
            <a:tbl>
              <a:tblPr firstRow="1" bandRow="1">
                <a:noFill/>
                <a:tableStyleId>{54AB3E4C-6658-40F0-B092-BE1A25C31DAC}</a:tableStyleId>
              </a:tblPr>
              <a:tblGrid>
                <a:gridCol w="404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/>
                        <a:t>Uniform變數</a:t>
                      </a:r>
                      <a:endParaRPr sz="2200" u="none" strike="noStrike" cap="none"/>
                    </a:p>
                  </a:txBody>
                  <a:tcPr marL="70275" marR="70275" marT="35125" marB="351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/>
                        <a:t>說明</a:t>
                      </a:r>
                      <a:endParaRPr sz="1400" u="none" strike="noStrike" cap="none"/>
                    </a:p>
                  </a:txBody>
                  <a:tcPr marL="70275" marR="70275" marT="35125" marB="351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9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gl_FrontMaterial</a:t>
                      </a:r>
                      <a:endParaRPr sz="2200" b="0" i="0" u="none" strike="noStrike" cap="non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0275" marR="70275" marT="35125" marB="351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正面的材質 (不是Texture，是</a:t>
                      </a:r>
                      <a:r>
                        <a:rPr lang="en-US" sz="1500" b="0" i="0" u="none" strike="noStrike" cap="non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Material</a:t>
                      </a:r>
                      <a:r>
                        <a:rPr lang="en-US" sz="1500" u="none" strike="noStrike" cap="none"/>
                        <a:t>)資料</a:t>
                      </a:r>
                      <a:endParaRPr sz="15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型態為</a:t>
                      </a:r>
                      <a:endParaRPr sz="1500" u="none" strike="noStrike" cap="non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strike="noStrike" cap="none">
                          <a:solidFill>
                            <a:srgbClr val="0080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struct</a:t>
                      </a:r>
                      <a:r>
                        <a:rPr lang="en-US" sz="13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</a:t>
                      </a:r>
                      <a:r>
                        <a:rPr lang="en-US" sz="1300" u="none" strike="noStrike" cap="none">
                          <a:solidFill>
                            <a:srgbClr val="242424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gl_MaterialParameters</a:t>
                      </a:r>
                      <a:r>
                        <a:rPr lang="en-US" sz="13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</a:t>
                      </a:r>
                      <a:r>
                        <a:rPr lang="en-US" sz="1300" u="none" strike="noStrike" cap="none">
                          <a:solidFill>
                            <a:srgbClr val="242424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{</a:t>
                      </a:r>
                      <a:r>
                        <a:rPr lang="en-US" sz="13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</a:t>
                      </a:r>
                      <a:endParaRPr sz="21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  </a:t>
                      </a:r>
                      <a:r>
                        <a:rPr lang="en-US" sz="1300" u="none" strike="noStrike" cap="none">
                          <a:solidFill>
                            <a:srgbClr val="40808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vec4</a:t>
                      </a:r>
                      <a:r>
                        <a:rPr lang="en-US" sz="13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</a:t>
                      </a:r>
                      <a:r>
                        <a:rPr lang="en-US" sz="1300" u="none" strike="noStrike" cap="none">
                          <a:solidFill>
                            <a:srgbClr val="242424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emission;</a:t>
                      </a:r>
                      <a:r>
                        <a:rPr lang="en-US" sz="13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</a:t>
                      </a:r>
                      <a:endParaRPr sz="21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  </a:t>
                      </a:r>
                      <a:r>
                        <a:rPr lang="en-US" sz="1300" u="none" strike="noStrike" cap="none">
                          <a:solidFill>
                            <a:srgbClr val="40808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vec4</a:t>
                      </a:r>
                      <a:r>
                        <a:rPr lang="en-US" sz="13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</a:t>
                      </a:r>
                      <a:r>
                        <a:rPr lang="en-US" sz="1300" u="none" strike="noStrike" cap="none">
                          <a:solidFill>
                            <a:srgbClr val="242424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ambient;</a:t>
                      </a:r>
                      <a:r>
                        <a:rPr lang="en-US" sz="13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</a:t>
                      </a:r>
                      <a:endParaRPr sz="21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  </a:t>
                      </a:r>
                      <a:r>
                        <a:rPr lang="en-US" sz="1300" u="none" strike="noStrike" cap="none">
                          <a:solidFill>
                            <a:srgbClr val="40808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vec4</a:t>
                      </a:r>
                      <a:r>
                        <a:rPr lang="en-US" sz="13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</a:t>
                      </a:r>
                      <a:r>
                        <a:rPr lang="en-US" sz="1300" u="none" strike="noStrike" cap="none">
                          <a:solidFill>
                            <a:srgbClr val="242424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diffuse;</a:t>
                      </a:r>
                      <a:r>
                        <a:rPr lang="en-US" sz="13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</a:t>
                      </a:r>
                      <a:endParaRPr sz="21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  </a:t>
                      </a:r>
                      <a:r>
                        <a:rPr lang="en-US" sz="1300" u="none" strike="noStrike" cap="none">
                          <a:solidFill>
                            <a:srgbClr val="40808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vec4</a:t>
                      </a:r>
                      <a:r>
                        <a:rPr lang="en-US" sz="13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</a:t>
                      </a:r>
                      <a:r>
                        <a:rPr lang="en-US" sz="1300" u="none" strike="noStrike" cap="none">
                          <a:solidFill>
                            <a:srgbClr val="242424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specular;</a:t>
                      </a:r>
                      <a:r>
                        <a:rPr lang="en-US" sz="13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</a:t>
                      </a:r>
                      <a:endParaRPr sz="21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  </a:t>
                      </a:r>
                      <a:r>
                        <a:rPr lang="en-US" sz="1300" u="none" strike="noStrike" cap="none">
                          <a:solidFill>
                            <a:srgbClr val="40808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float</a:t>
                      </a:r>
                      <a:r>
                        <a:rPr lang="en-US" sz="13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</a:t>
                      </a:r>
                      <a:r>
                        <a:rPr lang="en-US" sz="1300" u="none" strike="noStrike" cap="none">
                          <a:solidFill>
                            <a:srgbClr val="242424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shininess;</a:t>
                      </a:r>
                      <a:r>
                        <a:rPr lang="en-US" sz="13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</a:t>
                      </a:r>
                      <a:endParaRPr sz="21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strike="noStrike" cap="none">
                          <a:solidFill>
                            <a:srgbClr val="242424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};</a:t>
                      </a:r>
                      <a:r>
                        <a:rPr lang="en-US" sz="13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</a:t>
                      </a:r>
                      <a:endParaRPr sz="1500" u="none" strike="noStrike" cap="non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0275" marR="70275" marT="35125" marB="351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9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gl_BackMaterial</a:t>
                      </a:r>
                      <a:endParaRPr sz="2200" b="0" i="0" u="none" strike="noStrike" cap="non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0275" marR="70275" marT="35125" marB="351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背面的材質 (不是Texture，是</a:t>
                      </a:r>
                      <a:r>
                        <a:rPr lang="en-US" sz="1500" b="0" i="0" u="none" strike="noStrike" cap="non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Material</a:t>
                      </a:r>
                      <a:r>
                        <a:rPr lang="en-US" sz="1500" u="none" strike="noStrike" cap="none"/>
                        <a:t>)資料</a:t>
                      </a:r>
                      <a:endParaRPr sz="15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型態為</a:t>
                      </a:r>
                      <a:endParaRPr sz="15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>
                          <a:solidFill>
                            <a:srgbClr val="0080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struct</a:t>
                      </a:r>
                      <a:r>
                        <a:rPr lang="en-US" sz="1500" u="none" strike="noStrike" cap="non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</a:t>
                      </a:r>
                      <a:r>
                        <a:rPr lang="en-US" sz="1500" u="none" strike="noStrike" cap="none">
                          <a:solidFill>
                            <a:srgbClr val="242424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gl_MaterialParameters</a:t>
                      </a:r>
                      <a:r>
                        <a:rPr lang="en-US" sz="1500" u="none" strike="noStrike" cap="non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(同上)</a:t>
                      </a:r>
                      <a:endParaRPr sz="25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0275" marR="70275" marT="35125" marB="351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715137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</a:rPr>
              <a:t>一、Primitives &amp; Attributes</a:t>
            </a:r>
            <a:endParaRPr/>
          </a:p>
        </p:txBody>
      </p:sp>
      <p:grpSp>
        <p:nvGrpSpPr>
          <p:cNvPr id="166" name="Google Shape;166;p8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67" name="Google Shape;167;p8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68" name="Google Shape;168;p8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69" name="Google Shape;169;p8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71" name="Google Shape;171;p8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72" name="Google Shape;172;p8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73" name="Google Shape;173;p8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74" name="Google Shape;174;p8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75" name="Google Shape;175;p8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76" name="Google Shape;176;p8"/>
          <p:cNvSpPr/>
          <p:nvPr/>
        </p:nvSpPr>
        <p:spPr>
          <a:xfrm>
            <a:off x="243840" y="937022"/>
            <a:ext cx="3883152" cy="432048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（三）細說Geometric primitives</a:t>
            </a:r>
            <a:endParaRPr sz="1800" b="1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177" name="Google Shape;177;p8"/>
          <p:cNvGrpSpPr/>
          <p:nvPr/>
        </p:nvGrpSpPr>
        <p:grpSpPr>
          <a:xfrm>
            <a:off x="592941" y="1446311"/>
            <a:ext cx="1371913" cy="1319642"/>
            <a:chOff x="592941" y="1292423"/>
            <a:chExt cx="1371913" cy="1319642"/>
          </a:xfrm>
        </p:grpSpPr>
        <p:sp>
          <p:nvSpPr>
            <p:cNvPr id="178" name="Google Shape;178;p8"/>
            <p:cNvSpPr/>
            <p:nvPr/>
          </p:nvSpPr>
          <p:spPr>
            <a:xfrm>
              <a:off x="1182624" y="1600200"/>
              <a:ext cx="121920" cy="12192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8"/>
            <p:cNvSpPr/>
            <p:nvPr/>
          </p:nvSpPr>
          <p:spPr>
            <a:xfrm>
              <a:off x="1444752" y="1764792"/>
              <a:ext cx="121920" cy="12192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1438656" y="2002536"/>
              <a:ext cx="121920" cy="12192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8"/>
            <p:cNvSpPr/>
            <p:nvPr/>
          </p:nvSpPr>
          <p:spPr>
            <a:xfrm>
              <a:off x="1182624" y="2179320"/>
              <a:ext cx="121920" cy="12192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8"/>
            <p:cNvSpPr/>
            <p:nvPr/>
          </p:nvSpPr>
          <p:spPr>
            <a:xfrm>
              <a:off x="932688" y="2002536"/>
              <a:ext cx="121920" cy="12192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8"/>
            <p:cNvSpPr/>
            <p:nvPr/>
          </p:nvSpPr>
          <p:spPr>
            <a:xfrm>
              <a:off x="938784" y="1761744"/>
              <a:ext cx="121920" cy="12192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8"/>
            <p:cNvSpPr txBox="1"/>
            <p:nvPr/>
          </p:nvSpPr>
          <p:spPr>
            <a:xfrm>
              <a:off x="650330" y="1517975"/>
              <a:ext cx="40427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P0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85" name="Google Shape;185;p8"/>
            <p:cNvSpPr txBox="1"/>
            <p:nvPr/>
          </p:nvSpPr>
          <p:spPr>
            <a:xfrm>
              <a:off x="1058762" y="1292423"/>
              <a:ext cx="40427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P1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86" name="Google Shape;186;p8"/>
            <p:cNvSpPr txBox="1"/>
            <p:nvPr/>
          </p:nvSpPr>
          <p:spPr>
            <a:xfrm>
              <a:off x="1560576" y="1566743"/>
              <a:ext cx="40427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P2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87" name="Google Shape;187;p8"/>
            <p:cNvSpPr txBox="1"/>
            <p:nvPr/>
          </p:nvSpPr>
          <p:spPr>
            <a:xfrm>
              <a:off x="1560576" y="1970567"/>
              <a:ext cx="396262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P3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88" name="Google Shape;188;p8"/>
            <p:cNvSpPr txBox="1"/>
            <p:nvPr/>
          </p:nvSpPr>
          <p:spPr>
            <a:xfrm>
              <a:off x="1066778" y="2304288"/>
              <a:ext cx="396262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P4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89" name="Google Shape;189;p8"/>
            <p:cNvSpPr txBox="1"/>
            <p:nvPr/>
          </p:nvSpPr>
          <p:spPr>
            <a:xfrm>
              <a:off x="592941" y="2007072"/>
              <a:ext cx="396262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P5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90" name="Google Shape;190;p8"/>
          <p:cNvSpPr txBox="1"/>
          <p:nvPr/>
        </p:nvSpPr>
        <p:spPr>
          <a:xfrm>
            <a:off x="743772" y="2829854"/>
            <a:ext cx="104227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gl.POINTS</a:t>
            </a:r>
            <a:endParaRPr sz="14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91" name="Google Shape;191;p8"/>
          <p:cNvSpPr txBox="1"/>
          <p:nvPr/>
        </p:nvSpPr>
        <p:spPr>
          <a:xfrm>
            <a:off x="2414076" y="2829854"/>
            <a:ext cx="87395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gl.LINES</a:t>
            </a:r>
            <a:endParaRPr sz="14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192" name="Google Shape;192;p8"/>
          <p:cNvGrpSpPr/>
          <p:nvPr/>
        </p:nvGrpSpPr>
        <p:grpSpPr>
          <a:xfrm>
            <a:off x="3957933" y="1464634"/>
            <a:ext cx="1371913" cy="1319642"/>
            <a:chOff x="3957933" y="1464634"/>
            <a:chExt cx="1371913" cy="1319642"/>
          </a:xfrm>
        </p:grpSpPr>
        <p:sp>
          <p:nvSpPr>
            <p:cNvPr id="193" name="Google Shape;193;p8"/>
            <p:cNvSpPr txBox="1"/>
            <p:nvPr/>
          </p:nvSpPr>
          <p:spPr>
            <a:xfrm>
              <a:off x="4015322" y="1690186"/>
              <a:ext cx="40427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P0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94" name="Google Shape;194;p8"/>
            <p:cNvSpPr txBox="1"/>
            <p:nvPr/>
          </p:nvSpPr>
          <p:spPr>
            <a:xfrm>
              <a:off x="4423754" y="1464634"/>
              <a:ext cx="40427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P1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95" name="Google Shape;195;p8"/>
            <p:cNvSpPr txBox="1"/>
            <p:nvPr/>
          </p:nvSpPr>
          <p:spPr>
            <a:xfrm>
              <a:off x="4925568" y="1607853"/>
              <a:ext cx="40427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P2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96" name="Google Shape;196;p8"/>
            <p:cNvSpPr txBox="1"/>
            <p:nvPr/>
          </p:nvSpPr>
          <p:spPr>
            <a:xfrm>
              <a:off x="4925568" y="2142778"/>
              <a:ext cx="396262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P3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97" name="Google Shape;197;p8"/>
            <p:cNvSpPr txBox="1"/>
            <p:nvPr/>
          </p:nvSpPr>
          <p:spPr>
            <a:xfrm>
              <a:off x="4431770" y="2476499"/>
              <a:ext cx="396262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P4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98" name="Google Shape;198;p8"/>
            <p:cNvSpPr txBox="1"/>
            <p:nvPr/>
          </p:nvSpPr>
          <p:spPr>
            <a:xfrm>
              <a:off x="3957933" y="2179283"/>
              <a:ext cx="396262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P5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199" name="Google Shape;199;p8"/>
            <p:cNvCxnSpPr>
              <a:stCxn id="193" idx="2"/>
              <a:endCxn id="194" idx="2"/>
            </p:cNvCxnSpPr>
            <p:nvPr/>
          </p:nvCxnSpPr>
          <p:spPr>
            <a:xfrm rot="10800000" flipH="1">
              <a:off x="4217461" y="1772363"/>
              <a:ext cx="408300" cy="2256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0" name="Google Shape;200;p8"/>
            <p:cNvCxnSpPr>
              <a:stCxn id="195" idx="2"/>
              <a:endCxn id="196" idx="0"/>
            </p:cNvCxnSpPr>
            <p:nvPr/>
          </p:nvCxnSpPr>
          <p:spPr>
            <a:xfrm flipH="1">
              <a:off x="5123807" y="1915630"/>
              <a:ext cx="3900" cy="2271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1" name="Google Shape;201;p8"/>
            <p:cNvCxnSpPr>
              <a:stCxn id="194" idx="2"/>
              <a:endCxn id="195" idx="2"/>
            </p:cNvCxnSpPr>
            <p:nvPr/>
          </p:nvCxnSpPr>
          <p:spPr>
            <a:xfrm>
              <a:off x="4625893" y="1772411"/>
              <a:ext cx="501900" cy="1431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2" name="Google Shape;202;p8"/>
            <p:cNvCxnSpPr>
              <a:stCxn id="196" idx="0"/>
              <a:endCxn id="197" idx="0"/>
            </p:cNvCxnSpPr>
            <p:nvPr/>
          </p:nvCxnSpPr>
          <p:spPr>
            <a:xfrm flipH="1">
              <a:off x="4629899" y="2142778"/>
              <a:ext cx="493800" cy="3336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3" name="Google Shape;203;p8"/>
            <p:cNvCxnSpPr>
              <a:stCxn id="197" idx="0"/>
              <a:endCxn id="198" idx="3"/>
            </p:cNvCxnSpPr>
            <p:nvPr/>
          </p:nvCxnSpPr>
          <p:spPr>
            <a:xfrm rot="10800000">
              <a:off x="4354201" y="2333099"/>
              <a:ext cx="275700" cy="1434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04" name="Google Shape;204;p8"/>
          <p:cNvGrpSpPr/>
          <p:nvPr/>
        </p:nvGrpSpPr>
        <p:grpSpPr>
          <a:xfrm>
            <a:off x="2263245" y="1501139"/>
            <a:ext cx="1371913" cy="1319642"/>
            <a:chOff x="2263245" y="1501139"/>
            <a:chExt cx="1371913" cy="1319642"/>
          </a:xfrm>
        </p:grpSpPr>
        <p:sp>
          <p:nvSpPr>
            <p:cNvPr id="205" name="Google Shape;205;p8"/>
            <p:cNvSpPr txBox="1"/>
            <p:nvPr/>
          </p:nvSpPr>
          <p:spPr>
            <a:xfrm>
              <a:off x="2320634" y="1726691"/>
              <a:ext cx="40427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P0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06" name="Google Shape;206;p8"/>
            <p:cNvSpPr txBox="1"/>
            <p:nvPr/>
          </p:nvSpPr>
          <p:spPr>
            <a:xfrm>
              <a:off x="2729066" y="1501139"/>
              <a:ext cx="40427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P1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07" name="Google Shape;207;p8"/>
            <p:cNvSpPr txBox="1"/>
            <p:nvPr/>
          </p:nvSpPr>
          <p:spPr>
            <a:xfrm>
              <a:off x="3230880" y="1644358"/>
              <a:ext cx="40427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P2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08" name="Google Shape;208;p8"/>
            <p:cNvSpPr txBox="1"/>
            <p:nvPr/>
          </p:nvSpPr>
          <p:spPr>
            <a:xfrm>
              <a:off x="3230880" y="2179283"/>
              <a:ext cx="396262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P3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09" name="Google Shape;209;p8"/>
            <p:cNvSpPr txBox="1"/>
            <p:nvPr/>
          </p:nvSpPr>
          <p:spPr>
            <a:xfrm>
              <a:off x="2737082" y="2513004"/>
              <a:ext cx="396262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P4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10" name="Google Shape;210;p8"/>
            <p:cNvSpPr txBox="1"/>
            <p:nvPr/>
          </p:nvSpPr>
          <p:spPr>
            <a:xfrm>
              <a:off x="2263245" y="2215788"/>
              <a:ext cx="396262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P5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211" name="Google Shape;211;p8"/>
            <p:cNvCxnSpPr>
              <a:stCxn id="206" idx="2"/>
              <a:endCxn id="205" idx="2"/>
            </p:cNvCxnSpPr>
            <p:nvPr/>
          </p:nvCxnSpPr>
          <p:spPr>
            <a:xfrm flipH="1">
              <a:off x="2522905" y="1808916"/>
              <a:ext cx="408300" cy="2256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2" name="Google Shape;212;p8"/>
            <p:cNvCxnSpPr>
              <a:stCxn id="207" idx="2"/>
              <a:endCxn id="208" idx="0"/>
            </p:cNvCxnSpPr>
            <p:nvPr/>
          </p:nvCxnSpPr>
          <p:spPr>
            <a:xfrm flipH="1">
              <a:off x="3429119" y="1952135"/>
              <a:ext cx="3900" cy="2271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3" name="Google Shape;213;p8"/>
            <p:cNvCxnSpPr>
              <a:stCxn id="209" idx="1"/>
              <a:endCxn id="210" idx="2"/>
            </p:cNvCxnSpPr>
            <p:nvPr/>
          </p:nvCxnSpPr>
          <p:spPr>
            <a:xfrm rot="10800000">
              <a:off x="2461382" y="2523492"/>
              <a:ext cx="275700" cy="1434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14" name="Google Shape;214;p8"/>
          <p:cNvSpPr txBox="1"/>
          <p:nvPr/>
        </p:nvSpPr>
        <p:spPr>
          <a:xfrm>
            <a:off x="3965296" y="2829854"/>
            <a:ext cx="132921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gl.LINE_STRIP</a:t>
            </a:r>
            <a:endParaRPr sz="14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215" name="Google Shape;215;p8"/>
          <p:cNvGrpSpPr/>
          <p:nvPr/>
        </p:nvGrpSpPr>
        <p:grpSpPr>
          <a:xfrm>
            <a:off x="5698523" y="1441013"/>
            <a:ext cx="1485646" cy="1430822"/>
            <a:chOff x="5679096" y="1490471"/>
            <a:chExt cx="1485646" cy="1430822"/>
          </a:xfrm>
        </p:grpSpPr>
        <p:sp>
          <p:nvSpPr>
            <p:cNvPr id="216" name="Google Shape;216;p8"/>
            <p:cNvSpPr/>
            <p:nvPr/>
          </p:nvSpPr>
          <p:spPr>
            <a:xfrm rot="1800000">
              <a:off x="6010656" y="1844074"/>
              <a:ext cx="871340" cy="751155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12700" cap="flat" cmpd="sng">
              <a:solidFill>
                <a:srgbClr val="538C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8"/>
            <p:cNvSpPr txBox="1"/>
            <p:nvPr/>
          </p:nvSpPr>
          <p:spPr>
            <a:xfrm>
              <a:off x="5679096" y="1776911"/>
              <a:ext cx="40427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P0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18" name="Google Shape;218;p8"/>
            <p:cNvSpPr txBox="1"/>
            <p:nvPr/>
          </p:nvSpPr>
          <p:spPr>
            <a:xfrm>
              <a:off x="6258650" y="1490471"/>
              <a:ext cx="40427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P1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19" name="Google Shape;219;p8"/>
            <p:cNvSpPr txBox="1"/>
            <p:nvPr/>
          </p:nvSpPr>
          <p:spPr>
            <a:xfrm>
              <a:off x="6760464" y="1764791"/>
              <a:ext cx="40427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P2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20" name="Google Shape;220;p8"/>
            <p:cNvSpPr txBox="1"/>
            <p:nvPr/>
          </p:nvSpPr>
          <p:spPr>
            <a:xfrm>
              <a:off x="6760464" y="2394168"/>
              <a:ext cx="396262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P3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21" name="Google Shape;221;p8"/>
            <p:cNvSpPr txBox="1"/>
            <p:nvPr/>
          </p:nvSpPr>
          <p:spPr>
            <a:xfrm>
              <a:off x="6266666" y="2613516"/>
              <a:ext cx="396262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P4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22" name="Google Shape;222;p8"/>
            <p:cNvSpPr txBox="1"/>
            <p:nvPr/>
          </p:nvSpPr>
          <p:spPr>
            <a:xfrm>
              <a:off x="5687112" y="2287452"/>
              <a:ext cx="396262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P5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223" name="Google Shape;223;p8"/>
          <p:cNvSpPr txBox="1"/>
          <p:nvPr/>
        </p:nvSpPr>
        <p:spPr>
          <a:xfrm>
            <a:off x="5854959" y="2829854"/>
            <a:ext cx="134203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gl.LINE_LOOP</a:t>
            </a:r>
            <a:endParaRPr sz="14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224" name="Google Shape;224;p8"/>
          <p:cNvGrpSpPr/>
          <p:nvPr/>
        </p:nvGrpSpPr>
        <p:grpSpPr>
          <a:xfrm>
            <a:off x="1427581" y="3252930"/>
            <a:ext cx="1485646" cy="1430822"/>
            <a:chOff x="1427581" y="3252930"/>
            <a:chExt cx="1485646" cy="1430822"/>
          </a:xfrm>
        </p:grpSpPr>
        <p:sp>
          <p:nvSpPr>
            <p:cNvPr id="225" name="Google Shape;225;p8"/>
            <p:cNvSpPr txBox="1"/>
            <p:nvPr/>
          </p:nvSpPr>
          <p:spPr>
            <a:xfrm>
              <a:off x="1427581" y="3539370"/>
              <a:ext cx="40427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P0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26" name="Google Shape;226;p8"/>
            <p:cNvSpPr txBox="1"/>
            <p:nvPr/>
          </p:nvSpPr>
          <p:spPr>
            <a:xfrm>
              <a:off x="2007135" y="3252930"/>
              <a:ext cx="40427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P1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27" name="Google Shape;227;p8"/>
            <p:cNvSpPr txBox="1"/>
            <p:nvPr/>
          </p:nvSpPr>
          <p:spPr>
            <a:xfrm>
              <a:off x="2508949" y="3527250"/>
              <a:ext cx="40427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P2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28" name="Google Shape;228;p8"/>
            <p:cNvSpPr txBox="1"/>
            <p:nvPr/>
          </p:nvSpPr>
          <p:spPr>
            <a:xfrm>
              <a:off x="2508949" y="4156627"/>
              <a:ext cx="396262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P3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29" name="Google Shape;229;p8"/>
            <p:cNvSpPr txBox="1"/>
            <p:nvPr/>
          </p:nvSpPr>
          <p:spPr>
            <a:xfrm>
              <a:off x="2015151" y="4375975"/>
              <a:ext cx="396262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P4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30" name="Google Shape;230;p8"/>
            <p:cNvSpPr txBox="1"/>
            <p:nvPr/>
          </p:nvSpPr>
          <p:spPr>
            <a:xfrm>
              <a:off x="1435597" y="4049911"/>
              <a:ext cx="396262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P5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231" name="Google Shape;231;p8"/>
            <p:cNvCxnSpPr>
              <a:stCxn id="225" idx="3"/>
              <a:endCxn id="226" idx="2"/>
            </p:cNvCxnSpPr>
            <p:nvPr/>
          </p:nvCxnSpPr>
          <p:spPr>
            <a:xfrm rot="10800000" flipH="1">
              <a:off x="1831859" y="3560658"/>
              <a:ext cx="377400" cy="1326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2" name="Google Shape;232;p8"/>
            <p:cNvCxnSpPr>
              <a:stCxn id="226" idx="2"/>
              <a:endCxn id="227" idx="1"/>
            </p:cNvCxnSpPr>
            <p:nvPr/>
          </p:nvCxnSpPr>
          <p:spPr>
            <a:xfrm>
              <a:off x="2209274" y="3560707"/>
              <a:ext cx="299700" cy="1203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3" name="Google Shape;233;p8"/>
            <p:cNvCxnSpPr>
              <a:stCxn id="227" idx="1"/>
              <a:endCxn id="225" idx="3"/>
            </p:cNvCxnSpPr>
            <p:nvPr/>
          </p:nvCxnSpPr>
          <p:spPr>
            <a:xfrm flipH="1">
              <a:off x="1831849" y="3681139"/>
              <a:ext cx="677100" cy="120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4" name="Google Shape;234;p8"/>
            <p:cNvCxnSpPr>
              <a:stCxn id="230" idx="3"/>
              <a:endCxn id="229" idx="0"/>
            </p:cNvCxnSpPr>
            <p:nvPr/>
          </p:nvCxnSpPr>
          <p:spPr>
            <a:xfrm>
              <a:off x="1831859" y="4203799"/>
              <a:ext cx="381300" cy="1722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5" name="Google Shape;235;p8"/>
            <p:cNvCxnSpPr>
              <a:stCxn id="229" idx="0"/>
              <a:endCxn id="228" idx="1"/>
            </p:cNvCxnSpPr>
            <p:nvPr/>
          </p:nvCxnSpPr>
          <p:spPr>
            <a:xfrm rot="10800000" flipH="1">
              <a:off x="2213282" y="4310575"/>
              <a:ext cx="295800" cy="654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6" name="Google Shape;236;p8"/>
            <p:cNvCxnSpPr>
              <a:stCxn id="228" idx="1"/>
              <a:endCxn id="230" idx="3"/>
            </p:cNvCxnSpPr>
            <p:nvPr/>
          </p:nvCxnSpPr>
          <p:spPr>
            <a:xfrm rot="10800000">
              <a:off x="1831849" y="4203715"/>
              <a:ext cx="677100" cy="1068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37" name="Google Shape;237;p8"/>
          <p:cNvSpPr txBox="1"/>
          <p:nvPr/>
        </p:nvSpPr>
        <p:spPr>
          <a:xfrm>
            <a:off x="1548144" y="4669423"/>
            <a:ext cx="13484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gl.TRIANGLES</a:t>
            </a:r>
            <a:endParaRPr sz="14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238" name="Google Shape;238;p8"/>
          <p:cNvGrpSpPr/>
          <p:nvPr/>
        </p:nvGrpSpPr>
        <p:grpSpPr>
          <a:xfrm>
            <a:off x="4115696" y="3273385"/>
            <a:ext cx="2937845" cy="1498930"/>
            <a:chOff x="2643655" y="2069356"/>
            <a:chExt cx="9895193" cy="5048669"/>
          </a:xfrm>
        </p:grpSpPr>
        <p:cxnSp>
          <p:nvCxnSpPr>
            <p:cNvPr id="239" name="Google Shape;239;p8"/>
            <p:cNvCxnSpPr/>
            <p:nvPr/>
          </p:nvCxnSpPr>
          <p:spPr>
            <a:xfrm flipH="1">
              <a:off x="3998796" y="2958812"/>
              <a:ext cx="1378422" cy="2756847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triangle" w="med" len="med"/>
              <a:tailEnd type="none" w="sm" len="sm"/>
            </a:ln>
          </p:spPr>
        </p:cxnSp>
        <p:cxnSp>
          <p:nvCxnSpPr>
            <p:cNvPr id="240" name="Google Shape;240;p8"/>
            <p:cNvCxnSpPr/>
            <p:nvPr/>
          </p:nvCxnSpPr>
          <p:spPr>
            <a:xfrm>
              <a:off x="5377218" y="2958812"/>
              <a:ext cx="1253319" cy="2604447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41" name="Google Shape;241;p8"/>
            <p:cNvCxnSpPr/>
            <p:nvPr/>
          </p:nvCxnSpPr>
          <p:spPr>
            <a:xfrm flipH="1">
              <a:off x="3985146" y="5563259"/>
              <a:ext cx="2707945" cy="152401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2" name="Google Shape;242;p8"/>
            <p:cNvCxnSpPr/>
            <p:nvPr/>
          </p:nvCxnSpPr>
          <p:spPr>
            <a:xfrm>
              <a:off x="5377217" y="2964818"/>
              <a:ext cx="3464257" cy="611875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3" name="Google Shape;243;p8"/>
            <p:cNvCxnSpPr/>
            <p:nvPr/>
          </p:nvCxnSpPr>
          <p:spPr>
            <a:xfrm flipH="1">
              <a:off x="6630537" y="3576693"/>
              <a:ext cx="2210937" cy="1986566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triangle" w="med" len="med"/>
              <a:tailEnd type="none" w="sm" len="sm"/>
            </a:ln>
          </p:spPr>
        </p:cxnSp>
        <p:cxnSp>
          <p:nvCxnSpPr>
            <p:cNvPr id="244" name="Google Shape;244;p8"/>
            <p:cNvCxnSpPr/>
            <p:nvPr/>
          </p:nvCxnSpPr>
          <p:spPr>
            <a:xfrm rot="10800000">
              <a:off x="6630536" y="5563259"/>
              <a:ext cx="3035492" cy="573208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5" name="Google Shape;245;p8"/>
            <p:cNvCxnSpPr/>
            <p:nvPr/>
          </p:nvCxnSpPr>
          <p:spPr>
            <a:xfrm>
              <a:off x="8841474" y="3576693"/>
              <a:ext cx="824554" cy="2559774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46" name="Google Shape;246;p8"/>
            <p:cNvCxnSpPr/>
            <p:nvPr/>
          </p:nvCxnSpPr>
          <p:spPr>
            <a:xfrm flipH="1">
              <a:off x="9673989" y="3067994"/>
              <a:ext cx="1812875" cy="3068473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triangle" w="med" len="med"/>
              <a:tailEnd type="none" w="sm" len="sm"/>
            </a:ln>
          </p:spPr>
        </p:cxnSp>
        <p:cxnSp>
          <p:nvCxnSpPr>
            <p:cNvPr id="247" name="Google Shape;247;p8"/>
            <p:cNvCxnSpPr/>
            <p:nvPr/>
          </p:nvCxnSpPr>
          <p:spPr>
            <a:xfrm flipH="1">
              <a:off x="8841474" y="3067994"/>
              <a:ext cx="2645390" cy="508699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48" name="Google Shape;248;p8"/>
            <p:cNvSpPr txBox="1"/>
            <p:nvPr/>
          </p:nvSpPr>
          <p:spPr>
            <a:xfrm>
              <a:off x="4967786" y="4282644"/>
              <a:ext cx="409434" cy="11207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FF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1</a:t>
              </a:r>
              <a:endParaRPr sz="1800" b="1" i="0" u="none" strike="noStrike" cap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49" name="Google Shape;249;p8"/>
            <p:cNvSpPr txBox="1"/>
            <p:nvPr/>
          </p:nvSpPr>
          <p:spPr>
            <a:xfrm>
              <a:off x="6550924" y="3678900"/>
              <a:ext cx="409434" cy="11207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FF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2</a:t>
              </a:r>
              <a:endParaRPr sz="1800" b="1" i="0" u="none" strike="noStrike" cap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50" name="Google Shape;250;p8"/>
            <p:cNvSpPr txBox="1"/>
            <p:nvPr/>
          </p:nvSpPr>
          <p:spPr>
            <a:xfrm>
              <a:off x="8148282" y="4602229"/>
              <a:ext cx="409434" cy="11207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FF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3</a:t>
              </a:r>
              <a:endParaRPr sz="1800" b="1" i="0" u="none" strike="noStrike" cap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51" name="Google Shape;251;p8"/>
            <p:cNvSpPr txBox="1"/>
            <p:nvPr/>
          </p:nvSpPr>
          <p:spPr>
            <a:xfrm>
              <a:off x="9703559" y="3799368"/>
              <a:ext cx="409434" cy="11207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FF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4</a:t>
              </a:r>
              <a:endParaRPr sz="1800" b="1" i="0" u="none" strike="noStrike" cap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52" name="Google Shape;252;p8"/>
            <p:cNvSpPr txBox="1"/>
            <p:nvPr/>
          </p:nvSpPr>
          <p:spPr>
            <a:xfrm>
              <a:off x="2643655" y="5331608"/>
              <a:ext cx="1355141" cy="1036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P0</a:t>
              </a:r>
              <a:endParaRPr sz="1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53" name="Google Shape;253;p8"/>
            <p:cNvSpPr txBox="1"/>
            <p:nvPr/>
          </p:nvSpPr>
          <p:spPr>
            <a:xfrm>
              <a:off x="4735555" y="2069356"/>
              <a:ext cx="1412548" cy="1036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P1</a:t>
              </a:r>
              <a:endParaRPr sz="1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54" name="Google Shape;254;p8"/>
            <p:cNvSpPr txBox="1"/>
            <p:nvPr/>
          </p:nvSpPr>
          <p:spPr>
            <a:xfrm>
              <a:off x="6078068" y="5563258"/>
              <a:ext cx="1355140" cy="1036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P2</a:t>
              </a:r>
              <a:endParaRPr sz="1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55" name="Google Shape;255;p8"/>
            <p:cNvSpPr txBox="1"/>
            <p:nvPr/>
          </p:nvSpPr>
          <p:spPr>
            <a:xfrm>
              <a:off x="8214542" y="2608023"/>
              <a:ext cx="1355140" cy="1036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P3</a:t>
              </a:r>
              <a:endParaRPr sz="1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56" name="Google Shape;256;p8"/>
            <p:cNvSpPr txBox="1"/>
            <p:nvPr/>
          </p:nvSpPr>
          <p:spPr>
            <a:xfrm>
              <a:off x="9253750" y="6081514"/>
              <a:ext cx="1355140" cy="1036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P4</a:t>
              </a:r>
              <a:endParaRPr sz="1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57" name="Google Shape;257;p8"/>
            <p:cNvSpPr txBox="1"/>
            <p:nvPr/>
          </p:nvSpPr>
          <p:spPr>
            <a:xfrm>
              <a:off x="11183708" y="2300851"/>
              <a:ext cx="1355140" cy="1036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P5</a:t>
              </a:r>
              <a:endParaRPr sz="1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258" name="Google Shape;258;p8"/>
          <p:cNvSpPr txBox="1"/>
          <p:nvPr/>
        </p:nvSpPr>
        <p:spPr>
          <a:xfrm>
            <a:off x="4386508" y="4690027"/>
            <a:ext cx="19062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gl.TRIANGLES_STRIP</a:t>
            </a:r>
            <a:endParaRPr sz="14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p76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四</a:t>
            </a:r>
            <a:r>
              <a:rPr lang="en-US" sz="4000" b="1">
                <a:solidFill>
                  <a:srgbClr val="002060"/>
                </a:solidFill>
              </a:rPr>
              <a:t>、變數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1240" name="Google Shape;1240;p76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241" name="Google Shape;1241;p76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42" name="Google Shape;1242;p76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43" name="Google Shape;1243;p76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44" name="Google Shape;1244;p76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245" name="Google Shape;1245;p76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246" name="Google Shape;1246;p76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47" name="Google Shape;1247;p76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48" name="Google Shape;1248;p76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249" name="Google Shape;1249;p76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  <p:sp>
        <p:nvSpPr>
          <p:cNvPr id="1250" name="Google Shape;1250;p76"/>
          <p:cNvSpPr/>
          <p:nvPr/>
        </p:nvSpPr>
        <p:spPr>
          <a:xfrm>
            <a:off x="889248" y="875496"/>
            <a:ext cx="410947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(五)常用內建Varying變數</a:t>
            </a:r>
            <a:endParaRPr sz="20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aphicFrame>
        <p:nvGraphicFramePr>
          <p:cNvPr id="1251" name="Google Shape;1251;p76"/>
          <p:cNvGraphicFramePr/>
          <p:nvPr/>
        </p:nvGraphicFramePr>
        <p:xfrm>
          <a:off x="473607" y="1438406"/>
          <a:ext cx="7804750" cy="3283625"/>
        </p:xfrm>
        <a:graphic>
          <a:graphicData uri="http://schemas.openxmlformats.org/drawingml/2006/table">
            <a:tbl>
              <a:tblPr firstRow="1" bandRow="1">
                <a:noFill/>
                <a:tableStyleId>{54AB3E4C-6658-40F0-B092-BE1A25C31DAC}</a:tableStyleId>
              </a:tblPr>
              <a:tblGrid>
                <a:gridCol w="3902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2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7875" marR="67875" marT="33925" marB="339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7875" marR="67875" marT="33925" marB="339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b="0" i="0" u="none" strike="noStrike" cap="non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gl_FrontColor</a:t>
                      </a:r>
                      <a:endParaRPr sz="2100" b="0" i="0" u="none" strike="noStrike" cap="non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7875" marR="67875" marT="33925" marB="339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vec4變數，用於頂點著色器</a:t>
                      </a:r>
                      <a:endParaRPr sz="1400" u="none" strike="noStrike" cap="none"/>
                    </a:p>
                  </a:txBody>
                  <a:tcPr marL="67875" marR="67875" marT="33925" marB="339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b="0" i="0" u="none" strike="noStrike" cap="non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gl_BackColor</a:t>
                      </a:r>
                      <a:endParaRPr sz="2100" b="0" i="0" u="none" strike="noStrike" cap="non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7875" marR="67875" marT="33925" marB="339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vec4變數，用於頂點著色器</a:t>
                      </a:r>
                      <a:endParaRPr sz="1400" u="none" strike="noStrike" cap="none"/>
                    </a:p>
                  </a:txBody>
                  <a:tcPr marL="67875" marR="67875" marT="33925" marB="339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b="0" i="0" u="none" strike="noStrike" cap="non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gl_Color</a:t>
                      </a:r>
                      <a:endParaRPr sz="2100" b="0" i="0" u="none" strike="noStrike" cap="non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7875" marR="67875" marT="33925" marB="339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vec4變數，用於片段著色器，像素顏色</a:t>
                      </a:r>
                      <a:endParaRPr sz="1400" u="none" strike="noStrike" cap="none"/>
                    </a:p>
                  </a:txBody>
                  <a:tcPr marL="67875" marR="67875" marT="33925" marB="339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b="0" i="0" u="none" strike="noStrike" cap="non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gl_TexCoord[ ]</a:t>
                      </a:r>
                      <a:endParaRPr sz="2100" u="none" strike="noStrike" cap="none"/>
                    </a:p>
                  </a:txBody>
                  <a:tcPr marL="67875" marR="67875" marT="33925" marB="339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vec4變數，可用在頂點著色器與片段著色器</a:t>
                      </a:r>
                      <a:endParaRPr sz="1400" u="none" strike="noStrike" cap="none"/>
                    </a:p>
                  </a:txBody>
                  <a:tcPr marL="67875" marR="67875" marT="33925" marB="339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b="0" i="0" u="none" strike="noStrike" cap="non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gl_Position</a:t>
                      </a:r>
                      <a:endParaRPr sz="2100" b="0" i="0" u="none" strike="noStrike" cap="non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7875" marR="67875" marT="33925" marB="339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vec4變數，用於頂點著色器，表示最終顏色</a:t>
                      </a:r>
                      <a:endParaRPr sz="1400" u="none" strike="noStrike" cap="none"/>
                    </a:p>
                  </a:txBody>
                  <a:tcPr marL="67875" marR="67875" marT="33925" marB="339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0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b="0" i="0" u="none" strike="noStrike" cap="non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gl_FragColor</a:t>
                      </a:r>
                      <a:endParaRPr sz="2100" b="0" i="0" u="none" strike="noStrike" cap="non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7875" marR="67875" marT="33925" marB="339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float變數，用於片段著色器，會套用到Frame Buffer</a:t>
                      </a:r>
                      <a:endParaRPr sz="1400" u="none" strike="noStrike" cap="none"/>
                    </a:p>
                  </a:txBody>
                  <a:tcPr marL="67875" marR="67875" marT="33925" marB="339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0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b="0" i="0" u="none" strike="noStrike" cap="non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gl_FragDepth</a:t>
                      </a:r>
                      <a:endParaRPr sz="2100" b="0" i="0" u="none" strike="noStrike" cap="non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7875" marR="67875" marT="33925" marB="339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float變數，用於片段著色器，會套用到Depth Buffer</a:t>
                      </a:r>
                      <a:endParaRPr sz="1400" u="none" strike="noStrike" cap="none"/>
                    </a:p>
                  </a:txBody>
                  <a:tcPr marL="67875" marR="67875" marT="33925" marB="339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77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</a:rPr>
              <a:t>三、變數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1257" name="Google Shape;1257;p77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258" name="Google Shape;1258;p77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59" name="Google Shape;1259;p77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60" name="Google Shape;1260;p77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61" name="Google Shape;1261;p77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262" name="Google Shape;1262;p77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263" name="Google Shape;1263;p77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64" name="Google Shape;1264;p77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65" name="Google Shape;1265;p77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266" name="Google Shape;1266;p77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51</a:t>
            </a:fld>
            <a:endParaRPr/>
          </a:p>
        </p:txBody>
      </p:sp>
      <p:sp>
        <p:nvSpPr>
          <p:cNvPr id="1267" name="Google Shape;1267;p77"/>
          <p:cNvSpPr/>
          <p:nvPr/>
        </p:nvSpPr>
        <p:spPr>
          <a:xfrm>
            <a:off x="889248" y="875496"/>
            <a:ext cx="410947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(五)常用內建Varying變數</a:t>
            </a:r>
            <a:endParaRPr sz="20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aphicFrame>
        <p:nvGraphicFramePr>
          <p:cNvPr id="1268" name="Google Shape;1268;p77"/>
          <p:cNvGraphicFramePr/>
          <p:nvPr/>
        </p:nvGraphicFramePr>
        <p:xfrm>
          <a:off x="473607" y="1438406"/>
          <a:ext cx="7804750" cy="3283625"/>
        </p:xfrm>
        <a:graphic>
          <a:graphicData uri="http://schemas.openxmlformats.org/drawingml/2006/table">
            <a:tbl>
              <a:tblPr firstRow="1" bandRow="1">
                <a:noFill/>
                <a:tableStyleId>{54AB3E4C-6658-40F0-B092-BE1A25C31DAC}</a:tableStyleId>
              </a:tblPr>
              <a:tblGrid>
                <a:gridCol w="3902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2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7875" marR="67875" marT="33925" marB="339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7875" marR="67875" marT="33925" marB="339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b="0" i="0" u="none" strike="noStrike" cap="non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gl_FrontColor</a:t>
                      </a:r>
                      <a:endParaRPr sz="2100" b="0" i="0" u="none" strike="noStrike" cap="non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7875" marR="67875" marT="33925" marB="339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vec4變數，用於頂點著色器</a:t>
                      </a:r>
                      <a:endParaRPr sz="1400" u="none" strike="noStrike" cap="none"/>
                    </a:p>
                  </a:txBody>
                  <a:tcPr marL="67875" marR="67875" marT="33925" marB="339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b="0" i="0" u="none" strike="noStrike" cap="non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gl_BackColor</a:t>
                      </a:r>
                      <a:endParaRPr sz="2100" b="0" i="0" u="none" strike="noStrike" cap="non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7875" marR="67875" marT="33925" marB="339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vec4變數，用於頂點著色器</a:t>
                      </a:r>
                      <a:endParaRPr sz="1400" u="none" strike="noStrike" cap="none"/>
                    </a:p>
                  </a:txBody>
                  <a:tcPr marL="67875" marR="67875" marT="33925" marB="339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b="0" i="0" u="none" strike="noStrike" cap="non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gl_Color</a:t>
                      </a:r>
                      <a:endParaRPr sz="2100" b="0" i="0" u="none" strike="noStrike" cap="non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7875" marR="67875" marT="33925" marB="339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vec4變數，用於片段著色器，像素顏色</a:t>
                      </a:r>
                      <a:endParaRPr sz="1400" u="none" strike="noStrike" cap="none"/>
                    </a:p>
                  </a:txBody>
                  <a:tcPr marL="67875" marR="67875" marT="33925" marB="339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b="0" i="0" u="none" strike="noStrike" cap="non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gl_TexCoord[ ]</a:t>
                      </a:r>
                      <a:endParaRPr sz="2100" u="none" strike="noStrike" cap="none"/>
                    </a:p>
                  </a:txBody>
                  <a:tcPr marL="67875" marR="67875" marT="33925" marB="339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vec4變數，可用在頂點著色器與片段著色器</a:t>
                      </a:r>
                      <a:endParaRPr sz="1400" u="none" strike="noStrike" cap="none"/>
                    </a:p>
                  </a:txBody>
                  <a:tcPr marL="67875" marR="67875" marT="33925" marB="339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b="0" i="0" u="none" strike="noStrike" cap="non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gl_Position</a:t>
                      </a:r>
                      <a:endParaRPr sz="2100" b="0" i="0" u="none" strike="noStrike" cap="non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7875" marR="67875" marT="33925" marB="339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vec4變數，用於頂點著色器，表示最終顏色</a:t>
                      </a:r>
                      <a:endParaRPr sz="1400" u="none" strike="noStrike" cap="none"/>
                    </a:p>
                  </a:txBody>
                  <a:tcPr marL="67875" marR="67875" marT="33925" marB="339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0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b="0" i="0" u="none" strike="noStrike" cap="non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gl_FragColor</a:t>
                      </a:r>
                      <a:endParaRPr sz="2100" b="0" i="0" u="none" strike="noStrike" cap="non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7875" marR="67875" marT="33925" marB="339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float變數，用於片段著色器，會套用到Frame Buffer</a:t>
                      </a:r>
                      <a:endParaRPr sz="1400" u="none" strike="noStrike" cap="none"/>
                    </a:p>
                  </a:txBody>
                  <a:tcPr marL="67875" marR="67875" marT="33925" marB="339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0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b="0" i="0" u="none" strike="noStrike" cap="non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gl_FragDepth</a:t>
                      </a:r>
                      <a:endParaRPr sz="2100" b="0" i="0" u="none" strike="noStrike" cap="non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7875" marR="67875" marT="33925" marB="339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float變數，用於片段著色器，會套用到Depth Buffer</a:t>
                      </a:r>
                      <a:endParaRPr sz="1400" u="none" strike="noStrike" cap="none"/>
                    </a:p>
                  </a:txBody>
                  <a:tcPr marL="67875" marR="67875" marT="33925" marB="339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4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四</a:t>
            </a:r>
            <a:r>
              <a:rPr lang="en-US" sz="4000" b="1">
                <a:solidFill>
                  <a:srgbClr val="002060"/>
                </a:solidFill>
              </a:rPr>
              <a:t>、變數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1274" name="Google Shape;1274;p4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275" name="Google Shape;1275;p4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279" name="Google Shape;1279;p4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280" name="Google Shape;1280;p4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283" name="Google Shape;1283;p4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52</a:t>
            </a:fld>
            <a:endParaRPr/>
          </a:p>
        </p:txBody>
      </p:sp>
      <p:sp>
        <p:nvSpPr>
          <p:cNvPr id="1284" name="Google Shape;1284;p4"/>
          <p:cNvSpPr/>
          <p:nvPr/>
        </p:nvSpPr>
        <p:spPr>
          <a:xfrm>
            <a:off x="889248" y="875496"/>
            <a:ext cx="410947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(六)變數傳值方法</a:t>
            </a:r>
            <a:endParaRPr sz="20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285" name="Google Shape;1285;p4"/>
          <p:cNvSpPr/>
          <p:nvPr/>
        </p:nvSpPr>
        <p:spPr>
          <a:xfrm>
            <a:off x="3267308" y="480176"/>
            <a:ext cx="1921796" cy="62179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attribute變數</a:t>
            </a:r>
            <a:endParaRPr sz="18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6" name="Google Shape;1286;p4"/>
          <p:cNvSpPr/>
          <p:nvPr/>
        </p:nvSpPr>
        <p:spPr>
          <a:xfrm>
            <a:off x="7226031" y="480176"/>
            <a:ext cx="1921796" cy="621791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uniform變數</a:t>
            </a:r>
            <a:endParaRPr sz="1800" b="0" i="0" u="none" strike="noStrike" cap="none">
              <a:solidFill>
                <a:srgbClr val="31859B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7" name="Google Shape;1287;p4"/>
          <p:cNvSpPr/>
          <p:nvPr/>
        </p:nvSpPr>
        <p:spPr>
          <a:xfrm>
            <a:off x="5249371" y="480175"/>
            <a:ext cx="1921796" cy="621791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varying變數</a:t>
            </a:r>
            <a:endParaRPr sz="1800" b="0" i="0" u="none" strike="noStrike" cap="none">
              <a:solidFill>
                <a:srgbClr val="31859B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8" name="Google Shape;1288;p4"/>
          <p:cNvSpPr/>
          <p:nvPr/>
        </p:nvSpPr>
        <p:spPr>
          <a:xfrm>
            <a:off x="889247" y="1275565"/>
            <a:ext cx="729768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 如何宣告attribute變數？</a:t>
            </a:r>
            <a:endParaRPr sz="1800" b="0" i="0" u="none" strike="noStrike" cap="none">
              <a:solidFill>
                <a:srgbClr val="C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(1) 在vertex shader中加入「attribute </a:t>
            </a:r>
            <a:r>
              <a:rPr lang="en-US" sz="1800" b="0" i="0" u="none" strike="noStrike" cap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變數型態</a:t>
            </a: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變數名稱;」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289" name="Google Shape;1289;p4"/>
          <p:cNvSpPr/>
          <p:nvPr/>
        </p:nvSpPr>
        <p:spPr>
          <a:xfrm>
            <a:off x="889248" y="3703964"/>
            <a:ext cx="49824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(2)  attribute變數不能在程式碼中直接給初始值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290" name="Google Shape;1290;p4"/>
          <p:cNvSpPr/>
          <p:nvPr/>
        </p:nvSpPr>
        <p:spPr>
          <a:xfrm>
            <a:off x="981307" y="1896318"/>
            <a:ext cx="60595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※ 注意，只能加入在vertex shader中，若要在fragment shader中使用，請將其轉存到varying變數。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291" name="Google Shape;129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7695" y="2501894"/>
            <a:ext cx="5182049" cy="967824"/>
          </a:xfrm>
          <a:prstGeom prst="rect">
            <a:avLst/>
          </a:prstGeom>
          <a:noFill/>
          <a:ln>
            <a:noFill/>
          </a:ln>
        </p:spPr>
      </p:pic>
      <p:sp>
        <p:nvSpPr>
          <p:cNvPr id="1292" name="Google Shape;1292;p4"/>
          <p:cNvSpPr/>
          <p:nvPr/>
        </p:nvSpPr>
        <p:spPr>
          <a:xfrm>
            <a:off x="1000702" y="2501894"/>
            <a:ext cx="1406993" cy="967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Shader code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p11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四</a:t>
            </a:r>
            <a:r>
              <a:rPr lang="en-US" sz="4000" b="1">
                <a:solidFill>
                  <a:srgbClr val="002060"/>
                </a:solidFill>
              </a:rPr>
              <a:t>、變數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1298" name="Google Shape;1298;p11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299" name="Google Shape;1299;p11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300" name="Google Shape;1300;p11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301" name="Google Shape;1301;p11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302" name="Google Shape;1302;p11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303" name="Google Shape;1303;p11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304" name="Google Shape;1304;p11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305" name="Google Shape;1305;p11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306" name="Google Shape;1306;p11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307" name="Google Shape;1307;p11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53</a:t>
            </a:fld>
            <a:endParaRPr/>
          </a:p>
        </p:txBody>
      </p:sp>
      <p:sp>
        <p:nvSpPr>
          <p:cNvPr id="1308" name="Google Shape;1308;p11"/>
          <p:cNvSpPr/>
          <p:nvPr/>
        </p:nvSpPr>
        <p:spPr>
          <a:xfrm>
            <a:off x="889248" y="875496"/>
            <a:ext cx="410947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(六)變數傳值方法</a:t>
            </a:r>
            <a:endParaRPr sz="20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09" name="Google Shape;1309;p11"/>
          <p:cNvSpPr/>
          <p:nvPr/>
        </p:nvSpPr>
        <p:spPr>
          <a:xfrm>
            <a:off x="3267308" y="480176"/>
            <a:ext cx="1921796" cy="62179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attribute變數</a:t>
            </a:r>
            <a:endParaRPr sz="18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0" name="Google Shape;1310;p11"/>
          <p:cNvSpPr/>
          <p:nvPr/>
        </p:nvSpPr>
        <p:spPr>
          <a:xfrm>
            <a:off x="7226031" y="480176"/>
            <a:ext cx="1921796" cy="621791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uniform變數</a:t>
            </a:r>
            <a:endParaRPr sz="1800" b="0" i="0" u="none" strike="noStrike" cap="none">
              <a:solidFill>
                <a:srgbClr val="31859B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1" name="Google Shape;1311;p11"/>
          <p:cNvSpPr/>
          <p:nvPr/>
        </p:nvSpPr>
        <p:spPr>
          <a:xfrm>
            <a:off x="5249371" y="480175"/>
            <a:ext cx="1921796" cy="621791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varying變數</a:t>
            </a:r>
            <a:endParaRPr sz="1800" b="0" i="0" u="none" strike="noStrike" cap="none">
              <a:solidFill>
                <a:srgbClr val="31859B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2" name="Google Shape;1312;p11"/>
          <p:cNvSpPr/>
          <p:nvPr/>
        </p:nvSpPr>
        <p:spPr>
          <a:xfrm>
            <a:off x="889247" y="1275565"/>
            <a:ext cx="7297681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 如何宣告attribute變數？</a:t>
            </a:r>
            <a:endParaRPr sz="1800" b="0" i="0" u="none" strike="noStrike" cap="none">
              <a:solidFill>
                <a:srgbClr val="C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(3) 如何給attribute變數賦予數值？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Step 1.建立buffer存入[你想要賦予數值的attribute變數]的數值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Step 2.取得對應attribute變數的ID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Step 3.將該Buffer與對應的attribute變數的id做Binding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12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四</a:t>
            </a:r>
            <a:r>
              <a:rPr lang="en-US" sz="4000" b="1">
                <a:solidFill>
                  <a:srgbClr val="002060"/>
                </a:solidFill>
              </a:rPr>
              <a:t>、變數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1318" name="Google Shape;1318;p12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319" name="Google Shape;1319;p12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320" name="Google Shape;1320;p12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321" name="Google Shape;1321;p12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322" name="Google Shape;1322;p12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323" name="Google Shape;1323;p12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324" name="Google Shape;1324;p12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325" name="Google Shape;1325;p12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326" name="Google Shape;1326;p12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327" name="Google Shape;1327;p12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54</a:t>
            </a:fld>
            <a:endParaRPr/>
          </a:p>
        </p:txBody>
      </p:sp>
      <p:sp>
        <p:nvSpPr>
          <p:cNvPr id="1328" name="Google Shape;1328;p12"/>
          <p:cNvSpPr/>
          <p:nvPr/>
        </p:nvSpPr>
        <p:spPr>
          <a:xfrm>
            <a:off x="889248" y="875496"/>
            <a:ext cx="410947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(六)變數傳值方法</a:t>
            </a:r>
            <a:endParaRPr sz="20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29" name="Google Shape;1329;p12"/>
          <p:cNvSpPr/>
          <p:nvPr/>
        </p:nvSpPr>
        <p:spPr>
          <a:xfrm>
            <a:off x="3267308" y="480176"/>
            <a:ext cx="1921796" cy="62179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attribute變數</a:t>
            </a:r>
            <a:endParaRPr sz="18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0" name="Google Shape;1330;p12"/>
          <p:cNvSpPr/>
          <p:nvPr/>
        </p:nvSpPr>
        <p:spPr>
          <a:xfrm>
            <a:off x="7226031" y="480176"/>
            <a:ext cx="1921796" cy="621791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uniform變數</a:t>
            </a:r>
            <a:endParaRPr sz="1800" b="0" i="0" u="none" strike="noStrike" cap="none">
              <a:solidFill>
                <a:srgbClr val="31859B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1" name="Google Shape;1331;p12"/>
          <p:cNvSpPr/>
          <p:nvPr/>
        </p:nvSpPr>
        <p:spPr>
          <a:xfrm>
            <a:off x="5249371" y="480175"/>
            <a:ext cx="1921796" cy="621791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varying變數</a:t>
            </a:r>
            <a:endParaRPr sz="1800" b="0" i="0" u="none" strike="noStrike" cap="none">
              <a:solidFill>
                <a:srgbClr val="31859B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2" name="Google Shape;1332;p12"/>
          <p:cNvSpPr/>
          <p:nvPr/>
        </p:nvSpPr>
        <p:spPr>
          <a:xfrm>
            <a:off x="889247" y="1275565"/>
            <a:ext cx="729768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 如何宣告attribute變數？</a:t>
            </a:r>
            <a:endParaRPr sz="1800" b="0" i="0" u="none" strike="noStrike" cap="none">
              <a:solidFill>
                <a:srgbClr val="C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(3) 如何給attribute變數賦予數值？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33" name="Google Shape;1333;p12"/>
          <p:cNvSpPr/>
          <p:nvPr/>
        </p:nvSpPr>
        <p:spPr>
          <a:xfrm>
            <a:off x="593304" y="2233628"/>
            <a:ext cx="8047888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準備一個Buffer，該Buffer的資料筆數要與欲繪製的頂點數量一樣多、且資料形態要一致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例如前一頁定義的attribute vec4 aVertexColor;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假如我要畫三角形，有三個頂點，則Buffer中需要存有3個vec4 (4維float) 3 x 4 = 12 個float數字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（此處以上一章教的colorBuffer為例）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1334" name="Google Shape;1334;p12"/>
          <p:cNvGrpSpPr/>
          <p:nvPr/>
        </p:nvGrpSpPr>
        <p:grpSpPr>
          <a:xfrm>
            <a:off x="1644365" y="3212119"/>
            <a:ext cx="5443407" cy="1875508"/>
            <a:chOff x="1408497" y="2844443"/>
            <a:chExt cx="6443034" cy="2219926"/>
          </a:xfrm>
        </p:grpSpPr>
        <p:pic>
          <p:nvPicPr>
            <p:cNvPr id="1335" name="Google Shape;1335;p1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408497" y="2844443"/>
              <a:ext cx="6100133" cy="22199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36" name="Google Shape;1336;p12"/>
            <p:cNvSpPr/>
            <p:nvPr/>
          </p:nvSpPr>
          <p:spPr>
            <a:xfrm flipH="1">
              <a:off x="3393831" y="3520421"/>
              <a:ext cx="1055077" cy="17584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12"/>
            <p:cNvSpPr txBox="1"/>
            <p:nvPr/>
          </p:nvSpPr>
          <p:spPr>
            <a:xfrm>
              <a:off x="4598377" y="3388535"/>
              <a:ext cx="325315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1個vec4有4個浮點數(float)</a:t>
              </a: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338" name="Google Shape;1338;p12"/>
            <p:cNvSpPr/>
            <p:nvPr/>
          </p:nvSpPr>
          <p:spPr>
            <a:xfrm>
              <a:off x="3393831" y="3712618"/>
              <a:ext cx="395654" cy="483576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12"/>
            <p:cNvSpPr txBox="1"/>
            <p:nvPr/>
          </p:nvSpPr>
          <p:spPr>
            <a:xfrm>
              <a:off x="3789485" y="3769740"/>
              <a:ext cx="325315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有三個vec4</a:t>
              </a: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340" name="Google Shape;1340;p12"/>
          <p:cNvSpPr/>
          <p:nvPr/>
        </p:nvSpPr>
        <p:spPr>
          <a:xfrm>
            <a:off x="889247" y="1909549"/>
            <a:ext cx="5712720" cy="338514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Step 1.建立存有[你想要賦值的attribute變數]的數值的Buffer</a:t>
            </a:r>
            <a:endParaRPr sz="16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p16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四</a:t>
            </a:r>
            <a:r>
              <a:rPr lang="en-US" sz="4000" b="1">
                <a:solidFill>
                  <a:srgbClr val="002060"/>
                </a:solidFill>
              </a:rPr>
              <a:t>、變數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1346" name="Google Shape;1346;p16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347" name="Google Shape;1347;p16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348" name="Google Shape;1348;p16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349" name="Google Shape;1349;p16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350" name="Google Shape;1350;p16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351" name="Google Shape;1351;p16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352" name="Google Shape;1352;p16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353" name="Google Shape;1353;p16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354" name="Google Shape;1354;p16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355" name="Google Shape;1355;p16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55</a:t>
            </a:fld>
            <a:endParaRPr/>
          </a:p>
        </p:txBody>
      </p:sp>
      <p:sp>
        <p:nvSpPr>
          <p:cNvPr id="1356" name="Google Shape;1356;p16"/>
          <p:cNvSpPr/>
          <p:nvPr/>
        </p:nvSpPr>
        <p:spPr>
          <a:xfrm>
            <a:off x="889248" y="875496"/>
            <a:ext cx="410947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(六)變數傳值方法</a:t>
            </a:r>
            <a:endParaRPr sz="20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57" name="Google Shape;1357;p16"/>
          <p:cNvSpPr/>
          <p:nvPr/>
        </p:nvSpPr>
        <p:spPr>
          <a:xfrm>
            <a:off x="3267308" y="480176"/>
            <a:ext cx="1921796" cy="62179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attribute變數</a:t>
            </a:r>
            <a:endParaRPr sz="18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8" name="Google Shape;1358;p16"/>
          <p:cNvSpPr/>
          <p:nvPr/>
        </p:nvSpPr>
        <p:spPr>
          <a:xfrm>
            <a:off x="7226031" y="480176"/>
            <a:ext cx="1921796" cy="621791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uniform變數</a:t>
            </a:r>
            <a:endParaRPr sz="1800" b="0" i="0" u="none" strike="noStrike" cap="none">
              <a:solidFill>
                <a:srgbClr val="31859B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9" name="Google Shape;1359;p16"/>
          <p:cNvSpPr/>
          <p:nvPr/>
        </p:nvSpPr>
        <p:spPr>
          <a:xfrm>
            <a:off x="5249371" y="480175"/>
            <a:ext cx="1921796" cy="621791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varying變數</a:t>
            </a:r>
            <a:endParaRPr sz="1800" b="0" i="0" u="none" strike="noStrike" cap="none">
              <a:solidFill>
                <a:srgbClr val="31859B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0" name="Google Shape;1360;p16"/>
          <p:cNvSpPr/>
          <p:nvPr/>
        </p:nvSpPr>
        <p:spPr>
          <a:xfrm>
            <a:off x="889247" y="1275565"/>
            <a:ext cx="729768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 如何宣告attribute變數？</a:t>
            </a:r>
            <a:endParaRPr sz="1800" b="0" i="0" u="none" strike="noStrike" cap="none">
              <a:solidFill>
                <a:srgbClr val="C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(3) 如何給attribute變數賦予數值？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61" name="Google Shape;1361;p16"/>
          <p:cNvSpPr/>
          <p:nvPr/>
        </p:nvSpPr>
        <p:spPr>
          <a:xfrm>
            <a:off x="889247" y="1909549"/>
            <a:ext cx="5712720" cy="338514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Step 1.建立存有[你想要賦數的attribute變數]的數值的Buffer</a:t>
            </a:r>
            <a:endParaRPr sz="16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62" name="Google Shape;1362;p16"/>
          <p:cNvSpPr/>
          <p:nvPr/>
        </p:nvSpPr>
        <p:spPr>
          <a:xfrm>
            <a:off x="850252" y="2251832"/>
            <a:ext cx="789456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※ 提醒：雖然剛才給了3個vec4，但Shader Code中只需要專注在處裡單一一個vec4上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如下面的code只需要寫一個，其他兩個都會照這些Code自動算完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3" name="Google Shape;136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0069" y="2855661"/>
            <a:ext cx="4259035" cy="2106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p20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四</a:t>
            </a:r>
            <a:r>
              <a:rPr lang="en-US" sz="4000" b="1">
                <a:solidFill>
                  <a:srgbClr val="002060"/>
                </a:solidFill>
              </a:rPr>
              <a:t>、變數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1369" name="Google Shape;1369;p20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370" name="Google Shape;1370;p20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371" name="Google Shape;1371;p20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372" name="Google Shape;1372;p20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373" name="Google Shape;1373;p20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374" name="Google Shape;1374;p20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375" name="Google Shape;1375;p20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376" name="Google Shape;1376;p20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377" name="Google Shape;1377;p20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378" name="Google Shape;1378;p20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56</a:t>
            </a:fld>
            <a:endParaRPr/>
          </a:p>
        </p:txBody>
      </p:sp>
      <p:sp>
        <p:nvSpPr>
          <p:cNvPr id="1379" name="Google Shape;1379;p20"/>
          <p:cNvSpPr/>
          <p:nvPr/>
        </p:nvSpPr>
        <p:spPr>
          <a:xfrm>
            <a:off x="889248" y="875496"/>
            <a:ext cx="410947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(六)變數傳值方法</a:t>
            </a:r>
            <a:endParaRPr sz="20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80" name="Google Shape;1380;p20"/>
          <p:cNvSpPr/>
          <p:nvPr/>
        </p:nvSpPr>
        <p:spPr>
          <a:xfrm>
            <a:off x="3267308" y="480176"/>
            <a:ext cx="1921796" cy="62179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attribute變數</a:t>
            </a:r>
            <a:endParaRPr sz="18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1" name="Google Shape;1381;p20"/>
          <p:cNvSpPr/>
          <p:nvPr/>
        </p:nvSpPr>
        <p:spPr>
          <a:xfrm>
            <a:off x="7226031" y="480176"/>
            <a:ext cx="1921796" cy="621791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uniform變數</a:t>
            </a:r>
            <a:endParaRPr sz="1800" b="0" i="0" u="none" strike="noStrike" cap="none">
              <a:solidFill>
                <a:srgbClr val="31859B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2" name="Google Shape;1382;p20"/>
          <p:cNvSpPr/>
          <p:nvPr/>
        </p:nvSpPr>
        <p:spPr>
          <a:xfrm>
            <a:off x="5249371" y="480175"/>
            <a:ext cx="1921796" cy="621791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varying變數</a:t>
            </a:r>
            <a:endParaRPr sz="1800" b="0" i="0" u="none" strike="noStrike" cap="none">
              <a:solidFill>
                <a:srgbClr val="31859B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3" name="Google Shape;1383;p20"/>
          <p:cNvSpPr/>
          <p:nvPr/>
        </p:nvSpPr>
        <p:spPr>
          <a:xfrm>
            <a:off x="889247" y="1275565"/>
            <a:ext cx="729768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 如何宣告attribute變數？</a:t>
            </a:r>
            <a:endParaRPr sz="1800" b="0" i="0" u="none" strike="noStrike" cap="none">
              <a:solidFill>
                <a:srgbClr val="C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(3) 如何給attribute變數賦予數值？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84" name="Google Shape;1384;p20"/>
          <p:cNvSpPr/>
          <p:nvPr/>
        </p:nvSpPr>
        <p:spPr>
          <a:xfrm>
            <a:off x="889247" y="1907861"/>
            <a:ext cx="3597409" cy="338514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Step 2.取得對應attribute變數的ID</a:t>
            </a:r>
            <a:endParaRPr sz="16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85" name="Google Shape;1385;p20"/>
          <p:cNvSpPr/>
          <p:nvPr/>
        </p:nvSpPr>
        <p:spPr>
          <a:xfrm>
            <a:off x="889248" y="2246375"/>
            <a:ext cx="713308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在Javascript中，使用gl.getAttribLocation獲得指定名稱的attribute變數變數ID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將取得到的變數ID存放到shaderProgram物件的欄位之中，方便後續存取使用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使用gl.enableVertexAttribArray來啟用這個attribute變數。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86" name="Google Shape;1386;p20"/>
          <p:cNvGrpSpPr/>
          <p:nvPr/>
        </p:nvGrpSpPr>
        <p:grpSpPr>
          <a:xfrm>
            <a:off x="1881453" y="2985039"/>
            <a:ext cx="2932342" cy="1450550"/>
            <a:chOff x="5865889" y="3080441"/>
            <a:chExt cx="5006774" cy="2476715"/>
          </a:xfrm>
        </p:grpSpPr>
        <p:pic>
          <p:nvPicPr>
            <p:cNvPr id="1387" name="Google Shape;1387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865889" y="3080441"/>
              <a:ext cx="5006774" cy="24767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8" name="Google Shape;1388;p20"/>
            <p:cNvSpPr/>
            <p:nvPr/>
          </p:nvSpPr>
          <p:spPr>
            <a:xfrm>
              <a:off x="6221022" y="3307224"/>
              <a:ext cx="3059723" cy="334107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20"/>
            <p:cNvSpPr/>
            <p:nvPr/>
          </p:nvSpPr>
          <p:spPr>
            <a:xfrm>
              <a:off x="7750883" y="3213338"/>
              <a:ext cx="1468316" cy="521878"/>
            </a:xfrm>
            <a:prstGeom prst="ellipse">
              <a:avLst/>
            </a:prstGeom>
            <a:noFill/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90" name="Google Shape;1390;p20"/>
          <p:cNvGrpSpPr/>
          <p:nvPr/>
        </p:nvGrpSpPr>
        <p:grpSpPr>
          <a:xfrm>
            <a:off x="1881453" y="4482922"/>
            <a:ext cx="6239993" cy="559364"/>
            <a:chOff x="1173053" y="5732548"/>
            <a:chExt cx="9845893" cy="882603"/>
          </a:xfrm>
        </p:grpSpPr>
        <p:pic>
          <p:nvPicPr>
            <p:cNvPr id="1391" name="Google Shape;1391;p2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173053" y="5738775"/>
              <a:ext cx="9845893" cy="8763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2" name="Google Shape;1392;p20"/>
            <p:cNvSpPr/>
            <p:nvPr/>
          </p:nvSpPr>
          <p:spPr>
            <a:xfrm>
              <a:off x="8635137" y="5732548"/>
              <a:ext cx="1572731" cy="521878"/>
            </a:xfrm>
            <a:prstGeom prst="ellipse">
              <a:avLst/>
            </a:prstGeom>
            <a:noFill/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3" name="Google Shape;1393;p20"/>
          <p:cNvSpPr/>
          <p:nvPr/>
        </p:nvSpPr>
        <p:spPr>
          <a:xfrm>
            <a:off x="849821" y="3002642"/>
            <a:ext cx="1031632" cy="1432947"/>
          </a:xfrm>
          <a:prstGeom prst="rect">
            <a:avLst/>
          </a:prstGeom>
          <a:solidFill>
            <a:srgbClr val="FDE9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E36C0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Shader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E36C0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Code</a:t>
            </a:r>
            <a:endParaRPr sz="1600" b="0" i="0" u="none" strike="noStrike" cap="none">
              <a:solidFill>
                <a:srgbClr val="E36C0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94" name="Google Shape;1394;p20"/>
          <p:cNvSpPr/>
          <p:nvPr/>
        </p:nvSpPr>
        <p:spPr>
          <a:xfrm>
            <a:off x="54864" y="4482922"/>
            <a:ext cx="1826589" cy="559364"/>
          </a:xfrm>
          <a:prstGeom prst="rect">
            <a:avLst/>
          </a:prstGeom>
          <a:solidFill>
            <a:srgbClr val="FDE9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E36C0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Javascript中的</a:t>
            </a:r>
            <a:endParaRPr sz="1600" b="0" i="0" u="none" strike="noStrike" cap="none">
              <a:solidFill>
                <a:srgbClr val="E36C0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E36C0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initShader()</a:t>
            </a:r>
            <a:endParaRPr sz="1600" b="0" i="0" u="none" strike="noStrike" cap="none">
              <a:solidFill>
                <a:srgbClr val="E36C0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p21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四</a:t>
            </a:r>
            <a:r>
              <a:rPr lang="en-US" sz="4000" b="1">
                <a:solidFill>
                  <a:srgbClr val="002060"/>
                </a:solidFill>
              </a:rPr>
              <a:t>、變數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1400" name="Google Shape;1400;p21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401" name="Google Shape;1401;p21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402" name="Google Shape;1402;p21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403" name="Google Shape;1403;p21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404" name="Google Shape;1404;p21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405" name="Google Shape;1405;p21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406" name="Google Shape;1406;p21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407" name="Google Shape;1407;p21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408" name="Google Shape;1408;p21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409" name="Google Shape;1409;p21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57</a:t>
            </a:fld>
            <a:endParaRPr/>
          </a:p>
        </p:txBody>
      </p:sp>
      <p:sp>
        <p:nvSpPr>
          <p:cNvPr id="1410" name="Google Shape;1410;p21"/>
          <p:cNvSpPr/>
          <p:nvPr/>
        </p:nvSpPr>
        <p:spPr>
          <a:xfrm>
            <a:off x="889248" y="875496"/>
            <a:ext cx="410947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(六)變數傳值方法</a:t>
            </a:r>
            <a:endParaRPr sz="20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11" name="Google Shape;1411;p21"/>
          <p:cNvSpPr/>
          <p:nvPr/>
        </p:nvSpPr>
        <p:spPr>
          <a:xfrm>
            <a:off x="3267308" y="480176"/>
            <a:ext cx="1921796" cy="62179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attribute變數</a:t>
            </a:r>
            <a:endParaRPr sz="18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2" name="Google Shape;1412;p21"/>
          <p:cNvSpPr/>
          <p:nvPr/>
        </p:nvSpPr>
        <p:spPr>
          <a:xfrm>
            <a:off x="7226031" y="480176"/>
            <a:ext cx="1921796" cy="621791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uniform變數</a:t>
            </a:r>
            <a:endParaRPr sz="1800" b="0" i="0" u="none" strike="noStrike" cap="none">
              <a:solidFill>
                <a:srgbClr val="31859B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3" name="Google Shape;1413;p21"/>
          <p:cNvSpPr/>
          <p:nvPr/>
        </p:nvSpPr>
        <p:spPr>
          <a:xfrm>
            <a:off x="5249371" y="480175"/>
            <a:ext cx="1921796" cy="621791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varying變數</a:t>
            </a:r>
            <a:endParaRPr sz="1800" b="0" i="0" u="none" strike="noStrike" cap="none">
              <a:solidFill>
                <a:srgbClr val="31859B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4" name="Google Shape;1414;p21"/>
          <p:cNvSpPr/>
          <p:nvPr/>
        </p:nvSpPr>
        <p:spPr>
          <a:xfrm>
            <a:off x="889247" y="1275565"/>
            <a:ext cx="729768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 如何宣告attribute變數？</a:t>
            </a:r>
            <a:endParaRPr sz="1800" b="0" i="0" u="none" strike="noStrike" cap="none">
              <a:solidFill>
                <a:srgbClr val="C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(3) 如何給attribute變數賦予數值？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15" name="Google Shape;1415;p21"/>
          <p:cNvSpPr/>
          <p:nvPr/>
        </p:nvSpPr>
        <p:spPr>
          <a:xfrm>
            <a:off x="889247" y="1907861"/>
            <a:ext cx="5828545" cy="338514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Step 3.將該Buffer與對應的attribute變數的ID做Binding</a:t>
            </a:r>
            <a:endParaRPr sz="16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16" name="Google Shape;1416;p21"/>
          <p:cNvSpPr/>
          <p:nvPr/>
        </p:nvSpPr>
        <p:spPr>
          <a:xfrm>
            <a:off x="889250" y="2246375"/>
            <a:ext cx="56394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在繪製動作開始之前，將attribute變數變數ID (shaderProgram.vertexColorAttribute)與存有其數值的Buffer(triangleVertexColorBuffer) 做Binding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1417" name="Google Shape;1417;p21"/>
          <p:cNvGrpSpPr/>
          <p:nvPr/>
        </p:nvGrpSpPr>
        <p:grpSpPr>
          <a:xfrm>
            <a:off x="57828" y="3146854"/>
            <a:ext cx="8960506" cy="991219"/>
            <a:chOff x="102350" y="4484608"/>
            <a:chExt cx="11987299" cy="1326045"/>
          </a:xfrm>
        </p:grpSpPr>
        <p:pic>
          <p:nvPicPr>
            <p:cNvPr id="1418" name="Google Shape;1418;p2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2350" y="4484608"/>
              <a:ext cx="11987299" cy="12650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19" name="Google Shape;1419;p21"/>
            <p:cNvSpPr/>
            <p:nvPr/>
          </p:nvSpPr>
          <p:spPr>
            <a:xfrm flipH="1">
              <a:off x="7253654" y="5318284"/>
              <a:ext cx="448408" cy="49236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6"/>
            </a:solidFill>
            <a:ln w="25400" cap="flat" cmpd="sng">
              <a:solidFill>
                <a:srgbClr val="B46D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21"/>
            <p:cNvSpPr txBox="1"/>
            <p:nvPr/>
          </p:nvSpPr>
          <p:spPr>
            <a:xfrm>
              <a:off x="7702060" y="5360148"/>
              <a:ext cx="2068227" cy="4117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繪製動作</a:t>
              </a: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22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四</a:t>
            </a:r>
            <a:r>
              <a:rPr lang="en-US" sz="4000" b="1">
                <a:solidFill>
                  <a:srgbClr val="002060"/>
                </a:solidFill>
              </a:rPr>
              <a:t>、變數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1426" name="Google Shape;1426;p22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427" name="Google Shape;1427;p22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428" name="Google Shape;1428;p22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429" name="Google Shape;1429;p22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430" name="Google Shape;1430;p22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431" name="Google Shape;1431;p22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432" name="Google Shape;1432;p22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433" name="Google Shape;1433;p22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434" name="Google Shape;1434;p22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435" name="Google Shape;1435;p22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58</a:t>
            </a:fld>
            <a:endParaRPr/>
          </a:p>
        </p:txBody>
      </p:sp>
      <p:sp>
        <p:nvSpPr>
          <p:cNvPr id="1436" name="Google Shape;1436;p22"/>
          <p:cNvSpPr/>
          <p:nvPr/>
        </p:nvSpPr>
        <p:spPr>
          <a:xfrm>
            <a:off x="889248" y="875496"/>
            <a:ext cx="410947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(六)變數傳值方法</a:t>
            </a:r>
            <a:endParaRPr sz="20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37" name="Google Shape;1437;p22"/>
          <p:cNvSpPr/>
          <p:nvPr/>
        </p:nvSpPr>
        <p:spPr>
          <a:xfrm>
            <a:off x="3267308" y="480176"/>
            <a:ext cx="1921796" cy="621791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attribute變數</a:t>
            </a:r>
            <a:endParaRPr sz="1800" b="0" i="0" u="none" strike="noStrike" cap="none">
              <a:solidFill>
                <a:srgbClr val="31859B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8" name="Google Shape;1438;p22"/>
          <p:cNvSpPr/>
          <p:nvPr/>
        </p:nvSpPr>
        <p:spPr>
          <a:xfrm>
            <a:off x="7226031" y="480176"/>
            <a:ext cx="1921796" cy="621791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uniform變數</a:t>
            </a:r>
            <a:endParaRPr sz="1800" b="0" i="0" u="none" strike="noStrike" cap="none">
              <a:solidFill>
                <a:srgbClr val="31859B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9" name="Google Shape;1439;p22"/>
          <p:cNvSpPr/>
          <p:nvPr/>
        </p:nvSpPr>
        <p:spPr>
          <a:xfrm>
            <a:off x="5249371" y="480175"/>
            <a:ext cx="1921796" cy="62179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varying變數</a:t>
            </a:r>
            <a:endParaRPr sz="18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0" name="Google Shape;1440;p22"/>
          <p:cNvSpPr/>
          <p:nvPr/>
        </p:nvSpPr>
        <p:spPr>
          <a:xfrm>
            <a:off x="889247" y="1275565"/>
            <a:ext cx="816940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 如何宣告varying變數？</a:t>
            </a:r>
            <a:endParaRPr sz="1800" b="0" i="0" u="none" strike="noStrike" cap="none">
              <a:solidFill>
                <a:srgbClr val="C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(1) varying變數的宣告必須在Vertex Shader和Fragment Shader各宣告一次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41" name="Google Shape;1441;p22"/>
          <p:cNvSpPr/>
          <p:nvPr/>
        </p:nvSpPr>
        <p:spPr>
          <a:xfrm>
            <a:off x="889248" y="1879183"/>
            <a:ext cx="32928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(2) 兩地的名稱、型態必須相同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1442" name="Google Shape;1442;p22"/>
          <p:cNvGrpSpPr/>
          <p:nvPr/>
        </p:nvGrpSpPr>
        <p:grpSpPr>
          <a:xfrm>
            <a:off x="4935914" y="2368687"/>
            <a:ext cx="3808900" cy="1258298"/>
            <a:chOff x="6434939" y="3926526"/>
            <a:chExt cx="5121084" cy="1691787"/>
          </a:xfrm>
        </p:grpSpPr>
        <p:pic>
          <p:nvPicPr>
            <p:cNvPr id="1443" name="Google Shape;1443;p2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434939" y="3926526"/>
              <a:ext cx="5121084" cy="16917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44" name="Google Shape;1444;p22"/>
            <p:cNvSpPr/>
            <p:nvPr/>
          </p:nvSpPr>
          <p:spPr>
            <a:xfrm>
              <a:off x="6730974" y="4200920"/>
              <a:ext cx="2289933" cy="351692"/>
            </a:xfrm>
            <a:prstGeom prst="ellipse">
              <a:avLst/>
            </a:prstGeom>
            <a:noFill/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5" name="Google Shape;1445;p22"/>
          <p:cNvGrpSpPr/>
          <p:nvPr/>
        </p:nvGrpSpPr>
        <p:grpSpPr>
          <a:xfrm>
            <a:off x="803293" y="2367750"/>
            <a:ext cx="3906001" cy="1932192"/>
            <a:chOff x="838200" y="3587290"/>
            <a:chExt cx="5006774" cy="2476715"/>
          </a:xfrm>
        </p:grpSpPr>
        <p:pic>
          <p:nvPicPr>
            <p:cNvPr id="1446" name="Google Shape;1446;p2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38200" y="3587290"/>
              <a:ext cx="5006774" cy="24767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47" name="Google Shape;1447;p22"/>
            <p:cNvSpPr/>
            <p:nvPr/>
          </p:nvSpPr>
          <p:spPr>
            <a:xfrm>
              <a:off x="1051654" y="4336211"/>
              <a:ext cx="2289933" cy="351692"/>
            </a:xfrm>
            <a:prstGeom prst="ellipse">
              <a:avLst/>
            </a:prstGeom>
            <a:noFill/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p23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四</a:t>
            </a:r>
            <a:r>
              <a:rPr lang="en-US" sz="4000" b="1">
                <a:solidFill>
                  <a:srgbClr val="002060"/>
                </a:solidFill>
              </a:rPr>
              <a:t>、變數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1453" name="Google Shape;1453;p23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454" name="Google Shape;1454;p23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455" name="Google Shape;1455;p23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456" name="Google Shape;1456;p23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457" name="Google Shape;1457;p23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458" name="Google Shape;1458;p23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459" name="Google Shape;1459;p23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460" name="Google Shape;1460;p23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461" name="Google Shape;1461;p23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462" name="Google Shape;1462;p23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59</a:t>
            </a:fld>
            <a:endParaRPr/>
          </a:p>
        </p:txBody>
      </p:sp>
      <p:sp>
        <p:nvSpPr>
          <p:cNvPr id="1463" name="Google Shape;1463;p23"/>
          <p:cNvSpPr/>
          <p:nvPr/>
        </p:nvSpPr>
        <p:spPr>
          <a:xfrm>
            <a:off x="889248" y="875496"/>
            <a:ext cx="410947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(六)變數傳值方法</a:t>
            </a:r>
            <a:endParaRPr sz="20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64" name="Google Shape;1464;p23"/>
          <p:cNvSpPr/>
          <p:nvPr/>
        </p:nvSpPr>
        <p:spPr>
          <a:xfrm>
            <a:off x="3267308" y="480176"/>
            <a:ext cx="1921796" cy="621791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attribute變數</a:t>
            </a:r>
            <a:endParaRPr sz="1800" b="0" i="0" u="none" strike="noStrike" cap="none">
              <a:solidFill>
                <a:srgbClr val="31859B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5" name="Google Shape;1465;p23"/>
          <p:cNvSpPr/>
          <p:nvPr/>
        </p:nvSpPr>
        <p:spPr>
          <a:xfrm>
            <a:off x="7226031" y="480176"/>
            <a:ext cx="1921796" cy="621791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uniform變數</a:t>
            </a:r>
            <a:endParaRPr sz="1800" b="0" i="0" u="none" strike="noStrike" cap="none">
              <a:solidFill>
                <a:srgbClr val="31859B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6" name="Google Shape;1466;p23"/>
          <p:cNvSpPr/>
          <p:nvPr/>
        </p:nvSpPr>
        <p:spPr>
          <a:xfrm>
            <a:off x="5249371" y="480175"/>
            <a:ext cx="1921796" cy="62179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varying變數</a:t>
            </a:r>
            <a:endParaRPr sz="18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7" name="Google Shape;1467;p23"/>
          <p:cNvSpPr/>
          <p:nvPr/>
        </p:nvSpPr>
        <p:spPr>
          <a:xfrm>
            <a:off x="889247" y="1275565"/>
            <a:ext cx="816940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 如何宣告varying變數？</a:t>
            </a:r>
            <a:endParaRPr sz="1800" b="0" i="0" u="none" strike="noStrike" cap="none">
              <a:solidFill>
                <a:srgbClr val="C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(3)如何給varying變數賦予數值？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68" name="Google Shape;1468;p23"/>
          <p:cNvSpPr/>
          <p:nvPr/>
        </p:nvSpPr>
        <p:spPr>
          <a:xfrm>
            <a:off x="981308" y="1921855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varying變數只能在Vertex Shader中給予數值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不能在Fragment Shader中變更數值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9" name="Google Shape;146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3320" y="2505791"/>
            <a:ext cx="3831960" cy="1265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0" name="Google Shape;1470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4242" y="2505791"/>
            <a:ext cx="3425483" cy="1694493"/>
          </a:xfrm>
          <a:prstGeom prst="rect">
            <a:avLst/>
          </a:prstGeom>
          <a:noFill/>
          <a:ln>
            <a:noFill/>
          </a:ln>
        </p:spPr>
      </p:pic>
      <p:sp>
        <p:nvSpPr>
          <p:cNvPr id="1471" name="Google Shape;1471;p23"/>
          <p:cNvSpPr/>
          <p:nvPr/>
        </p:nvSpPr>
        <p:spPr>
          <a:xfrm>
            <a:off x="981308" y="4286226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Fragment Shader的結果等同於Vertex Shader設定的值在頂點間內差的結果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2" name="Google Shape;1472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30383" y="1198650"/>
            <a:ext cx="1267768" cy="124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9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715137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</a:rPr>
              <a:t>一、Primitives &amp; Attributes</a:t>
            </a:r>
            <a:endParaRPr/>
          </a:p>
        </p:txBody>
      </p:sp>
      <p:grpSp>
        <p:nvGrpSpPr>
          <p:cNvPr id="264" name="Google Shape;264;p9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265" name="Google Shape;265;p9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66" name="Google Shape;266;p9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67" name="Google Shape;267;p9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269" name="Google Shape;269;p9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270" name="Google Shape;270;p9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71" name="Google Shape;271;p9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72" name="Google Shape;272;p9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273" name="Google Shape;273;p9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74" name="Google Shape;274;p9"/>
          <p:cNvSpPr/>
          <p:nvPr/>
        </p:nvSpPr>
        <p:spPr>
          <a:xfrm>
            <a:off x="692188" y="1267651"/>
            <a:ext cx="2993136" cy="432048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（四）什麼是Attributes？</a:t>
            </a:r>
            <a:endParaRPr sz="1800" b="1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75" name="Google Shape;275;p9"/>
          <p:cNvSpPr/>
          <p:nvPr/>
        </p:nvSpPr>
        <p:spPr>
          <a:xfrm>
            <a:off x="3685324" y="1267651"/>
            <a:ext cx="4181856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描述一個應該要被渲染的物件之特性</a:t>
            </a:r>
            <a:endParaRPr sz="1800" b="1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276" name="Google Shape;276;p9"/>
          <p:cNvCxnSpPr/>
          <p:nvPr/>
        </p:nvCxnSpPr>
        <p:spPr>
          <a:xfrm>
            <a:off x="791072" y="2876544"/>
            <a:ext cx="234086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7" name="Google Shape;277;p9"/>
          <p:cNvCxnSpPr/>
          <p:nvPr/>
        </p:nvCxnSpPr>
        <p:spPr>
          <a:xfrm>
            <a:off x="791072" y="3217920"/>
            <a:ext cx="2340864" cy="0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8" name="Google Shape;278;p9"/>
          <p:cNvCxnSpPr/>
          <p:nvPr/>
        </p:nvCxnSpPr>
        <p:spPr>
          <a:xfrm>
            <a:off x="791072" y="3547104"/>
            <a:ext cx="2340864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79" name="Google Shape;279;p9"/>
          <p:cNvSpPr/>
          <p:nvPr/>
        </p:nvSpPr>
        <p:spPr>
          <a:xfrm>
            <a:off x="692188" y="1846771"/>
            <a:ext cx="4181856" cy="676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雖然我們可用頂點資料呈現物體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但物體的細節必須用Attribute調整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80" name="Google Shape;280;p9"/>
          <p:cNvSpPr/>
          <p:nvPr/>
        </p:nvSpPr>
        <p:spPr>
          <a:xfrm>
            <a:off x="3215932" y="2876544"/>
            <a:ext cx="4181856" cy="676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線條的屬性不同，呈現的樣貌也不同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p24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四</a:t>
            </a:r>
            <a:r>
              <a:rPr lang="en-US" sz="4000" b="1">
                <a:solidFill>
                  <a:srgbClr val="002060"/>
                </a:solidFill>
              </a:rPr>
              <a:t>、變數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1478" name="Google Shape;1478;p24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479" name="Google Shape;1479;p24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480" name="Google Shape;1480;p24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481" name="Google Shape;1481;p24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482" name="Google Shape;1482;p24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483" name="Google Shape;1483;p24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484" name="Google Shape;1484;p24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485" name="Google Shape;1485;p24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486" name="Google Shape;1486;p24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487" name="Google Shape;1487;p24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60</a:t>
            </a:fld>
            <a:endParaRPr/>
          </a:p>
        </p:txBody>
      </p:sp>
      <p:sp>
        <p:nvSpPr>
          <p:cNvPr id="1488" name="Google Shape;1488;p24"/>
          <p:cNvSpPr/>
          <p:nvPr/>
        </p:nvSpPr>
        <p:spPr>
          <a:xfrm>
            <a:off x="889248" y="875496"/>
            <a:ext cx="410947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(六)變數傳值方法</a:t>
            </a:r>
            <a:endParaRPr sz="20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89" name="Google Shape;1489;p24"/>
          <p:cNvSpPr/>
          <p:nvPr/>
        </p:nvSpPr>
        <p:spPr>
          <a:xfrm>
            <a:off x="3267308" y="480176"/>
            <a:ext cx="1921796" cy="621791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attribute變數</a:t>
            </a:r>
            <a:endParaRPr sz="1800" b="0" i="0" u="none" strike="noStrike" cap="none">
              <a:solidFill>
                <a:srgbClr val="31859B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0" name="Google Shape;1490;p24"/>
          <p:cNvSpPr/>
          <p:nvPr/>
        </p:nvSpPr>
        <p:spPr>
          <a:xfrm>
            <a:off x="7226031" y="480176"/>
            <a:ext cx="1921796" cy="62179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uniform變數</a:t>
            </a:r>
            <a:endParaRPr sz="18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1" name="Google Shape;1491;p24"/>
          <p:cNvSpPr/>
          <p:nvPr/>
        </p:nvSpPr>
        <p:spPr>
          <a:xfrm>
            <a:off x="5249371" y="480175"/>
            <a:ext cx="1921796" cy="621791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varying變數</a:t>
            </a:r>
            <a:endParaRPr sz="1800" b="0" i="0" u="none" strike="noStrike" cap="none">
              <a:solidFill>
                <a:srgbClr val="31859B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2" name="Google Shape;1492;p24"/>
          <p:cNvSpPr/>
          <p:nvPr/>
        </p:nvSpPr>
        <p:spPr>
          <a:xfrm>
            <a:off x="889247" y="1275565"/>
            <a:ext cx="8169409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3. 如何宣告uniform變數？</a:t>
            </a:r>
            <a:endParaRPr sz="1800" b="0" i="0" u="none" strike="noStrike" cap="none">
              <a:solidFill>
                <a:srgbClr val="C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(1) 加入 「uniform </a:t>
            </a:r>
            <a:r>
              <a:rPr lang="en-US" sz="1800" b="0" i="0" u="none" strike="noStrike" cap="non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變數型態 </a:t>
            </a: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變數名稱;」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(2) uniform變數不能在程式碼中直接給初始值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3" name="Google Shape;1493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31920" y="2301966"/>
            <a:ext cx="3071126" cy="815411"/>
          </a:xfrm>
          <a:prstGeom prst="rect">
            <a:avLst/>
          </a:prstGeom>
          <a:noFill/>
          <a:ln>
            <a:noFill/>
          </a:ln>
        </p:spPr>
      </p:pic>
      <p:sp>
        <p:nvSpPr>
          <p:cNvPr id="1494" name="Google Shape;1494;p24"/>
          <p:cNvSpPr/>
          <p:nvPr/>
        </p:nvSpPr>
        <p:spPr>
          <a:xfrm>
            <a:off x="963168" y="2301965"/>
            <a:ext cx="1468752" cy="815411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Shader code</a:t>
            </a:r>
            <a:endParaRPr sz="1400" b="0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25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四</a:t>
            </a:r>
            <a:r>
              <a:rPr lang="en-US" sz="4000" b="1">
                <a:solidFill>
                  <a:srgbClr val="002060"/>
                </a:solidFill>
              </a:rPr>
              <a:t>、變數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1500" name="Google Shape;1500;p25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501" name="Google Shape;1501;p25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502" name="Google Shape;1502;p25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503" name="Google Shape;1503;p25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504" name="Google Shape;1504;p25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505" name="Google Shape;1505;p25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506" name="Google Shape;1506;p25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507" name="Google Shape;1507;p25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508" name="Google Shape;1508;p25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509" name="Google Shape;1509;p25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61</a:t>
            </a:fld>
            <a:endParaRPr/>
          </a:p>
        </p:txBody>
      </p:sp>
      <p:sp>
        <p:nvSpPr>
          <p:cNvPr id="1510" name="Google Shape;1510;p25"/>
          <p:cNvSpPr/>
          <p:nvPr/>
        </p:nvSpPr>
        <p:spPr>
          <a:xfrm>
            <a:off x="889248" y="875496"/>
            <a:ext cx="410947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(六)變數傳值方法</a:t>
            </a:r>
            <a:endParaRPr sz="20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11" name="Google Shape;1511;p25"/>
          <p:cNvSpPr/>
          <p:nvPr/>
        </p:nvSpPr>
        <p:spPr>
          <a:xfrm>
            <a:off x="3267308" y="480176"/>
            <a:ext cx="1921796" cy="621791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attribute變數</a:t>
            </a:r>
            <a:endParaRPr sz="1800" b="0" i="0" u="none" strike="noStrike" cap="none">
              <a:solidFill>
                <a:srgbClr val="31859B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2" name="Google Shape;1512;p25"/>
          <p:cNvSpPr/>
          <p:nvPr/>
        </p:nvSpPr>
        <p:spPr>
          <a:xfrm>
            <a:off x="7226031" y="480176"/>
            <a:ext cx="1921796" cy="62179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uniform變數</a:t>
            </a:r>
            <a:endParaRPr sz="18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3" name="Google Shape;1513;p25"/>
          <p:cNvSpPr/>
          <p:nvPr/>
        </p:nvSpPr>
        <p:spPr>
          <a:xfrm>
            <a:off x="5249371" y="480175"/>
            <a:ext cx="1921796" cy="621791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varying變數</a:t>
            </a:r>
            <a:endParaRPr sz="1800" b="0" i="0" u="none" strike="noStrike" cap="none">
              <a:solidFill>
                <a:srgbClr val="31859B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4" name="Google Shape;1514;p25"/>
          <p:cNvSpPr/>
          <p:nvPr/>
        </p:nvSpPr>
        <p:spPr>
          <a:xfrm>
            <a:off x="889247" y="1275565"/>
            <a:ext cx="816940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3. 如何宣告uniform變數？</a:t>
            </a:r>
            <a:endParaRPr sz="1800" b="0" i="0" u="none" strike="noStrike" cap="none">
              <a:solidFill>
                <a:srgbClr val="C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(3) 如何給uniform變數賦予數值？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15" name="Google Shape;1515;p25"/>
          <p:cNvSpPr/>
          <p:nvPr/>
        </p:nvSpPr>
        <p:spPr>
          <a:xfrm>
            <a:off x="938016" y="1911278"/>
            <a:ext cx="535838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Step 1. 取得對應的uniform變數的ID</a:t>
            </a:r>
            <a:endParaRPr sz="16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Step 2. 在繪製動作開始前，從Javascript直接傳值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6" name="Google Shape;1516;p25"/>
          <p:cNvSpPr/>
          <p:nvPr/>
        </p:nvSpPr>
        <p:spPr>
          <a:xfrm>
            <a:off x="938075" y="2496050"/>
            <a:ext cx="535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uniform[是否為矩陣][維度][資料型態][是否為陣列]</a:t>
            </a:r>
            <a:endParaRPr sz="1600" b="0" i="0" u="none" strike="noStrike" cap="none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Google Shape;1521;g970ac6aa51_0_3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四</a:t>
            </a:r>
            <a:r>
              <a:rPr lang="en-US" sz="4000" b="1">
                <a:solidFill>
                  <a:srgbClr val="002060"/>
                </a:solidFill>
              </a:rPr>
              <a:t>、變數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1522" name="Google Shape;1522;g970ac6aa51_0_3"/>
          <p:cNvGrpSpPr/>
          <p:nvPr/>
        </p:nvGrpSpPr>
        <p:grpSpPr>
          <a:xfrm>
            <a:off x="0" y="0"/>
            <a:ext cx="791004" cy="791004"/>
            <a:chOff x="0" y="0"/>
            <a:chExt cx="791004" cy="791004"/>
          </a:xfrm>
        </p:grpSpPr>
        <p:sp>
          <p:nvSpPr>
            <p:cNvPr id="1523" name="Google Shape;1523;g970ac6aa51_0_3"/>
            <p:cNvSpPr/>
            <p:nvPr/>
          </p:nvSpPr>
          <p:spPr>
            <a:xfrm>
              <a:off x="0" y="0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524" name="Google Shape;1524;g970ac6aa51_0_3"/>
            <p:cNvSpPr/>
            <p:nvPr/>
          </p:nvSpPr>
          <p:spPr>
            <a:xfrm>
              <a:off x="395536" y="0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525" name="Google Shape;1525;g970ac6aa51_0_3"/>
            <p:cNvSpPr/>
            <p:nvPr/>
          </p:nvSpPr>
          <p:spPr>
            <a:xfrm>
              <a:off x="0" y="395536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526" name="Google Shape;1526;g970ac6aa51_0_3"/>
            <p:cNvSpPr/>
            <p:nvPr/>
          </p:nvSpPr>
          <p:spPr>
            <a:xfrm>
              <a:off x="593304" y="593304"/>
              <a:ext cx="197700" cy="197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527" name="Google Shape;1527;g970ac6aa51_0_3"/>
          <p:cNvGrpSpPr/>
          <p:nvPr/>
        </p:nvGrpSpPr>
        <p:grpSpPr>
          <a:xfrm>
            <a:off x="8460432" y="4299942"/>
            <a:ext cx="500394" cy="640276"/>
            <a:chOff x="8460432" y="4299942"/>
            <a:chExt cx="500394" cy="640276"/>
          </a:xfrm>
        </p:grpSpPr>
        <p:sp>
          <p:nvSpPr>
            <p:cNvPr id="1528" name="Google Shape;1528;g970ac6aa51_0_3"/>
            <p:cNvSpPr/>
            <p:nvPr/>
          </p:nvSpPr>
          <p:spPr>
            <a:xfrm>
              <a:off x="8528790" y="4299942"/>
              <a:ext cx="432000" cy="432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529" name="Google Shape;1529;g970ac6aa51_0_3"/>
            <p:cNvSpPr/>
            <p:nvPr/>
          </p:nvSpPr>
          <p:spPr>
            <a:xfrm>
              <a:off x="8852826" y="4832218"/>
              <a:ext cx="108000" cy="108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530" name="Google Shape;1530;g970ac6aa51_0_3"/>
            <p:cNvSpPr/>
            <p:nvPr/>
          </p:nvSpPr>
          <p:spPr>
            <a:xfrm>
              <a:off x="8460432" y="4547836"/>
              <a:ext cx="284400" cy="2844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531" name="Google Shape;1531;g970ac6aa51_0_3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62</a:t>
            </a:fld>
            <a:endParaRPr/>
          </a:p>
        </p:txBody>
      </p:sp>
      <p:sp>
        <p:nvSpPr>
          <p:cNvPr id="1532" name="Google Shape;1532;g970ac6aa51_0_3"/>
          <p:cNvSpPr/>
          <p:nvPr/>
        </p:nvSpPr>
        <p:spPr>
          <a:xfrm>
            <a:off x="889248" y="875496"/>
            <a:ext cx="410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(六)變數傳值方法</a:t>
            </a:r>
            <a:endParaRPr sz="20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33" name="Google Shape;1533;g970ac6aa51_0_3"/>
          <p:cNvSpPr/>
          <p:nvPr/>
        </p:nvSpPr>
        <p:spPr>
          <a:xfrm>
            <a:off x="3267308" y="480176"/>
            <a:ext cx="1921800" cy="62190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attribute變數</a:t>
            </a:r>
            <a:endParaRPr sz="1800" b="0" i="0" u="none" strike="noStrike" cap="none">
              <a:solidFill>
                <a:srgbClr val="31859B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4" name="Google Shape;1534;g970ac6aa51_0_3"/>
          <p:cNvSpPr/>
          <p:nvPr/>
        </p:nvSpPr>
        <p:spPr>
          <a:xfrm>
            <a:off x="7226031" y="480176"/>
            <a:ext cx="1921800" cy="621900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uniform變數</a:t>
            </a:r>
            <a:endParaRPr sz="18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5" name="Google Shape;1535;g970ac6aa51_0_3"/>
          <p:cNvSpPr/>
          <p:nvPr/>
        </p:nvSpPr>
        <p:spPr>
          <a:xfrm>
            <a:off x="5249371" y="480175"/>
            <a:ext cx="1921800" cy="62190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varying變數</a:t>
            </a:r>
            <a:endParaRPr sz="1800" b="0" i="0" u="none" strike="noStrike" cap="none">
              <a:solidFill>
                <a:srgbClr val="31859B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6" name="Google Shape;1536;g970ac6aa51_0_3"/>
          <p:cNvSpPr/>
          <p:nvPr/>
        </p:nvSpPr>
        <p:spPr>
          <a:xfrm>
            <a:off x="0" y="1728025"/>
            <a:ext cx="3649200" cy="2103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zh-TW" altLang="en-US" sz="1600" b="0" i="0" u="none" strike="noStrike" cap="none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範例</a:t>
            </a:r>
            <a:r>
              <a:rPr lang="en-US" sz="1600" b="0" i="0" u="none" strike="noStrike" cap="none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</a:t>
            </a:r>
            <a:endParaRPr sz="1600" b="0" i="0" u="none" strike="noStrike" cap="none" dirty="0">
              <a:solidFill>
                <a:schemeClr val="tx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uniform[1234][fi</a:t>
            </a:r>
            <a:r>
              <a:rPr lang="en-US" sz="16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]</a:t>
            </a:r>
            <a:r>
              <a:rPr lang="en-US" sz="1600" b="0" i="0" u="none" strike="noStrike" cap="none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()</a:t>
            </a:r>
            <a:endParaRPr sz="1600" dirty="0">
              <a:solidFill>
                <a:schemeClr val="tx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＊uniform2i(</a:t>
            </a:r>
            <a:r>
              <a:rPr lang="en-US" sz="1600" dirty="0" err="1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變數位置</a:t>
            </a:r>
            <a:r>
              <a:rPr lang="en-US" sz="16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, N1, N2)</a:t>
            </a:r>
            <a:r>
              <a:rPr lang="en-US" sz="1600" dirty="0" err="1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意思就是要傳的uniform是一個二維向量，每個元素都是int整數</a:t>
            </a:r>
            <a:endParaRPr sz="1600" dirty="0">
              <a:solidFill>
                <a:schemeClr val="tx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＊uniform3f(</a:t>
            </a:r>
            <a:r>
              <a:rPr lang="en-US" sz="1600" dirty="0" err="1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變數位置</a:t>
            </a:r>
            <a:r>
              <a:rPr lang="en-US" sz="16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, F1, F2, F3)就是要傳的uniform是一個3維向量，每個元素都是float</a:t>
            </a:r>
            <a:endParaRPr sz="1600" dirty="0">
              <a:solidFill>
                <a:schemeClr val="tx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37" name="Google Shape;1537;g970ac6aa51_0_3"/>
          <p:cNvSpPr/>
          <p:nvPr/>
        </p:nvSpPr>
        <p:spPr>
          <a:xfrm>
            <a:off x="3661392" y="1728025"/>
            <a:ext cx="3084900" cy="2103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1600"/>
            </a:pPr>
            <a:r>
              <a:rPr lang="zh-TW" altLang="en-US" sz="16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範例</a:t>
            </a:r>
            <a:r>
              <a:rPr lang="en-US" sz="1600" b="0" i="0" u="none" strike="noStrike" cap="none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</a:t>
            </a:r>
            <a:endParaRPr sz="1600" b="0" i="0" u="none" strike="noStrike" cap="none" dirty="0">
              <a:solidFill>
                <a:schemeClr val="tx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uniform[1234][fi]v()</a:t>
            </a:r>
            <a:endParaRPr sz="1600" b="0" i="0" u="none" strike="noStrike" cap="none" dirty="0">
              <a:solidFill>
                <a:schemeClr val="tx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uniform2iv(</a:t>
            </a:r>
            <a:r>
              <a:rPr lang="en-US" sz="1600" dirty="0" err="1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變數位置</a:t>
            </a:r>
            <a:r>
              <a:rPr lang="en-US" sz="16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, array)</a:t>
            </a:r>
            <a:r>
              <a:rPr lang="en-US" sz="1600" dirty="0" err="1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意思就是</a:t>
            </a:r>
            <a:endParaRPr sz="1600" dirty="0">
              <a:solidFill>
                <a:schemeClr val="tx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要傳的uniform是一個二維向量，以陣列的型態傳入資料</a:t>
            </a:r>
            <a:endParaRPr sz="1600" dirty="0">
              <a:solidFill>
                <a:schemeClr val="tx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38" name="Google Shape;1538;g970ac6aa51_0_3"/>
          <p:cNvSpPr/>
          <p:nvPr/>
        </p:nvSpPr>
        <p:spPr>
          <a:xfrm>
            <a:off x="0" y="3847018"/>
            <a:ext cx="6746291" cy="1093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1600"/>
            </a:pPr>
            <a:r>
              <a:rPr lang="zh-TW" altLang="en-US" sz="16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範例</a:t>
            </a:r>
            <a:r>
              <a:rPr lang="en-US" sz="1600" b="0" i="0" u="none" strike="noStrike" cap="none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</a:t>
            </a:r>
            <a:endParaRPr sz="1600" b="0" i="0" u="none" strike="noStrike" cap="none" dirty="0">
              <a:solidFill>
                <a:schemeClr val="tx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Char char="•"/>
            </a:pPr>
            <a:r>
              <a:rPr lang="en-US" sz="1600" b="0" i="0" u="none" strike="noStrike" cap="none" dirty="0" err="1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uniformMatrix</a:t>
            </a:r>
            <a:r>
              <a:rPr lang="en-US" sz="1600" b="0" i="0" u="none" strike="noStrike" cap="none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[234]</a:t>
            </a:r>
            <a:r>
              <a:rPr lang="en-US" sz="1600" b="0" i="0" u="none" strike="noStrike" cap="none" dirty="0" err="1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fv</a:t>
            </a:r>
            <a:r>
              <a:rPr lang="en-US" sz="1600" b="0" i="0" u="none" strike="noStrike" cap="none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()</a:t>
            </a:r>
            <a:endParaRPr sz="1600" b="0" i="0" u="none" strike="noStrike" cap="none" dirty="0">
              <a:solidFill>
                <a:schemeClr val="tx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uniformMatrix4fv(</a:t>
            </a:r>
            <a:r>
              <a:rPr lang="en-US" sz="1600" dirty="0" err="1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變數位置</a:t>
            </a:r>
            <a:r>
              <a:rPr lang="en-US" sz="16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儲存方式</a:t>
            </a:r>
            <a:r>
              <a:rPr lang="en-US" sz="16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, array)意思就是要傳的uniform是一個4x4矩陣，每個元素都是float，以陣列的型態傳入資料</a:t>
            </a:r>
            <a:endParaRPr sz="1600" dirty="0">
              <a:solidFill>
                <a:schemeClr val="tx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tx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tx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39" name="Google Shape;1539;g970ac6aa51_0_3"/>
          <p:cNvSpPr/>
          <p:nvPr/>
        </p:nvSpPr>
        <p:spPr>
          <a:xfrm>
            <a:off x="938075" y="1312175"/>
            <a:ext cx="535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uniform[是否為矩陣][維度][資料型態][是否為陣列]</a:t>
            </a:r>
            <a:endParaRPr sz="1600" b="0" i="0" u="none" strike="noStrike" cap="none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540" name="Google Shape;1540;g970ac6aa51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4095" y="1512275"/>
            <a:ext cx="2133600" cy="284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1" name="Google Shape;1541;g970ac6aa51_0_3"/>
          <p:cNvSpPr/>
          <p:nvPr/>
        </p:nvSpPr>
        <p:spPr>
          <a:xfrm>
            <a:off x="7577540" y="1312175"/>
            <a:ext cx="1066500" cy="4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True</a:t>
            </a:r>
            <a:endParaRPr sz="1600" dirty="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42" name="Google Shape;1542;g970ac6aa51_0_3"/>
          <p:cNvSpPr/>
          <p:nvPr/>
        </p:nvSpPr>
        <p:spPr>
          <a:xfrm>
            <a:off x="7565345" y="2779874"/>
            <a:ext cx="791100" cy="4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False</a:t>
            </a:r>
            <a:endParaRPr sz="1600" dirty="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p26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四</a:t>
            </a:r>
            <a:r>
              <a:rPr lang="en-US" sz="4000" b="1">
                <a:solidFill>
                  <a:srgbClr val="002060"/>
                </a:solidFill>
              </a:rPr>
              <a:t>、變數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1548" name="Google Shape;1548;p26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549" name="Google Shape;1549;p26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550" name="Google Shape;1550;p26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551" name="Google Shape;1551;p26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552" name="Google Shape;1552;p26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553" name="Google Shape;1553;p26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554" name="Google Shape;1554;p26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555" name="Google Shape;1555;p26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556" name="Google Shape;1556;p26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557" name="Google Shape;1557;p26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63</a:t>
            </a:fld>
            <a:endParaRPr/>
          </a:p>
        </p:txBody>
      </p:sp>
      <p:sp>
        <p:nvSpPr>
          <p:cNvPr id="1558" name="Google Shape;1558;p26"/>
          <p:cNvSpPr/>
          <p:nvPr/>
        </p:nvSpPr>
        <p:spPr>
          <a:xfrm>
            <a:off x="889248" y="875496"/>
            <a:ext cx="410947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(六)變數傳值方法</a:t>
            </a:r>
            <a:endParaRPr sz="20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59" name="Google Shape;1559;p26"/>
          <p:cNvSpPr/>
          <p:nvPr/>
        </p:nvSpPr>
        <p:spPr>
          <a:xfrm>
            <a:off x="3267308" y="480176"/>
            <a:ext cx="1921796" cy="621791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attribute變數</a:t>
            </a:r>
            <a:endParaRPr sz="1800" b="0" i="0" u="none" strike="noStrike" cap="none">
              <a:solidFill>
                <a:srgbClr val="31859B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0" name="Google Shape;1560;p26"/>
          <p:cNvSpPr/>
          <p:nvPr/>
        </p:nvSpPr>
        <p:spPr>
          <a:xfrm>
            <a:off x="7226031" y="480176"/>
            <a:ext cx="1921796" cy="62179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uniform變數</a:t>
            </a:r>
            <a:endParaRPr sz="18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1" name="Google Shape;1561;p26"/>
          <p:cNvSpPr/>
          <p:nvPr/>
        </p:nvSpPr>
        <p:spPr>
          <a:xfrm>
            <a:off x="5249371" y="480175"/>
            <a:ext cx="1921796" cy="621791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varying變數</a:t>
            </a:r>
            <a:endParaRPr sz="1800" b="0" i="0" u="none" strike="noStrike" cap="none">
              <a:solidFill>
                <a:srgbClr val="31859B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2" name="Google Shape;1562;p26"/>
          <p:cNvSpPr/>
          <p:nvPr/>
        </p:nvSpPr>
        <p:spPr>
          <a:xfrm>
            <a:off x="889247" y="1275565"/>
            <a:ext cx="816940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3. 如何宣告uniform變數？</a:t>
            </a:r>
            <a:endParaRPr sz="1800" b="0" i="0" u="none" strike="noStrike" cap="none">
              <a:solidFill>
                <a:srgbClr val="C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(3) 如何給uniform變數賦予數值？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63" name="Google Shape;1563;p26"/>
          <p:cNvSpPr/>
          <p:nvPr/>
        </p:nvSpPr>
        <p:spPr>
          <a:xfrm>
            <a:off x="938016" y="1911278"/>
            <a:ext cx="3694944" cy="338554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Step 1. 取得對應的uniform變數的ID</a:t>
            </a:r>
            <a:endParaRPr sz="16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64" name="Google Shape;1564;p26"/>
          <p:cNvSpPr/>
          <p:nvPr/>
        </p:nvSpPr>
        <p:spPr>
          <a:xfrm>
            <a:off x="889248" y="2249832"/>
            <a:ext cx="69136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在Javascript中，使用gl.getUniformLocation獲得指定名稱的uniform變數變數ID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將取得到的變數ID存放到shaderProgram物件的欄位之中，方便後續存取使用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5" name="Google Shape;1565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26551" y="2972526"/>
            <a:ext cx="2419513" cy="642402"/>
          </a:xfrm>
          <a:prstGeom prst="rect">
            <a:avLst/>
          </a:prstGeom>
          <a:noFill/>
          <a:ln>
            <a:noFill/>
          </a:ln>
        </p:spPr>
      </p:pic>
      <p:sp>
        <p:nvSpPr>
          <p:cNvPr id="1566" name="Google Shape;1566;p26"/>
          <p:cNvSpPr/>
          <p:nvPr/>
        </p:nvSpPr>
        <p:spPr>
          <a:xfrm>
            <a:off x="769430" y="2972526"/>
            <a:ext cx="1157121" cy="642402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Shader code</a:t>
            </a:r>
            <a:endParaRPr sz="1400" b="0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7" name="Google Shape;1567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26551" y="3763325"/>
            <a:ext cx="6246985" cy="604145"/>
          </a:xfrm>
          <a:prstGeom prst="rect">
            <a:avLst/>
          </a:prstGeom>
          <a:noFill/>
          <a:ln>
            <a:noFill/>
          </a:ln>
        </p:spPr>
      </p:pic>
      <p:sp>
        <p:nvSpPr>
          <p:cNvPr id="1568" name="Google Shape;1568;p26"/>
          <p:cNvSpPr/>
          <p:nvPr/>
        </p:nvSpPr>
        <p:spPr>
          <a:xfrm>
            <a:off x="268224" y="3763325"/>
            <a:ext cx="1658327" cy="604145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Javascript的initShader()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p27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四</a:t>
            </a:r>
            <a:r>
              <a:rPr lang="en-US" sz="4000" b="1">
                <a:solidFill>
                  <a:srgbClr val="002060"/>
                </a:solidFill>
              </a:rPr>
              <a:t>、變數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1574" name="Google Shape;1574;p27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575" name="Google Shape;1575;p27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576" name="Google Shape;1576;p27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577" name="Google Shape;1577;p27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578" name="Google Shape;1578;p27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579" name="Google Shape;1579;p27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580" name="Google Shape;1580;p27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581" name="Google Shape;1581;p27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582" name="Google Shape;1582;p27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583" name="Google Shape;1583;p27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64</a:t>
            </a:fld>
            <a:endParaRPr/>
          </a:p>
        </p:txBody>
      </p:sp>
      <p:sp>
        <p:nvSpPr>
          <p:cNvPr id="1584" name="Google Shape;1584;p27"/>
          <p:cNvSpPr/>
          <p:nvPr/>
        </p:nvSpPr>
        <p:spPr>
          <a:xfrm>
            <a:off x="889248" y="875496"/>
            <a:ext cx="410947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(六)變數傳值方法</a:t>
            </a:r>
            <a:endParaRPr sz="20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85" name="Google Shape;1585;p27"/>
          <p:cNvSpPr/>
          <p:nvPr/>
        </p:nvSpPr>
        <p:spPr>
          <a:xfrm>
            <a:off x="3267308" y="480176"/>
            <a:ext cx="1921796" cy="621791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attribute變數</a:t>
            </a:r>
            <a:endParaRPr sz="1800" b="0" i="0" u="none" strike="noStrike" cap="none">
              <a:solidFill>
                <a:srgbClr val="31859B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6" name="Google Shape;1586;p27"/>
          <p:cNvSpPr/>
          <p:nvPr/>
        </p:nvSpPr>
        <p:spPr>
          <a:xfrm>
            <a:off x="7226031" y="480176"/>
            <a:ext cx="1921796" cy="62179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uniform變數</a:t>
            </a:r>
            <a:endParaRPr sz="18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7" name="Google Shape;1587;p27"/>
          <p:cNvSpPr/>
          <p:nvPr/>
        </p:nvSpPr>
        <p:spPr>
          <a:xfrm>
            <a:off x="5249371" y="480175"/>
            <a:ext cx="1921796" cy="621791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varying變數</a:t>
            </a:r>
            <a:endParaRPr sz="1800" b="0" i="0" u="none" strike="noStrike" cap="none">
              <a:solidFill>
                <a:srgbClr val="31859B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8" name="Google Shape;1588;p27"/>
          <p:cNvSpPr/>
          <p:nvPr/>
        </p:nvSpPr>
        <p:spPr>
          <a:xfrm>
            <a:off x="889247" y="1275565"/>
            <a:ext cx="816940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3. 如何宣告uniform變數？</a:t>
            </a:r>
            <a:endParaRPr sz="1800" b="0" i="0" u="none" strike="noStrike" cap="none">
              <a:solidFill>
                <a:srgbClr val="C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(3) 如何給uniform變數賦予數值？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89" name="Google Shape;1589;p27"/>
          <p:cNvSpPr/>
          <p:nvPr/>
        </p:nvSpPr>
        <p:spPr>
          <a:xfrm>
            <a:off x="938016" y="1911278"/>
            <a:ext cx="4767840" cy="338554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Step 2. 在繪製動作開始前，從Javascript直接傳值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0" name="Google Shape;1590;p27"/>
          <p:cNvSpPr/>
          <p:nvPr/>
        </p:nvSpPr>
        <p:spPr>
          <a:xfrm>
            <a:off x="889248" y="2249832"/>
            <a:ext cx="691363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在繪製動作開始之前，使用gl.uniform</a:t>
            </a:r>
            <a:r>
              <a:rPr lang="en-US" sz="1400" b="0" i="0" u="none" strike="noStrike" cap="non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1i</a:t>
            </a: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將1個int傳入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91" name="Google Shape;1591;p27"/>
          <p:cNvGrpSpPr/>
          <p:nvPr/>
        </p:nvGrpSpPr>
        <p:grpSpPr>
          <a:xfrm>
            <a:off x="373716" y="2698165"/>
            <a:ext cx="8228906" cy="783020"/>
            <a:chOff x="1206274" y="2696774"/>
            <a:chExt cx="9643847" cy="917658"/>
          </a:xfrm>
        </p:grpSpPr>
        <p:pic>
          <p:nvPicPr>
            <p:cNvPr id="1592" name="Google Shape;1592;p2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06274" y="2696774"/>
              <a:ext cx="7475868" cy="8154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93" name="Google Shape;1593;p27"/>
            <p:cNvSpPr/>
            <p:nvPr/>
          </p:nvSpPr>
          <p:spPr>
            <a:xfrm flipH="1">
              <a:off x="8505092" y="3104479"/>
              <a:ext cx="703385" cy="50995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6"/>
            </a:solidFill>
            <a:ln w="25400" cap="flat" cmpd="sng">
              <a:solidFill>
                <a:srgbClr val="B46D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594" name="Google Shape;1594;p27"/>
            <p:cNvSpPr txBox="1"/>
            <p:nvPr/>
          </p:nvSpPr>
          <p:spPr>
            <a:xfrm>
              <a:off x="9214753" y="3202126"/>
              <a:ext cx="163536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繪製動作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p28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四</a:t>
            </a:r>
            <a:r>
              <a:rPr lang="en-US" sz="4000" b="1">
                <a:solidFill>
                  <a:srgbClr val="002060"/>
                </a:solidFill>
              </a:rPr>
              <a:t>、變數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1600" name="Google Shape;1600;p28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601" name="Google Shape;1601;p28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602" name="Google Shape;1602;p28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603" name="Google Shape;1603;p28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604" name="Google Shape;1604;p28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605" name="Google Shape;1605;p28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606" name="Google Shape;1606;p28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607" name="Google Shape;1607;p28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608" name="Google Shape;1608;p28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609" name="Google Shape;1609;p28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65</a:t>
            </a:fld>
            <a:endParaRPr/>
          </a:p>
        </p:txBody>
      </p:sp>
      <p:sp>
        <p:nvSpPr>
          <p:cNvPr id="1610" name="Google Shape;1610;p28"/>
          <p:cNvSpPr/>
          <p:nvPr/>
        </p:nvSpPr>
        <p:spPr>
          <a:xfrm>
            <a:off x="889248" y="875496"/>
            <a:ext cx="410947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(六)變數傳值方法</a:t>
            </a:r>
            <a:endParaRPr sz="20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611" name="Google Shape;1611;p28"/>
          <p:cNvSpPr/>
          <p:nvPr/>
        </p:nvSpPr>
        <p:spPr>
          <a:xfrm>
            <a:off x="3267308" y="480176"/>
            <a:ext cx="1921796" cy="621791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attribute變數</a:t>
            </a:r>
            <a:endParaRPr sz="1800" b="0" i="0" u="none" strike="noStrike" cap="none">
              <a:solidFill>
                <a:srgbClr val="31859B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2" name="Google Shape;1612;p28"/>
          <p:cNvSpPr/>
          <p:nvPr/>
        </p:nvSpPr>
        <p:spPr>
          <a:xfrm>
            <a:off x="7226031" y="480176"/>
            <a:ext cx="1921796" cy="62179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uniform變數</a:t>
            </a:r>
            <a:endParaRPr sz="18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3" name="Google Shape;1613;p28"/>
          <p:cNvSpPr/>
          <p:nvPr/>
        </p:nvSpPr>
        <p:spPr>
          <a:xfrm>
            <a:off x="5249371" y="480175"/>
            <a:ext cx="1921796" cy="621791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varying變數</a:t>
            </a:r>
            <a:endParaRPr sz="1800" b="0" i="0" u="none" strike="noStrike" cap="none">
              <a:solidFill>
                <a:srgbClr val="31859B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4" name="Google Shape;1614;p28"/>
          <p:cNvSpPr/>
          <p:nvPr/>
        </p:nvSpPr>
        <p:spPr>
          <a:xfrm>
            <a:off x="889247" y="1275565"/>
            <a:ext cx="816940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3. 如何宣告uniform變數？</a:t>
            </a:r>
            <a:endParaRPr sz="1800" b="0" i="0" u="none" strike="noStrike" cap="none">
              <a:solidFill>
                <a:srgbClr val="C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(3) 如何給uniform變數賦予數值？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615" name="Google Shape;1615;p28"/>
          <p:cNvSpPr/>
          <p:nvPr/>
        </p:nvSpPr>
        <p:spPr>
          <a:xfrm>
            <a:off x="938016" y="1911278"/>
            <a:ext cx="4767840" cy="338554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Step 2. 在繪製動作開始前，從Javascript直接傳值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6" name="Google Shape;1616;p28"/>
          <p:cNvSpPr/>
          <p:nvPr/>
        </p:nvSpPr>
        <p:spPr>
          <a:xfrm>
            <a:off x="889248" y="2249832"/>
            <a:ext cx="691363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此處以一個簡單的案例來示範uniform賦值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17" name="Google Shape;1617;p28"/>
          <p:cNvGrpSpPr/>
          <p:nvPr/>
        </p:nvGrpSpPr>
        <p:grpSpPr>
          <a:xfrm>
            <a:off x="521208" y="2681263"/>
            <a:ext cx="3531860" cy="2265964"/>
            <a:chOff x="838200" y="3182815"/>
            <a:chExt cx="5354516" cy="3435340"/>
          </a:xfrm>
        </p:grpSpPr>
        <p:sp>
          <p:nvSpPr>
            <p:cNvPr id="1618" name="Google Shape;1618;p28"/>
            <p:cNvSpPr/>
            <p:nvPr/>
          </p:nvSpPr>
          <p:spPr>
            <a:xfrm>
              <a:off x="838200" y="3276717"/>
              <a:ext cx="2936630" cy="1154608"/>
            </a:xfrm>
            <a:prstGeom prst="flowChartDecision">
              <a:avLst/>
            </a:prstGeom>
            <a:solidFill>
              <a:schemeClr val="lt1"/>
            </a:solidFill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uniform變數test是true?</a:t>
              </a:r>
              <a:endParaRPr sz="1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619" name="Google Shape;1619;p28"/>
            <p:cNvSpPr/>
            <p:nvPr/>
          </p:nvSpPr>
          <p:spPr>
            <a:xfrm>
              <a:off x="1920117" y="4516793"/>
              <a:ext cx="738554" cy="72976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lt1"/>
            </a:solidFill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否</a:t>
              </a:r>
              <a:endParaRPr sz="1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620" name="Google Shape;1620;p28"/>
            <p:cNvSpPr/>
            <p:nvPr/>
          </p:nvSpPr>
          <p:spPr>
            <a:xfrm>
              <a:off x="3774831" y="3472960"/>
              <a:ext cx="773723" cy="87923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1"/>
            </a:solidFill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是</a:t>
              </a:r>
              <a:endParaRPr sz="1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621" name="Google Shape;1621;p28"/>
            <p:cNvSpPr/>
            <p:nvPr/>
          </p:nvSpPr>
          <p:spPr>
            <a:xfrm>
              <a:off x="4548554" y="3182815"/>
              <a:ext cx="1644162" cy="13716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以原始顏色繪製</a:t>
              </a:r>
              <a:endParaRPr sz="1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622" name="Google Shape;1622;p28"/>
            <p:cNvSpPr/>
            <p:nvPr/>
          </p:nvSpPr>
          <p:spPr>
            <a:xfrm>
              <a:off x="943206" y="5246555"/>
              <a:ext cx="2726617" cy="13716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將原始顏色R、G、B值都除以二後繪製</a:t>
              </a:r>
              <a:endParaRPr sz="1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pic>
        <p:nvPicPr>
          <p:cNvPr id="1623" name="Google Shape;1623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07728" y="2403720"/>
            <a:ext cx="3479201" cy="2658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28;p29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四</a:t>
            </a:r>
            <a:r>
              <a:rPr lang="en-US" sz="4000" b="1">
                <a:solidFill>
                  <a:srgbClr val="002060"/>
                </a:solidFill>
              </a:rPr>
              <a:t>、變數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1629" name="Google Shape;1629;p29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630" name="Google Shape;1630;p29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631" name="Google Shape;1631;p29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632" name="Google Shape;1632;p29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633" name="Google Shape;1633;p29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634" name="Google Shape;1634;p29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635" name="Google Shape;1635;p29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636" name="Google Shape;1636;p29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637" name="Google Shape;1637;p29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638" name="Google Shape;1638;p29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66</a:t>
            </a:fld>
            <a:endParaRPr/>
          </a:p>
        </p:txBody>
      </p:sp>
      <p:sp>
        <p:nvSpPr>
          <p:cNvPr id="1639" name="Google Shape;1639;p29"/>
          <p:cNvSpPr/>
          <p:nvPr/>
        </p:nvSpPr>
        <p:spPr>
          <a:xfrm>
            <a:off x="889248" y="875496"/>
            <a:ext cx="410947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(六)變數傳值方法</a:t>
            </a:r>
            <a:endParaRPr sz="20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640" name="Google Shape;1640;p29"/>
          <p:cNvSpPr/>
          <p:nvPr/>
        </p:nvSpPr>
        <p:spPr>
          <a:xfrm>
            <a:off x="3267308" y="480176"/>
            <a:ext cx="1921796" cy="621791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attribute變數</a:t>
            </a:r>
            <a:endParaRPr sz="1800" b="0" i="0" u="none" strike="noStrike" cap="none">
              <a:solidFill>
                <a:srgbClr val="31859B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1" name="Google Shape;1641;p29"/>
          <p:cNvSpPr/>
          <p:nvPr/>
        </p:nvSpPr>
        <p:spPr>
          <a:xfrm>
            <a:off x="7226031" y="480176"/>
            <a:ext cx="1921796" cy="62179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uniform變數</a:t>
            </a:r>
            <a:endParaRPr sz="18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2" name="Google Shape;1642;p29"/>
          <p:cNvSpPr/>
          <p:nvPr/>
        </p:nvSpPr>
        <p:spPr>
          <a:xfrm>
            <a:off x="5249371" y="480175"/>
            <a:ext cx="1921796" cy="621791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varying變數</a:t>
            </a:r>
            <a:endParaRPr sz="1800" b="0" i="0" u="none" strike="noStrike" cap="none">
              <a:solidFill>
                <a:srgbClr val="31859B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3" name="Google Shape;1643;p29"/>
          <p:cNvSpPr/>
          <p:nvPr/>
        </p:nvSpPr>
        <p:spPr>
          <a:xfrm>
            <a:off x="889247" y="1275565"/>
            <a:ext cx="816940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3. 如何宣告uniform變數？</a:t>
            </a:r>
            <a:endParaRPr sz="1800" b="0" i="0" u="none" strike="noStrike" cap="none">
              <a:solidFill>
                <a:srgbClr val="C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(3) 如何給uniform變數賦予數值？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644" name="Google Shape;1644;p29"/>
          <p:cNvSpPr/>
          <p:nvPr/>
        </p:nvSpPr>
        <p:spPr>
          <a:xfrm>
            <a:off x="938016" y="1911278"/>
            <a:ext cx="4767840" cy="338554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Step 2. 在繪製動作開始前，從Javascript直接傳值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5" name="Google Shape;1645;p29"/>
          <p:cNvSpPr/>
          <p:nvPr/>
        </p:nvSpPr>
        <p:spPr>
          <a:xfrm>
            <a:off x="889248" y="2249832"/>
            <a:ext cx="691363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此處以一個簡單的案例來示範uniform賦值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46" name="Google Shape;1646;p29"/>
          <p:cNvGrpSpPr/>
          <p:nvPr/>
        </p:nvGrpSpPr>
        <p:grpSpPr>
          <a:xfrm>
            <a:off x="836011" y="1970661"/>
            <a:ext cx="7472837" cy="3098264"/>
            <a:chOff x="549499" y="2462156"/>
            <a:chExt cx="9871834" cy="4092897"/>
          </a:xfrm>
        </p:grpSpPr>
        <p:pic>
          <p:nvPicPr>
            <p:cNvPr id="1647" name="Google Shape;1647;p2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9499" y="3517617"/>
              <a:ext cx="7224386" cy="6553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8" name="Google Shape;1648;p2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157997" y="2462156"/>
              <a:ext cx="2118543" cy="21109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9" name="Google Shape;1649;p2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49499" y="5149042"/>
              <a:ext cx="7140559" cy="5867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0" name="Google Shape;1650;p2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8157997" y="4329820"/>
              <a:ext cx="2263336" cy="222523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p30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</a:rPr>
              <a:t>五、資料傳遞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1656" name="Google Shape;1656;p30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657" name="Google Shape;1657;p30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658" name="Google Shape;1658;p30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659" name="Google Shape;1659;p30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660" name="Google Shape;1660;p30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661" name="Google Shape;1661;p30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662" name="Google Shape;1662;p30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663" name="Google Shape;1663;p30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664" name="Google Shape;1664;p30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665" name="Google Shape;1665;p30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67</a:t>
            </a:fld>
            <a:endParaRPr/>
          </a:p>
        </p:txBody>
      </p:sp>
      <p:sp>
        <p:nvSpPr>
          <p:cNvPr id="1666" name="Google Shape;1666;p30"/>
          <p:cNvSpPr/>
          <p:nvPr/>
        </p:nvSpPr>
        <p:spPr>
          <a:xfrm>
            <a:off x="889248" y="875496"/>
            <a:ext cx="670636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(一)頂點著色器 (Vertex Shader)的資料傳遞</a:t>
            </a:r>
            <a:endParaRPr sz="20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667" name="Google Shape;1667;p30"/>
          <p:cNvSpPr/>
          <p:nvPr/>
        </p:nvSpPr>
        <p:spPr>
          <a:xfrm>
            <a:off x="656312" y="1581151"/>
            <a:ext cx="1039650" cy="10371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網頁</a:t>
            </a:r>
            <a:endParaRPr sz="14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JavaScript</a:t>
            </a:r>
            <a:endParaRPr sz="14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668" name="Google Shape;1668;p30"/>
          <p:cNvSpPr/>
          <p:nvPr/>
        </p:nvSpPr>
        <p:spPr>
          <a:xfrm>
            <a:off x="457200" y="3644900"/>
            <a:ext cx="868200" cy="869100"/>
          </a:xfrm>
          <a:prstGeom prst="rect">
            <a:avLst/>
          </a:prstGeom>
          <a:solidFill>
            <a:srgbClr val="953734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GPU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WebGL</a:t>
            </a:r>
            <a:endParaRPr sz="14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669" name="Google Shape;1669;p30"/>
          <p:cNvCxnSpPr>
            <a:stCxn id="1668" idx="3"/>
          </p:cNvCxnSpPr>
          <p:nvPr/>
        </p:nvCxnSpPr>
        <p:spPr>
          <a:xfrm rot="10800000" flipH="1">
            <a:off x="1325400" y="3511550"/>
            <a:ext cx="2438400" cy="567900"/>
          </a:xfrm>
          <a:prstGeom prst="bentConnector3">
            <a:avLst>
              <a:gd name="adj1" fmla="val 41835"/>
            </a:avLst>
          </a:prstGeom>
          <a:noFill/>
          <a:ln w="2857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670" name="Google Shape;1670;p30"/>
          <p:cNvCxnSpPr>
            <a:stCxn id="1667" idx="3"/>
          </p:cNvCxnSpPr>
          <p:nvPr/>
        </p:nvCxnSpPr>
        <p:spPr>
          <a:xfrm>
            <a:off x="1695962" y="2099701"/>
            <a:ext cx="2067900" cy="786000"/>
          </a:xfrm>
          <a:prstGeom prst="bentConnector3">
            <a:avLst>
              <a:gd name="adj1" fmla="val 40371"/>
            </a:avLst>
          </a:prstGeom>
          <a:noFill/>
          <a:ln w="2857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671" name="Google Shape;1671;p30"/>
          <p:cNvSpPr txBox="1"/>
          <p:nvPr/>
        </p:nvSpPr>
        <p:spPr>
          <a:xfrm>
            <a:off x="2105698" y="1662228"/>
            <a:ext cx="1437300" cy="9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使用者定義的uniform變數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與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attribute變數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672" name="Google Shape;1672;p30"/>
          <p:cNvSpPr txBox="1"/>
          <p:nvPr/>
        </p:nvSpPr>
        <p:spPr>
          <a:xfrm>
            <a:off x="1233960" y="3623128"/>
            <a:ext cx="1437300" cy="10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Built-in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uniform變數 :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gl_modelViewMatrix</a:t>
            </a:r>
            <a:endParaRPr sz="9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gl_FrontMaterial</a:t>
            </a:r>
            <a:endParaRPr sz="9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gl_LightSource[0…]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.etc…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673" name="Google Shape;1673;p30"/>
          <p:cNvSpPr txBox="1"/>
          <p:nvPr/>
        </p:nvSpPr>
        <p:spPr>
          <a:xfrm>
            <a:off x="2544631" y="3623128"/>
            <a:ext cx="1437300" cy="1378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Built-in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attribute變數 :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gl_Color</a:t>
            </a:r>
            <a:endParaRPr sz="9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gl_Normal</a:t>
            </a:r>
            <a:endParaRPr sz="9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gl_Vertex</a:t>
            </a:r>
            <a:endParaRPr sz="9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gl_MuliTexCoord0…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.etc…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674" name="Google Shape;1674;p30"/>
          <p:cNvCxnSpPr/>
          <p:nvPr/>
        </p:nvCxnSpPr>
        <p:spPr>
          <a:xfrm rot="10800000" flipH="1">
            <a:off x="5844262" y="3203849"/>
            <a:ext cx="1613400" cy="9600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graphicFrame>
        <p:nvGraphicFramePr>
          <p:cNvPr id="1675" name="Google Shape;1675;p30"/>
          <p:cNvGraphicFramePr/>
          <p:nvPr/>
        </p:nvGraphicFramePr>
        <p:xfrm>
          <a:off x="7457691" y="1676400"/>
          <a:ext cx="1256775" cy="2568000"/>
        </p:xfrm>
        <a:graphic>
          <a:graphicData uri="http://schemas.openxmlformats.org/drawingml/2006/table">
            <a:tbl>
              <a:tblPr firstRow="1" bandRow="1">
                <a:noFill/>
                <a:tableStyleId>{54AB3E4C-6658-40F0-B092-BE1A25C31DAC}</a:tableStyleId>
              </a:tblPr>
              <a:tblGrid>
                <a:gridCol w="1256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28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Built-in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varying變數 :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gl_FrontColor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gl_FogFragColor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gl_TexCoord[0…]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.etc…</a:t>
                      </a:r>
                      <a:endParaRPr sz="1400" u="none" strike="noStrike" cap="none"/>
                    </a:p>
                  </a:txBody>
                  <a:tcPr marL="68575" marR="68575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1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特殊 Built-in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varying變數 :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gl_Position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gl_PointSize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.etc…</a:t>
                      </a:r>
                      <a:endParaRPr sz="1400" u="none" strike="noStrike" cap="none"/>
                    </a:p>
                  </a:txBody>
                  <a:tcPr marL="68575" marR="68575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使用者定義的</a:t>
                      </a:r>
                      <a:endParaRPr sz="11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varying變數 :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/>
                    </a:p>
                  </a:txBody>
                  <a:tcPr marL="68575" marR="68575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76" name="Google Shape;1676;p30"/>
          <p:cNvSpPr/>
          <p:nvPr/>
        </p:nvSpPr>
        <p:spPr>
          <a:xfrm>
            <a:off x="3776295" y="2681557"/>
            <a:ext cx="2067900" cy="1123500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頂點著色器</a:t>
            </a:r>
            <a:endParaRPr sz="21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Vertex Shader</a:t>
            </a:r>
            <a:endParaRPr sz="21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Google Shape;1681;p31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</a:rPr>
              <a:t>五、資料傳遞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1682" name="Google Shape;1682;p31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683" name="Google Shape;1683;p31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684" name="Google Shape;1684;p31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685" name="Google Shape;1685;p31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686" name="Google Shape;1686;p31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687" name="Google Shape;1687;p31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688" name="Google Shape;1688;p31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689" name="Google Shape;1689;p31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690" name="Google Shape;1690;p31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691" name="Google Shape;1691;p31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68</a:t>
            </a:fld>
            <a:endParaRPr/>
          </a:p>
        </p:txBody>
      </p:sp>
      <p:sp>
        <p:nvSpPr>
          <p:cNvPr id="1692" name="Google Shape;1692;p31"/>
          <p:cNvSpPr/>
          <p:nvPr/>
        </p:nvSpPr>
        <p:spPr>
          <a:xfrm>
            <a:off x="889248" y="875496"/>
            <a:ext cx="670636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(二)幾何著色器 (Geometry Shader)的資料傳遞</a:t>
            </a:r>
            <a:endParaRPr sz="20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693" name="Google Shape;1693;p31"/>
          <p:cNvSpPr/>
          <p:nvPr/>
        </p:nvSpPr>
        <p:spPr>
          <a:xfrm>
            <a:off x="608828" y="1489781"/>
            <a:ext cx="1010700" cy="828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網頁</a:t>
            </a:r>
            <a:endParaRPr sz="14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JavaScript</a:t>
            </a:r>
            <a:endParaRPr sz="14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694" name="Google Shape;1694;p31"/>
          <p:cNvSpPr/>
          <p:nvPr/>
        </p:nvSpPr>
        <p:spPr>
          <a:xfrm>
            <a:off x="624305" y="3994774"/>
            <a:ext cx="969600" cy="846900"/>
          </a:xfrm>
          <a:prstGeom prst="rect">
            <a:avLst/>
          </a:prstGeom>
          <a:solidFill>
            <a:srgbClr val="953734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GPU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WebGL</a:t>
            </a:r>
            <a:endParaRPr sz="14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695" name="Google Shape;1695;p31"/>
          <p:cNvCxnSpPr/>
          <p:nvPr/>
        </p:nvCxnSpPr>
        <p:spPr>
          <a:xfrm rot="10800000" flipH="1">
            <a:off x="1578296" y="3588711"/>
            <a:ext cx="2121600" cy="829500"/>
          </a:xfrm>
          <a:prstGeom prst="bentConnector3">
            <a:avLst>
              <a:gd name="adj1" fmla="val 44219"/>
            </a:avLst>
          </a:prstGeom>
          <a:noFill/>
          <a:ln w="2857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696" name="Google Shape;1696;p31"/>
          <p:cNvCxnSpPr>
            <a:stCxn id="1693" idx="3"/>
          </p:cNvCxnSpPr>
          <p:nvPr/>
        </p:nvCxnSpPr>
        <p:spPr>
          <a:xfrm>
            <a:off x="1619528" y="1903781"/>
            <a:ext cx="2080200" cy="822000"/>
          </a:xfrm>
          <a:prstGeom prst="bentConnector3">
            <a:avLst>
              <a:gd name="adj1" fmla="val 44104"/>
            </a:avLst>
          </a:prstGeom>
          <a:noFill/>
          <a:ln w="28575" cap="flat" cmpd="sng">
            <a:solidFill>
              <a:srgbClr val="1B417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697" name="Google Shape;1697;p31"/>
          <p:cNvSpPr txBox="1"/>
          <p:nvPr/>
        </p:nvSpPr>
        <p:spPr>
          <a:xfrm>
            <a:off x="2547891" y="3805829"/>
            <a:ext cx="1437300" cy="10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Built-in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Varying in變數 :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gl_FrontColorIn</a:t>
            </a:r>
            <a:endParaRPr sz="9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gl_FogFragColorIn</a:t>
            </a:r>
            <a:endParaRPr sz="9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gl_TexCoordIn[0…]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.etc…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698" name="Google Shape;1698;p31"/>
          <p:cNvCxnSpPr/>
          <p:nvPr/>
        </p:nvCxnSpPr>
        <p:spPr>
          <a:xfrm>
            <a:off x="5767805" y="3201579"/>
            <a:ext cx="1310386" cy="0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graphicFrame>
        <p:nvGraphicFramePr>
          <p:cNvPr id="1699" name="Google Shape;1699;p31"/>
          <p:cNvGraphicFramePr/>
          <p:nvPr/>
        </p:nvGraphicFramePr>
        <p:xfrm>
          <a:off x="7049765" y="1764929"/>
          <a:ext cx="1479025" cy="2568000"/>
        </p:xfrm>
        <a:graphic>
          <a:graphicData uri="http://schemas.openxmlformats.org/drawingml/2006/table">
            <a:tbl>
              <a:tblPr firstRow="1" bandRow="1">
                <a:noFill/>
                <a:tableStyleId>{54AB3E4C-6658-40F0-B092-BE1A25C31DAC}</a:tableStyleId>
              </a:tblPr>
              <a:tblGrid>
                <a:gridCol w="147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28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Built-in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varying變數 :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gl_FrontColor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gl_FogFragColor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gl_TexCoord[0…]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.etc…</a:t>
                      </a:r>
                      <a:endParaRPr sz="1400" u="none" strike="noStrike" cap="none"/>
                    </a:p>
                  </a:txBody>
                  <a:tcPr marL="68575" marR="68575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1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特殊 Built-in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varying變數 :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gl_Position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gl_PointSize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.etc…</a:t>
                      </a:r>
                      <a:endParaRPr sz="1400" u="none" strike="noStrike" cap="none"/>
                    </a:p>
                  </a:txBody>
                  <a:tcPr marL="68575" marR="68575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使用者定義的</a:t>
                      </a:r>
                      <a:endParaRPr sz="11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Varying out變數 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/>
                    </a:p>
                  </a:txBody>
                  <a:tcPr marL="68575" marR="68575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00" name="Google Shape;1700;p31"/>
          <p:cNvSpPr txBox="1"/>
          <p:nvPr/>
        </p:nvSpPr>
        <p:spPr>
          <a:xfrm>
            <a:off x="1941108" y="2072229"/>
            <a:ext cx="1758787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(WebGL 1.0不提供)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701" name="Google Shape;1701;p31"/>
          <p:cNvSpPr/>
          <p:nvPr/>
        </p:nvSpPr>
        <p:spPr>
          <a:xfrm>
            <a:off x="608828" y="2770095"/>
            <a:ext cx="1004400" cy="863100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頂點著色器</a:t>
            </a:r>
            <a:endParaRPr sz="12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Vertex Shader</a:t>
            </a:r>
            <a:endParaRPr sz="12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702" name="Google Shape;1702;p31"/>
          <p:cNvCxnSpPr>
            <a:stCxn id="1701" idx="3"/>
            <a:endCxn id="1703" idx="1"/>
          </p:cNvCxnSpPr>
          <p:nvPr/>
        </p:nvCxnSpPr>
        <p:spPr>
          <a:xfrm>
            <a:off x="1613228" y="3201645"/>
            <a:ext cx="2086500" cy="2100"/>
          </a:xfrm>
          <a:prstGeom prst="straightConnector1">
            <a:avLst/>
          </a:prstGeom>
          <a:noFill/>
          <a:ln w="2857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704" name="Google Shape;1704;p31"/>
          <p:cNvSpPr txBox="1"/>
          <p:nvPr/>
        </p:nvSpPr>
        <p:spPr>
          <a:xfrm>
            <a:off x="1672752" y="2982286"/>
            <a:ext cx="14373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使用者定義的Varying in變數 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703" name="Google Shape;1703;p31"/>
          <p:cNvSpPr/>
          <p:nvPr/>
        </p:nvSpPr>
        <p:spPr>
          <a:xfrm>
            <a:off x="3699838" y="2641993"/>
            <a:ext cx="2067900" cy="1123500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幾何著色器</a:t>
            </a:r>
            <a:endParaRPr sz="21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Geometry Shader</a:t>
            </a:r>
            <a:endParaRPr sz="21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Google Shape;1709;p32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</a:rPr>
              <a:t>五、資料傳遞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1710" name="Google Shape;1710;p32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711" name="Google Shape;1711;p32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712" name="Google Shape;1712;p32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713" name="Google Shape;1713;p32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714" name="Google Shape;1714;p32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715" name="Google Shape;1715;p32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716" name="Google Shape;1716;p32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717" name="Google Shape;1717;p32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718" name="Google Shape;1718;p32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719" name="Google Shape;1719;p32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69</a:t>
            </a:fld>
            <a:endParaRPr/>
          </a:p>
        </p:txBody>
      </p:sp>
      <p:sp>
        <p:nvSpPr>
          <p:cNvPr id="1720" name="Google Shape;1720;p32"/>
          <p:cNvSpPr/>
          <p:nvPr/>
        </p:nvSpPr>
        <p:spPr>
          <a:xfrm>
            <a:off x="889248" y="875496"/>
            <a:ext cx="670636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(三)片段著色器 (Fragment Shader) 的資料傳遞 </a:t>
            </a:r>
            <a:endParaRPr sz="20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1721" name="Google Shape;1721;p32"/>
          <p:cNvGrpSpPr/>
          <p:nvPr/>
        </p:nvGrpSpPr>
        <p:grpSpPr>
          <a:xfrm>
            <a:off x="531153" y="1334328"/>
            <a:ext cx="7929279" cy="3663817"/>
            <a:chOff x="377688" y="1237859"/>
            <a:chExt cx="7929279" cy="3663817"/>
          </a:xfrm>
        </p:grpSpPr>
        <p:cxnSp>
          <p:nvCxnSpPr>
            <p:cNvPr id="1722" name="Google Shape;1722;p32"/>
            <p:cNvCxnSpPr/>
            <p:nvPr/>
          </p:nvCxnSpPr>
          <p:spPr>
            <a:xfrm>
              <a:off x="4660370" y="2048125"/>
              <a:ext cx="0" cy="587100"/>
            </a:xfrm>
            <a:prstGeom prst="straightConnector1">
              <a:avLst/>
            </a:prstGeom>
            <a:noFill/>
            <a:ln w="38100" cap="flat" cmpd="sng">
              <a:solidFill>
                <a:srgbClr val="4A7DBA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1723" name="Google Shape;1723;p32"/>
            <p:cNvSpPr/>
            <p:nvPr/>
          </p:nvSpPr>
          <p:spPr>
            <a:xfrm>
              <a:off x="3577183" y="2641993"/>
              <a:ext cx="2067900" cy="1123500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en-US" sz="21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片段著色器</a:t>
              </a:r>
              <a:endParaRPr sz="21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en-US" sz="21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Fragment Shader</a:t>
              </a:r>
              <a:endParaRPr sz="21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724" name="Google Shape;1724;p32"/>
            <p:cNvSpPr/>
            <p:nvPr/>
          </p:nvSpPr>
          <p:spPr>
            <a:xfrm>
              <a:off x="3972116" y="1237859"/>
              <a:ext cx="1437300" cy="80340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網頁</a:t>
              </a: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JavaScript</a:t>
              </a: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725" name="Google Shape;1725;p32"/>
            <p:cNvSpPr/>
            <p:nvPr/>
          </p:nvSpPr>
          <p:spPr>
            <a:xfrm>
              <a:off x="377688" y="3492442"/>
              <a:ext cx="1398600" cy="1268700"/>
            </a:xfrm>
            <a:prstGeom prst="rect">
              <a:avLst/>
            </a:prstGeom>
            <a:solidFill>
              <a:srgbClr val="953734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GPU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WebGL</a:t>
              </a: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1726" name="Google Shape;1726;p32"/>
            <p:cNvCxnSpPr>
              <a:stCxn id="1725" idx="3"/>
            </p:cNvCxnSpPr>
            <p:nvPr/>
          </p:nvCxnSpPr>
          <p:spPr>
            <a:xfrm rot="10800000" flipH="1">
              <a:off x="1776288" y="3397192"/>
              <a:ext cx="1754400" cy="729600"/>
            </a:xfrm>
            <a:prstGeom prst="bentConnector3">
              <a:avLst>
                <a:gd name="adj1" fmla="val 32503"/>
              </a:avLst>
            </a:prstGeom>
            <a:noFill/>
            <a:ln w="28575" cap="flat" cmpd="sng">
              <a:solidFill>
                <a:srgbClr val="4A7DBA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1727" name="Google Shape;1727;p32"/>
            <p:cNvSpPr txBox="1"/>
            <p:nvPr/>
          </p:nvSpPr>
          <p:spPr>
            <a:xfrm>
              <a:off x="2282686" y="1274023"/>
              <a:ext cx="1437300" cy="9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Built-in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Varying 變數 :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gl_Color</a:t>
              </a:r>
              <a:endParaRPr sz="9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gl_TexCoord[0…]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.etc…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1728" name="Google Shape;1728;p32"/>
            <p:cNvCxnSpPr>
              <a:stCxn id="1723" idx="3"/>
            </p:cNvCxnSpPr>
            <p:nvPr/>
          </p:nvCxnSpPr>
          <p:spPr>
            <a:xfrm rot="10800000" flipH="1">
              <a:off x="5645083" y="3200443"/>
              <a:ext cx="1124100" cy="3300"/>
            </a:xfrm>
            <a:prstGeom prst="straightConnector1">
              <a:avLst/>
            </a:prstGeom>
            <a:noFill/>
            <a:ln w="38100" cap="flat" cmpd="sng">
              <a:solidFill>
                <a:srgbClr val="4A7DBA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1729" name="Google Shape;1729;p32"/>
            <p:cNvSpPr/>
            <p:nvPr/>
          </p:nvSpPr>
          <p:spPr>
            <a:xfrm>
              <a:off x="377688" y="1274023"/>
              <a:ext cx="1398600" cy="1474500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前一個著色器</a:t>
              </a: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頂點著色器</a:t>
              </a: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Vertex Shader</a:t>
              </a:r>
              <a:endParaRPr sz="12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FFFFFF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幾何著色器</a:t>
              </a:r>
              <a:endParaRPr sz="1400" b="0" i="0" u="none" strike="noStrike" cap="none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Geometry </a:t>
              </a:r>
              <a:r>
                <a:rPr lang="en-US" sz="12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Shader</a:t>
              </a:r>
              <a:endParaRPr sz="12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730" name="Google Shape;1730;p32"/>
            <p:cNvSpPr txBox="1"/>
            <p:nvPr/>
          </p:nvSpPr>
          <p:spPr>
            <a:xfrm>
              <a:off x="3972117" y="2052522"/>
              <a:ext cx="1437300" cy="50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使用者定義的uniform變數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731" name="Google Shape;1731;p32"/>
            <p:cNvSpPr txBox="1"/>
            <p:nvPr/>
          </p:nvSpPr>
          <p:spPr>
            <a:xfrm>
              <a:off x="6869667" y="2708437"/>
              <a:ext cx="1437300" cy="9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特殊 Built-in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varying變數 :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gl_FragColor</a:t>
              </a:r>
              <a:endParaRPr sz="9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gl_FragDepth</a:t>
              </a:r>
              <a:endParaRPr sz="9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gl_FragData</a:t>
              </a:r>
              <a:endParaRPr sz="9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1732" name="Google Shape;1732;p32"/>
            <p:cNvCxnSpPr>
              <a:stCxn id="1729" idx="3"/>
            </p:cNvCxnSpPr>
            <p:nvPr/>
          </p:nvCxnSpPr>
          <p:spPr>
            <a:xfrm>
              <a:off x="1776288" y="2011273"/>
              <a:ext cx="1754400" cy="963600"/>
            </a:xfrm>
            <a:prstGeom prst="bentConnector3">
              <a:avLst>
                <a:gd name="adj1" fmla="val 32503"/>
              </a:avLst>
            </a:prstGeom>
            <a:noFill/>
            <a:ln w="28575" cap="flat" cmpd="sng">
              <a:solidFill>
                <a:srgbClr val="4A7DBA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1733" name="Google Shape;1733;p32"/>
            <p:cNvSpPr txBox="1"/>
            <p:nvPr/>
          </p:nvSpPr>
          <p:spPr>
            <a:xfrm>
              <a:off x="2426686" y="3847476"/>
              <a:ext cx="1437300" cy="105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Built-in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uniform變數 :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gl_modelViewMatrix</a:t>
              </a:r>
              <a:endParaRPr sz="9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gl_FrontMaterial</a:t>
              </a:r>
              <a:endParaRPr sz="9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gl_LightSource[0…]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.etc…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734" name="Google Shape;1734;p32"/>
            <p:cNvSpPr txBox="1"/>
            <p:nvPr/>
          </p:nvSpPr>
          <p:spPr>
            <a:xfrm>
              <a:off x="1602205" y="2232001"/>
              <a:ext cx="1437300" cy="50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使用者定義的Varying 變數 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0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715137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</a:rPr>
              <a:t>二、Color</a:t>
            </a:r>
            <a:endParaRPr/>
          </a:p>
        </p:txBody>
      </p:sp>
      <p:grpSp>
        <p:nvGrpSpPr>
          <p:cNvPr id="286" name="Google Shape;286;p10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287" name="Google Shape;287;p10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88" name="Google Shape;288;p10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89" name="Google Shape;289;p10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90" name="Google Shape;290;p10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291" name="Google Shape;291;p10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292" name="Google Shape;292;p10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93" name="Google Shape;293;p10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94" name="Google Shape;294;p10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295" name="Google Shape;295;p10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96" name="Google Shape;296;p10"/>
          <p:cNvSpPr/>
          <p:nvPr/>
        </p:nvSpPr>
        <p:spPr>
          <a:xfrm>
            <a:off x="243840" y="1152595"/>
            <a:ext cx="1749552" cy="432048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（一）三原色</a:t>
            </a:r>
            <a:endParaRPr sz="1800" b="1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97" name="Google Shape;297;p10" descr="D:\Downloads\色光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97919" y="1152594"/>
            <a:ext cx="1653857" cy="1587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10" descr="D:\Downloads\色彩三原色及混色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06027" y="1121816"/>
            <a:ext cx="1767141" cy="1618038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10"/>
          <p:cNvSpPr txBox="1"/>
          <p:nvPr/>
        </p:nvSpPr>
        <p:spPr>
          <a:xfrm>
            <a:off x="2133600" y="1214730"/>
            <a:ext cx="108234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印刷三原色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00" name="Google Shape;300;p10"/>
          <p:cNvSpPr txBox="1"/>
          <p:nvPr/>
        </p:nvSpPr>
        <p:spPr>
          <a:xfrm>
            <a:off x="4841123" y="1219158"/>
            <a:ext cx="108234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光的三原色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01" name="Google Shape;301;p10"/>
          <p:cNvSpPr/>
          <p:nvPr/>
        </p:nvSpPr>
        <p:spPr>
          <a:xfrm>
            <a:off x="243840" y="3158179"/>
            <a:ext cx="1999488" cy="432048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（二）RGB顏色</a:t>
            </a:r>
            <a:endParaRPr sz="1800" b="1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02" name="Google Shape;302;p10"/>
          <p:cNvSpPr/>
          <p:nvPr/>
        </p:nvSpPr>
        <p:spPr>
          <a:xfrm>
            <a:off x="2346960" y="3158179"/>
            <a:ext cx="1999488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值介於0到1之間</a:t>
            </a:r>
            <a:endParaRPr sz="1800" b="1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03" name="Google Shape;303;p10"/>
          <p:cNvSpPr txBox="1"/>
          <p:nvPr/>
        </p:nvSpPr>
        <p:spPr>
          <a:xfrm>
            <a:off x="5923475" y="2839725"/>
            <a:ext cx="14439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WebGL用的是光的三原色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Google Shape;1739;p78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</a:rPr>
              <a:t>五、資料傳遞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1740" name="Google Shape;1740;p78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741" name="Google Shape;1741;p78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742" name="Google Shape;1742;p78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743" name="Google Shape;1743;p78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744" name="Google Shape;1744;p78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745" name="Google Shape;1745;p78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746" name="Google Shape;1746;p78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747" name="Google Shape;1747;p78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748" name="Google Shape;1748;p78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749" name="Google Shape;1749;p78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70</a:t>
            </a:fld>
            <a:endParaRPr/>
          </a:p>
        </p:txBody>
      </p:sp>
      <p:sp>
        <p:nvSpPr>
          <p:cNvPr id="1750" name="Google Shape;1750;p78"/>
          <p:cNvSpPr/>
          <p:nvPr/>
        </p:nvSpPr>
        <p:spPr>
          <a:xfrm>
            <a:off x="889248" y="1411944"/>
            <a:ext cx="7855566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1.GLSL流程控制大致與C/C++相同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如if-else、for、do-while等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2.注意－流程控制上，GLSL有: continue、break、</a:t>
            </a:r>
            <a:r>
              <a:rPr lang="en-US" sz="1800" b="0" i="0" u="none" strike="noStrike" cap="none">
                <a:solidFill>
                  <a:srgbClr val="E36C0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discard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3.</a:t>
            </a:r>
            <a:r>
              <a:rPr lang="en-US" sz="1800" b="0" i="0" u="none" strike="noStrike" cap="none">
                <a:solidFill>
                  <a:srgbClr val="CC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GLSL定義了新的方式，稱為discard</a:t>
            </a:r>
            <a:endParaRPr sz="1400" b="0" i="0" u="none" strike="noStrike" cap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(1)用途 : 在片段著色器中，人判斷發現這個像素不該上色，則使用discard跳出GLSL code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(2)在Web GL中，程式呼叫會取消執行discard後方的程式碼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(3)但不會直接回到JavaScript中，會做下一個像素 (類似continue)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751" name="Google Shape;1751;p78"/>
          <p:cNvSpPr/>
          <p:nvPr/>
        </p:nvSpPr>
        <p:spPr>
          <a:xfrm>
            <a:off x="889248" y="875496"/>
            <a:ext cx="670636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(四)</a:t>
            </a:r>
            <a:r>
              <a:rPr lang="en-US"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流程控制</a:t>
            </a:r>
            <a:endParaRPr sz="20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" name="Google Shape;1756;p79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</a:rPr>
              <a:t>六、函數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1757" name="Google Shape;1757;p79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758" name="Google Shape;1758;p79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759" name="Google Shape;1759;p79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760" name="Google Shape;1760;p79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761" name="Google Shape;1761;p79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762" name="Google Shape;1762;p79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763" name="Google Shape;1763;p79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764" name="Google Shape;1764;p79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765" name="Google Shape;1765;p79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766" name="Google Shape;1766;p79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71</a:t>
            </a:fld>
            <a:endParaRPr/>
          </a:p>
        </p:txBody>
      </p:sp>
      <p:sp>
        <p:nvSpPr>
          <p:cNvPr id="1767" name="Google Shape;1767;p79"/>
          <p:cNvSpPr/>
          <p:nvPr/>
        </p:nvSpPr>
        <p:spPr>
          <a:xfrm>
            <a:off x="889248" y="1497288"/>
            <a:ext cx="7163568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1.GLSL函數定義方式與C/C++大同小異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2.但參數傳遞有四種方式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(1)預設</a:t>
            </a: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：跟C語言的參數傳遞相同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(2)In</a:t>
            </a: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－會把值傳進去，在函數執行完後不會動到原本傳入的變數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(3)Out</a:t>
            </a: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－不會傳值進去，但執行結果會寫入這個變數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(4)Inout</a:t>
            </a: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－會把值傳進去，並且執行完後會寫入原本傳入的變數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768" name="Google Shape;1768;p79"/>
          <p:cNvSpPr/>
          <p:nvPr/>
        </p:nvSpPr>
        <p:spPr>
          <a:xfrm>
            <a:off x="889248" y="875496"/>
            <a:ext cx="410947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(一)簡述</a:t>
            </a:r>
            <a:endParaRPr sz="20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Google Shape;1773;p80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</a:rPr>
              <a:t>六、函數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1774" name="Google Shape;1774;p80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775" name="Google Shape;1775;p80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776" name="Google Shape;1776;p80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777" name="Google Shape;1777;p80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778" name="Google Shape;1778;p80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779" name="Google Shape;1779;p80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780" name="Google Shape;1780;p80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781" name="Google Shape;1781;p80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782" name="Google Shape;1782;p80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783" name="Google Shape;1783;p80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72</a:t>
            </a:fld>
            <a:endParaRPr/>
          </a:p>
        </p:txBody>
      </p:sp>
      <p:sp>
        <p:nvSpPr>
          <p:cNvPr id="1784" name="Google Shape;1784;p80"/>
          <p:cNvSpPr/>
          <p:nvPr/>
        </p:nvSpPr>
        <p:spPr>
          <a:xfrm>
            <a:off x="889248" y="1275565"/>
            <a:ext cx="6566160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 err="1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參數傳遞範例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：</a:t>
            </a:r>
            <a:endParaRPr sz="1600" b="0" i="0" u="none" strike="noStrike" cap="none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void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MyFunction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(in float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inputValue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, out int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outputValue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,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inout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float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inAndOutValue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{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 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inputValue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= 0.0;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 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outputValue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= int(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inAndOutValue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+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inputValue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);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 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inAndOutValue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= 3.0;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}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void main()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{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  float in1 = 10.5;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  int out1 = 5;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  float out2 = 10.0;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 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MyFunction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(in1, out1, out2);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}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85" name="Google Shape;1785;p80"/>
          <p:cNvGraphicFramePr/>
          <p:nvPr/>
        </p:nvGraphicFramePr>
        <p:xfrm>
          <a:off x="5147954" y="3385542"/>
          <a:ext cx="2672850" cy="914430"/>
        </p:xfrm>
        <a:graphic>
          <a:graphicData uri="http://schemas.openxmlformats.org/drawingml/2006/table">
            <a:tbl>
              <a:tblPr>
                <a:noFill/>
                <a:tableStyleId>{B058A6AB-C4E6-4D9C-B949-AE9297630AD6}</a:tableStyleId>
              </a:tblPr>
              <a:tblGrid>
                <a:gridCol w="1336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in1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10.5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out1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out2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3.0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86" name="Google Shape;1786;p80"/>
          <p:cNvSpPr/>
          <p:nvPr/>
        </p:nvSpPr>
        <p:spPr>
          <a:xfrm>
            <a:off x="889248" y="875496"/>
            <a:ext cx="410947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(一)簡述</a:t>
            </a:r>
            <a:endParaRPr sz="20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1" name="Google Shape;1791;p81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</a:rPr>
              <a:t>六、函數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1792" name="Google Shape;1792;p81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793" name="Google Shape;1793;p81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794" name="Google Shape;1794;p81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795" name="Google Shape;1795;p81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796" name="Google Shape;1796;p81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797" name="Google Shape;1797;p81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798" name="Google Shape;1798;p81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799" name="Google Shape;1799;p81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800" name="Google Shape;1800;p81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801" name="Google Shape;1801;p81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73</a:t>
            </a:fld>
            <a:endParaRPr/>
          </a:p>
        </p:txBody>
      </p:sp>
      <p:sp>
        <p:nvSpPr>
          <p:cNvPr id="1802" name="Google Shape;1802;p81"/>
          <p:cNvSpPr/>
          <p:nvPr/>
        </p:nvSpPr>
        <p:spPr>
          <a:xfrm>
            <a:off x="889248" y="875496"/>
            <a:ext cx="410947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(二)內建函數</a:t>
            </a:r>
            <a:endParaRPr sz="20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803" name="Google Shape;1803;p81"/>
          <p:cNvSpPr/>
          <p:nvPr/>
        </p:nvSpPr>
        <p:spPr>
          <a:xfrm>
            <a:off x="971600" y="1272546"/>
            <a:ext cx="1381456" cy="432048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1.三角函數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4" name="Google Shape;1804;p81"/>
          <p:cNvSpPr/>
          <p:nvPr/>
        </p:nvSpPr>
        <p:spPr>
          <a:xfrm>
            <a:off x="2355720" y="1303924"/>
            <a:ext cx="389268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sin, cos, tan, asin, acos, atan, …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5" name="Google Shape;1805;p81"/>
          <p:cNvSpPr/>
          <p:nvPr/>
        </p:nvSpPr>
        <p:spPr>
          <a:xfrm>
            <a:off x="971600" y="1808994"/>
            <a:ext cx="2356816" cy="432048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2.純量運算數學函數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6" name="Google Shape;1806;p81"/>
          <p:cNvSpPr/>
          <p:nvPr/>
        </p:nvSpPr>
        <p:spPr>
          <a:xfrm>
            <a:off x="3328416" y="1808994"/>
            <a:ext cx="493776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abs, floor, sign, ceil, min, max, clamp, pow, exp2, log2, sqrt, inversesqrt…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mix(x, y, a) = x*( 1.0-a) + y*a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7" name="Google Shape;1807;p81"/>
          <p:cNvSpPr/>
          <p:nvPr/>
        </p:nvSpPr>
        <p:spPr>
          <a:xfrm>
            <a:off x="971600" y="2609470"/>
            <a:ext cx="1863040" cy="432048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3.向量運算函數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8" name="Google Shape;1808;p81"/>
          <p:cNvSpPr/>
          <p:nvPr/>
        </p:nvSpPr>
        <p:spPr>
          <a:xfrm>
            <a:off x="2852544" y="2609470"/>
            <a:ext cx="493776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length, dot, cross, normalize, reflect, distance, …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lessThan, lessThanEqual, greaterThan, greaterThanEqual, equal, notEqual, any, all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9" name="Google Shape;1809;p81"/>
          <p:cNvSpPr/>
          <p:nvPr/>
        </p:nvSpPr>
        <p:spPr>
          <a:xfrm>
            <a:off x="971600" y="3471914"/>
            <a:ext cx="1863040" cy="432048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4.矩陣運算函數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0" name="Google Shape;1810;p81"/>
          <p:cNvSpPr/>
          <p:nvPr/>
        </p:nvSpPr>
        <p:spPr>
          <a:xfrm>
            <a:off x="2852544" y="3471914"/>
            <a:ext cx="262166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matrixCompMult</a:t>
            </a:r>
            <a:endParaRPr sz="16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811" name="Google Shape;1811;p81"/>
          <p:cNvSpPr/>
          <p:nvPr/>
        </p:nvSpPr>
        <p:spPr>
          <a:xfrm>
            <a:off x="971600" y="3995343"/>
            <a:ext cx="1863040" cy="432048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5. ftransform</a:t>
            </a:r>
            <a:endParaRPr sz="1800" b="1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812" name="Google Shape;1812;p81"/>
          <p:cNvSpPr/>
          <p:nvPr/>
        </p:nvSpPr>
        <p:spPr>
          <a:xfrm>
            <a:off x="2852544" y="3995343"/>
            <a:ext cx="493776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將向量座標從modelview利用 projection matrices進行轉換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3" name="Google Shape;1813;p81"/>
          <p:cNvSpPr/>
          <p:nvPr/>
        </p:nvSpPr>
        <p:spPr>
          <a:xfrm>
            <a:off x="971600" y="4586902"/>
            <a:ext cx="1863040" cy="432048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6.取得材質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4" name="Google Shape;1814;p81"/>
          <p:cNvSpPr/>
          <p:nvPr/>
        </p:nvSpPr>
        <p:spPr>
          <a:xfrm>
            <a:off x="2852544" y="4586902"/>
            <a:ext cx="493776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texture1D, texture2D, texture3D, textureCube, …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Google Shape;1819;p82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</a:rPr>
              <a:t>六、函數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1820" name="Google Shape;1820;p82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821" name="Google Shape;1821;p82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822" name="Google Shape;1822;p82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823" name="Google Shape;1823;p82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824" name="Google Shape;1824;p82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825" name="Google Shape;1825;p82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826" name="Google Shape;1826;p82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827" name="Google Shape;1827;p82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828" name="Google Shape;1828;p82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829" name="Google Shape;1829;p82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74</a:t>
            </a:fld>
            <a:endParaRPr/>
          </a:p>
        </p:txBody>
      </p:sp>
      <p:sp>
        <p:nvSpPr>
          <p:cNvPr id="1830" name="Google Shape;1830;p82"/>
          <p:cNvSpPr/>
          <p:nvPr/>
        </p:nvSpPr>
        <p:spPr>
          <a:xfrm>
            <a:off x="889248" y="875496"/>
            <a:ext cx="410947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(三)Main Function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1" name="Google Shape;1831;p82"/>
          <p:cNvSpPr/>
          <p:nvPr/>
        </p:nvSpPr>
        <p:spPr>
          <a:xfrm>
            <a:off x="993648" y="1401460"/>
            <a:ext cx="5254752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1.每個shader可以有多個函數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2.但一定要有一個main，為此Shader的載入點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E36C0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void main(void);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3.Shader program在main function結束的同時會跟著結束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Google Shape;1836;p83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</a:rPr>
              <a:t>六、函數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1837" name="Google Shape;1837;p83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838" name="Google Shape;1838;p83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839" name="Google Shape;1839;p83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840" name="Google Shape;1840;p83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841" name="Google Shape;1841;p83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842" name="Google Shape;1842;p83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843" name="Google Shape;1843;p83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844" name="Google Shape;1844;p83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845" name="Google Shape;1845;p83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846" name="Google Shape;1846;p83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75</a:t>
            </a:fld>
            <a:endParaRPr/>
          </a:p>
        </p:txBody>
      </p:sp>
      <p:sp>
        <p:nvSpPr>
          <p:cNvPr id="1847" name="Google Shape;1847;p83"/>
          <p:cNvSpPr/>
          <p:nvPr/>
        </p:nvSpPr>
        <p:spPr>
          <a:xfrm>
            <a:off x="889248" y="875496"/>
            <a:ext cx="410947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(四)範例-code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8" name="Google Shape;1848;p83"/>
          <p:cNvSpPr txBox="1"/>
          <p:nvPr/>
        </p:nvSpPr>
        <p:spPr>
          <a:xfrm>
            <a:off x="593304" y="1275565"/>
            <a:ext cx="8259522" cy="3813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1  &lt;script id=</a:t>
            </a:r>
            <a:r>
              <a:rPr lang="en-US" sz="1400" b="1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"</a:t>
            </a:r>
            <a:r>
              <a:rPr lang="en-US" sz="1400" b="1" i="0" u="none" strike="noStrike" cap="none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shader</a:t>
            </a:r>
            <a:r>
              <a:rPr lang="en-US" sz="1400" b="1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-vs"</a:t>
            </a:r>
            <a:r>
              <a:rPr lang="en-US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 type=</a:t>
            </a:r>
            <a:r>
              <a:rPr lang="en-US" sz="1400" b="1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"x-</a:t>
            </a:r>
            <a:r>
              <a:rPr lang="en-US" sz="1400" b="1" i="0" u="none" strike="noStrike" cap="none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shader</a:t>
            </a:r>
            <a:r>
              <a:rPr lang="en-US" sz="1400" b="1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/x-vertex"</a:t>
            </a:r>
            <a:r>
              <a:rPr lang="en-US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&gt;</a:t>
            </a:r>
            <a:r>
              <a:rPr lang="en-US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2F4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  //</a:t>
            </a:r>
            <a:r>
              <a:rPr lang="en-US" sz="1400" b="0" i="0" u="none" strike="noStrike" cap="none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2F4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頂點著色器</a:t>
            </a:r>
            <a:r>
              <a:rPr lang="en-US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2F4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(vertex </a:t>
            </a:r>
            <a:r>
              <a:rPr lang="en-US" sz="1400" b="0" i="0" u="none" strike="noStrike" cap="none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2F4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shader</a:t>
            </a:r>
            <a:r>
              <a:rPr lang="en-US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2F4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r>
              <a:rPr lang="en-US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;</a:t>
            </a:r>
            <a:endParaRPr sz="1400" b="0" i="0" u="none" strike="noStrike" cap="none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2   	 attribute vec3 </a:t>
            </a:r>
            <a:r>
              <a:rPr lang="en-US" sz="1400" b="0" i="0" u="none" strike="noStrike" cap="none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aVertexPosition</a:t>
            </a:r>
            <a:r>
              <a:rPr lang="en-US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;</a:t>
            </a:r>
            <a:endParaRPr sz="1400" b="0" i="0" u="none" strike="noStrike" cap="none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3   	 uniform mat4 </a:t>
            </a:r>
            <a:r>
              <a:rPr lang="en-US" sz="1400" b="0" i="0" u="none" strike="noStrike" cap="none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uMVMatrix</a:t>
            </a:r>
            <a:r>
              <a:rPr lang="en-US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; //</a:t>
            </a:r>
            <a:r>
              <a:rPr lang="en-US" sz="1400" b="0" i="0" u="none" strike="noStrike" cap="none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模型視圖矩陣</a:t>
            </a:r>
            <a:endParaRPr sz="1400" b="0" i="0" u="none" strike="noStrike" cap="none" dirty="0">
              <a:solidFill>
                <a:schemeClr val="tx1">
                  <a:lumMod val="85000"/>
                  <a:lumOff val="15000"/>
                </a:schemeClr>
              </a:solidFill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4   	 uniform mat4 </a:t>
            </a:r>
            <a:r>
              <a:rPr lang="en-US" sz="1400" b="0" i="0" u="none" strike="noStrike" cap="none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uPMatrix</a:t>
            </a:r>
            <a:r>
              <a:rPr lang="en-US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;  //</a:t>
            </a:r>
            <a:r>
              <a:rPr lang="en-US" sz="1400" b="0" i="0" u="none" strike="noStrike" cap="none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投影矩陣</a:t>
            </a:r>
            <a:endParaRPr sz="1400" b="0" i="0" u="none" strike="noStrike" cap="none" dirty="0">
              <a:solidFill>
                <a:schemeClr val="tx1">
                  <a:lumMod val="85000"/>
                  <a:lumOff val="15000"/>
                </a:schemeClr>
              </a:solidFill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5   	 void main(void) {  //</a:t>
            </a:r>
            <a:r>
              <a:rPr lang="en-US" sz="1400" b="0" i="0" u="none" strike="noStrike" cap="none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頂點著色器的載入點</a:t>
            </a:r>
            <a:endParaRPr sz="1400" b="0" i="0" u="none" strike="noStrike" cap="none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6   		      //</a:t>
            </a:r>
            <a:r>
              <a:rPr lang="en-US" sz="1400" b="0" i="0" u="none" strike="noStrike" cap="none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將值遞給內建Varying變數，會送進rasterizater進行內插</a:t>
            </a:r>
            <a:endParaRPr sz="1400" b="0" i="0" u="none" strike="noStrike" cap="none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7     		     </a:t>
            </a:r>
            <a:r>
              <a:rPr lang="en-US" sz="1400" b="0" i="0" u="none" strike="noStrike" cap="none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gl_Position</a:t>
            </a:r>
            <a:r>
              <a:rPr lang="en-US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 = </a:t>
            </a:r>
            <a:r>
              <a:rPr lang="en-US" sz="1400" b="0" i="0" u="none" strike="noStrike" cap="none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uPMatrix</a:t>
            </a:r>
            <a:r>
              <a:rPr lang="en-US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 * </a:t>
            </a:r>
            <a:r>
              <a:rPr lang="en-US" sz="1400" b="0" i="0" u="none" strike="noStrike" cap="none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uMVMatrix</a:t>
            </a:r>
            <a:r>
              <a:rPr lang="en-US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 * vec4(</a:t>
            </a:r>
            <a:r>
              <a:rPr lang="en-US" sz="1400" b="0" i="0" u="none" strike="noStrike" cap="none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aVertexPosition</a:t>
            </a:r>
            <a:r>
              <a:rPr lang="en-US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, 1.0);</a:t>
            </a:r>
            <a:endParaRPr sz="1400" b="0" i="0" u="none" strike="noStrike" cap="none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8      	}</a:t>
            </a:r>
            <a:endParaRPr sz="1400" b="0" i="0" u="none" strike="noStrike" cap="none" dirty="0">
              <a:solidFill>
                <a:schemeClr val="tx1">
                  <a:lumMod val="85000"/>
                  <a:lumOff val="15000"/>
                </a:schemeClr>
              </a:solidFill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9  &lt;/script&gt;</a:t>
            </a:r>
            <a:endParaRPr sz="1400" b="0" i="0" u="none" strike="noStrike" cap="none" dirty="0">
              <a:solidFill>
                <a:schemeClr val="tx1">
                  <a:lumMod val="85000"/>
                  <a:lumOff val="15000"/>
                </a:schemeClr>
              </a:solidFill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10&lt;script id=</a:t>
            </a:r>
            <a:r>
              <a:rPr lang="en-US" sz="1400" b="1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"</a:t>
            </a:r>
            <a:r>
              <a:rPr lang="en-US" sz="1400" b="1" i="0" u="none" strike="noStrike" cap="none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shader</a:t>
            </a:r>
            <a:r>
              <a:rPr lang="en-US" sz="1400" b="1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-fs"</a:t>
            </a:r>
            <a:r>
              <a:rPr lang="en-US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 type=</a:t>
            </a:r>
            <a:r>
              <a:rPr lang="en-US" sz="1400" b="1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"x-</a:t>
            </a:r>
            <a:r>
              <a:rPr lang="en-US" sz="1400" b="1" i="0" u="none" strike="noStrike" cap="none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shader</a:t>
            </a:r>
            <a:r>
              <a:rPr lang="en-US" sz="1400" b="1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/x-fragment"</a:t>
            </a:r>
            <a:r>
              <a:rPr lang="en-US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&gt;</a:t>
            </a:r>
            <a:r>
              <a:rPr lang="en-US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2F4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  //</a:t>
            </a:r>
            <a:r>
              <a:rPr lang="en-US" sz="1400" b="0" i="0" u="none" strike="noStrike" cap="none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2F4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片段著色器</a:t>
            </a:r>
            <a:r>
              <a:rPr lang="en-US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2F4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(fragment </a:t>
            </a:r>
            <a:r>
              <a:rPr lang="en-US" sz="1400" b="0" i="0" u="none" strike="noStrike" cap="none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2F4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shader</a:t>
            </a:r>
            <a:r>
              <a:rPr lang="en-US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2F4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r>
              <a:rPr lang="en-US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;</a:t>
            </a:r>
            <a:endParaRPr sz="1400" b="0" i="0" u="none" strike="noStrike" cap="none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11   	 precision </a:t>
            </a:r>
            <a:r>
              <a:rPr lang="en-US" sz="1400" b="0" i="0" u="none" strike="noStrike" cap="none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mediump</a:t>
            </a:r>
            <a:r>
              <a:rPr lang="en-US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 float;</a:t>
            </a:r>
            <a:endParaRPr sz="1400" b="0" i="0" u="none" strike="noStrike" cap="none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12   	 void main(void) {</a:t>
            </a:r>
            <a:endParaRPr sz="1400" b="0" i="0" u="none" strike="noStrike" cap="none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13     		   </a:t>
            </a:r>
            <a:r>
              <a:rPr lang="en-US" sz="1400" b="0" i="0" u="none" strike="noStrike" cap="none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gl_FragColor</a:t>
            </a:r>
            <a:r>
              <a:rPr lang="en-US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 = vec4(1.0, 1.0, 1.0, 1.0);  //</a:t>
            </a:r>
            <a:r>
              <a:rPr lang="en-US" sz="1400" b="0" i="0" u="none" strike="noStrike" cap="none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白色</a:t>
            </a:r>
            <a:r>
              <a:rPr lang="en-US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 (Red, Green, Blue, Alpha)</a:t>
            </a:r>
            <a:endParaRPr sz="1400" b="0" i="0" u="none" strike="noStrike" cap="none" dirty="0">
              <a:solidFill>
                <a:schemeClr val="tx1">
                  <a:lumMod val="85000"/>
                  <a:lumOff val="15000"/>
                </a:schemeClr>
              </a:solidFill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14  	  }</a:t>
            </a:r>
            <a:endParaRPr sz="1400" b="0" i="0" u="none" strike="noStrike" cap="none" dirty="0">
              <a:solidFill>
                <a:schemeClr val="tx1">
                  <a:lumMod val="85000"/>
                  <a:lumOff val="15000"/>
                </a:schemeClr>
              </a:solidFill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15&lt;/script&gt;</a:t>
            </a:r>
            <a:endParaRPr sz="1400" b="0" i="0" u="none" strike="noStrike" cap="none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" name="Google Shape;1853;p84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</a:rPr>
              <a:t>六、函數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1854" name="Google Shape;1854;p84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855" name="Google Shape;1855;p84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856" name="Google Shape;1856;p84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857" name="Google Shape;1857;p84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858" name="Google Shape;1858;p84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859" name="Google Shape;1859;p84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860" name="Google Shape;1860;p84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861" name="Google Shape;1861;p84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862" name="Google Shape;1862;p84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863" name="Google Shape;1863;p84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76</a:t>
            </a:fld>
            <a:endParaRPr/>
          </a:p>
        </p:txBody>
      </p:sp>
      <p:sp>
        <p:nvSpPr>
          <p:cNvPr id="1864" name="Google Shape;1864;p84"/>
          <p:cNvSpPr/>
          <p:nvPr/>
        </p:nvSpPr>
        <p:spPr>
          <a:xfrm>
            <a:off x="889248" y="875496"/>
            <a:ext cx="410947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(四)範例說明</a:t>
            </a:r>
            <a:endParaRPr sz="20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865" name="Google Shape;1865;p84"/>
          <p:cNvSpPr txBox="1"/>
          <p:nvPr/>
        </p:nvSpPr>
        <p:spPr>
          <a:xfrm>
            <a:off x="678442" y="1278566"/>
            <a:ext cx="8174384" cy="3822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前三行為定義變數</a:t>
            </a:r>
            <a:endParaRPr sz="20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第七行為使用 GLSL 內建(Built-in)變數，其修飾詞為varying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因此在傳到片段著色器時，會完成內插 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第11行為將float的運算精確度定義為中等</a:t>
            </a:r>
            <a:endParaRPr sz="20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第13行使用 GLSL 內建(Built-in)變數，其修飾詞為varying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這個Built-in varying 變數會輸出給 Frame Buffer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效果 : 所有東西都是白色</a:t>
            </a:r>
            <a:endParaRPr sz="16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8" name="Google Shape;1878;p35" descr="D:\Downloads\WEBGL封面jpg_工作區域 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74" y="-1588"/>
            <a:ext cx="9144000" cy="5145088"/>
          </a:xfrm>
          <a:prstGeom prst="rect">
            <a:avLst/>
          </a:prstGeom>
          <a:noFill/>
          <a:ln>
            <a:noFill/>
          </a:ln>
        </p:spPr>
      </p:pic>
      <p:sp>
        <p:nvSpPr>
          <p:cNvPr id="1879" name="Google Shape;1879;p3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Microsoft JhengHei"/>
              <a:buNone/>
            </a:pPr>
            <a:r>
              <a:rPr lang="en-US">
                <a:solidFill>
                  <a:srgbClr val="002060"/>
                </a:solidFill>
              </a:rPr>
              <a:t>Lesson 3</a:t>
            </a:r>
            <a:endParaRPr>
              <a:solidFill>
                <a:srgbClr val="002060"/>
              </a:solidFill>
            </a:endParaRPr>
          </a:p>
        </p:txBody>
      </p:sp>
      <p:sp>
        <p:nvSpPr>
          <p:cNvPr id="1880" name="Google Shape;1880;p35"/>
          <p:cNvSpPr/>
          <p:nvPr/>
        </p:nvSpPr>
        <p:spPr>
          <a:xfrm>
            <a:off x="2473565" y="1180990"/>
            <a:ext cx="4572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備註：附加完整程式碼於同資料夾裡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(檔名 : index.html)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881" name="Google Shape;1881;p35"/>
          <p:cNvSpPr/>
          <p:nvPr/>
        </p:nvSpPr>
        <p:spPr>
          <a:xfrm>
            <a:off x="4389120" y="4587974"/>
            <a:ext cx="20368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E36C0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下次課堂見囉！</a:t>
            </a:r>
            <a:endParaRPr sz="1800" b="0" i="0" u="none" strike="noStrike" cap="none">
              <a:solidFill>
                <a:srgbClr val="E36C0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882" name="Google Shape;1882;p35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77</a:t>
            </a:fld>
            <a:endParaRPr/>
          </a:p>
        </p:txBody>
      </p:sp>
      <p:sp>
        <p:nvSpPr>
          <p:cNvPr id="1883" name="Google Shape;1883;p35"/>
          <p:cNvSpPr/>
          <p:nvPr/>
        </p:nvSpPr>
        <p:spPr>
          <a:xfrm>
            <a:off x="2473575" y="2089324"/>
            <a:ext cx="4572000" cy="18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回家作業2：</a:t>
            </a:r>
            <a:endParaRPr sz="1800" b="0" i="0" u="none" strike="noStrike" cap="none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1.遮擋判斷</a:t>
            </a:r>
            <a:endParaRPr sz="1800" b="0" i="0" u="none" strike="noStrike" cap="none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2.要寫出main以外的function</a:t>
            </a:r>
            <a:endParaRPr sz="1800" b="0" i="0" u="none" strike="noStrike" cap="none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並且呼叫</a:t>
            </a:r>
            <a:endParaRPr sz="1800" b="0" i="0" u="none" strike="noStrike" cap="none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練習改shader</a:t>
            </a:r>
            <a:endParaRPr sz="1800" b="0" i="0" u="none" strike="noStrike" cap="none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3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577368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</a:rPr>
              <a:t>三、Depth Testing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309" name="Google Shape;309;p13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310" name="Google Shape;310;p13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11" name="Google Shape;311;p13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12" name="Google Shape;312;p13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13" name="Google Shape;313;p13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314" name="Google Shape;314;p13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315" name="Google Shape;315;p13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16" name="Google Shape;316;p13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17" name="Google Shape;317;p13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318" name="Google Shape;318;p13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319" name="Google Shape;319;p13"/>
          <p:cNvSpPr/>
          <p:nvPr/>
        </p:nvSpPr>
        <p:spPr>
          <a:xfrm>
            <a:off x="971600" y="1203598"/>
            <a:ext cx="3435808" cy="432048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（一）什麼是Depth Testing?</a:t>
            </a:r>
            <a:endParaRPr sz="1800" b="1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20" name="Google Shape;320;p13"/>
          <p:cNvSpPr/>
          <p:nvPr/>
        </p:nvSpPr>
        <p:spPr>
          <a:xfrm>
            <a:off x="4407408" y="1234956"/>
            <a:ext cx="34163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利用Depth Buffer決定是否繪製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3"/>
          <p:cNvSpPr/>
          <p:nvPr/>
        </p:nvSpPr>
        <p:spPr>
          <a:xfrm>
            <a:off x="971600" y="1643504"/>
            <a:ext cx="685212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Depth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Buffer是一個用來進行遮擋判斷的Buffer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當Depth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Buffer啟用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(Enable)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時，所有更動Buffer的動作都會先跟Depth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Buffer進行比較來決定是否進行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2" name="Google Shape;32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1744" y="2604662"/>
            <a:ext cx="6185104" cy="253883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3864572-D13F-C84B-9A6C-6F4C136C55AE}"/>
              </a:ext>
            </a:extLst>
          </p:cNvPr>
          <p:cNvSpPr/>
          <p:nvPr/>
        </p:nvSpPr>
        <p:spPr>
          <a:xfrm>
            <a:off x="5477858" y="2430582"/>
            <a:ext cx="35958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chemeClr val="dk1"/>
              </a:buClr>
              <a:buSzPts val="1200"/>
            </a:pPr>
            <a:r>
              <a:rPr lang="zh-TW" altLang="en-US" dirty="0"/>
              <a:t>值比較小會依先顯示（因為離我們比較近）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8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577368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</a:rPr>
              <a:t>三、Depth Testing</a:t>
            </a:r>
            <a:endParaRPr/>
          </a:p>
        </p:txBody>
      </p:sp>
      <p:grpSp>
        <p:nvGrpSpPr>
          <p:cNvPr id="328" name="Google Shape;328;p18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329" name="Google Shape;329;p18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30" name="Google Shape;330;p18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31" name="Google Shape;331;p18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32" name="Google Shape;332;p18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333" name="Google Shape;333;p18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334" name="Google Shape;334;p18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35" name="Google Shape;335;p18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36" name="Google Shape;336;p18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337" name="Google Shape;337;p18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338" name="Google Shape;338;p18"/>
          <p:cNvSpPr/>
          <p:nvPr/>
        </p:nvSpPr>
        <p:spPr>
          <a:xfrm>
            <a:off x="977045" y="1011212"/>
            <a:ext cx="3759547" cy="432048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（二）為什麼需要Depth Testing?</a:t>
            </a:r>
            <a:endParaRPr sz="1800" b="1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39" name="Google Shape;339;p18"/>
          <p:cNvSpPr txBox="1"/>
          <p:nvPr/>
        </p:nvSpPr>
        <p:spPr>
          <a:xfrm>
            <a:off x="395536" y="1458373"/>
            <a:ext cx="8263128" cy="1941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如果場景中有前後多個模型，同一個像素就會傳入不同的顏色讓片段著色器處理多次，我們肯定只繪製最前面物體的顏色，遮擋後面的物體，然而著色器如何知道哪個前哪個後，這時就需要Depth Buffer。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WebGL預設情況下，將所有Z值按照從0到1順序排列，0為最近，1為最遠。當Z-buffer的值越大，物體距離就越遠。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340" name="Google Shape;340;p18"/>
          <p:cNvGrpSpPr/>
          <p:nvPr/>
        </p:nvGrpSpPr>
        <p:grpSpPr>
          <a:xfrm>
            <a:off x="2388225" y="3170082"/>
            <a:ext cx="5939358" cy="1926246"/>
            <a:chOff x="4215810" y="4657502"/>
            <a:chExt cx="6784981" cy="2200498"/>
          </a:xfrm>
        </p:grpSpPr>
        <p:pic>
          <p:nvPicPr>
            <p:cNvPr id="341" name="Google Shape;341;p1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215810" y="4749295"/>
              <a:ext cx="2162078" cy="16090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2" name="Google Shape;342;p1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336199" y="4749294"/>
              <a:ext cx="2156007" cy="16090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3" name="Google Shape;343;p18"/>
            <p:cNvSpPr/>
            <p:nvPr/>
          </p:nvSpPr>
          <p:spPr>
            <a:xfrm>
              <a:off x="9741159" y="4749294"/>
              <a:ext cx="186612" cy="1993917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50000">
                  <a:srgbClr val="7F7F7F"/>
                </a:gs>
                <a:gs pos="100000">
                  <a:schemeClr val="lt1"/>
                </a:gs>
              </a:gsLst>
              <a:lin ang="16200000" scaled="0"/>
            </a:gra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8"/>
            <p:cNvSpPr txBox="1"/>
            <p:nvPr/>
          </p:nvSpPr>
          <p:spPr>
            <a:xfrm>
              <a:off x="9927771" y="6488668"/>
              <a:ext cx="107302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0.0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8"/>
            <p:cNvSpPr txBox="1"/>
            <p:nvPr/>
          </p:nvSpPr>
          <p:spPr>
            <a:xfrm>
              <a:off x="9927771" y="4657502"/>
              <a:ext cx="107302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1.0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8"/>
            <p:cNvSpPr txBox="1"/>
            <p:nvPr/>
          </p:nvSpPr>
          <p:spPr>
            <a:xfrm>
              <a:off x="4215810" y="6387102"/>
              <a:ext cx="2162078" cy="369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Color Buffer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8"/>
            <p:cNvSpPr txBox="1"/>
            <p:nvPr/>
          </p:nvSpPr>
          <p:spPr>
            <a:xfrm>
              <a:off x="7330128" y="6358389"/>
              <a:ext cx="216207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Depth Buffer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5675</TotalTime>
  <Words>5680</Words>
  <Application>Microsoft Macintosh PowerPoint</Application>
  <PresentationFormat>如螢幕大小 (16:9)</PresentationFormat>
  <Paragraphs>1243</Paragraphs>
  <Slides>77</Slides>
  <Notes>77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77</vt:i4>
      </vt:variant>
    </vt:vector>
  </HeadingPairs>
  <TitlesOfParts>
    <vt:vector size="82" baseType="lpstr">
      <vt:lpstr>Microsoft JhengHei</vt:lpstr>
      <vt:lpstr>Arial</vt:lpstr>
      <vt:lpstr>Calibri</vt:lpstr>
      <vt:lpstr>Courier New</vt:lpstr>
      <vt:lpstr>Office 佈景主題</vt:lpstr>
      <vt:lpstr>WebGL  Lesson 3</vt:lpstr>
      <vt:lpstr>Outline</vt:lpstr>
      <vt:lpstr>壹、Graphics Programming</vt:lpstr>
      <vt:lpstr>一、Primitives &amp; Attributes</vt:lpstr>
      <vt:lpstr>一、Primitives &amp; Attributes</vt:lpstr>
      <vt:lpstr>一、Primitives &amp; Attributes</vt:lpstr>
      <vt:lpstr>二、Color</vt:lpstr>
      <vt:lpstr>三、Depth Testing</vt:lpstr>
      <vt:lpstr>三、Depth Testing</vt:lpstr>
      <vt:lpstr>三、Depth Testing</vt:lpstr>
      <vt:lpstr>三、Depth Testing</vt:lpstr>
      <vt:lpstr>三、 Depth Testing實做</vt:lpstr>
      <vt:lpstr>三、 Depth Testing實做</vt:lpstr>
      <vt:lpstr>三、Depth Testing</vt:lpstr>
      <vt:lpstr>三、Depth Testing</vt:lpstr>
      <vt:lpstr>參、GLSL語法介紹</vt:lpstr>
      <vt:lpstr>一、GLSL簡介</vt:lpstr>
      <vt:lpstr>一、GLSL簡介</vt:lpstr>
      <vt:lpstr>一、GLSL簡介</vt:lpstr>
      <vt:lpstr>二、繪圖相關function</vt:lpstr>
      <vt:lpstr>二、繪圖相關function</vt:lpstr>
      <vt:lpstr>二、繪圖相關function</vt:lpstr>
      <vt:lpstr>二、繪圖相關function</vt:lpstr>
      <vt:lpstr>二、繪圖相關function</vt:lpstr>
      <vt:lpstr>二、繪圖相關function</vt:lpstr>
      <vt:lpstr>二、繪圖相關function</vt:lpstr>
      <vt:lpstr>二、繪圖相關function</vt:lpstr>
      <vt:lpstr>二、繪圖相關function</vt:lpstr>
      <vt:lpstr>二、繪圖相關function</vt:lpstr>
      <vt:lpstr>二、繪圖相關function</vt:lpstr>
      <vt:lpstr>二、繪圖相關function</vt:lpstr>
      <vt:lpstr>三、資料形態</vt:lpstr>
      <vt:lpstr>三、資料形態</vt:lpstr>
      <vt:lpstr>三、資料形態</vt:lpstr>
      <vt:lpstr>三、資料形態</vt:lpstr>
      <vt:lpstr>三、資料形態</vt:lpstr>
      <vt:lpstr>三、資料形態</vt:lpstr>
      <vt:lpstr>三、資料形態</vt:lpstr>
      <vt:lpstr>四、變數</vt:lpstr>
      <vt:lpstr>四、變數</vt:lpstr>
      <vt:lpstr>四、變數</vt:lpstr>
      <vt:lpstr>四、變數</vt:lpstr>
      <vt:lpstr>四、變數</vt:lpstr>
      <vt:lpstr>PowerPoint 簡報</vt:lpstr>
      <vt:lpstr>四、變數</vt:lpstr>
      <vt:lpstr>四、變數</vt:lpstr>
      <vt:lpstr>四、變數</vt:lpstr>
      <vt:lpstr>四、變數</vt:lpstr>
      <vt:lpstr>四、變數</vt:lpstr>
      <vt:lpstr>四、變數</vt:lpstr>
      <vt:lpstr>三、變數</vt:lpstr>
      <vt:lpstr>四、變數</vt:lpstr>
      <vt:lpstr>四、變數</vt:lpstr>
      <vt:lpstr>四、變數</vt:lpstr>
      <vt:lpstr>四、變數</vt:lpstr>
      <vt:lpstr>四、變數</vt:lpstr>
      <vt:lpstr>四、變數</vt:lpstr>
      <vt:lpstr>四、變數</vt:lpstr>
      <vt:lpstr>四、變數</vt:lpstr>
      <vt:lpstr>四、變數</vt:lpstr>
      <vt:lpstr>四、變數</vt:lpstr>
      <vt:lpstr>四、變數</vt:lpstr>
      <vt:lpstr>四、變數</vt:lpstr>
      <vt:lpstr>四、變數</vt:lpstr>
      <vt:lpstr>四、變數</vt:lpstr>
      <vt:lpstr>四、變數</vt:lpstr>
      <vt:lpstr>五、資料傳遞</vt:lpstr>
      <vt:lpstr>五、資料傳遞</vt:lpstr>
      <vt:lpstr>五、資料傳遞</vt:lpstr>
      <vt:lpstr>五、資料傳遞</vt:lpstr>
      <vt:lpstr>六、函數</vt:lpstr>
      <vt:lpstr>六、函數</vt:lpstr>
      <vt:lpstr>六、函數</vt:lpstr>
      <vt:lpstr>六、函數</vt:lpstr>
      <vt:lpstr>六、函數</vt:lpstr>
      <vt:lpstr>六、函數</vt:lpstr>
      <vt:lpstr>Lesson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  Lesson 3</dc:title>
  <dc:creator>X</dc:creator>
  <cp:lastModifiedBy>a0928063208@gmail.com</cp:lastModifiedBy>
  <cp:revision>12</cp:revision>
  <dcterms:created xsi:type="dcterms:W3CDTF">2020-06-27T07:16:06Z</dcterms:created>
  <dcterms:modified xsi:type="dcterms:W3CDTF">2020-10-05T11:20:10Z</dcterms:modified>
</cp:coreProperties>
</file>