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3" r:id="rId4"/>
  </p:sldMasterIdLst>
  <p:sldIdLst>
    <p:sldId id="256" r:id="rId5"/>
    <p:sldId id="271" r:id="rId6"/>
    <p:sldId id="272" r:id="rId7"/>
    <p:sldId id="257" r:id="rId8"/>
    <p:sldId id="258" r:id="rId9"/>
    <p:sldId id="259" r:id="rId10"/>
    <p:sldId id="260" r:id="rId11"/>
    <p:sldId id="261" r:id="rId12"/>
    <p:sldId id="262" r:id="rId13"/>
    <p:sldId id="266" r:id="rId14"/>
    <p:sldId id="28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auchemin-Côté Francis" initials="BF" lastIdx="1" clrIdx="0">
    <p:extLst>
      <p:ext uri="{19B8F6BF-5375-455C-9EA6-DF929625EA0E}">
        <p15:presenceInfo xmlns:p15="http://schemas.microsoft.com/office/powerpoint/2012/main" userId="S::fbeauchemincote@cvm.qc.ca::4bcd26fb-0ce9-4b3f-90dc-200848ea6b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9A2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321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99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630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5819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1891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8305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69375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7156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918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77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419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382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161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265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672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679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0B45-0F71-4130-9C9F-2154920F785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158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650B45-0F71-4130-9C9F-2154920F7854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FC956-6B13-4D61-A2E9-5B7D34AB6F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2573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  <p:sldLayoutId id="2147484235" r:id="rId12"/>
    <p:sldLayoutId id="2147484236" r:id="rId13"/>
    <p:sldLayoutId id="2147484237" r:id="rId14"/>
    <p:sldLayoutId id="2147484238" r:id="rId15"/>
    <p:sldLayoutId id="2147484239" r:id="rId16"/>
    <p:sldLayoutId id="21474842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vmqc.sharepoint.com/:v:/s/O365_DpartementdeMathmatiques-Laboratoiresstatistiques/EQkZzzvSGSNEvn61Z9F_Zq4BOqEOKUbEAiAKPJnMWM8aoQ?e=6d2XV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cvmqc-my.sharepoint.com/:x:/g/personal/tbeaulieu_cvm_qc_ca/Ea8806Kd1ItGr0TKUojJg-oBrHtebrUY5Hl14BXh3P-rPg?e=eNk0u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cvmqc.sharepoint.com/:v:/s/O365_DpartementdeMathmatiques-Laboratoiresstatistiques/ER4UgMWF8oBLtv_-mr0EDWMBjUix_hT7MY7piE9PIuJEHg?e=KniJ9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vmqc.sharepoint.com/:v:/s/O365_DpartementdeMathmatiques-Laboratoiresstatistiques/EfdFIRlzM7lAvBWufkWbzn0BtJK5BOSM_1Esg8re5_R2VQ?e=94rCj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vmqc.sharepoint.com/:v:/s/O365_DpartementdeMathmatiques-Laboratoiresstatistiques/EVbttMTFrg1Hotd6c4Ekb9ABVTcdCrOmAtbMq4HkgcE70Q?e=5MmG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vmqc.sharepoint.com/:v:/s/O365_DpartementdeMathmatiques-Laboratoiresstatistiques/EfYJTt_CmxZOgePjwbRQWvsBpTSKfFFKQrvxl7RJHxFGuw?e=Jjt0U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20EC2-F967-405D-AC4D-51824191C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271803"/>
          </a:xfrm>
        </p:spPr>
        <p:txBody>
          <a:bodyPr/>
          <a:lstStyle/>
          <a:p>
            <a:r>
              <a:rPr lang="fr-CA" dirty="0"/>
              <a:t>Laboratoire Excel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4CC606-0837-4599-969A-BE35ADEC2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042969"/>
            <a:ext cx="8825658" cy="1167081"/>
          </a:xfrm>
        </p:spPr>
        <p:txBody>
          <a:bodyPr>
            <a:normAutofit/>
          </a:bodyPr>
          <a:lstStyle/>
          <a:p>
            <a:r>
              <a:rPr lang="fr-CA" dirty="0"/>
              <a:t>Partie 1 - Corrélation et régression linéaire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E21574-A306-4819-876E-F6551F245590}"/>
              </a:ext>
            </a:extLst>
          </p:cNvPr>
          <p:cNvSpPr txBox="1"/>
          <p:nvPr/>
        </p:nvSpPr>
        <p:spPr>
          <a:xfrm>
            <a:off x="10630085" y="393644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93729CF-7E41-47E6-80EB-6269D84B473E}" type="slidenum">
              <a:rPr lang="fr-CA" smtClean="0"/>
              <a:t>1</a:t>
            </a:fld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CB5F39-A42B-45E2-AFA8-E79BB4306038}"/>
              </a:ext>
            </a:extLst>
          </p:cNvPr>
          <p:cNvSpPr txBox="1"/>
          <p:nvPr/>
        </p:nvSpPr>
        <p:spPr>
          <a:xfrm>
            <a:off x="1274261" y="4689987"/>
            <a:ext cx="667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Francis Beauchemin-Côté (modifié par Tania Beaulieu)</a:t>
            </a:r>
          </a:p>
          <a:p>
            <a:r>
              <a:rPr lang="fr-CA" dirty="0"/>
              <a:t>Département de mathématiques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69FB1D-1C5E-45EA-A679-6A40845B0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82" b="89455" l="3516" r="90000">
                        <a14:foregroundMark x1="12969" y1="10182" x2="2188" y2="82909"/>
                        <a14:foregroundMark x1="2188" y1="82909" x2="20625" y2="82545"/>
                        <a14:foregroundMark x1="20625" y1="82545" x2="11250" y2="8727"/>
                        <a14:foregroundMark x1="11250" y1="8727" x2="11250" y2="8727"/>
                        <a14:foregroundMark x1="9844" y1="8727" x2="4141" y2="90182"/>
                        <a14:foregroundMark x1="4141" y1="90182" x2="15703" y2="23636"/>
                        <a14:foregroundMark x1="15703" y1="23636" x2="8438" y2="10182"/>
                        <a14:foregroundMark x1="7031" y1="8727" x2="7734" y2="2182"/>
                        <a14:foregroundMark x1="4922" y1="42909" x2="3516" y2="47636"/>
                        <a14:foregroundMark x1="7031" y1="28000" x2="4219" y2="34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5435"/>
          <a:stretch/>
        </p:blipFill>
        <p:spPr>
          <a:xfrm>
            <a:off x="1379376" y="5336318"/>
            <a:ext cx="646903" cy="56577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97CA19F-C057-456A-A949-678EA21BC3ED}"/>
              </a:ext>
            </a:extLst>
          </p:cNvPr>
          <p:cNvSpPr txBox="1"/>
          <p:nvPr/>
        </p:nvSpPr>
        <p:spPr>
          <a:xfrm>
            <a:off x="2026279" y="5255763"/>
            <a:ext cx="2105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Cégep du </a:t>
            </a:r>
            <a:br>
              <a:rPr lang="fr-CA" b="1" dirty="0"/>
            </a:br>
            <a:r>
              <a:rPr lang="fr-CA" b="1" dirty="0"/>
              <a:t>Vieux Montréal</a:t>
            </a:r>
          </a:p>
        </p:txBody>
      </p:sp>
    </p:spTree>
    <p:extLst>
      <p:ext uri="{BB962C8B-B14F-4D97-AF65-F5344CB8AC3E}">
        <p14:creationId xmlns:p14="http://schemas.microsoft.com/office/powerpoint/2010/main" val="328391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478714" cy="987738"/>
          </a:xfrm>
        </p:spPr>
        <p:txBody>
          <a:bodyPr/>
          <a:lstStyle/>
          <a:p>
            <a:r>
              <a:rPr lang="fr-CA" sz="2800" i="1" dirty="0"/>
              <a:t>Partie 1 : </a:t>
            </a:r>
            <a:r>
              <a:rPr lang="fr-CA" sz="2800" dirty="0"/>
              <a:t>Régression linéaire</a:t>
            </a:r>
            <a:endParaRPr lang="fr-CA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9367B30-AE07-488F-BA8F-FAF68A159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33500"/>
                <a:ext cx="9717088" cy="5229225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fr-CA" dirty="0"/>
                  <a:t>Calculer et interpréter le coefficient de corrélation linéaire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CA" dirty="0"/>
                  <a:t>Calculer les paramètres de la droite de régression linéaire</a:t>
                </a:r>
              </a:p>
              <a:p>
                <a:pPr marL="0" indent="0">
                  <a:buNone/>
                </a:pPr>
                <a:r>
                  <a:rPr lang="fr-CA" dirty="0"/>
                  <a:t>	</a:t>
                </a:r>
                <a:r>
                  <a:rPr lang="fr-CA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Remarque</a:t>
                </a:r>
                <a:r>
                  <a:rPr lang="fr-CA" dirty="0"/>
                  <a:t> : si seulement une valeur apparaît avec =DROITEREG(), il faut</a:t>
                </a:r>
              </a:p>
              <a:p>
                <a:pPr marL="1257300" lvl="2" indent="-457200">
                  <a:buFont typeface="+mj-lt"/>
                  <a:buAutoNum type="alphaLcParenR"/>
                </a:pPr>
                <a:r>
                  <a:rPr lang="fr-CA" dirty="0"/>
                  <a:t>sélectionner </a:t>
                </a:r>
                <a:r>
                  <a:rPr lang="fr-CA" b="1" dirty="0"/>
                  <a:t>DEUX</a:t>
                </a:r>
                <a:r>
                  <a:rPr lang="fr-CA" dirty="0"/>
                  <a:t> cellules horizontalement, </a:t>
                </a:r>
              </a:p>
              <a:p>
                <a:pPr marL="1257300" lvl="2" indent="-457200">
                  <a:buFont typeface="+mj-lt"/>
                  <a:buAutoNum type="alphaLcParenR"/>
                </a:pPr>
                <a:r>
                  <a:rPr lang="fr-CA" dirty="0"/>
                  <a:t>écrire </a:t>
                </a:r>
                <a:r>
                  <a:rPr lang="fr-CA" b="1" dirty="0"/>
                  <a:t>=DROITEREG</a:t>
                </a:r>
                <a:r>
                  <a:rPr lang="fr-CA" dirty="0"/>
                  <a:t>(</a:t>
                </a:r>
                <a:r>
                  <a:rPr lang="fr-CA" i="1" dirty="0" err="1"/>
                  <a:t>donnéesY</a:t>
                </a:r>
                <a:r>
                  <a:rPr lang="fr-CA" dirty="0" err="1"/>
                  <a:t>;</a:t>
                </a:r>
                <a:r>
                  <a:rPr lang="fr-CA" i="1" dirty="0" err="1"/>
                  <a:t>donnéesX</a:t>
                </a:r>
                <a:r>
                  <a:rPr lang="fr-CA" dirty="0" err="1"/>
                  <a:t>;VRAI;FAUX</a:t>
                </a:r>
                <a:r>
                  <a:rPr lang="fr-CA" dirty="0"/>
                  <a:t>)</a:t>
                </a:r>
              </a:p>
              <a:p>
                <a:pPr marL="1257300" lvl="2" indent="-457200">
                  <a:buFont typeface="+mj-lt"/>
                  <a:buAutoNum type="alphaLcParenR"/>
                </a:pPr>
                <a:r>
                  <a:rPr lang="fr-CA" dirty="0"/>
                  <a:t>appuyer sur </a:t>
                </a:r>
                <a:r>
                  <a:rPr lang="fr-CA" b="1" dirty="0"/>
                  <a:t>CTRL + SHIFT + ENTER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fr-CA" dirty="0"/>
                  <a:t>Interpréter les paramètres de la droite de régression linéaire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fr-CA" dirty="0"/>
                  <a:t>Afficher la droite de régression et son équation sur le nuage de points.</a:t>
                </a:r>
                <a:br>
                  <a:rPr lang="fr-CA" dirty="0"/>
                </a:br>
                <a:r>
                  <a:rPr lang="fr-CA" dirty="0"/>
                  <a:t>      </a:t>
                </a:r>
                <a:r>
                  <a:rPr lang="fr-CA" sz="1700" dirty="0"/>
                  <a:t>Changer </a:t>
                </a:r>
                <a14:m>
                  <m:oMath xmlns:m="http://schemas.openxmlformats.org/officeDocument/2006/math">
                    <m:r>
                      <a:rPr lang="fr-CA" sz="17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CA" sz="1700" dirty="0"/>
                  <a:t> pour </a:t>
                </a:r>
                <a14:m>
                  <m:oMath xmlns:m="http://schemas.openxmlformats.org/officeDocument/2006/math">
                    <m:r>
                      <a:rPr lang="fr-CA" sz="17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17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CA" sz="1700" dirty="0"/>
                  <a:t> dans cette équation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fr-CA" dirty="0"/>
                  <a:t>Afficher le coefficient de détermination sur le nuage de points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fr-CA" dirty="0"/>
                  <a:t>Calculer le coefficient de détermination à l’aide d’une formule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fr-CA" dirty="0"/>
                  <a:t>Interpréter le coefficient de détermination.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endParaRPr lang="fr-CA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i="1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i="1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i="1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i="1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fr-CA" dirty="0"/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400050" lvl="1" indent="0">
                  <a:buNone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pPr marL="457200" indent="-457200">
                  <a:buFont typeface="+mj-lt"/>
                  <a:buAutoNum type="alphaLcParenR"/>
                </a:pPr>
                <a:endParaRPr lang="fr-CA" dirty="0">
                  <a:solidFill>
                    <a:srgbClr val="FFFFFF"/>
                  </a:solidFill>
                </a:endParaRPr>
              </a:p>
              <a:p>
                <a:endParaRPr lang="fr-CA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9367B30-AE07-488F-BA8F-FAF68A159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33500"/>
                <a:ext cx="9717088" cy="5229225"/>
              </a:xfrm>
              <a:blipFill>
                <a:blip r:embed="rId2"/>
                <a:stretch>
                  <a:fillRect l="-314" t="-69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4394AEF0-21C2-45D1-8E1A-70EE703FDD68}"/>
              </a:ext>
            </a:extLst>
          </p:cNvPr>
          <p:cNvSpPr txBox="1"/>
          <p:nvPr/>
        </p:nvSpPr>
        <p:spPr>
          <a:xfrm>
            <a:off x="8247402" y="406723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580166" y="375945"/>
            <a:ext cx="4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10</a:t>
            </a:fld>
            <a:endParaRPr lang="fr-CA" dirty="0"/>
          </a:p>
        </p:txBody>
      </p:sp>
      <p:pic>
        <p:nvPicPr>
          <p:cNvPr id="7" name="Image 6" descr="Une image contenant texte&#10;&#10;Description générée automatiquement">
            <a:hlinkClick r:id="rId3"/>
            <a:extLst>
              <a:ext uri="{FF2B5EF4-FFF2-40B4-BE49-F238E27FC236}">
                <a16:creationId xmlns:a16="http://schemas.microsoft.com/office/drawing/2014/main" id="{CAC8BD11-C454-41AA-9155-A795A6EA8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626" y="4601415"/>
            <a:ext cx="2401548" cy="13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2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359717" cy="747432"/>
          </a:xfrm>
        </p:spPr>
        <p:txBody>
          <a:bodyPr/>
          <a:lstStyle/>
          <a:p>
            <a:r>
              <a:rPr lang="fr-CA" sz="3200" i="1" dirty="0"/>
              <a:t>Partie 1 : </a:t>
            </a:r>
            <a:r>
              <a:rPr lang="fr-CA" sz="3200" dirty="0"/>
              <a:t>interprétations</a:t>
            </a:r>
            <a:endParaRPr lang="fr-CA" sz="3200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67B30-AE07-488F-BA8F-FAF68A15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7" y="1200149"/>
            <a:ext cx="9355138" cy="49625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fr-CA" dirty="0"/>
              <a:t>Estimation 1 : </a:t>
            </a:r>
            <a:br>
              <a:rPr lang="fr-CA" dirty="0"/>
            </a:br>
            <a:r>
              <a:rPr lang="fr-CA" dirty="0"/>
              <a:t>Quel serait le temps de réaction d’un individu ayant bu une bouteille de vin de 750 ml à lui seul ? </a:t>
            </a:r>
            <a:br>
              <a:rPr lang="fr-CA" dirty="0"/>
            </a:br>
            <a:r>
              <a:rPr lang="fr-CA" i="1" dirty="0"/>
              <a:t>Faire des références aux cellules dans votre formule. </a:t>
            </a:r>
            <a:br>
              <a:rPr lang="fr-CA" i="1" dirty="0"/>
            </a:br>
            <a:r>
              <a:rPr lang="fr-CA" dirty="0"/>
              <a:t>Interpréter le résultat obtenu</a:t>
            </a:r>
            <a:br>
              <a:rPr lang="fr-CA" dirty="0"/>
            </a:br>
            <a:endParaRPr lang="fr-CA" dirty="0"/>
          </a:p>
          <a:p>
            <a:pPr marL="457200" indent="-457200">
              <a:buFont typeface="+mj-lt"/>
              <a:buAutoNum type="arabicPeriod" startAt="8"/>
            </a:pPr>
            <a:r>
              <a:rPr lang="fr-CA" dirty="0"/>
              <a:t>Estimation 2 : </a:t>
            </a:r>
            <a:br>
              <a:rPr lang="fr-CA" dirty="0"/>
            </a:br>
            <a:r>
              <a:rPr lang="fr-CA" dirty="0"/>
              <a:t>Un des convives a réagi au stimulus en 3 secondes, on estime qu’il a </a:t>
            </a:r>
            <a:br>
              <a:rPr lang="fr-CA" dirty="0"/>
            </a:br>
            <a:r>
              <a:rPr lang="fr-CA" dirty="0"/>
              <a:t>consommé quelle quantité d’alcool ?</a:t>
            </a:r>
            <a:br>
              <a:rPr lang="fr-CA" dirty="0"/>
            </a:br>
            <a:r>
              <a:rPr lang="fr-CA" i="1" dirty="0"/>
              <a:t>Faire des références aux cellules dans votre formule. </a:t>
            </a:r>
            <a:br>
              <a:rPr lang="fr-CA" i="1" dirty="0"/>
            </a:br>
            <a:r>
              <a:rPr lang="fr-CA" dirty="0"/>
              <a:t>Interpréter le résultat obtenu. </a:t>
            </a:r>
            <a:endParaRPr lang="fr-CA" i="1" dirty="0"/>
          </a:p>
          <a:p>
            <a:pPr marL="0" indent="0">
              <a:buNone/>
            </a:pPr>
            <a:endParaRPr lang="fr-CA" i="1" dirty="0"/>
          </a:p>
          <a:p>
            <a:pPr marL="0" indent="0">
              <a:buNone/>
            </a:pPr>
            <a:endParaRPr lang="fr-CA" i="1" dirty="0"/>
          </a:p>
          <a:p>
            <a:pPr marL="457200" indent="-457200">
              <a:buFont typeface="+mj-lt"/>
              <a:buAutoNum type="arabicPeriod" startAt="6"/>
            </a:pPr>
            <a:endParaRPr lang="fr-CA" i="1" dirty="0"/>
          </a:p>
          <a:p>
            <a:pPr marL="457200" indent="-457200">
              <a:buFont typeface="+mj-lt"/>
              <a:buAutoNum type="arabicPeriod" startAt="6"/>
            </a:pPr>
            <a:endParaRPr lang="fr-CA" dirty="0"/>
          </a:p>
          <a:p>
            <a:pPr marL="457200" indent="-457200">
              <a:buFont typeface="+mj-lt"/>
              <a:buAutoNum type="arabicPeriod" startAt="6"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400050" lvl="1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fr-CA" dirty="0">
              <a:solidFill>
                <a:srgbClr val="FFFFFF"/>
              </a:solidFill>
            </a:endParaRPr>
          </a:p>
          <a:p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94AEF0-21C2-45D1-8E1A-70EE703FDD68}"/>
              </a:ext>
            </a:extLst>
          </p:cNvPr>
          <p:cNvSpPr txBox="1"/>
          <p:nvPr/>
        </p:nvSpPr>
        <p:spPr>
          <a:xfrm>
            <a:off x="8247402" y="406723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580166" y="375945"/>
            <a:ext cx="4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11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8434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330"/>
          </a:xfrm>
        </p:spPr>
        <p:txBody>
          <a:bodyPr/>
          <a:lstStyle/>
          <a:p>
            <a:r>
              <a:rPr lang="fr-CA" sz="3600" dirty="0"/>
              <a:t>Autoévaluation – </a:t>
            </a:r>
            <a:r>
              <a:rPr lang="fr-CA" sz="3600" i="1" dirty="0"/>
              <a:t>Partie 1</a:t>
            </a:r>
            <a:r>
              <a:rPr lang="fr-CA" sz="3600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67B30-AE07-488F-BA8F-FAF68A15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7112"/>
            <a:ext cx="9404723" cy="3756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La grille de correction qui sera utilisée pour évaluer cette partie du travail est disponible sur la feuille </a:t>
            </a:r>
            <a:r>
              <a:rPr lang="fr-CA" i="1" dirty="0"/>
              <a:t>Partie 1</a:t>
            </a:r>
            <a:r>
              <a:rPr lang="fr-CA" dirty="0"/>
              <a:t> de votre fichier Excel.</a:t>
            </a:r>
          </a:p>
          <a:p>
            <a:pPr marL="0" indent="0">
              <a:buNone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Utilisez la grille comme outil d’autoévaluation</a:t>
            </a:r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Relisez vos titres et réponses et corrigez les fautes de français s’il y en a.</a:t>
            </a:r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endParaRPr lang="fr-CA" i="1" dirty="0"/>
          </a:p>
          <a:p>
            <a:pPr marL="457200" indent="-457200">
              <a:buFont typeface="+mj-lt"/>
              <a:buAutoNum type="arabicPeriod"/>
            </a:pPr>
            <a:endParaRPr lang="fr-CA" i="1" dirty="0"/>
          </a:p>
          <a:p>
            <a:pPr marL="457200" indent="-457200">
              <a:buFont typeface="+mj-lt"/>
              <a:buAutoNum type="arabicPeriod"/>
            </a:pPr>
            <a:endParaRPr lang="fr-CA" i="1" dirty="0"/>
          </a:p>
          <a:p>
            <a:pPr marL="457200" indent="-457200">
              <a:buFont typeface="+mj-lt"/>
              <a:buAutoNum type="arabicPeriod"/>
            </a:pPr>
            <a:endParaRPr lang="fr-CA" i="1" dirty="0"/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400050" lvl="1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fr-CA" dirty="0">
              <a:solidFill>
                <a:srgbClr val="FFFFFF"/>
              </a:solidFill>
            </a:endParaRPr>
          </a:p>
          <a:p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94AEF0-21C2-45D1-8E1A-70EE703FDD68}"/>
              </a:ext>
            </a:extLst>
          </p:cNvPr>
          <p:cNvSpPr txBox="1"/>
          <p:nvPr/>
        </p:nvSpPr>
        <p:spPr>
          <a:xfrm>
            <a:off x="8247402" y="406723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561694" y="375945"/>
            <a:ext cx="46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12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7504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4409"/>
          </a:xfrm>
        </p:spPr>
        <p:txBody>
          <a:bodyPr/>
          <a:lstStyle/>
          <a:p>
            <a:r>
              <a:rPr lang="fr-CA" dirty="0"/>
              <a:t>But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67B30-AE07-488F-BA8F-FAF68A15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651204"/>
            <a:ext cx="9523037" cy="48973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/>
              <a:t>Dans ce travail, vous serez amenés à déterminer rigoureusement s’il existe un lien entre des variables quantitatives. Plus précisément, vous devrez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construire un nuage de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calculer et interpréter le coefficient de corrélation linéaire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choisir le type de régression le plus adapté aux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tracer et calculer les paramètres de la courbe de régression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calculer et interpréter le coefficient de détermination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faire des projections théoriques selon le modèle retenu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utiliser des fonctionnalités d’Excel pour réaliser efficacement les tâches demandées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Pour y arriver, des capsules vidéos ont été préparées pour bien vous guider dans la réalisation de ce travail. Il suffit de cliquer dessus pour les lancer.</a:t>
            </a:r>
          </a:p>
          <a:p>
            <a:pPr>
              <a:buFont typeface="Arial" panose="020B0604020202020204" pitchFamily="34" charset="0"/>
              <a:buChar char="•"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626349" y="377863"/>
            <a:ext cx="32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2</a:t>
            </a:fld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4473B2-C23C-4619-AD88-83A09768F15F}"/>
              </a:ext>
            </a:extLst>
          </p:cNvPr>
          <p:cNvSpPr txBox="1"/>
          <p:nvPr/>
        </p:nvSpPr>
        <p:spPr>
          <a:xfrm>
            <a:off x="8247402" y="408641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4</a:t>
            </a:r>
          </a:p>
        </p:txBody>
      </p:sp>
    </p:spTree>
    <p:extLst>
      <p:ext uri="{BB962C8B-B14F-4D97-AF65-F5344CB8AC3E}">
        <p14:creationId xmlns:p14="http://schemas.microsoft.com/office/powerpoint/2010/main" val="14977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4409"/>
          </a:xfrm>
        </p:spPr>
        <p:txBody>
          <a:bodyPr/>
          <a:lstStyle/>
          <a:p>
            <a:r>
              <a:rPr lang="fr-CA" dirty="0"/>
              <a:t>Consignes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67B30-AE07-488F-BA8F-FAF68A15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35192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Le travail se fait en équipe de deux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b="1" dirty="0"/>
              <a:t>Aucun travail remis seul ne sera corrigé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L’utilisation judicieuse des fonctionnalités d’Excel est évaluée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Remettre le fichier Excel complété sur </a:t>
            </a:r>
            <a:r>
              <a:rPr lang="fr-CA" i="1" dirty="0"/>
              <a:t>LÉA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Bien écrire vos noms sur la première feuille du fichier Excel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Bien suivre les étapes dans les capsules vidéos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Utiliser les notes de cours bien respecter la théorie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b="1" u="sng" dirty="0"/>
              <a:t>Afficher tous les résultats avec deux décimales </a:t>
            </a:r>
          </a:p>
          <a:p>
            <a:pPr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626349" y="377863"/>
            <a:ext cx="32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3</a:t>
            </a:fld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4473B2-C23C-4619-AD88-83A09768F15F}"/>
              </a:ext>
            </a:extLst>
          </p:cNvPr>
          <p:cNvSpPr txBox="1"/>
          <p:nvPr/>
        </p:nvSpPr>
        <p:spPr>
          <a:xfrm>
            <a:off x="8247402" y="408641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4</a:t>
            </a:r>
          </a:p>
        </p:txBody>
      </p:sp>
    </p:spTree>
    <p:extLst>
      <p:ext uri="{BB962C8B-B14F-4D97-AF65-F5344CB8AC3E}">
        <p14:creationId xmlns:p14="http://schemas.microsoft.com/office/powerpoint/2010/main" val="200299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Critères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67B30-AE07-488F-BA8F-FAF68A15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665514"/>
            <a:ext cx="9843270" cy="4278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Pour ce travail, les critères d’évaluation sont les suivants.</a:t>
            </a:r>
          </a:p>
          <a:p>
            <a:pPr marL="0" indent="0">
              <a:buNone/>
            </a:pPr>
            <a:endParaRPr lang="fr-CA" dirty="0"/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Identification adéquate des variables et de leurs natures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Construction et mise en forme adéquate de graphiques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Calculs et interprétations justes des paramètres de corrélation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Calculs et interprétations justes des prédictions suivant le modèle adéquat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Utilisation judicieuse des fonctionnalités d’Excel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626349" y="377863"/>
            <a:ext cx="32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4</a:t>
            </a:fld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4473B2-C23C-4619-AD88-83A09768F15F}"/>
              </a:ext>
            </a:extLst>
          </p:cNvPr>
          <p:cNvSpPr txBox="1"/>
          <p:nvPr/>
        </p:nvSpPr>
        <p:spPr>
          <a:xfrm>
            <a:off x="8247402" y="408641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4</a:t>
            </a:r>
          </a:p>
        </p:txBody>
      </p:sp>
    </p:spTree>
    <p:extLst>
      <p:ext uri="{BB962C8B-B14F-4D97-AF65-F5344CB8AC3E}">
        <p14:creationId xmlns:p14="http://schemas.microsoft.com/office/powerpoint/2010/main" val="227884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Mise en situation – </a:t>
            </a:r>
            <a:r>
              <a:rPr lang="fr-CA" i="1" dirty="0"/>
              <a:t>Partie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67B30-AE07-488F-BA8F-FAF68A15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240118"/>
            <a:ext cx="9404723" cy="51651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A" sz="21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CA" sz="2100" dirty="0">
                <a:solidFill>
                  <a:srgbClr val="FFFFFF"/>
                </a:solidFill>
              </a:rPr>
              <a:t>Lors d’une petite soirée entre amis, le statisticien du groupe a voulu démontrer qu’il existe un lien linéaire entre la quantité d’alcool consommée, en millilitres, et le temps de réaction à un stimulus, en secondes. </a:t>
            </a:r>
          </a:p>
          <a:p>
            <a:pPr marL="0" indent="0">
              <a:buNone/>
            </a:pPr>
            <a:endParaRPr lang="fr-CA" sz="21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94AEF0-21C2-45D1-8E1A-70EE703FDD68}"/>
              </a:ext>
            </a:extLst>
          </p:cNvPr>
          <p:cNvSpPr txBox="1"/>
          <p:nvPr/>
        </p:nvSpPr>
        <p:spPr>
          <a:xfrm>
            <a:off x="8247402" y="406723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626349" y="375945"/>
            <a:ext cx="32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5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7979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Fichier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67B30-AE07-488F-BA8F-FAF68A15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7113"/>
            <a:ext cx="8947522" cy="2687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Les données collectées ont été notées dans le fichier Excel suivant.</a:t>
            </a: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400050" lvl="1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fr-CA" dirty="0">
              <a:solidFill>
                <a:srgbClr val="FFFFFF"/>
              </a:solidFill>
            </a:endParaRPr>
          </a:p>
          <a:p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94AEF0-21C2-45D1-8E1A-70EE703FDD68}"/>
              </a:ext>
            </a:extLst>
          </p:cNvPr>
          <p:cNvSpPr txBox="1"/>
          <p:nvPr/>
        </p:nvSpPr>
        <p:spPr>
          <a:xfrm>
            <a:off x="8247402" y="406723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626349" y="375945"/>
            <a:ext cx="32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6</a:t>
            </a:fld>
            <a:endParaRPr lang="fr-CA" dirty="0"/>
          </a:p>
        </p:txBody>
      </p:sp>
      <p:pic>
        <p:nvPicPr>
          <p:cNvPr id="7" name="Image 6">
            <a:hlinkClick r:id="rId2"/>
            <a:extLst>
              <a:ext uri="{FF2B5EF4-FFF2-40B4-BE49-F238E27FC236}">
                <a16:creationId xmlns:a16="http://schemas.microsoft.com/office/drawing/2014/main" id="{5EE1757A-FBB2-45A5-983A-E4BB898BD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782" y="2371601"/>
            <a:ext cx="1320434" cy="105739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BA7001E-C8DE-4A26-B435-603917C02BB7}"/>
              </a:ext>
            </a:extLst>
          </p:cNvPr>
          <p:cNvSpPr txBox="1"/>
          <p:nvPr/>
        </p:nvSpPr>
        <p:spPr>
          <a:xfrm>
            <a:off x="1103312" y="4543088"/>
            <a:ext cx="9150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 fichier est protégé et ne peut être modifié directement. Suivre les étapes de la capsule vidéo suivante pour télécharger une copie.</a:t>
            </a:r>
          </a:p>
        </p:txBody>
      </p:sp>
      <p:pic>
        <p:nvPicPr>
          <p:cNvPr id="12" name="Image 11" descr="Une image contenant texte&#10;&#10;Description générée automatiquement">
            <a:hlinkClick r:id="rId4"/>
            <a:extLst>
              <a:ext uri="{FF2B5EF4-FFF2-40B4-BE49-F238E27FC236}">
                <a16:creationId xmlns:a16="http://schemas.microsoft.com/office/drawing/2014/main" id="{D6A1E111-A7DE-4302-830C-6809E9380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99" y="5189419"/>
            <a:ext cx="2146854" cy="12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330"/>
          </a:xfrm>
        </p:spPr>
        <p:txBody>
          <a:bodyPr/>
          <a:lstStyle/>
          <a:p>
            <a:r>
              <a:rPr lang="fr-CA" dirty="0"/>
              <a:t>Travail en 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67B30-AE07-488F-BA8F-FAF68A15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7113"/>
            <a:ext cx="8947522" cy="2228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Pour faciliter le travail d’équipe, il est possible de créer un fichier partageable dans OneDrive. 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La capsule vidéo suivante explique comment faire.</a:t>
            </a: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400050" lvl="1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fr-CA" dirty="0">
              <a:solidFill>
                <a:srgbClr val="FFFFFF"/>
              </a:solidFill>
            </a:endParaRPr>
          </a:p>
          <a:p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94AEF0-21C2-45D1-8E1A-70EE703FDD68}"/>
              </a:ext>
            </a:extLst>
          </p:cNvPr>
          <p:cNvSpPr txBox="1"/>
          <p:nvPr/>
        </p:nvSpPr>
        <p:spPr>
          <a:xfrm>
            <a:off x="8247402" y="406723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626349" y="375945"/>
            <a:ext cx="32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7</a:t>
            </a:fld>
            <a:endParaRPr lang="fr-CA" dirty="0"/>
          </a:p>
        </p:txBody>
      </p:sp>
      <p:pic>
        <p:nvPicPr>
          <p:cNvPr id="10" name="Image 9" descr="Une image contenant texte&#10;&#10;Description générée automatiquement">
            <a:hlinkClick r:id="rId2"/>
            <a:extLst>
              <a:ext uri="{FF2B5EF4-FFF2-40B4-BE49-F238E27FC236}">
                <a16:creationId xmlns:a16="http://schemas.microsoft.com/office/drawing/2014/main" id="{F672E399-4CCC-4A07-A870-4F1869FB9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784" y="3550935"/>
            <a:ext cx="2860431" cy="160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6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330"/>
          </a:xfrm>
        </p:spPr>
        <p:txBody>
          <a:bodyPr/>
          <a:lstStyle/>
          <a:p>
            <a:r>
              <a:rPr lang="fr-CA" dirty="0"/>
              <a:t>Liste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67B30-AE07-488F-BA8F-FAF68A15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7113"/>
            <a:ext cx="8947522" cy="1879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Dans la feuille </a:t>
            </a:r>
            <a:r>
              <a:rPr lang="fr-CA" i="1" dirty="0"/>
              <a:t>Partie 1</a:t>
            </a:r>
            <a:r>
              <a:rPr lang="fr-CA" dirty="0"/>
              <a:t> du fichier Excel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Inscrire le nom des coéquipiers ou coéquipières</a:t>
            </a:r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Créer une liste de données contenant toutes les séries de données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400050" lvl="1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fr-CA" dirty="0">
              <a:solidFill>
                <a:srgbClr val="FFFFFF"/>
              </a:solidFill>
            </a:endParaRPr>
          </a:p>
          <a:p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94AEF0-21C2-45D1-8E1A-70EE703FDD68}"/>
              </a:ext>
            </a:extLst>
          </p:cNvPr>
          <p:cNvSpPr txBox="1"/>
          <p:nvPr/>
        </p:nvSpPr>
        <p:spPr>
          <a:xfrm>
            <a:off x="8247402" y="406723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626349" y="375945"/>
            <a:ext cx="32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8</a:t>
            </a:fld>
            <a:endParaRPr lang="fr-CA" dirty="0"/>
          </a:p>
        </p:txBody>
      </p:sp>
      <p:pic>
        <p:nvPicPr>
          <p:cNvPr id="7" name="Image 6">
            <a:hlinkClick r:id="rId2"/>
            <a:extLst>
              <a:ext uri="{FF2B5EF4-FFF2-40B4-BE49-F238E27FC236}">
                <a16:creationId xmlns:a16="http://schemas.microsoft.com/office/drawing/2014/main" id="{645E3E28-8904-48B6-9F4F-6AAC88DE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116" y="3777988"/>
            <a:ext cx="3835768" cy="215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6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8EDDE-8B14-4069-82BD-5F6E9793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330"/>
          </a:xfrm>
        </p:spPr>
        <p:txBody>
          <a:bodyPr/>
          <a:lstStyle/>
          <a:p>
            <a:r>
              <a:rPr lang="fr-CA" dirty="0"/>
              <a:t>Feuille </a:t>
            </a:r>
            <a:r>
              <a:rPr lang="fr-CA" i="1" dirty="0"/>
              <a:t>Partie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67B30-AE07-488F-BA8F-FAF68A15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7112"/>
            <a:ext cx="8779597" cy="40709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CA" dirty="0"/>
              <a:t>Dans cette feuille, inscrire dans les cellules indiquées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b="1" dirty="0"/>
              <a:t>Les variables dépendante et indépendante </a:t>
            </a:r>
            <a:r>
              <a:rPr lang="fr-CA" dirty="0"/>
              <a:t>et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b="1" dirty="0"/>
              <a:t>la nature </a:t>
            </a:r>
            <a:r>
              <a:rPr lang="fr-CA" dirty="0"/>
              <a:t>de chacune des variables</a:t>
            </a:r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Construire un nuage de points et le mettre en forme.</a:t>
            </a:r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400050" lvl="1" indent="0">
              <a:buNone/>
            </a:pPr>
            <a:endParaRPr lang="fr-CA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fr-CA" dirty="0">
              <a:solidFill>
                <a:srgbClr val="FFFFFF"/>
              </a:solidFill>
            </a:endParaRPr>
          </a:p>
          <a:p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94AEF0-21C2-45D1-8E1A-70EE703FDD68}"/>
              </a:ext>
            </a:extLst>
          </p:cNvPr>
          <p:cNvSpPr txBox="1"/>
          <p:nvPr/>
        </p:nvSpPr>
        <p:spPr>
          <a:xfrm>
            <a:off x="8247402" y="406723"/>
            <a:ext cx="209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Laboratoire Excel 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1E520-930A-413A-97BA-385C594A3CED}"/>
              </a:ext>
            </a:extLst>
          </p:cNvPr>
          <p:cNvSpPr txBox="1"/>
          <p:nvPr/>
        </p:nvSpPr>
        <p:spPr>
          <a:xfrm>
            <a:off x="10626349" y="375945"/>
            <a:ext cx="32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DE9AD4-4620-4D43-B43A-B23BA3B32E37}" type="slidenum">
              <a:rPr lang="fr-CA" smtClean="0"/>
              <a:t>9</a:t>
            </a:fld>
            <a:endParaRPr lang="fr-CA" dirty="0"/>
          </a:p>
        </p:txBody>
      </p:sp>
      <p:pic>
        <p:nvPicPr>
          <p:cNvPr id="7" name="Image 6" descr="Une image contenant texte&#10;&#10;Description générée automatiquement">
            <a:hlinkClick r:id="rId2"/>
            <a:extLst>
              <a:ext uri="{FF2B5EF4-FFF2-40B4-BE49-F238E27FC236}">
                <a16:creationId xmlns:a16="http://schemas.microsoft.com/office/drawing/2014/main" id="{A1EED212-506E-4EF6-98C9-43AA171E0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4510087"/>
            <a:ext cx="2971800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49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7E867775C176439FB7FA5654363451" ma:contentTypeVersion="10" ma:contentTypeDescription="Crée un document." ma:contentTypeScope="" ma:versionID="28138d78ef891cc6920f4e4c5efdc591">
  <xsd:schema xmlns:xsd="http://www.w3.org/2001/XMLSchema" xmlns:xs="http://www.w3.org/2001/XMLSchema" xmlns:p="http://schemas.microsoft.com/office/2006/metadata/properties" xmlns:ns2="de09299f-2c35-4560-8319-508cef1d354b" xmlns:ns3="0ba5bab7-d3c0-420b-b217-6671d2644c3c" targetNamespace="http://schemas.microsoft.com/office/2006/metadata/properties" ma:root="true" ma:fieldsID="015b0f294fc556a62a363bed45be389e" ns2:_="" ns3:_="">
    <xsd:import namespace="de09299f-2c35-4560-8319-508cef1d354b"/>
    <xsd:import namespace="0ba5bab7-d3c0-420b-b217-6671d2644c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09299f-2c35-4560-8319-508cef1d3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a5bab7-d3c0-420b-b217-6671d2644c3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489F6D-90C7-4D64-8BB7-93E345EEEF78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9e9d2506-9c4b-403b-a8ee-dc3f12b7fd57"/>
    <ds:schemaRef ds:uri="08fe0dd8-07e2-4cde-97cc-98844302100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BA8A8D9-076C-4D91-AA3A-3154469D62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09299f-2c35-4560-8319-508cef1d354b"/>
    <ds:schemaRef ds:uri="0ba5bab7-d3c0-420b-b217-6671d2644c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7FDF2C-6146-4532-91E6-70ADFE423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1609</TotalTime>
  <Words>735</Words>
  <Application>Microsoft Office PowerPoint</Application>
  <PresentationFormat>Grand écran</PresentationFormat>
  <Paragraphs>173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Gothic</vt:lpstr>
      <vt:lpstr>Wingdings 3</vt:lpstr>
      <vt:lpstr>Ion</vt:lpstr>
      <vt:lpstr>Laboratoire Excel 4</vt:lpstr>
      <vt:lpstr>But du travail</vt:lpstr>
      <vt:lpstr>Consignes</vt:lpstr>
      <vt:lpstr>Critères d’évaluation</vt:lpstr>
      <vt:lpstr>Mise en situation – Partie 1</vt:lpstr>
      <vt:lpstr>Fichier de données</vt:lpstr>
      <vt:lpstr>Travail en équipe</vt:lpstr>
      <vt:lpstr>Liste de données</vt:lpstr>
      <vt:lpstr>Feuille Partie 1</vt:lpstr>
      <vt:lpstr>Partie 1 : Régression linéaire</vt:lpstr>
      <vt:lpstr>Partie 1 : interprétations</vt:lpstr>
      <vt:lpstr>Autoévaluation – Partie 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Laboratoire Excel 1</dc:title>
  <dc:creator>Beauchemin-Côté Francis</dc:creator>
  <cp:lastModifiedBy>Beaulieu Tania</cp:lastModifiedBy>
  <cp:revision>12</cp:revision>
  <dcterms:created xsi:type="dcterms:W3CDTF">2022-01-21T14:38:29Z</dcterms:created>
  <dcterms:modified xsi:type="dcterms:W3CDTF">2022-11-08T12:47:57Z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0x010100937E867775C176439FB7FA5654363451</vt:lpwstr>
  </property>
</Properties>
</file>