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3" r:id="rId4"/>
  </p:sldMasterIdLst>
  <p:sldIdLst>
    <p:sldId id="256" r:id="rId5"/>
    <p:sldId id="271" r:id="rId6"/>
    <p:sldId id="272" r:id="rId7"/>
    <p:sldId id="257" r:id="rId8"/>
    <p:sldId id="284" r:id="rId9"/>
    <p:sldId id="285" r:id="rId10"/>
    <p:sldId id="286" r:id="rId11"/>
    <p:sldId id="293" r:id="rId12"/>
    <p:sldId id="294" r:id="rId13"/>
    <p:sldId id="296" r:id="rId14"/>
    <p:sldId id="29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auchemin-Côté Francis" initials="BF" lastIdx="1" clrIdx="0">
    <p:extLst>
      <p:ext uri="{19B8F6BF-5375-455C-9EA6-DF929625EA0E}">
        <p15:presenceInfo xmlns:p15="http://schemas.microsoft.com/office/powerpoint/2012/main" userId="S::fbeauchemincote@cvm.qc.ca::4bcd26fb-0ce9-4b3f-90dc-200848ea6b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A2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21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99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63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819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1891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8305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6937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7156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918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77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419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382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161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265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672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679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158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650B45-0F71-4130-9C9F-2154920F7854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573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  <p:sldLayoutId id="2147484235" r:id="rId12"/>
    <p:sldLayoutId id="2147484236" r:id="rId13"/>
    <p:sldLayoutId id="2147484237" r:id="rId14"/>
    <p:sldLayoutId id="2147484238" r:id="rId15"/>
    <p:sldLayoutId id="2147484239" r:id="rId16"/>
    <p:sldLayoutId id="21474842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vmqc.sharepoint.com/:v:/s/O365_DpartementdeMathmatiques-Laboratoiresstatistiques/EfYJTt_CmxZOgePjwbRQWvsBpTSKfFFKQrvxl7RJHxFGuw?e=Jjt0U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vmqc.sharepoint.com/:v:/s/O365_DpartementdeMathmatiques-Laboratoiresstatistiques/EQkZzzvSGSNEvn61Z9F_Zq4BOqEOKUbEAiAKPJnMWM8aoQ?e=6d2XV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vmqc.sharepoint.com/:v:/s/O365_DpartementdeMathmatiques-Laboratoiresstatistiques/EQkZzzvSGSNEvn61Z9F_Zq4BOqEOKUbEAiAKPJnMWM8aoQ?e=6d2XV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20EC2-F967-405D-AC4D-51824191C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271803"/>
          </a:xfrm>
        </p:spPr>
        <p:txBody>
          <a:bodyPr/>
          <a:lstStyle/>
          <a:p>
            <a:r>
              <a:rPr lang="fr-CA" dirty="0"/>
              <a:t>Laboratoire Excel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4CC606-0837-4599-969A-BE35ADEC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042969"/>
            <a:ext cx="8825658" cy="1167081"/>
          </a:xfrm>
        </p:spPr>
        <p:txBody>
          <a:bodyPr>
            <a:normAutofit/>
          </a:bodyPr>
          <a:lstStyle/>
          <a:p>
            <a:r>
              <a:rPr lang="fr-CA" dirty="0"/>
              <a:t>Partie 2 - Corrélation et Régression non-linéaire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E21574-A306-4819-876E-F6551F245590}"/>
              </a:ext>
            </a:extLst>
          </p:cNvPr>
          <p:cNvSpPr txBox="1"/>
          <p:nvPr/>
        </p:nvSpPr>
        <p:spPr>
          <a:xfrm>
            <a:off x="10630085" y="393644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93729CF-7E41-47E6-80EB-6269D84B473E}" type="slidenum">
              <a:rPr lang="fr-CA" smtClean="0"/>
              <a:t>1</a:t>
            </a:fld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CB5F39-A42B-45E2-AFA8-E79BB4306038}"/>
              </a:ext>
            </a:extLst>
          </p:cNvPr>
          <p:cNvSpPr txBox="1"/>
          <p:nvPr/>
        </p:nvSpPr>
        <p:spPr>
          <a:xfrm>
            <a:off x="1274261" y="4689987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Francis Beauchemin-Côté</a:t>
            </a:r>
          </a:p>
          <a:p>
            <a:r>
              <a:rPr lang="fr-CA" dirty="0"/>
              <a:t>Département de mathématiques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69FB1D-1C5E-45EA-A679-6A40845B0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82" b="89455" l="3516" r="90000">
                        <a14:foregroundMark x1="12969" y1="10182" x2="2188" y2="82909"/>
                        <a14:foregroundMark x1="2188" y1="82909" x2="20625" y2="82545"/>
                        <a14:foregroundMark x1="20625" y1="82545" x2="11250" y2="8727"/>
                        <a14:foregroundMark x1="11250" y1="8727" x2="11250" y2="8727"/>
                        <a14:foregroundMark x1="9844" y1="8727" x2="4141" y2="90182"/>
                        <a14:foregroundMark x1="4141" y1="90182" x2="15703" y2="23636"/>
                        <a14:foregroundMark x1="15703" y1="23636" x2="8438" y2="10182"/>
                        <a14:foregroundMark x1="7031" y1="8727" x2="7734" y2="2182"/>
                        <a14:foregroundMark x1="4922" y1="42909" x2="3516" y2="47636"/>
                        <a14:foregroundMark x1="7031" y1="28000" x2="4219" y2="34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5435"/>
          <a:stretch/>
        </p:blipFill>
        <p:spPr>
          <a:xfrm>
            <a:off x="1379376" y="5336318"/>
            <a:ext cx="646903" cy="56577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97CA19F-C057-456A-A949-678EA21BC3ED}"/>
              </a:ext>
            </a:extLst>
          </p:cNvPr>
          <p:cNvSpPr txBox="1"/>
          <p:nvPr/>
        </p:nvSpPr>
        <p:spPr>
          <a:xfrm>
            <a:off x="2026279" y="5255763"/>
            <a:ext cx="210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Cégep du </a:t>
            </a:r>
            <a:br>
              <a:rPr lang="fr-CA" b="1" dirty="0"/>
            </a:br>
            <a:r>
              <a:rPr lang="fr-CA" b="1" dirty="0"/>
              <a:t>Vieux Montréal</a:t>
            </a:r>
          </a:p>
        </p:txBody>
      </p:sp>
    </p:spTree>
    <p:extLst>
      <p:ext uri="{BB962C8B-B14F-4D97-AF65-F5344CB8AC3E}">
        <p14:creationId xmlns:p14="http://schemas.microsoft.com/office/powerpoint/2010/main" val="328391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478714" cy="987738"/>
          </a:xfrm>
        </p:spPr>
        <p:txBody>
          <a:bodyPr/>
          <a:lstStyle/>
          <a:p>
            <a:r>
              <a:rPr lang="fr-CA" sz="2800" i="1" dirty="0"/>
              <a:t>Partie 2 : </a:t>
            </a:r>
            <a:r>
              <a:rPr lang="fr-CA" sz="2800" dirty="0"/>
              <a:t>Régression</a:t>
            </a:r>
            <a:endParaRPr lang="fr-CA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9367B30-AE07-488F-BA8F-FAF68A159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2643" y="1323975"/>
                <a:ext cx="10526713" cy="5229225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12"/>
                </a:pPr>
                <a:r>
                  <a:rPr lang="fr-CA" dirty="0"/>
                  <a:t>Identifier les paramètres du modèle dans les cellules L26 et L31, inscrire leur valeur respective dans les cellules M26 et M31 et les interpréter </a:t>
                </a:r>
                <a:br>
                  <a:rPr lang="fr-CA" dirty="0"/>
                </a:br>
                <a:endParaRPr lang="fr-CA" dirty="0"/>
              </a:p>
              <a:p>
                <a:pPr marL="0" indent="0">
                  <a:buNone/>
                </a:pPr>
                <a:r>
                  <a:rPr lang="fr-CA" b="1" dirty="0"/>
                  <a:t>Attention ! </a:t>
                </a:r>
                <a:r>
                  <a:rPr lang="fr-CA" dirty="0"/>
                  <a:t>Dans le cas d’une régression exponentielle, Excel utilise toujours la base 𝑒. Ainsi, </a:t>
                </a:r>
                <a14:m>
                  <m:oMath xmlns:m="http://schemas.openxmlformats.org/officeDocument/2006/math">
                    <m:r>
                      <a:rPr lang="fr-CA" i="1" dirty="0" smtClean="0">
                        <a:latin typeface="Cambria Math" panose="02040503050406030204" pitchFamily="18" charset="0"/>
                      </a:rPr>
                      <m:t>17,50</m:t>
                    </m:r>
                    <m:sSup>
                      <m:sSup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0,358</m:t>
                        </m:r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fr-CA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dirty="0"/>
                  <a:t>serait une fonction exponentielle dont la base 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0,35</m:t>
                        </m:r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fr-CA" i="1" dirty="0" smtClean="0">
                        <a:latin typeface="Cambria Math" panose="02040503050406030204" pitchFamily="18" charset="0"/>
                      </a:rPr>
                      <m:t>≈1,4305 </m:t>
                    </m:r>
                  </m:oMath>
                </a14:m>
                <a:endParaRPr lang="fr-CA" dirty="0"/>
              </a:p>
              <a:p>
                <a:pPr marL="0" indent="0">
                  <a:buNone/>
                </a:pPr>
                <a:r>
                  <a:rPr lang="fr-CA" dirty="0"/>
                  <a:t>Dans Excel, nous aurions écrit : =𝐸𝑋𝑃(0,358) pour calculer 1,4305. Faire de même si applicable. 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400050" lvl="1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457200" indent="-457200">
                  <a:buFont typeface="+mj-lt"/>
                  <a:buAutoNum type="alphaLcParenR"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9367B30-AE07-488F-BA8F-FAF68A159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2643" y="1323975"/>
                <a:ext cx="10526713" cy="5229225"/>
              </a:xfrm>
              <a:blipFill>
                <a:blip r:embed="rId2"/>
                <a:stretch>
                  <a:fillRect l="-637" t="-583" r="-121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4394AEF0-21C2-45D1-8E1A-70EE703FDD68}"/>
              </a:ext>
            </a:extLst>
          </p:cNvPr>
          <p:cNvSpPr txBox="1"/>
          <p:nvPr/>
        </p:nvSpPr>
        <p:spPr>
          <a:xfrm>
            <a:off x="8247402" y="406723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580166" y="375945"/>
            <a:ext cx="4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10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805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478714" cy="987738"/>
          </a:xfrm>
        </p:spPr>
        <p:txBody>
          <a:bodyPr/>
          <a:lstStyle/>
          <a:p>
            <a:r>
              <a:rPr lang="fr-CA" sz="2800" i="1" dirty="0"/>
              <a:t>Partie 2 : </a:t>
            </a:r>
            <a:r>
              <a:rPr lang="fr-CA" sz="2800" dirty="0"/>
              <a:t>Estimations</a:t>
            </a:r>
            <a:endParaRPr lang="fr-CA" sz="2800" i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94AEF0-21C2-45D1-8E1A-70EE703FDD68}"/>
              </a:ext>
            </a:extLst>
          </p:cNvPr>
          <p:cNvSpPr txBox="1"/>
          <p:nvPr/>
        </p:nvSpPr>
        <p:spPr>
          <a:xfrm>
            <a:off x="8247402" y="406723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580166" y="375945"/>
            <a:ext cx="4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11</a:t>
            </a:fld>
            <a:endParaRPr lang="fr-CA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3240F39-F0D5-4910-9CAA-D607D064448B}"/>
              </a:ext>
            </a:extLst>
          </p:cNvPr>
          <p:cNvSpPr txBox="1">
            <a:spLocks/>
          </p:cNvSpPr>
          <p:nvPr/>
        </p:nvSpPr>
        <p:spPr>
          <a:xfrm>
            <a:off x="832643" y="1323975"/>
            <a:ext cx="10713246" cy="522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CA" dirty="0"/>
              <a:t>Pour chacune des estimations, écrire une formule permettant de calculer le résultat en faisant des références aux cellules appropriées et interpréter la réponse. </a:t>
            </a:r>
          </a:p>
          <a:p>
            <a:pPr marL="0" indent="0">
              <a:buNone/>
            </a:pPr>
            <a:r>
              <a:rPr lang="fr-CA" u="sng" dirty="0"/>
              <a:t>Conseil :</a:t>
            </a:r>
            <a:r>
              <a:rPr lang="fr-CA" dirty="0"/>
              <a:t> faire un brouillon, un squelette, des calculs sur une feuille avant d’écrire une  </a:t>
            </a:r>
            <a:br>
              <a:rPr lang="fr-CA" dirty="0"/>
            </a:br>
            <a:r>
              <a:rPr lang="fr-CA" dirty="0"/>
              <a:t>                formule dans Excel. </a:t>
            </a:r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r>
              <a:rPr lang="fr-CA" b="1" dirty="0"/>
              <a:t>Estimation 1 : </a:t>
            </a:r>
            <a:r>
              <a:rPr lang="fr-CA" dirty="0"/>
              <a:t>le directeur de l’entreprise cherche à connaître le montant qu’il devrait investir en publicités pour réaliser des ventes mensuelles d’au moins 400 000$.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Estimation 2 : </a:t>
            </a:r>
            <a:r>
              <a:rPr lang="fr-CA" dirty="0"/>
              <a:t>le directeur de l’entreprise cherche à connaître le montant qu’il devrait investir en publicités pour réaliser des ventes mensuelles de 2 millions de dollars. </a:t>
            </a:r>
          </a:p>
          <a:p>
            <a:pPr marL="0" indent="0">
              <a:buNone/>
            </a:pPr>
            <a:br>
              <a:rPr lang="fr-CA" dirty="0"/>
            </a:br>
            <a:r>
              <a:rPr lang="fr-CA" b="1" dirty="0"/>
              <a:t>Estimation 3 : </a:t>
            </a:r>
            <a:r>
              <a:rPr lang="fr-CA" dirty="0"/>
              <a:t>Selon le modèle retenu, quelles seraient les ventes mensuelles associées à un investissement de 2 000$ en publicités ? </a:t>
            </a:r>
          </a:p>
          <a:p>
            <a:pPr marL="0" indent="0">
              <a:buNone/>
            </a:pPr>
            <a:endParaRPr lang="fr-CA" dirty="0"/>
          </a:p>
          <a:p>
            <a:pPr marL="457200" indent="-457200">
              <a:buFont typeface="+mj-lt"/>
              <a:buAutoNum type="arabicPeriod" startAt="2"/>
            </a:pPr>
            <a:endParaRPr lang="fr-CA" dirty="0"/>
          </a:p>
          <a:p>
            <a:pPr marL="457200" indent="-457200">
              <a:buFont typeface="+mj-lt"/>
              <a:buAutoNum type="arabicPeriod" startAt="2"/>
            </a:pPr>
            <a:endParaRPr lang="fr-CA" dirty="0"/>
          </a:p>
          <a:p>
            <a:pPr marL="457200" indent="-457200">
              <a:buFont typeface="+mj-lt"/>
              <a:buAutoNum type="arabicPeriod" startAt="2"/>
            </a:pPr>
            <a:endParaRPr lang="fr-CA" i="1" dirty="0"/>
          </a:p>
          <a:p>
            <a:pPr marL="457200" indent="-457200">
              <a:buFont typeface="+mj-lt"/>
              <a:buAutoNum type="arabicPeriod" startAt="2"/>
            </a:pPr>
            <a:endParaRPr lang="fr-CA" i="1" dirty="0"/>
          </a:p>
          <a:p>
            <a:pPr marL="457200" indent="-457200">
              <a:buFont typeface="+mj-lt"/>
              <a:buAutoNum type="arabicPeriod" startAt="2"/>
            </a:pPr>
            <a:endParaRPr lang="fr-CA" i="1" dirty="0"/>
          </a:p>
          <a:p>
            <a:pPr marL="457200" indent="-457200">
              <a:buFont typeface="+mj-lt"/>
              <a:buAutoNum type="arabicPeriod" startAt="2"/>
            </a:pPr>
            <a:endParaRPr lang="fr-CA" i="1" dirty="0"/>
          </a:p>
          <a:p>
            <a:pPr marL="457200" indent="-457200">
              <a:buFont typeface="+mj-lt"/>
              <a:buAutoNum type="arabicPeriod" startAt="2"/>
            </a:pPr>
            <a:endParaRPr lang="fr-CA" dirty="0"/>
          </a:p>
          <a:p>
            <a:pPr marL="457200" indent="-457200">
              <a:buFont typeface="+mj-lt"/>
              <a:buAutoNum type="arabicPeriod" startAt="2"/>
            </a:pPr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Font typeface="Wingdings 3" charset="2"/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Font typeface="Wingdings 3" charset="2"/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Font typeface="Wingdings 3" charset="2"/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Font typeface="Wingdings 3" charset="2"/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Font typeface="Wingdings 3" charset="2"/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00050" lvl="1" indent="0">
              <a:buFont typeface="Wingdings 3" charset="2"/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fr-CA" dirty="0">
              <a:solidFill>
                <a:srgbClr val="FFFFFF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05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330"/>
          </a:xfrm>
        </p:spPr>
        <p:txBody>
          <a:bodyPr/>
          <a:lstStyle/>
          <a:p>
            <a:r>
              <a:rPr lang="fr-CA" sz="3600" dirty="0"/>
              <a:t>Autoévaluation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67B30-AE07-488F-BA8F-FAF68A15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7112"/>
            <a:ext cx="9621838" cy="3756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La grille de correction qui sera utilisée pour évaluer votre travail est disponible sur les feuilles </a:t>
            </a:r>
            <a:r>
              <a:rPr lang="fr-CA" i="1" dirty="0"/>
              <a:t>Partie 1</a:t>
            </a:r>
            <a:r>
              <a:rPr lang="fr-CA" dirty="0"/>
              <a:t> et </a:t>
            </a:r>
            <a:r>
              <a:rPr lang="fr-CA" i="1" dirty="0"/>
              <a:t>Partie 2</a:t>
            </a:r>
            <a:r>
              <a:rPr lang="fr-CA" dirty="0"/>
              <a:t> de votre fichier Excel.</a:t>
            </a:r>
          </a:p>
          <a:p>
            <a:pPr marL="0" indent="0">
              <a:buNone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Utilisez la grille comme outil d’autoévaluation avant de remettre votre travail.</a:t>
            </a:r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Relisez vos titres et réponses et corrigez les fautes de français s’il y en a.</a:t>
            </a:r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endParaRPr lang="fr-CA" i="1" dirty="0"/>
          </a:p>
          <a:p>
            <a:pPr marL="457200" indent="-457200">
              <a:buFont typeface="+mj-lt"/>
              <a:buAutoNum type="arabicPeriod"/>
            </a:pPr>
            <a:endParaRPr lang="fr-CA" i="1" dirty="0"/>
          </a:p>
          <a:p>
            <a:pPr marL="457200" indent="-457200">
              <a:buFont typeface="+mj-lt"/>
              <a:buAutoNum type="arabicPeriod"/>
            </a:pPr>
            <a:endParaRPr lang="fr-CA" i="1" dirty="0"/>
          </a:p>
          <a:p>
            <a:pPr marL="457200" indent="-457200">
              <a:buFont typeface="+mj-lt"/>
              <a:buAutoNum type="arabicPeriod"/>
            </a:pPr>
            <a:endParaRPr lang="fr-CA" i="1" dirty="0"/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00050" lvl="1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fr-CA" dirty="0">
              <a:solidFill>
                <a:srgbClr val="FFFFFF"/>
              </a:solidFill>
            </a:endParaRPr>
          </a:p>
          <a:p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94AEF0-21C2-45D1-8E1A-70EE703FDD68}"/>
              </a:ext>
            </a:extLst>
          </p:cNvPr>
          <p:cNvSpPr txBox="1"/>
          <p:nvPr/>
        </p:nvSpPr>
        <p:spPr>
          <a:xfrm>
            <a:off x="8247402" y="406723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561694" y="375945"/>
            <a:ext cx="46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12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7504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4409"/>
          </a:xfrm>
        </p:spPr>
        <p:txBody>
          <a:bodyPr/>
          <a:lstStyle/>
          <a:p>
            <a:r>
              <a:rPr lang="fr-CA" dirty="0"/>
              <a:t>But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67B30-AE07-488F-BA8F-FAF68A15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651204"/>
            <a:ext cx="9523037" cy="4897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Dans ce travail, vous serez amenés à déterminer rigoureusement s’il existe un lien entre des variables quantitatives. Plus précisément, vous devrez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construire des nuages de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calculer et comparer des coefficients de détermination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choisir le type de régression le plus adapté aux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tracer et calculer les paramètres de la courbe de régression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faire des projections théoriques selon le modèle retenu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utiliser des fonctionnalités d’Excel pour réaliser efficacement les tâches demandées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Pour y arriver, des capsules vidéos ont été préparées pour bien vous guider dans la réalisation de ce travail. Il suffit de cliquer dessus pour les lancer.</a:t>
            </a:r>
          </a:p>
          <a:p>
            <a:pPr>
              <a:buFont typeface="Arial" panose="020B0604020202020204" pitchFamily="34" charset="0"/>
              <a:buChar char="•"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626349" y="377863"/>
            <a:ext cx="32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2</a:t>
            </a:fld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4473B2-C23C-4619-AD88-83A09768F15F}"/>
              </a:ext>
            </a:extLst>
          </p:cNvPr>
          <p:cNvSpPr txBox="1"/>
          <p:nvPr/>
        </p:nvSpPr>
        <p:spPr>
          <a:xfrm>
            <a:off x="8247402" y="408641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</p:spTree>
    <p:extLst>
      <p:ext uri="{BB962C8B-B14F-4D97-AF65-F5344CB8AC3E}">
        <p14:creationId xmlns:p14="http://schemas.microsoft.com/office/powerpoint/2010/main" val="14977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4409"/>
          </a:xfrm>
        </p:spPr>
        <p:txBody>
          <a:bodyPr/>
          <a:lstStyle/>
          <a:p>
            <a:r>
              <a:rPr lang="fr-CA" dirty="0"/>
              <a:t>Consignes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67B30-AE07-488F-BA8F-FAF68A15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9396"/>
            <a:ext cx="8947522" cy="35192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Le travail se fait en équipe de deux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b="1" dirty="0"/>
              <a:t>Aucun travail remis seul ne sera corrigé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L’utilisation judicieuse des fonctionnalités d’Excel est évaluée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Remettre le fichier Excel complété sur </a:t>
            </a:r>
            <a:r>
              <a:rPr lang="fr-CA" i="1" dirty="0"/>
              <a:t>LÉA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Bien écrire vos noms sur la première feuille du fichier Excel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Bien suivre les étapes dans les capsules vidéos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Utiliser les notes de cours bien respecter la théorie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b="1" u="sng" dirty="0"/>
              <a:t>Afficher tous les résultats avec quatre décimales</a:t>
            </a:r>
          </a:p>
          <a:p>
            <a:pPr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626349" y="377863"/>
            <a:ext cx="32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3</a:t>
            </a:fld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4473B2-C23C-4619-AD88-83A09768F15F}"/>
              </a:ext>
            </a:extLst>
          </p:cNvPr>
          <p:cNvSpPr txBox="1"/>
          <p:nvPr/>
        </p:nvSpPr>
        <p:spPr>
          <a:xfrm>
            <a:off x="8247402" y="408641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552A49-B991-4335-B532-F7B044C9C0AD}"/>
              </a:ext>
            </a:extLst>
          </p:cNvPr>
          <p:cNvSpPr txBox="1"/>
          <p:nvPr/>
        </p:nvSpPr>
        <p:spPr>
          <a:xfrm>
            <a:off x="1847851" y="5739884"/>
            <a:ext cx="9763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 utilise le même fichier de données que pour la Partie 1 </a:t>
            </a:r>
          </a:p>
        </p:txBody>
      </p:sp>
    </p:spTree>
    <p:extLst>
      <p:ext uri="{BB962C8B-B14F-4D97-AF65-F5344CB8AC3E}">
        <p14:creationId xmlns:p14="http://schemas.microsoft.com/office/powerpoint/2010/main" val="200299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Critères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67B30-AE07-488F-BA8F-FAF68A15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665514"/>
            <a:ext cx="9843270" cy="4278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Pour ce travail, les critères d’évaluation sont les suivants.</a:t>
            </a:r>
          </a:p>
          <a:p>
            <a:pPr marL="0" indent="0">
              <a:buNone/>
            </a:pPr>
            <a:endParaRPr lang="fr-CA" dirty="0"/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Identification adéquate des variables et de leurs natures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Construction et mise en forme adéquate de graphiques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Calculs et interprétations justes des paramètres de corrélation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Calculs et interprétations justes des prédictions suivant le modèle adéquat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Utilisation judicieuse des fonctionnalités d’Excel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626349" y="377863"/>
            <a:ext cx="32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4</a:t>
            </a:fld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4473B2-C23C-4619-AD88-83A09768F15F}"/>
              </a:ext>
            </a:extLst>
          </p:cNvPr>
          <p:cNvSpPr txBox="1"/>
          <p:nvPr/>
        </p:nvSpPr>
        <p:spPr>
          <a:xfrm>
            <a:off x="8247402" y="408641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</p:spTree>
    <p:extLst>
      <p:ext uri="{BB962C8B-B14F-4D97-AF65-F5344CB8AC3E}">
        <p14:creationId xmlns:p14="http://schemas.microsoft.com/office/powerpoint/2010/main" val="227884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Mise en situation - </a:t>
            </a:r>
            <a:r>
              <a:rPr lang="fr-CA" i="1" dirty="0"/>
              <a:t>Partie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67B30-AE07-488F-BA8F-FAF68A15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8" y="1592543"/>
            <a:ext cx="9404723" cy="516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100" dirty="0">
                <a:solidFill>
                  <a:srgbClr val="FFFFFF"/>
                </a:solidFill>
              </a:rPr>
              <a:t>Le directeur d’une entreprise a noté, pour les 36 derniers mois, le montant investi en publicités et celui réalisé en ventes. </a:t>
            </a:r>
          </a:p>
          <a:p>
            <a:pPr marL="0" indent="0">
              <a:buNone/>
            </a:pPr>
            <a:br>
              <a:rPr lang="fr-CA" sz="2100" dirty="0">
                <a:solidFill>
                  <a:srgbClr val="FFFFFF"/>
                </a:solidFill>
              </a:rPr>
            </a:br>
            <a:r>
              <a:rPr lang="fr-CA" sz="2100" dirty="0">
                <a:solidFill>
                  <a:srgbClr val="FFFFFF"/>
                </a:solidFill>
              </a:rPr>
              <a:t>Il cherche à vérifier s’il existe un lien entre les deux montants. Cela lui permettrait ainsi d’optimiser ses stratégies publicitaires et maximiser ses ventes !</a:t>
            </a:r>
            <a:endParaRPr lang="fr-CA" sz="21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94AEF0-21C2-45D1-8E1A-70EE703FDD68}"/>
              </a:ext>
            </a:extLst>
          </p:cNvPr>
          <p:cNvSpPr txBox="1"/>
          <p:nvPr/>
        </p:nvSpPr>
        <p:spPr>
          <a:xfrm>
            <a:off x="8247402" y="406723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626349" y="375945"/>
            <a:ext cx="32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3540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330"/>
          </a:xfrm>
        </p:spPr>
        <p:txBody>
          <a:bodyPr/>
          <a:lstStyle/>
          <a:p>
            <a:r>
              <a:rPr lang="fr-CA" dirty="0"/>
              <a:t>Feuille </a:t>
            </a:r>
            <a:r>
              <a:rPr lang="fr-CA" i="1" dirty="0"/>
              <a:t>Partie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67B30-AE07-488F-BA8F-FAF68A15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7112"/>
            <a:ext cx="8779597" cy="40709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Construire un nuage de points et le mettre en forme.</a:t>
            </a:r>
            <a:br>
              <a:rPr lang="fr-CA" dirty="0"/>
            </a:br>
            <a:endParaRPr lang="fr-CA" dirty="0"/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En faire (copier-coller) 3 exemplaires. Placer un nuage de points au-dessus de chacun des types de corrélation. </a:t>
            </a:r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00050" lvl="1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fr-CA" dirty="0">
              <a:solidFill>
                <a:srgbClr val="FFFFFF"/>
              </a:solidFill>
            </a:endParaRPr>
          </a:p>
          <a:p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94AEF0-21C2-45D1-8E1A-70EE703FDD68}"/>
              </a:ext>
            </a:extLst>
          </p:cNvPr>
          <p:cNvSpPr txBox="1"/>
          <p:nvPr/>
        </p:nvSpPr>
        <p:spPr>
          <a:xfrm>
            <a:off x="8247402" y="406723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626349" y="375945"/>
            <a:ext cx="32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6</a:t>
            </a:fld>
            <a:endParaRPr lang="fr-CA" dirty="0"/>
          </a:p>
        </p:txBody>
      </p:sp>
      <p:pic>
        <p:nvPicPr>
          <p:cNvPr id="7" name="Image 6" descr="Une image contenant texte&#10;&#10;Description générée automatiquement">
            <a:hlinkClick r:id="rId2"/>
            <a:extLst>
              <a:ext uri="{FF2B5EF4-FFF2-40B4-BE49-F238E27FC236}">
                <a16:creationId xmlns:a16="http://schemas.microsoft.com/office/drawing/2014/main" id="{A1EED212-506E-4EF6-98C9-43AA171E0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84" y="2836773"/>
            <a:ext cx="2971800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053" y="253803"/>
            <a:ext cx="9259889" cy="987738"/>
          </a:xfrm>
        </p:spPr>
        <p:txBody>
          <a:bodyPr/>
          <a:lstStyle/>
          <a:p>
            <a:r>
              <a:rPr lang="fr-CA" sz="2800" i="1" dirty="0"/>
              <a:t>Partie 2 : </a:t>
            </a:r>
            <a:r>
              <a:rPr lang="fr-CA" sz="2800" dirty="0"/>
              <a:t>Coefficients de corrélation et </a:t>
            </a:r>
            <a:br>
              <a:rPr lang="fr-CA" sz="2800" dirty="0"/>
            </a:br>
            <a:r>
              <a:rPr lang="fr-CA" sz="2800" dirty="0"/>
              <a:t>                de détermination</a:t>
            </a:r>
            <a:endParaRPr lang="fr-CA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9367B30-AE07-488F-BA8F-FAF68A159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7053" y="1763857"/>
                <a:ext cx="10117138" cy="5229225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fr-CA" dirty="0"/>
                  <a:t>Pour la corrélation linéaire,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CA" dirty="0"/>
                  <a:t> calculer le coefficient de corrélation linéaire </a:t>
                </a:r>
                <a:br>
                  <a:rPr lang="fr-CA" dirty="0"/>
                </a:br>
                <a:r>
                  <a:rPr lang="fr-CA" dirty="0"/>
                  <a:t> à l’aide d’une formule</a:t>
                </a:r>
                <a:endParaRPr lang="fr-CA" b="1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CA" dirty="0"/>
                  <a:t>calculer le coefficient de détermination</a:t>
                </a:r>
                <a:br>
                  <a:rPr lang="fr-CA" dirty="0"/>
                </a:br>
                <a:r>
                  <a:rPr lang="fr-CA" dirty="0"/>
                  <a:t>à l’aide d’une formule</a:t>
                </a:r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fr-CA" dirty="0"/>
                  <a:t>Pour la corrélation exponentielle,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CA" dirty="0"/>
                  <a:t> calculer le coefficient de corrélation linéaire à l’aide d’une formule</a:t>
                </a:r>
              </a:p>
              <a:p>
                <a:pPr marL="0" indent="0">
                  <a:buNone/>
                </a:pPr>
                <a:r>
                  <a:rPr lang="fr-CA" b="1" dirty="0"/>
                  <a:t>	Attention ! </a:t>
                </a:r>
                <a:r>
                  <a:rPr lang="fr-CA" dirty="0"/>
                  <a:t>Je vous rappelle que l’on doit travailler avec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CA" dirty="0"/>
                  <a:t> et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br>
                  <a:rPr lang="fr-CA" dirty="0"/>
                </a:br>
                <a:r>
                  <a:rPr lang="fr-CA" dirty="0"/>
                  <a:t>       Vous pouvez tout simplement inscrire «ln» devant la variable dans la formule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CA" dirty="0"/>
                  <a:t>calculer le coefficient de détermination à l’aide d’une formule</a:t>
                </a:r>
              </a:p>
              <a:p>
                <a:pPr marL="457200" indent="-457200">
                  <a:buFont typeface="+mj-lt"/>
                  <a:buAutoNum type="arabicPeriod" startAt="6"/>
                </a:pPr>
                <a:r>
                  <a:rPr lang="fr-CA" dirty="0"/>
                  <a:t>Pour la corrélation quadratique, ne rien pour le moment. </a:t>
                </a:r>
                <a:br>
                  <a:rPr lang="fr-CA" dirty="0"/>
                </a:br>
                <a:r>
                  <a:rPr lang="fr-CA" dirty="0"/>
                  <a:t>Nous y reviendrons plus tard </a:t>
                </a:r>
              </a:p>
              <a:p>
                <a:pPr marL="0" indent="0">
                  <a:buNone/>
                </a:pPr>
                <a:endParaRPr lang="fr-CA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400050" lvl="1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457200" indent="-457200">
                  <a:buFont typeface="+mj-lt"/>
                  <a:buAutoNum type="alphaLcParenR"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9367B30-AE07-488F-BA8F-FAF68A159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053" y="1763857"/>
                <a:ext cx="10117138" cy="5229225"/>
              </a:xfrm>
              <a:blipFill>
                <a:blip r:embed="rId2"/>
                <a:stretch>
                  <a:fillRect l="-301" t="-5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4394AEF0-21C2-45D1-8E1A-70EE703FDD68}"/>
              </a:ext>
            </a:extLst>
          </p:cNvPr>
          <p:cNvSpPr txBox="1"/>
          <p:nvPr/>
        </p:nvSpPr>
        <p:spPr>
          <a:xfrm>
            <a:off x="8247402" y="406723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580166" y="375945"/>
            <a:ext cx="4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7</a:t>
            </a:fld>
            <a:endParaRPr lang="fr-CA" dirty="0"/>
          </a:p>
        </p:txBody>
      </p:sp>
      <p:pic>
        <p:nvPicPr>
          <p:cNvPr id="7" name="Image 6" descr="Une image contenant texte&#10;&#10;Description générée automatiquement">
            <a:hlinkClick r:id="rId3"/>
            <a:extLst>
              <a:ext uri="{FF2B5EF4-FFF2-40B4-BE49-F238E27FC236}">
                <a16:creationId xmlns:a16="http://schemas.microsoft.com/office/drawing/2014/main" id="{CAC8BD11-C454-41AA-9155-A795A6EA8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234" y="2277117"/>
            <a:ext cx="2590713" cy="14572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22B2627-B00F-44E5-9A99-4CD666CFD484}"/>
              </a:ext>
            </a:extLst>
          </p:cNvPr>
          <p:cNvSpPr txBox="1"/>
          <p:nvPr/>
        </p:nvSpPr>
        <p:spPr>
          <a:xfrm>
            <a:off x="7241474" y="241525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0:00 à 1:30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DB39160-34AD-4AF0-9452-615F373A654E}"/>
              </a:ext>
            </a:extLst>
          </p:cNvPr>
          <p:cNvSpPr txBox="1"/>
          <p:nvPr/>
        </p:nvSpPr>
        <p:spPr>
          <a:xfrm>
            <a:off x="7241474" y="314435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3:46 à 4:53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853AE8-F0E8-419A-AD19-9CC36072CBFA}"/>
              </a:ext>
            </a:extLst>
          </p:cNvPr>
          <p:cNvSpPr txBox="1"/>
          <p:nvPr/>
        </p:nvSpPr>
        <p:spPr>
          <a:xfrm>
            <a:off x="603802" y="1086032"/>
            <a:ext cx="66376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 une cellule affiche ########, il faut simplement réduire le nombre de décimales affichées</a:t>
            </a:r>
          </a:p>
        </p:txBody>
      </p:sp>
    </p:spTree>
    <p:extLst>
      <p:ext uri="{BB962C8B-B14F-4D97-AF65-F5344CB8AC3E}">
        <p14:creationId xmlns:p14="http://schemas.microsoft.com/office/powerpoint/2010/main" val="329582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478714" cy="987738"/>
          </a:xfrm>
        </p:spPr>
        <p:txBody>
          <a:bodyPr/>
          <a:lstStyle/>
          <a:p>
            <a:r>
              <a:rPr lang="fr-CA" sz="2800" i="1" dirty="0"/>
              <a:t>Partie 2 : </a:t>
            </a:r>
            <a:r>
              <a:rPr lang="fr-CA" sz="2800" dirty="0"/>
              <a:t>Régression</a:t>
            </a:r>
            <a:endParaRPr lang="fr-CA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9367B30-AE07-488F-BA8F-FAF68A159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33500"/>
                <a:ext cx="9717088" cy="5229225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7"/>
                </a:pPr>
                <a:r>
                  <a:rPr lang="fr-CA" dirty="0"/>
                  <a:t>Dans le 1</a:t>
                </a:r>
                <a:r>
                  <a:rPr lang="fr-CA" baseline="30000" dirty="0"/>
                  <a:t>er</a:t>
                </a:r>
                <a:r>
                  <a:rPr lang="fr-CA" dirty="0"/>
                  <a:t> nuage de points,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CA" dirty="0"/>
                  <a:t> Ajouter une courbe de tendance </a:t>
                </a:r>
                <a:r>
                  <a:rPr lang="fr-CA" b="1" dirty="0"/>
                  <a:t>linéaire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CA" dirty="0"/>
                  <a:t>Cocher « Afficher l’équation sur le graphique », changer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CA" dirty="0"/>
                  <a:t> pour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fr-CA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CA" dirty="0"/>
                  <a:t>Cocher « Afficher le coefficient de détermination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CA" dirty="0"/>
                  <a:t>) sur le graphique »</a:t>
                </a:r>
                <a:br>
                  <a:rPr lang="fr-CA" dirty="0"/>
                </a:br>
                <a:br>
                  <a:rPr lang="fr-CA" dirty="0"/>
                </a:br>
                <a:endParaRPr lang="fr-CA" dirty="0"/>
              </a:p>
              <a:p>
                <a:pPr marL="457200" indent="-457200">
                  <a:buFont typeface="+mj-lt"/>
                  <a:buAutoNum type="arabicPeriod" startAt="8"/>
                </a:pPr>
                <a:r>
                  <a:rPr lang="fr-CA" dirty="0"/>
                  <a:t>Dans le 2</a:t>
                </a:r>
                <a:r>
                  <a:rPr lang="fr-CA" baseline="30000" dirty="0"/>
                  <a:t>e</a:t>
                </a:r>
                <a:r>
                  <a:rPr lang="fr-CA" dirty="0"/>
                  <a:t> nuage de points,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CA" dirty="0"/>
                  <a:t> Ajouter une courbe de tendance </a:t>
                </a:r>
                <a:r>
                  <a:rPr lang="fr-CA" b="1" dirty="0"/>
                  <a:t>exponentielle 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CA" dirty="0"/>
                  <a:t>Cocher « Afficher l’équation sur le graphique », changer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CA" dirty="0"/>
                  <a:t> pour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fr-CA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CA" dirty="0"/>
                  <a:t>Cocher « Afficher le coefficient de détermination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CA" dirty="0"/>
                  <a:t>) sur le graphique »</a:t>
                </a:r>
              </a:p>
              <a:p>
                <a:pPr marL="0" indent="0">
                  <a:buNone/>
                </a:pPr>
                <a:r>
                  <a:rPr lang="fr-CA" b="1" dirty="0"/>
                  <a:t>     Attention ! </a:t>
                </a:r>
                <a:r>
                  <a:rPr lang="fr-CA" dirty="0"/>
                  <a:t>Le coefficient de détermination affiché sur le nuage de points </a:t>
                </a:r>
                <a:br>
                  <a:rPr lang="fr-CA" dirty="0"/>
                </a:br>
                <a:r>
                  <a:rPr lang="fr-CA" dirty="0"/>
                  <a:t>     est différent de celui calculé (et c’est normal). Corriger manuellement le </a:t>
                </a:r>
                <a:br>
                  <a:rPr lang="fr-CA" dirty="0"/>
                </a:br>
                <a:r>
                  <a:rPr lang="fr-CA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CA" dirty="0"/>
                  <a:t> du nuage de points. 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400050" lvl="1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457200" indent="-457200">
                  <a:buFont typeface="+mj-lt"/>
                  <a:buAutoNum type="alphaLcParenR"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9367B30-AE07-488F-BA8F-FAF68A159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33500"/>
                <a:ext cx="9717088" cy="5229225"/>
              </a:xfrm>
              <a:blipFill>
                <a:blip r:embed="rId2"/>
                <a:stretch>
                  <a:fillRect l="-314" t="-69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4394AEF0-21C2-45D1-8E1A-70EE703FDD68}"/>
              </a:ext>
            </a:extLst>
          </p:cNvPr>
          <p:cNvSpPr txBox="1"/>
          <p:nvPr/>
        </p:nvSpPr>
        <p:spPr>
          <a:xfrm>
            <a:off x="8247402" y="406723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580166" y="375945"/>
            <a:ext cx="4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8</a:t>
            </a:fld>
            <a:endParaRPr lang="fr-CA" dirty="0"/>
          </a:p>
        </p:txBody>
      </p:sp>
      <p:pic>
        <p:nvPicPr>
          <p:cNvPr id="7" name="Image 6" descr="Une image contenant texte&#10;&#10;Description générée automatiquement">
            <a:hlinkClick r:id="rId3"/>
            <a:extLst>
              <a:ext uri="{FF2B5EF4-FFF2-40B4-BE49-F238E27FC236}">
                <a16:creationId xmlns:a16="http://schemas.microsoft.com/office/drawing/2014/main" id="{CAC8BD11-C454-41AA-9155-A795A6EA8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890" y="814996"/>
            <a:ext cx="2401548" cy="13508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758F2E-1CF9-4D8B-A398-CB550441D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932" y="1154706"/>
            <a:ext cx="1676400" cy="5715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3DE1046-1C0F-47D1-BE41-38CD8CD9E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0003" y="3429000"/>
            <a:ext cx="1990725" cy="6477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A044EFF-3AD6-41E9-8856-7C7F497C154E}"/>
              </a:ext>
            </a:extLst>
          </p:cNvPr>
          <p:cNvSpPr txBox="1"/>
          <p:nvPr/>
        </p:nvSpPr>
        <p:spPr>
          <a:xfrm>
            <a:off x="7729412" y="17965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3:00 à 3:46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B90CB55-B38F-423D-87A9-FEA5074014E2}"/>
              </a:ext>
            </a:extLst>
          </p:cNvPr>
          <p:cNvSpPr txBox="1"/>
          <p:nvPr/>
        </p:nvSpPr>
        <p:spPr>
          <a:xfrm>
            <a:off x="10590409" y="268437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4:53 à 5:10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719C72-49A8-4F25-A58D-A2A139182213}"/>
              </a:ext>
            </a:extLst>
          </p:cNvPr>
          <p:cNvSpPr txBox="1"/>
          <p:nvPr/>
        </p:nvSpPr>
        <p:spPr>
          <a:xfrm>
            <a:off x="7694637" y="3245648"/>
            <a:ext cx="4497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Déplacer les équations au besoin afin qu’elles soient bien visibles</a:t>
            </a:r>
          </a:p>
        </p:txBody>
      </p:sp>
    </p:spTree>
    <p:extLst>
      <p:ext uri="{BB962C8B-B14F-4D97-AF65-F5344CB8AC3E}">
        <p14:creationId xmlns:p14="http://schemas.microsoft.com/office/powerpoint/2010/main" val="313983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478714" cy="987738"/>
          </a:xfrm>
        </p:spPr>
        <p:txBody>
          <a:bodyPr/>
          <a:lstStyle/>
          <a:p>
            <a:r>
              <a:rPr lang="fr-CA" sz="2800" i="1" dirty="0"/>
              <a:t>Partie 2 : </a:t>
            </a:r>
            <a:r>
              <a:rPr lang="fr-CA" sz="2800" dirty="0"/>
              <a:t>Régression</a:t>
            </a:r>
            <a:endParaRPr lang="fr-CA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9367B30-AE07-488F-BA8F-FAF68A159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1" y="1333500"/>
                <a:ext cx="10526713" cy="5229225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9"/>
                </a:pPr>
                <a:r>
                  <a:rPr lang="fr-CA" dirty="0"/>
                  <a:t>Dans le 3</a:t>
                </a:r>
                <a:r>
                  <a:rPr lang="fr-CA" baseline="30000" dirty="0"/>
                  <a:t>e</a:t>
                </a:r>
                <a:r>
                  <a:rPr lang="fr-CA" dirty="0"/>
                  <a:t> nuage de points,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CA" dirty="0"/>
                  <a:t> Ajouter une courbe de tendance </a:t>
                </a:r>
                <a:r>
                  <a:rPr lang="fr-CA" b="1" dirty="0"/>
                  <a:t>polynomiale </a:t>
                </a:r>
                <a:r>
                  <a:rPr lang="fr-CA" dirty="0"/>
                  <a:t>de degré </a:t>
                </a:r>
                <a:r>
                  <a:rPr lang="fr-CA" b="1" dirty="0"/>
                  <a:t>2</a:t>
                </a:r>
                <a:r>
                  <a:rPr lang="fr-CA" dirty="0"/>
                  <a:t> (donc quadratique)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CA" dirty="0"/>
                  <a:t>Cocher « Afficher l’équation sur le graphique », changer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CA" dirty="0"/>
                  <a:t> pour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fr-CA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CA" dirty="0"/>
                  <a:t>Cocher « Afficher le coefficient de détermination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CA" dirty="0"/>
                  <a:t>) sur le graphique »</a:t>
                </a:r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marL="457200" indent="-457200">
                  <a:buFont typeface="+mj-lt"/>
                  <a:buAutoNum type="arabicPeriod" startAt="10"/>
                </a:pPr>
                <a:r>
                  <a:rPr lang="fr-CA" dirty="0"/>
                  <a:t>Inscrire (manuellement dans la cellule T22) la valeur du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CA" dirty="0"/>
                  <a:t> de la corrélation quadratique</a:t>
                </a:r>
                <a:br>
                  <a:rPr lang="fr-CA" dirty="0"/>
                </a:br>
                <a:endParaRPr lang="fr-CA" dirty="0"/>
              </a:p>
              <a:p>
                <a:pPr marL="457200" indent="-457200">
                  <a:buFont typeface="+mj-lt"/>
                  <a:buAutoNum type="arabicPeriod" startAt="10"/>
                </a:pPr>
                <a:r>
                  <a:rPr lang="fr-CA" dirty="0"/>
                  <a:t>Transcrire l’équation de régression du modèle le plus adéquat dans la cellule fusionnée I26-J26. </a:t>
                </a:r>
                <a:br>
                  <a:rPr lang="fr-CA" dirty="0"/>
                </a:br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400050" lvl="1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457200" indent="-457200">
                  <a:buFont typeface="+mj-lt"/>
                  <a:buAutoNum type="alphaLcParenR"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9367B30-AE07-488F-BA8F-FAF68A159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1" y="1333500"/>
                <a:ext cx="10526713" cy="5229225"/>
              </a:xfrm>
              <a:blipFill>
                <a:blip r:embed="rId2"/>
                <a:stretch>
                  <a:fillRect l="-290" t="-69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4394AEF0-21C2-45D1-8E1A-70EE703FDD68}"/>
              </a:ext>
            </a:extLst>
          </p:cNvPr>
          <p:cNvSpPr txBox="1"/>
          <p:nvPr/>
        </p:nvSpPr>
        <p:spPr>
          <a:xfrm>
            <a:off x="8247402" y="406723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580166" y="375945"/>
            <a:ext cx="4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9</a:t>
            </a:fld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62006B4-1484-4580-9A4F-2459D90A1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90" y="1159468"/>
            <a:ext cx="3562350" cy="5619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A7BE9C5-BDF4-4F35-B8AC-BBF9FF23A1CA}"/>
              </a:ext>
            </a:extLst>
          </p:cNvPr>
          <p:cNvSpPr txBox="1"/>
          <p:nvPr/>
        </p:nvSpPr>
        <p:spPr>
          <a:xfrm>
            <a:off x="7694637" y="3075057"/>
            <a:ext cx="4497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Déplacer les équations au besoin afin qu’elles soient bien visibles</a:t>
            </a:r>
          </a:p>
        </p:txBody>
      </p:sp>
    </p:spTree>
    <p:extLst>
      <p:ext uri="{BB962C8B-B14F-4D97-AF65-F5344CB8AC3E}">
        <p14:creationId xmlns:p14="http://schemas.microsoft.com/office/powerpoint/2010/main" val="1266296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E867775C176439FB7FA5654363451" ma:contentTypeVersion="10" ma:contentTypeDescription="Crée un document." ma:contentTypeScope="" ma:versionID="28138d78ef891cc6920f4e4c5efdc591">
  <xsd:schema xmlns:xsd="http://www.w3.org/2001/XMLSchema" xmlns:xs="http://www.w3.org/2001/XMLSchema" xmlns:p="http://schemas.microsoft.com/office/2006/metadata/properties" xmlns:ns2="de09299f-2c35-4560-8319-508cef1d354b" xmlns:ns3="0ba5bab7-d3c0-420b-b217-6671d2644c3c" targetNamespace="http://schemas.microsoft.com/office/2006/metadata/properties" ma:root="true" ma:fieldsID="015b0f294fc556a62a363bed45be389e" ns2:_="" ns3:_="">
    <xsd:import namespace="de09299f-2c35-4560-8319-508cef1d354b"/>
    <xsd:import namespace="0ba5bab7-d3c0-420b-b217-6671d2644c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9299f-2c35-4560-8319-508cef1d3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a5bab7-d3c0-420b-b217-6671d2644c3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489F6D-90C7-4D64-8BB7-93E345EEEF78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9e9d2506-9c4b-403b-a8ee-dc3f12b7fd57"/>
    <ds:schemaRef ds:uri="08fe0dd8-07e2-4cde-97cc-98844302100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BA8A8D9-076C-4D91-AA3A-3154469D62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09299f-2c35-4560-8319-508cef1d354b"/>
    <ds:schemaRef ds:uri="0ba5bab7-d3c0-420b-b217-6671d2644c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7FDF2C-6146-4532-91E6-70ADFE423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2107</TotalTime>
  <Words>1031</Words>
  <Application>Microsoft Office PowerPoint</Application>
  <PresentationFormat>Grand écran</PresentationFormat>
  <Paragraphs>226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Century Gothic</vt:lpstr>
      <vt:lpstr>Courier New</vt:lpstr>
      <vt:lpstr>Wingdings 3</vt:lpstr>
      <vt:lpstr>Ion</vt:lpstr>
      <vt:lpstr>Laboratoire Excel 4</vt:lpstr>
      <vt:lpstr>But du travail</vt:lpstr>
      <vt:lpstr>Consignes</vt:lpstr>
      <vt:lpstr>Critères d’évaluation</vt:lpstr>
      <vt:lpstr>Mise en situation - Partie 2</vt:lpstr>
      <vt:lpstr>Feuille Partie 2</vt:lpstr>
      <vt:lpstr>Partie 2 : Coefficients de corrélation et                  de détermination</vt:lpstr>
      <vt:lpstr>Partie 2 : Régression</vt:lpstr>
      <vt:lpstr>Partie 2 : Régression</vt:lpstr>
      <vt:lpstr>Partie 2 : Régression</vt:lpstr>
      <vt:lpstr>Partie 2 : Estimations</vt:lpstr>
      <vt:lpstr>Autoévaluation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Laboratoire Excel 1</dc:title>
  <dc:creator>Beauchemin-Côté Francis</dc:creator>
  <cp:lastModifiedBy>Beaulieu Tania</cp:lastModifiedBy>
  <cp:revision>27</cp:revision>
  <dcterms:created xsi:type="dcterms:W3CDTF">2022-01-21T14:38:29Z</dcterms:created>
  <dcterms:modified xsi:type="dcterms:W3CDTF">2022-11-12T00:56:26Z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0x010100937E867775C176439FB7FA5654363451</vt:lpwstr>
  </property>
</Properties>
</file>