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71" r:id="rId9"/>
    <p:sldId id="262" r:id="rId10"/>
    <p:sldId id="265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35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29AA1-4593-450B-A886-330B966B91C6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1093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EEB8C-F7D0-44C3-9234-BE312DB16EA1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042608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EB8C-F7D0-44C3-9234-BE312DB16EA1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EEB8C-F7D0-44C3-9234-BE312DB16EA1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istrowatch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://en.wikipedia.org/wiki/Linux_kernel" TargetMode="External"/><Relationship Id="rId4" Type="http://schemas.openxmlformats.org/officeDocument/2006/relationships/hyperlink" Target="http://www.makelinux.net/kernel_ma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Laboratoires_Bell" TargetMode="External"/><Relationship Id="rId2" Type="http://schemas.openxmlformats.org/officeDocument/2006/relationships/hyperlink" Target="http://fr.wikipedia.org/wiki/Massachusetts_Institute_of_Technolog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.wikipedia.org/wiki/Unix" TargetMode="External"/><Relationship Id="rId4" Type="http://schemas.openxmlformats.org/officeDocument/2006/relationships/hyperlink" Target="http://fr.wikipedia.org/wiki/General_Electri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Berkeley_Software_Distribution" TargetMode="External"/><Relationship Id="rId2" Type="http://schemas.openxmlformats.org/officeDocument/2006/relationships/hyperlink" Target="http://fr.wikipedia.org/wiki/GNU/Linu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.wikipedia.org/wiki/Mac_OS_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x-lik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Préhistoire et histoire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de Linux</a:t>
            </a:r>
            <a:endParaRPr lang="fr-CA" dirty="0"/>
          </a:p>
        </p:txBody>
      </p:sp>
      <p:pic>
        <p:nvPicPr>
          <p:cNvPr id="3" name="Image 4" descr="tu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660232" y="188640"/>
            <a:ext cx="2078196" cy="228601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Linux</a:t>
            </a:r>
            <a:endParaRPr lang="fr-CA" dirty="0"/>
          </a:p>
        </p:txBody>
      </p:sp>
      <p:pic>
        <p:nvPicPr>
          <p:cNvPr id="5" name="Espace réservé du contenu 4" descr="big_tu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8036" y="1600200"/>
            <a:ext cx="3885928" cy="4525963"/>
          </a:xfrm>
        </p:spPr>
      </p:pic>
      <p:sp>
        <p:nvSpPr>
          <p:cNvPr id="4" name="ZoneTexte 3"/>
          <p:cNvSpPr txBox="1"/>
          <p:nvPr/>
        </p:nvSpPr>
        <p:spPr>
          <a:xfrm>
            <a:off x="2771800" y="62373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Logo : "</a:t>
            </a:r>
            <a:r>
              <a:rPr lang="fr-CA" dirty="0" err="1" smtClean="0"/>
              <a:t>Tux</a:t>
            </a:r>
            <a:r>
              <a:rPr lang="fr-CA" dirty="0" smtClean="0"/>
              <a:t>", le pingouin</a:t>
            </a:r>
            <a:endParaRPr lang="fr-CA" dirty="0"/>
          </a:p>
        </p:txBody>
      </p:sp>
      <p:pic>
        <p:nvPicPr>
          <p:cNvPr id="6" name="Image 5" descr="Linus_Torvald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3861048"/>
            <a:ext cx="1591624" cy="2442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Linux (1991)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A" dirty="0" smtClean="0"/>
              <a:t>Créé par Linus </a:t>
            </a:r>
            <a:r>
              <a:rPr lang="fr-CA" dirty="0" err="1" smtClean="0"/>
              <a:t>Torvalds</a:t>
            </a:r>
            <a:r>
              <a:rPr lang="fr-CA" dirty="0" smtClean="0"/>
              <a:t> (étudiant de Finlande)</a:t>
            </a:r>
          </a:p>
          <a:p>
            <a:r>
              <a:rPr lang="fr-CA" dirty="0" smtClean="0"/>
              <a:t>Initialement appelé </a:t>
            </a:r>
            <a:r>
              <a:rPr lang="fr-CA" i="1" dirty="0" err="1" smtClean="0"/>
              <a:t>Freax</a:t>
            </a:r>
            <a:endParaRPr lang="fr-CA" i="1" dirty="0" smtClean="0"/>
          </a:p>
          <a:p>
            <a:r>
              <a:rPr lang="fr-CA" dirty="0" smtClean="0"/>
              <a:t>Comme Unix pour les PC (x86)</a:t>
            </a:r>
          </a:p>
          <a:p>
            <a:r>
              <a:rPr lang="fr-CA" dirty="0" smtClean="0"/>
              <a:t>1992: Noyau stable</a:t>
            </a:r>
          </a:p>
          <a:p>
            <a:r>
              <a:rPr lang="fr-CA" dirty="0" smtClean="0"/>
              <a:t>1994: Première version utilisable</a:t>
            </a:r>
          </a:p>
          <a:p>
            <a:r>
              <a:rPr lang="fr-CA" dirty="0" smtClean="0"/>
              <a:t>Distribué avec licence GNU GPL </a:t>
            </a:r>
          </a:p>
          <a:p>
            <a:pPr lvl="1"/>
            <a:r>
              <a:rPr lang="fr-CA" dirty="0" smtClean="0"/>
              <a:t>"the best </a:t>
            </a:r>
            <a:r>
              <a:rPr lang="fr-CA" dirty="0" err="1" smtClean="0"/>
              <a:t>thing</a:t>
            </a:r>
            <a:r>
              <a:rPr lang="fr-CA" dirty="0" smtClean="0"/>
              <a:t> I </a:t>
            </a:r>
            <a:r>
              <a:rPr lang="fr-CA" dirty="0" err="1" smtClean="0"/>
              <a:t>ever</a:t>
            </a:r>
            <a:r>
              <a:rPr lang="fr-CA" dirty="0" smtClean="0"/>
              <a:t> </a:t>
            </a:r>
            <a:r>
              <a:rPr lang="fr-CA" dirty="0" err="1" smtClean="0"/>
              <a:t>did</a:t>
            </a:r>
            <a:r>
              <a:rPr lang="fr-CA" dirty="0" smtClean="0"/>
              <a:t>", a dit </a:t>
            </a:r>
            <a:r>
              <a:rPr lang="fr-CA" dirty="0" err="1" smtClean="0"/>
              <a:t>Torvalds</a:t>
            </a:r>
            <a:endParaRPr lang="fr-CA" dirty="0" smtClean="0"/>
          </a:p>
          <a:p>
            <a:r>
              <a:rPr lang="fr-CA" dirty="0" smtClean="0"/>
              <a:t>GNU/Linux : </a:t>
            </a:r>
            <a:r>
              <a:rPr lang="en-CA" dirty="0" err="1" smtClean="0"/>
              <a:t>noyau</a:t>
            </a:r>
            <a:r>
              <a:rPr lang="en-CA" dirty="0" smtClean="0"/>
              <a:t> Linux + </a:t>
            </a:r>
            <a:r>
              <a:rPr lang="en-CA" dirty="0" err="1" smtClean="0"/>
              <a:t>logiciels</a:t>
            </a:r>
            <a:r>
              <a:rPr lang="en-CA" dirty="0" smtClean="0"/>
              <a:t> GNU (</a:t>
            </a:r>
            <a:r>
              <a:rPr lang="fr-CA" dirty="0" smtClean="0"/>
              <a:t>controverse sur le nom Linux)</a:t>
            </a:r>
            <a:endParaRPr lang="en-CA" dirty="0" smtClean="0"/>
          </a:p>
          <a:p>
            <a:r>
              <a:rPr lang="fr-CA" dirty="0" smtClean="0"/>
              <a:t>Premier logiciel libre collaboratif de grande envergure </a:t>
            </a:r>
          </a:p>
          <a:p>
            <a:r>
              <a:rPr lang="en-US" dirty="0" smtClean="0"/>
              <a:t>Distribution </a:t>
            </a:r>
            <a:r>
              <a:rPr lang="en-US" dirty="0" err="1" smtClean="0"/>
              <a:t>linux</a:t>
            </a:r>
            <a:r>
              <a:rPr lang="en-US" dirty="0" smtClean="0"/>
              <a:t>: Assemblage </a:t>
            </a:r>
            <a:r>
              <a:rPr lang="en-US" dirty="0" err="1" smtClean="0"/>
              <a:t>cohérent</a:t>
            </a:r>
            <a:r>
              <a:rPr lang="en-US" dirty="0" smtClean="0"/>
              <a:t> de </a:t>
            </a:r>
            <a:r>
              <a:rPr lang="en-US" dirty="0" err="1" smtClean="0"/>
              <a:t>logiciels</a:t>
            </a:r>
            <a:r>
              <a:rPr lang="en-US" dirty="0" smtClean="0"/>
              <a:t> (GNU, etc.) </a:t>
            </a:r>
            <a:r>
              <a:rPr lang="en-US" dirty="0" err="1" smtClean="0"/>
              <a:t>autour</a:t>
            </a:r>
            <a:r>
              <a:rPr lang="en-US" dirty="0" smtClean="0"/>
              <a:t> du </a:t>
            </a:r>
            <a:r>
              <a:rPr lang="en-US" dirty="0" err="1" smtClean="0"/>
              <a:t>système</a:t>
            </a:r>
            <a:r>
              <a:rPr lang="en-US" dirty="0" smtClean="0"/>
              <a:t> Linux</a:t>
            </a:r>
          </a:p>
          <a:p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Où se trouve Linux…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1500" dirty="0"/>
              <a:t>Installé partout: serveurs, postes de travails, systèmes embarqués, super-ordinateurs, téléphones mobiles, etc.</a:t>
            </a:r>
            <a:endParaRPr lang="en-US" sz="1500" dirty="0"/>
          </a:p>
          <a:p>
            <a:endParaRPr lang="fr-CA" dirty="0"/>
          </a:p>
        </p:txBody>
      </p:sp>
      <p:pic>
        <p:nvPicPr>
          <p:cNvPr id="2050" name="Picture 2" descr="J:\gitLocal\CVM\B32\H2014\Notions\01 - Historique\Images\tit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5638551" cy="30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:\gitLocal\CVM\B32\H2014\Notions\01 - Historique\Images\acer-liquid-e1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2500709" cy="21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J:\gitLocal\CVM\B32\H2014\Notions\01 - Historique\Images\Na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84984"/>
            <a:ext cx="2078037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:\gitLocal\CVM\B32\H2014\Notions\01 - Historique\Images\web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3" y="4869917"/>
            <a:ext cx="2952328" cy="22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02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Distributions Linux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CA" dirty="0" err="1" smtClean="0"/>
              <a:t>Red</a:t>
            </a:r>
            <a:r>
              <a:rPr lang="fr-CA" dirty="0" smtClean="0"/>
              <a:t> </a:t>
            </a:r>
            <a:r>
              <a:rPr lang="fr-CA" dirty="0" err="1" smtClean="0"/>
              <a:t>Hat</a:t>
            </a:r>
            <a:r>
              <a:rPr lang="fr-CA" dirty="0" smtClean="0"/>
              <a:t> </a:t>
            </a:r>
          </a:p>
          <a:p>
            <a:pPr lvl="1"/>
            <a:r>
              <a:rPr lang="fr-CA" dirty="0" smtClean="0"/>
              <a:t>Société multinationale américaine qui vend sa distribution avec du support, cours, documentation, certification matérielle, etc.</a:t>
            </a:r>
          </a:p>
          <a:p>
            <a:pPr lvl="1"/>
            <a:r>
              <a:rPr lang="fr-CA" dirty="0" smtClean="0"/>
              <a:t>Premier distributeur de GNU/Linux</a:t>
            </a:r>
          </a:p>
          <a:p>
            <a:pPr lvl="1"/>
            <a:r>
              <a:rPr lang="fr-CA" dirty="0" smtClean="0"/>
              <a:t>Distribution </a:t>
            </a:r>
            <a:r>
              <a:rPr lang="fr-CA" i="1" dirty="0" err="1" smtClean="0"/>
              <a:t>Red</a:t>
            </a:r>
            <a:r>
              <a:rPr lang="fr-CA" i="1" dirty="0" smtClean="0"/>
              <a:t> </a:t>
            </a:r>
            <a:r>
              <a:rPr lang="fr-CA" i="1" dirty="0" err="1" smtClean="0"/>
              <a:t>Hat</a:t>
            </a:r>
            <a:r>
              <a:rPr lang="fr-CA" i="1" dirty="0" smtClean="0"/>
              <a:t> Enterprise Linux </a:t>
            </a:r>
            <a:r>
              <a:rPr lang="fr-CA" dirty="0" smtClean="0"/>
              <a:t>(RHEL, 2003) pour usage commercial</a:t>
            </a:r>
          </a:p>
          <a:p>
            <a:r>
              <a:rPr lang="fr-CA" dirty="0" err="1" smtClean="0"/>
              <a:t>Fedora</a:t>
            </a:r>
            <a:endParaRPr lang="fr-CA" dirty="0" smtClean="0"/>
          </a:p>
          <a:p>
            <a:pPr lvl="1"/>
            <a:r>
              <a:rPr lang="fr-CA" dirty="0" smtClean="0"/>
              <a:t>Communautaire et commandité par </a:t>
            </a:r>
            <a:r>
              <a:rPr lang="fr-CA" dirty="0" err="1" smtClean="0"/>
              <a:t>Red</a:t>
            </a:r>
            <a:r>
              <a:rPr lang="fr-CA" dirty="0" smtClean="0"/>
              <a:t> </a:t>
            </a:r>
            <a:r>
              <a:rPr lang="fr-CA" dirty="0" err="1" smtClean="0"/>
              <a:t>Hat</a:t>
            </a:r>
            <a:endParaRPr lang="fr-CA" dirty="0" smtClean="0"/>
          </a:p>
          <a:p>
            <a:pPr lvl="1"/>
            <a:r>
              <a:rPr lang="fr-CA" dirty="0" smtClean="0"/>
              <a:t>Dérive de la distribution </a:t>
            </a:r>
            <a:r>
              <a:rPr lang="fr-CA" dirty="0" err="1" smtClean="0"/>
              <a:t>Red</a:t>
            </a:r>
            <a:r>
              <a:rPr lang="fr-CA" dirty="0" smtClean="0"/>
              <a:t> </a:t>
            </a:r>
            <a:r>
              <a:rPr lang="fr-CA" dirty="0" err="1" smtClean="0"/>
              <a:t>Hat</a:t>
            </a:r>
            <a:r>
              <a:rPr lang="fr-CA" dirty="0" smtClean="0"/>
              <a:t> Linux (1994-2003), destinée à remplacer cette dernière</a:t>
            </a:r>
          </a:p>
          <a:p>
            <a:pPr lvl="1"/>
            <a:r>
              <a:rPr lang="fr-CA" dirty="0" smtClean="0"/>
              <a:t>Pour utilisation non commerciale</a:t>
            </a:r>
          </a:p>
          <a:p>
            <a:pPr lvl="1"/>
            <a:r>
              <a:rPr lang="fr-CA" dirty="0" smtClean="0"/>
              <a:t>Livraisons rapides, moins stables</a:t>
            </a:r>
          </a:p>
          <a:p>
            <a:r>
              <a:rPr lang="fr-CA" dirty="0" err="1" smtClean="0"/>
              <a:t>CentOS</a:t>
            </a:r>
            <a:endParaRPr lang="fr-CA" dirty="0" smtClean="0"/>
          </a:p>
          <a:p>
            <a:pPr lvl="1"/>
            <a:r>
              <a:rPr lang="fr-CA" dirty="0" smtClean="0"/>
              <a:t>Communautaire</a:t>
            </a:r>
          </a:p>
          <a:p>
            <a:pPr lvl="1"/>
            <a:r>
              <a:rPr lang="fr-CA" dirty="0" smtClean="0"/>
              <a:t>Recompilation de RHEL sans les logos</a:t>
            </a:r>
          </a:p>
          <a:p>
            <a:pPr lvl="1"/>
            <a:r>
              <a:rPr lang="fr-CA" dirty="0" smtClean="0"/>
              <a:t>Distribution serveur stable, mais pas de support</a:t>
            </a:r>
          </a:p>
          <a:p>
            <a:r>
              <a:rPr lang="fr-CA" dirty="0" smtClean="0"/>
              <a:t>Autres distributions</a:t>
            </a:r>
          </a:p>
          <a:p>
            <a:pPr lvl="1"/>
            <a:r>
              <a:rPr lang="fr-CA" dirty="0" err="1" smtClean="0"/>
              <a:t>Ubuntu</a:t>
            </a:r>
            <a:r>
              <a:rPr lang="fr-CA" dirty="0" smtClean="0"/>
              <a:t>, </a:t>
            </a:r>
            <a:r>
              <a:rPr lang="fr-CA" dirty="0" err="1" smtClean="0"/>
              <a:t>SuSE</a:t>
            </a:r>
            <a:r>
              <a:rPr lang="fr-CA" dirty="0" smtClean="0"/>
              <a:t>, </a:t>
            </a:r>
            <a:r>
              <a:rPr lang="fr-CA" dirty="0" err="1" smtClean="0"/>
              <a:t>Mandriva</a:t>
            </a:r>
            <a:r>
              <a:rPr lang="fr-CA" dirty="0" smtClean="0"/>
              <a:t>, </a:t>
            </a:r>
            <a:r>
              <a:rPr lang="fr-CA" dirty="0" err="1" smtClean="0"/>
              <a:t>Yellow</a:t>
            </a:r>
            <a:r>
              <a:rPr lang="fr-CA" dirty="0" smtClean="0"/>
              <a:t> Dog, </a:t>
            </a:r>
            <a:r>
              <a:rPr lang="fr-CA" dirty="0" err="1" smtClean="0"/>
              <a:t>Debian</a:t>
            </a:r>
            <a:r>
              <a:rPr lang="fr-CA" dirty="0" smtClean="0"/>
              <a:t>, etc. </a:t>
            </a:r>
          </a:p>
          <a:p>
            <a:pPr lvl="1"/>
            <a:r>
              <a:rPr lang="fr-CA" dirty="0" smtClean="0"/>
              <a:t>Voir </a:t>
            </a:r>
            <a:r>
              <a:rPr lang="fr-CA" dirty="0" smtClean="0">
                <a:hlinkClick r:id="rId2"/>
              </a:rPr>
              <a:t>http://distrowatch.com</a:t>
            </a:r>
            <a:endParaRPr lang="fr-CA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Noyau Linux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CA" dirty="0" smtClean="0"/>
              <a:t>Informations supplémentaires</a:t>
            </a:r>
            <a:endParaRPr lang="fr-CA" dirty="0" smtClean="0">
              <a:hlinkClick r:id="rId3"/>
            </a:endParaRPr>
          </a:p>
          <a:p>
            <a:pPr lvl="1"/>
            <a:r>
              <a:rPr lang="fr-CA" dirty="0" smtClean="0">
                <a:hlinkClick r:id="rId3"/>
              </a:rPr>
              <a:t>http://www.kernel.org</a:t>
            </a:r>
            <a:endParaRPr lang="fr-CA" dirty="0" smtClean="0"/>
          </a:p>
          <a:p>
            <a:pPr lvl="1"/>
            <a:r>
              <a:rPr lang="fr-CA" dirty="0" smtClean="0">
                <a:hlinkClick r:id="rId4"/>
              </a:rPr>
              <a:t>http://www.makelinux.net/kernel_map</a:t>
            </a:r>
            <a:endParaRPr lang="fr-CA" dirty="0" smtClean="0"/>
          </a:p>
          <a:p>
            <a:pPr lvl="1"/>
            <a:r>
              <a:rPr lang="fr-CA" dirty="0" smtClean="0">
                <a:hlinkClick r:id="rId5"/>
              </a:rPr>
              <a:t>http://en.wikipedia.org/wiki/Linux_kernel</a:t>
            </a:r>
            <a:endParaRPr lang="fr-CA" dirty="0" smtClean="0"/>
          </a:p>
          <a:p>
            <a:r>
              <a:rPr lang="fr-CA" dirty="0" smtClean="0"/>
              <a:t>Évolution exponentielle</a:t>
            </a:r>
          </a:p>
          <a:p>
            <a:pPr lvl="1"/>
            <a:r>
              <a:rPr lang="fr-CA" dirty="0" smtClean="0"/>
              <a:t>Maintenant plus de </a:t>
            </a:r>
            <a:br>
              <a:rPr lang="fr-CA" dirty="0" smtClean="0"/>
            </a:br>
            <a:r>
              <a:rPr lang="fr-CA" dirty="0" smtClean="0"/>
              <a:t>10 000 000 lignes de </a:t>
            </a:r>
            <a:br>
              <a:rPr lang="fr-CA" dirty="0" smtClean="0"/>
            </a:br>
            <a:r>
              <a:rPr lang="fr-CA" dirty="0" smtClean="0"/>
              <a:t>code !!!</a:t>
            </a:r>
          </a:p>
          <a:p>
            <a:endParaRPr lang="fr-CA" dirty="0"/>
          </a:p>
        </p:txBody>
      </p:sp>
      <p:pic>
        <p:nvPicPr>
          <p:cNvPr id="4" name="Image 3" descr="Short history of major Linux kernel releases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4077072"/>
            <a:ext cx="3546080" cy="235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Branches Unix</a:t>
            </a:r>
            <a:endParaRPr lang="fr-CA" dirty="0"/>
          </a:p>
        </p:txBody>
      </p:sp>
      <p:pic>
        <p:nvPicPr>
          <p:cNvPr id="1026" name="Picture 2" descr="J:\gitLocal\CVM\B32\H2014\Notions\01 - Historique\Images\branches-un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95" y="1268760"/>
            <a:ext cx="597869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563888" y="64440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Src</a:t>
            </a:r>
            <a:r>
              <a:rPr lang="fr-CA" dirty="0" smtClean="0"/>
              <a:t> : </a:t>
            </a:r>
            <a:r>
              <a:rPr lang="fr-CA" dirty="0" err="1" smtClean="0"/>
              <a:t>Wikipedia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7289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Multics</a:t>
            </a:r>
            <a:endParaRPr lang="fr-CA" dirty="0"/>
          </a:p>
        </p:txBody>
      </p:sp>
      <p:pic>
        <p:nvPicPr>
          <p:cNvPr id="4" name="Espace réservé du contenu 3" descr="1965_multic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1785926"/>
            <a:ext cx="4643470" cy="36562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Multics</a:t>
            </a:r>
            <a:r>
              <a:rPr lang="en-CA" dirty="0" smtClean="0"/>
              <a:t> (1964)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2400" i="1" dirty="0" err="1" smtClean="0"/>
              <a:t>MULTiplexed</a:t>
            </a:r>
            <a:r>
              <a:rPr lang="fr-CA" sz="2400" i="1" dirty="0" smtClean="0"/>
              <a:t> Information and </a:t>
            </a:r>
            <a:r>
              <a:rPr lang="fr-CA" sz="2400" i="1" dirty="0" err="1" smtClean="0"/>
              <a:t>Computing</a:t>
            </a:r>
            <a:r>
              <a:rPr lang="fr-CA" sz="2400" i="1" dirty="0" smtClean="0"/>
              <a:t> Service</a:t>
            </a:r>
          </a:p>
          <a:p>
            <a:r>
              <a:rPr lang="fr-CA" sz="2400" dirty="0" smtClean="0"/>
              <a:t>Conçu par le </a:t>
            </a:r>
            <a:r>
              <a:rPr lang="fr-CA" sz="2400" dirty="0" smtClean="0">
                <a:hlinkClick r:id="rId2" action="ppaction://hlinkfile" tooltip="Massachusetts Institute of Technology"/>
              </a:rPr>
              <a:t>MIT</a:t>
            </a:r>
            <a:r>
              <a:rPr lang="fr-CA" sz="2400" dirty="0" smtClean="0"/>
              <a:t>, les </a:t>
            </a:r>
            <a:r>
              <a:rPr lang="fr-CA" sz="2400" dirty="0" smtClean="0">
                <a:hlinkClick r:id="rId3" action="ppaction://hlinkfile" tooltip="Laboratoires Bell"/>
              </a:rPr>
              <a:t>Laboratoires Bell</a:t>
            </a:r>
            <a:r>
              <a:rPr lang="fr-CA" sz="2400" dirty="0" smtClean="0"/>
              <a:t> et </a:t>
            </a:r>
            <a:r>
              <a:rPr lang="fr-CA" sz="2400" dirty="0" smtClean="0">
                <a:hlinkClick r:id="rId4" action="ppaction://hlinkfile" tooltip="General Electric"/>
              </a:rPr>
              <a:t>General Electric</a:t>
            </a:r>
            <a:endParaRPr lang="fr-CA" sz="2400" dirty="0" smtClean="0"/>
          </a:p>
          <a:p>
            <a:r>
              <a:rPr lang="fr-CA" sz="2400" dirty="0" smtClean="0"/>
              <a:t>Influences de </a:t>
            </a:r>
            <a:r>
              <a:rPr lang="fr-CA" sz="2400" dirty="0" err="1" smtClean="0"/>
              <a:t>Multics</a:t>
            </a:r>
            <a:r>
              <a:rPr lang="fr-CA" sz="2400" dirty="0" smtClean="0"/>
              <a:t> dans </a:t>
            </a:r>
            <a:r>
              <a:rPr lang="fr-CA" sz="2400" dirty="0" smtClean="0">
                <a:hlinkClick r:id="rId5" action="ppaction://hlinkfile" tooltip="Unix"/>
              </a:rPr>
              <a:t>Unix</a:t>
            </a:r>
            <a:r>
              <a:rPr lang="fr-CA" sz="2400" dirty="0" smtClean="0"/>
              <a:t> et plusieurs OS</a:t>
            </a:r>
          </a:p>
          <a:p>
            <a:r>
              <a:rPr lang="en-CA" sz="2400" dirty="0" err="1" smtClean="0"/>
              <a:t>Quelques</a:t>
            </a:r>
            <a:r>
              <a:rPr lang="en-CA" sz="2400" dirty="0" smtClean="0"/>
              <a:t> </a:t>
            </a:r>
            <a:r>
              <a:rPr lang="en-CA" sz="2400" dirty="0" err="1" smtClean="0"/>
              <a:t>caractéristiques</a:t>
            </a:r>
            <a:r>
              <a:rPr lang="en-CA" sz="2400" dirty="0" smtClean="0"/>
              <a:t> :</a:t>
            </a:r>
          </a:p>
          <a:p>
            <a:pPr lvl="1"/>
            <a:r>
              <a:rPr lang="en-CA" sz="2000" dirty="0" err="1" smtClean="0"/>
              <a:t>Système</a:t>
            </a:r>
            <a:r>
              <a:rPr lang="en-CA" sz="2000" dirty="0" smtClean="0"/>
              <a:t> à temps </a:t>
            </a:r>
            <a:r>
              <a:rPr lang="en-CA" sz="2000" dirty="0" err="1" smtClean="0"/>
              <a:t>partagé</a:t>
            </a:r>
            <a:r>
              <a:rPr lang="en-CA" sz="2000" dirty="0" smtClean="0"/>
              <a:t> (</a:t>
            </a:r>
            <a:r>
              <a:rPr lang="en-CA" sz="2000" dirty="0" err="1" smtClean="0"/>
              <a:t>utilisateurs</a:t>
            </a:r>
            <a:r>
              <a:rPr lang="en-CA" sz="2000" dirty="0" smtClean="0"/>
              <a:t> </a:t>
            </a:r>
            <a:r>
              <a:rPr lang="en-CA" sz="2000" dirty="0" err="1" smtClean="0"/>
              <a:t>simultanés</a:t>
            </a:r>
            <a:r>
              <a:rPr lang="en-CA" sz="2000" dirty="0" smtClean="0"/>
              <a:t>)</a:t>
            </a:r>
          </a:p>
          <a:p>
            <a:pPr lvl="1"/>
            <a:r>
              <a:rPr lang="fr-CA" sz="2000" dirty="0" smtClean="0"/>
              <a:t>Système d'invite de commande (</a:t>
            </a:r>
            <a:r>
              <a:rPr lang="fr-CA" sz="2000" dirty="0" err="1" smtClean="0"/>
              <a:t>shell</a:t>
            </a:r>
            <a:r>
              <a:rPr lang="fr-CA" sz="2000" dirty="0" smtClean="0"/>
              <a:t>)</a:t>
            </a:r>
          </a:p>
          <a:p>
            <a:pPr lvl="1"/>
            <a:r>
              <a:rPr lang="en-CA" sz="2000" dirty="0" err="1" smtClean="0"/>
              <a:t>Contrôle</a:t>
            </a:r>
            <a:r>
              <a:rPr lang="en-CA" sz="2000" dirty="0" smtClean="0"/>
              <a:t> par un terminal distant</a:t>
            </a:r>
          </a:p>
          <a:p>
            <a:pPr lvl="1"/>
            <a:r>
              <a:rPr lang="en-CA" sz="2000" dirty="0" err="1" smtClean="0"/>
              <a:t>Système</a:t>
            </a:r>
            <a:r>
              <a:rPr lang="en-CA" sz="2000" dirty="0" smtClean="0"/>
              <a:t> de </a:t>
            </a:r>
            <a:r>
              <a:rPr lang="en-CA" sz="2000" dirty="0" err="1" smtClean="0"/>
              <a:t>fichier</a:t>
            </a:r>
            <a:r>
              <a:rPr lang="en-CA" sz="2000" dirty="0" smtClean="0"/>
              <a:t> </a:t>
            </a:r>
            <a:r>
              <a:rPr lang="en-CA" sz="2000" dirty="0" err="1" smtClean="0"/>
              <a:t>hiérarchique</a:t>
            </a:r>
            <a:endParaRPr lang="en-CA" sz="2000" dirty="0" smtClean="0"/>
          </a:p>
          <a:p>
            <a:pPr lvl="1"/>
            <a:r>
              <a:rPr lang="fr-CA" sz="2000" dirty="0" smtClean="0"/>
              <a:t>Segmentation de la mémoire et mémoire virtuelle</a:t>
            </a:r>
          </a:p>
          <a:p>
            <a:r>
              <a:rPr lang="fr-CA" sz="2400" dirty="0" smtClean="0"/>
              <a:t>Système très ambitieux, mais pas de succès commercial, trop complexe !</a:t>
            </a:r>
          </a:p>
          <a:p>
            <a:r>
              <a:rPr lang="fr-CA" sz="2400" dirty="0" smtClean="0"/>
              <a:t>Utilisé dans les grandes entreprises et dans le milieu scientifique.</a:t>
            </a:r>
          </a:p>
          <a:p>
            <a:endParaRPr lang="fr-CA" sz="2400" dirty="0" smtClean="0"/>
          </a:p>
          <a:p>
            <a:pPr lvl="1"/>
            <a:endParaRPr lang="en-CA" sz="2000" dirty="0" smtClean="0"/>
          </a:p>
          <a:p>
            <a:pPr lvl="1"/>
            <a:endParaRPr lang="fr-C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Unix (</a:t>
            </a:r>
            <a:r>
              <a:rPr lang="fr-CA" dirty="0" err="1" smtClean="0"/>
              <a:t>Unics</a:t>
            </a:r>
            <a:r>
              <a:rPr lang="fr-CA" dirty="0" smtClean="0"/>
              <a:t>)</a:t>
            </a:r>
            <a:endParaRPr lang="fr-CA" dirty="0"/>
          </a:p>
        </p:txBody>
      </p:sp>
      <p:pic>
        <p:nvPicPr>
          <p:cNvPr id="7" name="Espace réservé du contenu 6" descr="Ken_Dennis_PD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1187" y="2029619"/>
            <a:ext cx="4619625" cy="3667125"/>
          </a:xfrm>
        </p:spPr>
      </p:pic>
      <p:pic>
        <p:nvPicPr>
          <p:cNvPr id="5" name="Image 4" descr="Ken_Thompson_&amp;_Dennis_Ritch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4653136"/>
            <a:ext cx="2199727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Unix (1969)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CA" dirty="0" smtClean="0"/>
              <a:t>Écrit initialement par 2 informaticiens de AT&amp;T (Bell </a:t>
            </a:r>
            <a:r>
              <a:rPr lang="fr-CA" dirty="0" err="1" smtClean="0"/>
              <a:t>Labs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Kenneth Thompson &amp; Dennis Ritchie</a:t>
            </a:r>
          </a:p>
          <a:p>
            <a:pPr lvl="1">
              <a:lnSpc>
                <a:spcPct val="120000"/>
              </a:lnSpc>
            </a:pPr>
            <a:r>
              <a:rPr lang="fr-CA" dirty="0" smtClean="0"/>
              <a:t>Travaillaient sur </a:t>
            </a:r>
            <a:r>
              <a:rPr lang="fr-CA" dirty="0" err="1" smtClean="0"/>
              <a:t>Multics</a:t>
            </a:r>
            <a:r>
              <a:rPr lang="fr-CA" dirty="0" smtClean="0"/>
              <a:t> et étaient frustrés par sa complexité (qui empêchait le système d'être facilement utilisé et distribué )</a:t>
            </a:r>
          </a:p>
          <a:p>
            <a:r>
              <a:rPr lang="fr-CA" dirty="0" smtClean="0"/>
              <a:t>Approche : petits outils ayant une mission spécifique</a:t>
            </a:r>
          </a:p>
          <a:p>
            <a:r>
              <a:rPr lang="fr-CA" dirty="0" smtClean="0"/>
              <a:t>Origine de plusieurs systèmes, dont </a:t>
            </a:r>
            <a:r>
              <a:rPr lang="fr-CA" dirty="0" smtClean="0">
                <a:hlinkClick r:id="rId2" action="ppaction://hlinkfile" tooltip="GNU/Linux"/>
              </a:rPr>
              <a:t>GNU/Linux</a:t>
            </a:r>
            <a:r>
              <a:rPr lang="fr-CA" dirty="0" smtClean="0"/>
              <a:t>, </a:t>
            </a:r>
            <a:r>
              <a:rPr lang="fr-CA" dirty="0" smtClean="0">
                <a:hlinkClick r:id="rId3" action="ppaction://hlinkfile" tooltip="Berkeley Software Distribution"/>
              </a:rPr>
              <a:t>BSD</a:t>
            </a:r>
            <a:r>
              <a:rPr lang="fr-CA" dirty="0" smtClean="0"/>
              <a:t>, </a:t>
            </a:r>
            <a:r>
              <a:rPr lang="fr-CA" dirty="0" smtClean="0">
                <a:hlinkClick r:id="rId4" action="ppaction://hlinkfile" tooltip="Mac OS X"/>
              </a:rPr>
              <a:t>Mac OS X</a:t>
            </a:r>
            <a:endParaRPr lang="fr-CA" dirty="0" smtClean="0"/>
          </a:p>
          <a:p>
            <a:r>
              <a:rPr lang="fr-CA" dirty="0" smtClean="0"/>
              <a:t>Première version programmée en </a:t>
            </a:r>
            <a:r>
              <a:rPr lang="fr-CA" dirty="0" smtClean="0"/>
              <a:t>assembleur</a:t>
            </a:r>
          </a:p>
          <a:p>
            <a:endParaRPr lang="fr-CA" dirty="0"/>
          </a:p>
          <a:p>
            <a:endParaRPr lang="fr-CA" dirty="0" smtClean="0"/>
          </a:p>
          <a:p>
            <a:pPr>
              <a:buNone/>
            </a:pPr>
            <a:endParaRPr lang="fr-CA" dirty="0" smtClean="0"/>
          </a:p>
          <a:p>
            <a:r>
              <a:rPr lang="fr-CA" dirty="0" smtClean="0"/>
              <a:t>1971: Ritchie invente le C pour réécrire le noyau</a:t>
            </a:r>
          </a:p>
          <a:p>
            <a:r>
              <a:rPr lang="fr-CA" dirty="0" smtClean="0"/>
              <a:t>1977: Université de Californie → Berkeley Software Distribution (BSD)</a:t>
            </a:r>
          </a:p>
          <a:p>
            <a:r>
              <a:rPr lang="fr-CA" dirty="0" smtClean="0"/>
              <a:t>1977: Code source disponible aux autres entreprises → branches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Suggestion de lecture: </a:t>
            </a:r>
            <a:r>
              <a:rPr lang="en-US" i="1" dirty="0" smtClean="0"/>
              <a:t>The Cuckoo's Egg </a:t>
            </a:r>
            <a:r>
              <a:rPr lang="en-US" dirty="0" smtClean="0"/>
              <a:t>(1989) par Clifford Stoll</a:t>
            </a:r>
          </a:p>
          <a:p>
            <a:pPr lvl="1"/>
            <a:r>
              <a:rPr lang="en-US" dirty="0" err="1" smtClean="0"/>
              <a:t>Basé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faits</a:t>
            </a:r>
            <a:r>
              <a:rPr lang="en-US" dirty="0" smtClean="0"/>
              <a:t> </a:t>
            </a:r>
            <a:r>
              <a:rPr lang="en-US" dirty="0" err="1" smtClean="0"/>
              <a:t>réels</a:t>
            </a:r>
            <a:r>
              <a:rPr lang="en-US" dirty="0" smtClean="0"/>
              <a:t> d'un hacker du KGB </a:t>
            </a:r>
            <a:r>
              <a:rPr lang="en-US" dirty="0" err="1" smtClean="0"/>
              <a:t>s'infiltrant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serveurs</a:t>
            </a:r>
            <a:r>
              <a:rPr lang="en-US" dirty="0" smtClean="0"/>
              <a:t> Unix de la </a:t>
            </a:r>
            <a:r>
              <a:rPr lang="en-US" dirty="0" err="1" smtClean="0"/>
              <a:t>défense</a:t>
            </a:r>
            <a:r>
              <a:rPr lang="en-US" dirty="0" smtClean="0"/>
              <a:t> </a:t>
            </a:r>
            <a:r>
              <a:rPr lang="en-US" dirty="0" err="1" smtClean="0"/>
              <a:t>américaine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GNU</a:t>
            </a:r>
            <a:endParaRPr lang="fr-CA" dirty="0"/>
          </a:p>
        </p:txBody>
      </p:sp>
      <p:pic>
        <p:nvPicPr>
          <p:cNvPr id="4" name="Espace réservé du contenu 3" descr="heckert_gnu_lef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43174" y="2000240"/>
            <a:ext cx="3683839" cy="3556810"/>
          </a:xfrm>
        </p:spPr>
      </p:pic>
      <p:pic>
        <p:nvPicPr>
          <p:cNvPr id="5" name="Image 4" descr="richard_stallm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4653136"/>
            <a:ext cx="2372379" cy="1589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GNU (1983)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fontScale="55000" lnSpcReduction="20000"/>
          </a:bodyPr>
          <a:lstStyle/>
          <a:p>
            <a:r>
              <a:rPr lang="fr-CA" dirty="0" smtClean="0"/>
              <a:t>Fondé par Richard M. </a:t>
            </a:r>
            <a:r>
              <a:rPr lang="fr-CA" dirty="0" err="1" smtClean="0"/>
              <a:t>Stallman</a:t>
            </a:r>
            <a:endParaRPr lang="fr-CA" dirty="0" smtClean="0"/>
          </a:p>
          <a:p>
            <a:r>
              <a:rPr lang="fr-CA" dirty="0" smtClean="0"/>
              <a:t>GNU = GNU</a:t>
            </a:r>
            <a:r>
              <a:rPr lang="en-CA" dirty="0" smtClean="0"/>
              <a:t>’</a:t>
            </a:r>
            <a:r>
              <a:rPr lang="fr-CA" dirty="0" smtClean="0"/>
              <a:t>s Not Unix</a:t>
            </a:r>
          </a:p>
          <a:p>
            <a:r>
              <a:rPr lang="fr-CA" dirty="0" smtClean="0"/>
              <a:t>OS de type Unix, mais dont le code source est distribué avec une licence permettant la modification et la redistribution</a:t>
            </a:r>
          </a:p>
          <a:p>
            <a:pPr lvl="1"/>
            <a:r>
              <a:rPr lang="en-CA" dirty="0" smtClean="0"/>
              <a:t>Il </a:t>
            </a:r>
            <a:r>
              <a:rPr lang="en-CA" dirty="0" err="1" smtClean="0"/>
              <a:t>n’y</a:t>
            </a:r>
            <a:r>
              <a:rPr lang="en-CA" dirty="0" smtClean="0"/>
              <a:t> a </a:t>
            </a:r>
            <a:r>
              <a:rPr lang="en-CA" dirty="0" err="1" smtClean="0"/>
              <a:t>donc</a:t>
            </a:r>
            <a:r>
              <a:rPr lang="en-CA" dirty="0" smtClean="0"/>
              <a:t> pas de code Unix </a:t>
            </a:r>
            <a:r>
              <a:rPr lang="en-CA" dirty="0" err="1" smtClean="0"/>
              <a:t>dans</a:t>
            </a:r>
            <a:r>
              <a:rPr lang="en-CA" dirty="0" smtClean="0"/>
              <a:t> GNU.</a:t>
            </a:r>
          </a:p>
          <a:p>
            <a:pPr lvl="1">
              <a:buNone/>
            </a:pPr>
            <a:endParaRPr lang="fr-CA" dirty="0" smtClean="0"/>
          </a:p>
          <a:p>
            <a:r>
              <a:rPr lang="fr-CA" dirty="0" smtClean="0"/>
              <a:t>1985: Free Software </a:t>
            </a:r>
            <a:r>
              <a:rPr lang="fr-CA" dirty="0" err="1" smtClean="0"/>
              <a:t>Foundation</a:t>
            </a:r>
            <a:r>
              <a:rPr lang="fr-CA" dirty="0" smtClean="0"/>
              <a:t> (FSF) est fondée par </a:t>
            </a:r>
            <a:r>
              <a:rPr lang="fr-CA" dirty="0" err="1" smtClean="0"/>
              <a:t>Stallman</a:t>
            </a:r>
            <a:r>
              <a:rPr lang="fr-CA" dirty="0" smtClean="0"/>
              <a:t>.</a:t>
            </a:r>
          </a:p>
          <a:p>
            <a:pPr lvl="1"/>
            <a:r>
              <a:rPr lang="fr-CA" dirty="0" smtClean="0"/>
              <a:t>Permet d’aider pour le financement de GNU</a:t>
            </a:r>
          </a:p>
          <a:p>
            <a:pPr lvl="1">
              <a:buNone/>
            </a:pPr>
            <a:endParaRPr lang="fr-CA" dirty="0" smtClean="0"/>
          </a:p>
          <a:p>
            <a:r>
              <a:rPr lang="en-CA" dirty="0" err="1" smtClean="0"/>
              <a:t>Copyleft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GNU General Public License.</a:t>
            </a:r>
          </a:p>
          <a:p>
            <a:pPr lvl="1"/>
            <a:r>
              <a:rPr lang="en-CA" dirty="0" err="1" smtClean="0"/>
              <a:t>Liberté</a:t>
            </a:r>
            <a:r>
              <a:rPr lang="en-CA" dirty="0" smtClean="0"/>
              <a:t> d’</a:t>
            </a:r>
            <a:r>
              <a:rPr lang="fr-CA" dirty="0" smtClean="0"/>
              <a:t>utiliser le logiciel sans restriction, de l</a:t>
            </a:r>
            <a:r>
              <a:rPr lang="en-CA" dirty="0" smtClean="0"/>
              <a:t>’</a:t>
            </a:r>
            <a:r>
              <a:rPr lang="fr-CA" dirty="0" smtClean="0"/>
              <a:t>étudier, de le modifier et de le redistribuer sous certaines conditions.</a:t>
            </a:r>
          </a:p>
          <a:p>
            <a:pPr lvl="1"/>
            <a:r>
              <a:rPr lang="fr-CA" dirty="0" smtClean="0"/>
              <a:t>Free != Gratuit</a:t>
            </a:r>
          </a:p>
          <a:p>
            <a:pPr lvl="1">
              <a:buNone/>
            </a:pPr>
            <a:endParaRPr lang="en-CA" dirty="0" smtClean="0"/>
          </a:p>
          <a:p>
            <a:r>
              <a:rPr lang="en-CA" dirty="0" smtClean="0"/>
              <a:t>GNU </a:t>
            </a:r>
            <a:r>
              <a:rPr lang="en-CA" dirty="0" err="1" smtClean="0"/>
              <a:t>Hurd</a:t>
            </a:r>
            <a:r>
              <a:rPr lang="en-CA" dirty="0" smtClean="0"/>
              <a:t>: </a:t>
            </a:r>
            <a:r>
              <a:rPr lang="en-CA" dirty="0" err="1" smtClean="0"/>
              <a:t>noyau</a:t>
            </a:r>
            <a:r>
              <a:rPr lang="en-CA" dirty="0" smtClean="0"/>
              <a:t> du </a:t>
            </a:r>
            <a:r>
              <a:rPr lang="en-CA" dirty="0" err="1" smtClean="0"/>
              <a:t>système</a:t>
            </a:r>
            <a:r>
              <a:rPr lang="en-CA" dirty="0" smtClean="0"/>
              <a:t> qui </a:t>
            </a:r>
            <a:r>
              <a:rPr lang="en-CA" dirty="0" err="1" smtClean="0"/>
              <a:t>n’a</a:t>
            </a:r>
            <a:r>
              <a:rPr lang="en-CA" dirty="0" smtClean="0"/>
              <a:t> </a:t>
            </a:r>
            <a:r>
              <a:rPr lang="en-CA" dirty="0" err="1" smtClean="0"/>
              <a:t>jamais</a:t>
            </a:r>
            <a:r>
              <a:rPr lang="en-CA" dirty="0" smtClean="0"/>
              <a:t> </a:t>
            </a:r>
            <a:r>
              <a:rPr lang="en-CA" dirty="0" err="1" smtClean="0"/>
              <a:t>été</a:t>
            </a:r>
            <a:r>
              <a:rPr lang="en-CA" dirty="0" smtClean="0"/>
              <a:t> stable, </a:t>
            </a:r>
            <a:r>
              <a:rPr lang="en-CA" dirty="0" err="1" smtClean="0"/>
              <a:t>même</a:t>
            </a:r>
            <a:r>
              <a:rPr lang="en-CA" dirty="0" smtClean="0"/>
              <a:t> pas </a:t>
            </a:r>
            <a:r>
              <a:rPr lang="en-CA" dirty="0" err="1" smtClean="0"/>
              <a:t>maintenant</a:t>
            </a:r>
            <a:r>
              <a:rPr lang="en-CA" dirty="0" smtClean="0"/>
              <a:t>.</a:t>
            </a:r>
          </a:p>
          <a:p>
            <a:endParaRPr lang="en-CA" dirty="0" smtClean="0"/>
          </a:p>
          <a:p>
            <a:r>
              <a:rPr lang="en-CA" dirty="0" smtClean="0"/>
              <a:t>GNU Software: </a:t>
            </a:r>
            <a:r>
              <a:rPr lang="en-CA" dirty="0" err="1" smtClean="0"/>
              <a:t>Commandes</a:t>
            </a:r>
            <a:r>
              <a:rPr lang="en-CA" dirty="0" smtClean="0"/>
              <a:t> Unix + </a:t>
            </a:r>
            <a:r>
              <a:rPr lang="en-CA" dirty="0" err="1" smtClean="0"/>
              <a:t>autres</a:t>
            </a:r>
            <a:r>
              <a:rPr lang="en-CA" dirty="0" smtClean="0"/>
              <a:t> programmes (ex: </a:t>
            </a:r>
            <a:r>
              <a:rPr lang="en-CA" dirty="0" err="1" smtClean="0"/>
              <a:t>emacs</a:t>
            </a:r>
            <a:r>
              <a:rPr lang="en-CA" dirty="0" smtClean="0"/>
              <a:t>)</a:t>
            </a:r>
          </a:p>
          <a:p>
            <a:r>
              <a:rPr lang="en-CA" dirty="0" err="1" smtClean="0"/>
              <a:t>Janvier</a:t>
            </a:r>
            <a:r>
              <a:rPr lang="en-CA" dirty="0" smtClean="0"/>
              <a:t> 2004: </a:t>
            </a:r>
            <a:r>
              <a:rPr lang="en-CA" dirty="0" err="1" smtClean="0"/>
              <a:t>L'Unesco</a:t>
            </a:r>
            <a:r>
              <a:rPr lang="en-CA" dirty="0" smtClean="0"/>
              <a:t> </a:t>
            </a:r>
            <a:r>
              <a:rPr lang="en-CA" dirty="0" err="1" smtClean="0"/>
              <a:t>inscrit</a:t>
            </a:r>
            <a:r>
              <a:rPr lang="en-CA" dirty="0" smtClean="0"/>
              <a:t> GNU </a:t>
            </a:r>
            <a:r>
              <a:rPr lang="en-CA" dirty="0" err="1" smtClean="0"/>
              <a:t>comme</a:t>
            </a:r>
            <a:r>
              <a:rPr lang="en-CA" dirty="0" smtClean="0"/>
              <a:t> </a:t>
            </a:r>
            <a:r>
              <a:rPr lang="fr-CA" dirty="0" smtClean="0"/>
              <a:t>« </a:t>
            </a:r>
            <a:r>
              <a:rPr lang="en-CA" dirty="0" err="1" smtClean="0"/>
              <a:t>Trésor</a:t>
            </a:r>
            <a:r>
              <a:rPr lang="en-CA" dirty="0" smtClean="0"/>
              <a:t> du </a:t>
            </a:r>
            <a:r>
              <a:rPr lang="en-CA" dirty="0" err="1" smtClean="0"/>
              <a:t>monde</a:t>
            </a:r>
            <a:r>
              <a:rPr lang="fr-CA" dirty="0" smtClean="0"/>
              <a:t> »</a:t>
            </a:r>
          </a:p>
          <a:p>
            <a:endParaRPr lang="fr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Minix</a:t>
            </a:r>
            <a:endParaRPr lang="fr-CA" dirty="0"/>
          </a:p>
        </p:txBody>
      </p:sp>
      <p:pic>
        <p:nvPicPr>
          <p:cNvPr id="3075" name="Picture 3" descr="J:\gitLocal\CVM\B32\H2014\Notions\01 - Historique\Images\Minix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59932"/>
            <a:ext cx="34290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Minix</a:t>
            </a:r>
            <a:r>
              <a:rPr lang="fr-CA" dirty="0" smtClean="0"/>
              <a:t> (1987)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Créé</a:t>
            </a:r>
            <a:r>
              <a:rPr lang="en-US" dirty="0" smtClean="0"/>
              <a:t> par Andrew S. </a:t>
            </a:r>
            <a:r>
              <a:rPr lang="en-US" dirty="0" err="1" smtClean="0"/>
              <a:t>Tanenbaum</a:t>
            </a:r>
            <a:endParaRPr lang="en-US" dirty="0" smtClean="0"/>
          </a:p>
          <a:p>
            <a:r>
              <a:rPr lang="en-US" dirty="0" smtClean="0"/>
              <a:t>OS de type Unix pour l</a:t>
            </a:r>
            <a:r>
              <a:rPr lang="en-CA" dirty="0" smtClean="0"/>
              <a:t>’</a:t>
            </a:r>
            <a:r>
              <a:rPr lang="en-US" dirty="0" err="1" smtClean="0"/>
              <a:t>enseignement</a:t>
            </a:r>
            <a:r>
              <a:rPr lang="en-US" dirty="0" smtClean="0"/>
              <a:t> ("mini-Unix")</a:t>
            </a:r>
            <a:endParaRPr lang="en-US" dirty="0" smtClean="0">
              <a:hlinkClick r:id="rId2" action="ppaction://hlinkfile" tooltip="Unix-like"/>
            </a:endParaRPr>
          </a:p>
          <a:p>
            <a:r>
              <a:rPr lang="en-US" dirty="0" smtClean="0"/>
              <a:t>A </a:t>
            </a:r>
            <a:r>
              <a:rPr lang="en-US" dirty="0" err="1" smtClean="0"/>
              <a:t>inspiré</a:t>
            </a:r>
            <a:r>
              <a:rPr lang="en-US" dirty="0" smtClean="0"/>
              <a:t> la </a:t>
            </a:r>
            <a:r>
              <a:rPr lang="en-US" dirty="0" err="1" smtClean="0"/>
              <a:t>création</a:t>
            </a:r>
            <a:r>
              <a:rPr lang="en-US" dirty="0" smtClean="0"/>
              <a:t> du </a:t>
            </a:r>
            <a:r>
              <a:rPr lang="en-US" dirty="0" err="1" smtClean="0"/>
              <a:t>noyau</a:t>
            </a:r>
            <a:r>
              <a:rPr lang="en-US" dirty="0" smtClean="0"/>
              <a:t> Linux, car </a:t>
            </a:r>
            <a:r>
              <a:rPr lang="en-US" dirty="0" err="1" smtClean="0"/>
              <a:t>Minix</a:t>
            </a:r>
            <a:r>
              <a:rPr lang="en-US" dirty="0" smtClean="0"/>
              <a:t> </a:t>
            </a:r>
            <a:r>
              <a:rPr lang="en-US" dirty="0" err="1" smtClean="0"/>
              <a:t>devait</a:t>
            </a:r>
            <a:r>
              <a:rPr lang="en-US" dirty="0" smtClean="0"/>
              <a:t> </a:t>
            </a:r>
            <a:r>
              <a:rPr lang="en-US" dirty="0" err="1" smtClean="0"/>
              <a:t>rester</a:t>
            </a:r>
            <a:r>
              <a:rPr lang="en-US" dirty="0" smtClean="0"/>
              <a:t> </a:t>
            </a:r>
            <a:r>
              <a:rPr lang="en-US" dirty="0" err="1" smtClean="0"/>
              <a:t>principalement</a:t>
            </a:r>
            <a:r>
              <a:rPr lang="en-US" dirty="0" smtClean="0"/>
              <a:t> pour </a:t>
            </a:r>
            <a:r>
              <a:rPr lang="en-US" dirty="0" err="1" smtClean="0"/>
              <a:t>l’éducation</a:t>
            </a:r>
            <a:endParaRPr lang="en-US" dirty="0" smtClean="0"/>
          </a:p>
          <a:p>
            <a:r>
              <a:rPr lang="en-US" dirty="0" smtClean="0"/>
              <a:t>1987: Code source </a:t>
            </a:r>
            <a:r>
              <a:rPr lang="en-US" dirty="0" err="1" smtClean="0"/>
              <a:t>disponible</a:t>
            </a:r>
            <a:r>
              <a:rPr lang="en-US" dirty="0" smtClean="0"/>
              <a:t> aux </a:t>
            </a:r>
            <a:r>
              <a:rPr lang="en-US" dirty="0" err="1" smtClean="0"/>
              <a:t>universités</a:t>
            </a:r>
            <a:r>
              <a:rPr lang="en-US" dirty="0" smtClean="0"/>
              <a:t> pour </a:t>
            </a:r>
            <a:r>
              <a:rPr lang="en-US" dirty="0" err="1" smtClean="0"/>
              <a:t>étude</a:t>
            </a:r>
            <a:r>
              <a:rPr lang="en-US" dirty="0" smtClean="0"/>
              <a:t> et </a:t>
            </a:r>
            <a:r>
              <a:rPr lang="en-US" dirty="0" err="1" smtClean="0"/>
              <a:t>recherche</a:t>
            </a:r>
            <a:endParaRPr lang="en-US" dirty="0" smtClean="0"/>
          </a:p>
          <a:p>
            <a:r>
              <a:rPr lang="en-US" dirty="0" smtClean="0"/>
              <a:t>2000: </a:t>
            </a:r>
            <a:r>
              <a:rPr lang="en-US" dirty="0" err="1" smtClean="0"/>
              <a:t>Gratuit</a:t>
            </a:r>
            <a:r>
              <a:rPr lang="en-US" dirty="0" smtClean="0"/>
              <a:t> et </a:t>
            </a:r>
            <a:r>
              <a:rPr lang="en-US" dirty="0" err="1" smtClean="0"/>
              <a:t>libre</a:t>
            </a:r>
            <a:r>
              <a:rPr lang="en-US" dirty="0" smtClean="0"/>
              <a:t> (</a:t>
            </a:r>
            <a:r>
              <a:rPr lang="en-US" dirty="0" err="1" smtClean="0"/>
              <a:t>licence</a:t>
            </a:r>
            <a:r>
              <a:rPr lang="en-US" dirty="0" smtClean="0"/>
              <a:t> BSD)</a:t>
            </a:r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440</TotalTime>
  <Words>674</Words>
  <Application>Microsoft Office PowerPoint</Application>
  <PresentationFormat>Affichage à l'écran (4:3)</PresentationFormat>
  <Paragraphs>102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Technic</vt:lpstr>
      <vt:lpstr>Préhistoire et histoire de Linux</vt:lpstr>
      <vt:lpstr>Multics</vt:lpstr>
      <vt:lpstr>Multics (1964)</vt:lpstr>
      <vt:lpstr>Unix (Unics)</vt:lpstr>
      <vt:lpstr>Unix (1969)</vt:lpstr>
      <vt:lpstr>GNU</vt:lpstr>
      <vt:lpstr>GNU (1983)</vt:lpstr>
      <vt:lpstr>Minix</vt:lpstr>
      <vt:lpstr>Minix (1987)</vt:lpstr>
      <vt:lpstr>Linux</vt:lpstr>
      <vt:lpstr>Linux (1991)</vt:lpstr>
      <vt:lpstr>Où se trouve Linux…</vt:lpstr>
      <vt:lpstr>Distributions Linux</vt:lpstr>
      <vt:lpstr>Noyau Linux</vt:lpstr>
      <vt:lpstr>Branches Unix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cvm</cp:lastModifiedBy>
  <cp:revision>89</cp:revision>
  <dcterms:created xsi:type="dcterms:W3CDTF">2010-08-24T03:10:47Z</dcterms:created>
  <dcterms:modified xsi:type="dcterms:W3CDTF">2014-05-05T12:54:12Z</dcterms:modified>
</cp:coreProperties>
</file>