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80" r:id="rId4"/>
    <p:sldId id="281" r:id="rId5"/>
    <p:sldId id="282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8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3344D-FB2D-462B-8C4C-A3BD86481B81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8E939-84BB-4A6A-AB47-6EEFEA3549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有些人写了</a:t>
            </a:r>
            <a:r>
              <a:rPr lang="en-US" altLang="zh-CN"/>
              <a:t>P</a:t>
            </a:r>
            <a:r>
              <a:rPr lang="zh-CN" altLang="en-US"/>
              <a:t>（</a:t>
            </a:r>
            <a:r>
              <a:rPr lang="en-US" altLang="zh-CN"/>
              <a:t>AB</a:t>
            </a:r>
            <a:r>
              <a:rPr lang="zh-CN" altLang="en-US"/>
              <a:t>）</a:t>
            </a:r>
            <a:r>
              <a:rPr lang="en-US" altLang="zh-CN"/>
              <a:t>-PA-PB&lt;=P(AB)-P(AB)P(AB),</a:t>
            </a:r>
            <a:r>
              <a:rPr lang="zh-CN" altLang="en-US"/>
              <a:t>所以加绝对值就在</a:t>
            </a:r>
            <a:r>
              <a:rPr lang="en-US" altLang="zh-CN"/>
              <a:t>-0.25</a:t>
            </a:r>
            <a:r>
              <a:rPr lang="zh-CN" altLang="en-US"/>
              <a:t>到</a:t>
            </a:r>
            <a:r>
              <a:rPr lang="en-US" altLang="zh-CN"/>
              <a:t>0.25</a:t>
            </a:r>
            <a:r>
              <a:rPr lang="zh-CN" altLang="en-US"/>
              <a:t>之间。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5789292" y="433867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9484-94A1-4000-B1E2-739288819D2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07862" y="1856169"/>
            <a:ext cx="552827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350" dirty="0">
                <a:latin typeface="SimHei" panose="02010609060101010101" pitchFamily="49" charset="-122"/>
                <a:ea typeface="SimHei" panose="02010609060101010101" pitchFamily="49" charset="-122"/>
              </a:rPr>
              <a:t>概率论与数理统计 </a:t>
            </a:r>
            <a:r>
              <a:rPr lang="en-US" altLang="zh-CN" sz="4350" dirty="0">
                <a:latin typeface="SimHei" panose="02010609060101010101" pitchFamily="49" charset="-122"/>
                <a:ea typeface="SimHei" panose="02010609060101010101" pitchFamily="49" charset="-122"/>
              </a:rPr>
              <a:t>Assignment 1</a:t>
            </a:r>
            <a:endParaRPr lang="zh-CN" altLang="en-US" sz="43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CD52E4A-2FAB-4344-A89A-0BF0C0EC0278}"/>
              </a:ext>
            </a:extLst>
          </p:cNvPr>
          <p:cNvSpPr txBox="1"/>
          <p:nvPr/>
        </p:nvSpPr>
        <p:spPr>
          <a:xfrm>
            <a:off x="361950" y="238454"/>
            <a:ext cx="1917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chemeClr val="accent5"/>
                </a:solidFill>
              </a:rPr>
              <a:t>证明：</a:t>
            </a:r>
            <a:endParaRPr kumimoji="1" lang="en-US" altLang="zh-CN" sz="1800" b="1" dirty="0">
              <a:solidFill>
                <a:schemeClr val="accent5"/>
              </a:solidFill>
            </a:endParaRPr>
          </a:p>
          <a:p>
            <a:r>
              <a:rPr kumimoji="1" lang="zh-CN" altLang="en-US" sz="1800" dirty="0"/>
              <a:t>（一）必要性：</a:t>
            </a:r>
            <a:endParaRPr kumimoji="1" lang="en-US" altLang="zh-CN" sz="1800" dirty="0"/>
          </a:p>
          <a:p>
            <a:r>
              <a:rPr kumimoji="1" lang="zh-CN" altLang="en-US" sz="1800" dirty="0"/>
              <a:t>（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）下连续性：</a:t>
            </a:r>
            <a:endParaRPr kumimoji="1" lang="en-US" altLang="zh-CN" sz="1800" dirty="0"/>
          </a:p>
          <a:p>
            <a:endParaRPr kumimoji="1"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5F817E-0442-A141-86F2-C4952B51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18" y="316463"/>
            <a:ext cx="4906763" cy="48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1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CD52E4A-2FAB-4344-A89A-0BF0C0EC0278}"/>
              </a:ext>
            </a:extLst>
          </p:cNvPr>
          <p:cNvSpPr txBox="1"/>
          <p:nvPr/>
        </p:nvSpPr>
        <p:spPr>
          <a:xfrm>
            <a:off x="361950" y="23845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chemeClr val="accent5"/>
                </a:solidFill>
              </a:rPr>
              <a:t>证明：</a:t>
            </a:r>
            <a:endParaRPr kumimoji="1" lang="en-US" altLang="zh-CN" sz="1800" b="1" dirty="0">
              <a:solidFill>
                <a:schemeClr val="accent5"/>
              </a:solidFill>
            </a:endParaRPr>
          </a:p>
          <a:p>
            <a:r>
              <a:rPr kumimoji="1" lang="zh-CN" altLang="en-US" sz="1800" dirty="0"/>
              <a:t>（二）充分性：</a:t>
            </a:r>
            <a:endParaRPr kumimoji="1" lang="en-US" altLang="zh-CN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327A27-780F-6B44-AF26-26B77CFA7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955" y="919741"/>
            <a:ext cx="5356089" cy="395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7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AB13E4-6D8C-1449-8A3A-F6EF7551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683"/>
            <a:ext cx="9144000" cy="462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9DE88B-452D-4143-B60B-95C5AC5EC48B}"/>
                  </a:ext>
                </a:extLst>
              </p:cNvPr>
              <p:cNvSpPr txBox="1"/>
              <p:nvPr/>
            </p:nvSpPr>
            <p:spPr>
              <a:xfrm>
                <a:off x="2286000" y="2074304"/>
                <a:ext cx="4572000" cy="1348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den>
                      </m:f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</m:oMath>
                  </m:oMathPara>
                </a14:m>
                <a:endParaRPr lang="en-US" altLang="zh-CN" sz="36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9DE88B-452D-4143-B60B-95C5AC5EC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74304"/>
                <a:ext cx="4572000" cy="1348511"/>
              </a:xfrm>
              <a:prstGeom prst="rect">
                <a:avLst/>
              </a:prstGeom>
              <a:blipFill>
                <a:blip r:embed="rId3"/>
                <a:stretch>
                  <a:fillRect b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33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BAC04E-358D-DE49-9895-394467CE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167"/>
            <a:ext cx="9144000" cy="844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CA2ACE-8F0D-9B40-B45A-B16BA41C44C7}"/>
                  </a:ext>
                </a:extLst>
              </p:cNvPr>
              <p:cNvSpPr txBox="1"/>
              <p:nvPr/>
            </p:nvSpPr>
            <p:spPr>
              <a:xfrm>
                <a:off x="1145458" y="2094023"/>
                <a:ext cx="6853084" cy="95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 ×</m:t>
                        </m:r>
                        <m:sSubSup>
                          <m:sSub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, 0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CA2ACE-8F0D-9B40-B45A-B16BA41C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58" y="2094023"/>
                <a:ext cx="6853084" cy="955454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25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9EF4E7-09DB-274B-8F8E-570B30E6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88"/>
            <a:ext cx="9144000" cy="24726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9957EC-1FF6-EC4F-9860-22782018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1" y="2571750"/>
            <a:ext cx="5099966" cy="23476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324958-A3B3-5F4F-8BA0-15B530232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847" y="2469294"/>
            <a:ext cx="3867633" cy="265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1035282" y="1951341"/>
                <a:ext cx="7073436" cy="1696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dirty="0" err="1"/>
                  <a:t>Ω</a:t>
                </a:r>
                <a:r>
                  <a:rPr lang="en-US" altLang="zh-CN" sz="2400" dirty="0"/>
                  <a:t>={1, 2, 3, …………}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dirty="0" err="1"/>
                  <a:t>Ω</a:t>
                </a:r>
                <a:r>
                  <a:rPr lang="en-US" altLang="zh-CN" sz="2400" dirty="0"/>
                  <a:t>={(x , y)|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&lt;</a:t>
                </a:r>
                <a:r>
                  <a:rPr lang="en-US" altLang="zh-CN" sz="2400" dirty="0"/>
                  <a:t>1}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dirty="0" err="1"/>
                  <a:t>Ω</a:t>
                </a:r>
                <a:r>
                  <a:rPr lang="en-US" altLang="zh-CN" sz="2400" dirty="0"/>
                  <a:t>={(x , y , z)|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82" y="1951341"/>
                <a:ext cx="7073436" cy="1696105"/>
              </a:xfrm>
              <a:prstGeom prst="rect">
                <a:avLst/>
              </a:prstGeom>
              <a:blipFill>
                <a:blip r:embed="rId2"/>
                <a:stretch>
                  <a:fillRect l="-143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CBEE0DE2-F0CE-4846-897E-64A7CBC05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27" y="656324"/>
            <a:ext cx="7388746" cy="12950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b="22664"/>
          <a:stretch/>
        </p:blipFill>
        <p:spPr>
          <a:xfrm>
            <a:off x="1680523" y="1145272"/>
            <a:ext cx="5324475" cy="288019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15F8C6-3E88-C14E-997B-412EDD553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717"/>
            <a:ext cx="9144000" cy="882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DAAFC64-1A4C-844B-BBCE-8796D2170562}"/>
                  </a:ext>
                </a:extLst>
              </p:cNvPr>
              <p:cNvSpPr txBox="1"/>
              <p:nvPr/>
            </p:nvSpPr>
            <p:spPr>
              <a:xfrm>
                <a:off x="1880220" y="4025463"/>
                <a:ext cx="4572000" cy="982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acc>
                            <m:accPr>
                              <m:chr m:val="̅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14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4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sz="14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4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DAAFC64-1A4C-844B-BBCE-8796D2170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20" y="4025463"/>
                <a:ext cx="4572000" cy="982257"/>
              </a:xfrm>
              <a:prstGeom prst="rect">
                <a:avLst/>
              </a:prstGeom>
              <a:blipFill>
                <a:blip r:embed="rId4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7" y="1745342"/>
            <a:ext cx="7880085" cy="19829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122495-B254-9747-AF44-A8E406EC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8407"/>
            <a:ext cx="9144000" cy="4970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4" y="1400503"/>
            <a:ext cx="7331072" cy="3140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3F6EE8-8630-A842-9C4D-CF35914E0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0888"/>
            <a:ext cx="9144000" cy="8296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52793" y="1180111"/>
                <a:ext cx="8691207" cy="192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dirty="0"/>
                  <a:t>Proof</a:t>
                </a:r>
                <a:r>
                  <a:rPr lang="en-US" altLang="zh-CN" sz="16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若 </a:t>
                </a:r>
                <a:r>
                  <a:rPr lang="en-US" altLang="zh-CN" sz="1600" dirty="0"/>
                  <a:t>|P(AB)-P(A)P(B)|=P(AB)-P(A)P(B)</a:t>
                </a:r>
              </a:p>
              <a:p>
                <a:r>
                  <a:rPr lang="en-US" altLang="zh-CN" sz="1600" dirty="0"/>
                  <a:t>        </a:t>
                </a:r>
                <a:r>
                  <a:rPr lang="zh-CN" altLang="en-US" sz="1600" dirty="0"/>
                  <a:t>∵</a:t>
                </a:r>
                <a:r>
                  <a:rPr lang="en-US" altLang="zh-CN" sz="1600" dirty="0"/>
                  <a:t> 0</a:t>
                </a:r>
                <a:r>
                  <a:rPr lang="zh-CN" altLang="en-US" sz="1600" dirty="0"/>
                  <a:t>≤</a:t>
                </a:r>
                <a:r>
                  <a:rPr lang="en-US" altLang="zh-CN" sz="1600" dirty="0"/>
                  <a:t>P(AB)</a:t>
                </a:r>
                <a:r>
                  <a:rPr lang="zh-CN" altLang="en-US" sz="1600" dirty="0"/>
                  <a:t>≤</a:t>
                </a:r>
                <a:r>
                  <a:rPr lang="en-US" altLang="zh-CN" sz="1600" dirty="0"/>
                  <a:t> P(A)</a:t>
                </a:r>
                <a:r>
                  <a:rPr lang="zh-CN" altLang="en-US" sz="1600" dirty="0"/>
                  <a:t>≤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 0</a:t>
                </a:r>
                <a:r>
                  <a:rPr lang="zh-CN" altLang="en-US" sz="1600" dirty="0"/>
                  <a:t>≤</a:t>
                </a:r>
                <a:r>
                  <a:rPr lang="en-US" altLang="zh-CN" sz="1600" dirty="0"/>
                  <a:t>P(AB)</a:t>
                </a:r>
                <a:r>
                  <a:rPr lang="zh-CN" altLang="en-US" sz="1600" dirty="0"/>
                  <a:t>≤</a:t>
                </a:r>
                <a:r>
                  <a:rPr lang="en-US" altLang="zh-CN" sz="1600" dirty="0"/>
                  <a:t> P(B)</a:t>
                </a:r>
                <a:r>
                  <a:rPr lang="zh-CN" altLang="en-US" sz="1600" dirty="0"/>
                  <a:t>≤</a:t>
                </a:r>
                <a:r>
                  <a:rPr lang="en-US" altLang="zh-CN" sz="1600" dirty="0"/>
                  <a:t>1</a:t>
                </a:r>
              </a:p>
              <a:p>
                <a:r>
                  <a:rPr lang="en-US" altLang="zh-CN" sz="1600" dirty="0"/>
                  <a:t>        </a:t>
                </a:r>
                <a:r>
                  <a:rPr lang="zh-CN" altLang="en-US" sz="1600" dirty="0"/>
                  <a:t>∴</a:t>
                </a:r>
                <a:r>
                  <a:rPr lang="en-US" altLang="zh-CN" sz="1600" dirty="0"/>
                  <a:t>P(AB)-P(A)P(B)</a:t>
                </a:r>
                <a:r>
                  <a:rPr lang="zh-CN" altLang="en-US" sz="1600" dirty="0"/>
                  <a:t>≤</a:t>
                </a:r>
                <a:r>
                  <a:rPr lang="en-US" altLang="zh-CN" sz="1600" dirty="0"/>
                  <a:t>P(AB)-P(AB)P(AB)=P(AB)(1-P(AB))</a:t>
                </a:r>
              </a:p>
              <a:p>
                <a:r>
                  <a:rPr lang="en-US" altLang="zh-CN" sz="1600" dirty="0"/>
                  <a:t>        </a:t>
                </a:r>
                <a:r>
                  <a:rPr lang="zh-CN" altLang="en-US" sz="1600" dirty="0"/>
                  <a:t>令</a:t>
                </a:r>
                <a:r>
                  <a:rPr lang="en-US" altLang="zh-CN" sz="1600" dirty="0"/>
                  <a:t>P(AB)=x,</a:t>
                </a:r>
                <a:r>
                  <a:rPr lang="zh-CN" altLang="en-US" sz="1600" dirty="0"/>
                  <a:t> 要证</a:t>
                </a:r>
                <a:r>
                  <a:rPr lang="en-US" altLang="zh-CN" sz="1600" dirty="0"/>
                  <a:t>x(1-x)</a:t>
                </a:r>
                <a:r>
                  <a:rPr lang="zh-CN" altLang="en-US" sz="1600" dirty="0"/>
                  <a:t>≤</a:t>
                </a:r>
                <a:r>
                  <a:rPr lang="en-US" altLang="zh-CN" sz="1600" dirty="0"/>
                  <a:t>1/4</a:t>
                </a:r>
              </a:p>
              <a:p>
                <a:r>
                  <a:rPr lang="en-US" altLang="zh-CN" sz="1600" dirty="0"/>
                  <a:t>        </a:t>
                </a:r>
                <a:r>
                  <a:rPr lang="zh-CN" altLang="en-US" sz="1600" dirty="0"/>
                  <a:t>又∵</a:t>
                </a:r>
                <a:r>
                  <a:rPr lang="en-US" altLang="zh-CN" sz="1600" dirty="0"/>
                  <a:t>x</a:t>
                </a:r>
                <a:r>
                  <a:rPr lang="zh-CN" altLang="en-US" sz="1600" dirty="0"/>
                  <a:t>和</a:t>
                </a:r>
                <a:r>
                  <a:rPr lang="en-US" altLang="zh-CN" sz="1600" dirty="0"/>
                  <a:t>1-x</a:t>
                </a:r>
                <a:r>
                  <a:rPr lang="zh-CN" altLang="en-US" sz="1600" dirty="0"/>
                  <a:t>均为正数且它们的和为定值，则可以利用均值不等式求它们的积的最小值</a:t>
                </a:r>
                <a:endParaRPr lang="en-US" altLang="zh-CN" sz="1600" dirty="0"/>
              </a:p>
              <a:p>
                <a:r>
                  <a:rPr lang="en-US" altLang="zh-CN" sz="1600" dirty="0"/>
                  <a:t>        </a:t>
                </a:r>
                <a:r>
                  <a:rPr lang="zh-CN" altLang="en-US" sz="1600" dirty="0"/>
                  <a:t>由均值不等式</a:t>
                </a:r>
                <a:r>
                  <a:rPr lang="en-US" altLang="zh-CN" sz="1600" dirty="0"/>
                  <a:t>ab</a:t>
                </a:r>
                <a:r>
                  <a:rPr lang="zh-CN" altLang="en-US" sz="1600" dirty="0"/>
                  <a:t>≤</a:t>
                </a:r>
                <a:r>
                  <a:rPr lang="en-US" altLang="zh-CN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1600" b="0" dirty="0"/>
                  <a:t> </a:t>
                </a:r>
                <a:r>
                  <a:rPr lang="zh-CN" altLang="en-US" sz="1600" b="0" dirty="0"/>
                  <a:t>可得</a:t>
                </a:r>
                <a:r>
                  <a:rPr lang="en-US" altLang="zh-CN" sz="1600" dirty="0"/>
                  <a:t>x(1-x)</a:t>
                </a:r>
                <a:r>
                  <a:rPr lang="zh-CN" altLang="en-US" sz="1600" dirty="0"/>
                  <a:t>≤</a:t>
                </a:r>
                <a:r>
                  <a:rPr lang="en-US" altLang="zh-CN" sz="1600" dirty="0"/>
                  <a:t>1/4</a:t>
                </a:r>
                <a:endParaRPr lang="en-US" altLang="zh-CN" sz="1600" b="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93" y="1180111"/>
                <a:ext cx="8691207" cy="1922962"/>
              </a:xfrm>
              <a:prstGeom prst="rect">
                <a:avLst/>
              </a:prstGeom>
              <a:blipFill>
                <a:blip r:embed="rId3"/>
                <a:stretch>
                  <a:fillRect l="-292" t="-1316" b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89699" y="3103073"/>
                <a:ext cx="8795780" cy="2415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若 </a:t>
                </a:r>
                <a:r>
                  <a:rPr lang="en-US" altLang="zh-CN" sz="1600" dirty="0"/>
                  <a:t>|P(AB)-P(A)P(B)|=P(A)P(B)-P(AB)</a:t>
                </a:r>
              </a:p>
              <a:p>
                <a:r>
                  <a:rPr lang="en-US" altLang="zh-CN" sz="1600" dirty="0"/>
                  <a:t>        </a:t>
                </a:r>
                <a:r>
                  <a:rPr lang="zh-CN" altLang="en-US" sz="1600" dirty="0"/>
                  <a:t>同理，</a:t>
                </a:r>
                <a:r>
                  <a:rPr lang="en-US" altLang="zh-CN" sz="1600" dirty="0"/>
                  <a:t>P(A)P(B)-P(AB)</a:t>
                </a:r>
                <a:r>
                  <a:rPr lang="zh-CN" altLang="en-US" sz="1600" dirty="0"/>
                  <a:t>≤</a:t>
                </a:r>
                <a:r>
                  <a:rPr lang="en-US" altLang="zh-CN" sz="1600" dirty="0"/>
                  <a:t>P(A)P(B)-P(AB)P(A)= P(A)(P(B)-P(AB)) </a:t>
                </a:r>
              </a:p>
              <a:p>
                <a:r>
                  <a:rPr lang="en-US" altLang="zh-CN" sz="1600" dirty="0"/>
                  <a:t>        </a:t>
                </a:r>
                <a:r>
                  <a:rPr lang="zh-CN" altLang="en-US" sz="1600" dirty="0"/>
                  <a:t>∵</a:t>
                </a:r>
                <a:r>
                  <a:rPr lang="en-US" altLang="zh-CN" sz="1600" dirty="0"/>
                  <a:t>P(A)+P(B)-P(AB)</a:t>
                </a:r>
                <a:r>
                  <a:rPr lang="zh-CN" altLang="en-US" sz="1600" dirty="0"/>
                  <a:t>≤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，∴</a:t>
                </a:r>
                <a:r>
                  <a:rPr lang="en-US" altLang="zh-CN" sz="1600" dirty="0"/>
                  <a:t>P(B)-P(AB)</a:t>
                </a:r>
                <a:r>
                  <a:rPr lang="zh-CN" altLang="en-US" sz="1600" dirty="0"/>
                  <a:t>≤</a:t>
                </a:r>
                <a:r>
                  <a:rPr lang="en-US" altLang="zh-CN" sz="1600" dirty="0"/>
                  <a:t>1-P(A)</a:t>
                </a:r>
              </a:p>
              <a:p>
                <a:r>
                  <a:rPr lang="en-US" altLang="zh-CN" sz="1600" dirty="0"/>
                  <a:t>        </a:t>
                </a:r>
                <a:r>
                  <a:rPr lang="zh-CN" altLang="en-US" sz="1600" dirty="0"/>
                  <a:t>则</a:t>
                </a:r>
                <a:r>
                  <a:rPr lang="en-US" altLang="zh-CN" sz="1600" dirty="0"/>
                  <a:t>P(A)(P(B)-P(AB)) </a:t>
                </a:r>
                <a:r>
                  <a:rPr lang="zh-CN" altLang="en-US" sz="1600" dirty="0"/>
                  <a:t>≤</a:t>
                </a:r>
                <a:r>
                  <a:rPr lang="en-US" altLang="zh-CN" sz="1600" dirty="0"/>
                  <a:t>P(A)[1-P(A)]</a:t>
                </a:r>
              </a:p>
              <a:p>
                <a:r>
                  <a:rPr lang="zh-CN" altLang="en-US" sz="1600" dirty="0"/>
                  <a:t>        令</a:t>
                </a:r>
                <a:r>
                  <a:rPr lang="en-US" altLang="zh-CN" sz="1600" dirty="0"/>
                  <a:t>P(A)=x, </a:t>
                </a:r>
                <a:r>
                  <a:rPr lang="zh-CN" altLang="en-US" sz="1600" dirty="0"/>
                  <a:t>要证</a:t>
                </a:r>
                <a:r>
                  <a:rPr lang="en-US" altLang="zh-CN" sz="1600" dirty="0"/>
                  <a:t>x(1-x)≤1/4</a:t>
                </a:r>
              </a:p>
              <a:p>
                <a:r>
                  <a:rPr lang="en-US" altLang="zh-CN" sz="1600" dirty="0"/>
                  <a:t>        </a:t>
                </a:r>
                <a:r>
                  <a:rPr lang="zh-CN" altLang="en-US" sz="1600" dirty="0"/>
                  <a:t>又∵</a:t>
                </a:r>
                <a:r>
                  <a:rPr lang="en-US" altLang="zh-CN" sz="1600" dirty="0"/>
                  <a:t>x</a:t>
                </a:r>
                <a:r>
                  <a:rPr lang="zh-CN" altLang="en-US" sz="1600" dirty="0"/>
                  <a:t>和</a:t>
                </a:r>
                <a:r>
                  <a:rPr lang="en-US" altLang="zh-CN" sz="1600" dirty="0"/>
                  <a:t>1-x</a:t>
                </a:r>
                <a:r>
                  <a:rPr lang="zh-CN" altLang="en-US" sz="1600" dirty="0"/>
                  <a:t>均为正数且它们的和为定值，则可以利用均值不等式求它们的积的最小值</a:t>
                </a:r>
              </a:p>
              <a:p>
                <a:r>
                  <a:rPr lang="zh-CN" altLang="en-US" sz="1600" dirty="0"/>
                  <a:t>        由均值不等式</a:t>
                </a:r>
                <a:r>
                  <a:rPr lang="en-US" altLang="zh-CN" sz="1600" dirty="0"/>
                  <a:t>ab≤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dirty="0"/>
                  <a:t>,  </a:t>
                </a:r>
                <a:r>
                  <a:rPr lang="zh-CN" altLang="en-US" sz="1600" dirty="0"/>
                  <a:t>可得</a:t>
                </a:r>
                <a:r>
                  <a:rPr lang="en-US" altLang="zh-CN" sz="1600" dirty="0"/>
                  <a:t>x(1-x)≤1/4</a:t>
                </a:r>
              </a:p>
              <a:p>
                <a:endParaRPr lang="en-US" altLang="zh-CN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6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9" y="3103073"/>
                <a:ext cx="8795780" cy="2415405"/>
              </a:xfrm>
              <a:prstGeom prst="rect">
                <a:avLst/>
              </a:prstGeom>
              <a:blipFill>
                <a:blip r:embed="rId4"/>
                <a:stretch>
                  <a:fillRect l="-288" t="-2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AA8A5C93-B83B-D248-B8FD-A49D6A104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418111"/>
            <a:ext cx="77216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2496A11-2F23-714C-BAD7-F65453EE1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192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F8AD03-D670-3C43-9EF4-707F50E2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591883"/>
            <a:ext cx="8890000" cy="889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E0DB67E-5280-3A40-9B47-8096C0238ED8}"/>
              </a:ext>
            </a:extLst>
          </p:cNvPr>
          <p:cNvSpPr txBox="1"/>
          <p:nvPr/>
        </p:nvSpPr>
        <p:spPr>
          <a:xfrm>
            <a:off x="630622" y="13617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1" dirty="0">
                <a:solidFill>
                  <a:schemeClr val="accent5"/>
                </a:solidFill>
              </a:rPr>
              <a:t>引理：</a:t>
            </a:r>
            <a:endParaRPr kumimoji="1" lang="en-US" altLang="zh-CN" sz="1800" b="1" dirty="0">
              <a:solidFill>
                <a:schemeClr val="accent5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4E591F-DE01-254A-9207-DD73AC2D5340}"/>
              </a:ext>
            </a:extLst>
          </p:cNvPr>
          <p:cNvSpPr/>
          <p:nvPr/>
        </p:nvSpPr>
        <p:spPr>
          <a:xfrm>
            <a:off x="630622" y="1731116"/>
            <a:ext cx="441433" cy="30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68D437E-FACB-1E46-ABED-5B897A239D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797"/>
          <a:stretch/>
        </p:blipFill>
        <p:spPr>
          <a:xfrm>
            <a:off x="361950" y="3412384"/>
            <a:ext cx="8420100" cy="162800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674F946-A21D-FD43-89AB-A74C0B646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2036383"/>
            <a:ext cx="28956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B68D437E-FACB-1E46-ABED-5B897A239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81"/>
          <a:stretch/>
        </p:blipFill>
        <p:spPr>
          <a:xfrm>
            <a:off x="361950" y="1438783"/>
            <a:ext cx="8420100" cy="20484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D52E4A-2FAB-4344-A89A-0BF0C0EC0278}"/>
              </a:ext>
            </a:extLst>
          </p:cNvPr>
          <p:cNvSpPr txBox="1"/>
          <p:nvPr/>
        </p:nvSpPr>
        <p:spPr>
          <a:xfrm>
            <a:off x="361950" y="238454"/>
            <a:ext cx="2148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chemeClr val="accent5"/>
                </a:solidFill>
              </a:rPr>
              <a:t>证明：</a:t>
            </a:r>
            <a:endParaRPr kumimoji="1" lang="en-US" altLang="zh-CN" sz="1800" b="1" dirty="0">
              <a:solidFill>
                <a:schemeClr val="accent5"/>
              </a:solidFill>
            </a:endParaRPr>
          </a:p>
          <a:p>
            <a:r>
              <a:rPr kumimoji="1" lang="zh-CN" altLang="en-US" sz="1800" dirty="0"/>
              <a:t>（一）必要性：</a:t>
            </a:r>
            <a:endParaRPr kumimoji="1" lang="en-US" altLang="zh-CN" sz="1800" dirty="0"/>
          </a:p>
          <a:p>
            <a:r>
              <a:rPr kumimoji="1" lang="zh-CN" altLang="en-US" sz="1800" dirty="0"/>
              <a:t>（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）有限可加性：</a:t>
            </a:r>
            <a:endParaRPr kumimoji="1" lang="en-US" altLang="zh-CN" sz="1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7979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CD52E4A-2FAB-4344-A89A-0BF0C0EC0278}"/>
              </a:ext>
            </a:extLst>
          </p:cNvPr>
          <p:cNvSpPr txBox="1"/>
          <p:nvPr/>
        </p:nvSpPr>
        <p:spPr>
          <a:xfrm>
            <a:off x="361950" y="238454"/>
            <a:ext cx="1917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chemeClr val="accent5"/>
                </a:solidFill>
              </a:rPr>
              <a:t>引理：</a:t>
            </a:r>
            <a:endParaRPr kumimoji="1" lang="en-US" altLang="zh-CN" sz="1800" b="1" dirty="0">
              <a:solidFill>
                <a:schemeClr val="accent5"/>
              </a:solidFill>
            </a:endParaRPr>
          </a:p>
          <a:p>
            <a:r>
              <a:rPr kumimoji="1" lang="zh-CN" altLang="en-US" sz="1800" dirty="0"/>
              <a:t>（一）必要性：</a:t>
            </a:r>
            <a:endParaRPr kumimoji="1" lang="en-US" altLang="zh-CN" sz="1800" dirty="0"/>
          </a:p>
          <a:p>
            <a:r>
              <a:rPr kumimoji="1" lang="zh-CN" altLang="en-US" sz="1800" dirty="0"/>
              <a:t>（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）下连续性：</a:t>
            </a:r>
            <a:endParaRPr kumimoji="1" lang="en-US" altLang="zh-CN" sz="1800" dirty="0"/>
          </a:p>
          <a:p>
            <a:endParaRPr kumimoji="1" lang="zh-CN" altLang="en-US" sz="1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E8DBC5-B421-F848-8C82-A7CCE9C9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144493"/>
            <a:ext cx="9118600" cy="1930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AE4BE4D-FC46-C64E-B683-4D953E681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3074893"/>
            <a:ext cx="6045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323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</TotalTime>
  <Words>520</Words>
  <Application>Microsoft Macintosh PowerPoint</Application>
  <PresentationFormat>全屏显示(16:9)</PresentationFormat>
  <Paragraphs>37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SimHei</vt:lpstr>
      <vt:lpstr>Arial</vt:lpstr>
      <vt:lpstr>Calibri</vt:lpstr>
      <vt:lpstr>Calibri Light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水彩晕染</dc:title>
  <dc:creator>第一PPT</dc:creator>
  <cp:keywords>www.1ppt.com</cp:keywords>
  <dc:description>www.1ppt.com</dc:description>
  <cp:lastModifiedBy>Microsoft Office User</cp:lastModifiedBy>
  <cp:revision>75</cp:revision>
  <dcterms:created xsi:type="dcterms:W3CDTF">2016-12-27T02:38:00Z</dcterms:created>
  <dcterms:modified xsi:type="dcterms:W3CDTF">2022-09-16T04:34:39Z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