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91" r:id="rId4"/>
    <p:sldId id="298" r:id="rId5"/>
    <p:sldId id="292" r:id="rId6"/>
    <p:sldId id="293" r:id="rId7"/>
    <p:sldId id="294" r:id="rId8"/>
    <p:sldId id="296" r:id="rId9"/>
    <p:sldId id="29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2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7:51:4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7:50:5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24575,'3'-6'0,"4"-2"0,4-5 0,5-4 0,4 1 0,-2 0 0,-1 4 0,-1 3 0,4 3 0,6-3 0,3 0 0,-1 1 0,-3-1 0,1 2 0,-2 1 0,-4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7:50:5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24575,'3'0'0,"4"0"0,4 0 0,2 0 0,6 0 0,2-3 0,1-4 0,-1-7 0,2-4 0,1-1 0,-2 1 0,2-1 0,0 0 0,-2-1 0,-4 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7:51:1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24575,'6'3'0,"-1"1"0,1 0 0,-1 0 0,0 1 0,0-1 0,-1 1 0,6 7 0,-4-5 0,53 66 0,-4 2 0,-4 2 0,66 132 0,-55-94 0,132 181 0,-174-269 0,113 162 0,102 205 0,-157-248 0,-67-123 0,-7-16 0,0-1 0,0 0 0,0 0 0,0 0 0,1-1 0,8 9 0,0-4 0,23 15 0,-21-14 0,-2 0 0,20 19 0,11 10 0,-27-27 0,-1 1 0,-1 1 0,0 0 0,22 31 0,-6-6 0,-15-20 0,13 22 0,4 12-1365,-20-32-5461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1D163-E9F9-2247-8DB7-230DF40DC072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D6B5F-2F22-F441-9B71-4E095C379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19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1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5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26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5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2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0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7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5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4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F374-BB9D-44E3-A16B-CB527EC06705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70387-1986-4B56-A043-DD9381A20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Assignment 11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8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77297" y="1685870"/>
                <a:ext cx="10787682" cy="4190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令</a:t>
                </a:r>
                <a:r>
                  <a:rPr lang="en-US" altLang="zh-CN" sz="2000" i="1" dirty="0">
                    <a:latin typeface="Cambria Math" panose="02040503050406030204" pitchFamily="18" charset="0"/>
                  </a:rPr>
                  <a:t>X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为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点出现的次数，</a:t>
                </a:r>
                <a:r>
                  <a:rPr lang="en-US" altLang="zh-CN" sz="2000" i="1" dirty="0">
                    <a:latin typeface="Cambria Math" panose="02040503050406030204" pitchFamily="18" charset="0"/>
                  </a:rPr>
                  <a:t>Y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为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6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点出现的次数，并且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 1                  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Cambria Math"/>
                                </a:rPr>
                                <m:t>第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Cambria Math"/>
                                </a:rPr>
                                <m:t>次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投掷</m:t>
                              </m:r>
                              <m:r>
                                <a:rPr lang="zh-CN" altLang="en-US" sz="2000" i="1" smtClean="0">
                                  <a:latin typeface="Cambria Math"/>
                                  <a:ea typeface="Cambria Math"/>
                                </a:rPr>
                                <m:t>骰子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出现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Cambria Math"/>
                                </a:rPr>
                                <m:t>点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 0              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Cambria Math"/>
                                </a:rPr>
                                <m:t>第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Cambria Math"/>
                                </a:rPr>
                                <m:t>次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投掷</m:t>
                              </m:r>
                              <m:r>
                                <a:rPr lang="zh-CN" altLang="en-US" sz="2000" i="1" smtClean="0">
                                  <a:latin typeface="Cambria Math"/>
                                  <a:ea typeface="Cambria Math"/>
                                </a:rPr>
                                <m:t>骰子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Cambria Math"/>
                                </a:rPr>
                                <m:t>不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出现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  <m:r>
                                <a:rPr lang="zh-CN" altLang="en-US" sz="2000" b="0" i="1" smtClean="0">
                                  <a:latin typeface="Cambria Math"/>
                                  <a:ea typeface="Cambria Math"/>
                                </a:rPr>
                                <m:t>点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e>
                          </m:eqAr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=1,2,…,</m:t>
                          </m:r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latin typeface="Cambria Math" panose="02040503050406030204" pitchFamily="18" charset="0"/>
                  <a:ea typeface="Cambria Math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相互独立，且服从分布：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altLang="zh-CN" sz="2000" b="0" i="1" smtClean="0">
                        <a:latin typeface="Cambria Math"/>
                      </a:rPr>
                      <m:t>.   </m:t>
                    </m:r>
                    <m:r>
                      <a:rPr lang="en-US" altLang="zh-CN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 1                  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第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次投掷骰子出现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6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点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 0              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第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次投掷骰子不出现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6</m:t>
                              </m:r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点</m:t>
                              </m:r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e>
                          </m:eqAr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   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=1,2,…,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Cambria Math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相互独立，且服从分布：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altLang="zh-CN" sz="2000" i="1">
                        <a:latin typeface="Cambria Math"/>
                      </a:rPr>
                      <m:t>.   </m:t>
                    </m:r>
                    <m:r>
                      <a:rPr lang="en-US" altLang="zh-CN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CN" sz="20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000" b="0" i="1" dirty="0">
                    <a:latin typeface="Cambria Math" panose="02040503050406030204" pitchFamily="18" charset="0"/>
                  </a:rPr>
                  <a:t> ,</a:t>
                </a:r>
              </a:p>
              <a:p>
                <a:endParaRPr lang="en-US" altLang="zh-CN" sz="11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𝑌</m:t>
                    </m:r>
                    <m:r>
                      <a:rPr lang="en-US" altLang="zh-CN" sz="2000" i="1" dirty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1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b="0" dirty="0"/>
                  <a:t>那么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sz="2000" b="0" i="1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/>
                      </a:rPr>
                      <m:t>,  </m:t>
                    </m:r>
                    <m:r>
                      <a:rPr lang="en-US" altLang="zh-CN" sz="2000" b="0" i="1" dirty="0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</a:rPr>
                          <m:t>)=</m:t>
                        </m:r>
                        <m:nary>
                          <m:naryPr>
                            <m:chr m:val="∑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 dirty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36</m:t>
                                </m:r>
                              </m:den>
                            </m:f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000" b="0" i="1" dirty="0" smtClean="0">
                                    <a:latin typeface="Cambria Math"/>
                                  </a:rPr>
                                  <m:t>36</m:t>
                                </m:r>
                              </m:den>
                            </m:f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   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97" y="1685870"/>
                <a:ext cx="10787682" cy="4190571"/>
              </a:xfrm>
              <a:prstGeom prst="rect">
                <a:avLst/>
              </a:prstGeom>
              <a:blipFill>
                <a:blip r:embed="rId2"/>
                <a:stretch>
                  <a:fillRect l="-565" t="-1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0BB21CED-7F9C-6ADA-52B5-9D796F835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7" y="505395"/>
            <a:ext cx="9837405" cy="7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7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77297" y="1493070"/>
                <a:ext cx="10787682" cy="523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方法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−</m:t>
                    </m:r>
                    <m:r>
                      <a:rPr lang="en-US" altLang="zh-CN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（协方差的定义）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 smtClean="0">
                              <a:latin typeface="Cambria Math"/>
                            </a:rPr>
                            <m:t>𝑋𝑌</m:t>
                          </m:r>
                        </m:e>
                      </m:d>
                      <m:r>
                        <a:rPr lang="en-US" altLang="zh-CN" sz="2000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sz="200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 dirty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 dirty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 dirty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)+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Cambria Math"/>
                                    </a:rPr>
                                    <m:t>&lt;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altLang="zh-CN" sz="200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dirty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/>
                            </a:rPr>
                            <m:t>)+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000" i="1" dirty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2000" i="1" dirty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zh-CN" sz="2000" i="1" dirty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CN" sz="2000" i="1" dirty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altLang="zh-CN" sz="2000" i="1" dirty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2000" i="1" dirty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/>
                          </a:rPr>
                          <m:t>𝑋</m:t>
                        </m:r>
                        <m:r>
                          <a:rPr lang="en-US" altLang="zh-CN" sz="2000" i="1" baseline="-25000" dirty="0" err="1">
                            <a:latin typeface="Cambria Math"/>
                          </a:rPr>
                          <m:t>𝑘</m:t>
                        </m:r>
                        <m:r>
                          <a:rPr lang="en-US" altLang="zh-CN" sz="2000" i="1" dirty="0" err="1">
                            <a:latin typeface="Cambria Math"/>
                          </a:rPr>
                          <m:t>𝑌</m:t>
                        </m:r>
                        <m:r>
                          <a:rPr lang="en-US" altLang="zh-CN" sz="2000" i="1" baseline="-25000" dirty="0" err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sz="2000" i="1" dirty="0">
                        <a:latin typeface="Cambria Math"/>
                      </a:rPr>
                      <m:t>=</m:t>
                    </m:r>
                    <m:r>
                      <a:rPr lang="en-US" altLang="zh-CN" sz="20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=1,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zh-CN" sz="2000" i="1" dirty="0">
                        <a:latin typeface="Cambria Math"/>
                      </a:rPr>
                      <m:t>=</m:t>
                    </m:r>
                    <m:r>
                      <a:rPr lang="en-US" altLang="zh-CN" sz="20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n-US" altLang="zh-CN" sz="2000" i="1" dirty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latin typeface="Cambria Math"/>
                      </a:rPr>
                      <m:t>=</m:t>
                    </m:r>
                    <m:r>
                      <a:rPr lang="en-US" altLang="zh-CN" sz="20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=1,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zh-CN" sz="2000" i="1" dirty="0">
                        <a:latin typeface="Cambria Math"/>
                      </a:rPr>
                      <m:t>=</m:t>
                    </m:r>
                    <m:r>
                      <a:rPr lang="en-US" altLang="zh-CN" sz="20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zh-CN" sz="20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zh-CN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000" i="1" dirty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altLang="zh-CN" sz="2000" i="1" dirty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000" i="1" dirty="0">
                            <a:latin typeface="Cambria Math"/>
                            <a:ea typeface="Cambria Math"/>
                          </a:rPr>
                          <m:t>6</m:t>
                        </m:r>
                      </m:den>
                    </m:f>
                    <m:r>
                      <a:rPr lang="en-US" altLang="zh-CN" sz="2000" i="1" dirty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000" i="1" dirty="0">
                            <a:latin typeface="Cambria Math"/>
                            <a:ea typeface="Cambria Math"/>
                          </a:rPr>
                          <m:t>36</m:t>
                        </m:r>
                      </m:den>
                    </m:f>
                    <m:r>
                      <a:rPr lang="en-US" altLang="zh-CN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000" dirty="0"/>
                  <a:t> (</a:t>
                </a:r>
                <a:r>
                  <a:rPr lang="zh-CN" altLang="en-US" sz="2000" dirty="0"/>
                  <a:t>当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≠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时</a:t>
                </a:r>
                <a:r>
                  <a:rPr lang="en-US" altLang="zh-CN" sz="2000" dirty="0"/>
                  <a:t>)</a:t>
                </a:r>
              </a:p>
              <a:p>
                <a:r>
                  <a:rPr lang="zh-CN" altLang="en-US" sz="2000" dirty="0"/>
                  <a:t>那么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𝐸</m:t>
                    </m:r>
                    <m:r>
                      <a:rPr lang="en-US" altLang="zh-CN" sz="2000" i="1" dirty="0">
                        <a:latin typeface="Cambria Math"/>
                      </a:rPr>
                      <m:t>(</m:t>
                    </m:r>
                    <m:r>
                      <a:rPr lang="en-US" altLang="zh-CN" sz="2000" i="1" dirty="0">
                        <a:latin typeface="Cambria Math"/>
                      </a:rPr>
                      <m:t>𝑋𝑌</m:t>
                    </m:r>
                    <m:r>
                      <a:rPr lang="en-US" altLang="zh-CN" sz="2000" i="1" dirty="0">
                        <a:latin typeface="Cambria Math"/>
                      </a:rPr>
                      <m:t>)= 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altLang="zh-CN" sz="2000" i="1" dirty="0">
                            <a:latin typeface="Cambria Math"/>
                          </a:rPr>
                          <m:t>36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altLang="zh-CN" sz="2000" i="1" dirty="0">
                            <a:latin typeface="Cambria Math"/>
                          </a:rPr>
                          <m:t>36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/>
                          </a:rPr>
                          <m:t>36</m:t>
                        </m:r>
                      </m:den>
                    </m:f>
                    <m:r>
                      <a:rPr lang="en-US" altLang="zh-C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000" dirty="0"/>
                  <a:t> =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sz="2000" i="1" dirty="0">
                            <a:latin typeface="Cambria Math"/>
                          </a:rPr>
                          <m:t>36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36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36</m:t>
                              </m:r>
                            </m:den>
                          </m:f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97" y="1493070"/>
                <a:ext cx="10787682" cy="5232586"/>
              </a:xfrm>
              <a:prstGeom prst="rect">
                <a:avLst/>
              </a:prstGeom>
              <a:blipFill>
                <a:blip r:embed="rId2"/>
                <a:stretch>
                  <a:fillRect l="-565" t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D872339-29DF-2BA1-FF62-32A1EDCE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7" y="505395"/>
            <a:ext cx="9837405" cy="7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2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77297" y="1493070"/>
                <a:ext cx="10787682" cy="329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方法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 dirty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 dirty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 dirty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𝐶𝑜𝑣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latin typeface="Cambria Math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𝐶𝑜𝑣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)+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i="1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𝐶𝑜𝑣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2000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（协方差的性质）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latin typeface="Cambria Math"/>
                      </a:rPr>
                      <m:t>=</m:t>
                    </m:r>
                    <m:r>
                      <a:rPr lang="en-US" altLang="zh-CN" sz="2000" i="1" dirty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36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latin typeface="Cambria Math"/>
                      </a:rPr>
                      <m:t>=</m:t>
                    </m:r>
                    <m:r>
                      <a:rPr lang="en-US" altLang="zh-CN" sz="2000" i="1" dirty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/>
                  <a:t> (</a:t>
                </a:r>
                <a:r>
                  <a:rPr lang="zh-CN" altLang="en-US" sz="2000" dirty="0"/>
                  <a:t>当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≠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时</a:t>
                </a:r>
                <a:r>
                  <a:rPr lang="en-US" altLang="zh-CN" sz="2000" dirty="0"/>
                  <a:t>)</a:t>
                </a:r>
              </a:p>
              <a:p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sz="2000" i="1" dirty="0">
                            <a:latin typeface="Cambria Math"/>
                          </a:rPr>
                          <m:t>36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36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36</m:t>
                              </m:r>
                            </m:den>
                          </m:f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97" y="1493070"/>
                <a:ext cx="10787682" cy="3295005"/>
              </a:xfrm>
              <a:prstGeom prst="rect">
                <a:avLst/>
              </a:prstGeom>
              <a:blipFill>
                <a:blip r:embed="rId2"/>
                <a:stretch>
                  <a:fillRect l="-3446" t="-14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D872339-29DF-2BA1-FF62-32A1EDCE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7" y="505395"/>
            <a:ext cx="9837405" cy="7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8" y="2175995"/>
            <a:ext cx="10787682" cy="398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E9CE8A-633A-A9F8-7DD7-F18EDAF00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11" y="365412"/>
            <a:ext cx="9823377" cy="1810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43E39DE-A6B7-4C17-83CD-71F2EDF8790A}"/>
                  </a:ext>
                </a:extLst>
              </p14:cNvPr>
              <p14:cNvContentPartPr/>
              <p14:nvPr/>
            </p14:nvContentPartPr>
            <p14:xfrm>
              <a:off x="12882911" y="3275438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43E39DE-A6B7-4C17-83CD-71F2EDF879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4271" y="326679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79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90" y="2498639"/>
            <a:ext cx="7579336" cy="411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5376" y="2160085"/>
            <a:ext cx="101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证明：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4173AF-22C1-48CD-118A-EB6FDC5AF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34" y="343998"/>
            <a:ext cx="9773847" cy="18160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B0BD9D0-CBBB-0D00-5BBE-E964072B4010}"/>
                  </a:ext>
                </a:extLst>
              </p14:cNvPr>
              <p14:cNvContentPartPr/>
              <p14:nvPr/>
            </p14:nvContentPartPr>
            <p14:xfrm>
              <a:off x="5285831" y="5367758"/>
              <a:ext cx="110520" cy="561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B0BD9D0-CBBB-0D00-5BBE-E964072B40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6831" y="5359118"/>
                <a:ext cx="1281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F2528A2-1970-CC44-85C8-3F93AED11F53}"/>
                  </a:ext>
                </a:extLst>
              </p14:cNvPr>
              <p14:cNvContentPartPr/>
              <p14:nvPr/>
            </p14:nvContentPartPr>
            <p14:xfrm>
              <a:off x="7553111" y="5349758"/>
              <a:ext cx="99000" cy="554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F2528A2-1970-CC44-85C8-3F93AED11F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44111" y="5341118"/>
                <a:ext cx="1166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017A491-EF76-408A-5A8F-9FC21CD50A86}"/>
                  </a:ext>
                </a:extLst>
              </p14:cNvPr>
              <p14:cNvContentPartPr/>
              <p14:nvPr/>
            </p14:nvContentPartPr>
            <p14:xfrm>
              <a:off x="6538631" y="5786798"/>
              <a:ext cx="533520" cy="7675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017A491-EF76-408A-5A8F-9FC21CD50A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29631" y="5778158"/>
                <a:ext cx="551160" cy="7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79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9" y="1866900"/>
            <a:ext cx="68135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8F527D-47A7-28AA-4082-6E34A81D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70" y="354849"/>
            <a:ext cx="9795860" cy="13978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6CF8F1-6FE9-F835-7A61-E0FE495D7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349" y="3278724"/>
            <a:ext cx="4123236" cy="2167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286123-C32B-6966-9C3B-9C238C7D567E}"/>
                  </a:ext>
                </a:extLst>
              </p:cNvPr>
              <p:cNvSpPr txBox="1"/>
              <p:nvPr/>
            </p:nvSpPr>
            <p:spPr>
              <a:xfrm>
                <a:off x="8640215" y="5666724"/>
                <a:ext cx="2339503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dirty="0"/>
                  <a:t>收敛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286123-C32B-6966-9C3B-9C238C7D5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215" y="5666724"/>
                <a:ext cx="2339503" cy="485005"/>
              </a:xfrm>
              <a:prstGeom prst="rect">
                <a:avLst/>
              </a:prstGeom>
              <a:blipFill>
                <a:blip r:embed="rId5"/>
                <a:stretch>
                  <a:fillRect t="-79747" r="-1563" b="-13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9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92" y="1723631"/>
            <a:ext cx="6884334" cy="501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7878B8-109E-4428-7215-D765AE7AF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057" y="264341"/>
            <a:ext cx="9867403" cy="135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2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80" y="2593731"/>
            <a:ext cx="9023358" cy="275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D1C38A1-9AD1-0B42-9796-299E634B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057" y="264341"/>
            <a:ext cx="9867403" cy="135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253</Words>
  <Application>Microsoft Macintosh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Assignment 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Assignment9</dc:title>
  <dc:creator>ss</dc:creator>
  <cp:lastModifiedBy>Microsoft Office User</cp:lastModifiedBy>
  <cp:revision>29</cp:revision>
  <dcterms:created xsi:type="dcterms:W3CDTF">2018-11-27T07:13:23Z</dcterms:created>
  <dcterms:modified xsi:type="dcterms:W3CDTF">2022-12-09T06:41:22Z</dcterms:modified>
</cp:coreProperties>
</file>