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906000" cy="6858000" type="A4"/>
  <p:notesSz cx="9906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2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624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1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hlink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hlink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79301" y="1438415"/>
            <a:ext cx="4159885" cy="4676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89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hlink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0700" y="248248"/>
            <a:ext cx="8864599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hlink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1194" y="1610530"/>
            <a:ext cx="8563611" cy="3249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1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fidf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1300" y="3276600"/>
            <a:ext cx="488315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30" dirty="0">
                <a:latin typeface="Garamond"/>
                <a:cs typeface="Garamond"/>
              </a:rPr>
              <a:t>Sta</a:t>
            </a:r>
            <a:r>
              <a:rPr sz="6600" spc="-45" dirty="0">
                <a:latin typeface="Garamond"/>
                <a:cs typeface="Garamond"/>
              </a:rPr>
              <a:t>t</a:t>
            </a:r>
            <a:r>
              <a:rPr sz="6600" spc="-25" dirty="0">
                <a:latin typeface="Garamond"/>
                <a:cs typeface="Garamond"/>
              </a:rPr>
              <a:t>istical</a:t>
            </a:r>
            <a:r>
              <a:rPr sz="6600" spc="40" dirty="0">
                <a:latin typeface="Times New Roman"/>
                <a:cs typeface="Times New Roman"/>
              </a:rPr>
              <a:t> </a:t>
            </a:r>
            <a:r>
              <a:rPr sz="6600" spc="-45" dirty="0">
                <a:latin typeface="Garamond"/>
                <a:cs typeface="Garamond"/>
              </a:rPr>
              <a:t>NLP</a:t>
            </a:r>
            <a:endParaRPr sz="6600" dirty="0">
              <a:latin typeface="Garamond"/>
              <a:cs typeface="Garamon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300" y="762000"/>
            <a:ext cx="4743450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0241" rIns="0" bIns="0" rtlCol="0">
            <a:spAutoFit/>
          </a:bodyPr>
          <a:lstStyle/>
          <a:p>
            <a:pPr marL="1599565">
              <a:lnSpc>
                <a:spcPts val="381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pr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pr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cessing</a:t>
            </a:r>
            <a:r>
              <a:rPr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stem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156140"/>
            <a:ext cx="8471535" cy="179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rever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ocess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infle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k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ste</a:t>
            </a:r>
            <a:r>
              <a:rPr sz="2000" b="1" i="1" dirty="0">
                <a:latin typeface="Times New Roman"/>
                <a:cs typeface="Times New Roman"/>
              </a:rPr>
              <a:t>mming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(May</a:t>
            </a:r>
            <a:r>
              <a:rPr sz="2000" spc="-15" dirty="0">
                <a:solidFill>
                  <a:srgbClr val="89C5C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n</a:t>
            </a:r>
            <a:r>
              <a:rPr sz="2000" spc="10" dirty="0">
                <a:solidFill>
                  <a:srgbClr val="89C5CD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t</a:t>
            </a:r>
            <a:r>
              <a:rPr sz="2000" spc="-25" dirty="0">
                <a:solidFill>
                  <a:srgbClr val="89C5C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be a</a:t>
            </a:r>
            <a:r>
              <a:rPr sz="2000" spc="-5" dirty="0">
                <a:solidFill>
                  <a:srgbClr val="89C5CD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89C5CD"/>
                </a:solidFill>
                <a:latin typeface="Times New Roman"/>
                <a:cs typeface="Times New Roman"/>
              </a:rPr>
              <a:t>d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89C5CD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89C5CD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o</a:t>
            </a:r>
            <a:r>
              <a:rPr sz="2000" spc="10" dirty="0">
                <a:solidFill>
                  <a:srgbClr val="89C5CD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89C5CD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y</a:t>
            </a:r>
            <a:r>
              <a:rPr sz="2000" spc="-5" dirty="0">
                <a:solidFill>
                  <a:srgbClr val="89C5CD"/>
                </a:solidFill>
                <a:latin typeface="Times New Roman"/>
                <a:cs typeface="Times New Roman"/>
              </a:rPr>
              <a:t>\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89C5CD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xic</a:t>
            </a:r>
            <a:r>
              <a:rPr sz="2000" spc="-10" dirty="0">
                <a:solidFill>
                  <a:srgbClr val="89C5CD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g</a:t>
            </a:r>
            <a:r>
              <a:rPr sz="2000" spc="-15" dirty="0">
                <a:solidFill>
                  <a:srgbClr val="89C5CD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aph</a:t>
            </a:r>
            <a:r>
              <a:rPr sz="2000" spc="-10" dirty="0">
                <a:solidFill>
                  <a:srgbClr val="89C5CD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ca</a:t>
            </a:r>
            <a:r>
              <a:rPr sz="2000" spc="-10" dirty="0">
                <a:solidFill>
                  <a:srgbClr val="89C5CD"/>
                </a:solidFill>
                <a:latin typeface="Times New Roman"/>
                <a:cs typeface="Times New Roman"/>
              </a:rPr>
              <a:t>l</a:t>
            </a:r>
            <a:r>
              <a:rPr sz="2000" spc="-20" dirty="0">
                <a:solidFill>
                  <a:srgbClr val="89C5CD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y</a:t>
            </a:r>
            <a:r>
              <a:rPr sz="2000" spc="-40" dirty="0">
                <a:solidFill>
                  <a:srgbClr val="89C5C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co</a:t>
            </a:r>
            <a:r>
              <a:rPr sz="2000" spc="5" dirty="0">
                <a:solidFill>
                  <a:srgbClr val="89C5CD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rect</a:t>
            </a:r>
            <a:r>
              <a:rPr sz="2000" spc="-25" dirty="0">
                <a:solidFill>
                  <a:srgbClr val="89C5C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89C5CD"/>
                </a:solidFill>
                <a:latin typeface="Times New Roman"/>
                <a:cs typeface="Times New Roman"/>
              </a:rPr>
              <a:t>w</a:t>
            </a:r>
            <a:r>
              <a:rPr sz="2000" spc="10" dirty="0">
                <a:solidFill>
                  <a:srgbClr val="89C5CD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r</a:t>
            </a:r>
            <a:r>
              <a:rPr sz="2000" spc="5" dirty="0">
                <a:solidFill>
                  <a:srgbClr val="89C5CD"/>
                </a:solidFill>
                <a:latin typeface="Times New Roman"/>
                <a:cs typeface="Times New Roman"/>
              </a:rPr>
              <a:t>d</a:t>
            </a:r>
            <a:r>
              <a:rPr sz="2000" dirty="0">
                <a:solidFill>
                  <a:srgbClr val="89C5CD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ste</a:t>
            </a:r>
            <a:r>
              <a:rPr sz="2000" spc="-25" dirty="0">
                <a:latin typeface="Times New Roman"/>
                <a:cs typeface="Times New Roman"/>
              </a:rPr>
              <a:t>mm</a:t>
            </a:r>
            <a:r>
              <a:rPr sz="2000" dirty="0">
                <a:latin typeface="Times New Roman"/>
                <a:cs typeface="Times New Roman"/>
              </a:rPr>
              <a:t>er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rit</a:t>
            </a:r>
            <a:r>
              <a:rPr sz="2000" spc="-15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invento</a:t>
            </a:r>
            <a:r>
              <a:rPr sz="2000" spc="-7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</a:t>
            </a:r>
            <a:r>
              <a:rPr sz="2000" spc="-10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rtin </a:t>
            </a:r>
            <a:r>
              <a:rPr sz="2000" spc="-5" dirty="0">
                <a:latin typeface="Times New Roman"/>
                <a:cs typeface="Times New Roman"/>
              </a:rPr>
              <a:t>P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rte</a:t>
            </a:r>
            <a:r>
              <a:rPr sz="2000" spc="-1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sai</a:t>
            </a:r>
            <a:r>
              <a:rPr sz="2000" dirty="0">
                <a:latin typeface="Times New Roman"/>
                <a:cs typeface="Times New Roman"/>
              </a:rPr>
              <a:t>d 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total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</a:t>
            </a:r>
            <a:r>
              <a:rPr sz="2000" spc="-30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fe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1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ases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ucti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infle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here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h phase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2279" y="3867305"/>
            <a:ext cx="6844665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simp</a:t>
            </a:r>
            <a:r>
              <a:rPr sz="2400" spc="-10" dirty="0">
                <a:solidFill>
                  <a:srgbClr val="23292D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23292D"/>
                </a:solidFill>
                <a:latin typeface="Arial"/>
                <a:cs typeface="Arial"/>
              </a:rPr>
              <a:t>e_stemme</a:t>
            </a:r>
            <a:r>
              <a:rPr sz="2400" spc="10" dirty="0">
                <a:solidFill>
                  <a:srgbClr val="23292D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(</a:t>
            </a:r>
            <a:r>
              <a:rPr sz="2400" spc="-15" dirty="0">
                <a:solidFill>
                  <a:srgbClr val="032E61"/>
                </a:solidFill>
                <a:latin typeface="Arial"/>
                <a:cs typeface="Arial"/>
              </a:rPr>
              <a:t>"M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y</a:t>
            </a:r>
            <a:r>
              <a:rPr sz="2400" spc="6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32E61"/>
                </a:solidFill>
                <a:latin typeface="Arial"/>
                <a:cs typeface="Arial"/>
              </a:rPr>
              <a:t>sys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te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m</a:t>
            </a:r>
            <a:r>
              <a:rPr sz="2400" spc="6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kee</a:t>
            </a:r>
            <a:r>
              <a:rPr sz="2400" spc="-15" dirty="0">
                <a:solidFill>
                  <a:srgbClr val="032E61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s</a:t>
            </a:r>
            <a:r>
              <a:rPr sz="2400" spc="6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032E61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ash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g</a:t>
            </a:r>
            <a:r>
              <a:rPr sz="2400" spc="8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h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1529080">
              <a:lnSpc>
                <a:spcPct val="100000"/>
              </a:lnSpc>
            </a:pP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crash</a:t>
            </a:r>
            <a:r>
              <a:rPr sz="2400" spc="-15" dirty="0">
                <a:solidFill>
                  <a:srgbClr val="032E6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d</a:t>
            </a:r>
            <a:r>
              <a:rPr sz="2400" spc="5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yesterd</a:t>
            </a:r>
            <a:r>
              <a:rPr sz="2400" spc="-15" dirty="0">
                <a:solidFill>
                  <a:srgbClr val="032E61"/>
                </a:solidFill>
                <a:latin typeface="Arial"/>
                <a:cs typeface="Arial"/>
              </a:rPr>
              <a:t>a</a:t>
            </a:r>
            <a:r>
              <a:rPr sz="2400" spc="-185" dirty="0">
                <a:solidFill>
                  <a:srgbClr val="032E61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,</a:t>
            </a:r>
            <a:r>
              <a:rPr sz="2400" spc="7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o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rs</a:t>
            </a:r>
            <a:r>
              <a:rPr sz="2400" spc="7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crash</a:t>
            </a:r>
            <a:r>
              <a:rPr sz="2400" spc="-15" dirty="0">
                <a:solidFill>
                  <a:srgbClr val="032E6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s</a:t>
            </a:r>
            <a:r>
              <a:rPr sz="2400" spc="6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da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ly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"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4187" y="5721900"/>
            <a:ext cx="70065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Times New Roman"/>
                <a:cs typeface="Times New Roman"/>
              </a:rPr>
              <a:t>'</a:t>
            </a: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em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89C5CD"/>
                </a:solidFill>
                <a:latin typeface="Times New Roman"/>
                <a:cs typeface="Times New Roman"/>
              </a:rPr>
              <a:t>keep</a:t>
            </a:r>
            <a:r>
              <a:rPr sz="2400" spc="-10" dirty="0">
                <a:solidFill>
                  <a:srgbClr val="89C5CD"/>
                </a:solidFill>
                <a:latin typeface="Times New Roman"/>
                <a:cs typeface="Times New Roman"/>
              </a:rPr>
              <a:t> cra</a:t>
            </a:r>
            <a:r>
              <a:rPr sz="2400" spc="-5" dirty="0">
                <a:solidFill>
                  <a:srgbClr val="89C5CD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89C5CD"/>
                </a:solidFill>
                <a:latin typeface="Times New Roman"/>
                <a:cs typeface="Times New Roman"/>
              </a:rPr>
              <a:t>h</a:t>
            </a:r>
            <a:r>
              <a:rPr sz="2400" spc="-10" dirty="0">
                <a:solidFill>
                  <a:srgbClr val="89C5CD"/>
                </a:solidFill>
                <a:latin typeface="Times New Roman"/>
                <a:cs typeface="Times New Roman"/>
              </a:rPr>
              <a:t> hi </a:t>
            </a:r>
            <a:r>
              <a:rPr sz="2400" spc="-10" dirty="0">
                <a:latin typeface="Times New Roman"/>
                <a:cs typeface="Times New Roman"/>
              </a:rPr>
              <a:t>cra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yes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erda</a:t>
            </a:r>
            <a:r>
              <a:rPr sz="2400" spc="-15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9C5CD"/>
                </a:solidFill>
                <a:latin typeface="Times New Roman"/>
                <a:cs typeface="Times New Roman"/>
              </a:rPr>
              <a:t>our </a:t>
            </a:r>
            <a:r>
              <a:rPr sz="2400" spc="-10" dirty="0">
                <a:solidFill>
                  <a:srgbClr val="89C5CD"/>
                </a:solidFill>
                <a:latin typeface="Times New Roman"/>
                <a:cs typeface="Times New Roman"/>
              </a:rPr>
              <a:t>cra</a:t>
            </a:r>
            <a:r>
              <a:rPr sz="2400" spc="-5" dirty="0">
                <a:solidFill>
                  <a:srgbClr val="89C5CD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89C5CD"/>
                </a:solidFill>
                <a:latin typeface="Times New Roman"/>
                <a:cs typeface="Times New Roman"/>
              </a:rPr>
              <a:t>h</a:t>
            </a:r>
            <a:r>
              <a:rPr sz="2400" spc="-10" dirty="0">
                <a:solidFill>
                  <a:srgbClr val="89C5CD"/>
                </a:solidFill>
                <a:latin typeface="Times New Roman"/>
                <a:cs typeface="Times New Roman"/>
              </a:rPr>
              <a:t> dai</a:t>
            </a:r>
            <a:r>
              <a:rPr sz="2400" dirty="0">
                <a:solidFill>
                  <a:srgbClr val="89C5CD"/>
                </a:solidFill>
                <a:latin typeface="Times New Roman"/>
                <a:cs typeface="Times New Roman"/>
              </a:rPr>
              <a:t>l</a:t>
            </a:r>
            <a:r>
              <a:rPr sz="2400" spc="-5" dirty="0">
                <a:solidFill>
                  <a:srgbClr val="89C5CD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'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94965" y="4656582"/>
            <a:ext cx="78105" cy="942975"/>
          </a:xfrm>
          <a:custGeom>
            <a:avLst/>
            <a:gdLst/>
            <a:ahLst/>
            <a:cxnLst/>
            <a:rect l="l" t="t" r="r" b="b"/>
            <a:pathLst>
              <a:path w="78104" h="942975">
                <a:moveTo>
                  <a:pt x="26007" y="865207"/>
                </a:moveTo>
                <a:lnTo>
                  <a:pt x="0" y="865250"/>
                </a:lnTo>
                <a:lnTo>
                  <a:pt x="38983" y="942974"/>
                </a:lnTo>
                <a:lnTo>
                  <a:pt x="71212" y="878204"/>
                </a:lnTo>
                <a:lnTo>
                  <a:pt x="26029" y="878204"/>
                </a:lnTo>
                <a:lnTo>
                  <a:pt x="26007" y="865207"/>
                </a:lnTo>
                <a:close/>
              </a:path>
              <a:path w="78104" h="942975">
                <a:moveTo>
                  <a:pt x="51915" y="865163"/>
                </a:moveTo>
                <a:lnTo>
                  <a:pt x="26007" y="865207"/>
                </a:lnTo>
                <a:lnTo>
                  <a:pt x="26029" y="878204"/>
                </a:lnTo>
                <a:lnTo>
                  <a:pt x="51937" y="878204"/>
                </a:lnTo>
                <a:lnTo>
                  <a:pt x="51915" y="865163"/>
                </a:lnTo>
                <a:close/>
              </a:path>
              <a:path w="78104" h="942975">
                <a:moveTo>
                  <a:pt x="77723" y="865119"/>
                </a:moveTo>
                <a:lnTo>
                  <a:pt x="51915" y="865163"/>
                </a:lnTo>
                <a:lnTo>
                  <a:pt x="51937" y="878204"/>
                </a:lnTo>
                <a:lnTo>
                  <a:pt x="71212" y="878204"/>
                </a:lnTo>
                <a:lnTo>
                  <a:pt x="77723" y="865119"/>
                </a:lnTo>
                <a:close/>
              </a:path>
              <a:path w="78104" h="942975">
                <a:moveTo>
                  <a:pt x="50413" y="0"/>
                </a:moveTo>
                <a:lnTo>
                  <a:pt x="24505" y="0"/>
                </a:lnTo>
                <a:lnTo>
                  <a:pt x="26007" y="865207"/>
                </a:lnTo>
                <a:lnTo>
                  <a:pt x="51915" y="865163"/>
                </a:lnTo>
                <a:lnTo>
                  <a:pt x="5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0215" rIns="0" bIns="0" rtlCol="0">
            <a:spAutoFit/>
          </a:bodyPr>
          <a:lstStyle/>
          <a:p>
            <a:pPr marL="1289685">
              <a:lnSpc>
                <a:spcPts val="381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xt</a:t>
            </a:r>
            <a:r>
              <a:rPr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pr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pr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cessi</a:t>
            </a:r>
            <a:r>
              <a:rPr spc="-2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izat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56140"/>
            <a:ext cx="8527415" cy="3329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i="1" spc="-5" dirty="0">
                <a:latin typeface="Times New Roman"/>
                <a:cs typeface="Times New Roman"/>
              </a:rPr>
              <a:t>Lemm</a:t>
            </a:r>
            <a:r>
              <a:rPr sz="2000" i="1" spc="5" dirty="0">
                <a:latin typeface="Times New Roman"/>
                <a:cs typeface="Times New Roman"/>
              </a:rPr>
              <a:t>a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2000" i="1" spc="-15" dirty="0">
                <a:latin typeface="Times New Roman"/>
                <a:cs typeface="Times New Roman"/>
              </a:rPr>
              <a:t>i</a:t>
            </a:r>
            <a:r>
              <a:rPr sz="2000" i="1" spc="-5" dirty="0">
                <a:latin typeface="Times New Roman"/>
                <a:cs typeface="Times New Roman"/>
              </a:rPr>
              <a:t>zat</a:t>
            </a:r>
            <a:r>
              <a:rPr sz="2000" i="1" spc="-10" dirty="0">
                <a:latin typeface="Times New Roman"/>
                <a:cs typeface="Times New Roman"/>
              </a:rPr>
              <a:t>io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ar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ing,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e re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fixes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wo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d.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we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8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ot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ot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16383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di</a:t>
            </a:r>
            <a:r>
              <a:rPr sz="2000" spc="-40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fe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r</a:t>
            </a:r>
            <a:r>
              <a:rPr sz="2000" b="1" i="1" dirty="0">
                <a:latin typeface="Times New Roman"/>
                <a:cs typeface="Times New Roman"/>
              </a:rPr>
              <a:t>oot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word</a:t>
            </a:r>
            <a:r>
              <a:rPr sz="2000" b="1" i="1" spc="-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is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always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 </a:t>
            </a:r>
            <a:r>
              <a:rPr sz="2000" b="1" i="1" spc="-10" dirty="0">
                <a:latin typeface="Times New Roman"/>
                <a:cs typeface="Times New Roman"/>
              </a:rPr>
              <a:t>l</a:t>
            </a:r>
            <a:r>
              <a:rPr sz="2000" b="1" i="1" dirty="0">
                <a:latin typeface="Times New Roman"/>
                <a:cs typeface="Times New Roman"/>
              </a:rPr>
              <a:t>exico</a:t>
            </a:r>
            <a:r>
              <a:rPr sz="2000" b="1" i="1" spc="5" dirty="0">
                <a:latin typeface="Times New Roman"/>
                <a:cs typeface="Times New Roman"/>
              </a:rPr>
              <a:t>g</a:t>
            </a:r>
            <a:r>
              <a:rPr sz="2000" b="1" i="1" spc="-5" dirty="0">
                <a:latin typeface="Times New Roman"/>
                <a:cs typeface="Times New Roman"/>
              </a:rPr>
              <a:t>rap</a:t>
            </a:r>
            <a:r>
              <a:rPr sz="2000" b="1" i="1" spc="-10" dirty="0">
                <a:latin typeface="Times New Roman"/>
                <a:cs typeface="Times New Roman"/>
              </a:rPr>
              <a:t>h</a:t>
            </a:r>
            <a:r>
              <a:rPr sz="2000" b="1" i="1" dirty="0">
                <a:latin typeface="Times New Roman"/>
                <a:cs typeface="Times New Roman"/>
              </a:rPr>
              <a:t>i</a:t>
            </a:r>
            <a:r>
              <a:rPr sz="2000" b="1" i="1" spc="-10" dirty="0">
                <a:latin typeface="Times New Roman"/>
                <a:cs typeface="Times New Roman"/>
              </a:rPr>
              <a:t>c</a:t>
            </a:r>
            <a:r>
              <a:rPr sz="2000" b="1" i="1" dirty="0">
                <a:latin typeface="Times New Roman"/>
                <a:cs typeface="Times New Roman"/>
              </a:rPr>
              <a:t>a</a:t>
            </a:r>
            <a:r>
              <a:rPr sz="2000" b="1" i="1" spc="-15" dirty="0">
                <a:latin typeface="Times New Roman"/>
                <a:cs typeface="Times New Roman"/>
              </a:rPr>
              <a:t>l</a:t>
            </a:r>
            <a:r>
              <a:rPr sz="2000" b="1" i="1" dirty="0">
                <a:latin typeface="Times New Roman"/>
                <a:cs typeface="Times New Roman"/>
              </a:rPr>
              <a:t>ly</a:t>
            </a:r>
            <a:r>
              <a:rPr sz="2000" b="1" i="1" spc="-4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correct </a:t>
            </a:r>
            <a:r>
              <a:rPr sz="2000" b="1" i="1" spc="-10" dirty="0">
                <a:latin typeface="Times New Roman"/>
                <a:cs typeface="Times New Roman"/>
              </a:rPr>
              <a:t>w</a:t>
            </a:r>
            <a:r>
              <a:rPr sz="2000" b="1" i="1" dirty="0">
                <a:latin typeface="Times New Roman"/>
                <a:cs typeface="Times New Roman"/>
              </a:rPr>
              <a:t>ord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resent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dic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ionary</a:t>
            </a:r>
            <a:r>
              <a:rPr sz="2000" spc="-15" dirty="0">
                <a:latin typeface="Times New Roman"/>
                <a:cs typeface="Times New Roman"/>
              </a:rPr>
              <a:t>)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ot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ay n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ot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, 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l</a:t>
            </a:r>
            <a:r>
              <a:rPr sz="2000" b="1" i="1" spc="-10" dirty="0">
                <a:latin typeface="Times New Roman"/>
                <a:cs typeface="Times New Roman"/>
              </a:rPr>
              <a:t>e</a:t>
            </a:r>
            <a:r>
              <a:rPr sz="2000" b="1" i="1" dirty="0">
                <a:latin typeface="Times New Roman"/>
                <a:cs typeface="Times New Roman"/>
              </a:rPr>
              <a:t>mm</a:t>
            </a:r>
            <a:r>
              <a:rPr sz="2000" b="1" i="1" spc="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wil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way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prese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dict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-14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  <a:spcBef>
                <a:spcPts val="1660"/>
              </a:spcBef>
            </a:pPr>
            <a:r>
              <a:rPr sz="3600" spc="-22" baseline="2314" dirty="0">
                <a:latin typeface="Garamond"/>
                <a:cs typeface="Garamond"/>
              </a:rPr>
              <a:t>lem</a:t>
            </a:r>
            <a:r>
              <a:rPr sz="3600" spc="-44" baseline="2314" dirty="0">
                <a:latin typeface="Garamond"/>
                <a:cs typeface="Garamond"/>
              </a:rPr>
              <a:t>m</a:t>
            </a:r>
            <a:r>
              <a:rPr sz="3600" spc="-7" baseline="2314" dirty="0">
                <a:latin typeface="Garamond"/>
                <a:cs typeface="Garamond"/>
              </a:rPr>
              <a:t>ati</a:t>
            </a:r>
            <a:r>
              <a:rPr sz="3600" spc="-15" baseline="2314" dirty="0">
                <a:latin typeface="Garamond"/>
                <a:cs typeface="Garamond"/>
              </a:rPr>
              <a:t>z</a:t>
            </a:r>
            <a:r>
              <a:rPr sz="3600" spc="-22" baseline="2314" dirty="0">
                <a:latin typeface="Garamond"/>
                <a:cs typeface="Garamond"/>
              </a:rPr>
              <a:t>e_</a:t>
            </a:r>
            <a:r>
              <a:rPr sz="3600" spc="-30" baseline="2314" dirty="0">
                <a:latin typeface="Garamond"/>
                <a:cs typeface="Garamond"/>
              </a:rPr>
              <a:t>t</a:t>
            </a:r>
            <a:r>
              <a:rPr sz="3600" spc="-22" baseline="2314" dirty="0">
                <a:latin typeface="Garamond"/>
                <a:cs typeface="Garamond"/>
              </a:rPr>
              <a:t>ex</a:t>
            </a:r>
            <a:r>
              <a:rPr sz="3600" spc="-30" baseline="2314" dirty="0">
                <a:latin typeface="Garamond"/>
                <a:cs typeface="Garamond"/>
              </a:rPr>
              <a:t>t</a:t>
            </a:r>
            <a:r>
              <a:rPr sz="2400" spc="5" dirty="0">
                <a:solidFill>
                  <a:srgbClr val="23292D"/>
                </a:solidFill>
                <a:latin typeface="Arial"/>
                <a:cs typeface="Arial"/>
              </a:rPr>
              <a:t>(</a:t>
            </a:r>
            <a:r>
              <a:rPr sz="2400" spc="-15" dirty="0">
                <a:solidFill>
                  <a:srgbClr val="032E61"/>
                </a:solidFill>
                <a:latin typeface="Arial"/>
                <a:cs typeface="Arial"/>
              </a:rPr>
              <a:t>"My</a:t>
            </a:r>
            <a:r>
              <a:rPr sz="2400" spc="8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32E61"/>
                </a:solidFill>
                <a:latin typeface="Arial"/>
                <a:cs typeface="Arial"/>
              </a:rPr>
              <a:t>system</a:t>
            </a:r>
            <a:r>
              <a:rPr sz="2400" spc="50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keeps</a:t>
            </a:r>
            <a:r>
              <a:rPr sz="2400" spc="70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crashing</a:t>
            </a:r>
            <a:r>
              <a:rPr sz="2400" spc="70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h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2872105">
              <a:lnSpc>
                <a:spcPct val="100000"/>
              </a:lnSpc>
            </a:pP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crashed</a:t>
            </a:r>
            <a:r>
              <a:rPr sz="2400" spc="6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yesterd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a</a:t>
            </a:r>
            <a:r>
              <a:rPr sz="2400" spc="-180" dirty="0">
                <a:solidFill>
                  <a:srgbClr val="032E61"/>
                </a:solidFill>
                <a:latin typeface="Arial"/>
                <a:cs typeface="Arial"/>
              </a:rPr>
              <a:t>y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,</a:t>
            </a:r>
            <a:r>
              <a:rPr sz="2400" spc="6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our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s</a:t>
            </a:r>
            <a:r>
              <a:rPr sz="2400" spc="70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crashes</a:t>
            </a:r>
            <a:r>
              <a:rPr sz="2400" spc="6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da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ly"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716" y="5669477"/>
            <a:ext cx="75863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Times New Roman"/>
                <a:cs typeface="Times New Roman"/>
              </a:rPr>
              <a:t>'</a:t>
            </a: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em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89C5CD"/>
                </a:solidFill>
                <a:latin typeface="Times New Roman"/>
                <a:cs typeface="Times New Roman"/>
              </a:rPr>
              <a:t>keep</a:t>
            </a:r>
            <a:r>
              <a:rPr sz="2400" spc="-10" dirty="0">
                <a:solidFill>
                  <a:srgbClr val="89C5CD"/>
                </a:solidFill>
                <a:latin typeface="Times New Roman"/>
                <a:cs typeface="Times New Roman"/>
              </a:rPr>
              <a:t> cra</a:t>
            </a:r>
            <a:r>
              <a:rPr sz="2400" spc="-5" dirty="0">
                <a:solidFill>
                  <a:srgbClr val="89C5CD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89C5CD"/>
                </a:solidFill>
                <a:latin typeface="Times New Roman"/>
                <a:cs typeface="Times New Roman"/>
              </a:rPr>
              <a:t>h</a:t>
            </a:r>
            <a:r>
              <a:rPr sz="2400" spc="-5" dirty="0">
                <a:solidFill>
                  <a:srgbClr val="89C5C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!</a:t>
            </a:r>
            <a:r>
              <a:rPr sz="2400" spc="-10" dirty="0">
                <a:latin typeface="Times New Roman"/>
                <a:cs typeface="Times New Roman"/>
              </a:rPr>
              <a:t> his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89C5CD"/>
                </a:solidFill>
                <a:latin typeface="Times New Roman"/>
                <a:cs typeface="Times New Roman"/>
              </a:rPr>
              <a:t>cra</a:t>
            </a:r>
            <a:r>
              <a:rPr sz="2400" spc="-5" dirty="0">
                <a:solidFill>
                  <a:srgbClr val="89C5CD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89C5CD"/>
                </a:solidFill>
                <a:latin typeface="Times New Roman"/>
                <a:cs typeface="Times New Roman"/>
              </a:rPr>
              <a:t>h</a:t>
            </a:r>
            <a:r>
              <a:rPr sz="2400" spc="-10" dirty="0">
                <a:solidFill>
                  <a:srgbClr val="89C5C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yes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erday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 ours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89C5CD"/>
                </a:solidFill>
                <a:latin typeface="Times New Roman"/>
                <a:cs typeface="Times New Roman"/>
              </a:rPr>
              <a:t>cra</a:t>
            </a:r>
            <a:r>
              <a:rPr sz="2400" spc="-5" dirty="0">
                <a:solidFill>
                  <a:srgbClr val="89C5CD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89C5CD"/>
                </a:solidFill>
                <a:latin typeface="Times New Roman"/>
                <a:cs typeface="Times New Roman"/>
              </a:rPr>
              <a:t>h</a:t>
            </a:r>
            <a:r>
              <a:rPr sz="2400" spc="-10" dirty="0">
                <a:solidFill>
                  <a:srgbClr val="89C5C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da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ly</a:t>
            </a:r>
            <a:r>
              <a:rPr sz="2400" dirty="0">
                <a:latin typeface="Times New Roman"/>
                <a:cs typeface="Times New Roman"/>
              </a:rPr>
              <a:t>'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64130" y="4594097"/>
            <a:ext cx="78105" cy="942975"/>
          </a:xfrm>
          <a:custGeom>
            <a:avLst/>
            <a:gdLst/>
            <a:ahLst/>
            <a:cxnLst/>
            <a:rect l="l" t="t" r="r" b="b"/>
            <a:pathLst>
              <a:path w="78104" h="942975">
                <a:moveTo>
                  <a:pt x="26007" y="865294"/>
                </a:moveTo>
                <a:lnTo>
                  <a:pt x="0" y="865382"/>
                </a:lnTo>
                <a:lnTo>
                  <a:pt x="38983" y="942974"/>
                </a:lnTo>
                <a:lnTo>
                  <a:pt x="71212" y="878204"/>
                </a:lnTo>
                <a:lnTo>
                  <a:pt x="26029" y="878204"/>
                </a:lnTo>
                <a:lnTo>
                  <a:pt x="26007" y="865294"/>
                </a:lnTo>
                <a:close/>
              </a:path>
              <a:path w="78104" h="942975">
                <a:moveTo>
                  <a:pt x="51915" y="865206"/>
                </a:moveTo>
                <a:lnTo>
                  <a:pt x="26007" y="865294"/>
                </a:lnTo>
                <a:lnTo>
                  <a:pt x="26029" y="878204"/>
                </a:lnTo>
                <a:lnTo>
                  <a:pt x="51937" y="878204"/>
                </a:lnTo>
                <a:lnTo>
                  <a:pt x="51915" y="865206"/>
                </a:lnTo>
                <a:close/>
              </a:path>
              <a:path w="78104" h="942975">
                <a:moveTo>
                  <a:pt x="77723" y="865119"/>
                </a:moveTo>
                <a:lnTo>
                  <a:pt x="51915" y="865206"/>
                </a:lnTo>
                <a:lnTo>
                  <a:pt x="51937" y="878204"/>
                </a:lnTo>
                <a:lnTo>
                  <a:pt x="71212" y="878204"/>
                </a:lnTo>
                <a:lnTo>
                  <a:pt x="77723" y="865119"/>
                </a:lnTo>
                <a:close/>
              </a:path>
              <a:path w="78104" h="942975">
                <a:moveTo>
                  <a:pt x="50413" y="0"/>
                </a:moveTo>
                <a:lnTo>
                  <a:pt x="24505" y="0"/>
                </a:lnTo>
                <a:lnTo>
                  <a:pt x="26007" y="865294"/>
                </a:lnTo>
                <a:lnTo>
                  <a:pt x="51915" y="865206"/>
                </a:lnTo>
                <a:lnTo>
                  <a:pt x="5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8041" rIns="0" bIns="0" rtlCol="0">
            <a:spAutoFit/>
          </a:bodyPr>
          <a:lstStyle/>
          <a:p>
            <a:pPr marL="647065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pr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pr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cessing</a:t>
            </a:r>
            <a:r>
              <a:rPr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rem</a:t>
            </a:r>
            <a:r>
              <a:rPr spc="-2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ving</a:t>
            </a:r>
            <a:r>
              <a:rPr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stopw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39" y="1445430"/>
            <a:ext cx="8605520" cy="3434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40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ords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 </a:t>
            </a:r>
            <a:r>
              <a:rPr sz="2000" spc="-5" dirty="0">
                <a:latin typeface="Times New Roman"/>
                <a:cs typeface="Times New Roman"/>
              </a:rPr>
              <a:t>sig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ifi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ce,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especia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structi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eanin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fea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xt,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rds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5" dirty="0">
                <a:latin typeface="Times New Roman"/>
                <a:cs typeface="Times New Roman"/>
              </a:rPr>
              <a:t> 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op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48514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usually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axi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um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eq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cy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 a </a:t>
            </a:r>
            <a:r>
              <a:rPr sz="2000" spc="-5" dirty="0">
                <a:latin typeface="Times New Roman"/>
                <a:cs typeface="Times New Roman"/>
              </a:rPr>
              <a:t>si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eq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cy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co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5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pic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spc="-14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es,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conjunc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epo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on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226060" indent="-21336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exa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ples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sto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ds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b="1" i="1" spc="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i="1" spc="5" dirty="0">
                <a:latin typeface="Times New Roman"/>
                <a:cs typeface="Times New Roman"/>
              </a:rPr>
              <a:t>a</a:t>
            </a:r>
            <a:r>
              <a:rPr sz="2000" b="1" i="1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th</a:t>
            </a:r>
            <a:r>
              <a:rPr sz="2000" b="1" i="1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</a:t>
            </a:r>
            <a:r>
              <a:rPr sz="2000" b="1" i="1" spc="5" dirty="0">
                <a:latin typeface="Times New Roman"/>
                <a:cs typeface="Times New Roman"/>
              </a:rPr>
              <a:t>n</a:t>
            </a:r>
            <a:r>
              <a:rPr sz="2000" b="1" i="1" dirty="0">
                <a:latin typeface="Times New Roman"/>
                <a:cs typeface="Times New Roman"/>
              </a:rPr>
              <a:t>d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ke.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950">
              <a:latin typeface="Times New Roman"/>
              <a:cs typeface="Times New Roman"/>
            </a:endParaRPr>
          </a:p>
          <a:p>
            <a:pPr marR="88900" algn="ctr">
              <a:lnSpc>
                <a:spcPct val="100000"/>
              </a:lnSpc>
            </a:pP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re</a:t>
            </a:r>
            <a:r>
              <a:rPr sz="2400" spc="10" dirty="0">
                <a:solidFill>
                  <a:srgbClr val="23292D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23292D"/>
                </a:solidFill>
                <a:latin typeface="Arial"/>
                <a:cs typeface="Arial"/>
              </a:rPr>
              <a:t>ove_s</a:t>
            </a:r>
            <a:r>
              <a:rPr sz="2400" spc="10" dirty="0">
                <a:solidFill>
                  <a:srgbClr val="23292D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23292D"/>
                </a:solidFill>
                <a:latin typeface="Arial"/>
                <a:cs typeface="Arial"/>
              </a:rPr>
              <a:t>opword</a:t>
            </a:r>
            <a:r>
              <a:rPr sz="2400" spc="-25" dirty="0">
                <a:solidFill>
                  <a:srgbClr val="23292D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(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"</a:t>
            </a:r>
            <a:r>
              <a:rPr sz="2400" spc="-5" dirty="0">
                <a:solidFill>
                  <a:srgbClr val="89C5CD"/>
                </a:solidFill>
                <a:latin typeface="Arial"/>
                <a:cs typeface="Arial"/>
              </a:rPr>
              <a:t>The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,</a:t>
            </a:r>
            <a:r>
              <a:rPr sz="2400" spc="8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9C5CD"/>
                </a:solidFill>
                <a:latin typeface="Arial"/>
                <a:cs typeface="Arial"/>
              </a:rPr>
              <a:t>and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,</a:t>
            </a:r>
            <a:r>
              <a:rPr sz="2400" spc="7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9C5CD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89C5CD"/>
                </a:solidFill>
                <a:latin typeface="Arial"/>
                <a:cs typeface="Arial"/>
              </a:rPr>
              <a:t>f</a:t>
            </a:r>
            <a:r>
              <a:rPr sz="2400" spc="60" dirty="0">
                <a:solidFill>
                  <a:srgbClr val="89C5C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9C5CD"/>
                </a:solidFill>
                <a:latin typeface="Arial"/>
                <a:cs typeface="Arial"/>
              </a:rPr>
              <a:t>ar</a:t>
            </a:r>
            <a:r>
              <a:rPr sz="2400" dirty="0">
                <a:solidFill>
                  <a:srgbClr val="89C5CD"/>
                </a:solidFill>
                <a:latin typeface="Arial"/>
                <a:cs typeface="Arial"/>
              </a:rPr>
              <a:t>e</a:t>
            </a:r>
            <a:r>
              <a:rPr sz="2400" spc="70" dirty="0">
                <a:solidFill>
                  <a:srgbClr val="89C5C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stopword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s,</a:t>
            </a:r>
            <a:r>
              <a:rPr sz="2400" spc="7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co</a:t>
            </a:r>
            <a:r>
              <a:rPr sz="2400" spc="5" dirty="0">
                <a:solidFill>
                  <a:srgbClr val="032E61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pu</a:t>
            </a:r>
            <a:r>
              <a:rPr sz="2400" spc="5" dirty="0">
                <a:solidFill>
                  <a:srgbClr val="032E61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r</a:t>
            </a:r>
            <a:r>
              <a:rPr sz="2400" spc="6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89C5CD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R="1957070" algn="ctr">
              <a:lnSpc>
                <a:spcPct val="100000"/>
              </a:lnSpc>
            </a:pPr>
            <a:r>
              <a:rPr sz="2400" spc="-5" dirty="0">
                <a:solidFill>
                  <a:srgbClr val="89C5CD"/>
                </a:solidFill>
                <a:latin typeface="Arial"/>
                <a:cs typeface="Arial"/>
              </a:rPr>
              <a:t>no</a:t>
            </a:r>
            <a:r>
              <a:rPr sz="2400" spc="5" dirty="0">
                <a:solidFill>
                  <a:srgbClr val="89C5CD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"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2500" y="5980683"/>
            <a:ext cx="30727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Times New Roman"/>
                <a:cs typeface="Times New Roman"/>
              </a:rPr>
              <a:t>'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15" dirty="0">
                <a:latin typeface="Times New Roman"/>
                <a:cs typeface="Times New Roman"/>
              </a:rPr>
              <a:t>sto</a:t>
            </a:r>
            <a:r>
              <a:rPr sz="2400" spc="-10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word</a:t>
            </a:r>
            <a:r>
              <a:rPr sz="2400" dirty="0">
                <a:latin typeface="Times New Roman"/>
                <a:cs typeface="Times New Roman"/>
              </a:rPr>
              <a:t>s ,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pute</a:t>
            </a:r>
            <a:r>
              <a:rPr sz="2400" dirty="0">
                <a:latin typeface="Times New Roman"/>
                <a:cs typeface="Times New Roman"/>
              </a:rPr>
              <a:t>r'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64130" y="4924805"/>
            <a:ext cx="78105" cy="942975"/>
          </a:xfrm>
          <a:custGeom>
            <a:avLst/>
            <a:gdLst/>
            <a:ahLst/>
            <a:cxnLst/>
            <a:rect l="l" t="t" r="r" b="b"/>
            <a:pathLst>
              <a:path w="78104" h="942975">
                <a:moveTo>
                  <a:pt x="26007" y="865271"/>
                </a:moveTo>
                <a:lnTo>
                  <a:pt x="0" y="865311"/>
                </a:lnTo>
                <a:lnTo>
                  <a:pt x="38983" y="942974"/>
                </a:lnTo>
                <a:lnTo>
                  <a:pt x="71229" y="878229"/>
                </a:lnTo>
                <a:lnTo>
                  <a:pt x="26029" y="878229"/>
                </a:lnTo>
                <a:lnTo>
                  <a:pt x="26007" y="865271"/>
                </a:lnTo>
                <a:close/>
              </a:path>
              <a:path w="78104" h="942975">
                <a:moveTo>
                  <a:pt x="51915" y="865230"/>
                </a:moveTo>
                <a:lnTo>
                  <a:pt x="26007" y="865271"/>
                </a:lnTo>
                <a:lnTo>
                  <a:pt x="26029" y="878229"/>
                </a:lnTo>
                <a:lnTo>
                  <a:pt x="51937" y="878180"/>
                </a:lnTo>
                <a:lnTo>
                  <a:pt x="51915" y="865230"/>
                </a:lnTo>
                <a:close/>
              </a:path>
              <a:path w="78104" h="942975">
                <a:moveTo>
                  <a:pt x="77723" y="865190"/>
                </a:moveTo>
                <a:lnTo>
                  <a:pt x="51915" y="865230"/>
                </a:lnTo>
                <a:lnTo>
                  <a:pt x="51937" y="878180"/>
                </a:lnTo>
                <a:lnTo>
                  <a:pt x="26029" y="878229"/>
                </a:lnTo>
                <a:lnTo>
                  <a:pt x="71229" y="878229"/>
                </a:lnTo>
                <a:lnTo>
                  <a:pt x="77723" y="865190"/>
                </a:lnTo>
                <a:close/>
              </a:path>
              <a:path w="78104" h="942975">
                <a:moveTo>
                  <a:pt x="50413" y="0"/>
                </a:moveTo>
                <a:lnTo>
                  <a:pt x="24505" y="0"/>
                </a:lnTo>
                <a:lnTo>
                  <a:pt x="26007" y="865271"/>
                </a:lnTo>
                <a:lnTo>
                  <a:pt x="51915" y="865230"/>
                </a:lnTo>
                <a:lnTo>
                  <a:pt x="5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32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900" dirty="0">
                <a:solidFill>
                  <a:srgbClr val="000000"/>
                </a:solidFill>
                <a:latin typeface="Arial"/>
                <a:cs typeface="Arial"/>
              </a:rPr>
              <a:t>Beatiful</a:t>
            </a:r>
            <a:r>
              <a:rPr sz="29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000000"/>
                </a:solidFill>
                <a:latin typeface="Arial"/>
                <a:cs typeface="Arial"/>
              </a:rPr>
              <a:t>Soup</a:t>
            </a:r>
            <a:endParaRPr sz="2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2000" spc="-5" dirty="0">
                <a:solidFill>
                  <a:srgbClr val="000000"/>
                </a:solidFill>
                <a:latin typeface="Arial"/>
                <a:cs typeface="Arial"/>
              </a:rPr>
              <a:t>Libra</a:t>
            </a:r>
            <a:r>
              <a:rPr sz="2000" spc="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sz="20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200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Arial"/>
                <a:cs typeface="Arial"/>
              </a:rPr>
              <a:t>pullin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sz="200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Arial"/>
                <a:cs typeface="Arial"/>
              </a:rPr>
              <a:t>dat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200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Arial"/>
                <a:cs typeface="Arial"/>
              </a:rPr>
              <a:t>ou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200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200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Arial"/>
                <a:cs typeface="Arial"/>
              </a:rPr>
              <a:t>HTM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200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20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ML</a:t>
            </a:r>
            <a:r>
              <a:rPr sz="2000" spc="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Files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1846" y="1350740"/>
            <a:ext cx="9277985" cy="215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15" dirty="0">
                <a:latin typeface="Times New Roman"/>
                <a:cs typeface="Times New Roman"/>
              </a:rPr>
              <a:t>Beau</a:t>
            </a:r>
            <a:r>
              <a:rPr sz="2400" spc="-2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iful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Sou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Pyt</a:t>
            </a:r>
            <a:r>
              <a:rPr sz="2400" dirty="0">
                <a:latin typeface="Times New Roman"/>
                <a:cs typeface="Times New Roman"/>
              </a:rPr>
              <a:t>hon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lib</a:t>
            </a:r>
            <a:r>
              <a:rPr sz="2400" spc="-2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ary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des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15" dirty="0">
                <a:latin typeface="Times New Roman"/>
                <a:cs typeface="Times New Roman"/>
              </a:rPr>
              <a:t>ned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qu</a:t>
            </a:r>
            <a:r>
              <a:rPr sz="2400" spc="-2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ck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spc="-2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round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proj</a:t>
            </a:r>
            <a:r>
              <a:rPr sz="2400" spc="-3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cts l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ke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ee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sc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apin</a:t>
            </a:r>
            <a:r>
              <a:rPr sz="2400" spc="-20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Three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ake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powerful: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latin typeface="Times New Roman"/>
                <a:cs typeface="Times New Roman"/>
              </a:rPr>
              <a:t>Beau</a:t>
            </a:r>
            <a:r>
              <a:rPr sz="2400" spc="-2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iful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Sou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prov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es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few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si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ple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ethods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Pythoni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io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15" dirty="0">
                <a:latin typeface="Times New Roman"/>
                <a:cs typeface="Times New Roman"/>
              </a:rPr>
              <a:t>navig</a:t>
            </a:r>
            <a:r>
              <a:rPr sz="2400" spc="-3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searc</a:t>
            </a:r>
            <a:r>
              <a:rPr sz="2400" spc="-30" dirty="0">
                <a:latin typeface="Times New Roman"/>
                <a:cs typeface="Times New Roman"/>
              </a:rPr>
              <a:t>h</a:t>
            </a:r>
            <a:r>
              <a:rPr sz="2400" spc="-10" dirty="0">
                <a:latin typeface="Times New Roman"/>
                <a:cs typeface="Times New Roman"/>
              </a:rPr>
              <a:t>ing,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odifying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spc="-2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tre</a:t>
            </a:r>
            <a:r>
              <a:rPr sz="2400" spc="-2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too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k</a:t>
            </a:r>
            <a:r>
              <a:rPr sz="2400" spc="-10" dirty="0">
                <a:latin typeface="Times New Roman"/>
                <a:cs typeface="Times New Roman"/>
              </a:rPr>
              <a:t>it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2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cting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docu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ent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x</a:t>
            </a:r>
            <a:r>
              <a:rPr sz="2400" spc="-10" dirty="0">
                <a:latin typeface="Times New Roman"/>
                <a:cs typeface="Times New Roman"/>
              </a:rPr>
              <a:t>tra</a:t>
            </a:r>
            <a:r>
              <a:rPr sz="2400" spc="-25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2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wha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nee</a:t>
            </a:r>
            <a:r>
              <a:rPr sz="2400" spc="-10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esn</a:t>
            </a:r>
            <a:r>
              <a:rPr sz="2400" spc="-10" dirty="0">
                <a:latin typeface="Times New Roman"/>
                <a:cs typeface="Times New Roman"/>
              </a:rPr>
              <a:t>'t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take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uch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25" dirty="0">
                <a:latin typeface="Times New Roman"/>
                <a:cs typeface="Times New Roman"/>
              </a:rPr>
              <a:t>d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spc="-20" dirty="0">
                <a:latin typeface="Times New Roman"/>
                <a:cs typeface="Times New Roman"/>
              </a:rPr>
              <a:t>wri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appl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cat</a:t>
            </a:r>
            <a:r>
              <a:rPr sz="2400" spc="-2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849" y="3543963"/>
            <a:ext cx="479615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1879600" algn="l"/>
                <a:tab pos="2897505" algn="l"/>
                <a:tab pos="3696335" algn="l"/>
                <a:tab pos="4392930" algn="l"/>
              </a:tabLst>
            </a:pPr>
            <a:r>
              <a:rPr sz="2400" spc="-15" dirty="0">
                <a:latin typeface="Times New Roman"/>
                <a:cs typeface="Times New Roman"/>
              </a:rPr>
              <a:t>Beau</a:t>
            </a:r>
            <a:r>
              <a:rPr sz="2400" spc="-2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iful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Sou</a:t>
            </a:r>
            <a:r>
              <a:rPr sz="2400" dirty="0">
                <a:latin typeface="Times New Roman"/>
                <a:cs typeface="Times New Roman"/>
              </a:rPr>
              <a:t>p	</a:t>
            </a:r>
            <a:r>
              <a:rPr sz="2400" spc="-15" dirty="0">
                <a:latin typeface="Times New Roman"/>
                <a:cs typeface="Times New Roman"/>
              </a:rPr>
              <a:t>si</a:t>
            </a:r>
            <a:r>
              <a:rPr sz="2400" dirty="0">
                <a:latin typeface="Times New Roman"/>
                <a:cs typeface="Times New Roman"/>
              </a:rPr>
              <a:t>ts	on	</a:t>
            </a:r>
            <a:r>
              <a:rPr sz="2400" spc="-15" dirty="0">
                <a:latin typeface="Times New Roman"/>
                <a:cs typeface="Times New Roman"/>
              </a:rPr>
              <a:t>top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9521" y="3545682"/>
            <a:ext cx="2023110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34950">
              <a:lnSpc>
                <a:spcPct val="100000"/>
              </a:lnSpc>
              <a:tabLst>
                <a:tab pos="661670" algn="l"/>
                <a:tab pos="892175" algn="l"/>
                <a:tab pos="1091565" algn="l"/>
                <a:tab pos="1620520" algn="l"/>
              </a:tabLst>
            </a:pPr>
            <a:r>
              <a:rPr sz="2400" dirty="0">
                <a:latin typeface="Times New Roman"/>
                <a:cs typeface="Times New Roman"/>
              </a:rPr>
              <a:t>of		po</a:t>
            </a:r>
            <a:r>
              <a:rPr sz="2400" spc="5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ular </a:t>
            </a:r>
            <a:r>
              <a:rPr sz="2400" dirty="0">
                <a:latin typeface="Times New Roman"/>
                <a:cs typeface="Times New Roman"/>
              </a:rPr>
              <a:t>you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try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Times New Roman"/>
                <a:cs typeface="Times New Roman"/>
              </a:rPr>
              <a:t>out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69892" y="3545682"/>
            <a:ext cx="1069340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335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Py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55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ferent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04583" y="3545682"/>
            <a:ext cx="922655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3020">
              <a:lnSpc>
                <a:spcPct val="100000"/>
              </a:lnSpc>
            </a:pPr>
            <a:r>
              <a:rPr sz="2400" spc="-15" dirty="0">
                <a:latin typeface="Times New Roman"/>
                <a:cs typeface="Times New Roman"/>
              </a:rPr>
              <a:t>pa</a:t>
            </a:r>
            <a:r>
              <a:rPr sz="2400" spc="-5" dirty="0">
                <a:latin typeface="Times New Roman"/>
                <a:cs typeface="Times New Roman"/>
              </a:rPr>
              <a:t>rsers </a:t>
            </a: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arsing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750" y="3911443"/>
            <a:ext cx="4420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0400" algn="l"/>
                <a:tab pos="1410335" algn="l"/>
                <a:tab pos="2040889" algn="l"/>
                <a:tab pos="3340100" algn="l"/>
              </a:tabLst>
            </a:pPr>
            <a:r>
              <a:rPr sz="2400" spc="-10" dirty="0">
                <a:latin typeface="Times New Roman"/>
                <a:cs typeface="Times New Roman"/>
              </a:rPr>
              <a:t>like	</a:t>
            </a:r>
            <a:r>
              <a:rPr sz="2400" u="heavy" spc="-10" dirty="0">
                <a:solidFill>
                  <a:srgbClr val="009898"/>
                </a:solidFill>
                <a:latin typeface="Times New Roman"/>
                <a:cs typeface="Times New Roman"/>
              </a:rPr>
              <a:t>lx</a:t>
            </a:r>
            <a:r>
              <a:rPr sz="2400" u="heavy" spc="-35" dirty="0">
                <a:solidFill>
                  <a:srgbClr val="009898"/>
                </a:solidFill>
                <a:latin typeface="Times New Roman"/>
                <a:cs typeface="Times New Roman"/>
              </a:rPr>
              <a:t>m</a:t>
            </a:r>
            <a:r>
              <a:rPr sz="2400" u="heavy" spc="-10" dirty="0">
                <a:solidFill>
                  <a:srgbClr val="0098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9898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	</a:t>
            </a:r>
            <a:r>
              <a:rPr sz="2400" u="heavy" spc="-10" dirty="0">
                <a:solidFill>
                  <a:srgbClr val="009898"/>
                </a:solidFill>
                <a:latin typeface="Times New Roman"/>
                <a:cs typeface="Times New Roman"/>
              </a:rPr>
              <a:t>ht</a:t>
            </a:r>
            <a:r>
              <a:rPr sz="2400" u="heavy" spc="-35" dirty="0">
                <a:solidFill>
                  <a:srgbClr val="009898"/>
                </a:solidFill>
                <a:latin typeface="Times New Roman"/>
                <a:cs typeface="Times New Roman"/>
              </a:rPr>
              <a:t>m</a:t>
            </a:r>
            <a:r>
              <a:rPr sz="2400" u="heavy" spc="-5" dirty="0">
                <a:solidFill>
                  <a:srgbClr val="009898"/>
                </a:solidFill>
                <a:latin typeface="Times New Roman"/>
                <a:cs typeface="Times New Roman"/>
              </a:rPr>
              <a:t>l</a:t>
            </a:r>
            <a:r>
              <a:rPr sz="2400" u="heavy" dirty="0">
                <a:solidFill>
                  <a:srgbClr val="009898"/>
                </a:solidFill>
                <a:latin typeface="Times New Roman"/>
                <a:cs typeface="Times New Roman"/>
              </a:rPr>
              <a:t>5</a:t>
            </a:r>
            <a:r>
              <a:rPr sz="2400" u="heavy" spc="-10" dirty="0">
                <a:solidFill>
                  <a:srgbClr val="009898"/>
                </a:solidFill>
                <a:latin typeface="Times New Roman"/>
                <a:cs typeface="Times New Roman"/>
              </a:rPr>
              <a:t>li</a:t>
            </a:r>
            <a:r>
              <a:rPr sz="2400" u="heavy" spc="-30" dirty="0">
                <a:solidFill>
                  <a:srgbClr val="009898"/>
                </a:solidFill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,	</a:t>
            </a:r>
            <a:r>
              <a:rPr sz="2400" spc="-15" dirty="0">
                <a:latin typeface="Times New Roman"/>
                <a:cs typeface="Times New Roman"/>
              </a:rPr>
              <a:t>allowing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4741" y="4277453"/>
            <a:ext cx="4727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st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ate</a:t>
            </a:r>
            <a:r>
              <a:rPr sz="2400" spc="-15" dirty="0">
                <a:latin typeface="Times New Roman"/>
                <a:cs typeface="Times New Roman"/>
              </a:rPr>
              <a:t>g</a:t>
            </a:r>
            <a:r>
              <a:rPr sz="2400" spc="-2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ade</a:t>
            </a:r>
            <a:r>
              <a:rPr sz="2400" spc="-20" dirty="0">
                <a:latin typeface="Times New Roman"/>
                <a:cs typeface="Times New Roman"/>
              </a:rPr>
              <a:t> spee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flexib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16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823" y="376873"/>
            <a:ext cx="471551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00FF"/>
                </a:solidFill>
                <a:latin typeface="Garamond"/>
                <a:cs typeface="Garamond"/>
              </a:rPr>
              <a:t>Te</a:t>
            </a:r>
            <a:r>
              <a:rPr sz="3200" spc="-15" dirty="0">
                <a:solidFill>
                  <a:srgbClr val="0000FF"/>
                </a:solidFill>
                <a:latin typeface="Garamond"/>
                <a:cs typeface="Garamond"/>
              </a:rPr>
              <a:t>x</a:t>
            </a:r>
            <a:r>
              <a:rPr sz="3200" spc="-10" dirty="0">
                <a:solidFill>
                  <a:srgbClr val="0000FF"/>
                </a:solidFill>
                <a:latin typeface="Garamond"/>
                <a:cs typeface="Garamond"/>
              </a:rPr>
              <a:t>t</a:t>
            </a: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FF"/>
                </a:solidFill>
                <a:latin typeface="Garamond"/>
                <a:cs typeface="Garamond"/>
              </a:rPr>
              <a:t>Prepro</a:t>
            </a:r>
            <a:r>
              <a:rPr sz="3200" spc="-20" dirty="0">
                <a:solidFill>
                  <a:srgbClr val="0000FF"/>
                </a:solidFill>
                <a:latin typeface="Garamond"/>
                <a:cs typeface="Garamond"/>
              </a:rPr>
              <a:t>c</a:t>
            </a:r>
            <a:r>
              <a:rPr sz="3200" dirty="0">
                <a:solidFill>
                  <a:srgbClr val="0000FF"/>
                </a:solidFill>
                <a:latin typeface="Garamond"/>
                <a:cs typeface="Garamond"/>
              </a:rPr>
              <a:t>es</a:t>
            </a:r>
            <a:r>
              <a:rPr sz="3200" spc="-20" dirty="0">
                <a:solidFill>
                  <a:srgbClr val="0000FF"/>
                </a:solidFill>
                <a:latin typeface="Garamond"/>
                <a:cs typeface="Garamond"/>
              </a:rPr>
              <a:t>s</a:t>
            </a:r>
            <a:r>
              <a:rPr sz="3200" dirty="0">
                <a:solidFill>
                  <a:srgbClr val="0000FF"/>
                </a:solidFill>
                <a:latin typeface="Garamond"/>
                <a:cs typeface="Garamond"/>
              </a:rPr>
              <a:t>ing</a:t>
            </a:r>
            <a:r>
              <a:rPr sz="3200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Garamond"/>
                <a:cs typeface="Garamond"/>
              </a:rPr>
              <a:t>HandsOn</a:t>
            </a:r>
            <a:endParaRPr sz="32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845" y="1451790"/>
            <a:ext cx="36150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12875" algn="l"/>
              </a:tabLst>
            </a:pPr>
            <a:r>
              <a:rPr sz="2400" spc="-5" dirty="0">
                <a:latin typeface="Garamond"/>
                <a:cs typeface="Garamond"/>
              </a:rPr>
              <a:t>Hands-on</a:t>
            </a:r>
            <a:r>
              <a:rPr sz="2400" dirty="0">
                <a:latin typeface="Garamond"/>
                <a:cs typeface="Garamond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Garamond"/>
                <a:cs typeface="Garamond"/>
              </a:rPr>
              <a:t>nlpEDA_v1.ipynb</a:t>
            </a:r>
            <a:endParaRPr sz="2400">
              <a:latin typeface="Garamond"/>
              <a:cs typeface="Garamon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391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re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resen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at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</a:p>
          <a:p>
            <a:pPr marL="184785" marR="5080" indent="-172085">
              <a:lnSpc>
                <a:spcPct val="100000"/>
              </a:lnSpc>
              <a:spcBef>
                <a:spcPts val="650"/>
              </a:spcBef>
              <a:buClr>
                <a:srgbClr val="006FC0"/>
              </a:buClr>
              <a:buFont typeface="Wingdings"/>
              <a:buChar char=""/>
              <a:tabLst>
                <a:tab pos="185420" algn="l"/>
              </a:tabLst>
            </a:pPr>
            <a:r>
              <a:rPr sz="1800" spc="-20" dirty="0">
                <a:solidFill>
                  <a:srgbClr val="006FC0"/>
                </a:solidFill>
                <a:latin typeface="Times New Roman"/>
                <a:cs typeface="Times New Roman"/>
              </a:rPr>
              <a:t>Ma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chine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 L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arning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ode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ls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at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he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rt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are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hemat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al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funct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ions</a:t>
            </a:r>
            <a:r>
              <a:rPr sz="18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18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nnot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under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stand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 unstruc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ure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sz="18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te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xt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700" y="1608336"/>
            <a:ext cx="8793480" cy="2176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buClr>
                <a:srgbClr val="006FC0"/>
              </a:buClr>
              <a:buFont typeface="Wingdings"/>
              <a:buChar char=""/>
              <a:tabLst>
                <a:tab pos="185420" algn="l"/>
              </a:tabLst>
            </a:pP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Hen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ce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w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e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need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to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convert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te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xt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in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so</a:t>
            </a:r>
            <a:r>
              <a:rPr sz="1800" spc="-30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nu</a:t>
            </a:r>
            <a:r>
              <a:rPr sz="1800" spc="-25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er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18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represent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at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ions</a:t>
            </a:r>
            <a:r>
              <a:rPr sz="18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whic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1800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18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be</a:t>
            </a:r>
            <a:r>
              <a:rPr sz="18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under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stoo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by</a:t>
            </a:r>
            <a:endParaRPr sz="180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</a:pP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hines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Clr>
                <a:srgbClr val="006FC0"/>
              </a:buClr>
              <a:buFont typeface="Wingdings"/>
              <a:buChar char=""/>
              <a:tabLst>
                <a:tab pos="185420" algn="l"/>
              </a:tabLst>
            </a:pP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In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infor</a:t>
            </a:r>
            <a:r>
              <a:rPr sz="1800" spc="-25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ion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re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ri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val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te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xt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in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ing,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te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xt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da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 of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 di</a:t>
            </a:r>
            <a:r>
              <a:rPr sz="1800" spc="-45" dirty="0">
                <a:solidFill>
                  <a:srgbClr val="006FC0"/>
                </a:solidFill>
                <a:latin typeface="Times New Roman"/>
                <a:cs typeface="Times New Roman"/>
              </a:rPr>
              <a:t>f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ferent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for</a:t>
            </a:r>
            <a:r>
              <a:rPr sz="1800" spc="-25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ts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c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an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be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repr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sent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sz="18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in</a:t>
            </a:r>
            <a:r>
              <a:rPr sz="18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</a:pPr>
            <a:r>
              <a:rPr sz="1800" i="1" dirty="0">
                <a:solidFill>
                  <a:srgbClr val="006FC0"/>
                </a:solidFill>
                <a:latin typeface="Times New Roman"/>
                <a:cs typeface="Times New Roman"/>
              </a:rPr>
              <a:t>common </a:t>
            </a:r>
            <a:r>
              <a:rPr sz="1800" i="1" spc="-80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00" i="1" dirty="0">
                <a:solidFill>
                  <a:srgbClr val="006FC0"/>
                </a:solidFill>
                <a:latin typeface="Times New Roman"/>
                <a:cs typeface="Times New Roman"/>
              </a:rPr>
              <a:t>ep</a:t>
            </a:r>
            <a:r>
              <a:rPr sz="1800" i="1" spc="-7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00" i="1" spc="-10" dirty="0">
                <a:solidFill>
                  <a:srgbClr val="006FC0"/>
                </a:solidFill>
                <a:latin typeface="Times New Roman"/>
                <a:cs typeface="Times New Roman"/>
              </a:rPr>
              <a:t>esenta</a:t>
            </a:r>
            <a:r>
              <a:rPr sz="1800" i="1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00" i="1" spc="-10" dirty="0">
                <a:solidFill>
                  <a:srgbClr val="006FC0"/>
                </a:solidFill>
                <a:latin typeface="Times New Roman"/>
                <a:cs typeface="Times New Roman"/>
              </a:rPr>
              <a:t>ion</a:t>
            </a:r>
            <a:r>
              <a:rPr sz="1800" i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i="1" spc="-15" dirty="0">
                <a:solidFill>
                  <a:srgbClr val="006FC0"/>
                </a:solidFill>
                <a:latin typeface="Times New Roman"/>
                <a:cs typeface="Times New Roman"/>
              </a:rPr>
              <a:t>mode</a:t>
            </a:r>
            <a:r>
              <a:rPr sz="1800" i="1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,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popul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rly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known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a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18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210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tor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Spa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Model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84785" marR="797560" indent="-172085">
              <a:lnSpc>
                <a:spcPct val="100000"/>
              </a:lnSpc>
              <a:buClr>
                <a:srgbClr val="006FC0"/>
              </a:buClr>
              <a:buFont typeface="Wingdings"/>
              <a:buChar char=""/>
              <a:tabLst>
                <a:tab pos="185420" algn="l"/>
              </a:tabLst>
            </a:pP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Un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stru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tur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te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xt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da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is conv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rt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 to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odel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represent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at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ion</a:t>
            </a:r>
            <a:r>
              <a:rPr sz="18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giv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ing</a:t>
            </a:r>
            <a:r>
              <a:rPr sz="18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struc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ure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 da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represent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at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ions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 using fe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ture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eng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ne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ring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ode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ls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(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.g.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Bag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 of</a:t>
            </a:r>
            <a:r>
              <a:rPr sz="18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75" dirty="0">
                <a:solidFill>
                  <a:srgbClr val="006FC0"/>
                </a:solidFill>
                <a:latin typeface="Times New Roman"/>
                <a:cs typeface="Times New Roman"/>
              </a:rPr>
              <a:t>W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ords)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67855" y="4431790"/>
            <a:ext cx="2196083" cy="2350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1401" y="4963036"/>
            <a:ext cx="1817370" cy="1617345"/>
          </a:xfrm>
          <a:custGeom>
            <a:avLst/>
            <a:gdLst/>
            <a:ahLst/>
            <a:cxnLst/>
            <a:rect l="l" t="t" r="r" b="b"/>
            <a:pathLst>
              <a:path w="1817370" h="1617345">
                <a:moveTo>
                  <a:pt x="0" y="0"/>
                </a:moveTo>
                <a:lnTo>
                  <a:pt x="1817126" y="0"/>
                </a:lnTo>
                <a:lnTo>
                  <a:pt x="1817126" y="1297768"/>
                </a:lnTo>
                <a:lnTo>
                  <a:pt x="1687427" y="1301356"/>
                </a:lnTo>
                <a:lnTo>
                  <a:pt x="1569994" y="1311498"/>
                </a:lnTo>
                <a:lnTo>
                  <a:pt x="1463464" y="1327257"/>
                </a:lnTo>
                <a:lnTo>
                  <a:pt x="1366474" y="1347697"/>
                </a:lnTo>
                <a:lnTo>
                  <a:pt x="1277661" y="1371881"/>
                </a:lnTo>
                <a:lnTo>
                  <a:pt x="1195663" y="1398874"/>
                </a:lnTo>
                <a:lnTo>
                  <a:pt x="1119116" y="1427739"/>
                </a:lnTo>
                <a:lnTo>
                  <a:pt x="1046658" y="1457541"/>
                </a:lnTo>
                <a:lnTo>
                  <a:pt x="976925" y="1487342"/>
                </a:lnTo>
                <a:lnTo>
                  <a:pt x="908556" y="1516208"/>
                </a:lnTo>
                <a:lnTo>
                  <a:pt x="840186" y="1543201"/>
                </a:lnTo>
                <a:lnTo>
                  <a:pt x="770454" y="1567386"/>
                </a:lnTo>
                <a:lnTo>
                  <a:pt x="697997" y="1587826"/>
                </a:lnTo>
                <a:lnTo>
                  <a:pt x="621451" y="1603585"/>
                </a:lnTo>
                <a:lnTo>
                  <a:pt x="539454" y="1613728"/>
                </a:lnTo>
                <a:lnTo>
                  <a:pt x="450642" y="1617317"/>
                </a:lnTo>
                <a:lnTo>
                  <a:pt x="353654" y="1613417"/>
                </a:lnTo>
                <a:lnTo>
                  <a:pt x="247126" y="1601092"/>
                </a:lnTo>
                <a:lnTo>
                  <a:pt x="129696" y="1579405"/>
                </a:lnTo>
                <a:lnTo>
                  <a:pt x="0" y="1547420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BAE0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1134" y="4794885"/>
            <a:ext cx="1804670" cy="1315085"/>
          </a:xfrm>
          <a:custGeom>
            <a:avLst/>
            <a:gdLst/>
            <a:ahLst/>
            <a:cxnLst/>
            <a:rect l="l" t="t" r="r" b="b"/>
            <a:pathLst>
              <a:path w="1804670" h="1315085">
                <a:moveTo>
                  <a:pt x="0" y="168152"/>
                </a:moveTo>
                <a:lnTo>
                  <a:pt x="0" y="0"/>
                </a:lnTo>
                <a:lnTo>
                  <a:pt x="1804675" y="0"/>
                </a:lnTo>
                <a:lnTo>
                  <a:pt x="1804675" y="1305818"/>
                </a:lnTo>
                <a:lnTo>
                  <a:pt x="1785734" y="1306035"/>
                </a:lnTo>
                <a:lnTo>
                  <a:pt x="1767111" y="1306629"/>
                </a:lnTo>
                <a:lnTo>
                  <a:pt x="1716404" y="1309821"/>
                </a:lnTo>
                <a:lnTo>
                  <a:pt x="1672960" y="1314177"/>
                </a:lnTo>
                <a:lnTo>
                  <a:pt x="1668580" y="1314715"/>
                </a:lnTo>
              </a:path>
            </a:pathLst>
          </a:custGeom>
          <a:ln w="25907">
            <a:solidFill>
              <a:srgbClr val="BAE0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1855" y="4630673"/>
            <a:ext cx="1820545" cy="1308735"/>
          </a:xfrm>
          <a:custGeom>
            <a:avLst/>
            <a:gdLst/>
            <a:ahLst/>
            <a:cxnLst/>
            <a:rect l="l" t="t" r="r" b="b"/>
            <a:pathLst>
              <a:path w="1820545" h="1308735">
                <a:moveTo>
                  <a:pt x="0" y="164210"/>
                </a:moveTo>
                <a:lnTo>
                  <a:pt x="0" y="0"/>
                </a:lnTo>
                <a:lnTo>
                  <a:pt x="1820286" y="0"/>
                </a:lnTo>
                <a:lnTo>
                  <a:pt x="1820286" y="1301794"/>
                </a:lnTo>
                <a:lnTo>
                  <a:pt x="1801280" y="1301921"/>
                </a:lnTo>
                <a:lnTo>
                  <a:pt x="1782530" y="1302272"/>
                </a:lnTo>
                <a:lnTo>
                  <a:pt x="1730317" y="1304235"/>
                </a:lnTo>
                <a:lnTo>
                  <a:pt x="1689407" y="1306652"/>
                </a:lnTo>
                <a:lnTo>
                  <a:pt x="1666552" y="1308350"/>
                </a:lnTo>
                <a:lnTo>
                  <a:pt x="1664112" y="1308553"/>
                </a:lnTo>
              </a:path>
            </a:pathLst>
          </a:custGeom>
          <a:ln w="25907">
            <a:solidFill>
              <a:srgbClr val="BAE0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15873" y="5405105"/>
            <a:ext cx="140843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2400" spc="-150" dirty="0">
                <a:latin typeface="Garamond"/>
                <a:cs typeface="Garamond"/>
              </a:rPr>
              <a:t>T</a:t>
            </a:r>
            <a:r>
              <a:rPr sz="2400" spc="-10" dirty="0">
                <a:latin typeface="Garamond"/>
                <a:cs typeface="Garamond"/>
              </a:rPr>
              <a:t>ext</a:t>
            </a:r>
            <a:endParaRPr sz="2400">
              <a:latin typeface="Garamond"/>
              <a:cs typeface="Garamond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latin typeface="Garamond"/>
                <a:cs typeface="Garamond"/>
              </a:rPr>
              <a:t>Do</a:t>
            </a:r>
            <a:r>
              <a:rPr sz="2400" spc="-15" dirty="0">
                <a:latin typeface="Garamond"/>
                <a:cs typeface="Garamond"/>
              </a:rPr>
              <a:t>c</a:t>
            </a:r>
            <a:r>
              <a:rPr sz="2400" dirty="0">
                <a:latin typeface="Garamond"/>
                <a:cs typeface="Garamond"/>
              </a:rPr>
              <a:t>um</a:t>
            </a:r>
            <a:r>
              <a:rPr sz="2400" spc="-15" dirty="0">
                <a:latin typeface="Garamond"/>
                <a:cs typeface="Garamond"/>
              </a:rPr>
              <a:t>e</a:t>
            </a:r>
            <a:r>
              <a:rPr sz="2400" spc="-5" dirty="0">
                <a:latin typeface="Garamond"/>
                <a:cs typeface="Garamond"/>
              </a:rPr>
              <a:t>nts</a:t>
            </a:r>
            <a:endParaRPr sz="2400">
              <a:latin typeface="Garamond"/>
              <a:cs typeface="Garamon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74185" y="5019294"/>
            <a:ext cx="2466340" cy="1176655"/>
          </a:xfrm>
          <a:custGeom>
            <a:avLst/>
            <a:gdLst/>
            <a:ahLst/>
            <a:cxnLst/>
            <a:rect l="l" t="t" r="r" b="b"/>
            <a:pathLst>
              <a:path w="2466340" h="1176654">
                <a:moveTo>
                  <a:pt x="0" y="294131"/>
                </a:moveTo>
                <a:lnTo>
                  <a:pt x="1877567" y="294131"/>
                </a:lnTo>
                <a:lnTo>
                  <a:pt x="1877567" y="0"/>
                </a:lnTo>
                <a:lnTo>
                  <a:pt x="2465831" y="588263"/>
                </a:lnTo>
                <a:lnTo>
                  <a:pt x="1877567" y="1176527"/>
                </a:lnTo>
                <a:lnTo>
                  <a:pt x="1877567" y="882395"/>
                </a:lnTo>
                <a:lnTo>
                  <a:pt x="0" y="882395"/>
                </a:lnTo>
                <a:lnTo>
                  <a:pt x="0" y="294131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67381" y="5458743"/>
            <a:ext cx="13843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Garamond"/>
                <a:cs typeface="Garamond"/>
              </a:rPr>
              <a:t>Co</a:t>
            </a:r>
            <a:r>
              <a:rPr sz="2400" spc="-40" dirty="0">
                <a:latin typeface="Garamond"/>
                <a:cs typeface="Garamond"/>
              </a:rPr>
              <a:t>n</a:t>
            </a:r>
            <a:r>
              <a:rPr sz="2400" spc="-60" dirty="0">
                <a:latin typeface="Garamond"/>
                <a:cs typeface="Garamond"/>
              </a:rPr>
              <a:t>v</a:t>
            </a:r>
            <a:r>
              <a:rPr sz="2400" dirty="0">
                <a:latin typeface="Garamond"/>
                <a:cs typeface="Garamond"/>
              </a:rPr>
              <a:t>ersion</a:t>
            </a:r>
            <a:endParaRPr sz="2400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3644" y="4337002"/>
            <a:ext cx="145986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003B70"/>
                </a:solidFill>
                <a:latin typeface="Times New Roman"/>
                <a:cs typeface="Times New Roman"/>
              </a:rPr>
              <a:t>Repr</a:t>
            </a:r>
            <a:r>
              <a:rPr sz="1100" b="1" dirty="0">
                <a:solidFill>
                  <a:srgbClr val="003B70"/>
                </a:solidFill>
                <a:latin typeface="Times New Roman"/>
                <a:cs typeface="Times New Roman"/>
              </a:rPr>
              <a:t>e</a:t>
            </a:r>
            <a:r>
              <a:rPr sz="1100" b="1" spc="-5" dirty="0">
                <a:solidFill>
                  <a:srgbClr val="003B70"/>
                </a:solidFill>
                <a:latin typeface="Times New Roman"/>
                <a:cs typeface="Times New Roman"/>
              </a:rPr>
              <a:t>s</a:t>
            </a:r>
            <a:r>
              <a:rPr sz="1100" b="1" dirty="0">
                <a:solidFill>
                  <a:srgbClr val="003B70"/>
                </a:solidFill>
                <a:latin typeface="Times New Roman"/>
                <a:cs typeface="Times New Roman"/>
              </a:rPr>
              <a:t>e</a:t>
            </a:r>
            <a:r>
              <a:rPr sz="1100" b="1" spc="-5" dirty="0">
                <a:solidFill>
                  <a:srgbClr val="003B70"/>
                </a:solidFill>
                <a:latin typeface="Times New Roman"/>
                <a:cs typeface="Times New Roman"/>
              </a:rPr>
              <a:t>n</a:t>
            </a:r>
            <a:r>
              <a:rPr sz="1100" b="1" dirty="0">
                <a:solidFill>
                  <a:srgbClr val="003B70"/>
                </a:solidFill>
                <a:latin typeface="Times New Roman"/>
                <a:cs typeface="Times New Roman"/>
              </a:rPr>
              <a:t>ta</a:t>
            </a:r>
            <a:r>
              <a:rPr sz="1100" b="1" spc="5" dirty="0">
                <a:solidFill>
                  <a:srgbClr val="003B70"/>
                </a:solidFill>
                <a:latin typeface="Times New Roman"/>
                <a:cs typeface="Times New Roman"/>
              </a:rPr>
              <a:t>t</a:t>
            </a:r>
            <a:r>
              <a:rPr sz="1100" b="1" spc="-10" dirty="0">
                <a:solidFill>
                  <a:srgbClr val="003B70"/>
                </a:solidFill>
                <a:latin typeface="Times New Roman"/>
                <a:cs typeface="Times New Roman"/>
              </a:rPr>
              <a:t>i</a:t>
            </a:r>
            <a:r>
              <a:rPr sz="1100" b="1" dirty="0">
                <a:solidFill>
                  <a:srgbClr val="003B70"/>
                </a:solidFill>
                <a:latin typeface="Times New Roman"/>
                <a:cs typeface="Times New Roman"/>
              </a:rPr>
              <a:t>onal</a:t>
            </a:r>
            <a:r>
              <a:rPr sz="1100" b="1" spc="-45" dirty="0">
                <a:solidFill>
                  <a:srgbClr val="003B7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003B70"/>
                </a:solidFill>
                <a:latin typeface="Times New Roman"/>
                <a:cs typeface="Times New Roman"/>
              </a:rPr>
              <a:t>Model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42945">
              <a:lnSpc>
                <a:spcPts val="381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Bag</a:t>
            </a:r>
            <a:r>
              <a:rPr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wor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353" y="788453"/>
            <a:ext cx="9272270" cy="543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perh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most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sim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vector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sp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repres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ntati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model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-20" dirty="0">
                <a:latin typeface="Arial"/>
                <a:cs typeface="Arial"/>
              </a:rPr>
              <a:t>nst</a:t>
            </a:r>
            <a:r>
              <a:rPr sz="2400" spc="-5" dirty="0">
                <a:latin typeface="Arial"/>
                <a:cs typeface="Arial"/>
              </a:rPr>
              <a:t>ructure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te</a:t>
            </a:r>
            <a:r>
              <a:rPr sz="2400" spc="-35" dirty="0">
                <a:latin typeface="Arial"/>
                <a:cs typeface="Arial"/>
              </a:rPr>
              <a:t>x</a:t>
            </a:r>
            <a:r>
              <a:rPr sz="2400" spc="-10" dirty="0">
                <a:latin typeface="Arial"/>
                <a:cs typeface="Arial"/>
              </a:rPr>
              <a:t>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99085" marR="19050" indent="-286385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20" dirty="0">
                <a:latin typeface="Arial"/>
                <a:cs typeface="Arial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ecto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space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model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simp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athematica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model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to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represent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structured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(or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othe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ta)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meric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vectors,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such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eac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mension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vector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spec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fic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featur</a:t>
            </a:r>
            <a:r>
              <a:rPr sz="2400" spc="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\</a:t>
            </a:r>
            <a:r>
              <a:rPr sz="2400" spc="-15" dirty="0">
                <a:latin typeface="Arial"/>
                <a:cs typeface="Arial"/>
              </a:rPr>
              <a:t>at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ribute.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marR="21844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ba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rds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model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represents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eac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te</a:t>
            </a:r>
            <a:r>
              <a:rPr sz="2400" spc="-30" dirty="0">
                <a:latin typeface="Arial"/>
                <a:cs typeface="Arial"/>
              </a:rPr>
              <a:t>x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cument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meric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vector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ch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mens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sp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cif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rom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corpus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cou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freque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cy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doc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-15" dirty="0">
                <a:latin typeface="Arial"/>
                <a:cs typeface="Arial"/>
              </a:rPr>
              <a:t>ment,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occurrenc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(denoted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ven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hte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val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20" dirty="0">
                <a:latin typeface="Arial"/>
                <a:cs typeface="Arial"/>
              </a:rPr>
              <a:t>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99600"/>
              </a:lnSpc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od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60" dirty="0">
                <a:latin typeface="Arial"/>
                <a:cs typeface="Arial"/>
              </a:rPr>
              <a:t>’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name is such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use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each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doc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ment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represented 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tera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 a ‘bag’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ts o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rds, disregard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orders, sequ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nce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gram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3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132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Bag</a:t>
            </a:r>
            <a:r>
              <a:rPr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wor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3080004" y="694944"/>
            <a:ext cx="3532631" cy="2763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8848" y="3541776"/>
            <a:ext cx="8314944" cy="2807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068" y="2065020"/>
            <a:ext cx="2632710" cy="2920365"/>
          </a:xfrm>
          <a:custGeom>
            <a:avLst/>
            <a:gdLst/>
            <a:ahLst/>
            <a:cxnLst/>
            <a:rect l="l" t="t" r="r" b="b"/>
            <a:pathLst>
              <a:path w="2632710" h="2920365">
                <a:moveTo>
                  <a:pt x="163817" y="2842640"/>
                </a:moveTo>
                <a:lnTo>
                  <a:pt x="163817" y="2920364"/>
                </a:lnTo>
                <a:lnTo>
                  <a:pt x="215633" y="2894456"/>
                </a:lnTo>
                <a:lnTo>
                  <a:pt x="176771" y="2894456"/>
                </a:lnTo>
                <a:lnTo>
                  <a:pt x="176771" y="2868548"/>
                </a:lnTo>
                <a:lnTo>
                  <a:pt x="215633" y="2868548"/>
                </a:lnTo>
                <a:lnTo>
                  <a:pt x="163817" y="2842640"/>
                </a:lnTo>
                <a:close/>
              </a:path>
              <a:path w="2632710" h="2920365">
                <a:moveTo>
                  <a:pt x="2632331" y="0"/>
                </a:moveTo>
                <a:lnTo>
                  <a:pt x="5809" y="0"/>
                </a:lnTo>
                <a:lnTo>
                  <a:pt x="0" y="5852"/>
                </a:lnTo>
                <a:lnTo>
                  <a:pt x="0" y="2888741"/>
                </a:lnTo>
                <a:lnTo>
                  <a:pt x="5809" y="2894456"/>
                </a:lnTo>
                <a:lnTo>
                  <a:pt x="163817" y="2894456"/>
                </a:lnTo>
                <a:lnTo>
                  <a:pt x="163817" y="2881502"/>
                </a:lnTo>
                <a:lnTo>
                  <a:pt x="25907" y="2881502"/>
                </a:lnTo>
                <a:lnTo>
                  <a:pt x="12953" y="2868548"/>
                </a:lnTo>
                <a:lnTo>
                  <a:pt x="25907" y="2868548"/>
                </a:lnTo>
                <a:lnTo>
                  <a:pt x="25907" y="25907"/>
                </a:lnTo>
                <a:lnTo>
                  <a:pt x="12953" y="25907"/>
                </a:lnTo>
                <a:lnTo>
                  <a:pt x="25907" y="12953"/>
                </a:lnTo>
                <a:lnTo>
                  <a:pt x="2632331" y="12953"/>
                </a:lnTo>
                <a:lnTo>
                  <a:pt x="2632331" y="0"/>
                </a:lnTo>
                <a:close/>
              </a:path>
              <a:path w="2632710" h="2920365">
                <a:moveTo>
                  <a:pt x="215633" y="2868548"/>
                </a:moveTo>
                <a:lnTo>
                  <a:pt x="176771" y="2868548"/>
                </a:lnTo>
                <a:lnTo>
                  <a:pt x="176771" y="2894456"/>
                </a:lnTo>
                <a:lnTo>
                  <a:pt x="215633" y="2894456"/>
                </a:lnTo>
                <a:lnTo>
                  <a:pt x="241541" y="2881502"/>
                </a:lnTo>
                <a:lnTo>
                  <a:pt x="215633" y="2868548"/>
                </a:lnTo>
                <a:close/>
              </a:path>
              <a:path w="2632710" h="2920365">
                <a:moveTo>
                  <a:pt x="25907" y="2868548"/>
                </a:moveTo>
                <a:lnTo>
                  <a:pt x="12953" y="2868548"/>
                </a:lnTo>
                <a:lnTo>
                  <a:pt x="25907" y="2881502"/>
                </a:lnTo>
                <a:lnTo>
                  <a:pt x="25907" y="2868548"/>
                </a:lnTo>
                <a:close/>
              </a:path>
              <a:path w="2632710" h="2920365">
                <a:moveTo>
                  <a:pt x="163817" y="2868548"/>
                </a:moveTo>
                <a:lnTo>
                  <a:pt x="25907" y="2868548"/>
                </a:lnTo>
                <a:lnTo>
                  <a:pt x="25907" y="2881502"/>
                </a:lnTo>
                <a:lnTo>
                  <a:pt x="163817" y="2881502"/>
                </a:lnTo>
                <a:lnTo>
                  <a:pt x="163817" y="2868548"/>
                </a:lnTo>
                <a:close/>
              </a:path>
              <a:path w="2632710" h="2920365">
                <a:moveTo>
                  <a:pt x="25907" y="12953"/>
                </a:moveTo>
                <a:lnTo>
                  <a:pt x="12953" y="25907"/>
                </a:lnTo>
                <a:lnTo>
                  <a:pt x="25907" y="25907"/>
                </a:lnTo>
                <a:lnTo>
                  <a:pt x="25907" y="12953"/>
                </a:lnTo>
                <a:close/>
              </a:path>
              <a:path w="2632710" h="2920365">
                <a:moveTo>
                  <a:pt x="2632331" y="12953"/>
                </a:moveTo>
                <a:lnTo>
                  <a:pt x="25907" y="12953"/>
                </a:lnTo>
                <a:lnTo>
                  <a:pt x="25907" y="25907"/>
                </a:lnTo>
                <a:lnTo>
                  <a:pt x="2632331" y="25907"/>
                </a:lnTo>
                <a:lnTo>
                  <a:pt x="2632331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6403" rIns="0" bIns="0" rtlCol="0">
            <a:spAutoFit/>
          </a:bodyPr>
          <a:lstStyle/>
          <a:p>
            <a:pPr marL="3006725">
              <a:lnSpc>
                <a:spcPts val="381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Bag</a:t>
            </a:r>
            <a:r>
              <a:rPr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N-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gr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172748"/>
            <a:ext cx="8592185" cy="4709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10" dirty="0">
                <a:latin typeface="Times New Roman"/>
                <a:cs typeface="Times New Roman"/>
              </a:rPr>
              <a:t>ju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 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ng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ke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ofte</a:t>
            </a:r>
            <a:r>
              <a:rPr sz="2400" dirty="0">
                <a:latin typeface="Times New Roman"/>
                <a:cs typeface="Times New Roman"/>
              </a:rPr>
              <a:t>n known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un</a:t>
            </a:r>
            <a:r>
              <a:rPr sz="2400" dirty="0">
                <a:latin typeface="Times New Roman"/>
                <a:cs typeface="Times New Roman"/>
              </a:rPr>
              <a:t>ig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am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9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gra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1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ag 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1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ds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od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sn</a:t>
            </a:r>
            <a:r>
              <a:rPr sz="2400" spc="-35" dirty="0">
                <a:latin typeface="Times New Roman"/>
                <a:cs typeface="Times New Roman"/>
              </a:rPr>
              <a:t>’</a:t>
            </a:r>
            <a:r>
              <a:rPr sz="2400" dirty="0">
                <a:latin typeface="Times New Roman"/>
                <a:cs typeface="Times New Roman"/>
              </a:rPr>
              <a:t>t con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der of words.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2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hat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f </a:t>
            </a:r>
            <a:r>
              <a:rPr sz="2400" spc="-1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wan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ed to 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ake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account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phrases or collec</a:t>
            </a:r>
            <a:r>
              <a:rPr sz="2400" spc="-10" dirty="0">
                <a:latin typeface="Times New Roman"/>
                <a:cs typeface="Times New Roman"/>
              </a:rPr>
              <a:t>ti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R="108585" algn="ctr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wor</a:t>
            </a:r>
            <a:r>
              <a:rPr sz="2400" spc="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oc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ur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qu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nc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?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gra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help</a:t>
            </a:r>
            <a:r>
              <a:rPr sz="2400" dirty="0">
                <a:latin typeface="Times New Roman"/>
                <a:cs typeface="Times New Roman"/>
              </a:rPr>
              <a:t> us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achie</a:t>
            </a:r>
            <a:r>
              <a:rPr sz="2400" spc="-15" dirty="0">
                <a:latin typeface="Times New Roman"/>
                <a:cs typeface="Times New Roman"/>
              </a:rPr>
              <a:t>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tha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99085" marR="32131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gra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 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basically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lect</a:t>
            </a:r>
            <a:r>
              <a:rPr sz="2400" spc="-2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wor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tokens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from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text </a:t>
            </a:r>
            <a:r>
              <a:rPr sz="2400" dirty="0">
                <a:latin typeface="Times New Roman"/>
                <a:cs typeface="Times New Roman"/>
              </a:rPr>
              <a:t>doc</a:t>
            </a:r>
            <a:r>
              <a:rPr sz="2400" spc="5" dirty="0">
                <a:latin typeface="Times New Roman"/>
                <a:cs typeface="Times New Roman"/>
              </a:rPr>
              <a:t>u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ent </a:t>
            </a:r>
            <a:r>
              <a:rPr sz="2400" spc="-5" dirty="0">
                <a:latin typeface="Times New Roman"/>
                <a:cs typeface="Times New Roman"/>
              </a:rPr>
              <a:t>su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 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 tokens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 cont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guous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oc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ur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qu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nc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20" dirty="0">
                <a:latin typeface="Times New Roman"/>
                <a:cs typeface="Times New Roman"/>
              </a:rPr>
              <a:t> B</a:t>
            </a:r>
            <a:r>
              <a:rPr sz="2400" spc="-2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gra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ind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ca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gra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5" dirty="0">
                <a:latin typeface="Times New Roman"/>
                <a:cs typeface="Times New Roman"/>
              </a:rPr>
              <a:t>order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 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tw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1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ords),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- g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ate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-g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s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der</a:t>
            </a:r>
            <a:r>
              <a:rPr sz="2400" dirty="0">
                <a:latin typeface="Times New Roman"/>
                <a:cs typeface="Times New Roman"/>
              </a:rPr>
              <a:t> 3 </a:t>
            </a:r>
            <a:r>
              <a:rPr sz="2400" spc="5" dirty="0">
                <a:latin typeface="Times New Roman"/>
                <a:cs typeface="Times New Roman"/>
              </a:rPr>
              <a:t>(</a:t>
            </a:r>
            <a:r>
              <a:rPr sz="2400" spc="-10" dirty="0">
                <a:latin typeface="Times New Roman"/>
                <a:cs typeface="Times New Roman"/>
              </a:rPr>
              <a:t>thr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</a:t>
            </a:r>
            <a:r>
              <a:rPr sz="2400" spc="5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 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ag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Gra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odel 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hence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just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 extens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Bag 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spc="-24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ds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od</a:t>
            </a:r>
            <a:r>
              <a:rPr sz="2400" spc="-10" dirty="0">
                <a:latin typeface="Times New Roman"/>
                <a:cs typeface="Times New Roman"/>
              </a:rPr>
              <a:t>el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10" dirty="0">
                <a:latin typeface="Times New Roman"/>
                <a:cs typeface="Times New Roman"/>
              </a:rPr>
              <a:t>le</a:t>
            </a:r>
            <a:r>
              <a:rPr sz="2400" spc="-15" dirty="0">
                <a:latin typeface="Times New Roman"/>
                <a:cs typeface="Times New Roman"/>
              </a:rPr>
              <a:t>ve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age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gra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based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fea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ure</a:t>
            </a:r>
            <a:r>
              <a:rPr sz="2400" spc="-5" dirty="0">
                <a:latin typeface="Times New Roman"/>
                <a:cs typeface="Times New Roman"/>
              </a:rPr>
              <a:t>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51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Bag</a:t>
            </a:r>
            <a:r>
              <a:rPr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grams</a:t>
            </a:r>
          </a:p>
        </p:txBody>
      </p:sp>
      <p:sp>
        <p:nvSpPr>
          <p:cNvPr id="3" name="object 3"/>
          <p:cNvSpPr/>
          <p:nvPr/>
        </p:nvSpPr>
        <p:spPr>
          <a:xfrm>
            <a:off x="3080004" y="694944"/>
            <a:ext cx="3532631" cy="2763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8068" y="2065020"/>
            <a:ext cx="2632710" cy="2920365"/>
          </a:xfrm>
          <a:custGeom>
            <a:avLst/>
            <a:gdLst/>
            <a:ahLst/>
            <a:cxnLst/>
            <a:rect l="l" t="t" r="r" b="b"/>
            <a:pathLst>
              <a:path w="2632710" h="2920365">
                <a:moveTo>
                  <a:pt x="163817" y="2842640"/>
                </a:moveTo>
                <a:lnTo>
                  <a:pt x="163817" y="2920364"/>
                </a:lnTo>
                <a:lnTo>
                  <a:pt x="215633" y="2894456"/>
                </a:lnTo>
                <a:lnTo>
                  <a:pt x="176771" y="2894456"/>
                </a:lnTo>
                <a:lnTo>
                  <a:pt x="176771" y="2868548"/>
                </a:lnTo>
                <a:lnTo>
                  <a:pt x="215633" y="2868548"/>
                </a:lnTo>
                <a:lnTo>
                  <a:pt x="163817" y="2842640"/>
                </a:lnTo>
                <a:close/>
              </a:path>
              <a:path w="2632710" h="2920365">
                <a:moveTo>
                  <a:pt x="2632331" y="0"/>
                </a:moveTo>
                <a:lnTo>
                  <a:pt x="5809" y="0"/>
                </a:lnTo>
                <a:lnTo>
                  <a:pt x="0" y="5852"/>
                </a:lnTo>
                <a:lnTo>
                  <a:pt x="0" y="2888741"/>
                </a:lnTo>
                <a:lnTo>
                  <a:pt x="5809" y="2894456"/>
                </a:lnTo>
                <a:lnTo>
                  <a:pt x="163817" y="2894456"/>
                </a:lnTo>
                <a:lnTo>
                  <a:pt x="163817" y="2881502"/>
                </a:lnTo>
                <a:lnTo>
                  <a:pt x="25907" y="2881502"/>
                </a:lnTo>
                <a:lnTo>
                  <a:pt x="12953" y="2868548"/>
                </a:lnTo>
                <a:lnTo>
                  <a:pt x="25907" y="2868548"/>
                </a:lnTo>
                <a:lnTo>
                  <a:pt x="25907" y="25907"/>
                </a:lnTo>
                <a:lnTo>
                  <a:pt x="12953" y="25907"/>
                </a:lnTo>
                <a:lnTo>
                  <a:pt x="25907" y="12953"/>
                </a:lnTo>
                <a:lnTo>
                  <a:pt x="2632331" y="12953"/>
                </a:lnTo>
                <a:lnTo>
                  <a:pt x="2632331" y="0"/>
                </a:lnTo>
                <a:close/>
              </a:path>
              <a:path w="2632710" h="2920365">
                <a:moveTo>
                  <a:pt x="215633" y="2868548"/>
                </a:moveTo>
                <a:lnTo>
                  <a:pt x="176771" y="2868548"/>
                </a:lnTo>
                <a:lnTo>
                  <a:pt x="176771" y="2894456"/>
                </a:lnTo>
                <a:lnTo>
                  <a:pt x="215633" y="2894456"/>
                </a:lnTo>
                <a:lnTo>
                  <a:pt x="241541" y="2881502"/>
                </a:lnTo>
                <a:lnTo>
                  <a:pt x="215633" y="2868548"/>
                </a:lnTo>
                <a:close/>
              </a:path>
              <a:path w="2632710" h="2920365">
                <a:moveTo>
                  <a:pt x="25907" y="2868548"/>
                </a:moveTo>
                <a:lnTo>
                  <a:pt x="12953" y="2868548"/>
                </a:lnTo>
                <a:lnTo>
                  <a:pt x="25907" y="2881502"/>
                </a:lnTo>
                <a:lnTo>
                  <a:pt x="25907" y="2868548"/>
                </a:lnTo>
                <a:close/>
              </a:path>
              <a:path w="2632710" h="2920365">
                <a:moveTo>
                  <a:pt x="163817" y="2868548"/>
                </a:moveTo>
                <a:lnTo>
                  <a:pt x="25907" y="2868548"/>
                </a:lnTo>
                <a:lnTo>
                  <a:pt x="25907" y="2881502"/>
                </a:lnTo>
                <a:lnTo>
                  <a:pt x="163817" y="2881502"/>
                </a:lnTo>
                <a:lnTo>
                  <a:pt x="163817" y="2868548"/>
                </a:lnTo>
                <a:close/>
              </a:path>
              <a:path w="2632710" h="2920365">
                <a:moveTo>
                  <a:pt x="25907" y="12953"/>
                </a:moveTo>
                <a:lnTo>
                  <a:pt x="12953" y="25907"/>
                </a:lnTo>
                <a:lnTo>
                  <a:pt x="25907" y="25907"/>
                </a:lnTo>
                <a:lnTo>
                  <a:pt x="25907" y="12953"/>
                </a:lnTo>
                <a:close/>
              </a:path>
              <a:path w="2632710" h="2920365">
                <a:moveTo>
                  <a:pt x="2632331" y="12953"/>
                </a:moveTo>
                <a:lnTo>
                  <a:pt x="25907" y="12953"/>
                </a:lnTo>
                <a:lnTo>
                  <a:pt x="25907" y="25907"/>
                </a:lnTo>
                <a:lnTo>
                  <a:pt x="2632331" y="25907"/>
                </a:lnTo>
                <a:lnTo>
                  <a:pt x="2632331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8848" y="3726179"/>
            <a:ext cx="8677656" cy="2436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301" y="1438415"/>
            <a:ext cx="4067810" cy="437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15" dirty="0">
                <a:latin typeface="Garamond"/>
                <a:cs typeface="Garamond"/>
              </a:rPr>
              <a:t>Text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Garamond"/>
                <a:cs typeface="Garamond"/>
              </a:rPr>
              <a:t>Analy</a:t>
            </a:r>
            <a:r>
              <a:rPr sz="2400" spc="-20" dirty="0">
                <a:latin typeface="Garamond"/>
                <a:cs typeface="Garamond"/>
              </a:rPr>
              <a:t>t</a:t>
            </a:r>
            <a:r>
              <a:rPr sz="2400" spc="-10" dirty="0">
                <a:latin typeface="Garamond"/>
                <a:cs typeface="Garamond"/>
              </a:rPr>
              <a:t>ics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Garamond"/>
                <a:cs typeface="Garamond"/>
              </a:rPr>
              <a:t>F</a:t>
            </a:r>
            <a:r>
              <a:rPr sz="2400" spc="-5" dirty="0">
                <a:latin typeface="Garamond"/>
                <a:cs typeface="Garamond"/>
              </a:rPr>
              <a:t>r</a:t>
            </a:r>
            <a:r>
              <a:rPr sz="2400" spc="-20" dirty="0">
                <a:latin typeface="Garamond"/>
                <a:cs typeface="Garamond"/>
              </a:rPr>
              <a:t>ame</a:t>
            </a:r>
            <a:r>
              <a:rPr sz="2400" spc="-15" dirty="0">
                <a:latin typeface="Garamond"/>
                <a:cs typeface="Garamond"/>
              </a:rPr>
              <a:t>works</a:t>
            </a:r>
            <a:endParaRPr sz="2400">
              <a:latin typeface="Garamond"/>
              <a:cs typeface="Garamond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Garamond"/>
                <a:cs typeface="Garamond"/>
              </a:rPr>
              <a:t>St</a:t>
            </a:r>
            <a:r>
              <a:rPr sz="2400" spc="-10" dirty="0">
                <a:latin typeface="Garamond"/>
                <a:cs typeface="Garamond"/>
              </a:rPr>
              <a:t>e</a:t>
            </a:r>
            <a:r>
              <a:rPr sz="2400" dirty="0">
                <a:latin typeface="Garamond"/>
                <a:cs typeface="Garamond"/>
              </a:rPr>
              <a:t>m</a:t>
            </a:r>
            <a:r>
              <a:rPr sz="2400" spc="-10" dirty="0">
                <a:latin typeface="Garamond"/>
                <a:cs typeface="Garamond"/>
              </a:rPr>
              <a:t>m</a:t>
            </a:r>
            <a:r>
              <a:rPr sz="2400" dirty="0">
                <a:latin typeface="Garamond"/>
                <a:cs typeface="Garamond"/>
              </a:rPr>
              <a:t>ing</a:t>
            </a:r>
            <a:endParaRPr sz="2400">
              <a:latin typeface="Garamond"/>
              <a:cs typeface="Garamond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20" dirty="0">
                <a:latin typeface="Garamond"/>
                <a:cs typeface="Garamond"/>
              </a:rPr>
              <a:t>Lemma</a:t>
            </a:r>
            <a:r>
              <a:rPr sz="2400" spc="-10" dirty="0">
                <a:latin typeface="Garamond"/>
                <a:cs typeface="Garamond"/>
              </a:rPr>
              <a:t>ti</a:t>
            </a:r>
            <a:r>
              <a:rPr sz="2400" spc="-25" dirty="0">
                <a:latin typeface="Garamond"/>
                <a:cs typeface="Garamond"/>
              </a:rPr>
              <a:t>z</a:t>
            </a:r>
            <a:r>
              <a:rPr sz="2400" spc="-5" dirty="0">
                <a:latin typeface="Garamond"/>
                <a:cs typeface="Garamond"/>
              </a:rPr>
              <a:t>ation</a:t>
            </a:r>
            <a:endParaRPr sz="2400">
              <a:latin typeface="Garamond"/>
              <a:cs typeface="Garamond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Garamond"/>
                <a:cs typeface="Garamond"/>
              </a:rPr>
              <a:t>Na</a:t>
            </a:r>
            <a:r>
              <a:rPr sz="2400" spc="-10" dirty="0">
                <a:latin typeface="Garamond"/>
                <a:cs typeface="Garamond"/>
              </a:rPr>
              <a:t>m</a:t>
            </a:r>
            <a:r>
              <a:rPr sz="2400" spc="-15" dirty="0">
                <a:latin typeface="Garamond"/>
                <a:cs typeface="Garamond"/>
              </a:rPr>
              <a:t>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Garamond"/>
                <a:cs typeface="Garamond"/>
              </a:rPr>
              <a:t>Entit</a:t>
            </a:r>
            <a:r>
              <a:rPr sz="2400" spc="-10" dirty="0">
                <a:latin typeface="Garamond"/>
                <a:cs typeface="Garamond"/>
              </a:rPr>
              <a:t>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Garamond"/>
                <a:cs typeface="Garamond"/>
              </a:rPr>
              <a:t>Resolut</a:t>
            </a:r>
            <a:r>
              <a:rPr sz="2400" dirty="0">
                <a:latin typeface="Garamond"/>
                <a:cs typeface="Garamond"/>
              </a:rPr>
              <a:t>ion</a:t>
            </a:r>
            <a:endParaRPr sz="24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Wingdings"/>
              <a:buChar char="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20" dirty="0">
                <a:latin typeface="Garamond"/>
                <a:cs typeface="Garamond"/>
              </a:rPr>
              <a:t>Cas</a:t>
            </a:r>
            <a:r>
              <a:rPr sz="2400" spc="-10" dirty="0">
                <a:latin typeface="Garamond"/>
                <a:cs typeface="Garamond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Garamond"/>
                <a:cs typeface="Garamond"/>
              </a:rPr>
              <a:t>studies</a:t>
            </a:r>
            <a:endParaRPr sz="2400">
              <a:latin typeface="Garamond"/>
              <a:cs typeface="Garamond"/>
            </a:endParaRPr>
          </a:p>
          <a:p>
            <a:pPr marL="870585" lvl="1" indent="-457200">
              <a:lnSpc>
                <a:spcPct val="100000"/>
              </a:lnSpc>
              <a:spcBef>
                <a:spcPts val="505"/>
              </a:spcBef>
              <a:buFont typeface="Wingdings"/>
              <a:buChar char=""/>
              <a:tabLst>
                <a:tab pos="871219" algn="l"/>
              </a:tabLst>
            </a:pPr>
            <a:r>
              <a:rPr sz="2000" dirty="0">
                <a:latin typeface="Garamond"/>
                <a:cs typeface="Garamond"/>
              </a:rPr>
              <a:t>Doc</a:t>
            </a:r>
            <a:r>
              <a:rPr sz="2000" spc="5" dirty="0">
                <a:latin typeface="Garamond"/>
                <a:cs typeface="Garamond"/>
              </a:rPr>
              <a:t>u</a:t>
            </a:r>
            <a:r>
              <a:rPr sz="2000" dirty="0">
                <a:latin typeface="Garamond"/>
                <a:cs typeface="Garamond"/>
              </a:rPr>
              <a:t>m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nt</a:t>
            </a:r>
            <a:r>
              <a:rPr sz="2000" dirty="0">
                <a:latin typeface="Garamond"/>
                <a:cs typeface="Garamond"/>
              </a:rPr>
              <a:t>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Similarity</a:t>
            </a:r>
            <a:endParaRPr sz="2000">
              <a:latin typeface="Garamond"/>
              <a:cs typeface="Garamond"/>
            </a:endParaRPr>
          </a:p>
          <a:p>
            <a:pPr marL="870585" lvl="1" indent="-45720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871219" algn="l"/>
              </a:tabLst>
            </a:pPr>
            <a:r>
              <a:rPr sz="2000" dirty="0">
                <a:latin typeface="Garamond"/>
                <a:cs typeface="Garamond"/>
              </a:rPr>
              <a:t>Doc</a:t>
            </a:r>
            <a:r>
              <a:rPr sz="2000" spc="5" dirty="0">
                <a:latin typeface="Garamond"/>
                <a:cs typeface="Garamond"/>
              </a:rPr>
              <a:t>u</a:t>
            </a:r>
            <a:r>
              <a:rPr sz="2000" dirty="0">
                <a:latin typeface="Garamond"/>
                <a:cs typeface="Garamond"/>
              </a:rPr>
              <a:t>m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nt</a:t>
            </a:r>
            <a:r>
              <a:rPr sz="2000" dirty="0">
                <a:latin typeface="Garamond"/>
                <a:cs typeface="Garamond"/>
              </a:rPr>
              <a:t>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Clust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ring</a:t>
            </a:r>
            <a:endParaRPr sz="2000">
              <a:latin typeface="Garamond"/>
              <a:cs typeface="Garamond"/>
            </a:endParaRPr>
          </a:p>
          <a:p>
            <a:pPr marL="870585" lvl="1" indent="-45720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871219" algn="l"/>
              </a:tabLst>
            </a:pPr>
            <a:r>
              <a:rPr sz="2000" spc="-5" dirty="0">
                <a:latin typeface="Garamond"/>
                <a:cs typeface="Garamond"/>
              </a:rPr>
              <a:t>Y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dirty="0">
                <a:latin typeface="Garamond"/>
                <a:cs typeface="Garamond"/>
              </a:rPr>
              <a:t>lp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Rev</a:t>
            </a:r>
            <a:r>
              <a:rPr sz="2000" spc="-10" dirty="0">
                <a:latin typeface="Garamond"/>
                <a:cs typeface="Garamond"/>
              </a:rPr>
              <a:t>i</a:t>
            </a:r>
            <a:r>
              <a:rPr sz="2000" dirty="0">
                <a:latin typeface="Garamond"/>
                <a:cs typeface="Garamond"/>
              </a:rPr>
              <a:t>ew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S</a:t>
            </a:r>
            <a:r>
              <a:rPr sz="2000" dirty="0">
                <a:latin typeface="Garamond"/>
                <a:cs typeface="Garamond"/>
              </a:rPr>
              <a:t>entiment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Analysis</a:t>
            </a:r>
            <a:endParaRPr sz="2000">
              <a:latin typeface="Garamond"/>
              <a:cs typeface="Garamond"/>
            </a:endParaRPr>
          </a:p>
          <a:p>
            <a:pPr marL="870585" lvl="1" indent="-45720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871219" algn="l"/>
              </a:tabLst>
            </a:pPr>
            <a:r>
              <a:rPr sz="2000" dirty="0">
                <a:latin typeface="Garamond"/>
                <a:cs typeface="Garamond"/>
              </a:rPr>
              <a:t>N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dirty="0">
                <a:latin typeface="Garamond"/>
                <a:cs typeface="Garamond"/>
              </a:rPr>
              <a:t>ws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He</a:t>
            </a:r>
            <a:r>
              <a:rPr sz="2000" spc="5" dirty="0">
                <a:latin typeface="Garamond"/>
                <a:cs typeface="Garamond"/>
              </a:rPr>
              <a:t>a</a:t>
            </a:r>
            <a:r>
              <a:rPr sz="2000" dirty="0">
                <a:latin typeface="Garamond"/>
                <a:cs typeface="Garamond"/>
              </a:rPr>
              <a:t>dlines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Anal</a:t>
            </a:r>
            <a:r>
              <a:rPr sz="2000" spc="5" dirty="0">
                <a:latin typeface="Garamond"/>
                <a:cs typeface="Garamond"/>
              </a:rPr>
              <a:t>y</a:t>
            </a:r>
            <a:r>
              <a:rPr sz="2000" dirty="0">
                <a:latin typeface="Garamond"/>
                <a:cs typeface="Garamond"/>
              </a:rPr>
              <a:t>sis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625" rIns="0" bIns="0" rtlCol="0">
            <a:spAutoFit/>
          </a:bodyPr>
          <a:lstStyle/>
          <a:p>
            <a:pPr marL="3748404">
              <a:lnSpc>
                <a:spcPct val="100000"/>
              </a:lnSpc>
            </a:pPr>
            <a:r>
              <a:rPr spc="-5" dirty="0"/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86887" y="1435748"/>
            <a:ext cx="2744470" cy="1221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400" spc="-15" dirty="0">
                <a:latin typeface="Garamond"/>
                <a:cs typeface="Garamond"/>
              </a:rPr>
              <a:t>POS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Garamond"/>
                <a:cs typeface="Garamond"/>
              </a:rPr>
              <a:t>T</a:t>
            </a:r>
            <a:r>
              <a:rPr sz="2400" spc="-5" dirty="0">
                <a:latin typeface="Garamond"/>
                <a:cs typeface="Garamond"/>
              </a:rPr>
              <a:t>a</a:t>
            </a:r>
            <a:r>
              <a:rPr sz="2400" spc="95" dirty="0">
                <a:latin typeface="Garamond"/>
                <a:cs typeface="Garamond"/>
              </a:rPr>
              <a:t>g</a:t>
            </a:r>
            <a:r>
              <a:rPr sz="2400" dirty="0">
                <a:latin typeface="Garamond"/>
                <a:cs typeface="Garamond"/>
              </a:rPr>
              <a:t>gin</a:t>
            </a:r>
            <a:r>
              <a:rPr sz="2400" spc="-15" dirty="0">
                <a:latin typeface="Garamond"/>
                <a:cs typeface="Garamond"/>
              </a:rPr>
              <a:t>g</a:t>
            </a:r>
            <a:endParaRPr sz="2400">
              <a:latin typeface="Garamond"/>
              <a:cs typeface="Garamond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15" dirty="0">
                <a:latin typeface="Garamond"/>
                <a:cs typeface="Garamond"/>
              </a:rPr>
              <a:t>T</a:t>
            </a:r>
            <a:r>
              <a:rPr sz="2400" spc="-10" dirty="0">
                <a:latin typeface="Garamond"/>
                <a:cs typeface="Garamond"/>
              </a:rPr>
              <a:t>F</a:t>
            </a:r>
            <a:r>
              <a:rPr sz="2400" spc="-5" dirty="0">
                <a:latin typeface="Garamond"/>
                <a:cs typeface="Garamond"/>
              </a:rPr>
              <a:t>-</a:t>
            </a:r>
            <a:r>
              <a:rPr sz="2400" spc="-15" dirty="0">
                <a:latin typeface="Garamond"/>
                <a:cs typeface="Garamond"/>
              </a:rPr>
              <a:t>IDF</a:t>
            </a:r>
            <a:endParaRPr sz="2400">
              <a:latin typeface="Garamond"/>
              <a:cs typeface="Garamond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dirty="0">
                <a:latin typeface="Garamond"/>
                <a:cs typeface="Garamond"/>
              </a:rPr>
              <a:t>Lang</a:t>
            </a:r>
            <a:r>
              <a:rPr sz="2400" spc="-15" dirty="0">
                <a:latin typeface="Garamond"/>
                <a:cs typeface="Garamond"/>
              </a:rPr>
              <a:t>uage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Garamond"/>
                <a:cs typeface="Garamond"/>
              </a:rPr>
              <a:t>De</a:t>
            </a:r>
            <a:r>
              <a:rPr sz="2400" spc="-10" dirty="0">
                <a:latin typeface="Garamond"/>
                <a:cs typeface="Garamond"/>
              </a:rPr>
              <a:t>t</a:t>
            </a:r>
            <a:r>
              <a:rPr sz="2400" spc="-20" dirty="0">
                <a:latin typeface="Garamond"/>
                <a:cs typeface="Garamond"/>
              </a:rPr>
              <a:t>e</a:t>
            </a:r>
            <a:r>
              <a:rPr sz="2400" spc="-10" dirty="0">
                <a:latin typeface="Garamond"/>
                <a:cs typeface="Garamond"/>
              </a:rPr>
              <a:t>c</a:t>
            </a:r>
            <a:r>
              <a:rPr sz="2400" spc="-20" dirty="0">
                <a:latin typeface="Garamond"/>
                <a:cs typeface="Garamond"/>
              </a:rPr>
              <a:t>t</a:t>
            </a:r>
            <a:r>
              <a:rPr sz="2400" dirty="0">
                <a:latin typeface="Garamond"/>
                <a:cs typeface="Garamond"/>
              </a:rPr>
              <a:t>ion</a:t>
            </a:r>
            <a:endParaRPr sz="24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4646" y="4000632"/>
            <a:ext cx="3556635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15" dirty="0">
                <a:latin typeface="Garamond"/>
                <a:cs typeface="Garamond"/>
              </a:rPr>
              <a:t>Referen</a:t>
            </a:r>
            <a:r>
              <a:rPr sz="2400" spc="-20" dirty="0">
                <a:latin typeface="Garamond"/>
                <a:cs typeface="Garamond"/>
              </a:rPr>
              <a:t>c</a:t>
            </a:r>
            <a:r>
              <a:rPr sz="2400" spc="-10" dirty="0">
                <a:latin typeface="Garamond"/>
                <a:cs typeface="Garamond"/>
              </a:rPr>
              <a:t>es</a:t>
            </a:r>
            <a:endParaRPr sz="2400">
              <a:latin typeface="Garamond"/>
              <a:cs typeface="Garamond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Garamond"/>
                <a:cs typeface="Garamond"/>
              </a:rPr>
              <a:t>Possi</a:t>
            </a:r>
            <a:r>
              <a:rPr sz="2400" spc="-15" dirty="0">
                <a:latin typeface="Garamond"/>
                <a:cs typeface="Garamond"/>
              </a:rPr>
              <a:t>bl</a:t>
            </a:r>
            <a:r>
              <a:rPr sz="2400" spc="-10" dirty="0">
                <a:latin typeface="Garamond"/>
                <a:cs typeface="Garamond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aramond"/>
                <a:cs typeface="Garamond"/>
              </a:rPr>
              <a:t>Capston</a:t>
            </a:r>
            <a:r>
              <a:rPr sz="2400" dirty="0">
                <a:latin typeface="Garamond"/>
                <a:cs typeface="Garamond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Garamond"/>
                <a:cs typeface="Garamond"/>
              </a:rPr>
              <a:t>P</a:t>
            </a:r>
            <a:r>
              <a:rPr sz="2400" spc="-5" dirty="0">
                <a:latin typeface="Garamond"/>
                <a:cs typeface="Garamond"/>
              </a:rPr>
              <a:t>r</a:t>
            </a:r>
            <a:r>
              <a:rPr sz="2400" spc="-15" dirty="0">
                <a:latin typeface="Garamond"/>
                <a:cs typeface="Garamond"/>
              </a:rPr>
              <a:t>ojec</a:t>
            </a:r>
            <a:r>
              <a:rPr sz="2400" spc="-10" dirty="0">
                <a:latin typeface="Garamond"/>
                <a:cs typeface="Garamond"/>
              </a:rPr>
              <a:t>ts</a:t>
            </a:r>
            <a:endParaRPr sz="2400">
              <a:latin typeface="Garamond"/>
              <a:cs typeface="Garamo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292" y="76200"/>
            <a:ext cx="2254308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6403" rIns="0" bIns="0" rtlCol="0">
            <a:spAutoFit/>
          </a:bodyPr>
          <a:lstStyle/>
          <a:p>
            <a:pPr marL="3359150">
              <a:lnSpc>
                <a:spcPts val="3810"/>
              </a:lnSpc>
            </a:pP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Tf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id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361" y="1172748"/>
            <a:ext cx="9611360" cy="4709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15" dirty="0">
                <a:latin typeface="Times New Roman"/>
                <a:cs typeface="Times New Roman"/>
              </a:rPr>
              <a:t>There</a:t>
            </a:r>
            <a:r>
              <a:rPr sz="2400" spc="-10" dirty="0">
                <a:latin typeface="Times New Roman"/>
                <a:cs typeface="Times New Roman"/>
              </a:rPr>
              <a:t> are</a:t>
            </a:r>
            <a:r>
              <a:rPr sz="2400" spc="-20" dirty="0">
                <a:latin typeface="Times New Roman"/>
                <a:cs typeface="Times New Roman"/>
              </a:rPr>
              <a:t> so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poten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prob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whic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ight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arise</a:t>
            </a:r>
            <a:r>
              <a:rPr sz="2400" spc="-20" dirty="0">
                <a:latin typeface="Times New Roman"/>
                <a:cs typeface="Times New Roman"/>
              </a:rPr>
              <a:t> wit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B</a:t>
            </a:r>
            <a:r>
              <a:rPr sz="2400" spc="-15" dirty="0">
                <a:latin typeface="Times New Roman"/>
                <a:cs typeface="Times New Roman"/>
              </a:rPr>
              <a:t>ag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4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ords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odel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t 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 on </a:t>
            </a:r>
            <a:r>
              <a:rPr sz="2400" spc="-10" dirty="0">
                <a:latin typeface="Times New Roman"/>
                <a:cs typeface="Times New Roman"/>
              </a:rPr>
              <a:t>la</a:t>
            </a:r>
            <a:r>
              <a:rPr sz="2400" spc="-4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corpor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99085" marR="2794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20" dirty="0">
                <a:latin typeface="Times New Roman"/>
                <a:cs typeface="Times New Roman"/>
              </a:rPr>
              <a:t>Sinc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vec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ors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based</a:t>
            </a:r>
            <a:r>
              <a:rPr sz="2400" dirty="0">
                <a:latin typeface="Times New Roman"/>
                <a:cs typeface="Times New Roman"/>
              </a:rPr>
              <a:t> on </a:t>
            </a:r>
            <a:r>
              <a:rPr sz="2400" spc="-15" dirty="0">
                <a:latin typeface="Times New Roman"/>
                <a:cs typeface="Times New Roman"/>
              </a:rPr>
              <a:t>absolu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m </a:t>
            </a:r>
            <a:r>
              <a:rPr sz="2400" spc="-15" dirty="0">
                <a:latin typeface="Times New Roman"/>
                <a:cs typeface="Times New Roman"/>
              </a:rPr>
              <a:t>frequenc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es,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 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ight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so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5" dirty="0">
                <a:latin typeface="Times New Roman"/>
                <a:cs typeface="Times New Roman"/>
              </a:rPr>
              <a:t>whic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occur</a:t>
            </a:r>
            <a:r>
              <a:rPr sz="2400" spc="-10" dirty="0">
                <a:latin typeface="Times New Roman"/>
                <a:cs typeface="Times New Roman"/>
              </a:rPr>
              <a:t> f</a:t>
            </a:r>
            <a:r>
              <a:rPr sz="2400" dirty="0">
                <a:latin typeface="Times New Roman"/>
                <a:cs typeface="Times New Roman"/>
              </a:rPr>
              <a:t>requent</a:t>
            </a:r>
            <a:r>
              <a:rPr sz="2400" spc="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across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docu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ents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ay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tend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ov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rshadow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other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se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99085" marR="129349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15" dirty="0">
                <a:latin typeface="Times New Roman"/>
                <a:cs typeface="Times New Roman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TF</a:t>
            </a:r>
            <a:r>
              <a:rPr sz="2400" dirty="0">
                <a:latin typeface="Times New Roman"/>
                <a:cs typeface="Times New Roman"/>
              </a:rPr>
              <a:t>-IDF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odel</a:t>
            </a:r>
            <a:r>
              <a:rPr sz="2400" dirty="0">
                <a:latin typeface="Times New Roman"/>
                <a:cs typeface="Times New Roman"/>
              </a:rPr>
              <a:t> t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bat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this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ue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10" dirty="0">
                <a:latin typeface="Times New Roman"/>
                <a:cs typeface="Times New Roman"/>
              </a:rPr>
              <a:t>usi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-15" dirty="0">
                <a:latin typeface="Times New Roman"/>
                <a:cs typeface="Times New Roman"/>
              </a:rPr>
              <a:t> 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sc</a:t>
            </a:r>
            <a:r>
              <a:rPr sz="2400" spc="-10" dirty="0">
                <a:latin typeface="Times New Roman"/>
                <a:cs typeface="Times New Roman"/>
              </a:rPr>
              <a:t>al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15" dirty="0">
                <a:latin typeface="Times New Roman"/>
                <a:cs typeface="Times New Roman"/>
              </a:rPr>
              <a:t>nor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al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zing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factor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 i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puta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ion.</a:t>
            </a:r>
            <a:endParaRPr sz="2400">
              <a:latin typeface="Times New Roman"/>
              <a:cs typeface="Times New Roman"/>
            </a:endParaRPr>
          </a:p>
          <a:p>
            <a:pPr marL="299085" marR="43116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TF</a:t>
            </a:r>
            <a:r>
              <a:rPr sz="2400" dirty="0">
                <a:latin typeface="Times New Roman"/>
                <a:cs typeface="Times New Roman"/>
              </a:rPr>
              <a:t>-IDF</a:t>
            </a:r>
            <a:r>
              <a:rPr sz="2400" spc="-5" dirty="0">
                <a:latin typeface="Times New Roman"/>
                <a:cs typeface="Times New Roman"/>
              </a:rPr>
              <a:t> 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ands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erm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Frequenc</a:t>
            </a:r>
            <a:r>
              <a:rPr sz="2400" spc="1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-Inverse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cu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ent </a:t>
            </a:r>
            <a:r>
              <a:rPr sz="2400" spc="-5" dirty="0">
                <a:latin typeface="Times New Roman"/>
                <a:cs typeface="Times New Roman"/>
              </a:rPr>
              <a:t>Frequen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15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ich uses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bina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tw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4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et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ics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i</a:t>
            </a:r>
            <a:r>
              <a:rPr sz="2400" spc="-10" dirty="0">
                <a:latin typeface="Times New Roman"/>
                <a:cs typeface="Times New Roman"/>
              </a:rPr>
              <a:t>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puta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ion,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na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ely: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te</a:t>
            </a:r>
            <a:r>
              <a:rPr sz="2400" b="1" i="1" spc="-5" dirty="0">
                <a:latin typeface="Times New Roman"/>
                <a:cs typeface="Times New Roman"/>
              </a:rPr>
              <a:t>r</a:t>
            </a:r>
            <a:r>
              <a:rPr sz="2400" b="1" i="1" spc="-20" dirty="0">
                <a:latin typeface="Times New Roman"/>
                <a:cs typeface="Times New Roman"/>
              </a:rPr>
              <a:t>m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fr</a:t>
            </a:r>
            <a:r>
              <a:rPr sz="2400" b="1" i="1" spc="-15" dirty="0">
                <a:latin typeface="Times New Roman"/>
                <a:cs typeface="Times New Roman"/>
              </a:rPr>
              <a:t>equency </a:t>
            </a:r>
            <a:r>
              <a:rPr sz="2400" b="1" i="1" spc="5" dirty="0">
                <a:latin typeface="Times New Roman"/>
                <a:cs typeface="Times New Roman"/>
              </a:rPr>
              <a:t>(</a:t>
            </a:r>
            <a:r>
              <a:rPr sz="2400" b="1" i="1" spc="-5" dirty="0">
                <a:latin typeface="Times New Roman"/>
                <a:cs typeface="Times New Roman"/>
              </a:rPr>
              <a:t>tf</a:t>
            </a:r>
            <a:r>
              <a:rPr sz="2400" b="1" i="1" dirty="0">
                <a:latin typeface="Times New Roman"/>
                <a:cs typeface="Times New Roman"/>
              </a:rPr>
              <a:t>)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i="1" spc="-15" dirty="0">
                <a:latin typeface="Times New Roman"/>
                <a:cs typeface="Times New Roman"/>
              </a:rPr>
              <a:t>inve</a:t>
            </a:r>
            <a:r>
              <a:rPr sz="2400" b="1" i="1" spc="-5" dirty="0">
                <a:latin typeface="Times New Roman"/>
                <a:cs typeface="Times New Roman"/>
              </a:rPr>
              <a:t>rs</a:t>
            </a:r>
            <a:r>
              <a:rPr sz="2400" b="1" i="1" dirty="0">
                <a:latin typeface="Times New Roman"/>
                <a:cs typeface="Times New Roman"/>
              </a:rPr>
              <a:t>e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spc="-15" dirty="0">
                <a:latin typeface="Times New Roman"/>
                <a:cs typeface="Times New Roman"/>
              </a:rPr>
              <a:t>docum</a:t>
            </a:r>
            <a:r>
              <a:rPr sz="2400" b="1" i="1" spc="-10" dirty="0">
                <a:latin typeface="Times New Roman"/>
                <a:cs typeface="Times New Roman"/>
              </a:rPr>
              <a:t>e</a:t>
            </a:r>
            <a:r>
              <a:rPr sz="2400" b="1" i="1" spc="-20" dirty="0">
                <a:latin typeface="Times New Roman"/>
                <a:cs typeface="Times New Roman"/>
              </a:rPr>
              <a:t>n</a:t>
            </a:r>
            <a:r>
              <a:rPr sz="2400" b="1" i="1" spc="-10" dirty="0">
                <a:latin typeface="Times New Roman"/>
                <a:cs typeface="Times New Roman"/>
              </a:rPr>
              <a:t>t </a:t>
            </a:r>
            <a:r>
              <a:rPr sz="2400" b="1" i="1" dirty="0">
                <a:latin typeface="Times New Roman"/>
                <a:cs typeface="Times New Roman"/>
              </a:rPr>
              <a:t>fr</a:t>
            </a:r>
            <a:r>
              <a:rPr sz="2400" b="1" i="1" spc="-15" dirty="0">
                <a:latin typeface="Times New Roman"/>
                <a:cs typeface="Times New Roman"/>
              </a:rPr>
              <a:t>equency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spc="15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latin typeface="Times New Roman"/>
                <a:cs typeface="Times New Roman"/>
              </a:rPr>
              <a:t>id</a:t>
            </a:r>
            <a:r>
              <a:rPr sz="2400" b="1" i="1" spc="-5" dirty="0">
                <a:latin typeface="Times New Roman"/>
                <a:cs typeface="Times New Roman"/>
              </a:rPr>
              <a:t>f</a:t>
            </a:r>
            <a:r>
              <a:rPr sz="2400" b="1" i="1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99085" marR="407034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15" dirty="0">
                <a:latin typeface="Times New Roman"/>
                <a:cs typeface="Times New Roman"/>
              </a:rPr>
              <a:t>This</a:t>
            </a:r>
            <a:r>
              <a:rPr sz="2400" spc="-10" dirty="0">
                <a:latin typeface="Times New Roman"/>
                <a:cs typeface="Times New Roman"/>
              </a:rPr>
              <a:t> tec</a:t>
            </a:r>
            <a:r>
              <a:rPr sz="2400" spc="-15" dirty="0">
                <a:latin typeface="Times New Roman"/>
                <a:cs typeface="Times New Roman"/>
              </a:rPr>
              <a:t>hnique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deve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oped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15" dirty="0">
                <a:latin typeface="Times New Roman"/>
                <a:cs typeface="Times New Roman"/>
              </a:rPr>
              <a:t>rank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ul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que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 </a:t>
            </a:r>
            <a:r>
              <a:rPr sz="2400" spc="-20" dirty="0">
                <a:latin typeface="Times New Roman"/>
                <a:cs typeface="Times New Roman"/>
              </a:rPr>
              <a:t>sea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engines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now 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indispensable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odel in 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d 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10" dirty="0">
                <a:latin typeface="Times New Roman"/>
                <a:cs typeface="Times New Roman"/>
              </a:rPr>
              <a:t>re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ev</a:t>
            </a:r>
            <a:r>
              <a:rPr sz="2400" spc="-2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spc="-270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363" y="925309"/>
            <a:ext cx="9419590" cy="2425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sz="2200" spc="-170" dirty="0">
                <a:latin typeface="Times New Roman"/>
                <a:cs typeface="Times New Roman"/>
              </a:rPr>
              <a:t>T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r</a:t>
            </a:r>
            <a:r>
              <a:rPr sz="2200" spc="-20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Fre</a:t>
            </a:r>
            <a:r>
              <a:rPr sz="2200" spc="-10" dirty="0">
                <a:latin typeface="Times New Roman"/>
                <a:cs typeface="Times New Roman"/>
              </a:rPr>
              <a:t>q</a:t>
            </a:r>
            <a:r>
              <a:rPr sz="2200" spc="-15" dirty="0">
                <a:latin typeface="Times New Roman"/>
                <a:cs typeface="Times New Roman"/>
              </a:rPr>
              <a:t>u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15" dirty="0">
                <a:latin typeface="Times New Roman"/>
                <a:cs typeface="Times New Roman"/>
              </a:rPr>
              <a:t>nc</a:t>
            </a:r>
            <a:r>
              <a:rPr sz="2200" spc="10" dirty="0">
                <a:latin typeface="Times New Roman"/>
                <a:cs typeface="Times New Roman"/>
              </a:rPr>
              <a:t>y</a:t>
            </a:r>
            <a:r>
              <a:rPr sz="2200" spc="-10" dirty="0">
                <a:latin typeface="Times New Roman"/>
                <a:cs typeface="Times New Roman"/>
              </a:rPr>
              <a:t>: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</a:t>
            </a:r>
            <a:r>
              <a:rPr sz="2200" spc="-10" dirty="0">
                <a:latin typeface="Times New Roman"/>
                <a:cs typeface="Times New Roman"/>
              </a:rPr>
              <a:t>his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s</a:t>
            </a:r>
            <a:r>
              <a:rPr sz="2200" spc="-25" dirty="0">
                <a:latin typeface="Times New Roman"/>
                <a:cs typeface="Times New Roman"/>
              </a:rPr>
              <a:t>u</a:t>
            </a:r>
            <a:r>
              <a:rPr sz="2200" spc="-20" dirty="0">
                <a:latin typeface="Times New Roman"/>
                <a:cs typeface="Times New Roman"/>
              </a:rPr>
              <a:t>m</a:t>
            </a:r>
            <a:r>
              <a:rPr sz="2200" spc="-30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ri</a:t>
            </a:r>
            <a:r>
              <a:rPr sz="2200" spc="-5" dirty="0">
                <a:latin typeface="Times New Roman"/>
                <a:cs typeface="Times New Roman"/>
              </a:rPr>
              <a:t>z</a:t>
            </a:r>
            <a:r>
              <a:rPr sz="2200" spc="-10" dirty="0">
                <a:latin typeface="Times New Roman"/>
                <a:cs typeface="Times New Roman"/>
              </a:rPr>
              <a:t>es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ho</a:t>
            </a:r>
            <a:r>
              <a:rPr sz="2200" spc="-20" dirty="0">
                <a:latin typeface="Times New Roman"/>
                <a:cs typeface="Times New Roman"/>
              </a:rPr>
              <a:t>w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often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given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4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wor</a:t>
            </a:r>
            <a:r>
              <a:rPr sz="2200" spc="-15" dirty="0">
                <a:latin typeface="Times New Roman"/>
                <a:cs typeface="Times New Roman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ap</a:t>
            </a:r>
            <a:r>
              <a:rPr sz="2200" spc="-10" dirty="0">
                <a:latin typeface="Times New Roman"/>
                <a:cs typeface="Times New Roman"/>
              </a:rPr>
              <a:t>pears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4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wit</a:t>
            </a:r>
            <a:r>
              <a:rPr sz="2200" spc="-10" dirty="0">
                <a:latin typeface="Times New Roman"/>
                <a:cs typeface="Times New Roman"/>
              </a:rPr>
              <a:t>hin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29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 </a:t>
            </a:r>
            <a:r>
              <a:rPr sz="2200" spc="-15" dirty="0">
                <a:latin typeface="Times New Roman"/>
                <a:cs typeface="Times New Roman"/>
              </a:rPr>
              <a:t>d</a:t>
            </a:r>
            <a:r>
              <a:rPr sz="2200" spc="-10" dirty="0">
                <a:latin typeface="Times New Roman"/>
                <a:cs typeface="Times New Roman"/>
              </a:rPr>
              <a:t>o</a:t>
            </a:r>
            <a:r>
              <a:rPr sz="2200" spc="-15" dirty="0">
                <a:latin typeface="Times New Roman"/>
                <a:cs typeface="Times New Roman"/>
              </a:rPr>
              <a:t>cu</a:t>
            </a:r>
            <a:r>
              <a:rPr sz="2200" spc="-35" dirty="0">
                <a:latin typeface="Times New Roman"/>
                <a:cs typeface="Times New Roman"/>
              </a:rPr>
              <a:t>m</a:t>
            </a:r>
            <a:r>
              <a:rPr sz="2200" spc="-15" dirty="0">
                <a:latin typeface="Times New Roman"/>
                <a:cs typeface="Times New Roman"/>
              </a:rPr>
              <a:t>en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spc="-1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3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200" spc="-10" dirty="0">
                <a:latin typeface="Times New Roman"/>
                <a:cs typeface="Times New Roman"/>
              </a:rPr>
              <a:t>Inverse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Doc</a:t>
            </a:r>
            <a:r>
              <a:rPr sz="2200" dirty="0">
                <a:latin typeface="Times New Roman"/>
                <a:cs typeface="Times New Roman"/>
              </a:rPr>
              <a:t>u</a:t>
            </a:r>
            <a:r>
              <a:rPr sz="2200" spc="-20" dirty="0">
                <a:latin typeface="Times New Roman"/>
                <a:cs typeface="Times New Roman"/>
              </a:rPr>
              <a:t>me</a:t>
            </a:r>
            <a:r>
              <a:rPr sz="2200" spc="-10" dirty="0">
                <a:latin typeface="Times New Roman"/>
                <a:cs typeface="Times New Roman"/>
              </a:rPr>
              <a:t>nt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200" spc="-15" dirty="0">
                <a:latin typeface="Times New Roman"/>
                <a:cs typeface="Times New Roman"/>
              </a:rPr>
              <a:t>eq</a:t>
            </a:r>
            <a:r>
              <a:rPr sz="2200" spc="-10" dirty="0">
                <a:latin typeface="Times New Roman"/>
                <a:cs typeface="Times New Roman"/>
              </a:rPr>
              <a:t>u</a:t>
            </a:r>
            <a:r>
              <a:rPr sz="2200" spc="-15" dirty="0">
                <a:latin typeface="Times New Roman"/>
                <a:cs typeface="Times New Roman"/>
              </a:rPr>
              <a:t>enc</a:t>
            </a:r>
            <a:r>
              <a:rPr sz="2200" spc="0" dirty="0">
                <a:latin typeface="Times New Roman"/>
                <a:cs typeface="Times New Roman"/>
              </a:rPr>
              <a:t>y</a:t>
            </a:r>
            <a:r>
              <a:rPr sz="2200" spc="-10" dirty="0">
                <a:latin typeface="Times New Roman"/>
                <a:cs typeface="Times New Roman"/>
              </a:rPr>
              <a:t>: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</a:t>
            </a:r>
            <a:r>
              <a:rPr sz="2200" spc="-10" dirty="0">
                <a:latin typeface="Times New Roman"/>
                <a:cs typeface="Times New Roman"/>
              </a:rPr>
              <a:t>his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d</a:t>
            </a:r>
            <a:r>
              <a:rPr sz="2200" spc="-30" dirty="0">
                <a:latin typeface="Times New Roman"/>
                <a:cs typeface="Times New Roman"/>
              </a:rPr>
              <a:t>o</a:t>
            </a:r>
            <a:r>
              <a:rPr sz="2200" spc="-20" dirty="0">
                <a:latin typeface="Times New Roman"/>
                <a:cs typeface="Times New Roman"/>
              </a:rPr>
              <a:t>wnscale</a:t>
            </a:r>
            <a:r>
              <a:rPr sz="2200" spc="-10" dirty="0">
                <a:latin typeface="Times New Roman"/>
                <a:cs typeface="Times New Roman"/>
              </a:rPr>
              <a:t>s</a:t>
            </a:r>
            <a:r>
              <a:rPr sz="2200" spc="18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w</a:t>
            </a:r>
            <a:r>
              <a:rPr sz="2200" spc="-1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200" spc="-10" dirty="0">
                <a:latin typeface="Times New Roman"/>
                <a:cs typeface="Times New Roman"/>
              </a:rPr>
              <a:t>ds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that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ap</a:t>
            </a:r>
            <a:r>
              <a:rPr sz="2200" spc="-10" dirty="0">
                <a:latin typeface="Times New Roman"/>
                <a:cs typeface="Times New Roman"/>
              </a:rPr>
              <a:t>pear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lot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cross </a:t>
            </a:r>
            <a:r>
              <a:rPr sz="2200" spc="-15" dirty="0">
                <a:latin typeface="Times New Roman"/>
                <a:cs typeface="Times New Roman"/>
              </a:rPr>
              <a:t>d</a:t>
            </a:r>
            <a:r>
              <a:rPr sz="2200" spc="-10" dirty="0">
                <a:latin typeface="Times New Roman"/>
                <a:cs typeface="Times New Roman"/>
              </a:rPr>
              <a:t>o</a:t>
            </a:r>
            <a:r>
              <a:rPr sz="2200" spc="-15" dirty="0">
                <a:latin typeface="Times New Roman"/>
                <a:cs typeface="Times New Roman"/>
              </a:rPr>
              <a:t>cu</a:t>
            </a:r>
            <a:r>
              <a:rPr sz="2200" spc="-35" dirty="0">
                <a:latin typeface="Times New Roman"/>
                <a:cs typeface="Times New Roman"/>
              </a:rPr>
              <a:t>m</a:t>
            </a:r>
            <a:r>
              <a:rPr sz="2200" spc="-10" dirty="0">
                <a:latin typeface="Times New Roman"/>
                <a:cs typeface="Times New Roman"/>
              </a:rPr>
              <a:t>ents.</a:t>
            </a:r>
            <a:endParaRPr sz="220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2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2200" spc="-110" dirty="0">
                <a:latin typeface="Times New Roman"/>
                <a:cs typeface="Times New Roman"/>
              </a:rPr>
              <a:t>W</a:t>
            </a:r>
            <a:r>
              <a:rPr sz="2200" spc="-10" dirty="0">
                <a:latin typeface="Times New Roman"/>
                <a:cs typeface="Times New Roman"/>
              </a:rPr>
              <a:t>ith</a:t>
            </a:r>
            <a:r>
              <a:rPr sz="2200" spc="-15" dirty="0">
                <a:latin typeface="Times New Roman"/>
                <a:cs typeface="Times New Roman"/>
              </a:rPr>
              <a:t>o</a:t>
            </a:r>
            <a:r>
              <a:rPr sz="2200" spc="-10" dirty="0">
                <a:latin typeface="Times New Roman"/>
                <a:cs typeface="Times New Roman"/>
              </a:rPr>
              <a:t>ut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g</a:t>
            </a:r>
            <a:r>
              <a:rPr sz="2200" spc="-10" dirty="0">
                <a:latin typeface="Times New Roman"/>
                <a:cs typeface="Times New Roman"/>
              </a:rPr>
              <a:t>o</a:t>
            </a:r>
            <a:r>
              <a:rPr sz="2200" spc="-25" dirty="0">
                <a:latin typeface="Times New Roman"/>
                <a:cs typeface="Times New Roman"/>
              </a:rPr>
              <a:t>i</a:t>
            </a:r>
            <a:r>
              <a:rPr sz="2200" spc="-15" dirty="0">
                <a:latin typeface="Times New Roman"/>
                <a:cs typeface="Times New Roman"/>
              </a:rPr>
              <a:t>ng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into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m</a:t>
            </a:r>
            <a:r>
              <a:rPr sz="2200" spc="-10" dirty="0">
                <a:latin typeface="Times New Roman"/>
                <a:cs typeface="Times New Roman"/>
              </a:rPr>
              <a:t>ath,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</a:t>
            </a:r>
            <a:r>
              <a:rPr sz="2200" spc="-10" dirty="0">
                <a:latin typeface="Times New Roman"/>
                <a:cs typeface="Times New Roman"/>
              </a:rPr>
              <a:t>F</a:t>
            </a:r>
            <a:r>
              <a:rPr sz="2200" spc="-15" dirty="0">
                <a:latin typeface="Times New Roman"/>
                <a:cs typeface="Times New Roman"/>
              </a:rPr>
              <a:t>-IDF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score</a:t>
            </a:r>
            <a:r>
              <a:rPr sz="2200" spc="-10" dirty="0">
                <a:latin typeface="Times New Roman"/>
                <a:cs typeface="Times New Roman"/>
              </a:rPr>
              <a:t>s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are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w</a:t>
            </a:r>
            <a:r>
              <a:rPr sz="2200" spc="-10" dirty="0">
                <a:latin typeface="Times New Roman"/>
                <a:cs typeface="Times New Roman"/>
              </a:rPr>
              <a:t>ord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frequ</a:t>
            </a:r>
            <a:r>
              <a:rPr sz="2200" spc="-15" dirty="0">
                <a:latin typeface="Times New Roman"/>
                <a:cs typeface="Times New Roman"/>
              </a:rPr>
              <a:t>ency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s</a:t>
            </a:r>
            <a:r>
              <a:rPr sz="2200" spc="-30" dirty="0">
                <a:latin typeface="Times New Roman"/>
                <a:cs typeface="Times New Roman"/>
              </a:rPr>
              <a:t>c</a:t>
            </a:r>
            <a:r>
              <a:rPr sz="2200" spc="-10" dirty="0">
                <a:latin typeface="Times New Roman"/>
                <a:cs typeface="Times New Roman"/>
              </a:rPr>
              <a:t>ores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that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try to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highl</a:t>
            </a:r>
            <a:r>
              <a:rPr sz="2200" spc="-20" dirty="0">
                <a:latin typeface="Times New Roman"/>
                <a:cs typeface="Times New Roman"/>
              </a:rPr>
              <a:t>i</a:t>
            </a:r>
            <a:r>
              <a:rPr sz="2200" spc="-15" dirty="0">
                <a:latin typeface="Times New Roman"/>
                <a:cs typeface="Times New Roman"/>
              </a:rPr>
              <a:t>g</a:t>
            </a:r>
            <a:r>
              <a:rPr sz="2200" spc="-10" dirty="0">
                <a:latin typeface="Times New Roman"/>
                <a:cs typeface="Times New Roman"/>
              </a:rPr>
              <a:t>ht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w</a:t>
            </a:r>
            <a:r>
              <a:rPr sz="2200" spc="-10" dirty="0">
                <a:latin typeface="Times New Roman"/>
                <a:cs typeface="Times New Roman"/>
              </a:rPr>
              <a:t>ords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that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are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m</a:t>
            </a:r>
            <a:r>
              <a:rPr sz="2200" spc="-10" dirty="0">
                <a:latin typeface="Times New Roman"/>
                <a:cs typeface="Times New Roman"/>
              </a:rPr>
              <a:t>ore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int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spc="-10" dirty="0">
                <a:latin typeface="Times New Roman"/>
                <a:cs typeface="Times New Roman"/>
              </a:rPr>
              <a:t>r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spc="-15" dirty="0">
                <a:latin typeface="Times New Roman"/>
                <a:cs typeface="Times New Roman"/>
              </a:rPr>
              <a:t>sti</a:t>
            </a:r>
            <a:r>
              <a:rPr sz="2200" spc="-10" dirty="0">
                <a:latin typeface="Times New Roman"/>
                <a:cs typeface="Times New Roman"/>
              </a:rPr>
              <a:t>ng,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e</a:t>
            </a:r>
            <a:r>
              <a:rPr sz="2200" spc="-10" dirty="0">
                <a:latin typeface="Times New Roman"/>
                <a:cs typeface="Times New Roman"/>
              </a:rPr>
              <a:t>.g.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fr</a:t>
            </a:r>
            <a:r>
              <a:rPr sz="2200" spc="0" dirty="0">
                <a:latin typeface="Times New Roman"/>
                <a:cs typeface="Times New Roman"/>
              </a:rPr>
              <a:t>e</a:t>
            </a:r>
            <a:r>
              <a:rPr sz="2200" spc="-10" dirty="0">
                <a:latin typeface="Times New Roman"/>
                <a:cs typeface="Times New Roman"/>
              </a:rPr>
              <a:t>quent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in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d</a:t>
            </a:r>
            <a:r>
              <a:rPr sz="2200" spc="-30" dirty="0">
                <a:latin typeface="Times New Roman"/>
                <a:cs typeface="Times New Roman"/>
              </a:rPr>
              <a:t>o</a:t>
            </a:r>
            <a:r>
              <a:rPr sz="2200" spc="-10" dirty="0">
                <a:latin typeface="Times New Roman"/>
                <a:cs typeface="Times New Roman"/>
              </a:rPr>
              <a:t>c</a:t>
            </a:r>
            <a:r>
              <a:rPr sz="2200" spc="-5" dirty="0">
                <a:latin typeface="Times New Roman"/>
                <a:cs typeface="Times New Roman"/>
              </a:rPr>
              <a:t>u</a:t>
            </a:r>
            <a:r>
              <a:rPr sz="2200" spc="-40" dirty="0">
                <a:latin typeface="Times New Roman"/>
                <a:cs typeface="Times New Roman"/>
              </a:rPr>
              <a:t>m</a:t>
            </a:r>
            <a:r>
              <a:rPr sz="2200" spc="-10" dirty="0">
                <a:latin typeface="Times New Roman"/>
                <a:cs typeface="Times New Roman"/>
              </a:rPr>
              <a:t>ent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but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not a</a:t>
            </a:r>
            <a:r>
              <a:rPr sz="2200" spc="-20" dirty="0">
                <a:latin typeface="Times New Roman"/>
                <a:cs typeface="Times New Roman"/>
              </a:rPr>
              <a:t>c</a:t>
            </a:r>
            <a:r>
              <a:rPr sz="2200" spc="-10" dirty="0">
                <a:latin typeface="Times New Roman"/>
                <a:cs typeface="Times New Roman"/>
              </a:rPr>
              <a:t>ross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d</a:t>
            </a:r>
            <a:r>
              <a:rPr sz="2200" spc="-10" dirty="0">
                <a:latin typeface="Times New Roman"/>
                <a:cs typeface="Times New Roman"/>
              </a:rPr>
              <a:t>o</a:t>
            </a:r>
            <a:r>
              <a:rPr sz="2200" spc="-15" dirty="0">
                <a:latin typeface="Times New Roman"/>
                <a:cs typeface="Times New Roman"/>
              </a:rPr>
              <a:t>cu</a:t>
            </a:r>
            <a:r>
              <a:rPr sz="2200" spc="-40" dirty="0">
                <a:latin typeface="Times New Roman"/>
                <a:cs typeface="Times New Roman"/>
              </a:rPr>
              <a:t>m</a:t>
            </a:r>
            <a:r>
              <a:rPr sz="2200" spc="-10" dirty="0">
                <a:latin typeface="Times New Roman"/>
                <a:cs typeface="Times New Roman"/>
              </a:rPr>
              <a:t>ents.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7075">
              <a:lnSpc>
                <a:spcPts val="381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Word</a:t>
            </a:r>
            <a:r>
              <a:rPr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Fre</a:t>
            </a:r>
            <a:r>
              <a:rPr spc="-20" dirty="0">
                <a:solidFill>
                  <a:srgbClr val="000000"/>
                </a:solidFill>
                <a:latin typeface="Arial"/>
                <a:cs typeface="Arial"/>
              </a:rPr>
              <a:t>q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nci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wit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TFID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Vect</a:t>
            </a:r>
            <a:r>
              <a:rPr spc="-2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riz</a:t>
            </a:r>
            <a:r>
              <a:rPr spc="-2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954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1845" y="1415641"/>
            <a:ext cx="8249284" cy="5211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marR="627380" indent="-456565">
              <a:lnSpc>
                <a:spcPts val="2160"/>
              </a:lnSpc>
              <a:buFont typeface="Garamond"/>
              <a:buAutoNum type="arabicPeriod"/>
              <a:tabLst>
                <a:tab pos="469900" algn="l"/>
              </a:tabLst>
            </a:pPr>
            <a:r>
              <a:rPr sz="2000" b="1" dirty="0">
                <a:latin typeface="Garamond"/>
                <a:cs typeface="Garamond"/>
              </a:rPr>
              <a:t>TF: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r</a:t>
            </a:r>
            <a:r>
              <a:rPr sz="2000" dirty="0">
                <a:latin typeface="Garamond"/>
                <a:cs typeface="Garamond"/>
              </a:rPr>
              <a:t>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Fr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dirty="0">
                <a:latin typeface="Garamond"/>
                <a:cs typeface="Garamond"/>
              </a:rPr>
              <a:t>qu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nc</a:t>
            </a:r>
            <a:r>
              <a:rPr sz="2000" spc="5" dirty="0">
                <a:latin typeface="Garamond"/>
                <a:cs typeface="Garamond"/>
              </a:rPr>
              <a:t>y</a:t>
            </a:r>
            <a:r>
              <a:rPr sz="2000" dirty="0">
                <a:latin typeface="Garamond"/>
                <a:cs typeface="Garamond"/>
              </a:rPr>
              <a:t>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w</a:t>
            </a:r>
            <a:r>
              <a:rPr sz="2000" spc="-10" dirty="0">
                <a:latin typeface="Garamond"/>
                <a:cs typeface="Garamond"/>
              </a:rPr>
              <a:t>h</a:t>
            </a:r>
            <a:r>
              <a:rPr sz="2000" dirty="0">
                <a:latin typeface="Garamond"/>
                <a:cs typeface="Garamond"/>
              </a:rPr>
              <a:t>ich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m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asu</a:t>
            </a:r>
            <a:r>
              <a:rPr sz="2000" spc="5" dirty="0">
                <a:latin typeface="Garamond"/>
                <a:cs typeface="Garamond"/>
              </a:rPr>
              <a:t>r</a:t>
            </a:r>
            <a:r>
              <a:rPr sz="2000" dirty="0">
                <a:latin typeface="Garamond"/>
                <a:cs typeface="Garamond"/>
              </a:rPr>
              <a:t>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ho</a:t>
            </a:r>
            <a:r>
              <a:rPr sz="2000" dirty="0">
                <a:latin typeface="Garamond"/>
                <a:cs typeface="Garamond"/>
              </a:rPr>
              <a:t>w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fr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dirty="0">
                <a:latin typeface="Garamond"/>
                <a:cs typeface="Garamond"/>
              </a:rPr>
              <a:t>qu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ntl</a:t>
            </a:r>
            <a:r>
              <a:rPr sz="2000" dirty="0">
                <a:latin typeface="Garamond"/>
                <a:cs typeface="Garamond"/>
              </a:rPr>
              <a:t>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r</a:t>
            </a:r>
            <a:r>
              <a:rPr sz="2000" dirty="0">
                <a:latin typeface="Garamond"/>
                <a:cs typeface="Garamond"/>
              </a:rPr>
              <a:t>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oc</a:t>
            </a:r>
            <a:r>
              <a:rPr sz="2000" spc="5" dirty="0">
                <a:latin typeface="Garamond"/>
                <a:cs typeface="Garamond"/>
              </a:rPr>
              <a:t>c</a:t>
            </a:r>
            <a:r>
              <a:rPr sz="2000" dirty="0">
                <a:latin typeface="Garamond"/>
                <a:cs typeface="Garamond"/>
              </a:rPr>
              <a:t>urs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do</a:t>
            </a:r>
            <a:r>
              <a:rPr sz="2000" spc="5" dirty="0">
                <a:latin typeface="Garamond"/>
                <a:cs typeface="Garamond"/>
              </a:rPr>
              <a:t>c</a:t>
            </a:r>
            <a:r>
              <a:rPr sz="2000" dirty="0">
                <a:latin typeface="Garamond"/>
                <a:cs typeface="Garamond"/>
              </a:rPr>
              <a:t>um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nt.</a:t>
            </a:r>
            <a:endParaRPr sz="2000">
              <a:latin typeface="Garamond"/>
              <a:cs typeface="Garamond"/>
            </a:endParaRPr>
          </a:p>
          <a:p>
            <a:pPr marL="870585" marR="118110" lvl="1" indent="-457200">
              <a:lnSpc>
                <a:spcPts val="1939"/>
              </a:lnSpc>
              <a:spcBef>
                <a:spcPts val="455"/>
              </a:spcBef>
              <a:buFont typeface="Garamond"/>
              <a:buAutoNum type="alphaLcPeriod"/>
              <a:tabLst>
                <a:tab pos="871219" algn="l"/>
              </a:tabLst>
            </a:pPr>
            <a:r>
              <a:rPr sz="1800" spc="-10" dirty="0">
                <a:latin typeface="Garamond"/>
                <a:cs typeface="Garamond"/>
              </a:rPr>
              <a:t>Since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spc="-10" dirty="0">
                <a:latin typeface="Garamond"/>
                <a:cs typeface="Garamond"/>
              </a:rPr>
              <a:t>v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spc="-5" dirty="0">
                <a:latin typeface="Garamond"/>
                <a:cs typeface="Garamond"/>
              </a:rPr>
              <a:t>r</a:t>
            </a:r>
            <a:r>
              <a:rPr sz="1800" dirty="0">
                <a:latin typeface="Garamond"/>
                <a:cs typeface="Garamond"/>
              </a:rPr>
              <a:t>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do</a:t>
            </a:r>
            <a:r>
              <a:rPr sz="1800" spc="-20" dirty="0">
                <a:latin typeface="Garamond"/>
                <a:cs typeface="Garamond"/>
              </a:rPr>
              <a:t>c</a:t>
            </a:r>
            <a:r>
              <a:rPr sz="1800" spc="-15" dirty="0">
                <a:latin typeface="Garamond"/>
                <a:cs typeface="Garamond"/>
              </a:rPr>
              <a:t>u</a:t>
            </a:r>
            <a:r>
              <a:rPr sz="1800" spc="-10" dirty="0">
                <a:latin typeface="Garamond"/>
                <a:cs typeface="Garamond"/>
              </a:rPr>
              <a:t>ment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dif</a:t>
            </a:r>
            <a:r>
              <a:rPr sz="1800" spc="-20" dirty="0">
                <a:latin typeface="Garamond"/>
                <a:cs typeface="Garamond"/>
              </a:rPr>
              <a:t>fe</a:t>
            </a:r>
            <a:r>
              <a:rPr sz="1800" spc="-5" dirty="0">
                <a:latin typeface="Garamond"/>
                <a:cs typeface="Garamond"/>
              </a:rPr>
              <a:t>re</a:t>
            </a:r>
            <a:r>
              <a:rPr sz="1800" dirty="0">
                <a:latin typeface="Garamond"/>
                <a:cs typeface="Garamond"/>
              </a:rPr>
              <a:t>n</a:t>
            </a:r>
            <a:r>
              <a:rPr sz="1800" spc="-10" dirty="0">
                <a:latin typeface="Garamond"/>
                <a:cs typeface="Garamond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i</a:t>
            </a:r>
            <a:r>
              <a:rPr sz="1800" dirty="0">
                <a:latin typeface="Garamond"/>
                <a:cs typeface="Garamond"/>
              </a:rPr>
              <a:t>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Garamond"/>
                <a:cs typeface="Garamond"/>
              </a:rPr>
              <a:t>l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dirty="0">
                <a:latin typeface="Garamond"/>
                <a:cs typeface="Garamond"/>
              </a:rPr>
              <a:t>n</a:t>
            </a:r>
            <a:r>
              <a:rPr sz="1800" spc="-10" dirty="0">
                <a:latin typeface="Garamond"/>
                <a:cs typeface="Garamond"/>
              </a:rPr>
              <a:t>gth,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Garamond"/>
                <a:cs typeface="Garamond"/>
              </a:rPr>
              <a:t>it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po</a:t>
            </a:r>
            <a:r>
              <a:rPr sz="1800" spc="-10" dirty="0">
                <a:latin typeface="Garamond"/>
                <a:cs typeface="Garamond"/>
              </a:rPr>
              <a:t>ssible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</a:t>
            </a:r>
            <a:r>
              <a:rPr sz="1800" spc="-5" dirty="0">
                <a:latin typeface="Garamond"/>
                <a:cs typeface="Garamond"/>
              </a:rPr>
              <a:t>h</a:t>
            </a:r>
            <a:r>
              <a:rPr sz="1800" spc="-15" dirty="0">
                <a:latin typeface="Garamond"/>
                <a:cs typeface="Garamond"/>
              </a:rPr>
              <a:t>a</a:t>
            </a:r>
            <a:r>
              <a:rPr sz="1800" spc="-10" dirty="0">
                <a:latin typeface="Garamond"/>
                <a:cs typeface="Garamond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Garamond"/>
                <a:cs typeface="Garamond"/>
              </a:rPr>
              <a:t>t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spc="-5" dirty="0">
                <a:latin typeface="Garamond"/>
                <a:cs typeface="Garamond"/>
              </a:rPr>
              <a:t>r</a:t>
            </a:r>
            <a:r>
              <a:rPr sz="1800" dirty="0">
                <a:latin typeface="Garamond"/>
                <a:cs typeface="Garamond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wou</a:t>
            </a:r>
            <a:r>
              <a:rPr sz="1800" spc="-15" dirty="0">
                <a:latin typeface="Garamond"/>
                <a:cs typeface="Garamond"/>
              </a:rPr>
              <a:t>l</a:t>
            </a:r>
            <a:r>
              <a:rPr sz="1800" dirty="0">
                <a:latin typeface="Garamond"/>
                <a:cs typeface="Garamond"/>
              </a:rPr>
              <a:t>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Garamond"/>
                <a:cs typeface="Garamond"/>
              </a:rPr>
              <a:t>a</a:t>
            </a:r>
            <a:r>
              <a:rPr sz="1800" spc="5" dirty="0">
                <a:latin typeface="Garamond"/>
                <a:cs typeface="Garamond"/>
              </a:rPr>
              <a:t>p</a:t>
            </a:r>
            <a:r>
              <a:rPr sz="1800" dirty="0">
                <a:latin typeface="Garamond"/>
                <a:cs typeface="Garamond"/>
              </a:rPr>
              <a:t>p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spc="-5" dirty="0">
                <a:latin typeface="Garamond"/>
                <a:cs typeface="Garamond"/>
              </a:rPr>
              <a:t>ar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Garamond"/>
                <a:cs typeface="Garamond"/>
              </a:rPr>
              <a:t>mu</a:t>
            </a:r>
            <a:r>
              <a:rPr sz="1800" spc="-20" dirty="0">
                <a:latin typeface="Garamond"/>
                <a:cs typeface="Garamond"/>
              </a:rPr>
              <a:t>c</a:t>
            </a:r>
            <a:r>
              <a:rPr sz="1800" dirty="0">
                <a:latin typeface="Garamond"/>
                <a:cs typeface="Garamond"/>
              </a:rPr>
              <a:t>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m</a:t>
            </a:r>
            <a:r>
              <a:rPr sz="1800" spc="5" dirty="0">
                <a:latin typeface="Garamond"/>
                <a:cs typeface="Garamond"/>
              </a:rPr>
              <a:t>o</a:t>
            </a:r>
            <a:r>
              <a:rPr sz="1800" spc="-5" dirty="0">
                <a:latin typeface="Garamond"/>
                <a:cs typeface="Garamond"/>
              </a:rPr>
              <a:t>r</a:t>
            </a:r>
            <a:r>
              <a:rPr sz="1800" dirty="0">
                <a:latin typeface="Garamond"/>
                <a:cs typeface="Garamond"/>
              </a:rPr>
              <a:t>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times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lon</a:t>
            </a:r>
            <a:r>
              <a:rPr sz="1800" spc="-10" dirty="0">
                <a:latin typeface="Garamond"/>
                <a:cs typeface="Garamond"/>
              </a:rPr>
              <a:t>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do</a:t>
            </a:r>
            <a:r>
              <a:rPr sz="1800" spc="-20" dirty="0">
                <a:latin typeface="Garamond"/>
                <a:cs typeface="Garamond"/>
              </a:rPr>
              <a:t>c</a:t>
            </a:r>
            <a:r>
              <a:rPr sz="1800" spc="-15" dirty="0">
                <a:latin typeface="Garamond"/>
                <a:cs typeface="Garamond"/>
              </a:rPr>
              <a:t>u</a:t>
            </a:r>
            <a:r>
              <a:rPr sz="1800" spc="-10" dirty="0">
                <a:latin typeface="Garamond"/>
                <a:cs typeface="Garamond"/>
              </a:rPr>
              <a:t>ments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than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s</a:t>
            </a:r>
            <a:r>
              <a:rPr sz="1800" spc="5" dirty="0">
                <a:latin typeface="Garamond"/>
                <a:cs typeface="Garamond"/>
              </a:rPr>
              <a:t>h</a:t>
            </a:r>
            <a:r>
              <a:rPr sz="1800" dirty="0">
                <a:latin typeface="Garamond"/>
                <a:cs typeface="Garamond"/>
              </a:rPr>
              <a:t>o</a:t>
            </a:r>
            <a:r>
              <a:rPr sz="1800" spc="-5" dirty="0">
                <a:latin typeface="Garamond"/>
                <a:cs typeface="Garamond"/>
              </a:rPr>
              <a:t>rte</a:t>
            </a:r>
            <a:r>
              <a:rPr sz="1800" dirty="0">
                <a:latin typeface="Garamond"/>
                <a:cs typeface="Garamond"/>
              </a:rPr>
              <a:t>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on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spc="-10" dirty="0">
                <a:latin typeface="Garamond"/>
                <a:cs typeface="Garamond"/>
              </a:rPr>
              <a:t>s.</a:t>
            </a:r>
            <a:endParaRPr sz="1800">
              <a:latin typeface="Garamond"/>
              <a:cs typeface="Garamond"/>
            </a:endParaRPr>
          </a:p>
          <a:p>
            <a:pPr marL="870585" marR="292735" lvl="1" indent="-457200">
              <a:lnSpc>
                <a:spcPts val="1939"/>
              </a:lnSpc>
              <a:spcBef>
                <a:spcPts val="434"/>
              </a:spcBef>
              <a:buFont typeface="Garamond"/>
              <a:buAutoNum type="alphaLcPeriod"/>
              <a:tabLst>
                <a:tab pos="871219" algn="l"/>
              </a:tabLst>
            </a:pPr>
            <a:r>
              <a:rPr sz="1800" spc="-10" dirty="0">
                <a:latin typeface="Garamond"/>
                <a:cs typeface="Garamond"/>
              </a:rPr>
              <a:t>Thus,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</a:t>
            </a:r>
            <a:r>
              <a:rPr sz="1800" spc="-5" dirty="0">
                <a:latin typeface="Garamond"/>
                <a:cs typeface="Garamond"/>
              </a:rPr>
              <a:t>h</a:t>
            </a:r>
            <a:r>
              <a:rPr sz="1800" spc="-10" dirty="0">
                <a:latin typeface="Garamond"/>
                <a:cs typeface="Garamond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term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Garamond"/>
                <a:cs typeface="Garamond"/>
              </a:rPr>
              <a:t>f</a:t>
            </a:r>
            <a:r>
              <a:rPr sz="1800" spc="-5" dirty="0">
                <a:latin typeface="Garamond"/>
                <a:cs typeface="Garamond"/>
              </a:rPr>
              <a:t>re</a:t>
            </a:r>
            <a:r>
              <a:rPr sz="1800" spc="-15" dirty="0">
                <a:latin typeface="Garamond"/>
                <a:cs typeface="Garamond"/>
              </a:rPr>
              <a:t>qu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dirty="0">
                <a:latin typeface="Garamond"/>
                <a:cs typeface="Garamond"/>
              </a:rPr>
              <a:t>n</a:t>
            </a:r>
            <a:r>
              <a:rPr sz="1800" spc="-20" dirty="0">
                <a:latin typeface="Garamond"/>
                <a:cs typeface="Garamond"/>
              </a:rPr>
              <a:t>c</a:t>
            </a:r>
            <a:r>
              <a:rPr sz="1800" spc="-10" dirty="0">
                <a:latin typeface="Garamond"/>
                <a:cs typeface="Garamond"/>
              </a:rPr>
              <a:t>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Garamond"/>
                <a:cs typeface="Garamond"/>
              </a:rPr>
              <a:t>o</a:t>
            </a:r>
            <a:r>
              <a:rPr sz="1800" spc="-15" dirty="0">
                <a:latin typeface="Garamond"/>
                <a:cs typeface="Garamond"/>
              </a:rPr>
              <a:t>f</a:t>
            </a:r>
            <a:r>
              <a:rPr sz="1800" spc="-10" dirty="0">
                <a:latin typeface="Garamond"/>
                <a:cs typeface="Garamond"/>
              </a:rPr>
              <a:t>ten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di</a:t>
            </a:r>
            <a:r>
              <a:rPr sz="1800" spc="-20" dirty="0">
                <a:latin typeface="Garamond"/>
                <a:cs typeface="Garamond"/>
              </a:rPr>
              <a:t>v</a:t>
            </a:r>
            <a:r>
              <a:rPr sz="1800" spc="-10" dirty="0">
                <a:latin typeface="Garamond"/>
                <a:cs typeface="Garamond"/>
              </a:rPr>
              <a:t>id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dirty="0">
                <a:latin typeface="Garamond"/>
                <a:cs typeface="Garamond"/>
              </a:rPr>
              <a:t>d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b</a:t>
            </a:r>
            <a:r>
              <a:rPr sz="1800" spc="-10" dirty="0">
                <a:latin typeface="Garamond"/>
                <a:cs typeface="Garamond"/>
              </a:rPr>
              <a:t>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</a:t>
            </a:r>
            <a:r>
              <a:rPr sz="1800" spc="-5" dirty="0">
                <a:latin typeface="Garamond"/>
                <a:cs typeface="Garamond"/>
              </a:rPr>
              <a:t>h</a:t>
            </a:r>
            <a:r>
              <a:rPr sz="1800" spc="-10" dirty="0">
                <a:latin typeface="Garamond"/>
                <a:cs typeface="Garamond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do</a:t>
            </a:r>
            <a:r>
              <a:rPr sz="1800" spc="-20" dirty="0">
                <a:latin typeface="Garamond"/>
                <a:cs typeface="Garamond"/>
              </a:rPr>
              <a:t>c</a:t>
            </a:r>
            <a:r>
              <a:rPr sz="1800" spc="-15" dirty="0">
                <a:latin typeface="Garamond"/>
                <a:cs typeface="Garamond"/>
              </a:rPr>
              <a:t>u</a:t>
            </a:r>
            <a:r>
              <a:rPr sz="1800" spc="-10" dirty="0">
                <a:latin typeface="Garamond"/>
                <a:cs typeface="Garamond"/>
              </a:rPr>
              <a:t>ment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Garamond"/>
                <a:cs typeface="Garamond"/>
              </a:rPr>
              <a:t>l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dirty="0">
                <a:latin typeface="Garamond"/>
                <a:cs typeface="Garamond"/>
              </a:rPr>
              <a:t>n</a:t>
            </a:r>
            <a:r>
              <a:rPr sz="1800" spc="-10" dirty="0">
                <a:latin typeface="Garamond"/>
                <a:cs typeface="Garamond"/>
              </a:rPr>
              <a:t>gth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(aka.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</a:t>
            </a:r>
            <a:r>
              <a:rPr sz="1800" spc="-5" dirty="0">
                <a:latin typeface="Garamond"/>
                <a:cs typeface="Garamond"/>
              </a:rPr>
              <a:t>h</a:t>
            </a:r>
            <a:r>
              <a:rPr sz="1800" spc="-10" dirty="0">
                <a:latin typeface="Garamond"/>
                <a:cs typeface="Garamond"/>
              </a:rPr>
              <a:t>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</a:t>
            </a:r>
            <a:r>
              <a:rPr sz="1800" spc="-5" dirty="0">
                <a:latin typeface="Garamond"/>
                <a:cs typeface="Garamond"/>
              </a:rPr>
              <a:t>o</a:t>
            </a:r>
            <a:r>
              <a:rPr sz="1800" spc="-10" dirty="0">
                <a:latin typeface="Garamond"/>
                <a:cs typeface="Garamond"/>
              </a:rPr>
              <a:t>tal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n</a:t>
            </a:r>
            <a:r>
              <a:rPr sz="1800" spc="-15" dirty="0">
                <a:latin typeface="Garamond"/>
                <a:cs typeface="Garamond"/>
              </a:rPr>
              <a:t>u</a:t>
            </a:r>
            <a:r>
              <a:rPr sz="1800" dirty="0">
                <a:latin typeface="Garamond"/>
                <a:cs typeface="Garamond"/>
              </a:rPr>
              <a:t>m</a:t>
            </a:r>
            <a:r>
              <a:rPr sz="1800" spc="5" dirty="0">
                <a:latin typeface="Garamond"/>
                <a:cs typeface="Garamond"/>
              </a:rPr>
              <a:t>b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dirty="0">
                <a:latin typeface="Garamond"/>
                <a:cs typeface="Garamond"/>
              </a:rPr>
              <a:t>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Garamond"/>
                <a:cs typeface="Garamond"/>
              </a:rPr>
              <a:t>o</a:t>
            </a:r>
            <a:r>
              <a:rPr sz="1800" dirty="0">
                <a:latin typeface="Garamond"/>
                <a:cs typeface="Garamond"/>
              </a:rPr>
              <a:t>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terms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do</a:t>
            </a:r>
            <a:r>
              <a:rPr sz="1800" spc="-20" dirty="0">
                <a:latin typeface="Garamond"/>
                <a:cs typeface="Garamond"/>
              </a:rPr>
              <a:t>c</a:t>
            </a:r>
            <a:r>
              <a:rPr sz="1800" spc="-15" dirty="0">
                <a:latin typeface="Garamond"/>
                <a:cs typeface="Garamond"/>
              </a:rPr>
              <a:t>u</a:t>
            </a:r>
            <a:r>
              <a:rPr sz="1800" spc="-10" dirty="0">
                <a:latin typeface="Garamond"/>
                <a:cs typeface="Garamond"/>
              </a:rPr>
              <a:t>ment)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Garamond"/>
                <a:cs typeface="Garamond"/>
              </a:rPr>
              <a:t>a</a:t>
            </a:r>
            <a:r>
              <a:rPr sz="1800" spc="-10" dirty="0">
                <a:latin typeface="Garamond"/>
                <a:cs typeface="Garamond"/>
              </a:rPr>
              <a:t>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way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o</a:t>
            </a:r>
            <a:r>
              <a:rPr sz="1800" spc="-10" dirty="0">
                <a:latin typeface="Garamond"/>
                <a:cs typeface="Garamond"/>
              </a:rPr>
              <a:t>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no</a:t>
            </a:r>
            <a:r>
              <a:rPr sz="1800" spc="-5" dirty="0">
                <a:latin typeface="Garamond"/>
                <a:cs typeface="Garamond"/>
              </a:rPr>
              <a:t>rm</a:t>
            </a:r>
            <a:r>
              <a:rPr sz="1800" dirty="0">
                <a:latin typeface="Garamond"/>
                <a:cs typeface="Garamond"/>
              </a:rPr>
              <a:t>al</a:t>
            </a:r>
            <a:r>
              <a:rPr sz="1800" spc="-10" dirty="0">
                <a:latin typeface="Garamond"/>
                <a:cs typeface="Garamond"/>
              </a:rPr>
              <a:t>i</a:t>
            </a:r>
            <a:r>
              <a:rPr sz="1800" spc="-5" dirty="0">
                <a:latin typeface="Garamond"/>
                <a:cs typeface="Garamond"/>
              </a:rPr>
              <a:t>zatio</a:t>
            </a:r>
            <a:r>
              <a:rPr sz="1800" spc="10" dirty="0">
                <a:latin typeface="Garamond"/>
                <a:cs typeface="Garamond"/>
              </a:rPr>
              <a:t>n</a:t>
            </a:r>
            <a:r>
              <a:rPr sz="1800" spc="-5" dirty="0">
                <a:latin typeface="Garamond"/>
                <a:cs typeface="Garamond"/>
              </a:rPr>
              <a:t>:</a:t>
            </a:r>
            <a:endParaRPr sz="1800">
              <a:latin typeface="Garamond"/>
              <a:cs typeface="Garamond"/>
            </a:endParaRPr>
          </a:p>
          <a:p>
            <a:pPr marL="870585" lvl="1" indent="-457200">
              <a:lnSpc>
                <a:spcPts val="2050"/>
              </a:lnSpc>
              <a:spcBef>
                <a:spcPts val="185"/>
              </a:spcBef>
              <a:buFont typeface="Garamond"/>
              <a:buAutoNum type="alphaLcPeriod"/>
              <a:tabLst>
                <a:tab pos="871219" algn="l"/>
              </a:tabLst>
            </a:pPr>
            <a:r>
              <a:rPr sz="1800" spc="-15" dirty="0">
                <a:latin typeface="Garamond"/>
                <a:cs typeface="Garamond"/>
              </a:rPr>
              <a:t>T</a:t>
            </a:r>
            <a:r>
              <a:rPr sz="1800" spc="-25" dirty="0">
                <a:latin typeface="Garamond"/>
                <a:cs typeface="Garamond"/>
              </a:rPr>
              <a:t>F</a:t>
            </a:r>
            <a:r>
              <a:rPr sz="1800" spc="-10" dirty="0">
                <a:latin typeface="Garamond"/>
                <a:cs typeface="Garamond"/>
              </a:rPr>
              <a:t>(t)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Garamond"/>
                <a:cs typeface="Garamond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(N</a:t>
            </a:r>
            <a:r>
              <a:rPr sz="1800" spc="-15" dirty="0">
                <a:latin typeface="Garamond"/>
                <a:cs typeface="Garamond"/>
              </a:rPr>
              <a:t>u</a:t>
            </a:r>
            <a:r>
              <a:rPr sz="1800" dirty="0">
                <a:latin typeface="Garamond"/>
                <a:cs typeface="Garamond"/>
              </a:rPr>
              <a:t>m</a:t>
            </a:r>
            <a:r>
              <a:rPr sz="1800" spc="5" dirty="0">
                <a:latin typeface="Garamond"/>
                <a:cs typeface="Garamond"/>
              </a:rPr>
              <a:t>b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dirty="0">
                <a:latin typeface="Garamond"/>
                <a:cs typeface="Garamond"/>
              </a:rPr>
              <a:t>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Garamond"/>
                <a:cs typeface="Garamond"/>
              </a:rPr>
              <a:t>o</a:t>
            </a:r>
            <a:r>
              <a:rPr sz="1800" dirty="0">
                <a:latin typeface="Garamond"/>
                <a:cs typeface="Garamond"/>
              </a:rPr>
              <a:t>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times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Garamond"/>
                <a:cs typeface="Garamond"/>
              </a:rPr>
              <a:t>t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spc="-5" dirty="0">
                <a:latin typeface="Garamond"/>
                <a:cs typeface="Garamond"/>
              </a:rPr>
              <a:t>r</a:t>
            </a:r>
            <a:r>
              <a:rPr sz="1800" dirty="0">
                <a:latin typeface="Garamond"/>
                <a:cs typeface="Garamond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Garamond"/>
                <a:cs typeface="Garamond"/>
              </a:rPr>
              <a:t>ap</a:t>
            </a:r>
            <a:r>
              <a:rPr sz="1800" spc="5" dirty="0">
                <a:latin typeface="Garamond"/>
                <a:cs typeface="Garamond"/>
              </a:rPr>
              <a:t>p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spc="-5" dirty="0">
                <a:latin typeface="Garamond"/>
                <a:cs typeface="Garamond"/>
              </a:rPr>
              <a:t>ar</a:t>
            </a:r>
            <a:r>
              <a:rPr sz="1800" dirty="0">
                <a:latin typeface="Garamond"/>
                <a:cs typeface="Garamond"/>
              </a:rPr>
              <a:t>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do</a:t>
            </a:r>
            <a:r>
              <a:rPr sz="1800" spc="-20" dirty="0">
                <a:latin typeface="Garamond"/>
                <a:cs typeface="Garamond"/>
              </a:rPr>
              <a:t>c</a:t>
            </a:r>
            <a:r>
              <a:rPr sz="1800" spc="-15" dirty="0">
                <a:latin typeface="Garamond"/>
                <a:cs typeface="Garamond"/>
              </a:rPr>
              <a:t>u</a:t>
            </a:r>
            <a:r>
              <a:rPr sz="1800" spc="-10" dirty="0">
                <a:latin typeface="Garamond"/>
                <a:cs typeface="Garamond"/>
              </a:rPr>
              <a:t>ment)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/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(Total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n</a:t>
            </a:r>
            <a:r>
              <a:rPr sz="1800" spc="-15" dirty="0">
                <a:latin typeface="Garamond"/>
                <a:cs typeface="Garamond"/>
              </a:rPr>
              <a:t>u</a:t>
            </a:r>
            <a:r>
              <a:rPr sz="1800" dirty="0">
                <a:latin typeface="Garamond"/>
                <a:cs typeface="Garamond"/>
              </a:rPr>
              <a:t>m</a:t>
            </a:r>
            <a:r>
              <a:rPr sz="1800" spc="5" dirty="0">
                <a:latin typeface="Garamond"/>
                <a:cs typeface="Garamond"/>
              </a:rPr>
              <a:t>b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dirty="0">
                <a:latin typeface="Garamond"/>
                <a:cs typeface="Garamond"/>
              </a:rPr>
              <a:t>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Garamond"/>
                <a:cs typeface="Garamond"/>
              </a:rPr>
              <a:t>o</a:t>
            </a:r>
            <a:r>
              <a:rPr sz="1800" dirty="0">
                <a:latin typeface="Garamond"/>
                <a:cs typeface="Garamond"/>
              </a:rPr>
              <a:t>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terms</a:t>
            </a:r>
            <a:endParaRPr sz="1800">
              <a:latin typeface="Garamond"/>
              <a:cs typeface="Garamond"/>
            </a:endParaRPr>
          </a:p>
          <a:p>
            <a:pPr marL="870585">
              <a:lnSpc>
                <a:spcPts val="2050"/>
              </a:lnSpc>
            </a:pPr>
            <a:r>
              <a:rPr sz="1800" dirty="0">
                <a:latin typeface="Garamond"/>
                <a:cs typeface="Garamond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t</a:t>
            </a:r>
            <a:r>
              <a:rPr sz="1800" spc="5" dirty="0">
                <a:latin typeface="Garamond"/>
                <a:cs typeface="Garamond"/>
              </a:rPr>
              <a:t>h</a:t>
            </a:r>
            <a:r>
              <a:rPr sz="1800" dirty="0">
                <a:latin typeface="Garamond"/>
                <a:cs typeface="Garamond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doc</a:t>
            </a:r>
            <a:r>
              <a:rPr sz="1800" spc="-10" dirty="0">
                <a:latin typeface="Garamond"/>
                <a:cs typeface="Garamond"/>
              </a:rPr>
              <a:t>u</a:t>
            </a:r>
            <a:r>
              <a:rPr sz="1800" dirty="0">
                <a:latin typeface="Garamond"/>
                <a:cs typeface="Garamond"/>
              </a:rPr>
              <a:t>ment)</a:t>
            </a:r>
            <a:endParaRPr sz="180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245"/>
              </a:spcBef>
              <a:buFont typeface="Garamond"/>
              <a:buAutoNum type="arabicPeriod" startAt="2"/>
              <a:tabLst>
                <a:tab pos="469900" algn="l"/>
              </a:tabLst>
            </a:pPr>
            <a:r>
              <a:rPr sz="2000" b="1" dirty="0">
                <a:latin typeface="Garamond"/>
                <a:cs typeface="Garamond"/>
              </a:rPr>
              <a:t>I</a:t>
            </a:r>
            <a:r>
              <a:rPr sz="2000" b="1" spc="-10" dirty="0">
                <a:latin typeface="Garamond"/>
                <a:cs typeface="Garamond"/>
              </a:rPr>
              <a:t>D</a:t>
            </a:r>
            <a:r>
              <a:rPr sz="2000" b="1" dirty="0">
                <a:latin typeface="Garamond"/>
                <a:cs typeface="Garamond"/>
              </a:rPr>
              <a:t>F: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In</a:t>
            </a:r>
            <a:r>
              <a:rPr sz="2000" spc="-10" dirty="0">
                <a:latin typeface="Garamond"/>
                <a:cs typeface="Garamond"/>
              </a:rPr>
              <a:t>v</a:t>
            </a:r>
            <a:r>
              <a:rPr sz="2000" dirty="0">
                <a:latin typeface="Garamond"/>
                <a:cs typeface="Garamond"/>
              </a:rPr>
              <a:t>e</a:t>
            </a:r>
            <a:r>
              <a:rPr sz="2000" spc="5" dirty="0">
                <a:latin typeface="Garamond"/>
                <a:cs typeface="Garamond"/>
              </a:rPr>
              <a:t>r</a:t>
            </a:r>
            <a:r>
              <a:rPr sz="2000" dirty="0">
                <a:latin typeface="Garamond"/>
                <a:cs typeface="Garamond"/>
              </a:rPr>
              <a:t>se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Docu</a:t>
            </a:r>
            <a:r>
              <a:rPr sz="2000" spc="5" dirty="0">
                <a:latin typeface="Garamond"/>
                <a:cs typeface="Garamond"/>
              </a:rPr>
              <a:t>m</a:t>
            </a:r>
            <a:r>
              <a:rPr sz="2000" dirty="0">
                <a:latin typeface="Garamond"/>
                <a:cs typeface="Garamond"/>
              </a:rPr>
              <a:t>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Fr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dirty="0">
                <a:latin typeface="Garamond"/>
                <a:cs typeface="Garamond"/>
              </a:rPr>
              <a:t>qu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nc</a:t>
            </a:r>
            <a:r>
              <a:rPr sz="2000" dirty="0">
                <a:latin typeface="Garamond"/>
                <a:cs typeface="Garamond"/>
              </a:rPr>
              <a:t>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m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asu</a:t>
            </a:r>
            <a:r>
              <a:rPr sz="2000" spc="5" dirty="0">
                <a:latin typeface="Garamond"/>
                <a:cs typeface="Garamond"/>
              </a:rPr>
              <a:t>r</a:t>
            </a:r>
            <a:r>
              <a:rPr sz="2000" dirty="0">
                <a:latin typeface="Garamond"/>
                <a:cs typeface="Garamond"/>
              </a:rPr>
              <a:t>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ho</a:t>
            </a:r>
            <a:r>
              <a:rPr sz="2000" dirty="0">
                <a:latin typeface="Garamond"/>
                <a:cs typeface="Garamond"/>
              </a:rPr>
              <a:t>w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importa</a:t>
            </a:r>
            <a:r>
              <a:rPr sz="2000" spc="-5" dirty="0">
                <a:latin typeface="Garamond"/>
                <a:cs typeface="Garamond"/>
              </a:rPr>
              <a:t>n</a:t>
            </a:r>
            <a:r>
              <a:rPr sz="2000" dirty="0">
                <a:latin typeface="Garamond"/>
                <a:cs typeface="Garamond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Garamond"/>
                <a:cs typeface="Garamond"/>
              </a:rPr>
              <a:t>t</a:t>
            </a:r>
            <a:r>
              <a:rPr sz="2000" dirty="0">
                <a:latin typeface="Garamond"/>
                <a:cs typeface="Garamond"/>
              </a:rPr>
              <a:t>e</a:t>
            </a:r>
            <a:r>
              <a:rPr sz="2000" spc="5" dirty="0">
                <a:latin typeface="Garamond"/>
                <a:cs typeface="Garamond"/>
              </a:rPr>
              <a:t>r</a:t>
            </a:r>
            <a:r>
              <a:rPr sz="2000" dirty="0">
                <a:latin typeface="Garamond"/>
                <a:cs typeface="Garamond"/>
              </a:rPr>
              <a:t>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is.</a:t>
            </a:r>
            <a:endParaRPr sz="2000">
              <a:latin typeface="Garamond"/>
              <a:cs typeface="Garamond"/>
            </a:endParaRPr>
          </a:p>
          <a:p>
            <a:pPr marL="870585" marR="928369" lvl="1" indent="-457200">
              <a:lnSpc>
                <a:spcPct val="100000"/>
              </a:lnSpc>
              <a:spcBef>
                <a:spcPts val="450"/>
              </a:spcBef>
              <a:buFont typeface="Garamond"/>
              <a:buAutoNum type="alphaLcPeriod"/>
              <a:tabLst>
                <a:tab pos="871219" algn="l"/>
              </a:tabLst>
            </a:pPr>
            <a:r>
              <a:rPr sz="1800" spc="-20" dirty="0">
                <a:latin typeface="Garamond"/>
                <a:cs typeface="Garamond"/>
              </a:rPr>
              <a:t>Ce</a:t>
            </a:r>
            <a:r>
              <a:rPr sz="1800" spc="-5" dirty="0">
                <a:latin typeface="Garamond"/>
                <a:cs typeface="Garamond"/>
              </a:rPr>
              <a:t>rtai</a:t>
            </a:r>
            <a:r>
              <a:rPr sz="1800" dirty="0">
                <a:latin typeface="Garamond"/>
                <a:cs typeface="Garamond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terms,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may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app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spc="-5" dirty="0">
                <a:latin typeface="Garamond"/>
                <a:cs typeface="Garamond"/>
              </a:rPr>
              <a:t>a</a:t>
            </a:r>
            <a:r>
              <a:rPr sz="1800" dirty="0">
                <a:latin typeface="Garamond"/>
                <a:cs typeface="Garamond"/>
              </a:rPr>
              <a:t>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lot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o</a:t>
            </a:r>
            <a:r>
              <a:rPr sz="1800" spc="-10" dirty="0">
                <a:latin typeface="Garamond"/>
                <a:cs typeface="Garamond"/>
              </a:rPr>
              <a:t>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times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Garamond"/>
                <a:cs typeface="Garamond"/>
              </a:rPr>
              <a:t>acros</a:t>
            </a:r>
            <a:r>
              <a:rPr sz="1800" spc="-10" dirty="0">
                <a:latin typeface="Garamond"/>
                <a:cs typeface="Garamond"/>
              </a:rPr>
              <a:t>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do</a:t>
            </a:r>
            <a:r>
              <a:rPr sz="1800" spc="-20" dirty="0">
                <a:latin typeface="Garamond"/>
                <a:cs typeface="Garamond"/>
              </a:rPr>
              <a:t>c</a:t>
            </a:r>
            <a:r>
              <a:rPr sz="1800" spc="-15" dirty="0">
                <a:latin typeface="Garamond"/>
                <a:cs typeface="Garamond"/>
              </a:rPr>
              <a:t>u</a:t>
            </a:r>
            <a:r>
              <a:rPr sz="1800" spc="-10" dirty="0">
                <a:latin typeface="Garamond"/>
                <a:cs typeface="Garamond"/>
              </a:rPr>
              <a:t>ments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b</a:t>
            </a:r>
            <a:r>
              <a:rPr sz="1800" spc="-15" dirty="0">
                <a:latin typeface="Garamond"/>
                <a:cs typeface="Garamond"/>
              </a:rPr>
              <a:t>u</a:t>
            </a:r>
            <a:r>
              <a:rPr sz="1800" spc="-10" dirty="0">
                <a:latin typeface="Garamond"/>
                <a:cs typeface="Garamond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Garamond"/>
                <a:cs typeface="Garamond"/>
              </a:rPr>
              <a:t>hav</a:t>
            </a:r>
            <a:r>
              <a:rPr sz="1800" spc="-10" dirty="0">
                <a:latin typeface="Garamond"/>
                <a:cs typeface="Garamond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l</a:t>
            </a:r>
            <a:r>
              <a:rPr sz="1800" spc="-10" dirty="0">
                <a:latin typeface="Garamond"/>
                <a:cs typeface="Garamond"/>
              </a:rPr>
              <a:t>ittle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impo</a:t>
            </a:r>
            <a:r>
              <a:rPr sz="1800" spc="-5" dirty="0">
                <a:latin typeface="Garamond"/>
                <a:cs typeface="Garamond"/>
              </a:rPr>
              <a:t>rta</a:t>
            </a:r>
            <a:r>
              <a:rPr sz="1800" spc="10" dirty="0">
                <a:latin typeface="Garamond"/>
                <a:cs typeface="Garamond"/>
              </a:rPr>
              <a:t>n</a:t>
            </a:r>
            <a:r>
              <a:rPr sz="1800" spc="-20" dirty="0">
                <a:latin typeface="Garamond"/>
                <a:cs typeface="Garamond"/>
              </a:rPr>
              <a:t>ce</a:t>
            </a:r>
            <a:r>
              <a:rPr sz="1800" spc="-5" dirty="0">
                <a:latin typeface="Garamond"/>
                <a:cs typeface="Garamond"/>
              </a:rPr>
              <a:t>.</a:t>
            </a:r>
            <a:endParaRPr sz="1800">
              <a:latin typeface="Garamond"/>
              <a:cs typeface="Garamond"/>
            </a:endParaRPr>
          </a:p>
          <a:p>
            <a:pPr marL="870585" marR="400050" lvl="1" indent="-457200">
              <a:lnSpc>
                <a:spcPct val="100000"/>
              </a:lnSpc>
              <a:spcBef>
                <a:spcPts val="434"/>
              </a:spcBef>
              <a:buFont typeface="Garamond"/>
              <a:buAutoNum type="alphaLcPeriod"/>
              <a:tabLst>
                <a:tab pos="871219" algn="l"/>
              </a:tabLst>
            </a:pPr>
            <a:r>
              <a:rPr sz="1800" spc="-20" dirty="0">
                <a:latin typeface="Garamond"/>
                <a:cs typeface="Garamond"/>
              </a:rPr>
              <a:t>We</a:t>
            </a:r>
            <a:r>
              <a:rPr sz="1800" spc="-15" dirty="0">
                <a:latin typeface="Garamond"/>
                <a:cs typeface="Garamond"/>
              </a:rPr>
              <a:t>i</a:t>
            </a:r>
            <a:r>
              <a:rPr sz="1800" dirty="0">
                <a:latin typeface="Garamond"/>
                <a:cs typeface="Garamond"/>
              </a:rPr>
              <a:t>gh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do</a:t>
            </a:r>
            <a:r>
              <a:rPr sz="1800" spc="-15" dirty="0">
                <a:latin typeface="Garamond"/>
                <a:cs typeface="Garamond"/>
              </a:rPr>
              <a:t>wn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</a:t>
            </a:r>
            <a:r>
              <a:rPr sz="1800" spc="-5" dirty="0">
                <a:latin typeface="Garamond"/>
                <a:cs typeface="Garamond"/>
              </a:rPr>
              <a:t>h</a:t>
            </a:r>
            <a:r>
              <a:rPr sz="1800" spc="-10" dirty="0">
                <a:latin typeface="Garamond"/>
                <a:cs typeface="Garamond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Garamond"/>
                <a:cs typeface="Garamond"/>
              </a:rPr>
              <a:t>f</a:t>
            </a:r>
            <a:r>
              <a:rPr sz="1800" spc="-5" dirty="0">
                <a:latin typeface="Garamond"/>
                <a:cs typeface="Garamond"/>
              </a:rPr>
              <a:t>re</a:t>
            </a:r>
            <a:r>
              <a:rPr sz="1800" spc="-15" dirty="0">
                <a:latin typeface="Garamond"/>
                <a:cs typeface="Garamond"/>
              </a:rPr>
              <a:t>qu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dirty="0">
                <a:latin typeface="Garamond"/>
                <a:cs typeface="Garamond"/>
              </a:rPr>
              <a:t>n</a:t>
            </a:r>
            <a:r>
              <a:rPr sz="1800" spc="-10" dirty="0">
                <a:latin typeface="Garamond"/>
                <a:cs typeface="Garamond"/>
              </a:rPr>
              <a:t>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terms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whi</a:t>
            </a:r>
            <a:r>
              <a:rPr sz="1800" spc="-15" dirty="0">
                <a:latin typeface="Garamond"/>
                <a:cs typeface="Garamond"/>
              </a:rPr>
              <a:t>l</a:t>
            </a:r>
            <a:r>
              <a:rPr sz="1800" spc="-10" dirty="0">
                <a:latin typeface="Garamond"/>
                <a:cs typeface="Garamond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sca</a:t>
            </a:r>
            <a:r>
              <a:rPr sz="1800" spc="-15" dirty="0">
                <a:latin typeface="Garamond"/>
                <a:cs typeface="Garamond"/>
              </a:rPr>
              <a:t>l</a:t>
            </a:r>
            <a:r>
              <a:rPr sz="1800" spc="-10" dirty="0">
                <a:latin typeface="Garamond"/>
                <a:cs typeface="Garamond"/>
              </a:rPr>
              <a:t>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Garamond"/>
                <a:cs typeface="Garamond"/>
              </a:rPr>
              <a:t>u</a:t>
            </a:r>
            <a:r>
              <a:rPr sz="1800" dirty="0">
                <a:latin typeface="Garamond"/>
                <a:cs typeface="Garamond"/>
              </a:rPr>
              <a:t>p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</a:t>
            </a:r>
            <a:r>
              <a:rPr sz="1800" spc="-5" dirty="0">
                <a:latin typeface="Garamond"/>
                <a:cs typeface="Garamond"/>
              </a:rPr>
              <a:t>h</a:t>
            </a:r>
            <a:r>
              <a:rPr sz="1800" spc="-10" dirty="0">
                <a:latin typeface="Garamond"/>
                <a:cs typeface="Garamond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Garamond"/>
                <a:cs typeface="Garamond"/>
              </a:rPr>
              <a:t>rar</a:t>
            </a:r>
            <a:r>
              <a:rPr sz="1800" dirty="0">
                <a:latin typeface="Garamond"/>
                <a:cs typeface="Garamond"/>
              </a:rPr>
              <a:t>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on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spc="-10" dirty="0">
                <a:latin typeface="Garamond"/>
                <a:cs typeface="Garamond"/>
              </a:rPr>
              <a:t>s,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b</a:t>
            </a:r>
            <a:r>
              <a:rPr sz="1800" spc="-10" dirty="0">
                <a:latin typeface="Garamond"/>
                <a:cs typeface="Garamond"/>
              </a:rPr>
              <a:t>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Garamond"/>
                <a:cs typeface="Garamond"/>
              </a:rPr>
              <a:t>c</a:t>
            </a:r>
            <a:r>
              <a:rPr sz="1800" dirty="0">
                <a:latin typeface="Garamond"/>
                <a:cs typeface="Garamond"/>
              </a:rPr>
              <a:t>om</a:t>
            </a:r>
            <a:r>
              <a:rPr sz="1800" spc="5" dirty="0">
                <a:latin typeface="Garamond"/>
                <a:cs typeface="Garamond"/>
              </a:rPr>
              <a:t>p</a:t>
            </a:r>
            <a:r>
              <a:rPr sz="1800" spc="-15" dirty="0">
                <a:latin typeface="Garamond"/>
                <a:cs typeface="Garamond"/>
              </a:rPr>
              <a:t>u</a:t>
            </a:r>
            <a:r>
              <a:rPr sz="1800" spc="-10" dirty="0">
                <a:latin typeface="Garamond"/>
                <a:cs typeface="Garamond"/>
              </a:rPr>
              <a:t>ting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</a:t>
            </a:r>
            <a:r>
              <a:rPr sz="1800" spc="-5" dirty="0">
                <a:latin typeface="Garamond"/>
                <a:cs typeface="Garamond"/>
              </a:rPr>
              <a:t>h</a:t>
            </a:r>
            <a:r>
              <a:rPr sz="1800" spc="-10" dirty="0">
                <a:latin typeface="Garamond"/>
                <a:cs typeface="Garamond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Garamond"/>
                <a:cs typeface="Garamond"/>
              </a:rPr>
              <a:t>f</a:t>
            </a:r>
            <a:r>
              <a:rPr sz="1800" dirty="0">
                <a:latin typeface="Garamond"/>
                <a:cs typeface="Garamond"/>
              </a:rPr>
              <a:t>ol</a:t>
            </a:r>
            <a:r>
              <a:rPr sz="1800" spc="-10" dirty="0">
                <a:latin typeface="Garamond"/>
                <a:cs typeface="Garamond"/>
              </a:rPr>
              <a:t>l</a:t>
            </a:r>
            <a:r>
              <a:rPr sz="1800" dirty="0">
                <a:latin typeface="Garamond"/>
                <a:cs typeface="Garamond"/>
              </a:rPr>
              <a:t>o</a:t>
            </a:r>
            <a:r>
              <a:rPr sz="1800" spc="-10" dirty="0">
                <a:latin typeface="Garamond"/>
                <a:cs typeface="Garamond"/>
              </a:rPr>
              <a:t>wing:</a:t>
            </a:r>
            <a:endParaRPr sz="1800">
              <a:latin typeface="Garamond"/>
              <a:cs typeface="Garamond"/>
            </a:endParaRPr>
          </a:p>
          <a:p>
            <a:pPr marL="1270000" marR="370840" lvl="2" indent="-343535">
              <a:lnSpc>
                <a:spcPct val="100000"/>
              </a:lnSpc>
              <a:spcBef>
                <a:spcPts val="430"/>
              </a:spcBef>
              <a:buFont typeface="Garamond"/>
              <a:buAutoNum type="alphaLcPeriod"/>
              <a:tabLst>
                <a:tab pos="1270635" algn="l"/>
              </a:tabLst>
            </a:pPr>
            <a:r>
              <a:rPr sz="1800" spc="-10" dirty="0">
                <a:latin typeface="Garamond"/>
                <a:cs typeface="Garamond"/>
              </a:rPr>
              <a:t>IDF(t)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Garamond"/>
                <a:cs typeface="Garamond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log_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spc="-10" dirty="0">
                <a:latin typeface="Garamond"/>
                <a:cs typeface="Garamond"/>
              </a:rPr>
              <a:t>(Tot</a:t>
            </a:r>
            <a:r>
              <a:rPr sz="1800" spc="-5" dirty="0">
                <a:latin typeface="Garamond"/>
                <a:cs typeface="Garamond"/>
              </a:rPr>
              <a:t>a</a:t>
            </a:r>
            <a:r>
              <a:rPr sz="1800" dirty="0">
                <a:latin typeface="Garamond"/>
                <a:cs typeface="Garamond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Garamond"/>
                <a:cs typeface="Garamond"/>
              </a:rPr>
              <a:t>n</a:t>
            </a:r>
            <a:r>
              <a:rPr sz="1800" spc="-15" dirty="0">
                <a:latin typeface="Garamond"/>
                <a:cs typeface="Garamond"/>
              </a:rPr>
              <a:t>u</a:t>
            </a:r>
            <a:r>
              <a:rPr sz="1800" dirty="0">
                <a:latin typeface="Garamond"/>
                <a:cs typeface="Garamond"/>
              </a:rPr>
              <a:t>m</a:t>
            </a:r>
            <a:r>
              <a:rPr sz="1800" spc="5" dirty="0">
                <a:latin typeface="Garamond"/>
                <a:cs typeface="Garamond"/>
              </a:rPr>
              <a:t>b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dirty="0">
                <a:latin typeface="Garamond"/>
                <a:cs typeface="Garamond"/>
              </a:rPr>
              <a:t>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o</a:t>
            </a:r>
            <a:r>
              <a:rPr sz="1800" spc="-10" dirty="0">
                <a:latin typeface="Garamond"/>
                <a:cs typeface="Garamond"/>
              </a:rPr>
              <a:t>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do</a:t>
            </a:r>
            <a:r>
              <a:rPr sz="1800" spc="-20" dirty="0">
                <a:latin typeface="Garamond"/>
                <a:cs typeface="Garamond"/>
              </a:rPr>
              <a:t>c</a:t>
            </a:r>
            <a:r>
              <a:rPr sz="1800" spc="-15" dirty="0">
                <a:latin typeface="Garamond"/>
                <a:cs typeface="Garamond"/>
              </a:rPr>
              <a:t>u</a:t>
            </a:r>
            <a:r>
              <a:rPr sz="1800" spc="-10" dirty="0">
                <a:latin typeface="Garamond"/>
                <a:cs typeface="Garamond"/>
              </a:rPr>
              <a:t>ments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/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Garamond"/>
                <a:cs typeface="Garamond"/>
              </a:rPr>
              <a:t>Num</a:t>
            </a:r>
            <a:r>
              <a:rPr sz="1800" spc="-5" dirty="0">
                <a:latin typeface="Garamond"/>
                <a:cs typeface="Garamond"/>
              </a:rPr>
              <a:t>b</a:t>
            </a:r>
            <a:r>
              <a:rPr sz="1800" spc="-20" dirty="0">
                <a:latin typeface="Garamond"/>
                <a:cs typeface="Garamond"/>
              </a:rPr>
              <a:t>e</a:t>
            </a:r>
            <a:r>
              <a:rPr sz="1800" dirty="0">
                <a:latin typeface="Garamond"/>
                <a:cs typeface="Garamond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o</a:t>
            </a:r>
            <a:r>
              <a:rPr sz="1800" spc="-10" dirty="0">
                <a:latin typeface="Garamond"/>
                <a:cs typeface="Garamond"/>
              </a:rPr>
              <a:t>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do</a:t>
            </a:r>
            <a:r>
              <a:rPr sz="1800" spc="-20" dirty="0">
                <a:latin typeface="Garamond"/>
                <a:cs typeface="Garamond"/>
              </a:rPr>
              <a:t>c</a:t>
            </a:r>
            <a:r>
              <a:rPr sz="1800" spc="-15" dirty="0">
                <a:latin typeface="Garamond"/>
                <a:cs typeface="Garamond"/>
              </a:rPr>
              <a:t>u</a:t>
            </a:r>
            <a:r>
              <a:rPr sz="1800" spc="-10" dirty="0">
                <a:latin typeface="Garamond"/>
                <a:cs typeface="Garamond"/>
              </a:rPr>
              <a:t>ments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Garamond"/>
                <a:cs typeface="Garamond"/>
              </a:rPr>
              <a:t>wi</a:t>
            </a:r>
            <a:r>
              <a:rPr sz="1800" spc="-10" dirty="0">
                <a:latin typeface="Garamond"/>
                <a:cs typeface="Garamond"/>
              </a:rPr>
              <a:t>th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term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aramond"/>
                <a:cs typeface="Garamond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Garamond"/>
                <a:cs typeface="Garamond"/>
              </a:rPr>
              <a:t>i</a:t>
            </a:r>
            <a:r>
              <a:rPr sz="1800" spc="-5" dirty="0">
                <a:latin typeface="Garamond"/>
                <a:cs typeface="Garamond"/>
              </a:rPr>
              <a:t>t).</a:t>
            </a:r>
            <a:endParaRPr sz="18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600">
              <a:latin typeface="Times New Roman"/>
              <a:cs typeface="Times New Roman"/>
            </a:endParaRPr>
          </a:p>
          <a:p>
            <a:pPr marL="118745">
              <a:lnSpc>
                <a:spcPct val="100000"/>
              </a:lnSpc>
            </a:pPr>
            <a:r>
              <a:rPr sz="1600" spc="-15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ource: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  <a:hlinkClick r:id="rId3"/>
              </a:rPr>
              <a:t>http://ww</a:t>
            </a:r>
            <a:r>
              <a:rPr sz="1600" spc="-130" dirty="0">
                <a:latin typeface="Times New Roman"/>
                <a:cs typeface="Times New Roman"/>
                <a:hlinkClick r:id="rId3"/>
              </a:rPr>
              <a:t>w</a:t>
            </a:r>
            <a:r>
              <a:rPr sz="1600" spc="-5" dirty="0">
                <a:latin typeface="Times New Roman"/>
                <a:cs typeface="Times New Roman"/>
                <a:hlinkClick r:id="rId3"/>
              </a:rPr>
              <a:t>.tf</a:t>
            </a:r>
            <a:r>
              <a:rPr sz="1600" spc="-10" dirty="0">
                <a:latin typeface="Times New Roman"/>
                <a:cs typeface="Times New Roman"/>
                <a:hlinkClick r:id="rId3"/>
              </a:rPr>
              <a:t>id</a:t>
            </a:r>
            <a:r>
              <a:rPr sz="1600" spc="-5" dirty="0">
                <a:latin typeface="Times New Roman"/>
                <a:cs typeface="Times New Roman"/>
                <a:hlinkClick r:id="rId3"/>
              </a:rPr>
              <a:t>f</a:t>
            </a:r>
            <a:r>
              <a:rPr sz="1600" spc="-10" dirty="0">
                <a:latin typeface="Times New Roman"/>
                <a:cs typeface="Times New Roman"/>
                <a:hlinkClick r:id="rId3"/>
              </a:rPr>
              <a:t>.co</a:t>
            </a:r>
            <a:r>
              <a:rPr sz="1600" spc="-35" dirty="0">
                <a:latin typeface="Times New Roman"/>
                <a:cs typeface="Times New Roman"/>
                <a:hlinkClick r:id="rId3"/>
              </a:rPr>
              <a:t>m</a:t>
            </a:r>
            <a:r>
              <a:rPr sz="1600" spc="-5" dirty="0">
                <a:latin typeface="Times New Roman"/>
                <a:cs typeface="Times New Roman"/>
                <a:hlinkClick r:id="rId3"/>
              </a:rPr>
              <a:t>/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951" rIns="0" bIns="0" rtlCol="0">
            <a:spAutoFit/>
          </a:bodyPr>
          <a:lstStyle/>
          <a:p>
            <a:pPr marL="1010919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BAG</a:t>
            </a:r>
            <a:r>
              <a:rPr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Words</a:t>
            </a:r>
            <a:r>
              <a:rPr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/</a:t>
            </a:r>
            <a:r>
              <a:rPr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Vector</a:t>
            </a:r>
            <a:r>
              <a:rPr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Sp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ce</a:t>
            </a:r>
            <a:r>
              <a:rPr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1845" y="4221962"/>
            <a:ext cx="8171815" cy="2170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Garamond"/>
              <a:buChar char="•"/>
              <a:tabLst>
                <a:tab pos="355600" algn="l"/>
              </a:tabLst>
            </a:pPr>
            <a:r>
              <a:rPr sz="2000" spc="-5" dirty="0">
                <a:latin typeface="Garamond"/>
                <a:cs typeface="Garamond"/>
              </a:rPr>
              <a:t>Consi</a:t>
            </a:r>
            <a:r>
              <a:rPr sz="2000" dirty="0">
                <a:latin typeface="Garamond"/>
                <a:cs typeface="Garamond"/>
              </a:rPr>
              <a:t>d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dirty="0">
                <a:latin typeface="Garamond"/>
                <a:cs typeface="Garamond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do</a:t>
            </a:r>
            <a:r>
              <a:rPr sz="2000" spc="5" dirty="0">
                <a:latin typeface="Garamond"/>
                <a:cs typeface="Garamond"/>
              </a:rPr>
              <a:t>c</a:t>
            </a:r>
            <a:r>
              <a:rPr sz="2000" dirty="0">
                <a:latin typeface="Garamond"/>
                <a:cs typeface="Garamond"/>
              </a:rPr>
              <a:t>um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n</a:t>
            </a:r>
            <a:r>
              <a:rPr sz="2000" dirty="0">
                <a:latin typeface="Garamond"/>
                <a:cs typeface="Garamond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containing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1</a:t>
            </a:r>
            <a:r>
              <a:rPr sz="2000" spc="-10" dirty="0">
                <a:latin typeface="Garamond"/>
                <a:cs typeface="Garamond"/>
              </a:rPr>
              <a:t>0</a:t>
            </a:r>
            <a:r>
              <a:rPr sz="2000" dirty="0">
                <a:latin typeface="Garamond"/>
                <a:cs typeface="Garamond"/>
              </a:rPr>
              <a:t>00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words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w</a:t>
            </a:r>
            <a:r>
              <a:rPr sz="2000" spc="-10" dirty="0">
                <a:latin typeface="Garamond"/>
                <a:cs typeface="Garamond"/>
              </a:rPr>
              <a:t>h</a:t>
            </a:r>
            <a:r>
              <a:rPr sz="2000" dirty="0">
                <a:latin typeface="Garamond"/>
                <a:cs typeface="Garamond"/>
              </a:rPr>
              <a:t>e</a:t>
            </a:r>
            <a:r>
              <a:rPr sz="2000" spc="5" dirty="0">
                <a:latin typeface="Garamond"/>
                <a:cs typeface="Garamond"/>
              </a:rPr>
              <a:t>r</a:t>
            </a:r>
            <a:r>
              <a:rPr sz="2000" dirty="0">
                <a:latin typeface="Garamond"/>
                <a:cs typeface="Garamond"/>
              </a:rPr>
              <a:t>ein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word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M</a:t>
            </a:r>
            <a:r>
              <a:rPr sz="2000" dirty="0">
                <a:latin typeface="Garamond"/>
                <a:cs typeface="Garamond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appea</a:t>
            </a:r>
            <a:r>
              <a:rPr sz="2000" spc="5" dirty="0">
                <a:latin typeface="Garamond"/>
                <a:cs typeface="Garamond"/>
              </a:rPr>
              <a:t>r</a:t>
            </a:r>
            <a:r>
              <a:rPr sz="2000" dirty="0">
                <a:latin typeface="Garamond"/>
                <a:cs typeface="Garamond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30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tim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dirty="0">
                <a:latin typeface="Garamond"/>
                <a:cs typeface="Garamond"/>
              </a:rPr>
              <a:t>s.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te</a:t>
            </a:r>
            <a:r>
              <a:rPr sz="2000" spc="5" dirty="0">
                <a:latin typeface="Garamond"/>
                <a:cs typeface="Garamond"/>
              </a:rPr>
              <a:t>r</a:t>
            </a:r>
            <a:r>
              <a:rPr sz="2000" dirty="0">
                <a:latin typeface="Garamond"/>
                <a:cs typeface="Garamond"/>
              </a:rPr>
              <a:t>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fr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dirty="0">
                <a:latin typeface="Garamond"/>
                <a:cs typeface="Garamond"/>
              </a:rPr>
              <a:t>qu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nc</a:t>
            </a:r>
            <a:r>
              <a:rPr sz="2000" dirty="0">
                <a:latin typeface="Garamond"/>
                <a:cs typeface="Garamond"/>
              </a:rPr>
              <a:t>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(i.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dirty="0">
                <a:latin typeface="Garamond"/>
                <a:cs typeface="Garamond"/>
              </a:rPr>
              <a:t>.,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tf)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for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M</a:t>
            </a:r>
            <a:r>
              <a:rPr sz="2000" dirty="0">
                <a:latin typeface="Garamond"/>
                <a:cs typeface="Garamond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then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(30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/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Garamond"/>
                <a:cs typeface="Garamond"/>
              </a:rPr>
              <a:t>1</a:t>
            </a:r>
            <a:r>
              <a:rPr sz="2000" dirty="0">
                <a:latin typeface="Garamond"/>
                <a:cs typeface="Garamond"/>
              </a:rPr>
              <a:t>0</a:t>
            </a:r>
            <a:r>
              <a:rPr sz="2000" spc="-10" dirty="0">
                <a:latin typeface="Garamond"/>
                <a:cs typeface="Garamond"/>
              </a:rPr>
              <a:t>0</a:t>
            </a:r>
            <a:r>
              <a:rPr sz="2000" dirty="0">
                <a:latin typeface="Garamond"/>
                <a:cs typeface="Garamond"/>
              </a:rPr>
              <a:t>0)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=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0.0</a:t>
            </a:r>
            <a:r>
              <a:rPr sz="2000" spc="-10" dirty="0">
                <a:latin typeface="Garamond"/>
                <a:cs typeface="Garamond"/>
              </a:rPr>
              <a:t>3</a:t>
            </a:r>
            <a:r>
              <a:rPr sz="2000" dirty="0">
                <a:latin typeface="Garamond"/>
                <a:cs typeface="Garamond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No</a:t>
            </a:r>
            <a:r>
              <a:rPr sz="2000" spc="-10" dirty="0">
                <a:latin typeface="Garamond"/>
                <a:cs typeface="Garamond"/>
              </a:rPr>
              <a:t>w</a:t>
            </a:r>
            <a:r>
              <a:rPr sz="2000" dirty="0">
                <a:latin typeface="Garamond"/>
                <a:cs typeface="Garamond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assu</a:t>
            </a:r>
            <a:r>
              <a:rPr sz="2000" spc="5" dirty="0">
                <a:latin typeface="Garamond"/>
                <a:cs typeface="Garamond"/>
              </a:rPr>
              <a:t>m</a:t>
            </a:r>
            <a:r>
              <a:rPr sz="2000" dirty="0">
                <a:latin typeface="Garamond"/>
                <a:cs typeface="Garamond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we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hav</a:t>
            </a:r>
            <a:r>
              <a:rPr sz="2000" dirty="0">
                <a:latin typeface="Garamond"/>
                <a:cs typeface="Garamond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10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milli</a:t>
            </a:r>
            <a:r>
              <a:rPr sz="2000" spc="-10" dirty="0">
                <a:latin typeface="Garamond"/>
                <a:cs typeface="Garamond"/>
              </a:rPr>
              <a:t>o</a:t>
            </a:r>
            <a:r>
              <a:rPr sz="2000" dirty="0">
                <a:latin typeface="Garamond"/>
                <a:cs typeface="Garamond"/>
              </a:rPr>
              <a:t>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do</a:t>
            </a:r>
            <a:r>
              <a:rPr sz="2000" spc="5" dirty="0">
                <a:latin typeface="Garamond"/>
                <a:cs typeface="Garamond"/>
              </a:rPr>
              <a:t>c</a:t>
            </a:r>
            <a:r>
              <a:rPr sz="2000" dirty="0">
                <a:latin typeface="Garamond"/>
                <a:cs typeface="Garamond"/>
              </a:rPr>
              <a:t>um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nt</a:t>
            </a:r>
            <a:r>
              <a:rPr sz="2000" dirty="0">
                <a:latin typeface="Garamond"/>
                <a:cs typeface="Garamond"/>
              </a:rPr>
              <a:t>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an</a:t>
            </a:r>
            <a:r>
              <a:rPr sz="2000" dirty="0">
                <a:latin typeface="Garamond"/>
                <a:cs typeface="Garamond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w</a:t>
            </a:r>
            <a:r>
              <a:rPr sz="2000" spc="-10" dirty="0">
                <a:latin typeface="Garamond"/>
                <a:cs typeface="Garamond"/>
              </a:rPr>
              <a:t>o</a:t>
            </a:r>
            <a:r>
              <a:rPr sz="2000" spc="-5" dirty="0">
                <a:latin typeface="Garamond"/>
                <a:cs typeface="Garamond"/>
              </a:rPr>
              <a:t>r</a:t>
            </a:r>
            <a:r>
              <a:rPr sz="2000" dirty="0">
                <a:latin typeface="Garamond"/>
                <a:cs typeface="Garamond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M</a:t>
            </a:r>
            <a:r>
              <a:rPr sz="2000" dirty="0">
                <a:latin typeface="Garamond"/>
                <a:cs typeface="Garamond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appea</a:t>
            </a:r>
            <a:r>
              <a:rPr sz="2000" spc="5" dirty="0">
                <a:latin typeface="Garamond"/>
                <a:cs typeface="Garamond"/>
              </a:rPr>
              <a:t>r</a:t>
            </a:r>
            <a:r>
              <a:rPr sz="2000" dirty="0">
                <a:latin typeface="Garamond"/>
                <a:cs typeface="Garamond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one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thousand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o</a:t>
            </a:r>
            <a:r>
              <a:rPr sz="2000" dirty="0">
                <a:latin typeface="Garamond"/>
                <a:cs typeface="Garamond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these.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Then,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in</a:t>
            </a:r>
            <a:r>
              <a:rPr sz="2000" spc="-10" dirty="0">
                <a:latin typeface="Garamond"/>
                <a:cs typeface="Garamond"/>
              </a:rPr>
              <a:t>v</a:t>
            </a:r>
            <a:r>
              <a:rPr sz="2000" dirty="0">
                <a:latin typeface="Garamond"/>
                <a:cs typeface="Garamond"/>
              </a:rPr>
              <a:t>e</a:t>
            </a:r>
            <a:r>
              <a:rPr sz="2000" spc="5" dirty="0">
                <a:latin typeface="Garamond"/>
                <a:cs typeface="Garamond"/>
              </a:rPr>
              <a:t>r</a:t>
            </a:r>
            <a:r>
              <a:rPr sz="2000" dirty="0">
                <a:latin typeface="Garamond"/>
                <a:cs typeface="Garamond"/>
              </a:rPr>
              <a:t>se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doc</a:t>
            </a:r>
            <a:r>
              <a:rPr sz="2000" spc="5" dirty="0">
                <a:latin typeface="Garamond"/>
                <a:cs typeface="Garamond"/>
              </a:rPr>
              <a:t>u</a:t>
            </a:r>
            <a:r>
              <a:rPr sz="2000" dirty="0">
                <a:latin typeface="Garamond"/>
                <a:cs typeface="Garamond"/>
              </a:rPr>
              <a:t>m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n</a:t>
            </a:r>
            <a:r>
              <a:rPr sz="2000" dirty="0">
                <a:latin typeface="Garamond"/>
                <a:cs typeface="Garamond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fr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dirty="0">
                <a:latin typeface="Garamond"/>
                <a:cs typeface="Garamond"/>
              </a:rPr>
              <a:t>qu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nc</a:t>
            </a:r>
            <a:r>
              <a:rPr sz="2000" dirty="0">
                <a:latin typeface="Garamond"/>
                <a:cs typeface="Garamond"/>
              </a:rPr>
              <a:t>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(i.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dirty="0">
                <a:latin typeface="Garamond"/>
                <a:cs typeface="Garamond"/>
              </a:rPr>
              <a:t>.,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idf)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calculat</a:t>
            </a:r>
            <a:r>
              <a:rPr sz="2000" spc="10" dirty="0">
                <a:latin typeface="Garamond"/>
                <a:cs typeface="Garamond"/>
              </a:rPr>
              <a:t>e</a:t>
            </a:r>
            <a:r>
              <a:rPr sz="2000" dirty="0">
                <a:latin typeface="Garamond"/>
                <a:cs typeface="Garamond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a</a:t>
            </a:r>
            <a:r>
              <a:rPr sz="2000" dirty="0">
                <a:latin typeface="Garamond"/>
                <a:cs typeface="Garamond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l</a:t>
            </a:r>
            <a:r>
              <a:rPr sz="2000" spc="-10" dirty="0">
                <a:latin typeface="Garamond"/>
                <a:cs typeface="Garamond"/>
              </a:rPr>
              <a:t>o</a:t>
            </a:r>
            <a:r>
              <a:rPr sz="2000" dirty="0">
                <a:latin typeface="Garamond"/>
                <a:cs typeface="Garamond"/>
              </a:rPr>
              <a:t>g(1</a:t>
            </a:r>
            <a:r>
              <a:rPr sz="2000" spc="-5" dirty="0">
                <a:latin typeface="Garamond"/>
                <a:cs typeface="Garamond"/>
              </a:rPr>
              <a:t>0</a:t>
            </a:r>
            <a:r>
              <a:rPr sz="2000" dirty="0">
                <a:latin typeface="Garamond"/>
                <a:cs typeface="Garamond"/>
              </a:rPr>
              <a:t>,00</a:t>
            </a:r>
            <a:r>
              <a:rPr sz="2000" spc="-10" dirty="0">
                <a:latin typeface="Garamond"/>
                <a:cs typeface="Garamond"/>
              </a:rPr>
              <a:t>0</a:t>
            </a:r>
            <a:r>
              <a:rPr sz="2000" dirty="0">
                <a:latin typeface="Garamond"/>
                <a:cs typeface="Garamond"/>
              </a:rPr>
              <a:t>,000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/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1,0</a:t>
            </a:r>
            <a:r>
              <a:rPr sz="2000" spc="-10" dirty="0">
                <a:latin typeface="Garamond"/>
                <a:cs typeface="Garamond"/>
              </a:rPr>
              <a:t>0</a:t>
            </a:r>
            <a:r>
              <a:rPr sz="2000" dirty="0">
                <a:latin typeface="Garamond"/>
                <a:cs typeface="Garamond"/>
              </a:rPr>
              <a:t>0)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=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4.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Thus,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</a:t>
            </a:r>
            <a:r>
              <a:rPr sz="2000" spc="5" dirty="0">
                <a:latin typeface="Garamond"/>
                <a:cs typeface="Garamond"/>
              </a:rPr>
              <a:t>f</a:t>
            </a:r>
            <a:r>
              <a:rPr sz="2000" spc="-5" dirty="0">
                <a:latin typeface="Garamond"/>
                <a:cs typeface="Garamond"/>
              </a:rPr>
              <a:t>-</a:t>
            </a:r>
            <a:r>
              <a:rPr sz="2000" dirty="0">
                <a:latin typeface="Garamond"/>
                <a:cs typeface="Garamond"/>
              </a:rPr>
              <a:t>idf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w</a:t>
            </a:r>
            <a:r>
              <a:rPr sz="2000" dirty="0">
                <a:latin typeface="Garamond"/>
                <a:cs typeface="Garamond"/>
              </a:rPr>
              <a:t>eight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prod</a:t>
            </a:r>
            <a:r>
              <a:rPr sz="2000" dirty="0">
                <a:latin typeface="Garamond"/>
                <a:cs typeface="Garamond"/>
              </a:rPr>
              <a:t>uct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o</a:t>
            </a:r>
            <a:r>
              <a:rPr sz="2000" dirty="0">
                <a:latin typeface="Garamond"/>
                <a:cs typeface="Garamond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these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qua</a:t>
            </a:r>
            <a:r>
              <a:rPr sz="2000" spc="-5" dirty="0">
                <a:latin typeface="Garamond"/>
                <a:cs typeface="Garamond"/>
              </a:rPr>
              <a:t>ntities</a:t>
            </a:r>
            <a:r>
              <a:rPr sz="2000" dirty="0">
                <a:latin typeface="Garamond"/>
                <a:cs typeface="Garamond"/>
              </a:rPr>
              <a:t>: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0.03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*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=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0.12.</a:t>
            </a:r>
            <a:endParaRPr sz="2000">
              <a:latin typeface="Garamond"/>
              <a:cs typeface="Garamond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Garamond"/>
              <a:buChar char="•"/>
              <a:tabLst>
                <a:tab pos="355600" algn="l"/>
              </a:tabLst>
            </a:pPr>
            <a:r>
              <a:rPr sz="2000" dirty="0">
                <a:latin typeface="Garamond"/>
                <a:cs typeface="Garamond"/>
              </a:rPr>
              <a:t>This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coefficient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o</a:t>
            </a:r>
            <a:r>
              <a:rPr sz="2000" dirty="0">
                <a:latin typeface="Garamond"/>
                <a:cs typeface="Garamond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given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Garamond"/>
                <a:cs typeface="Garamond"/>
              </a:rPr>
              <a:t>d</a:t>
            </a:r>
            <a:r>
              <a:rPr sz="2000" spc="-5" dirty="0">
                <a:latin typeface="Garamond"/>
                <a:cs typeface="Garamond"/>
              </a:rPr>
              <a:t>ocu</a:t>
            </a:r>
            <a:r>
              <a:rPr sz="2000" spc="5" dirty="0">
                <a:latin typeface="Garamond"/>
                <a:cs typeface="Garamond"/>
              </a:rPr>
              <a:t>m</a:t>
            </a:r>
            <a:r>
              <a:rPr sz="2000" dirty="0">
                <a:latin typeface="Garamond"/>
                <a:cs typeface="Garamond"/>
              </a:rPr>
              <a:t>ent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348" rIns="0" bIns="0" rtlCol="0">
            <a:spAutoFit/>
          </a:bodyPr>
          <a:lstStyle/>
          <a:p>
            <a:pPr marL="1286510">
              <a:lnSpc>
                <a:spcPct val="100000"/>
              </a:lnSpc>
            </a:pPr>
            <a:r>
              <a:rPr dirty="0"/>
              <a:t>BAG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Word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/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Vecto</a:t>
            </a:r>
            <a:r>
              <a:rPr dirty="0"/>
              <a:t>r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5" dirty="0"/>
              <a:t>S</a:t>
            </a:r>
            <a:r>
              <a:rPr spc="-5" dirty="0"/>
              <a:t>pac</a:t>
            </a:r>
            <a:r>
              <a:rPr dirty="0"/>
              <a:t>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mo</a:t>
            </a:r>
            <a:r>
              <a:rPr spc="5" dirty="0"/>
              <a:t>d</a:t>
            </a:r>
            <a:r>
              <a:rPr dirty="0"/>
              <a:t>el</a:t>
            </a:r>
          </a:p>
        </p:txBody>
      </p:sp>
      <p:sp>
        <p:nvSpPr>
          <p:cNvPr id="4" name="object 4"/>
          <p:cNvSpPr/>
          <p:nvPr/>
        </p:nvSpPr>
        <p:spPr>
          <a:xfrm>
            <a:off x="3992160" y="1472034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>
                <a:moveTo>
                  <a:pt x="0" y="0"/>
                </a:moveTo>
                <a:lnTo>
                  <a:pt x="294381" y="0"/>
                </a:lnTo>
              </a:path>
            </a:pathLst>
          </a:custGeom>
          <a:ln w="126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61513" y="1714982"/>
            <a:ext cx="77470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dirty="0">
                <a:latin typeface="Times New Roman"/>
                <a:cs typeface="Times New Roman"/>
              </a:rPr>
              <a:t>i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2486" y="1469439"/>
            <a:ext cx="1010285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91845" algn="l"/>
              </a:tabLst>
            </a:pPr>
            <a:r>
              <a:rPr sz="1450" i="1" spc="95" dirty="0">
                <a:latin typeface="Times New Roman"/>
                <a:cs typeface="Times New Roman"/>
              </a:rPr>
              <a:t>i</a:t>
            </a:r>
            <a:r>
              <a:rPr sz="1450" dirty="0">
                <a:latin typeface="Times New Roman"/>
                <a:cs typeface="Times New Roman"/>
              </a:rPr>
              <a:t>,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i="1" dirty="0">
                <a:latin typeface="Times New Roman"/>
                <a:cs typeface="Times New Roman"/>
              </a:rPr>
              <a:t>j	</a:t>
            </a:r>
            <a:r>
              <a:rPr sz="1450" i="1" spc="100" dirty="0">
                <a:latin typeface="Times New Roman"/>
                <a:cs typeface="Times New Roman"/>
              </a:rPr>
              <a:t>i</a:t>
            </a:r>
            <a:r>
              <a:rPr sz="1450" dirty="0">
                <a:latin typeface="Times New Roman"/>
                <a:cs typeface="Times New Roman"/>
              </a:rPr>
              <a:t>,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i="1" dirty="0">
                <a:latin typeface="Times New Roman"/>
                <a:cs typeface="Times New Roman"/>
              </a:rPr>
              <a:t>j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09787" y="1530635"/>
            <a:ext cx="186055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35" dirty="0">
                <a:latin typeface="Times New Roman"/>
                <a:cs typeface="Times New Roman"/>
              </a:rPr>
              <a:t>n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6225" y="1087020"/>
            <a:ext cx="2059305" cy="53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7050" algn="l"/>
                <a:tab pos="1227455" algn="l"/>
              </a:tabLst>
            </a:pPr>
            <a:r>
              <a:rPr sz="2450" i="1" spc="45" dirty="0">
                <a:latin typeface="Times New Roman"/>
                <a:cs typeface="Times New Roman"/>
              </a:rPr>
              <a:t>w	</a:t>
            </a:r>
            <a:r>
              <a:rPr sz="2450" spc="40" dirty="0">
                <a:latin typeface="Symbol"/>
                <a:cs typeface="Symbol"/>
              </a:rPr>
              <a:t></a:t>
            </a:r>
            <a:r>
              <a:rPr sz="2450" spc="-20" dirty="0">
                <a:latin typeface="Times New Roman"/>
                <a:cs typeface="Times New Roman"/>
              </a:rPr>
              <a:t> t</a:t>
            </a:r>
            <a:r>
              <a:rPr sz="2450" spc="20" dirty="0">
                <a:latin typeface="Times New Roman"/>
                <a:cs typeface="Times New Roman"/>
              </a:rPr>
              <a:t>f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15" dirty="0">
                <a:latin typeface="Symbol"/>
                <a:cs typeface="Symbol"/>
              </a:rPr>
              <a:t></a:t>
            </a:r>
            <a:r>
              <a:rPr sz="2450" spc="-350" dirty="0">
                <a:latin typeface="Times New Roman"/>
                <a:cs typeface="Times New Roman"/>
              </a:rPr>
              <a:t> </a:t>
            </a:r>
            <a:r>
              <a:rPr sz="2450" spc="-150" dirty="0">
                <a:latin typeface="Times New Roman"/>
                <a:cs typeface="Times New Roman"/>
              </a:rPr>
              <a:t>l</a:t>
            </a:r>
            <a:r>
              <a:rPr sz="2450" spc="100" dirty="0">
                <a:latin typeface="Times New Roman"/>
                <a:cs typeface="Times New Roman"/>
              </a:rPr>
              <a:t>o</a:t>
            </a:r>
            <a:r>
              <a:rPr sz="2450" spc="35" dirty="0">
                <a:latin typeface="Times New Roman"/>
                <a:cs typeface="Times New Roman"/>
              </a:rPr>
              <a:t>g</a:t>
            </a:r>
            <a:r>
              <a:rPr sz="2450" spc="120" dirty="0">
                <a:latin typeface="Times New Roman"/>
                <a:cs typeface="Times New Roman"/>
              </a:rPr>
              <a:t> </a:t>
            </a:r>
            <a:r>
              <a:rPr sz="3675" i="1" spc="67" baseline="35147" dirty="0">
                <a:latin typeface="Times New Roman"/>
                <a:cs typeface="Times New Roman"/>
              </a:rPr>
              <a:t>N</a:t>
            </a:r>
            <a:endParaRPr sz="3675" baseline="3514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2229" y="2015909"/>
            <a:ext cx="469900" cy="2177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r>
              <a:rPr sz="3750" i="1" spc="-202" baseline="14444" dirty="0">
                <a:latin typeface="Times New Roman"/>
                <a:cs typeface="Times New Roman"/>
              </a:rPr>
              <a:t>w</a:t>
            </a:r>
            <a:r>
              <a:rPr sz="1450" i="1" spc="100" dirty="0">
                <a:latin typeface="Times New Roman"/>
                <a:cs typeface="Times New Roman"/>
              </a:rPr>
              <a:t>i</a:t>
            </a:r>
            <a:r>
              <a:rPr sz="1450" spc="10" dirty="0">
                <a:latin typeface="Times New Roman"/>
                <a:cs typeface="Times New Roman"/>
              </a:rPr>
              <a:t>,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i="1" spc="10" dirty="0">
                <a:latin typeface="Times New Roman"/>
                <a:cs typeface="Times New Roman"/>
              </a:rPr>
              <a:t>j</a:t>
            </a:r>
            <a:endParaRPr sz="1450">
              <a:latin typeface="Times New Roman"/>
              <a:cs typeface="Times New Roman"/>
            </a:endParaRPr>
          </a:p>
          <a:p>
            <a:pPr marR="23495" algn="ctr">
              <a:lnSpc>
                <a:spcPct val="100000"/>
              </a:lnSpc>
              <a:spcBef>
                <a:spcPts val="1800"/>
              </a:spcBef>
            </a:pPr>
            <a:r>
              <a:rPr sz="3750" spc="-52" baseline="14444" dirty="0">
                <a:latin typeface="Times New Roman"/>
                <a:cs typeface="Times New Roman"/>
              </a:rPr>
              <a:t>t</a:t>
            </a:r>
            <a:r>
              <a:rPr sz="3750" spc="202" baseline="14444" dirty="0">
                <a:latin typeface="Times New Roman"/>
                <a:cs typeface="Times New Roman"/>
              </a:rPr>
              <a:t>f</a:t>
            </a:r>
            <a:r>
              <a:rPr sz="1450" i="1" spc="100" dirty="0">
                <a:latin typeface="Times New Roman"/>
                <a:cs typeface="Times New Roman"/>
              </a:rPr>
              <a:t>i</a:t>
            </a:r>
            <a:r>
              <a:rPr sz="1450" spc="10" dirty="0">
                <a:latin typeface="Times New Roman"/>
                <a:cs typeface="Times New Roman"/>
              </a:rPr>
              <a:t>,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i="1" spc="10" dirty="0">
                <a:latin typeface="Times New Roman"/>
                <a:cs typeface="Times New Roman"/>
              </a:rPr>
              <a:t>j</a:t>
            </a:r>
            <a:endParaRPr sz="1450">
              <a:latin typeface="Times New Roman"/>
              <a:cs typeface="Times New Roman"/>
            </a:endParaRPr>
          </a:p>
          <a:p>
            <a:pPr marR="45720" algn="ctr">
              <a:lnSpc>
                <a:spcPct val="100000"/>
              </a:lnSpc>
              <a:spcBef>
                <a:spcPts val="1200"/>
              </a:spcBef>
            </a:pPr>
            <a:r>
              <a:rPr sz="2500" i="1" spc="15" dirty="0">
                <a:latin typeface="Times New Roman"/>
                <a:cs typeface="Times New Roman"/>
              </a:rPr>
              <a:t>N</a:t>
            </a:r>
            <a:endParaRPr sz="250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445"/>
              </a:spcBef>
            </a:pPr>
            <a:r>
              <a:rPr sz="2450" i="1" spc="-20" dirty="0">
                <a:latin typeface="Times New Roman"/>
                <a:cs typeface="Times New Roman"/>
              </a:rPr>
              <a:t>n</a:t>
            </a:r>
            <a:r>
              <a:rPr sz="2175" i="1" spc="-30" baseline="-22988" dirty="0">
                <a:latin typeface="Times New Roman"/>
                <a:cs typeface="Times New Roman"/>
              </a:rPr>
              <a:t>i</a:t>
            </a:r>
            <a:endParaRPr sz="2175" baseline="-2298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81301" y="2110575"/>
            <a:ext cx="38487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25" dirty="0">
                <a:latin typeface="Arial"/>
                <a:cs typeface="Arial"/>
              </a:rPr>
              <a:t>w</a:t>
            </a:r>
            <a:r>
              <a:rPr sz="1600" b="1" spc="-15" dirty="0">
                <a:latin typeface="Arial"/>
                <a:cs typeface="Arial"/>
              </a:rPr>
              <a:t>eigh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assigne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to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term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i</a:t>
            </a:r>
            <a:r>
              <a:rPr sz="1600" b="1" i="1" spc="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in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spc="-20" dirty="0">
                <a:latin typeface="Arial"/>
                <a:cs typeface="Arial"/>
              </a:rPr>
              <a:t>ocumen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81301" y="2720176"/>
            <a:ext cx="44126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20" dirty="0">
                <a:latin typeface="Arial"/>
                <a:cs typeface="Arial"/>
              </a:rPr>
              <a:t>umb</a:t>
            </a:r>
            <a:r>
              <a:rPr sz="1600" b="1" spc="-15" dirty="0">
                <a:latin typeface="Arial"/>
                <a:cs typeface="Arial"/>
              </a:rPr>
              <a:t>e</a:t>
            </a:r>
            <a:r>
              <a:rPr sz="1600" b="1" spc="-10" dirty="0">
                <a:latin typeface="Arial"/>
                <a:cs typeface="Arial"/>
              </a:rPr>
              <a:t>r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of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occ</a:t>
            </a:r>
            <a:r>
              <a:rPr sz="1600" b="1" spc="-20" dirty="0">
                <a:latin typeface="Arial"/>
                <a:cs typeface="Arial"/>
              </a:rPr>
              <a:t>u</a:t>
            </a:r>
            <a:r>
              <a:rPr sz="1600" b="1" spc="-15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r</a:t>
            </a:r>
            <a:r>
              <a:rPr sz="1600" b="1" spc="-15" dirty="0">
                <a:latin typeface="Arial"/>
                <a:cs typeface="Arial"/>
              </a:rPr>
              <a:t>enc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of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term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i</a:t>
            </a:r>
            <a:r>
              <a:rPr sz="1600" b="1" i="1" spc="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in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spc="-20" dirty="0">
                <a:latin typeface="Arial"/>
                <a:cs typeface="Arial"/>
              </a:rPr>
              <a:t>ocumen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1301" y="3285580"/>
            <a:ext cx="40106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20" dirty="0">
                <a:latin typeface="Arial"/>
                <a:cs typeface="Arial"/>
              </a:rPr>
              <a:t>umb</a:t>
            </a:r>
            <a:r>
              <a:rPr sz="1600" b="1" spc="-15" dirty="0">
                <a:latin typeface="Arial"/>
                <a:cs typeface="Arial"/>
              </a:rPr>
              <a:t>e</a:t>
            </a:r>
            <a:r>
              <a:rPr sz="1600" b="1" spc="-10" dirty="0">
                <a:latin typeface="Arial"/>
                <a:cs typeface="Arial"/>
              </a:rPr>
              <a:t>r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of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spc="-20" dirty="0">
                <a:latin typeface="Arial"/>
                <a:cs typeface="Arial"/>
              </a:rPr>
              <a:t>ocument</a:t>
            </a:r>
            <a:r>
              <a:rPr sz="1600" b="1" spc="-10" dirty="0">
                <a:latin typeface="Arial"/>
                <a:cs typeface="Arial"/>
              </a:rPr>
              <a:t>s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in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en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ire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collectio</a:t>
            </a:r>
            <a:r>
              <a:rPr sz="1600" b="1" spc="-10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81301" y="3863427"/>
            <a:ext cx="32372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20" dirty="0">
                <a:latin typeface="Arial"/>
                <a:cs typeface="Arial"/>
              </a:rPr>
              <a:t>umb</a:t>
            </a:r>
            <a:r>
              <a:rPr sz="1600" b="1" spc="-15" dirty="0">
                <a:latin typeface="Arial"/>
                <a:cs typeface="Arial"/>
              </a:rPr>
              <a:t>e</a:t>
            </a:r>
            <a:r>
              <a:rPr sz="1600" b="1" spc="-10" dirty="0">
                <a:latin typeface="Arial"/>
                <a:cs typeface="Arial"/>
              </a:rPr>
              <a:t>r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of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spc="-20" dirty="0">
                <a:latin typeface="Arial"/>
                <a:cs typeface="Arial"/>
              </a:rPr>
              <a:t>ocument</a:t>
            </a:r>
            <a:r>
              <a:rPr sz="1600" b="1" spc="-10" dirty="0">
                <a:latin typeface="Arial"/>
                <a:cs typeface="Arial"/>
              </a:rPr>
              <a:t>s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Arial"/>
                <a:cs typeface="Arial"/>
              </a:rPr>
              <a:t>w</a:t>
            </a:r>
            <a:r>
              <a:rPr sz="1600" b="1" spc="-10" dirty="0">
                <a:latin typeface="Arial"/>
                <a:cs typeface="Arial"/>
              </a:rPr>
              <a:t>ith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term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954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6890">
              <a:lnSpc>
                <a:spcPct val="100000"/>
              </a:lnSpc>
            </a:pP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Tf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id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3080004" y="694944"/>
            <a:ext cx="3532631" cy="2763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8068" y="2065020"/>
            <a:ext cx="2632710" cy="2920365"/>
          </a:xfrm>
          <a:custGeom>
            <a:avLst/>
            <a:gdLst/>
            <a:ahLst/>
            <a:cxnLst/>
            <a:rect l="l" t="t" r="r" b="b"/>
            <a:pathLst>
              <a:path w="2632710" h="2920365">
                <a:moveTo>
                  <a:pt x="163817" y="2842640"/>
                </a:moveTo>
                <a:lnTo>
                  <a:pt x="163817" y="2920364"/>
                </a:lnTo>
                <a:lnTo>
                  <a:pt x="215633" y="2894456"/>
                </a:lnTo>
                <a:lnTo>
                  <a:pt x="176771" y="2894456"/>
                </a:lnTo>
                <a:lnTo>
                  <a:pt x="176771" y="2868548"/>
                </a:lnTo>
                <a:lnTo>
                  <a:pt x="215633" y="2868548"/>
                </a:lnTo>
                <a:lnTo>
                  <a:pt x="163817" y="2842640"/>
                </a:lnTo>
                <a:close/>
              </a:path>
              <a:path w="2632710" h="2920365">
                <a:moveTo>
                  <a:pt x="2632331" y="0"/>
                </a:moveTo>
                <a:lnTo>
                  <a:pt x="5809" y="0"/>
                </a:lnTo>
                <a:lnTo>
                  <a:pt x="0" y="5852"/>
                </a:lnTo>
                <a:lnTo>
                  <a:pt x="0" y="2888741"/>
                </a:lnTo>
                <a:lnTo>
                  <a:pt x="5809" y="2894456"/>
                </a:lnTo>
                <a:lnTo>
                  <a:pt x="163817" y="2894456"/>
                </a:lnTo>
                <a:lnTo>
                  <a:pt x="163817" y="2881502"/>
                </a:lnTo>
                <a:lnTo>
                  <a:pt x="25907" y="2881502"/>
                </a:lnTo>
                <a:lnTo>
                  <a:pt x="12953" y="2868548"/>
                </a:lnTo>
                <a:lnTo>
                  <a:pt x="25907" y="2868548"/>
                </a:lnTo>
                <a:lnTo>
                  <a:pt x="25907" y="25907"/>
                </a:lnTo>
                <a:lnTo>
                  <a:pt x="12953" y="25907"/>
                </a:lnTo>
                <a:lnTo>
                  <a:pt x="25907" y="12953"/>
                </a:lnTo>
                <a:lnTo>
                  <a:pt x="2632331" y="12953"/>
                </a:lnTo>
                <a:lnTo>
                  <a:pt x="2632331" y="0"/>
                </a:lnTo>
                <a:close/>
              </a:path>
              <a:path w="2632710" h="2920365">
                <a:moveTo>
                  <a:pt x="215633" y="2868548"/>
                </a:moveTo>
                <a:lnTo>
                  <a:pt x="176771" y="2868548"/>
                </a:lnTo>
                <a:lnTo>
                  <a:pt x="176771" y="2894456"/>
                </a:lnTo>
                <a:lnTo>
                  <a:pt x="215633" y="2894456"/>
                </a:lnTo>
                <a:lnTo>
                  <a:pt x="241541" y="2881502"/>
                </a:lnTo>
                <a:lnTo>
                  <a:pt x="215633" y="2868548"/>
                </a:lnTo>
                <a:close/>
              </a:path>
              <a:path w="2632710" h="2920365">
                <a:moveTo>
                  <a:pt x="25907" y="2868548"/>
                </a:moveTo>
                <a:lnTo>
                  <a:pt x="12953" y="2868548"/>
                </a:lnTo>
                <a:lnTo>
                  <a:pt x="25907" y="2881502"/>
                </a:lnTo>
                <a:lnTo>
                  <a:pt x="25907" y="2868548"/>
                </a:lnTo>
                <a:close/>
              </a:path>
              <a:path w="2632710" h="2920365">
                <a:moveTo>
                  <a:pt x="163817" y="2868548"/>
                </a:moveTo>
                <a:lnTo>
                  <a:pt x="25907" y="2868548"/>
                </a:lnTo>
                <a:lnTo>
                  <a:pt x="25907" y="2881502"/>
                </a:lnTo>
                <a:lnTo>
                  <a:pt x="163817" y="2881502"/>
                </a:lnTo>
                <a:lnTo>
                  <a:pt x="163817" y="2868548"/>
                </a:lnTo>
                <a:close/>
              </a:path>
              <a:path w="2632710" h="2920365">
                <a:moveTo>
                  <a:pt x="25907" y="12953"/>
                </a:moveTo>
                <a:lnTo>
                  <a:pt x="12953" y="25907"/>
                </a:lnTo>
                <a:lnTo>
                  <a:pt x="25907" y="25907"/>
                </a:lnTo>
                <a:lnTo>
                  <a:pt x="25907" y="12953"/>
                </a:lnTo>
                <a:close/>
              </a:path>
              <a:path w="2632710" h="2920365">
                <a:moveTo>
                  <a:pt x="2632331" y="12953"/>
                </a:moveTo>
                <a:lnTo>
                  <a:pt x="25907" y="12953"/>
                </a:lnTo>
                <a:lnTo>
                  <a:pt x="25907" y="25907"/>
                </a:lnTo>
                <a:lnTo>
                  <a:pt x="2632331" y="25907"/>
                </a:lnTo>
                <a:lnTo>
                  <a:pt x="2632331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8848" y="3657600"/>
            <a:ext cx="8677656" cy="2229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3973" y="376873"/>
            <a:ext cx="663194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0000FF"/>
                </a:solidFill>
                <a:latin typeface="Garamond"/>
                <a:cs typeface="Garamond"/>
              </a:rPr>
              <a:t>Wor</a:t>
            </a:r>
            <a:r>
              <a:rPr sz="3200" dirty="0">
                <a:solidFill>
                  <a:srgbClr val="0000FF"/>
                </a:solidFill>
                <a:latin typeface="Garamond"/>
                <a:cs typeface="Garamond"/>
              </a:rPr>
              <a:t>d</a:t>
            </a: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FF"/>
                </a:solidFill>
                <a:latin typeface="Garamond"/>
                <a:cs typeface="Garamond"/>
              </a:rPr>
              <a:t>Fr</a:t>
            </a:r>
            <a:r>
              <a:rPr sz="3200" spc="-15" dirty="0">
                <a:solidFill>
                  <a:srgbClr val="0000FF"/>
                </a:solidFill>
                <a:latin typeface="Garamond"/>
                <a:cs typeface="Garamond"/>
              </a:rPr>
              <a:t>e</a:t>
            </a:r>
            <a:r>
              <a:rPr sz="3200" dirty="0">
                <a:solidFill>
                  <a:srgbClr val="0000FF"/>
                </a:solidFill>
                <a:latin typeface="Garamond"/>
                <a:cs typeface="Garamond"/>
              </a:rPr>
              <a:t>quenci</a:t>
            </a:r>
            <a:r>
              <a:rPr sz="3200" spc="-15" dirty="0">
                <a:solidFill>
                  <a:srgbClr val="0000FF"/>
                </a:solidFill>
                <a:latin typeface="Garamond"/>
                <a:cs typeface="Garamond"/>
              </a:rPr>
              <a:t>e</a:t>
            </a:r>
            <a:r>
              <a:rPr sz="3200" dirty="0">
                <a:solidFill>
                  <a:srgbClr val="0000FF"/>
                </a:solidFill>
                <a:latin typeface="Garamond"/>
                <a:cs typeface="Garamond"/>
              </a:rPr>
              <a:t>s</a:t>
            </a: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FF"/>
                </a:solidFill>
                <a:latin typeface="Garamond"/>
                <a:cs typeface="Garamond"/>
              </a:rPr>
              <a:t>with</a:t>
            </a:r>
            <a:r>
              <a:rPr sz="32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FF"/>
                </a:solidFill>
                <a:latin typeface="Garamond"/>
                <a:cs typeface="Garamond"/>
              </a:rPr>
              <a:t>TFIDFVector</a:t>
            </a:r>
            <a:r>
              <a:rPr sz="3200" spc="-15" dirty="0">
                <a:solidFill>
                  <a:srgbClr val="0000FF"/>
                </a:solidFill>
                <a:latin typeface="Garamond"/>
                <a:cs typeface="Garamond"/>
              </a:rPr>
              <a:t>i</a:t>
            </a:r>
            <a:r>
              <a:rPr sz="3200" spc="-5" dirty="0">
                <a:solidFill>
                  <a:srgbClr val="0000FF"/>
                </a:solidFill>
                <a:latin typeface="Garamond"/>
                <a:cs typeface="Garamond"/>
              </a:rPr>
              <a:t>zer</a:t>
            </a:r>
            <a:endParaRPr sz="32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845" y="1451790"/>
            <a:ext cx="43446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12875" algn="l"/>
              </a:tabLst>
            </a:pPr>
            <a:r>
              <a:rPr sz="2400" spc="-5" dirty="0">
                <a:latin typeface="Garamond"/>
                <a:cs typeface="Garamond"/>
              </a:rPr>
              <a:t>Hands-on</a:t>
            </a:r>
            <a:r>
              <a:rPr sz="2400" dirty="0">
                <a:latin typeface="Garamond"/>
                <a:cs typeface="Garamond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Garamond"/>
                <a:cs typeface="Garamond"/>
              </a:rPr>
              <a:t>tfIdf</a:t>
            </a:r>
            <a:r>
              <a:rPr sz="2400" dirty="0">
                <a:latin typeface="Garamond"/>
                <a:cs typeface="Garamond"/>
              </a:rPr>
              <a:t>_Example_v1.ipynb</a:t>
            </a:r>
            <a:endParaRPr sz="2400">
              <a:latin typeface="Garamond"/>
              <a:cs typeface="Garamon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379" y="186914"/>
            <a:ext cx="8487410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10"/>
              </a:lnSpc>
            </a:pPr>
            <a:r>
              <a:rPr sz="3200" spc="-5" dirty="0">
                <a:latin typeface="Arial"/>
                <a:cs typeface="Arial"/>
              </a:rPr>
              <a:t>Un</a:t>
            </a:r>
            <a:r>
              <a:rPr sz="3200" spc="-15" dirty="0">
                <a:latin typeface="Arial"/>
                <a:cs typeface="Arial"/>
              </a:rPr>
              <a:t>d</a:t>
            </a:r>
            <a:r>
              <a:rPr sz="3200" spc="-5" dirty="0">
                <a:latin typeface="Arial"/>
                <a:cs typeface="Arial"/>
              </a:rPr>
              <a:t>erst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spc="-15" dirty="0">
                <a:latin typeface="Arial"/>
                <a:cs typeface="Arial"/>
              </a:rPr>
              <a:t>d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spc="-15" dirty="0">
                <a:latin typeface="Arial"/>
                <a:cs typeface="Arial"/>
              </a:rPr>
              <a:t>g</a:t>
            </a:r>
            <a:r>
              <a:rPr sz="3200" spc="-5" dirty="0">
                <a:latin typeface="Arial"/>
                <a:cs typeface="Arial"/>
              </a:rPr>
              <a:t>u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Syn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x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Str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cture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63" y="892716"/>
            <a:ext cx="9403715" cy="4709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2286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Fo</a:t>
            </a:r>
            <a:r>
              <a:rPr sz="2400" dirty="0">
                <a:latin typeface="Times New Roman"/>
                <a:cs typeface="Times New Roman"/>
              </a:rPr>
              <a:t>r </a:t>
            </a:r>
            <a:r>
              <a:rPr sz="2400" spc="-15" dirty="0">
                <a:latin typeface="Times New Roman"/>
                <a:cs typeface="Times New Roman"/>
              </a:rPr>
              <a:t>any</a:t>
            </a:r>
            <a:r>
              <a:rPr sz="2400" spc="-5" dirty="0">
                <a:latin typeface="Times New Roman"/>
                <a:cs typeface="Times New Roman"/>
              </a:rPr>
              <a:t> l</a:t>
            </a:r>
            <a:r>
              <a:rPr sz="2400" spc="-15" dirty="0">
                <a:latin typeface="Times New Roman"/>
                <a:cs typeface="Times New Roman"/>
              </a:rPr>
              <a:t>anguage,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syn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ax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ructu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usua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 </a:t>
            </a:r>
            <a:r>
              <a:rPr sz="2400" spc="-15" dirty="0">
                <a:latin typeface="Times New Roman"/>
                <a:cs typeface="Times New Roman"/>
              </a:rPr>
              <a:t>hand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hand, </a:t>
            </a:r>
            <a:r>
              <a:rPr sz="2400" spc="-20" dirty="0">
                <a:latin typeface="Times New Roman"/>
                <a:cs typeface="Times New Roman"/>
              </a:rPr>
              <a:t>wher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se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s</a:t>
            </a:r>
            <a:r>
              <a:rPr sz="2400" spc="-15" dirty="0">
                <a:latin typeface="Times New Roman"/>
                <a:cs typeface="Times New Roman"/>
              </a:rPr>
              <a:t>pec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fic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ru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conven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ions,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pr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ncip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2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gove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</a:t>
            </a:r>
            <a:r>
              <a:rPr sz="2400" spc="-15" dirty="0">
                <a:latin typeface="Times New Roman"/>
                <a:cs typeface="Times New Roman"/>
              </a:rPr>
              <a:t>ay</a:t>
            </a:r>
            <a:r>
              <a:rPr sz="2400" spc="-5" dirty="0">
                <a:latin typeface="Times New Roman"/>
                <a:cs typeface="Times New Roman"/>
              </a:rPr>
              <a:t> word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10" dirty="0">
                <a:latin typeface="Times New Roman"/>
                <a:cs typeface="Times New Roman"/>
              </a:rPr>
              <a:t>are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bined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into </a:t>
            </a:r>
            <a:r>
              <a:rPr sz="2400" spc="-15" dirty="0">
                <a:latin typeface="Times New Roman"/>
                <a:cs typeface="Times New Roman"/>
              </a:rPr>
              <a:t>phr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ses</a:t>
            </a:r>
            <a:r>
              <a:rPr sz="2400" dirty="0">
                <a:latin typeface="Times New Roman"/>
                <a:cs typeface="Times New Roman"/>
              </a:rPr>
              <a:t>;</a:t>
            </a:r>
            <a:r>
              <a:rPr sz="2400" spc="-15" dirty="0">
                <a:latin typeface="Times New Roman"/>
                <a:cs typeface="Times New Roman"/>
              </a:rPr>
              <a:t> phr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se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10" dirty="0">
                <a:latin typeface="Times New Roman"/>
                <a:cs typeface="Times New Roman"/>
              </a:rPr>
              <a:t>get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bines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cla</a:t>
            </a:r>
            <a:r>
              <a:rPr sz="2400" dirty="0">
                <a:latin typeface="Times New Roman"/>
                <a:cs typeface="Times New Roman"/>
              </a:rPr>
              <a:t>uses</a:t>
            </a:r>
            <a:r>
              <a:rPr sz="2400" spc="-10" dirty="0">
                <a:latin typeface="Times New Roman"/>
                <a:cs typeface="Times New Roman"/>
              </a:rPr>
              <a:t>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auses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get </a:t>
            </a:r>
            <a:r>
              <a:rPr sz="2400" dirty="0">
                <a:latin typeface="Times New Roman"/>
                <a:cs typeface="Times New Roman"/>
              </a:rPr>
              <a:t>co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bined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5" dirty="0">
                <a:latin typeface="Times New Roman"/>
                <a:cs typeface="Times New Roman"/>
              </a:rPr>
              <a:t> sentences.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marR="38227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240" dirty="0">
                <a:latin typeface="Times New Roman"/>
                <a:cs typeface="Times New Roman"/>
              </a:rPr>
              <a:t>W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wil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 be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talk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spec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fically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about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Engli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langu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syn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ax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uctu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 th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sec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ion.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10" dirty="0">
                <a:latin typeface="Times New Roman"/>
                <a:cs typeface="Times New Roman"/>
              </a:rPr>
              <a:t>English,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usua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bine</a:t>
            </a:r>
            <a:r>
              <a:rPr sz="2400" dirty="0">
                <a:latin typeface="Times New Roman"/>
                <a:cs typeface="Times New Roman"/>
              </a:rPr>
              <a:t> t</a:t>
            </a:r>
            <a:r>
              <a:rPr sz="2400" spc="-15" dirty="0">
                <a:latin typeface="Times New Roman"/>
                <a:cs typeface="Times New Roman"/>
              </a:rPr>
              <a:t>ogeth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to f</a:t>
            </a:r>
            <a:r>
              <a:rPr sz="2400" dirty="0">
                <a:latin typeface="Times New Roman"/>
                <a:cs typeface="Times New Roman"/>
              </a:rPr>
              <a:t>orm other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tuent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tuents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rds, phrases, </a:t>
            </a:r>
            <a:r>
              <a:rPr sz="2400" spc="-10" dirty="0">
                <a:latin typeface="Times New Roman"/>
                <a:cs typeface="Times New Roman"/>
              </a:rPr>
              <a:t>cla</a:t>
            </a:r>
            <a:r>
              <a:rPr sz="2400" dirty="0">
                <a:latin typeface="Times New Roman"/>
                <a:cs typeface="Times New Roman"/>
              </a:rPr>
              <a:t>uses,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s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nten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15" dirty="0">
                <a:latin typeface="Times New Roman"/>
                <a:cs typeface="Times New Roman"/>
              </a:rPr>
              <a:t>Conside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sen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ence,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“The brown </a:t>
            </a:r>
            <a:r>
              <a:rPr sz="2400" b="1" i="1" spc="5" dirty="0">
                <a:latin typeface="Times New Roman"/>
                <a:cs typeface="Times New Roman"/>
              </a:rPr>
              <a:t>f</a:t>
            </a:r>
            <a:r>
              <a:rPr sz="2400" b="1" i="1" dirty="0">
                <a:latin typeface="Times New Roman"/>
                <a:cs typeface="Times New Roman"/>
              </a:rPr>
              <a:t>ox is q</a:t>
            </a:r>
            <a:r>
              <a:rPr sz="2400" b="1" i="1" spc="-10" dirty="0">
                <a:latin typeface="Times New Roman"/>
                <a:cs typeface="Times New Roman"/>
              </a:rPr>
              <a:t>u</a:t>
            </a:r>
            <a:r>
              <a:rPr sz="2400" b="1" i="1" dirty="0">
                <a:latin typeface="Times New Roman"/>
                <a:cs typeface="Times New Roman"/>
              </a:rPr>
              <a:t>ick a</a:t>
            </a:r>
            <a:r>
              <a:rPr sz="2400" b="1" i="1" spc="-10" dirty="0">
                <a:latin typeface="Times New Roman"/>
                <a:cs typeface="Times New Roman"/>
              </a:rPr>
              <a:t>n</a:t>
            </a:r>
            <a:r>
              <a:rPr sz="2400" b="1" i="1" dirty="0">
                <a:latin typeface="Times New Roman"/>
                <a:cs typeface="Times New Roman"/>
              </a:rPr>
              <a:t>d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he is jumping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over the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lazy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dog”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10" dirty="0">
                <a:latin typeface="Times New Roman"/>
                <a:cs typeface="Times New Roman"/>
              </a:rPr>
              <a:t>it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ade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bunch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spc="-5" dirty="0">
                <a:latin typeface="Times New Roman"/>
                <a:cs typeface="Times New Roman"/>
              </a:rPr>
              <a:t>word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ju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look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ords by the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se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ves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don</a:t>
            </a:r>
            <a:r>
              <a:rPr sz="2400" spc="-45" dirty="0">
                <a:latin typeface="Times New Roman"/>
                <a:cs typeface="Times New Roman"/>
              </a:rPr>
              <a:t>’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uch.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41191" y="5661659"/>
            <a:ext cx="3971543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6378"/>
            <a:ext cx="1219200" cy="24726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6128" rIns="0" bIns="0" rtlCol="0">
            <a:spAutoFit/>
          </a:bodyPr>
          <a:lstStyle/>
          <a:p>
            <a:pPr marL="199390">
              <a:lnSpc>
                <a:spcPct val="100000"/>
              </a:lnSpc>
            </a:pP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Un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erst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Syn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Str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693448"/>
            <a:ext cx="8495665" cy="289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Knowl</a:t>
            </a:r>
            <a:r>
              <a:rPr sz="2400" spc="1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dge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bou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tr</a:t>
            </a:r>
            <a:r>
              <a:rPr sz="2400" spc="5" dirty="0">
                <a:latin typeface="Times New Roman"/>
                <a:cs typeface="Times New Roman"/>
              </a:rPr>
              <a:t>u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tu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yn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ax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la</a:t>
            </a:r>
            <a:r>
              <a:rPr sz="2400" dirty="0">
                <a:latin typeface="Times New Roman"/>
                <a:cs typeface="Times New Roman"/>
              </a:rPr>
              <a:t>ngu</a:t>
            </a:r>
            <a:r>
              <a:rPr sz="2400" spc="-15" dirty="0">
                <a:latin typeface="Times New Roman"/>
                <a:cs typeface="Times New Roman"/>
              </a:rPr>
              <a:t>age </a:t>
            </a:r>
            <a:r>
              <a:rPr sz="2400" spc="-1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spc="-10" dirty="0">
                <a:latin typeface="Times New Roman"/>
                <a:cs typeface="Times New Roman"/>
              </a:rPr>
              <a:t>elpful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any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ke 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oc</a:t>
            </a:r>
            <a:r>
              <a:rPr sz="2400" spc="-5" dirty="0">
                <a:latin typeface="Times New Roman"/>
                <a:cs typeface="Times New Roman"/>
              </a:rPr>
              <a:t>es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g,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io</a:t>
            </a:r>
            <a:r>
              <a:rPr sz="2400" dirty="0">
                <a:latin typeface="Times New Roman"/>
                <a:cs typeface="Times New Roman"/>
              </a:rPr>
              <a:t>n,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10" dirty="0">
                <a:latin typeface="Times New Roman"/>
                <a:cs typeface="Times New Roman"/>
              </a:rPr>
              <a:t>fur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her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op</a:t>
            </a:r>
            <a:r>
              <a:rPr sz="2400" spc="-10" dirty="0">
                <a:latin typeface="Times New Roman"/>
                <a:cs typeface="Times New Roman"/>
              </a:rPr>
              <a:t>er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</a:t>
            </a:r>
            <a:r>
              <a:rPr sz="2400" spc="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cla</a:t>
            </a:r>
            <a:r>
              <a:rPr sz="2400" spc="-5" dirty="0">
                <a:latin typeface="Times New Roman"/>
                <a:cs typeface="Times New Roman"/>
              </a:rPr>
              <a:t>ss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fic</a:t>
            </a:r>
            <a:r>
              <a:rPr sz="2400" spc="-2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20" dirty="0">
                <a:latin typeface="Times New Roman"/>
                <a:cs typeface="Times New Roman"/>
              </a:rPr>
              <a:t>su</a:t>
            </a:r>
            <a:r>
              <a:rPr sz="2400" spc="-45" dirty="0">
                <a:latin typeface="Times New Roman"/>
                <a:cs typeface="Times New Roman"/>
              </a:rPr>
              <a:t>m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ar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za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marR="83058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18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yp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pa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ing </a:t>
            </a:r>
            <a:r>
              <a:rPr sz="2400" spc="-10" dirty="0">
                <a:latin typeface="Times New Roman"/>
                <a:cs typeface="Times New Roman"/>
              </a:rPr>
              <a:t>te</a:t>
            </a:r>
            <a:r>
              <a:rPr sz="2400" spc="-15" dirty="0">
                <a:latin typeface="Times New Roman"/>
                <a:cs typeface="Times New Roman"/>
              </a:rPr>
              <a:t>ch</a:t>
            </a:r>
            <a:r>
              <a:rPr sz="2400" spc="-10" dirty="0">
                <a:latin typeface="Times New Roman"/>
                <a:cs typeface="Times New Roman"/>
              </a:rPr>
              <a:t>niq</a:t>
            </a:r>
            <a:r>
              <a:rPr sz="2400" dirty="0">
                <a:latin typeface="Times New Roman"/>
                <a:cs typeface="Times New Roman"/>
              </a:rPr>
              <a:t>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und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din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io</a:t>
            </a:r>
            <a:r>
              <a:rPr sz="2400" spc="-15" dirty="0">
                <a:latin typeface="Times New Roman"/>
                <a:cs typeface="Times New Roman"/>
              </a:rPr>
              <a:t>ned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be</a:t>
            </a:r>
            <a:r>
              <a:rPr sz="2400" dirty="0">
                <a:latin typeface="Times New Roman"/>
                <a:cs typeface="Times New Roman"/>
              </a:rPr>
              <a:t>lo</a:t>
            </a:r>
            <a:r>
              <a:rPr sz="2400" spc="-16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2400" b="1" dirty="0">
                <a:latin typeface="Times New Roman"/>
                <a:cs typeface="Times New Roman"/>
              </a:rPr>
              <a:t>Parts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 </a:t>
            </a:r>
            <a:r>
              <a:rPr sz="2400" b="1" spc="-5" dirty="0">
                <a:latin typeface="Times New Roman"/>
                <a:cs typeface="Times New Roman"/>
              </a:rPr>
              <a:t>Speec</a:t>
            </a:r>
            <a:r>
              <a:rPr sz="2400" b="1" dirty="0">
                <a:latin typeface="Times New Roman"/>
                <a:cs typeface="Times New Roman"/>
              </a:rPr>
              <a:t>h (POS)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225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agging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Shallo</a:t>
            </a:r>
            <a:r>
              <a:rPr sz="2400" b="1" dirty="0">
                <a:latin typeface="Times New Roman"/>
                <a:cs typeface="Times New Roman"/>
              </a:rPr>
              <a:t>w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Parsing or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-10" dirty="0">
                <a:latin typeface="Times New Roman"/>
                <a:cs typeface="Times New Roman"/>
              </a:rPr>
              <a:t>h</a:t>
            </a:r>
            <a:r>
              <a:rPr sz="2400" b="1" spc="-5" dirty="0">
                <a:latin typeface="Times New Roman"/>
                <a:cs typeface="Times New Roman"/>
              </a:rPr>
              <a:t>unk</a:t>
            </a:r>
            <a:r>
              <a:rPr sz="2400" b="1" spc="5" dirty="0">
                <a:latin typeface="Times New Roman"/>
                <a:cs typeface="Times New Roman"/>
              </a:rPr>
              <a:t>i</a:t>
            </a:r>
            <a:r>
              <a:rPr sz="2400" b="1" spc="-5" dirty="0">
                <a:latin typeface="Times New Roman"/>
                <a:cs typeface="Times New Roman"/>
              </a:rPr>
              <a:t>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5830">
              <a:lnSpc>
                <a:spcPts val="381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Par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ch</a:t>
            </a:r>
            <a:r>
              <a:rPr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969" y="941735"/>
            <a:ext cx="9374505" cy="103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20" dirty="0">
                <a:latin typeface="Times New Roman"/>
                <a:cs typeface="Times New Roman"/>
              </a:rPr>
              <a:t>Par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20" dirty="0">
                <a:latin typeface="Times New Roman"/>
                <a:cs typeface="Times New Roman"/>
              </a:rPr>
              <a:t>Spe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ch(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)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spec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fic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lex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cal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ca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egories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to </a:t>
            </a:r>
            <a:r>
              <a:rPr sz="2400" spc="-20" dirty="0">
                <a:latin typeface="Times New Roman"/>
                <a:cs typeface="Times New Roman"/>
              </a:rPr>
              <a:t>whic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10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assigned,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their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syntac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context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role.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Usual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5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rds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all 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one</a:t>
            </a:r>
            <a:r>
              <a:rPr sz="2400" dirty="0">
                <a:latin typeface="Times New Roman"/>
                <a:cs typeface="Times New Roman"/>
              </a:rPr>
              <a:t> of t</a:t>
            </a:r>
            <a:r>
              <a:rPr sz="2400" spc="-15" dirty="0">
                <a:latin typeface="Times New Roman"/>
                <a:cs typeface="Times New Roman"/>
              </a:rPr>
              <a:t>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following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ajor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ca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egories: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6429" y="2151572"/>
            <a:ext cx="1203325" cy="53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d</a:t>
            </a:r>
            <a:r>
              <a:rPr sz="1800" dirty="0">
                <a:latin typeface="Times New Roman"/>
                <a:cs typeface="Times New Roman"/>
              </a:rPr>
              <a:t>j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ive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Adverb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514" y="2233092"/>
            <a:ext cx="876300" cy="53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Noun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1800" spc="-210" dirty="0">
                <a:latin typeface="Times New Roman"/>
                <a:cs typeface="Times New Roman"/>
              </a:rPr>
              <a:t>V</a:t>
            </a:r>
            <a:r>
              <a:rPr sz="1800" spc="-10" dirty="0">
                <a:latin typeface="Times New Roman"/>
                <a:cs typeface="Times New Roman"/>
              </a:rPr>
              <a:t>erb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0214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Sh</a:t>
            </a:r>
            <a:r>
              <a:rPr spc="-2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ll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w</a:t>
            </a:r>
            <a:r>
              <a:rPr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rsing</a:t>
            </a:r>
            <a:r>
              <a:rPr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Ch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ncking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" y="1160052"/>
            <a:ext cx="9179560" cy="179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20" dirty="0">
                <a:latin typeface="Times New Roman"/>
                <a:cs typeface="Times New Roman"/>
              </a:rPr>
              <a:t>Shal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ow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sing</a:t>
            </a:r>
            <a:r>
              <a:rPr sz="2400" spc="-10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also </a:t>
            </a:r>
            <a:r>
              <a:rPr sz="2400" dirty="0">
                <a:latin typeface="Times New Roman"/>
                <a:cs typeface="Times New Roman"/>
              </a:rPr>
              <a:t>known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ght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sing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hunking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1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popular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natu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langu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pro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ess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tec</a:t>
            </a:r>
            <a:r>
              <a:rPr sz="2400" spc="-15" dirty="0">
                <a:latin typeface="Times New Roman"/>
                <a:cs typeface="Times New Roman"/>
              </a:rPr>
              <a:t>hnique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ana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yzing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st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uctu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sen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ence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eak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down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al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est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cons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uents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(whi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tokens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suc</a:t>
            </a:r>
            <a:r>
              <a:rPr sz="2400" dirty="0">
                <a:latin typeface="Times New Roman"/>
                <a:cs typeface="Times New Roman"/>
              </a:rPr>
              <a:t>h 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rds)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group them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together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highe</a:t>
            </a:r>
            <a:r>
              <a:rPr sz="2400" spc="-2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-level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phrases.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10" dirty="0">
                <a:latin typeface="Times New Roman"/>
                <a:cs typeface="Times New Roman"/>
              </a:rPr>
              <a:t>inc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udes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tags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wel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phr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se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15" dirty="0">
                <a:latin typeface="Times New Roman"/>
                <a:cs typeface="Times New Roman"/>
              </a:rPr>
              <a:t>from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sen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ence.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654" rIns="0" bIns="0" rtlCol="0">
            <a:spAutoFit/>
          </a:bodyPr>
          <a:lstStyle/>
          <a:p>
            <a:pPr marL="1995170">
              <a:lnSpc>
                <a:spcPts val="381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An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lytic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Fra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eworks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353" y="991054"/>
            <a:ext cx="9410700" cy="461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73355" indent="-342900" algn="just">
              <a:lnSpc>
                <a:spcPct val="100000"/>
              </a:lnSpc>
              <a:buFont typeface="Times New Roman"/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NLT</a:t>
            </a:r>
            <a:r>
              <a:rPr sz="1800" dirty="0">
                <a:latin typeface="Times New Roman"/>
                <a:cs typeface="Times New Roman"/>
              </a:rPr>
              <a:t>K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h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tur</a:t>
            </a:r>
            <a:r>
              <a:rPr sz="1800" spc="-5" dirty="0">
                <a:latin typeface="Times New Roman"/>
                <a:cs typeface="Times New Roman"/>
              </a:rPr>
              <a:t>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L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ng</a:t>
            </a:r>
            <a:r>
              <a:rPr sz="1800" spc="5" dirty="0">
                <a:latin typeface="Times New Roman"/>
                <a:cs typeface="Times New Roman"/>
              </a:rPr>
              <a:t>u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ge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Too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-10" dirty="0">
                <a:latin typeface="Times New Roman"/>
                <a:cs typeface="Times New Roman"/>
              </a:rPr>
              <a:t>kit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ompl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te pl</a:t>
            </a:r>
            <a:r>
              <a:rPr sz="1800" spc="-5" dirty="0">
                <a:latin typeface="Times New Roman"/>
                <a:cs typeface="Times New Roman"/>
              </a:rPr>
              <a:t>atf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15" dirty="0">
                <a:latin typeface="Times New Roman"/>
                <a:cs typeface="Times New Roman"/>
              </a:rPr>
              <a:t>m </a:t>
            </a:r>
            <a:r>
              <a:rPr sz="1800" spc="-10" dirty="0">
                <a:latin typeface="Times New Roman"/>
                <a:cs typeface="Times New Roman"/>
              </a:rPr>
              <a:t>th</a:t>
            </a:r>
            <a:r>
              <a:rPr sz="1800" spc="-5" dirty="0">
                <a:latin typeface="Times New Roman"/>
                <a:cs typeface="Times New Roman"/>
              </a:rPr>
              <a:t>at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o</a:t>
            </a:r>
            <a:r>
              <a:rPr sz="1800" spc="-10" dirty="0">
                <a:latin typeface="Times New Roman"/>
                <a:cs typeface="Times New Roman"/>
              </a:rPr>
              <a:t>nt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in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n 50 </a:t>
            </a:r>
            <a:r>
              <a:rPr sz="1800" spc="-10" dirty="0">
                <a:latin typeface="Times New Roman"/>
                <a:cs typeface="Times New Roman"/>
              </a:rPr>
              <a:t>co</a:t>
            </a:r>
            <a:r>
              <a:rPr sz="1800" spc="-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po</a:t>
            </a:r>
            <a:r>
              <a:rPr sz="1800" spc="5" dirty="0">
                <a:latin typeface="Times New Roman"/>
                <a:cs typeface="Times New Roman"/>
              </a:rPr>
              <a:t>r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le</a:t>
            </a:r>
            <a:r>
              <a:rPr sz="1800" spc="-10" dirty="0">
                <a:latin typeface="Times New Roman"/>
                <a:cs typeface="Times New Roman"/>
              </a:rPr>
              <a:t>xi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resour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es.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provid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ne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essary</a:t>
            </a:r>
            <a:r>
              <a:rPr sz="1800" spc="-10" dirty="0">
                <a:latin typeface="Times New Roman"/>
                <a:cs typeface="Times New Roman"/>
              </a:rPr>
              <a:t> too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erfa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es,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thods</a:t>
            </a:r>
            <a:r>
              <a:rPr sz="1800" spc="-5" dirty="0">
                <a:latin typeface="Times New Roman"/>
                <a:cs typeface="Times New Roman"/>
              </a:rPr>
              <a:t> t</a:t>
            </a: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-10" dirty="0">
                <a:latin typeface="Times New Roman"/>
                <a:cs typeface="Times New Roman"/>
              </a:rPr>
              <a:t> proc</a:t>
            </a:r>
            <a:r>
              <a:rPr sz="1800" dirty="0">
                <a:latin typeface="Times New Roman"/>
                <a:cs typeface="Times New Roman"/>
              </a:rPr>
              <a:t>ess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al</a:t>
            </a:r>
            <a:r>
              <a:rPr sz="1800" spc="15" dirty="0">
                <a:latin typeface="Times New Roman"/>
                <a:cs typeface="Times New Roman"/>
              </a:rPr>
              <a:t>y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</a:t>
            </a:r>
            <a:r>
              <a:rPr sz="1800" spc="-10" dirty="0">
                <a:latin typeface="Times New Roman"/>
                <a:cs typeface="Times New Roman"/>
              </a:rPr>
              <a:t>xt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marL="355600" marR="53340" indent="-342900">
              <a:lnSpc>
                <a:spcPct val="100000"/>
              </a:lnSpc>
              <a:spcBef>
                <a:spcPts val="43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1800" spc="-15" dirty="0">
                <a:latin typeface="Times New Roman"/>
                <a:cs typeface="Times New Roman"/>
              </a:rPr>
              <a:t>Pat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ern: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pa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te</a:t>
            </a:r>
            <a:r>
              <a:rPr sz="1800" dirty="0">
                <a:latin typeface="Times New Roman"/>
                <a:cs typeface="Times New Roman"/>
              </a:rPr>
              <a:t>rn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provid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too</a:t>
            </a:r>
            <a:r>
              <a:rPr sz="1800" dirty="0">
                <a:latin typeface="Times New Roman"/>
                <a:cs typeface="Times New Roman"/>
              </a:rPr>
              <a:t>ls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interfa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10" dirty="0">
                <a:latin typeface="Times New Roman"/>
                <a:cs typeface="Times New Roman"/>
              </a:rPr>
              <a:t>web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in</a:t>
            </a:r>
            <a:r>
              <a:rPr sz="1800" dirty="0">
                <a:latin typeface="Times New Roman"/>
                <a:cs typeface="Times New Roman"/>
              </a:rPr>
              <a:t>ing,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informat</a:t>
            </a:r>
            <a:r>
              <a:rPr sz="1800" dirty="0">
                <a:latin typeface="Times New Roman"/>
                <a:cs typeface="Times New Roman"/>
              </a:rPr>
              <a:t>ion</a:t>
            </a:r>
            <a:r>
              <a:rPr sz="1800" spc="-10" dirty="0">
                <a:latin typeface="Times New Roman"/>
                <a:cs typeface="Times New Roman"/>
              </a:rPr>
              <a:t> re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ri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va</a:t>
            </a:r>
            <a:r>
              <a:rPr sz="1800" dirty="0">
                <a:latin typeface="Times New Roman"/>
                <a:cs typeface="Times New Roman"/>
              </a:rPr>
              <a:t>l,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NLP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spc="-30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hine</a:t>
            </a:r>
            <a:r>
              <a:rPr sz="1800" spc="-5" dirty="0">
                <a:latin typeface="Times New Roman"/>
                <a:cs typeface="Times New Roman"/>
              </a:rPr>
              <a:t> le</a:t>
            </a:r>
            <a:r>
              <a:rPr sz="1800" spc="-10" dirty="0">
                <a:latin typeface="Times New Roman"/>
                <a:cs typeface="Times New Roman"/>
              </a:rPr>
              <a:t>arning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ne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wor</a:t>
            </a:r>
            <a:r>
              <a:rPr sz="1800" dirty="0">
                <a:latin typeface="Times New Roman"/>
                <a:cs typeface="Times New Roman"/>
              </a:rPr>
              <a:t>k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na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20" dirty="0">
                <a:latin typeface="Times New Roman"/>
                <a:cs typeface="Times New Roman"/>
              </a:rPr>
              <a:t>y</a:t>
            </a:r>
            <a:r>
              <a:rPr sz="1800" spc="-5" dirty="0">
                <a:latin typeface="Times New Roman"/>
                <a:cs typeface="Times New Roman"/>
              </a:rPr>
              <a:t>sis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pa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te</a:t>
            </a:r>
            <a:r>
              <a:rPr sz="1800" dirty="0">
                <a:latin typeface="Times New Roman"/>
                <a:cs typeface="Times New Roman"/>
              </a:rPr>
              <a:t>rn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spc="-10" dirty="0">
                <a:latin typeface="Times New Roman"/>
                <a:cs typeface="Times New Roman"/>
              </a:rPr>
              <a:t>en</a:t>
            </a:r>
            <a:r>
              <a:rPr sz="1800" spc="-25" dirty="0">
                <a:latin typeface="Times New Roman"/>
                <a:cs typeface="Times New Roman"/>
              </a:rPr>
              <a:t> m</a:t>
            </a:r>
            <a:r>
              <a:rPr sz="1800" spc="-10" dirty="0">
                <a:latin typeface="Times New Roman"/>
                <a:cs typeface="Times New Roman"/>
              </a:rPr>
              <a:t>odule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ins</a:t>
            </a:r>
            <a:r>
              <a:rPr sz="1800" spc="-25" dirty="0">
                <a:latin typeface="Times New Roman"/>
                <a:cs typeface="Times New Roman"/>
              </a:rPr>
              <a:t> m</a:t>
            </a:r>
            <a:r>
              <a:rPr sz="1800" spc="-10" dirty="0">
                <a:latin typeface="Times New Roman"/>
                <a:cs typeface="Times New Roman"/>
              </a:rPr>
              <a:t>ost</a:t>
            </a:r>
            <a:r>
              <a:rPr sz="1800" dirty="0">
                <a:latin typeface="Times New Roman"/>
                <a:cs typeface="Times New Roman"/>
              </a:rPr>
              <a:t> 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ut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ies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</a:t>
            </a:r>
            <a:r>
              <a:rPr sz="1800" spc="-10" dirty="0">
                <a:latin typeface="Times New Roman"/>
                <a:cs typeface="Times New Roman"/>
              </a:rPr>
              <a:t>xt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al</a:t>
            </a:r>
            <a:r>
              <a:rPr sz="1800" spc="15" dirty="0">
                <a:latin typeface="Times New Roman"/>
                <a:cs typeface="Times New Roman"/>
              </a:rPr>
              <a:t>y</a:t>
            </a:r>
            <a:r>
              <a:rPr sz="1800" spc="-10" dirty="0">
                <a:latin typeface="Times New Roman"/>
                <a:cs typeface="Times New Roman"/>
              </a:rPr>
              <a:t>tics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43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1800" spc="-15" dirty="0">
                <a:latin typeface="Times New Roman"/>
                <a:cs typeface="Times New Roman"/>
              </a:rPr>
              <a:t>Gensim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gen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5" dirty="0">
                <a:latin typeface="Times New Roman"/>
                <a:cs typeface="Times New Roman"/>
              </a:rPr>
              <a:t>sm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0" dirty="0">
                <a:latin typeface="Times New Roman"/>
                <a:cs typeface="Times New Roman"/>
              </a:rPr>
              <a:t>bra</a:t>
            </a:r>
            <a:r>
              <a:rPr sz="1800" dirty="0">
                <a:latin typeface="Times New Roman"/>
                <a:cs typeface="Times New Roman"/>
              </a:rPr>
              <a:t>ry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ri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se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 of</a:t>
            </a:r>
            <a:r>
              <a:rPr sz="1800" spc="-10" dirty="0">
                <a:latin typeface="Times New Roman"/>
                <a:cs typeface="Times New Roman"/>
              </a:rPr>
              <a:t> c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pab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ies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se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an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ic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al</a:t>
            </a:r>
            <a:r>
              <a:rPr sz="1800" spc="15" dirty="0">
                <a:latin typeface="Times New Roman"/>
                <a:cs typeface="Times New Roman"/>
              </a:rPr>
              <a:t>y</a:t>
            </a:r>
            <a:r>
              <a:rPr sz="1800" spc="-5" dirty="0">
                <a:latin typeface="Times New Roman"/>
                <a:cs typeface="Times New Roman"/>
              </a:rPr>
              <a:t>sis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lud</a:t>
            </a:r>
            <a:r>
              <a:rPr sz="1800" dirty="0">
                <a:latin typeface="Times New Roman"/>
                <a:cs typeface="Times New Roman"/>
              </a:rPr>
              <a:t>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top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0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ode</a:t>
            </a:r>
            <a:r>
              <a:rPr sz="1800" spc="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10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imil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ri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25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sis.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 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best part 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t it con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P</a:t>
            </a:r>
            <a:r>
              <a:rPr sz="1800" spc="20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thon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port of Googl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’s </a:t>
            </a:r>
            <a:r>
              <a:rPr sz="1800" spc="-10" dirty="0">
                <a:latin typeface="Times New Roman"/>
                <a:cs typeface="Times New Roman"/>
              </a:rPr>
              <a:t>popul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r </a:t>
            </a:r>
            <a:r>
              <a:rPr sz="1800" spc="-10" dirty="0">
                <a:latin typeface="Times New Roman"/>
                <a:cs typeface="Times New Roman"/>
              </a:rPr>
              <a:t>word2vec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ode</a:t>
            </a:r>
            <a:r>
              <a:rPr sz="1800" dirty="0">
                <a:latin typeface="Times New Roman"/>
                <a:cs typeface="Times New Roman"/>
              </a:rPr>
              <a:t>l,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neur</a:t>
            </a:r>
            <a:r>
              <a:rPr sz="1800" spc="-5" dirty="0">
                <a:latin typeface="Times New Roman"/>
                <a:cs typeface="Times New Roman"/>
              </a:rPr>
              <a:t>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net</a:t>
            </a:r>
            <a:r>
              <a:rPr sz="1800" spc="-5" dirty="0">
                <a:latin typeface="Times New Roman"/>
                <a:cs typeface="Times New Roman"/>
              </a:rPr>
              <a:t>wor</a:t>
            </a:r>
            <a:r>
              <a:rPr sz="1800" dirty="0">
                <a:latin typeface="Times New Roman"/>
                <a:cs typeface="Times New Roman"/>
              </a:rPr>
              <a:t>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odel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implement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spc="-10" dirty="0">
                <a:latin typeface="Times New Roman"/>
                <a:cs typeface="Times New Roman"/>
              </a:rPr>
              <a:t> 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learn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distr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0" dirty="0">
                <a:latin typeface="Times New Roman"/>
                <a:cs typeface="Times New Roman"/>
              </a:rPr>
              <a:t>but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represent</a:t>
            </a:r>
            <a:r>
              <a:rPr sz="1800" spc="-5" dirty="0">
                <a:latin typeface="Times New Roman"/>
                <a:cs typeface="Times New Roman"/>
              </a:rPr>
              <a:t>at</a:t>
            </a:r>
            <a:r>
              <a:rPr sz="1800" dirty="0">
                <a:latin typeface="Times New Roman"/>
                <a:cs typeface="Times New Roman"/>
              </a:rPr>
              <a:t>ions of </a:t>
            </a:r>
            <a:r>
              <a:rPr sz="1800" spc="-10" dirty="0">
                <a:latin typeface="Times New Roman"/>
                <a:cs typeface="Times New Roman"/>
              </a:rPr>
              <a:t>w</a:t>
            </a:r>
            <a:r>
              <a:rPr sz="1800" dirty="0">
                <a:latin typeface="Times New Roman"/>
                <a:cs typeface="Times New Roman"/>
              </a:rPr>
              <a:t>ords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wher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si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-10" dirty="0">
                <a:latin typeface="Times New Roman"/>
                <a:cs typeface="Times New Roman"/>
              </a:rPr>
              <a:t>ar</a:t>
            </a:r>
            <a:r>
              <a:rPr sz="1800" spc="-5" dirty="0">
                <a:latin typeface="Times New Roman"/>
                <a:cs typeface="Times New Roman"/>
              </a:rPr>
              <a:t> word</a:t>
            </a:r>
            <a:r>
              <a:rPr sz="1800" spc="-10" dirty="0">
                <a:latin typeface="Times New Roman"/>
                <a:cs typeface="Times New Roman"/>
              </a:rPr>
              <a:t>s(se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an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ic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oc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ur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lose</a:t>
            </a:r>
            <a:r>
              <a:rPr sz="1800" spc="-10" dirty="0">
                <a:latin typeface="Times New Roman"/>
                <a:cs typeface="Times New Roman"/>
              </a:rPr>
              <a:t> 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ch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oth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355600" marR="81280" indent="-342900">
              <a:lnSpc>
                <a:spcPct val="100000"/>
              </a:lnSpc>
              <a:spcBef>
                <a:spcPts val="43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1800" spc="-15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xtb</a:t>
            </a:r>
            <a:r>
              <a:rPr sz="1800" dirty="0">
                <a:latin typeface="Times New Roman"/>
                <a:cs typeface="Times New Roman"/>
              </a:rPr>
              <a:t>lo</a:t>
            </a:r>
            <a:r>
              <a:rPr sz="1800" spc="5" dirty="0">
                <a:latin typeface="Times New Roman"/>
                <a:cs typeface="Times New Roman"/>
              </a:rPr>
              <a:t>b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Provide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sev</a:t>
            </a:r>
            <a:r>
              <a:rPr sz="1800" spc="-10" dirty="0">
                <a:latin typeface="Times New Roman"/>
                <a:cs typeface="Times New Roman"/>
              </a:rPr>
              <a:t>eral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pab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ies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lud</a:t>
            </a:r>
            <a:r>
              <a:rPr sz="1800" dirty="0">
                <a:latin typeface="Times New Roman"/>
                <a:cs typeface="Times New Roman"/>
              </a:rPr>
              <a:t>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</a:t>
            </a:r>
            <a:r>
              <a:rPr sz="1800" spc="-10" dirty="0">
                <a:latin typeface="Times New Roman"/>
                <a:cs typeface="Times New Roman"/>
              </a:rPr>
              <a:t>xt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proc</a:t>
            </a:r>
            <a:r>
              <a:rPr sz="1800" dirty="0">
                <a:latin typeface="Times New Roman"/>
                <a:cs typeface="Times New Roman"/>
              </a:rPr>
              <a:t>essing,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phra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ex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ra</a:t>
            </a:r>
            <a:r>
              <a:rPr sz="1800" spc="-5" dirty="0">
                <a:latin typeface="Times New Roman"/>
                <a:cs typeface="Times New Roman"/>
              </a:rPr>
              <a:t>ct</a:t>
            </a:r>
            <a:r>
              <a:rPr sz="1800" dirty="0">
                <a:latin typeface="Times New Roman"/>
                <a:cs typeface="Times New Roman"/>
              </a:rPr>
              <a:t>ion,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-10" dirty="0">
                <a:latin typeface="Times New Roman"/>
                <a:cs typeface="Times New Roman"/>
              </a:rPr>
              <a:t>assifi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ion,</a:t>
            </a:r>
            <a:r>
              <a:rPr sz="1800" spc="-5" dirty="0">
                <a:latin typeface="Times New Roman"/>
                <a:cs typeface="Times New Roman"/>
              </a:rPr>
              <a:t> P</a:t>
            </a:r>
            <a:r>
              <a:rPr sz="1800" spc="-10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5" dirty="0">
                <a:latin typeface="Times New Roman"/>
                <a:cs typeface="Times New Roman"/>
              </a:rPr>
              <a:t> ta</a:t>
            </a:r>
            <a:r>
              <a:rPr sz="1800" spc="-10" dirty="0">
                <a:latin typeface="Times New Roman"/>
                <a:cs typeface="Times New Roman"/>
              </a:rPr>
              <a:t>gging,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</a:t>
            </a:r>
            <a:r>
              <a:rPr sz="1800" spc="-10" dirty="0">
                <a:latin typeface="Times New Roman"/>
                <a:cs typeface="Times New Roman"/>
              </a:rPr>
              <a:t>xt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nsla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sen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iment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al</a:t>
            </a:r>
            <a:r>
              <a:rPr sz="1800" spc="15" dirty="0">
                <a:latin typeface="Times New Roman"/>
                <a:cs typeface="Times New Roman"/>
              </a:rPr>
              <a:t>y</a:t>
            </a:r>
            <a:r>
              <a:rPr sz="1800" spc="-5" dirty="0">
                <a:latin typeface="Times New Roman"/>
                <a:cs typeface="Times New Roman"/>
              </a:rPr>
              <a:t>sis</a:t>
            </a:r>
            <a:endParaRPr sz="1800">
              <a:latin typeface="Times New Roman"/>
              <a:cs typeface="Times New Roman"/>
            </a:endParaRPr>
          </a:p>
          <a:p>
            <a:pPr marL="355600" marR="941069" indent="-342900">
              <a:lnSpc>
                <a:spcPct val="100000"/>
              </a:lnSpc>
              <a:spcBef>
                <a:spcPts val="43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1800" spc="-15" dirty="0">
                <a:latin typeface="Times New Roman"/>
                <a:cs typeface="Times New Roman"/>
              </a:rPr>
              <a:t>Spac</a:t>
            </a:r>
            <a:r>
              <a:rPr sz="1800" spc="15" dirty="0">
                <a:latin typeface="Times New Roman"/>
                <a:cs typeface="Times New Roman"/>
              </a:rPr>
              <a:t>y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Cl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ims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provide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industria</a:t>
            </a:r>
            <a:r>
              <a:rPr sz="1800" spc="10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5" dirty="0">
                <a:latin typeface="Times New Roman"/>
                <a:cs typeface="Times New Roman"/>
              </a:rPr>
              <a:t>streng</a:t>
            </a:r>
            <a:r>
              <a:rPr sz="1800" dirty="0">
                <a:latin typeface="Times New Roman"/>
                <a:cs typeface="Times New Roman"/>
              </a:rPr>
              <a:t>th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NL</a:t>
            </a:r>
            <a:r>
              <a:rPr sz="1800" dirty="0">
                <a:latin typeface="Times New Roman"/>
                <a:cs typeface="Times New Roman"/>
              </a:rPr>
              <a:t>P 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ap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bi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ie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10" dirty="0">
                <a:latin typeface="Times New Roman"/>
                <a:cs typeface="Times New Roman"/>
              </a:rPr>
              <a:t> provid</a:t>
            </a:r>
            <a:r>
              <a:rPr sz="1800" dirty="0">
                <a:latin typeface="Times New Roman"/>
                <a:cs typeface="Times New Roman"/>
              </a:rPr>
              <a:t>ing</a:t>
            </a:r>
            <a:r>
              <a:rPr sz="1800" spc="-10" dirty="0">
                <a:latin typeface="Times New Roman"/>
                <a:cs typeface="Times New Roman"/>
              </a:rPr>
              <a:t> 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best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implement</a:t>
            </a:r>
            <a:r>
              <a:rPr sz="1800" spc="-5" dirty="0">
                <a:latin typeface="Times New Roman"/>
                <a:cs typeface="Times New Roman"/>
              </a:rPr>
              <a:t>at</a:t>
            </a:r>
            <a:r>
              <a:rPr sz="1800" dirty="0">
                <a:latin typeface="Times New Roman"/>
                <a:cs typeface="Times New Roman"/>
              </a:rPr>
              <a:t>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ch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</a:t>
            </a:r>
            <a:r>
              <a:rPr sz="1800" spc="-10" dirty="0">
                <a:latin typeface="Times New Roman"/>
                <a:cs typeface="Times New Roman"/>
              </a:rPr>
              <a:t>chn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0" dirty="0">
                <a:latin typeface="Times New Roman"/>
                <a:cs typeface="Times New Roman"/>
              </a:rPr>
              <a:t>que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-10" dirty="0">
                <a:latin typeface="Times New Roman"/>
                <a:cs typeface="Times New Roman"/>
              </a:rPr>
              <a:t>gori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h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ak</a:t>
            </a:r>
            <a:r>
              <a:rPr sz="1800" dirty="0">
                <a:latin typeface="Times New Roman"/>
                <a:cs typeface="Times New Roman"/>
              </a:rPr>
              <a:t>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NL</a:t>
            </a:r>
            <a:r>
              <a:rPr sz="1800" dirty="0">
                <a:latin typeface="Times New Roman"/>
                <a:cs typeface="Times New Roman"/>
              </a:rPr>
              <a:t>P 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asks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effi</a:t>
            </a:r>
            <a:r>
              <a:rPr sz="1800" spc="-5" dirty="0">
                <a:latin typeface="Times New Roman"/>
                <a:cs typeface="Times New Roman"/>
              </a:rPr>
              <a:t>cie</a:t>
            </a:r>
            <a:r>
              <a:rPr sz="1800" spc="-10" dirty="0">
                <a:latin typeface="Times New Roman"/>
                <a:cs typeface="Times New Roman"/>
              </a:rPr>
              <a:t>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ter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10" dirty="0">
                <a:latin typeface="Times New Roman"/>
                <a:cs typeface="Times New Roman"/>
              </a:rPr>
              <a:t>perfor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i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pl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en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ts val="2150"/>
              </a:lnSpc>
              <a:spcBef>
                <a:spcPts val="43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1800" spc="-15" dirty="0">
                <a:latin typeface="Times New Roman"/>
                <a:cs typeface="Times New Roman"/>
              </a:rPr>
              <a:t>Skle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rn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1530">
              <a:lnSpc>
                <a:spcPct val="100000"/>
              </a:lnSpc>
            </a:pP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Na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En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it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cog</a:t>
            </a:r>
            <a:r>
              <a:rPr spc="-2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it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" y="1160052"/>
            <a:ext cx="9526905" cy="508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69342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docu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ent,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he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cular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</a:t>
            </a: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spec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fic ent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ties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ore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infor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have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unique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cont</a:t>
            </a:r>
            <a:r>
              <a:rPr sz="2400" spc="-10" dirty="0">
                <a:latin typeface="Times New Roman"/>
                <a:cs typeface="Times New Roman"/>
              </a:rPr>
              <a:t>ext.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marR="2540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ties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ties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1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hich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ore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specificall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refer </a:t>
            </a:r>
            <a:r>
              <a:rPr sz="2400" spc="-10" dirty="0">
                <a:latin typeface="Times New Roman"/>
                <a:cs typeface="Times New Roman"/>
              </a:rPr>
              <a:t>to te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</a:t>
            </a: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rea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worl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obje</a:t>
            </a:r>
            <a:r>
              <a:rPr sz="2400" spc="-10" dirty="0">
                <a:latin typeface="Times New Roman"/>
                <a:cs typeface="Times New Roman"/>
              </a:rPr>
              <a:t>cts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ke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peopl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plac</a:t>
            </a:r>
            <a:r>
              <a:rPr sz="2400" dirty="0">
                <a:latin typeface="Times New Roman"/>
                <a:cs typeface="Times New Roman"/>
              </a:rPr>
              <a:t>es,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4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gani</a:t>
            </a:r>
            <a:r>
              <a:rPr sz="2400" spc="-10" dirty="0">
                <a:latin typeface="Times New Roman"/>
                <a:cs typeface="Times New Roman"/>
              </a:rPr>
              <a:t>zat</a:t>
            </a:r>
            <a:r>
              <a:rPr sz="2400" dirty="0">
                <a:latin typeface="Times New Roman"/>
                <a:cs typeface="Times New Roman"/>
              </a:rPr>
              <a:t>ions,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s</a:t>
            </a:r>
            <a:r>
              <a:rPr sz="2400" dirty="0">
                <a:latin typeface="Times New Roman"/>
                <a:cs typeface="Times New Roman"/>
              </a:rPr>
              <a:t>o on, </a:t>
            </a:r>
            <a:r>
              <a:rPr sz="2400" spc="-20" dirty="0">
                <a:latin typeface="Times New Roman"/>
                <a:cs typeface="Times New Roman"/>
              </a:rPr>
              <a:t>whic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 often</a:t>
            </a:r>
            <a:r>
              <a:rPr sz="2400" spc="-15" dirty="0">
                <a:latin typeface="Times New Roman"/>
                <a:cs typeface="Times New Roman"/>
              </a:rPr>
              <a:t> denot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15" dirty="0">
                <a:latin typeface="Times New Roman"/>
                <a:cs typeface="Times New Roman"/>
              </a:rPr>
              <a:t>prop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na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naive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approach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could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to</a:t>
            </a:r>
            <a:r>
              <a:rPr sz="2400" spc="-10" dirty="0">
                <a:latin typeface="Times New Roman"/>
                <a:cs typeface="Times New Roman"/>
              </a:rPr>
              <a:t> f</a:t>
            </a:r>
            <a:r>
              <a:rPr sz="2400" dirty="0">
                <a:latin typeface="Times New Roman"/>
                <a:cs typeface="Times New Roman"/>
              </a:rPr>
              <a:t>ind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looking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noun p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ras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docu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ent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20" dirty="0">
                <a:latin typeface="Times New Roman"/>
                <a:cs typeface="Times New Roman"/>
              </a:rPr>
              <a:t>Na</a:t>
            </a:r>
            <a:r>
              <a:rPr sz="2400" spc="-45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ent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rec</a:t>
            </a:r>
            <a:r>
              <a:rPr sz="2400" spc="-15" dirty="0">
                <a:latin typeface="Times New Roman"/>
                <a:cs typeface="Times New Roman"/>
              </a:rPr>
              <a:t>ogni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(NE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10" dirty="0">
                <a:latin typeface="Times New Roman"/>
                <a:cs typeface="Times New Roman"/>
              </a:rPr>
              <a:t>al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 ent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chunkin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10" dirty="0">
                <a:latin typeface="Times New Roman"/>
                <a:cs typeface="Times New Roman"/>
              </a:rPr>
              <a:t>/ </a:t>
            </a:r>
            <a:r>
              <a:rPr sz="2400" dirty="0">
                <a:latin typeface="Times New Roman"/>
                <a:cs typeface="Times New Roman"/>
              </a:rPr>
              <a:t>extraction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 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popular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que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 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extraction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y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s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g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na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ass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fy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10" dirty="0">
                <a:latin typeface="Times New Roman"/>
                <a:cs typeface="Times New Roman"/>
              </a:rPr>
              <a:t>cate</a:t>
            </a:r>
            <a:r>
              <a:rPr sz="2400" spc="-15" dirty="0">
                <a:latin typeface="Times New Roman"/>
                <a:cs typeface="Times New Roman"/>
              </a:rPr>
              <a:t>gor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z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them under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va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ious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predefined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cla</a:t>
            </a:r>
            <a:r>
              <a:rPr sz="2400" spc="-5" dirty="0">
                <a:latin typeface="Times New Roman"/>
                <a:cs typeface="Times New Roman"/>
              </a:rPr>
              <a:t>sse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954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1530">
              <a:lnSpc>
                <a:spcPct val="100000"/>
              </a:lnSpc>
            </a:pP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Na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En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it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cog</a:t>
            </a:r>
            <a:r>
              <a:rPr spc="-2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it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" y="947323"/>
            <a:ext cx="9436100" cy="435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2400" spc="-10" dirty="0">
                <a:latin typeface="Times New Roman"/>
                <a:cs typeface="Times New Roman"/>
              </a:rPr>
              <a:t>Classifies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text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pre</a:t>
            </a:r>
            <a:r>
              <a:rPr sz="2400" spc="-15" dirty="0">
                <a:latin typeface="Times New Roman"/>
                <a:cs typeface="Times New Roman"/>
              </a:rPr>
              <a:t>defined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ca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egories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10" dirty="0">
                <a:latin typeface="Times New Roman"/>
                <a:cs typeface="Times New Roman"/>
              </a:rPr>
              <a:t>real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worl</a:t>
            </a:r>
            <a:r>
              <a:rPr sz="2400" dirty="0">
                <a:latin typeface="Times New Roman"/>
                <a:cs typeface="Times New Roman"/>
              </a:rPr>
              <a:t>d </a:t>
            </a:r>
            <a:r>
              <a:rPr sz="2400" spc="-15" dirty="0">
                <a:latin typeface="Times New Roman"/>
                <a:cs typeface="Times New Roman"/>
              </a:rPr>
              <a:t>ob</a:t>
            </a:r>
            <a:r>
              <a:rPr sz="2400" spc="-5" dirty="0">
                <a:latin typeface="Times New Roman"/>
                <a:cs typeface="Times New Roman"/>
              </a:rPr>
              <a:t>j</a:t>
            </a:r>
            <a:r>
              <a:rPr sz="2400" spc="-10" dirty="0">
                <a:latin typeface="Times New Roman"/>
                <a:cs typeface="Times New Roman"/>
              </a:rPr>
              <a:t>ect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ent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2400" spc="-18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akes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ext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spc="-20" dirty="0">
                <a:latin typeface="Times New Roman"/>
                <a:cs typeface="Times New Roman"/>
              </a:rPr>
              <a:t>senten</a:t>
            </a:r>
            <a:r>
              <a:rPr sz="2400" spc="-25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15" dirty="0">
                <a:latin typeface="Times New Roman"/>
                <a:cs typeface="Times New Roman"/>
              </a:rPr>
              <a:t>parag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aph)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i</a:t>
            </a:r>
            <a:r>
              <a:rPr sz="2400" spc="-15" dirty="0">
                <a:latin typeface="Times New Roman"/>
                <a:cs typeface="Times New Roman"/>
              </a:rPr>
              <a:t>nput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ident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fi</a:t>
            </a:r>
            <a:r>
              <a:rPr sz="2400" spc="-3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 re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evant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nouns(people,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place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ganiza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ions)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ent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1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ing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2400" spc="-10" dirty="0">
                <a:latin typeface="Times New Roman"/>
                <a:cs typeface="Times New Roman"/>
              </a:rPr>
              <a:t>Classify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10" dirty="0">
                <a:latin typeface="Times New Roman"/>
                <a:cs typeface="Times New Roman"/>
              </a:rPr>
              <a:t>cate</a:t>
            </a:r>
            <a:r>
              <a:rPr sz="2400" spc="-15" dirty="0">
                <a:latin typeface="Times New Roman"/>
                <a:cs typeface="Times New Roman"/>
              </a:rPr>
              <a:t>gor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z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cont</a:t>
            </a:r>
            <a:r>
              <a:rPr sz="2400" spc="-10" dirty="0">
                <a:latin typeface="Times New Roman"/>
                <a:cs typeface="Times New Roman"/>
              </a:rPr>
              <a:t>ents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10" dirty="0">
                <a:latin typeface="Times New Roman"/>
                <a:cs typeface="Times New Roman"/>
              </a:rPr>
              <a:t>get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evant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tags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prove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sea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algo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ith</a:t>
            </a:r>
            <a:r>
              <a:rPr sz="2400" spc="-4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Fo</a:t>
            </a:r>
            <a:r>
              <a:rPr sz="2400" dirty="0">
                <a:latin typeface="Times New Roman"/>
                <a:cs typeface="Times New Roman"/>
              </a:rPr>
              <a:t>r </a:t>
            </a:r>
            <a:r>
              <a:rPr sz="2400" spc="-15" dirty="0">
                <a:latin typeface="Times New Roman"/>
                <a:cs typeface="Times New Roman"/>
              </a:rPr>
              <a:t>con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rec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spc="-40" dirty="0">
                <a:latin typeface="Times New Roman"/>
                <a:cs typeface="Times New Roman"/>
              </a:rPr>
              <a:t>mm</a:t>
            </a:r>
            <a:r>
              <a:rPr sz="2400" spc="-15" dirty="0">
                <a:latin typeface="Times New Roman"/>
                <a:cs typeface="Times New Roman"/>
              </a:rPr>
              <a:t>enda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ions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Fo</a:t>
            </a:r>
            <a:r>
              <a:rPr sz="2400" dirty="0">
                <a:latin typeface="Times New Roman"/>
                <a:cs typeface="Times New Roman"/>
              </a:rPr>
              <a:t>r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nfo </a:t>
            </a:r>
            <a:r>
              <a:rPr sz="2400" spc="-10" dirty="0">
                <a:latin typeface="Times New Roman"/>
                <a:cs typeface="Times New Roman"/>
              </a:rPr>
              <a:t>extraction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15" dirty="0">
                <a:latin typeface="Times New Roman"/>
                <a:cs typeface="Times New Roman"/>
              </a:rPr>
              <a:t>Re</a:t>
            </a:r>
            <a:r>
              <a:rPr sz="2400" spc="-20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2400" spc="-10" dirty="0">
                <a:latin typeface="Times New Roman"/>
                <a:cs typeface="Times New Roman"/>
              </a:rPr>
              <a:t>ht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ps: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10" dirty="0">
                <a:latin typeface="Times New Roman"/>
                <a:cs typeface="Times New Roman"/>
              </a:rPr>
              <a:t>/spa</a:t>
            </a:r>
            <a:r>
              <a:rPr sz="2400" spc="-30" dirty="0">
                <a:latin typeface="Times New Roman"/>
                <a:cs typeface="Times New Roman"/>
              </a:rPr>
              <a:t>c</a:t>
            </a:r>
            <a:r>
              <a:rPr sz="2400" spc="-160" dirty="0">
                <a:latin typeface="Times New Roman"/>
                <a:cs typeface="Times New Roman"/>
              </a:rPr>
              <a:t>y</a:t>
            </a:r>
            <a:r>
              <a:rPr sz="2400" spc="-10" dirty="0">
                <a:latin typeface="Times New Roman"/>
                <a:cs typeface="Times New Roman"/>
              </a:rPr>
              <a:t>.io/</a:t>
            </a:r>
            <a:r>
              <a:rPr sz="2400" spc="-3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pi/</a:t>
            </a:r>
            <a:r>
              <a:rPr sz="2400" spc="-3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nnota</a:t>
            </a:r>
            <a:r>
              <a:rPr sz="2400" spc="-2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o</a:t>
            </a:r>
            <a:r>
              <a:rPr sz="2400" spc="-15" dirty="0">
                <a:latin typeface="Times New Roman"/>
                <a:cs typeface="Times New Roman"/>
              </a:rPr>
              <a:t>n#na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ent</a:t>
            </a:r>
            <a:r>
              <a:rPr sz="2400" spc="-2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ti</a:t>
            </a:r>
            <a:r>
              <a:rPr sz="2400" spc="-3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754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0104" y="376873"/>
            <a:ext cx="252095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00FF"/>
                </a:solidFill>
                <a:latin typeface="Garamond"/>
                <a:cs typeface="Garamond"/>
              </a:rPr>
              <a:t>NER</a:t>
            </a:r>
            <a:r>
              <a:rPr sz="32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Garamond"/>
                <a:cs typeface="Garamond"/>
              </a:rPr>
              <a:t>HandsOn</a:t>
            </a:r>
            <a:endParaRPr sz="32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845" y="1451790"/>
            <a:ext cx="36150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12875" algn="l"/>
              </a:tabLst>
            </a:pPr>
            <a:r>
              <a:rPr sz="2400" spc="-5" dirty="0">
                <a:latin typeface="Garamond"/>
                <a:cs typeface="Garamond"/>
              </a:rPr>
              <a:t>Hands-on</a:t>
            </a:r>
            <a:r>
              <a:rPr sz="2400" dirty="0">
                <a:latin typeface="Garamond"/>
                <a:cs typeface="Garamond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Garamond"/>
                <a:cs typeface="Garamond"/>
              </a:rPr>
              <a:t>nlpEDA_v1.ipynb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9728" y="2667421"/>
            <a:ext cx="2240280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Garamond"/>
                <a:cs typeface="Garamond"/>
              </a:rPr>
              <a:t>Cas</a:t>
            </a:r>
            <a:r>
              <a:rPr sz="3600" dirty="0">
                <a:latin typeface="Garamond"/>
                <a:cs typeface="Garamond"/>
              </a:rPr>
              <a:t>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Garamond"/>
                <a:cs typeface="Garamond"/>
              </a:rPr>
              <a:t>Stu</a:t>
            </a:r>
            <a:r>
              <a:rPr sz="3600" spc="-10" dirty="0">
                <a:latin typeface="Garamond"/>
                <a:cs typeface="Garamond"/>
              </a:rPr>
              <a:t>d</a:t>
            </a:r>
            <a:r>
              <a:rPr sz="3600" spc="-15" dirty="0">
                <a:latin typeface="Garamond"/>
                <a:cs typeface="Garamond"/>
              </a:rPr>
              <a:t>ies</a:t>
            </a:r>
            <a:endParaRPr sz="3600">
              <a:latin typeface="Garamond"/>
              <a:cs typeface="Garamon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6403" rIns="0" bIns="0" rtlCol="0">
            <a:spAutoFit/>
          </a:bodyPr>
          <a:lstStyle/>
          <a:p>
            <a:pPr marL="2624455">
              <a:lnSpc>
                <a:spcPts val="3810"/>
              </a:lnSpc>
            </a:pP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Docum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Sim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lar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172748"/>
            <a:ext cx="8611235" cy="580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Doc</a:t>
            </a:r>
            <a:r>
              <a:rPr sz="2400" spc="5" dirty="0">
                <a:latin typeface="Times New Roman"/>
                <a:cs typeface="Times New Roman"/>
              </a:rPr>
              <a:t>u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ent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pro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us</a:t>
            </a:r>
            <a:r>
              <a:rPr sz="2400" dirty="0">
                <a:latin typeface="Times New Roman"/>
                <a:cs typeface="Times New Roman"/>
              </a:rPr>
              <a:t>ing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ty ba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c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be</a:t>
            </a:r>
            <a:r>
              <a:rPr sz="2400" dirty="0">
                <a:latin typeface="Times New Roman"/>
                <a:cs typeface="Times New Roman"/>
              </a:rPr>
              <a:t> us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 to</a:t>
            </a:r>
            <a:r>
              <a:rPr sz="2400" spc="-10" dirty="0">
                <a:latin typeface="Times New Roman"/>
                <a:cs typeface="Times New Roman"/>
              </a:rPr>
              <a:t> id</a:t>
            </a:r>
            <a:r>
              <a:rPr sz="2400" spc="-15" dirty="0">
                <a:latin typeface="Times New Roman"/>
                <a:cs typeface="Times New Roman"/>
              </a:rPr>
              <a:t>en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ify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ar</a:t>
            </a:r>
            <a:r>
              <a:rPr sz="2400" spc="-15" dirty="0">
                <a:latin typeface="Times New Roman"/>
                <a:cs typeface="Times New Roman"/>
              </a:rPr>
              <a:t> 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text </a:t>
            </a:r>
            <a:r>
              <a:rPr sz="2400" spc="-15" dirty="0">
                <a:latin typeface="Times New Roman"/>
                <a:cs typeface="Times New Roman"/>
              </a:rPr>
              <a:t>do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her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do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en</a:t>
            </a:r>
            <a:r>
              <a:rPr sz="2400" dirty="0">
                <a:latin typeface="Times New Roman"/>
                <a:cs typeface="Times New Roman"/>
              </a:rPr>
              <a:t>t(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based</a:t>
            </a:r>
            <a:r>
              <a:rPr sz="2400" dirty="0">
                <a:latin typeface="Times New Roman"/>
                <a:cs typeface="Times New Roman"/>
              </a:rPr>
              <a:t> on </a:t>
            </a:r>
            <a:r>
              <a:rPr sz="2400" spc="-15" dirty="0">
                <a:latin typeface="Times New Roman"/>
                <a:cs typeface="Times New Roman"/>
              </a:rPr>
              <a:t>fea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ure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ext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ac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doc</a:t>
            </a:r>
            <a:r>
              <a:rPr sz="2400" spc="5" dirty="0">
                <a:latin typeface="Times New Roman"/>
                <a:cs typeface="Times New Roman"/>
              </a:rPr>
              <a:t>u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en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ke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rds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tf-idf.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marR="836294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20" dirty="0">
                <a:latin typeface="Times New Roman"/>
                <a:cs typeface="Times New Roman"/>
              </a:rPr>
              <a:t>Pa</a:t>
            </a:r>
            <a:r>
              <a:rPr sz="2400" dirty="0">
                <a:latin typeface="Times New Roman"/>
                <a:cs typeface="Times New Roman"/>
              </a:rPr>
              <a:t>irw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do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pus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invo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ves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put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 </a:t>
            </a:r>
            <a:r>
              <a:rPr sz="2400" spc="-15" dirty="0">
                <a:latin typeface="Times New Roman"/>
                <a:cs typeface="Times New Roman"/>
              </a:rPr>
              <a:t>do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pa</a:t>
            </a:r>
            <a:r>
              <a:rPr sz="2400" dirty="0">
                <a:latin typeface="Times New Roman"/>
                <a:cs typeface="Times New Roman"/>
              </a:rPr>
              <a:t>ir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do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en</a:t>
            </a:r>
            <a:r>
              <a:rPr sz="2400" dirty="0">
                <a:latin typeface="Times New Roman"/>
                <a:cs typeface="Times New Roman"/>
              </a:rPr>
              <a:t>ts 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dirty="0">
                <a:latin typeface="Times New Roman"/>
                <a:cs typeface="Times New Roman"/>
              </a:rPr>
              <a:t>rpu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marR="825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Thus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f you </a:t>
            </a:r>
            <a:r>
              <a:rPr sz="2400" spc="5" dirty="0">
                <a:latin typeface="Times New Roman"/>
                <a:cs typeface="Times New Roman"/>
              </a:rPr>
              <a:t>h</a:t>
            </a:r>
            <a:r>
              <a:rPr sz="2400" spc="-15" dirty="0">
                <a:latin typeface="Times New Roman"/>
                <a:cs typeface="Times New Roman"/>
              </a:rPr>
              <a:t>ave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b="1" i="1" spc="-20" dirty="0">
                <a:latin typeface="Times New Roman"/>
                <a:cs typeface="Times New Roman"/>
              </a:rPr>
              <a:t>C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docu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ents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pus,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 </a:t>
            </a:r>
            <a:r>
              <a:rPr sz="2400" spc="-5" dirty="0">
                <a:latin typeface="Times New Roman"/>
                <a:cs typeface="Times New Roman"/>
              </a:rPr>
              <a:t>woul</a:t>
            </a:r>
            <a:r>
              <a:rPr sz="2400" dirty="0">
                <a:latin typeface="Times New Roman"/>
                <a:cs typeface="Times New Roman"/>
              </a:rPr>
              <a:t>d </a:t>
            </a:r>
            <a:r>
              <a:rPr sz="2400" spc="-15" dirty="0">
                <a:latin typeface="Times New Roman"/>
                <a:cs typeface="Times New Roman"/>
              </a:rPr>
              <a:t>end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 </a:t>
            </a:r>
            <a:r>
              <a:rPr sz="2400" spc="-2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 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i="1" spc="-20" dirty="0">
                <a:latin typeface="Times New Roman"/>
                <a:cs typeface="Times New Roman"/>
              </a:rPr>
              <a:t>C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x </a:t>
            </a:r>
            <a:r>
              <a:rPr sz="2400" b="1" i="1" spc="-20" dirty="0">
                <a:latin typeface="Times New Roman"/>
                <a:cs typeface="Times New Roman"/>
              </a:rPr>
              <a:t>C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ix</a:t>
            </a:r>
            <a:r>
              <a:rPr sz="2400" spc="-5" dirty="0">
                <a:latin typeface="Times New Roman"/>
                <a:cs typeface="Times New Roman"/>
              </a:rPr>
              <a:t> suc</a:t>
            </a:r>
            <a:r>
              <a:rPr sz="2400" dirty="0">
                <a:latin typeface="Times New Roman"/>
                <a:cs typeface="Times New Roman"/>
              </a:rPr>
              <a:t>h 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each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row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 colu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10" dirty="0">
                <a:latin typeface="Times New Roman"/>
                <a:cs typeface="Times New Roman"/>
              </a:rPr>
              <a:t>repre</a:t>
            </a:r>
            <a:r>
              <a:rPr sz="2400" spc="-20" dirty="0">
                <a:latin typeface="Times New Roman"/>
                <a:cs typeface="Times New Roman"/>
              </a:rPr>
              <a:t>sen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pa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r of </a:t>
            </a:r>
            <a:r>
              <a:rPr sz="2400" spc="-15" dirty="0">
                <a:latin typeface="Times New Roman"/>
                <a:cs typeface="Times New Roman"/>
              </a:rPr>
              <a:t>do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wh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ind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 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row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co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n, respe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vel</a:t>
            </a:r>
            <a:r>
              <a:rPr sz="2400" spc="-16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marR="2482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1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ve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al</a:t>
            </a:r>
            <a:r>
              <a:rPr sz="2400" spc="-15" dirty="0">
                <a:latin typeface="Times New Roman"/>
                <a:cs typeface="Times New Roman"/>
              </a:rPr>
              <a:t> s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ics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used</a:t>
            </a:r>
            <a:r>
              <a:rPr sz="2400" spc="-10" dirty="0">
                <a:latin typeface="Times New Roman"/>
                <a:cs typeface="Times New Roman"/>
              </a:rPr>
              <a:t> to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pu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docu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ent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inclu</a:t>
            </a:r>
            <a:r>
              <a:rPr sz="2400" spc="-15" dirty="0">
                <a:latin typeface="Times New Roman"/>
                <a:cs typeface="Times New Roman"/>
              </a:rPr>
              <a:t>de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cos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e/s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ila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spc="-15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eu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anh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BM25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6403" rIns="0" bIns="0" rtlCol="0">
            <a:spAutoFit/>
          </a:bodyPr>
          <a:lstStyle/>
          <a:p>
            <a:pPr marL="2624455">
              <a:lnSpc>
                <a:spcPts val="3810"/>
              </a:lnSpc>
            </a:pP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Docum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Sim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lar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172748"/>
            <a:ext cx="8585835" cy="140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15" dirty="0">
                <a:latin typeface="Times New Roman"/>
                <a:cs typeface="Times New Roman"/>
              </a:rPr>
              <a:t>Cos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ves us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gle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be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we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ature</a:t>
            </a:r>
            <a:r>
              <a:rPr sz="2400" spc="-15" dirty="0">
                <a:latin typeface="Times New Roman"/>
                <a:cs typeface="Times New Roman"/>
              </a:rPr>
              <a:t> ve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ations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tw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ext </a:t>
            </a:r>
            <a:r>
              <a:rPr sz="2400" spc="-15" dirty="0">
                <a:latin typeface="Times New Roman"/>
                <a:cs typeface="Times New Roman"/>
              </a:rPr>
              <a:t>do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. </a:t>
            </a:r>
            <a:r>
              <a:rPr sz="2400" spc="-15" dirty="0">
                <a:latin typeface="Times New Roman"/>
                <a:cs typeface="Times New Roman"/>
              </a:rPr>
              <a:t>Lower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he an</a:t>
            </a:r>
            <a:r>
              <a:rPr sz="2400" spc="-10" dirty="0">
                <a:latin typeface="Times New Roman"/>
                <a:cs typeface="Times New Roman"/>
              </a:rPr>
              <a:t>gle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be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we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docu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he c</a:t>
            </a:r>
            <a:r>
              <a:rPr sz="2400" dirty="0">
                <a:latin typeface="Times New Roman"/>
                <a:cs typeface="Times New Roman"/>
              </a:rPr>
              <a:t>los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 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ore 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ar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 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lo</a:t>
            </a:r>
            <a:r>
              <a:rPr sz="2400" spc="-5" dirty="0">
                <a:latin typeface="Times New Roman"/>
                <a:cs typeface="Times New Roman"/>
              </a:rPr>
              <a:t>win</a:t>
            </a:r>
            <a:r>
              <a:rPr sz="2400" dirty="0">
                <a:latin typeface="Times New Roman"/>
                <a:cs typeface="Times New Roman"/>
              </a:rPr>
              <a:t>g </a:t>
            </a:r>
            <a:r>
              <a:rPr sz="2400" spc="-1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igure.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0955" y="3048000"/>
            <a:ext cx="8317991" cy="259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333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Sim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lar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ty</a:t>
            </a:r>
            <a:r>
              <a:rPr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fe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tur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3080004" y="694944"/>
            <a:ext cx="3532631" cy="2763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8068" y="2065020"/>
            <a:ext cx="2632710" cy="2920365"/>
          </a:xfrm>
          <a:custGeom>
            <a:avLst/>
            <a:gdLst/>
            <a:ahLst/>
            <a:cxnLst/>
            <a:rect l="l" t="t" r="r" b="b"/>
            <a:pathLst>
              <a:path w="2632710" h="2920365">
                <a:moveTo>
                  <a:pt x="163817" y="2842640"/>
                </a:moveTo>
                <a:lnTo>
                  <a:pt x="163817" y="2920364"/>
                </a:lnTo>
                <a:lnTo>
                  <a:pt x="215633" y="2894456"/>
                </a:lnTo>
                <a:lnTo>
                  <a:pt x="176771" y="2894456"/>
                </a:lnTo>
                <a:lnTo>
                  <a:pt x="176771" y="2868548"/>
                </a:lnTo>
                <a:lnTo>
                  <a:pt x="215633" y="2868548"/>
                </a:lnTo>
                <a:lnTo>
                  <a:pt x="163817" y="2842640"/>
                </a:lnTo>
                <a:close/>
              </a:path>
              <a:path w="2632710" h="2920365">
                <a:moveTo>
                  <a:pt x="2632331" y="0"/>
                </a:moveTo>
                <a:lnTo>
                  <a:pt x="5809" y="0"/>
                </a:lnTo>
                <a:lnTo>
                  <a:pt x="0" y="5852"/>
                </a:lnTo>
                <a:lnTo>
                  <a:pt x="0" y="2888741"/>
                </a:lnTo>
                <a:lnTo>
                  <a:pt x="5809" y="2894456"/>
                </a:lnTo>
                <a:lnTo>
                  <a:pt x="163817" y="2894456"/>
                </a:lnTo>
                <a:lnTo>
                  <a:pt x="163817" y="2881502"/>
                </a:lnTo>
                <a:lnTo>
                  <a:pt x="25907" y="2881502"/>
                </a:lnTo>
                <a:lnTo>
                  <a:pt x="12953" y="2868548"/>
                </a:lnTo>
                <a:lnTo>
                  <a:pt x="25907" y="2868548"/>
                </a:lnTo>
                <a:lnTo>
                  <a:pt x="25907" y="25907"/>
                </a:lnTo>
                <a:lnTo>
                  <a:pt x="12953" y="25907"/>
                </a:lnTo>
                <a:lnTo>
                  <a:pt x="25907" y="12953"/>
                </a:lnTo>
                <a:lnTo>
                  <a:pt x="2632331" y="12953"/>
                </a:lnTo>
                <a:lnTo>
                  <a:pt x="2632331" y="0"/>
                </a:lnTo>
                <a:close/>
              </a:path>
              <a:path w="2632710" h="2920365">
                <a:moveTo>
                  <a:pt x="215633" y="2868548"/>
                </a:moveTo>
                <a:lnTo>
                  <a:pt x="176771" y="2868548"/>
                </a:lnTo>
                <a:lnTo>
                  <a:pt x="176771" y="2894456"/>
                </a:lnTo>
                <a:lnTo>
                  <a:pt x="215633" y="2894456"/>
                </a:lnTo>
                <a:lnTo>
                  <a:pt x="241541" y="2881502"/>
                </a:lnTo>
                <a:lnTo>
                  <a:pt x="215633" y="2868548"/>
                </a:lnTo>
                <a:close/>
              </a:path>
              <a:path w="2632710" h="2920365">
                <a:moveTo>
                  <a:pt x="25907" y="2868548"/>
                </a:moveTo>
                <a:lnTo>
                  <a:pt x="12953" y="2868548"/>
                </a:lnTo>
                <a:lnTo>
                  <a:pt x="25907" y="2881502"/>
                </a:lnTo>
                <a:lnTo>
                  <a:pt x="25907" y="2868548"/>
                </a:lnTo>
                <a:close/>
              </a:path>
              <a:path w="2632710" h="2920365">
                <a:moveTo>
                  <a:pt x="163817" y="2868548"/>
                </a:moveTo>
                <a:lnTo>
                  <a:pt x="25907" y="2868548"/>
                </a:lnTo>
                <a:lnTo>
                  <a:pt x="25907" y="2881502"/>
                </a:lnTo>
                <a:lnTo>
                  <a:pt x="163817" y="2881502"/>
                </a:lnTo>
                <a:lnTo>
                  <a:pt x="163817" y="2868548"/>
                </a:lnTo>
                <a:close/>
              </a:path>
              <a:path w="2632710" h="2920365">
                <a:moveTo>
                  <a:pt x="25907" y="12953"/>
                </a:moveTo>
                <a:lnTo>
                  <a:pt x="12953" y="25907"/>
                </a:lnTo>
                <a:lnTo>
                  <a:pt x="25907" y="25907"/>
                </a:lnTo>
                <a:lnTo>
                  <a:pt x="25907" y="12953"/>
                </a:lnTo>
                <a:close/>
              </a:path>
              <a:path w="2632710" h="2920365">
                <a:moveTo>
                  <a:pt x="2632331" y="12953"/>
                </a:moveTo>
                <a:lnTo>
                  <a:pt x="25907" y="12953"/>
                </a:lnTo>
                <a:lnTo>
                  <a:pt x="25907" y="25907"/>
                </a:lnTo>
                <a:lnTo>
                  <a:pt x="2632331" y="25907"/>
                </a:lnTo>
                <a:lnTo>
                  <a:pt x="2632331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5152" y="3624071"/>
            <a:ext cx="8080248" cy="2639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2584" y="424651"/>
            <a:ext cx="363601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10"/>
              </a:lnSpc>
            </a:pPr>
            <a:r>
              <a:rPr sz="3200" spc="-5" dirty="0">
                <a:latin typeface="Arial"/>
                <a:cs typeface="Arial"/>
              </a:rPr>
              <a:t>Docum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Sim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lar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8863" y="1201862"/>
            <a:ext cx="834644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80"/>
              </a:lnSpc>
            </a:pPr>
            <a:r>
              <a:rPr sz="4000" spc="-30" dirty="0">
                <a:solidFill>
                  <a:srgbClr val="006FC0"/>
                </a:solidFill>
                <a:latin typeface="Times New Roman"/>
                <a:cs typeface="Times New Roman"/>
              </a:rPr>
              <a:t>Doc</a:t>
            </a:r>
            <a:r>
              <a:rPr sz="4000" spc="-5" dirty="0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4000" spc="-25" dirty="0">
                <a:solidFill>
                  <a:srgbClr val="006FC0"/>
                </a:solidFill>
                <a:latin typeface="Times New Roman"/>
                <a:cs typeface="Times New Roman"/>
              </a:rPr>
              <a:t>me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4000" spc="-15" dirty="0">
                <a:solidFill>
                  <a:srgbClr val="006FC0"/>
                </a:solidFill>
                <a:latin typeface="Times New Roman"/>
                <a:cs typeface="Times New Roman"/>
              </a:rPr>
              <a:t>tSi</a:t>
            </a:r>
            <a:r>
              <a:rPr sz="4000" spc="-30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4000" spc="-15" dirty="0">
                <a:solidFill>
                  <a:srgbClr val="006FC0"/>
                </a:solidFill>
                <a:latin typeface="Times New Roman"/>
                <a:cs typeface="Times New Roman"/>
              </a:rPr>
              <a:t>il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4000" spc="-15" dirty="0">
                <a:solidFill>
                  <a:srgbClr val="006FC0"/>
                </a:solidFill>
                <a:latin typeface="Times New Roman"/>
                <a:cs typeface="Times New Roman"/>
              </a:rPr>
              <a:t>rit</a:t>
            </a:r>
            <a:r>
              <a:rPr sz="4000" spc="-5" dirty="0">
                <a:solidFill>
                  <a:srgbClr val="006FC0"/>
                </a:solidFill>
                <a:latin typeface="Times New Roman"/>
                <a:cs typeface="Times New Roman"/>
              </a:rPr>
              <a:t>y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Cl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4000" spc="-2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4000" spc="-15" dirty="0">
                <a:solidFill>
                  <a:srgbClr val="006FC0"/>
                </a:solidFill>
                <a:latin typeface="Times New Roman"/>
                <a:cs typeface="Times New Roman"/>
              </a:rPr>
              <a:t>eri</a:t>
            </a:r>
            <a:r>
              <a:rPr sz="4000" spc="-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g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_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1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.ipy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1144" y="424651"/>
            <a:ext cx="381889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10"/>
              </a:lnSpc>
            </a:pPr>
            <a:r>
              <a:rPr sz="3200" spc="-5" dirty="0">
                <a:latin typeface="Arial"/>
                <a:cs typeface="Arial"/>
              </a:rPr>
              <a:t>Docum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Cluster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6295" y="1174430"/>
            <a:ext cx="833945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80"/>
              </a:lnSpc>
            </a:pPr>
            <a:r>
              <a:rPr sz="4000" spc="-30" dirty="0">
                <a:solidFill>
                  <a:srgbClr val="006FC0"/>
                </a:solidFill>
                <a:latin typeface="Times New Roman"/>
                <a:cs typeface="Times New Roman"/>
              </a:rPr>
              <a:t>Docume</a:t>
            </a:r>
            <a:r>
              <a:rPr sz="4000" spc="-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tSim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4000" spc="-15" dirty="0">
                <a:solidFill>
                  <a:srgbClr val="006FC0"/>
                </a:solidFill>
                <a:latin typeface="Times New Roman"/>
                <a:cs typeface="Times New Roman"/>
              </a:rPr>
              <a:t>lar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tyC</a:t>
            </a:r>
            <a:r>
              <a:rPr sz="4000" spc="-5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us</a:t>
            </a:r>
            <a:r>
              <a:rPr sz="4000" spc="-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4000" spc="-15" dirty="0">
                <a:solidFill>
                  <a:srgbClr val="006FC0"/>
                </a:solidFill>
                <a:latin typeface="Times New Roman"/>
                <a:cs typeface="Times New Roman"/>
              </a:rPr>
              <a:t>eri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g</a:t>
            </a:r>
            <a:r>
              <a:rPr sz="4000" spc="-15" dirty="0">
                <a:solidFill>
                  <a:srgbClr val="006FC0"/>
                </a:solidFill>
                <a:latin typeface="Times New Roman"/>
                <a:cs typeface="Times New Roman"/>
              </a:rPr>
              <a:t>_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4000" spc="-15" dirty="0">
                <a:solidFill>
                  <a:srgbClr val="006FC0"/>
                </a:solidFill>
                <a:latin typeface="Times New Roman"/>
                <a:cs typeface="Times New Roman"/>
              </a:rPr>
              <a:t>1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.ipynb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8954" y="153379"/>
            <a:ext cx="684212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10"/>
              </a:lnSpc>
            </a:pPr>
            <a:r>
              <a:rPr sz="3200" dirty="0">
                <a:latin typeface="Arial"/>
                <a:cs typeface="Arial"/>
              </a:rPr>
              <a:t>Ye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p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R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views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ti</a:t>
            </a:r>
            <a:r>
              <a:rPr sz="3200" spc="-15" dirty="0">
                <a:latin typeface="Arial"/>
                <a:cs typeface="Arial"/>
              </a:rPr>
              <a:t>m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An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lysi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959" y="640812"/>
            <a:ext cx="8542655" cy="1323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9495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Classif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cati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: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Ha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ds</a:t>
            </a:r>
            <a:r>
              <a:rPr sz="3200" dirty="0">
                <a:latin typeface="Arial"/>
                <a:cs typeface="Arial"/>
              </a:rPr>
              <a:t>-On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4780"/>
              </a:lnSpc>
              <a:spcBef>
                <a:spcPts val="2395"/>
              </a:spcBef>
            </a:pPr>
            <a:r>
              <a:rPr sz="4000" spc="-15" dirty="0">
                <a:solidFill>
                  <a:srgbClr val="006FC0"/>
                </a:solidFill>
                <a:latin typeface="Times New Roman"/>
                <a:cs typeface="Times New Roman"/>
              </a:rPr>
              <a:t>tex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tCla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sf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cat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4000" spc="-1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4000" spc="-200" dirty="0">
                <a:solidFill>
                  <a:srgbClr val="006FC0"/>
                </a:solidFill>
                <a:latin typeface="Times New Roman"/>
                <a:cs typeface="Times New Roman"/>
              </a:rPr>
              <a:t>W</a:t>
            </a:r>
            <a:r>
              <a:rPr sz="4000" spc="-15" dirty="0">
                <a:solidFill>
                  <a:srgbClr val="006FC0"/>
                </a:solidFill>
                <a:latin typeface="Times New Roman"/>
                <a:cs typeface="Times New Roman"/>
              </a:rPr>
              <a:t>it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4000" spc="-30" dirty="0">
                <a:solidFill>
                  <a:srgbClr val="006FC0"/>
                </a:solidFill>
                <a:latin typeface="Times New Roman"/>
                <a:cs typeface="Times New Roman"/>
              </a:rPr>
              <a:t>Adva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cedML.ipynb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754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741" rIns="0" bIns="0" rtlCol="0">
            <a:spAutoFit/>
          </a:bodyPr>
          <a:lstStyle/>
          <a:p>
            <a:pPr marL="1386205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pr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pr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cessing</a:t>
            </a:r>
            <a:r>
              <a:rPr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wran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li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284065"/>
            <a:ext cx="8319134" cy="427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Objec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ive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10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ran</a:t>
            </a:r>
            <a:r>
              <a:rPr sz="2400" spc="-5" dirty="0">
                <a:latin typeface="Times New Roman"/>
                <a:cs typeface="Times New Roman"/>
              </a:rPr>
              <a:t>sfor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 unstructu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15" dirty="0">
                <a:latin typeface="Times New Roman"/>
                <a:cs typeface="Times New Roman"/>
              </a:rPr>
              <a:t>se</a:t>
            </a:r>
            <a:r>
              <a:rPr sz="2400" spc="-45" dirty="0">
                <a:latin typeface="Times New Roman"/>
                <a:cs typeface="Times New Roman"/>
              </a:rPr>
              <a:t>m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st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uctu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noisy</a:t>
            </a:r>
            <a:r>
              <a:rPr sz="2400" spc="-10" dirty="0">
                <a:latin typeface="Times New Roman"/>
                <a:cs typeface="Times New Roman"/>
              </a:rPr>
              <a:t> 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cle</a:t>
            </a:r>
            <a:r>
              <a:rPr sz="2400" spc="-15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after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oving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unne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ess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ele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ents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24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echniques: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Re</a:t>
            </a:r>
            <a:r>
              <a:rPr sz="2400" b="1" spc="5" dirty="0">
                <a:latin typeface="Times New Roman"/>
                <a:cs typeface="Times New Roman"/>
              </a:rPr>
              <a:t>m</a:t>
            </a:r>
            <a:r>
              <a:rPr sz="2400" b="1" spc="-15" dirty="0">
                <a:latin typeface="Times New Roman"/>
                <a:cs typeface="Times New Roman"/>
              </a:rPr>
              <a:t>ove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H</a:t>
            </a:r>
            <a:r>
              <a:rPr sz="2400" b="1" spc="-20" dirty="0">
                <a:latin typeface="Times New Roman"/>
                <a:cs typeface="Times New Roman"/>
              </a:rPr>
              <a:t>TML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 </a:t>
            </a:r>
            <a:r>
              <a:rPr sz="2400" b="1" spc="-20" dirty="0">
                <a:latin typeface="Times New Roman"/>
                <a:cs typeface="Times New Roman"/>
              </a:rPr>
              <a:t>ma</a:t>
            </a:r>
            <a:r>
              <a:rPr sz="2400" b="1" spc="-10" dirty="0">
                <a:latin typeface="Times New Roman"/>
                <a:cs typeface="Times New Roman"/>
              </a:rPr>
              <a:t>r</a:t>
            </a:r>
            <a:r>
              <a:rPr sz="2400" b="1" spc="5" dirty="0">
                <a:latin typeface="Times New Roman"/>
                <a:cs typeface="Times New Roman"/>
              </a:rPr>
              <a:t>k</a:t>
            </a:r>
            <a:r>
              <a:rPr sz="2400" b="1" spc="-5" dirty="0">
                <a:latin typeface="Times New Roman"/>
                <a:cs typeface="Times New Roman"/>
              </a:rPr>
              <a:t>u</a:t>
            </a:r>
            <a:r>
              <a:rPr sz="2400" b="1" dirty="0">
                <a:latin typeface="Times New Roman"/>
                <a:cs typeface="Times New Roman"/>
              </a:rPr>
              <a:t>p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tags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Handling accen</a:t>
            </a:r>
            <a:r>
              <a:rPr sz="2400" b="1" spc="-5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ed</a:t>
            </a:r>
            <a:r>
              <a:rPr sz="2400" b="1" spc="-15" dirty="0">
                <a:latin typeface="Times New Roman"/>
                <a:cs typeface="Times New Roman"/>
              </a:rPr>
              <a:t> charac</a:t>
            </a:r>
            <a:r>
              <a:rPr sz="2400" b="1" spc="-5" dirty="0">
                <a:latin typeface="Times New Roman"/>
                <a:cs typeface="Times New Roman"/>
              </a:rPr>
              <a:t>t</a:t>
            </a:r>
            <a:r>
              <a:rPr sz="2400" b="1" spc="-15" dirty="0">
                <a:latin typeface="Times New Roman"/>
                <a:cs typeface="Times New Roman"/>
              </a:rPr>
              <a:t>ers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b="1" dirty="0">
                <a:latin typeface="Times New Roman"/>
                <a:cs typeface="Times New Roman"/>
              </a:rPr>
              <a:t>Expa</a:t>
            </a:r>
            <a:r>
              <a:rPr sz="2400" b="1" spc="-10" dirty="0">
                <a:latin typeface="Times New Roman"/>
                <a:cs typeface="Times New Roman"/>
              </a:rPr>
              <a:t>n</a:t>
            </a:r>
            <a:r>
              <a:rPr sz="2400" b="1" spc="-5" dirty="0">
                <a:latin typeface="Times New Roman"/>
                <a:cs typeface="Times New Roman"/>
              </a:rPr>
              <a:t>din</a:t>
            </a:r>
            <a:r>
              <a:rPr sz="2400" b="1" dirty="0">
                <a:latin typeface="Times New Roman"/>
                <a:cs typeface="Times New Roman"/>
              </a:rPr>
              <a:t>g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contrac</a:t>
            </a:r>
            <a:r>
              <a:rPr sz="2400" b="1" spc="-5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ions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Re</a:t>
            </a:r>
            <a:r>
              <a:rPr sz="2400" b="1" spc="5" dirty="0">
                <a:latin typeface="Times New Roman"/>
                <a:cs typeface="Times New Roman"/>
              </a:rPr>
              <a:t>m</a:t>
            </a:r>
            <a:r>
              <a:rPr sz="2400" b="1" spc="-15" dirty="0">
                <a:latin typeface="Times New Roman"/>
                <a:cs typeface="Times New Roman"/>
              </a:rPr>
              <a:t>oving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spe</a:t>
            </a:r>
            <a:r>
              <a:rPr sz="2400" b="1" spc="5" dirty="0">
                <a:latin typeface="Times New Roman"/>
                <a:cs typeface="Times New Roman"/>
              </a:rPr>
              <a:t>c</a:t>
            </a:r>
            <a:r>
              <a:rPr sz="2400" b="1" spc="-10" dirty="0">
                <a:latin typeface="Times New Roman"/>
                <a:cs typeface="Times New Roman"/>
              </a:rPr>
              <a:t>ial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charac</a:t>
            </a:r>
            <a:r>
              <a:rPr sz="2400" b="1" spc="-5" dirty="0">
                <a:latin typeface="Times New Roman"/>
                <a:cs typeface="Times New Roman"/>
              </a:rPr>
              <a:t>t</a:t>
            </a:r>
            <a:r>
              <a:rPr sz="2400" b="1" spc="-15" dirty="0">
                <a:latin typeface="Times New Roman"/>
                <a:cs typeface="Times New Roman"/>
              </a:rPr>
              <a:t>ers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&amp;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sy</a:t>
            </a:r>
            <a:r>
              <a:rPr sz="2400" b="1" spc="5" dirty="0">
                <a:latin typeface="Times New Roman"/>
                <a:cs typeface="Times New Roman"/>
              </a:rPr>
              <a:t>m</a:t>
            </a:r>
            <a:r>
              <a:rPr sz="2400" b="1" spc="-5" dirty="0">
                <a:latin typeface="Times New Roman"/>
                <a:cs typeface="Times New Roman"/>
              </a:rPr>
              <a:t>bols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Ste</a:t>
            </a:r>
            <a:r>
              <a:rPr sz="2400" b="1" spc="10" dirty="0">
                <a:latin typeface="Times New Roman"/>
                <a:cs typeface="Times New Roman"/>
              </a:rPr>
              <a:t>m</a:t>
            </a:r>
            <a:r>
              <a:rPr sz="2400" b="1" dirty="0">
                <a:latin typeface="Times New Roman"/>
                <a:cs typeface="Times New Roman"/>
              </a:rPr>
              <a:t>m</a:t>
            </a:r>
            <a:r>
              <a:rPr sz="2400" b="1" spc="-15" dirty="0">
                <a:latin typeface="Times New Roman"/>
                <a:cs typeface="Times New Roman"/>
              </a:rPr>
              <a:t>ing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Lem</a:t>
            </a:r>
            <a:r>
              <a:rPr sz="2400" b="1" dirty="0">
                <a:latin typeface="Times New Roman"/>
                <a:cs typeface="Times New Roman"/>
              </a:rPr>
              <a:t>m</a:t>
            </a:r>
            <a:r>
              <a:rPr sz="2400" b="1" spc="-10" dirty="0">
                <a:latin typeface="Times New Roman"/>
                <a:cs typeface="Times New Roman"/>
              </a:rPr>
              <a:t>at</a:t>
            </a:r>
            <a:r>
              <a:rPr sz="2400" b="1" spc="-5" dirty="0">
                <a:latin typeface="Times New Roman"/>
                <a:cs typeface="Times New Roman"/>
              </a:rPr>
              <a:t>i</a:t>
            </a:r>
            <a:r>
              <a:rPr sz="2400" b="1" spc="-40" dirty="0">
                <a:latin typeface="Times New Roman"/>
                <a:cs typeface="Times New Roman"/>
              </a:rPr>
              <a:t>z</a:t>
            </a:r>
            <a:r>
              <a:rPr sz="2400" b="1" spc="-10" dirty="0">
                <a:latin typeface="Times New Roman"/>
                <a:cs typeface="Times New Roman"/>
              </a:rPr>
              <a:t>at</a:t>
            </a:r>
            <a:r>
              <a:rPr sz="2400" b="1" spc="-5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Re</a:t>
            </a:r>
            <a:r>
              <a:rPr sz="2400" b="1" spc="5" dirty="0">
                <a:latin typeface="Times New Roman"/>
                <a:cs typeface="Times New Roman"/>
              </a:rPr>
              <a:t>m</a:t>
            </a:r>
            <a:r>
              <a:rPr sz="2400" b="1" spc="-15" dirty="0">
                <a:latin typeface="Times New Roman"/>
                <a:cs typeface="Times New Roman"/>
              </a:rPr>
              <a:t>oving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Stop</a:t>
            </a:r>
            <a:r>
              <a:rPr sz="2400" b="1" spc="-20" dirty="0">
                <a:latin typeface="Times New Roman"/>
                <a:cs typeface="Times New Roman"/>
              </a:rPr>
              <a:t>w</a:t>
            </a:r>
            <a:r>
              <a:rPr sz="2400" b="1" dirty="0">
                <a:latin typeface="Times New Roman"/>
                <a:cs typeface="Times New Roman"/>
              </a:rPr>
              <a:t>ords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754" y="98515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0290" y="397219"/>
            <a:ext cx="680021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10"/>
              </a:lnSpc>
            </a:pPr>
            <a:r>
              <a:rPr sz="3200" spc="-5" dirty="0">
                <a:latin typeface="Arial"/>
                <a:cs typeface="Arial"/>
              </a:rPr>
              <a:t>New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HeadL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ne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Analysi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: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Hand</a:t>
            </a:r>
            <a:r>
              <a:rPr sz="3200" spc="-1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-On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6295" y="1174430"/>
            <a:ext cx="616458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80"/>
              </a:lnSpc>
            </a:pPr>
            <a:r>
              <a:rPr sz="4000" spc="-25" dirty="0">
                <a:solidFill>
                  <a:srgbClr val="006FC0"/>
                </a:solidFill>
                <a:latin typeface="Times New Roman"/>
                <a:cs typeface="Times New Roman"/>
              </a:rPr>
              <a:t>newsHea</a:t>
            </a:r>
            <a:r>
              <a:rPr sz="4000" spc="-15" dirty="0">
                <a:solidFill>
                  <a:srgbClr val="006FC0"/>
                </a:solidFill>
                <a:latin typeface="Times New Roman"/>
                <a:cs typeface="Times New Roman"/>
              </a:rPr>
              <a:t>dli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esAna</a:t>
            </a:r>
            <a:r>
              <a:rPr sz="4000" spc="-10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ys</a:t>
            </a:r>
            <a:r>
              <a:rPr sz="4000" spc="-5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s.i</a:t>
            </a:r>
            <a:r>
              <a:rPr sz="4000" spc="-15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y</a:t>
            </a:r>
            <a:r>
              <a:rPr sz="4000" spc="-1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4000" spc="-20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6403" rIns="0" bIns="0" rtlCol="0">
            <a:spAutoFit/>
          </a:bodyPr>
          <a:lstStyle/>
          <a:p>
            <a:pPr marL="3389629">
              <a:lnSpc>
                <a:spcPts val="3810"/>
              </a:lnSpc>
            </a:pP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Ref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re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180763"/>
            <a:ext cx="8521065" cy="157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800" spc="-215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ext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Ana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10" dirty="0">
                <a:latin typeface="Times New Roman"/>
                <a:cs typeface="Times New Roman"/>
              </a:rPr>
              <a:t>yt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15" dirty="0">
                <a:latin typeface="Times New Roman"/>
                <a:cs typeface="Times New Roman"/>
              </a:rPr>
              <a:t>cs </a:t>
            </a:r>
            <a:r>
              <a:rPr sz="2800" spc="-20" dirty="0">
                <a:latin typeface="Times New Roman"/>
                <a:cs typeface="Times New Roman"/>
              </a:rPr>
              <a:t>wi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h</a:t>
            </a:r>
            <a:r>
              <a:rPr sz="2800" spc="-10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20" dirty="0">
                <a:latin typeface="Times New Roman"/>
                <a:cs typeface="Times New Roman"/>
              </a:rPr>
              <a:t>Dipanj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Sark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299085" marR="10795" indent="-286385">
              <a:lnSpc>
                <a:spcPts val="2980"/>
              </a:lnSpc>
              <a:spcBef>
                <a:spcPts val="415"/>
              </a:spcBef>
              <a:buFont typeface="Arial"/>
              <a:buChar char="•"/>
              <a:tabLst>
                <a:tab pos="299720" algn="l"/>
              </a:tabLst>
            </a:pPr>
            <a:r>
              <a:rPr sz="2800" spc="-20" dirty="0">
                <a:latin typeface="Times New Roman"/>
                <a:cs typeface="Times New Roman"/>
              </a:rPr>
              <a:t>Nat</a:t>
            </a:r>
            <a:r>
              <a:rPr sz="2800" spc="-5" dirty="0">
                <a:latin typeface="Times New Roman"/>
                <a:cs typeface="Times New Roman"/>
              </a:rPr>
              <a:t>u</a:t>
            </a:r>
            <a:r>
              <a:rPr sz="2800" spc="-10" dirty="0">
                <a:latin typeface="Times New Roman"/>
                <a:cs typeface="Times New Roman"/>
              </a:rPr>
              <a:t>ral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Lan</a:t>
            </a:r>
            <a:r>
              <a:rPr sz="2800" spc="-10" dirty="0">
                <a:latin typeface="Times New Roman"/>
                <a:cs typeface="Times New Roman"/>
              </a:rPr>
              <a:t>gu</a:t>
            </a:r>
            <a:r>
              <a:rPr sz="2800" spc="-15" dirty="0">
                <a:latin typeface="Times New Roman"/>
                <a:cs typeface="Times New Roman"/>
              </a:rPr>
              <a:t>age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P</a:t>
            </a:r>
            <a:r>
              <a:rPr sz="2800" spc="-1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cess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10" dirty="0"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g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20" dirty="0">
                <a:latin typeface="Times New Roman"/>
                <a:cs typeface="Times New Roman"/>
              </a:rPr>
              <a:t>Steve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B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d,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w</a:t>
            </a:r>
            <a:r>
              <a:rPr sz="2400" spc="-15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Kle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5" dirty="0">
                <a:latin typeface="Times New Roman"/>
                <a:cs typeface="Times New Roman"/>
              </a:rPr>
              <a:t> 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Edwa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Loper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ts val="3215"/>
              </a:lnSpc>
              <a:buFont typeface="Arial"/>
              <a:buChar char="•"/>
              <a:tabLst>
                <a:tab pos="299720" algn="l"/>
              </a:tabLst>
            </a:pPr>
            <a:r>
              <a:rPr sz="2800" spc="-25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actical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Mach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10" dirty="0"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L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ar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h</a:t>
            </a:r>
            <a:r>
              <a:rPr sz="2800" spc="-10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Di</a:t>
            </a:r>
            <a:r>
              <a:rPr sz="2400" spc="5" dirty="0">
                <a:latin typeface="Times New Roman"/>
                <a:cs typeface="Times New Roman"/>
              </a:rPr>
              <a:t>p</a:t>
            </a:r>
            <a:r>
              <a:rPr sz="2400" spc="-1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j</a:t>
            </a:r>
            <a:r>
              <a:rPr sz="2400" spc="-15" dirty="0">
                <a:latin typeface="Times New Roman"/>
                <a:cs typeface="Times New Roman"/>
              </a:rPr>
              <a:t>an</a:t>
            </a:r>
            <a:r>
              <a:rPr sz="2400" spc="-20" dirty="0">
                <a:latin typeface="Times New Roman"/>
                <a:cs typeface="Times New Roman"/>
              </a:rPr>
              <a:t> Sark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6403" rIns="0" bIns="0" rtlCol="0">
            <a:spAutoFit/>
          </a:bodyPr>
          <a:lstStyle/>
          <a:p>
            <a:pPr marL="1945639">
              <a:lnSpc>
                <a:spcPts val="381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Pos</a:t>
            </a:r>
            <a:r>
              <a:rPr spc="1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ibl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Capston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Projects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353" y="1172748"/>
            <a:ext cx="8954135" cy="4709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10" dirty="0">
                <a:latin typeface="Times New Roman"/>
                <a:cs typeface="Times New Roman"/>
              </a:rPr>
              <a:t>Infor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dirty="0">
                <a:latin typeface="Times New Roman"/>
                <a:cs typeface="Times New Roman"/>
              </a:rPr>
              <a:t>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eval: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Fin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 r</a:t>
            </a:r>
            <a:r>
              <a:rPr sz="2400" spc="-10" dirty="0">
                <a:latin typeface="Times New Roman"/>
                <a:cs typeface="Times New Roman"/>
              </a:rPr>
              <a:t>ele</a:t>
            </a:r>
            <a:r>
              <a:rPr sz="2400" spc="-15" dirty="0">
                <a:latin typeface="Times New Roman"/>
                <a:cs typeface="Times New Roman"/>
              </a:rPr>
              <a:t>vant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ul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ar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ul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299085" marR="69024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10" dirty="0">
                <a:latin typeface="Times New Roman"/>
                <a:cs typeface="Times New Roman"/>
              </a:rPr>
              <a:t>Infor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dirty="0">
                <a:latin typeface="Times New Roman"/>
                <a:cs typeface="Times New Roman"/>
              </a:rPr>
              <a:t>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ext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ac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n: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St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uctu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infor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dirty="0">
                <a:latin typeface="Times New Roman"/>
                <a:cs typeface="Times New Roman"/>
              </a:rPr>
              <a:t>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from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unstructu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docu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ents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Machin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translation: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e language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another</a:t>
            </a:r>
            <a:endParaRPr sz="2400">
              <a:latin typeface="Times New Roman"/>
              <a:cs typeface="Times New Roman"/>
            </a:endParaRPr>
          </a:p>
          <a:p>
            <a:pPr marL="299085" marR="62357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18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ext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si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pl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fication: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Pre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erve</a:t>
            </a:r>
            <a:r>
              <a:rPr sz="2400" spc="-10" dirty="0">
                <a:latin typeface="Times New Roman"/>
                <a:cs typeface="Times New Roman"/>
              </a:rPr>
              <a:t> 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ean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ext,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si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pl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fy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 gra</a:t>
            </a:r>
            <a:r>
              <a:rPr sz="2400" spc="-40" dirty="0">
                <a:latin typeface="Times New Roman"/>
                <a:cs typeface="Times New Roman"/>
              </a:rPr>
              <a:t>mm</a:t>
            </a:r>
            <a:r>
              <a:rPr sz="2400" spc="-10" dirty="0">
                <a:latin typeface="Times New Roman"/>
                <a:cs typeface="Times New Roman"/>
              </a:rPr>
              <a:t>ar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 vocabu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ary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20" dirty="0">
                <a:latin typeface="Times New Roman"/>
                <a:cs typeface="Times New Roman"/>
              </a:rPr>
              <a:t>Pred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ct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ve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inpu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Fas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easier</a:t>
            </a:r>
            <a:r>
              <a:rPr sz="2400" spc="-15" dirty="0">
                <a:latin typeface="Times New Roman"/>
                <a:cs typeface="Times New Roman"/>
              </a:rPr>
              <a:t> typ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Senti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analys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Atti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ude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speaker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20" dirty="0">
                <a:latin typeface="Times New Roman"/>
                <a:cs typeface="Times New Roman"/>
              </a:rPr>
              <a:t>Auto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su</a:t>
            </a:r>
            <a:r>
              <a:rPr sz="2400" spc="-40" dirty="0">
                <a:latin typeface="Times New Roman"/>
                <a:cs typeface="Times New Roman"/>
              </a:rPr>
              <a:t>mm</a:t>
            </a:r>
            <a:r>
              <a:rPr sz="2400" spc="-10" dirty="0">
                <a:latin typeface="Times New Roman"/>
                <a:cs typeface="Times New Roman"/>
              </a:rPr>
              <a:t>ar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za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ion: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Extr</a:t>
            </a:r>
            <a:r>
              <a:rPr sz="2400" spc="-10" dirty="0">
                <a:latin typeface="Times New Roman"/>
                <a:cs typeface="Times New Roman"/>
              </a:rPr>
              <a:t>act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ve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bst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ac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su</a:t>
            </a:r>
            <a:r>
              <a:rPr sz="2400" spc="-40" dirty="0">
                <a:latin typeface="Times New Roman"/>
                <a:cs typeface="Times New Roman"/>
              </a:rPr>
              <a:t>mm</a:t>
            </a:r>
            <a:r>
              <a:rPr sz="2400" spc="-10" dirty="0">
                <a:latin typeface="Times New Roman"/>
                <a:cs typeface="Times New Roman"/>
              </a:rPr>
              <a:t>ar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za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ion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20" dirty="0">
                <a:latin typeface="Times New Roman"/>
                <a:cs typeface="Times New Roman"/>
              </a:rPr>
              <a:t>Natu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Language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Genera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ion: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Genera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from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20" dirty="0">
                <a:latin typeface="Times New Roman"/>
                <a:cs typeface="Times New Roman"/>
              </a:rPr>
              <a:t>Speec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rec</a:t>
            </a:r>
            <a:r>
              <a:rPr sz="2400" spc="-15" dirty="0">
                <a:latin typeface="Times New Roman"/>
                <a:cs typeface="Times New Roman"/>
              </a:rPr>
              <a:t>ogni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gene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on: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Speec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tex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x</a:t>
            </a:r>
            <a:r>
              <a:rPr sz="2400" spc="-2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0" dirty="0">
                <a:latin typeface="Times New Roman"/>
                <a:cs typeface="Times New Roman"/>
              </a:rPr>
              <a:t>speech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Q</a:t>
            </a:r>
            <a:r>
              <a:rPr sz="2400" spc="-10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est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answering: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Deter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quest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atch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wit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knowledge</a:t>
            </a:r>
            <a:r>
              <a:rPr sz="2400" spc="-10" dirty="0">
                <a:latin typeface="Times New Roman"/>
                <a:cs typeface="Times New Roman"/>
              </a:rPr>
              <a:t> base,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valu</a:t>
            </a:r>
            <a:r>
              <a:rPr sz="2400" spc="-10" dirty="0">
                <a:latin typeface="Times New Roman"/>
                <a:cs typeface="Times New Roman"/>
              </a:rPr>
              <a:t>ate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hypoth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ses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8971" rIns="0" bIns="0" rtlCol="0">
            <a:spAutoFit/>
          </a:bodyPr>
          <a:lstStyle/>
          <a:p>
            <a:pPr marL="1122680">
              <a:lnSpc>
                <a:spcPts val="381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Possible</a:t>
            </a:r>
            <a:r>
              <a:rPr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Capst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Proj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cts:</a:t>
            </a:r>
            <a:r>
              <a:rPr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Sp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cific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36" y="1172748"/>
            <a:ext cx="8183245" cy="396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Cons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aly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ou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ed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ion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2400" spc="-15" dirty="0">
                <a:latin typeface="Times New Roman"/>
                <a:cs typeface="Times New Roman"/>
              </a:rPr>
              <a:t>Colle</a:t>
            </a:r>
            <a:r>
              <a:rPr sz="2400" spc="-10" dirty="0">
                <a:latin typeface="Times New Roman"/>
                <a:cs typeface="Times New Roman"/>
              </a:rPr>
              <a:t>ct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case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st</a:t>
            </a:r>
            <a:r>
              <a:rPr sz="2400" spc="-10" dirty="0">
                <a:latin typeface="Times New Roman"/>
                <a:cs typeface="Times New Roman"/>
              </a:rPr>
              <a:t>atus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from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ct,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st</a:t>
            </a:r>
            <a:r>
              <a:rPr sz="2400" spc="-10" dirty="0">
                <a:latin typeface="Times New Roman"/>
                <a:cs typeface="Times New Roman"/>
              </a:rPr>
              <a:t>ate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2400" spc="-15" dirty="0">
                <a:latin typeface="Times New Roman"/>
                <a:cs typeface="Times New Roman"/>
              </a:rPr>
              <a:t>Extr</a:t>
            </a:r>
            <a:r>
              <a:rPr sz="2400" spc="-10" dirty="0">
                <a:latin typeface="Times New Roman"/>
                <a:cs typeface="Times New Roman"/>
              </a:rPr>
              <a:t>act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por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ant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bas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 info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about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each case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using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techn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ques)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f</a:t>
            </a:r>
            <a:r>
              <a:rPr sz="2400" dirty="0">
                <a:latin typeface="Times New Roman"/>
                <a:cs typeface="Times New Roman"/>
              </a:rPr>
              <a:t>eatu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2400" spc="-15" dirty="0">
                <a:latin typeface="Times New Roman"/>
                <a:cs typeface="Times New Roman"/>
              </a:rPr>
              <a:t>Build</a:t>
            </a:r>
            <a:r>
              <a:rPr sz="2400" spc="-10" dirty="0">
                <a:latin typeface="Times New Roman"/>
                <a:cs typeface="Times New Roman"/>
              </a:rPr>
              <a:t> predic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odels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outco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pla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nts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Cons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ju</a:t>
            </a:r>
            <a:r>
              <a:rPr sz="2400" spc="-15" dirty="0">
                <a:latin typeface="Times New Roman"/>
                <a:cs typeface="Times New Roman"/>
              </a:rPr>
              <a:t>dg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en</a:t>
            </a:r>
            <a:r>
              <a:rPr sz="2400" dirty="0">
                <a:latin typeface="Times New Roman"/>
                <a:cs typeface="Times New Roman"/>
              </a:rPr>
              <a:t>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su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z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io</a:t>
            </a:r>
            <a:r>
              <a:rPr sz="240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2400" spc="-15" dirty="0">
                <a:latin typeface="Times New Roman"/>
                <a:cs typeface="Times New Roman"/>
              </a:rPr>
              <a:t>Real</a:t>
            </a:r>
            <a:r>
              <a:rPr sz="2400" spc="-10" dirty="0">
                <a:latin typeface="Times New Roman"/>
                <a:cs typeface="Times New Roman"/>
              </a:rPr>
              <a:t> es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ate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Healthca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2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ar</a:t>
            </a:r>
            <a:r>
              <a:rPr sz="2400" spc="-15" dirty="0">
                <a:latin typeface="Times New Roman"/>
                <a:cs typeface="Times New Roman"/>
              </a:rPr>
              <a:t> co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spc="-20" dirty="0">
                <a:latin typeface="Times New Roman"/>
                <a:cs typeface="Times New Roman"/>
              </a:rPr>
              <a:t>su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ju</a:t>
            </a:r>
            <a:r>
              <a:rPr sz="2400" spc="-15" dirty="0">
                <a:latin typeface="Times New Roman"/>
                <a:cs typeface="Times New Roman"/>
              </a:rPr>
              <a:t>dg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en</a:t>
            </a:r>
            <a:r>
              <a:rPr sz="2400" dirty="0">
                <a:latin typeface="Times New Roman"/>
                <a:cs typeface="Times New Roman"/>
              </a:rPr>
              <a:t>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id</a:t>
            </a:r>
            <a:r>
              <a:rPr sz="2400" spc="-15" dirty="0">
                <a:latin typeface="Times New Roman"/>
                <a:cs typeface="Times New Roman"/>
              </a:rPr>
              <a:t>en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if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spc="-2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  <a:p>
            <a:pPr marL="299085" marR="871219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NL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atur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en</a:t>
            </a:r>
            <a:r>
              <a:rPr sz="2400" spc="-10" dirty="0">
                <a:latin typeface="Times New Roman"/>
                <a:cs typeface="Times New Roman"/>
              </a:rPr>
              <a:t>gin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er</a:t>
            </a:r>
            <a:r>
              <a:rPr sz="2400" dirty="0">
                <a:latin typeface="Times New Roman"/>
                <a:cs typeface="Times New Roman"/>
              </a:rPr>
              <a:t>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15" dirty="0">
                <a:latin typeface="Times New Roman"/>
                <a:cs typeface="Times New Roman"/>
              </a:rPr>
              <a:t>co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spc="-20" dirty="0">
                <a:latin typeface="Times New Roman"/>
                <a:cs typeface="Times New Roman"/>
              </a:rPr>
              <a:t>su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10" dirty="0">
                <a:latin typeface="Times New Roman"/>
                <a:cs typeface="Times New Roman"/>
              </a:rPr>
              <a:t>ju</a:t>
            </a:r>
            <a:r>
              <a:rPr sz="2400" spc="-15" dirty="0">
                <a:latin typeface="Times New Roman"/>
                <a:cs typeface="Times New Roman"/>
              </a:rPr>
              <a:t>dg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(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ay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ne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 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</a:t>
            </a:r>
            <a:r>
              <a:rPr sz="2400" spc="5" dirty="0">
                <a:latin typeface="Times New Roman"/>
                <a:cs typeface="Times New Roman"/>
              </a:rPr>
              <a:t>q</a:t>
            </a:r>
            <a:r>
              <a:rPr sz="2400" spc="-15" dirty="0">
                <a:latin typeface="Times New Roman"/>
                <a:cs typeface="Times New Roman"/>
              </a:rPr>
              <a:t>ue</a:t>
            </a:r>
            <a:r>
              <a:rPr sz="2400" spc="-10" dirty="0">
                <a:latin typeface="Times New Roman"/>
                <a:cs typeface="Times New Roman"/>
              </a:rPr>
              <a:t>nt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od</a:t>
            </a:r>
            <a:r>
              <a:rPr sz="2400" spc="-10" dirty="0">
                <a:latin typeface="Times New Roman"/>
                <a:cs typeface="Times New Roman"/>
              </a:rPr>
              <a:t>els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o)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pc="-15" dirty="0"/>
              <a:t>Text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5" dirty="0"/>
              <a:t>Analy</a:t>
            </a:r>
            <a:r>
              <a:rPr spc="-20" dirty="0"/>
              <a:t>t</a:t>
            </a:r>
            <a:r>
              <a:rPr spc="-10" dirty="0"/>
              <a:t>ics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/>
              <a:t>F</a:t>
            </a:r>
            <a:r>
              <a:rPr spc="-5" dirty="0"/>
              <a:t>r</a:t>
            </a:r>
            <a:r>
              <a:rPr spc="-20" dirty="0"/>
              <a:t>ame</a:t>
            </a:r>
            <a:r>
              <a:rPr spc="-15" dirty="0"/>
              <a:t>works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/>
              <a:t>St</a:t>
            </a:r>
            <a:r>
              <a:rPr spc="-10" dirty="0"/>
              <a:t>e</a:t>
            </a:r>
            <a:r>
              <a:rPr dirty="0"/>
              <a:t>m</a:t>
            </a:r>
            <a:r>
              <a:rPr spc="-10" dirty="0"/>
              <a:t>m</a:t>
            </a:r>
            <a:r>
              <a:rPr dirty="0"/>
              <a:t>ing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55600" algn="l"/>
              </a:tabLst>
            </a:pPr>
            <a:r>
              <a:rPr spc="-20" dirty="0"/>
              <a:t>Lemma</a:t>
            </a:r>
            <a:r>
              <a:rPr spc="-10" dirty="0"/>
              <a:t>ti</a:t>
            </a:r>
            <a:r>
              <a:rPr spc="-25" dirty="0"/>
              <a:t>z</a:t>
            </a:r>
            <a:r>
              <a:rPr spc="-5" dirty="0"/>
              <a:t>ation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/>
              <a:t>Na</a:t>
            </a:r>
            <a:r>
              <a:rPr spc="-10" dirty="0"/>
              <a:t>m</a:t>
            </a:r>
            <a:r>
              <a:rPr spc="-15" dirty="0"/>
              <a:t>ed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5" dirty="0"/>
              <a:t>Entit</a:t>
            </a:r>
            <a:r>
              <a:rPr spc="-10" dirty="0"/>
              <a:t>y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5" dirty="0"/>
              <a:t>Resolut</a:t>
            </a:r>
            <a:r>
              <a:rPr dirty="0"/>
              <a:t>ion</a:t>
            </a: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Wingdings"/>
              <a:buChar char="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pc="-20" dirty="0"/>
              <a:t>Cas</a:t>
            </a:r>
            <a:r>
              <a:rPr spc="-10" dirty="0"/>
              <a:t>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0" dirty="0"/>
              <a:t>studies</a:t>
            </a:r>
          </a:p>
          <a:p>
            <a:pPr marL="870585" lvl="1" indent="-457200">
              <a:lnSpc>
                <a:spcPct val="100000"/>
              </a:lnSpc>
              <a:spcBef>
                <a:spcPts val="505"/>
              </a:spcBef>
              <a:buFont typeface="Wingdings"/>
              <a:buChar char=""/>
              <a:tabLst>
                <a:tab pos="871219" algn="l"/>
              </a:tabLst>
            </a:pPr>
            <a:r>
              <a:rPr sz="2000" dirty="0">
                <a:latin typeface="Garamond"/>
                <a:cs typeface="Garamond"/>
              </a:rPr>
              <a:t>Doc</a:t>
            </a:r>
            <a:r>
              <a:rPr sz="2000" spc="5" dirty="0">
                <a:latin typeface="Garamond"/>
                <a:cs typeface="Garamond"/>
              </a:rPr>
              <a:t>u</a:t>
            </a:r>
            <a:r>
              <a:rPr sz="2000" dirty="0">
                <a:latin typeface="Garamond"/>
                <a:cs typeface="Garamond"/>
              </a:rPr>
              <a:t>m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nt</a:t>
            </a:r>
            <a:r>
              <a:rPr sz="2000" dirty="0">
                <a:latin typeface="Garamond"/>
                <a:cs typeface="Garamond"/>
              </a:rPr>
              <a:t>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Similarity</a:t>
            </a:r>
            <a:endParaRPr sz="2000">
              <a:latin typeface="Garamond"/>
              <a:cs typeface="Garamond"/>
            </a:endParaRPr>
          </a:p>
          <a:p>
            <a:pPr marL="870585" lvl="1" indent="-45720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871219" algn="l"/>
              </a:tabLst>
            </a:pPr>
            <a:r>
              <a:rPr sz="2000" dirty="0">
                <a:latin typeface="Garamond"/>
                <a:cs typeface="Garamond"/>
              </a:rPr>
              <a:t>Doc</a:t>
            </a:r>
            <a:r>
              <a:rPr sz="2000" spc="5" dirty="0">
                <a:latin typeface="Garamond"/>
                <a:cs typeface="Garamond"/>
              </a:rPr>
              <a:t>u</a:t>
            </a:r>
            <a:r>
              <a:rPr sz="2000" dirty="0">
                <a:latin typeface="Garamond"/>
                <a:cs typeface="Garamond"/>
              </a:rPr>
              <a:t>m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nt</a:t>
            </a:r>
            <a:r>
              <a:rPr sz="2000" dirty="0">
                <a:latin typeface="Garamond"/>
                <a:cs typeface="Garamond"/>
              </a:rPr>
              <a:t>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Clust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spc="-5" dirty="0">
                <a:latin typeface="Garamond"/>
                <a:cs typeface="Garamond"/>
              </a:rPr>
              <a:t>ring</a:t>
            </a:r>
            <a:endParaRPr sz="2000">
              <a:latin typeface="Garamond"/>
              <a:cs typeface="Garamond"/>
            </a:endParaRPr>
          </a:p>
          <a:p>
            <a:pPr marL="870585" lvl="1" indent="-45720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871219" algn="l"/>
              </a:tabLst>
            </a:pPr>
            <a:r>
              <a:rPr sz="2000" spc="-5" dirty="0">
                <a:latin typeface="Garamond"/>
                <a:cs typeface="Garamond"/>
              </a:rPr>
              <a:t>Y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dirty="0">
                <a:latin typeface="Garamond"/>
                <a:cs typeface="Garamond"/>
              </a:rPr>
              <a:t>lp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aramond"/>
                <a:cs typeface="Garamond"/>
              </a:rPr>
              <a:t>Rev</a:t>
            </a:r>
            <a:r>
              <a:rPr sz="2000" spc="-10" dirty="0">
                <a:latin typeface="Garamond"/>
                <a:cs typeface="Garamond"/>
              </a:rPr>
              <a:t>i</a:t>
            </a:r>
            <a:r>
              <a:rPr sz="2000" dirty="0">
                <a:latin typeface="Garamond"/>
                <a:cs typeface="Garamond"/>
              </a:rPr>
              <a:t>ews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S</a:t>
            </a:r>
            <a:r>
              <a:rPr sz="2000" dirty="0">
                <a:latin typeface="Garamond"/>
                <a:cs typeface="Garamond"/>
              </a:rPr>
              <a:t>entiment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Analysis</a:t>
            </a:r>
            <a:endParaRPr sz="2000">
              <a:latin typeface="Garamond"/>
              <a:cs typeface="Garamond"/>
            </a:endParaRPr>
          </a:p>
          <a:p>
            <a:pPr marL="870585">
              <a:lnSpc>
                <a:spcPct val="100000"/>
              </a:lnSpc>
            </a:pPr>
            <a:r>
              <a:rPr sz="2000" spc="-5" dirty="0"/>
              <a:t>an</a:t>
            </a:r>
            <a:r>
              <a:rPr sz="2000" dirty="0"/>
              <a:t>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/>
              <a:t>Classification</a:t>
            </a:r>
            <a:endParaRPr sz="2000">
              <a:latin typeface="Times New Roman"/>
              <a:cs typeface="Times New Roman"/>
            </a:endParaRPr>
          </a:p>
          <a:p>
            <a:pPr marL="870585" lvl="1" indent="-45720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871219" algn="l"/>
              </a:tabLst>
            </a:pPr>
            <a:r>
              <a:rPr sz="2000" dirty="0">
                <a:latin typeface="Garamond"/>
                <a:cs typeface="Garamond"/>
              </a:rPr>
              <a:t>N</a:t>
            </a:r>
            <a:r>
              <a:rPr sz="2000" spc="5" dirty="0">
                <a:latin typeface="Garamond"/>
                <a:cs typeface="Garamond"/>
              </a:rPr>
              <a:t>e</a:t>
            </a:r>
            <a:r>
              <a:rPr sz="2000" dirty="0">
                <a:latin typeface="Garamond"/>
                <a:cs typeface="Garamond"/>
              </a:rPr>
              <a:t>ws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He</a:t>
            </a:r>
            <a:r>
              <a:rPr sz="2000" spc="5" dirty="0">
                <a:latin typeface="Garamond"/>
                <a:cs typeface="Garamond"/>
              </a:rPr>
              <a:t>a</a:t>
            </a:r>
            <a:r>
              <a:rPr sz="2000" dirty="0">
                <a:latin typeface="Garamond"/>
                <a:cs typeface="Garamond"/>
              </a:rPr>
              <a:t>dlines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aramond"/>
                <a:cs typeface="Garamond"/>
              </a:rPr>
              <a:t>Anal</a:t>
            </a:r>
            <a:r>
              <a:rPr sz="2000" spc="5" dirty="0">
                <a:latin typeface="Garamond"/>
                <a:cs typeface="Garamond"/>
              </a:rPr>
              <a:t>y</a:t>
            </a:r>
            <a:r>
              <a:rPr sz="2000" dirty="0">
                <a:latin typeface="Garamond"/>
                <a:cs typeface="Garamond"/>
              </a:rPr>
              <a:t>sis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625" rIns="0" bIns="0" rtlCol="0">
            <a:spAutoFit/>
          </a:bodyPr>
          <a:lstStyle/>
          <a:p>
            <a:pPr marL="3603625">
              <a:lnSpc>
                <a:spcPct val="100000"/>
              </a:lnSpc>
            </a:pPr>
            <a:r>
              <a:rPr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86887" y="1435748"/>
            <a:ext cx="2744470" cy="1221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400" spc="-15" dirty="0">
                <a:latin typeface="Garamond"/>
                <a:cs typeface="Garamond"/>
              </a:rPr>
              <a:t>POS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Garamond"/>
                <a:cs typeface="Garamond"/>
              </a:rPr>
              <a:t>T</a:t>
            </a:r>
            <a:r>
              <a:rPr sz="2400" spc="-5" dirty="0">
                <a:latin typeface="Garamond"/>
                <a:cs typeface="Garamond"/>
              </a:rPr>
              <a:t>a</a:t>
            </a:r>
            <a:r>
              <a:rPr sz="2400" spc="95" dirty="0">
                <a:latin typeface="Garamond"/>
                <a:cs typeface="Garamond"/>
              </a:rPr>
              <a:t>g</a:t>
            </a:r>
            <a:r>
              <a:rPr sz="2400" dirty="0">
                <a:latin typeface="Garamond"/>
                <a:cs typeface="Garamond"/>
              </a:rPr>
              <a:t>gin</a:t>
            </a:r>
            <a:r>
              <a:rPr sz="2400" spc="-15" dirty="0">
                <a:latin typeface="Garamond"/>
                <a:cs typeface="Garamond"/>
              </a:rPr>
              <a:t>g</a:t>
            </a:r>
            <a:endParaRPr sz="2400">
              <a:latin typeface="Garamond"/>
              <a:cs typeface="Garamond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15" dirty="0">
                <a:latin typeface="Garamond"/>
                <a:cs typeface="Garamond"/>
              </a:rPr>
              <a:t>T</a:t>
            </a:r>
            <a:r>
              <a:rPr sz="2400" spc="-10" dirty="0">
                <a:latin typeface="Garamond"/>
                <a:cs typeface="Garamond"/>
              </a:rPr>
              <a:t>F</a:t>
            </a:r>
            <a:r>
              <a:rPr sz="2400" spc="-5" dirty="0">
                <a:latin typeface="Garamond"/>
                <a:cs typeface="Garamond"/>
              </a:rPr>
              <a:t>-</a:t>
            </a:r>
            <a:r>
              <a:rPr sz="2400" spc="-15" dirty="0">
                <a:latin typeface="Garamond"/>
                <a:cs typeface="Garamond"/>
              </a:rPr>
              <a:t>IDF</a:t>
            </a:r>
            <a:endParaRPr sz="2400">
              <a:latin typeface="Garamond"/>
              <a:cs typeface="Garamond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dirty="0">
                <a:latin typeface="Garamond"/>
                <a:cs typeface="Garamond"/>
              </a:rPr>
              <a:t>Lang</a:t>
            </a:r>
            <a:r>
              <a:rPr sz="2400" spc="-15" dirty="0">
                <a:latin typeface="Garamond"/>
                <a:cs typeface="Garamond"/>
              </a:rPr>
              <a:t>uage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Garamond"/>
                <a:cs typeface="Garamond"/>
              </a:rPr>
              <a:t>De</a:t>
            </a:r>
            <a:r>
              <a:rPr sz="2400" spc="-10" dirty="0">
                <a:latin typeface="Garamond"/>
                <a:cs typeface="Garamond"/>
              </a:rPr>
              <a:t>t</a:t>
            </a:r>
            <a:r>
              <a:rPr sz="2400" spc="-20" dirty="0">
                <a:latin typeface="Garamond"/>
                <a:cs typeface="Garamond"/>
              </a:rPr>
              <a:t>e</a:t>
            </a:r>
            <a:r>
              <a:rPr sz="2400" spc="-10" dirty="0">
                <a:latin typeface="Garamond"/>
                <a:cs typeface="Garamond"/>
              </a:rPr>
              <a:t>c</a:t>
            </a:r>
            <a:r>
              <a:rPr sz="2400" spc="-20" dirty="0">
                <a:latin typeface="Garamond"/>
                <a:cs typeface="Garamond"/>
              </a:rPr>
              <a:t>t</a:t>
            </a:r>
            <a:r>
              <a:rPr sz="2400" dirty="0">
                <a:latin typeface="Garamond"/>
                <a:cs typeface="Garamond"/>
              </a:rPr>
              <a:t>ion</a:t>
            </a:r>
            <a:endParaRPr sz="24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4646" y="4000632"/>
            <a:ext cx="3556635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15" dirty="0">
                <a:latin typeface="Garamond"/>
                <a:cs typeface="Garamond"/>
              </a:rPr>
              <a:t>Referen</a:t>
            </a:r>
            <a:r>
              <a:rPr sz="2400" spc="-20" dirty="0">
                <a:latin typeface="Garamond"/>
                <a:cs typeface="Garamond"/>
              </a:rPr>
              <a:t>c</a:t>
            </a:r>
            <a:r>
              <a:rPr sz="2400" spc="-10" dirty="0">
                <a:latin typeface="Garamond"/>
                <a:cs typeface="Garamond"/>
              </a:rPr>
              <a:t>es</a:t>
            </a:r>
            <a:endParaRPr sz="2400">
              <a:latin typeface="Garamond"/>
              <a:cs typeface="Garamond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Garamond"/>
                <a:cs typeface="Garamond"/>
              </a:rPr>
              <a:t>Possi</a:t>
            </a:r>
            <a:r>
              <a:rPr sz="2400" spc="-15" dirty="0">
                <a:latin typeface="Garamond"/>
                <a:cs typeface="Garamond"/>
              </a:rPr>
              <a:t>bl</a:t>
            </a:r>
            <a:r>
              <a:rPr sz="2400" spc="-10" dirty="0">
                <a:latin typeface="Garamond"/>
                <a:cs typeface="Garamond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Garamond"/>
                <a:cs typeface="Garamond"/>
              </a:rPr>
              <a:t>Capston</a:t>
            </a:r>
            <a:r>
              <a:rPr sz="2400" dirty="0">
                <a:latin typeface="Garamond"/>
                <a:cs typeface="Garamond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Garamond"/>
                <a:cs typeface="Garamond"/>
              </a:rPr>
              <a:t>P</a:t>
            </a:r>
            <a:r>
              <a:rPr sz="2400" spc="-5" dirty="0">
                <a:latin typeface="Garamond"/>
                <a:cs typeface="Garamond"/>
              </a:rPr>
              <a:t>r</a:t>
            </a:r>
            <a:r>
              <a:rPr sz="2400" spc="-15" dirty="0">
                <a:latin typeface="Garamond"/>
                <a:cs typeface="Garamond"/>
              </a:rPr>
              <a:t>ojec</a:t>
            </a:r>
            <a:r>
              <a:rPr sz="2400" spc="-10" dirty="0">
                <a:latin typeface="Garamond"/>
                <a:cs typeface="Garamond"/>
              </a:rPr>
              <a:t>ts</a:t>
            </a:r>
            <a:endParaRPr sz="2400">
              <a:latin typeface="Garamond"/>
              <a:cs typeface="Garamo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83459" y="3646987"/>
            <a:ext cx="13398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Garamond"/>
                <a:cs typeface="Garamond"/>
              </a:rPr>
              <a:t>Que</a:t>
            </a:r>
            <a:r>
              <a:rPr sz="2400" spc="-10" dirty="0">
                <a:latin typeface="Garamond"/>
                <a:cs typeface="Garamond"/>
              </a:rPr>
              <a:t>stions?</a:t>
            </a:r>
            <a:endParaRPr sz="2400">
              <a:latin typeface="Garamond"/>
              <a:cs typeface="Garamon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854" rIns="0" bIns="0" rtlCol="0">
            <a:spAutoFit/>
          </a:bodyPr>
          <a:lstStyle/>
          <a:p>
            <a:pPr marL="728345">
              <a:lnSpc>
                <a:spcPts val="381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pr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pr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cessing</a:t>
            </a:r>
            <a:r>
              <a:rPr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rem</a:t>
            </a:r>
            <a:r>
              <a:rPr spc="-2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ving</a:t>
            </a:r>
            <a:r>
              <a:rPr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ht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202241"/>
            <a:ext cx="8521065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tur</a:t>
            </a:r>
            <a:r>
              <a:rPr sz="2000" dirty="0">
                <a:latin typeface="Times New Roman"/>
                <a:cs typeface="Times New Roman"/>
              </a:rPr>
              <a:t>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xt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ins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ot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espec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ou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chniques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ke </a:t>
            </a:r>
            <a:r>
              <a:rPr sz="2000" spc="-5" dirty="0">
                <a:latin typeface="Times New Roman"/>
                <a:cs typeface="Times New Roman"/>
              </a:rPr>
              <a:t>we</a:t>
            </a:r>
            <a:r>
              <a:rPr sz="2000" dirty="0">
                <a:latin typeface="Times New Roman"/>
                <a:cs typeface="Times New Roman"/>
              </a:rPr>
              <a:t>b 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scree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scra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ing.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HTM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gs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pica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these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ne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h d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30" dirty="0">
                <a:latin typeface="Times New Roman"/>
                <a:cs typeface="Times New Roman"/>
              </a:rPr>
              <a:t>’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uch value 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ar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st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nd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</a:t>
            </a:r>
            <a:r>
              <a:rPr sz="2000" spc="-1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z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xt.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191" y="2471927"/>
            <a:ext cx="7592568" cy="2005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5500" y="4869209"/>
            <a:ext cx="7608570" cy="1487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23292D"/>
                </a:solidFill>
                <a:latin typeface="Arial"/>
                <a:cs typeface="Arial"/>
              </a:rPr>
              <a:t>st</a:t>
            </a:r>
            <a:r>
              <a:rPr sz="2400" spc="-5" dirty="0">
                <a:solidFill>
                  <a:srgbClr val="23292D"/>
                </a:solidFill>
                <a:latin typeface="Arial"/>
                <a:cs typeface="Arial"/>
              </a:rPr>
              <a:t>ri</a:t>
            </a:r>
            <a:r>
              <a:rPr sz="2400" spc="-10" dirty="0">
                <a:solidFill>
                  <a:srgbClr val="23292D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23292D"/>
                </a:solidFill>
                <a:latin typeface="Arial"/>
                <a:cs typeface="Arial"/>
              </a:rPr>
              <a:t>_ht</a:t>
            </a:r>
            <a:r>
              <a:rPr sz="2400" spc="5" dirty="0">
                <a:solidFill>
                  <a:srgbClr val="23292D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23292D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23292D"/>
                </a:solidFill>
                <a:latin typeface="Arial"/>
                <a:cs typeface="Arial"/>
              </a:rPr>
              <a:t>_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tags(</a:t>
            </a:r>
            <a:r>
              <a:rPr sz="2400" spc="-15" dirty="0">
                <a:solidFill>
                  <a:srgbClr val="032E61"/>
                </a:solidFill>
                <a:latin typeface="Arial"/>
                <a:cs typeface="Arial"/>
              </a:rPr>
              <a:t>'&lt;h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l&gt;</a:t>
            </a:r>
            <a:r>
              <a:rPr sz="2400" spc="5" dirty="0">
                <a:solidFill>
                  <a:srgbClr val="032E61"/>
                </a:solidFill>
                <a:latin typeface="Arial"/>
                <a:cs typeface="Arial"/>
              </a:rPr>
              <a:t>&lt;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h2&gt;So</a:t>
            </a:r>
            <a:r>
              <a:rPr sz="2400" spc="5" dirty="0">
                <a:solidFill>
                  <a:srgbClr val="032E61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e</a:t>
            </a:r>
            <a:r>
              <a:rPr sz="2400" spc="60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important</a:t>
            </a:r>
            <a:endParaRPr sz="2400">
              <a:latin typeface="Arial"/>
              <a:cs typeface="Arial"/>
            </a:endParaRPr>
          </a:p>
          <a:p>
            <a:pPr marL="2563495" indent="2582545">
              <a:lnSpc>
                <a:spcPct val="100000"/>
              </a:lnSpc>
            </a:pP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te</a:t>
            </a:r>
            <a:r>
              <a:rPr sz="2400" spc="-15" dirty="0">
                <a:solidFill>
                  <a:srgbClr val="032E61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t&lt;</a:t>
            </a:r>
            <a:r>
              <a:rPr sz="2400" spc="5" dirty="0">
                <a:solidFill>
                  <a:srgbClr val="032E61"/>
                </a:solidFill>
                <a:latin typeface="Arial"/>
                <a:cs typeface="Arial"/>
              </a:rPr>
              <a:t>/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h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2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&gt;&lt;/ht</a:t>
            </a:r>
            <a:r>
              <a:rPr sz="2400" spc="5" dirty="0">
                <a:solidFill>
                  <a:srgbClr val="032E61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&gt;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'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Times New Roman"/>
              <a:cs typeface="Times New Roman"/>
            </a:endParaRPr>
          </a:p>
          <a:p>
            <a:pPr marL="2563495">
              <a:lnSpc>
                <a:spcPct val="100000"/>
              </a:lnSpc>
            </a:pPr>
            <a:r>
              <a:rPr sz="2400" b="1" spc="-15" dirty="0">
                <a:latin typeface="Times New Roman"/>
                <a:cs typeface="Times New Roman"/>
              </a:rPr>
              <a:t>'Some</a:t>
            </a:r>
            <a:r>
              <a:rPr sz="2400" b="1" spc="-10" dirty="0">
                <a:latin typeface="Times New Roman"/>
                <a:cs typeface="Times New Roman"/>
              </a:rPr>
              <a:t> i</a:t>
            </a:r>
            <a:r>
              <a:rPr sz="2400" b="1" spc="-15" dirty="0">
                <a:latin typeface="Times New Roman"/>
                <a:cs typeface="Times New Roman"/>
              </a:rPr>
              <a:t>m</a:t>
            </a:r>
            <a:r>
              <a:rPr sz="2400" b="1" spc="-5" dirty="0">
                <a:latin typeface="Times New Roman"/>
                <a:cs typeface="Times New Roman"/>
              </a:rPr>
              <a:t>portan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-10" dirty="0">
                <a:latin typeface="Times New Roman"/>
                <a:cs typeface="Times New Roman"/>
              </a:rPr>
              <a:t> text'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13376" y="5423153"/>
            <a:ext cx="78105" cy="520700"/>
          </a:xfrm>
          <a:custGeom>
            <a:avLst/>
            <a:gdLst/>
            <a:ahLst/>
            <a:cxnLst/>
            <a:rect l="l" t="t" r="r" b="b"/>
            <a:pathLst>
              <a:path w="78104" h="520700">
                <a:moveTo>
                  <a:pt x="25907" y="442971"/>
                </a:moveTo>
                <a:lnTo>
                  <a:pt x="0" y="442971"/>
                </a:lnTo>
                <a:lnTo>
                  <a:pt x="38861" y="520695"/>
                </a:lnTo>
                <a:lnTo>
                  <a:pt x="71246" y="455925"/>
                </a:lnTo>
                <a:lnTo>
                  <a:pt x="25907" y="455925"/>
                </a:lnTo>
                <a:lnTo>
                  <a:pt x="25907" y="442971"/>
                </a:lnTo>
                <a:close/>
              </a:path>
              <a:path w="78104" h="520700">
                <a:moveTo>
                  <a:pt x="51815" y="0"/>
                </a:moveTo>
                <a:lnTo>
                  <a:pt x="25907" y="0"/>
                </a:lnTo>
                <a:lnTo>
                  <a:pt x="25907" y="455925"/>
                </a:lnTo>
                <a:lnTo>
                  <a:pt x="51815" y="455925"/>
                </a:lnTo>
                <a:lnTo>
                  <a:pt x="51815" y="0"/>
                </a:lnTo>
                <a:close/>
              </a:path>
              <a:path w="78104" h="520700">
                <a:moveTo>
                  <a:pt x="77723" y="442971"/>
                </a:moveTo>
                <a:lnTo>
                  <a:pt x="51815" y="442971"/>
                </a:lnTo>
                <a:lnTo>
                  <a:pt x="51815" y="455925"/>
                </a:lnTo>
                <a:lnTo>
                  <a:pt x="71246" y="455925"/>
                </a:lnTo>
                <a:lnTo>
                  <a:pt x="77723" y="442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5302" y="396584"/>
            <a:ext cx="7224395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Text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pr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pr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cessing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–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spc="-15" dirty="0">
                <a:latin typeface="Arial"/>
                <a:cs typeface="Arial"/>
              </a:rPr>
              <a:t>d</a:t>
            </a:r>
            <a:r>
              <a:rPr sz="3200" spc="-5" dirty="0">
                <a:latin typeface="Arial"/>
                <a:cs typeface="Arial"/>
              </a:rPr>
              <a:t>li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ac</a:t>
            </a:r>
            <a:r>
              <a:rPr sz="3200" spc="5" dirty="0">
                <a:latin typeface="Arial"/>
                <a:cs typeface="Arial"/>
              </a:rPr>
              <a:t>c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ted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ts val="3810"/>
              </a:lnSpc>
            </a:pPr>
            <a:r>
              <a:rPr sz="3200" dirty="0">
                <a:latin typeface="Arial"/>
                <a:cs typeface="Arial"/>
              </a:rPr>
              <a:t>char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cters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233" y="1458130"/>
            <a:ext cx="8333105" cy="2096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Us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xt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 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ight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dea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nted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ac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ers/</a:t>
            </a:r>
            <a:r>
              <a:rPr sz="2000" spc="-2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er</a:t>
            </a:r>
            <a:r>
              <a:rPr sz="2000" spc="-5" dirty="0">
                <a:latin typeface="Times New Roman"/>
                <a:cs typeface="Times New Roman"/>
              </a:rPr>
              <a:t>s,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espec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ou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wan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</a:t>
            </a:r>
            <a:r>
              <a:rPr sz="2000" spc="-10" dirty="0">
                <a:latin typeface="Times New Roman"/>
                <a:cs typeface="Times New Roman"/>
              </a:rPr>
              <a:t>ly</a:t>
            </a:r>
            <a:r>
              <a:rPr sz="2000" dirty="0">
                <a:latin typeface="Times New Roman"/>
                <a:cs typeface="Times New Roman"/>
              </a:rPr>
              <a:t>ze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uage.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He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ce,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ake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ac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ers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ve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ar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z</a:t>
            </a:r>
            <a:r>
              <a:rPr sz="2000" dirty="0">
                <a:latin typeface="Times New Roman"/>
                <a:cs typeface="Times New Roman"/>
              </a:rPr>
              <a:t>ed into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SCII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ac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ple exa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ple</a:t>
            </a:r>
            <a:r>
              <a:rPr sz="2000" spc="-5" dirty="0">
                <a:latin typeface="Times New Roman"/>
                <a:cs typeface="Times New Roman"/>
              </a:rPr>
              <a:t> —</a:t>
            </a:r>
            <a:r>
              <a:rPr sz="2000" dirty="0">
                <a:latin typeface="Times New Roman"/>
                <a:cs typeface="Times New Roman"/>
              </a:rPr>
              <a:t> co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é 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410" y="4443632"/>
            <a:ext cx="64160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rem</a:t>
            </a:r>
            <a:r>
              <a:rPr sz="2400" spc="-5" dirty="0">
                <a:solidFill>
                  <a:srgbClr val="23292D"/>
                </a:solidFill>
                <a:latin typeface="Arial"/>
                <a:cs typeface="Arial"/>
              </a:rPr>
              <a:t>ove_</a:t>
            </a:r>
            <a:r>
              <a:rPr sz="2400" spc="-10" dirty="0">
                <a:solidFill>
                  <a:srgbClr val="23292D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ccented_c</a:t>
            </a:r>
            <a:r>
              <a:rPr sz="2400" spc="-15" dirty="0">
                <a:solidFill>
                  <a:srgbClr val="23292D"/>
                </a:solidFill>
                <a:latin typeface="Arial"/>
                <a:cs typeface="Arial"/>
              </a:rPr>
              <a:t>h</a:t>
            </a:r>
            <a:r>
              <a:rPr sz="2400" spc="-5" dirty="0">
                <a:solidFill>
                  <a:srgbClr val="23292D"/>
                </a:solidFill>
                <a:latin typeface="Arial"/>
                <a:cs typeface="Arial"/>
              </a:rPr>
              <a:t>ar</a:t>
            </a:r>
            <a:r>
              <a:rPr sz="2400" spc="5" dirty="0">
                <a:solidFill>
                  <a:srgbClr val="23292D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(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'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ó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mě</a:t>
            </a:r>
            <a:r>
              <a:rPr sz="2400" spc="55" dirty="0">
                <a:solidFill>
                  <a:srgbClr val="032E6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Ácc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ě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ntěd</a:t>
            </a:r>
            <a:r>
              <a:rPr sz="2400" spc="10" dirty="0">
                <a:solidFill>
                  <a:srgbClr val="032E6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tě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x</a:t>
            </a:r>
            <a:r>
              <a:rPr sz="2400" spc="5" dirty="0">
                <a:solidFill>
                  <a:srgbClr val="032E61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'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4628" y="5715507"/>
            <a:ext cx="25730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Times New Roman"/>
                <a:cs typeface="Times New Roman"/>
              </a:rPr>
              <a:t>'</a:t>
            </a:r>
            <a:r>
              <a:rPr sz="2400" spc="-20" dirty="0">
                <a:latin typeface="Times New Roman"/>
                <a:cs typeface="Times New Roman"/>
              </a:rPr>
              <a:t>So</a:t>
            </a:r>
            <a:r>
              <a:rPr sz="2400" spc="-45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Accen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tex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'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63083" y="4962905"/>
            <a:ext cx="78105" cy="676275"/>
          </a:xfrm>
          <a:custGeom>
            <a:avLst/>
            <a:gdLst/>
            <a:ahLst/>
            <a:cxnLst/>
            <a:rect l="l" t="t" r="r" b="b"/>
            <a:pathLst>
              <a:path w="78104" h="676275">
                <a:moveTo>
                  <a:pt x="25907" y="598550"/>
                </a:moveTo>
                <a:lnTo>
                  <a:pt x="0" y="598550"/>
                </a:lnTo>
                <a:lnTo>
                  <a:pt x="38861" y="676274"/>
                </a:lnTo>
                <a:lnTo>
                  <a:pt x="71246" y="611504"/>
                </a:lnTo>
                <a:lnTo>
                  <a:pt x="25907" y="611504"/>
                </a:lnTo>
                <a:lnTo>
                  <a:pt x="25907" y="598550"/>
                </a:lnTo>
                <a:close/>
              </a:path>
              <a:path w="78104" h="676275">
                <a:moveTo>
                  <a:pt x="51815" y="0"/>
                </a:moveTo>
                <a:lnTo>
                  <a:pt x="25907" y="0"/>
                </a:lnTo>
                <a:lnTo>
                  <a:pt x="25907" y="611504"/>
                </a:lnTo>
                <a:lnTo>
                  <a:pt x="51815" y="611504"/>
                </a:lnTo>
                <a:lnTo>
                  <a:pt x="51815" y="0"/>
                </a:lnTo>
                <a:close/>
              </a:path>
              <a:path w="78104" h="676275">
                <a:moveTo>
                  <a:pt x="77723" y="598550"/>
                </a:moveTo>
                <a:lnTo>
                  <a:pt x="51815" y="598550"/>
                </a:lnTo>
                <a:lnTo>
                  <a:pt x="51815" y="611504"/>
                </a:lnTo>
                <a:lnTo>
                  <a:pt x="71246" y="611504"/>
                </a:lnTo>
                <a:lnTo>
                  <a:pt x="77723" y="598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9476" rIns="0" bIns="0" rtlCol="0">
            <a:spAutoFit/>
          </a:bodyPr>
          <a:lstStyle/>
          <a:p>
            <a:pPr marL="325755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pr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pr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cessing</a:t>
            </a:r>
            <a:r>
              <a:rPr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5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pan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Contractions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597830"/>
            <a:ext cx="8406765" cy="180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trac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ions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ho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sio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sy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bles.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often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exist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ther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5" dirty="0">
                <a:latin typeface="Times New Roman"/>
                <a:cs typeface="Times New Roman"/>
              </a:rPr>
              <a:t> sp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ken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uage.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rtened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versions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 co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trac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ions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pec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fic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ers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ou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ds.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38544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En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trac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ns,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the v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wel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ples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uld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b="1" i="1" spc="5" dirty="0">
                <a:latin typeface="Times New Roman"/>
                <a:cs typeface="Times New Roman"/>
              </a:rPr>
              <a:t>d</a:t>
            </a:r>
            <a:r>
              <a:rPr sz="2000" b="1" i="1" dirty="0">
                <a:latin typeface="Times New Roman"/>
                <a:cs typeface="Times New Roman"/>
              </a:rPr>
              <a:t>o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n</a:t>
            </a:r>
            <a:r>
              <a:rPr sz="2000" b="1" i="1" spc="10" dirty="0">
                <a:latin typeface="Times New Roman"/>
                <a:cs typeface="Times New Roman"/>
              </a:rPr>
              <a:t>o</a:t>
            </a:r>
            <a:r>
              <a:rPr sz="2000" b="1" i="1" dirty="0">
                <a:latin typeface="Times New Roman"/>
                <a:cs typeface="Times New Roman"/>
              </a:rPr>
              <a:t>t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d</a:t>
            </a:r>
            <a:r>
              <a:rPr sz="2000" b="1" i="1" spc="10" dirty="0">
                <a:latin typeface="Times New Roman"/>
                <a:cs typeface="Times New Roman"/>
              </a:rPr>
              <a:t>o</a:t>
            </a:r>
            <a:r>
              <a:rPr sz="2000" b="1" i="1" dirty="0">
                <a:latin typeface="Times New Roman"/>
                <a:cs typeface="Times New Roman"/>
              </a:rPr>
              <a:t>n</a:t>
            </a:r>
            <a:r>
              <a:rPr sz="2000" b="1" i="1" spc="-70" dirty="0">
                <a:latin typeface="Times New Roman"/>
                <a:cs typeface="Times New Roman"/>
              </a:rPr>
              <a:t>’</a:t>
            </a:r>
            <a:r>
              <a:rPr sz="2000" b="1" i="1" dirty="0">
                <a:latin typeface="Times New Roman"/>
                <a:cs typeface="Times New Roman"/>
              </a:rPr>
              <a:t>t</a:t>
            </a:r>
            <a:r>
              <a:rPr sz="2000" b="1" i="1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b="1" i="1" dirty="0">
                <a:latin typeface="Times New Roman"/>
                <a:cs typeface="Times New Roman"/>
              </a:rPr>
              <a:t>I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wo</a:t>
            </a:r>
            <a:r>
              <a:rPr sz="2000" b="1" i="1" spc="-5" dirty="0">
                <a:latin typeface="Times New Roman"/>
                <a:cs typeface="Times New Roman"/>
              </a:rPr>
              <a:t>ul</a:t>
            </a:r>
            <a:r>
              <a:rPr sz="2000" b="1" i="1" dirty="0">
                <a:latin typeface="Times New Roman"/>
                <a:cs typeface="Times New Roman"/>
              </a:rPr>
              <a:t>d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I’</a:t>
            </a:r>
            <a:r>
              <a:rPr sz="2000" b="1" i="1" spc="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4346731"/>
            <a:ext cx="7550150" cy="1821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23292D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23292D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23292D"/>
                </a:solidFill>
                <a:latin typeface="Arial"/>
                <a:cs typeface="Arial"/>
              </a:rPr>
              <a:t>pand_con</a:t>
            </a:r>
            <a:r>
              <a:rPr sz="2400" spc="5" dirty="0">
                <a:solidFill>
                  <a:srgbClr val="23292D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ra</a:t>
            </a:r>
            <a:r>
              <a:rPr sz="2400" spc="5" dirty="0">
                <a:solidFill>
                  <a:srgbClr val="23292D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tion</a:t>
            </a:r>
            <a:r>
              <a:rPr sz="2400" spc="-35" dirty="0">
                <a:solidFill>
                  <a:srgbClr val="23292D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(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"Y'</a:t>
            </a:r>
            <a:r>
              <a:rPr sz="2400" spc="10" dirty="0">
                <a:solidFill>
                  <a:srgbClr val="032E61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l</a:t>
            </a:r>
            <a:r>
              <a:rPr sz="2400" spc="120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can't</a:t>
            </a:r>
            <a:r>
              <a:rPr sz="2400" spc="5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e</a:t>
            </a:r>
            <a:r>
              <a:rPr sz="2400" spc="-15" dirty="0">
                <a:solidFill>
                  <a:srgbClr val="032E61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pa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d</a:t>
            </a:r>
            <a:r>
              <a:rPr sz="2400" spc="100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contract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s</a:t>
            </a:r>
            <a:r>
              <a:rPr sz="2400" spc="6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'd</a:t>
            </a:r>
            <a:endParaRPr sz="2400">
              <a:latin typeface="Arial"/>
              <a:cs typeface="Arial"/>
            </a:endParaRPr>
          </a:p>
          <a:p>
            <a:pPr marR="603250" algn="ctr">
              <a:lnSpc>
                <a:spcPct val="100000"/>
              </a:lnSpc>
            </a:pP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thin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k"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750">
              <a:latin typeface="Times New Roman"/>
              <a:cs typeface="Times New Roman"/>
            </a:endParaRPr>
          </a:p>
          <a:p>
            <a:pPr marL="872490">
              <a:lnSpc>
                <a:spcPct val="100000"/>
              </a:lnSpc>
            </a:pPr>
            <a:r>
              <a:rPr sz="2400" spc="-15" dirty="0">
                <a:latin typeface="Times New Roman"/>
                <a:cs typeface="Times New Roman"/>
              </a:rPr>
              <a:t>'</a:t>
            </a:r>
            <a:r>
              <a:rPr sz="2400" spc="-25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ou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cannot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contractions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uld think'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77967" y="4889753"/>
            <a:ext cx="78105" cy="840105"/>
          </a:xfrm>
          <a:custGeom>
            <a:avLst/>
            <a:gdLst/>
            <a:ahLst/>
            <a:cxnLst/>
            <a:rect l="l" t="t" r="r" b="b"/>
            <a:pathLst>
              <a:path w="78104" h="840104">
                <a:moveTo>
                  <a:pt x="25907" y="762060"/>
                </a:moveTo>
                <a:lnTo>
                  <a:pt x="0" y="762060"/>
                </a:lnTo>
                <a:lnTo>
                  <a:pt x="38861" y="839784"/>
                </a:lnTo>
                <a:lnTo>
                  <a:pt x="71246" y="775014"/>
                </a:lnTo>
                <a:lnTo>
                  <a:pt x="25907" y="775014"/>
                </a:lnTo>
                <a:lnTo>
                  <a:pt x="25907" y="762060"/>
                </a:lnTo>
                <a:close/>
              </a:path>
              <a:path w="78104" h="840104">
                <a:moveTo>
                  <a:pt x="51815" y="0"/>
                </a:moveTo>
                <a:lnTo>
                  <a:pt x="25907" y="0"/>
                </a:lnTo>
                <a:lnTo>
                  <a:pt x="25907" y="775014"/>
                </a:lnTo>
                <a:lnTo>
                  <a:pt x="51815" y="775014"/>
                </a:lnTo>
                <a:lnTo>
                  <a:pt x="51815" y="0"/>
                </a:lnTo>
                <a:close/>
              </a:path>
              <a:path w="78104" h="840104">
                <a:moveTo>
                  <a:pt x="77723" y="762060"/>
                </a:moveTo>
                <a:lnTo>
                  <a:pt x="51815" y="762060"/>
                </a:lnTo>
                <a:lnTo>
                  <a:pt x="51815" y="775014"/>
                </a:lnTo>
                <a:lnTo>
                  <a:pt x="71246" y="775014"/>
                </a:lnTo>
                <a:lnTo>
                  <a:pt x="77723" y="762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122" y="396584"/>
            <a:ext cx="7132955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Text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pr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pr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cessing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–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Rem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ving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special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ts val="3810"/>
              </a:lnSpc>
            </a:pPr>
            <a:r>
              <a:rPr sz="3200" dirty="0">
                <a:latin typeface="Arial"/>
                <a:cs typeface="Arial"/>
              </a:rPr>
              <a:t>char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cters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5" dirty="0"/>
              <a:t>S</a:t>
            </a:r>
            <a:r>
              <a:rPr spc="5" dirty="0"/>
              <a:t>p</a:t>
            </a:r>
            <a:r>
              <a:rPr dirty="0"/>
              <a:t>ec</a:t>
            </a:r>
            <a:r>
              <a:rPr spc="-10" dirty="0"/>
              <a:t>i</a:t>
            </a:r>
            <a:r>
              <a:rPr dirty="0"/>
              <a:t>al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cha</a:t>
            </a:r>
            <a:r>
              <a:rPr spc="5" dirty="0"/>
              <a:t>r</a:t>
            </a:r>
            <a:r>
              <a:rPr dirty="0"/>
              <a:t>ac</a:t>
            </a:r>
            <a:r>
              <a:rPr spc="-10" dirty="0"/>
              <a:t>t</a:t>
            </a:r>
            <a:r>
              <a:rPr dirty="0"/>
              <a:t>ers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/>
              <a:t>sy</a:t>
            </a:r>
            <a:r>
              <a:rPr spc="-30" dirty="0"/>
              <a:t>m</a:t>
            </a:r>
            <a:r>
              <a:rPr dirty="0"/>
              <a:t>b</a:t>
            </a:r>
            <a:r>
              <a:rPr spc="10" dirty="0"/>
              <a:t>o</a:t>
            </a:r>
            <a:r>
              <a:rPr dirty="0"/>
              <a:t>ls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/>
              <a:t>are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/>
              <a:t>usually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n</a:t>
            </a:r>
            <a:r>
              <a:rPr spc="10" dirty="0"/>
              <a:t>o</a:t>
            </a:r>
            <a:r>
              <a:rPr spc="15" dirty="0"/>
              <a:t>n</a:t>
            </a:r>
            <a:r>
              <a:rPr dirty="0"/>
              <a:t>-a</a:t>
            </a:r>
            <a:r>
              <a:rPr spc="-10" dirty="0"/>
              <a:t>l</a:t>
            </a:r>
            <a:r>
              <a:rPr dirty="0"/>
              <a:t>p</a:t>
            </a:r>
            <a:r>
              <a:rPr spc="-15" dirty="0"/>
              <a:t>h</a:t>
            </a:r>
            <a:r>
              <a:rPr dirty="0"/>
              <a:t>anu</a:t>
            </a:r>
            <a:r>
              <a:rPr spc="-25" dirty="0"/>
              <a:t>m</a:t>
            </a:r>
            <a:r>
              <a:rPr dirty="0"/>
              <a:t>eric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cha</a:t>
            </a:r>
            <a:r>
              <a:rPr spc="5" dirty="0"/>
              <a:t>r</a:t>
            </a:r>
            <a:r>
              <a:rPr dirty="0"/>
              <a:t>ac</a:t>
            </a:r>
            <a:r>
              <a:rPr spc="-10" dirty="0"/>
              <a:t>t</a:t>
            </a:r>
            <a:r>
              <a:rPr dirty="0"/>
              <a:t>ers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or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even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occas</a:t>
            </a:r>
            <a:r>
              <a:rPr spc="-10" dirty="0"/>
              <a:t>i</a:t>
            </a:r>
            <a:r>
              <a:rPr dirty="0"/>
              <a:t>o</a:t>
            </a:r>
            <a:r>
              <a:rPr spc="5" dirty="0"/>
              <a:t>n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ly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n</a:t>
            </a:r>
            <a:r>
              <a:rPr spc="5" dirty="0"/>
              <a:t>u</a:t>
            </a:r>
            <a:r>
              <a:rPr spc="-25" dirty="0"/>
              <a:t>m</a:t>
            </a:r>
            <a:r>
              <a:rPr dirty="0"/>
              <a:t>eric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charac</a:t>
            </a:r>
            <a:r>
              <a:rPr spc="-10" dirty="0"/>
              <a:t>t</a:t>
            </a:r>
            <a:r>
              <a:rPr dirty="0"/>
              <a:t>ers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/>
              <a:t>(</a:t>
            </a:r>
            <a:r>
              <a:rPr spc="5" dirty="0"/>
              <a:t>d</a:t>
            </a:r>
            <a:r>
              <a:rPr dirty="0"/>
              <a:t>epend</a:t>
            </a:r>
            <a:r>
              <a:rPr spc="-15" dirty="0"/>
              <a:t>i</a:t>
            </a:r>
            <a:r>
              <a:rPr dirty="0"/>
              <a:t>ng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/>
              <a:t>on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/>
              <a:t>p</a:t>
            </a:r>
            <a:r>
              <a:rPr spc="5" dirty="0"/>
              <a:t>r</a:t>
            </a:r>
            <a:r>
              <a:rPr dirty="0"/>
              <a:t>o</a:t>
            </a:r>
            <a:r>
              <a:rPr spc="5" dirty="0"/>
              <a:t>b</a:t>
            </a:r>
            <a:r>
              <a:rPr dirty="0"/>
              <a:t>l</a:t>
            </a:r>
            <a:r>
              <a:rPr spc="-10" dirty="0"/>
              <a:t>e</a:t>
            </a:r>
            <a:r>
              <a:rPr spc="-25" dirty="0"/>
              <a:t>m</a:t>
            </a:r>
            <a:r>
              <a:rPr dirty="0"/>
              <a:t>),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w</a:t>
            </a:r>
            <a:r>
              <a:rPr spc="5" dirty="0"/>
              <a:t>h</a:t>
            </a:r>
            <a:r>
              <a:rPr dirty="0"/>
              <a:t>i</a:t>
            </a:r>
            <a:r>
              <a:rPr spc="-10" dirty="0"/>
              <a:t>c</a:t>
            </a:r>
            <a:r>
              <a:rPr dirty="0"/>
              <a:t>h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/>
              <a:t>add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extra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n</a:t>
            </a:r>
            <a:r>
              <a:rPr spc="10" dirty="0"/>
              <a:t>o</a:t>
            </a:r>
            <a:r>
              <a:rPr dirty="0"/>
              <a:t>ise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/>
              <a:t>u</a:t>
            </a:r>
            <a:r>
              <a:rPr spc="10" dirty="0"/>
              <a:t>n</a:t>
            </a:r>
            <a:r>
              <a:rPr spc="-5" dirty="0"/>
              <a:t>stru</a:t>
            </a:r>
            <a:r>
              <a:rPr spc="-10" dirty="0"/>
              <a:t>c</a:t>
            </a:r>
            <a:r>
              <a:rPr dirty="0"/>
              <a:t>t</a:t>
            </a:r>
            <a:r>
              <a:rPr spc="-15" dirty="0"/>
              <a:t>u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d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t</a:t>
            </a:r>
            <a:r>
              <a:rPr spc="-10" dirty="0"/>
              <a:t>e</a:t>
            </a:r>
            <a:r>
              <a:rPr dirty="0"/>
              <a:t>xt.</a:t>
            </a: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62230" indent="-50165">
              <a:lnSpc>
                <a:spcPct val="100000"/>
              </a:lnSpc>
            </a:pPr>
            <a:r>
              <a:rPr spc="-5" dirty="0"/>
              <a:t>Us</a:t>
            </a:r>
            <a:r>
              <a:rPr spc="10" dirty="0"/>
              <a:t>u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145" dirty="0"/>
              <a:t>y</a:t>
            </a:r>
            <a:r>
              <a:rPr dirty="0"/>
              <a:t>,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/>
              <a:t>si</a:t>
            </a:r>
            <a:r>
              <a:rPr spc="-30" dirty="0"/>
              <a:t>m</a:t>
            </a:r>
            <a:r>
              <a:rPr dirty="0"/>
              <a:t>ple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reg</a:t>
            </a:r>
            <a:r>
              <a:rPr spc="5" dirty="0"/>
              <a:t>u</a:t>
            </a:r>
            <a:r>
              <a:rPr dirty="0"/>
              <a:t>l</a:t>
            </a:r>
            <a:r>
              <a:rPr spc="-10" dirty="0"/>
              <a:t>a</a:t>
            </a:r>
            <a:r>
              <a:rPr dirty="0"/>
              <a:t>r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ex</a:t>
            </a:r>
            <a:r>
              <a:rPr spc="5" dirty="0"/>
              <a:t>p</a:t>
            </a:r>
            <a:r>
              <a:rPr dirty="0"/>
              <a:t>ressi</a:t>
            </a:r>
            <a:r>
              <a:rPr spc="-10" dirty="0"/>
              <a:t>o</a:t>
            </a:r>
            <a:r>
              <a:rPr dirty="0"/>
              <a:t>ns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(</a:t>
            </a:r>
            <a:r>
              <a:rPr spc="5" dirty="0"/>
              <a:t>r</a:t>
            </a:r>
            <a:r>
              <a:rPr dirty="0"/>
              <a:t>ege</a:t>
            </a:r>
            <a:r>
              <a:rPr spc="5" dirty="0"/>
              <a:t>x</a:t>
            </a:r>
            <a:r>
              <a:rPr dirty="0"/>
              <a:t>e</a:t>
            </a:r>
            <a:r>
              <a:rPr spc="-15" dirty="0"/>
              <a:t>s</a:t>
            </a:r>
            <a:r>
              <a:rPr dirty="0"/>
              <a:t>)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can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/>
              <a:t>be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used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/>
              <a:t>re</a:t>
            </a:r>
            <a:r>
              <a:rPr spc="-20" dirty="0"/>
              <a:t>m</a:t>
            </a:r>
            <a:r>
              <a:rPr dirty="0"/>
              <a:t>o</a:t>
            </a:r>
            <a:r>
              <a:rPr spc="10" dirty="0"/>
              <a:t>v</a:t>
            </a:r>
            <a:r>
              <a:rPr dirty="0"/>
              <a:t>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-25" dirty="0"/>
              <a:t>m</a:t>
            </a:r>
            <a:r>
              <a:rPr dirty="0"/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55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</a:pP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rem</a:t>
            </a:r>
            <a:r>
              <a:rPr sz="2400" spc="-5" dirty="0">
                <a:solidFill>
                  <a:srgbClr val="23292D"/>
                </a:solidFill>
                <a:latin typeface="Arial"/>
                <a:cs typeface="Arial"/>
              </a:rPr>
              <a:t>ove_s</a:t>
            </a:r>
            <a:r>
              <a:rPr sz="2400" spc="-10" dirty="0">
                <a:solidFill>
                  <a:srgbClr val="23292D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23292D"/>
                </a:solidFill>
                <a:latin typeface="Arial"/>
                <a:cs typeface="Arial"/>
              </a:rPr>
              <a:t>eci</a:t>
            </a:r>
            <a:r>
              <a:rPr sz="2400" spc="-10" dirty="0">
                <a:solidFill>
                  <a:srgbClr val="23292D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23292D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23292D"/>
                </a:solidFill>
                <a:latin typeface="Arial"/>
                <a:cs typeface="Arial"/>
              </a:rPr>
              <a:t>_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23292D"/>
                </a:solidFill>
                <a:latin typeface="Arial"/>
                <a:cs typeface="Arial"/>
              </a:rPr>
              <a:t>h</a:t>
            </a:r>
            <a:r>
              <a:rPr sz="2400" spc="-5" dirty="0">
                <a:solidFill>
                  <a:srgbClr val="23292D"/>
                </a:solidFill>
                <a:latin typeface="Arial"/>
                <a:cs typeface="Arial"/>
              </a:rPr>
              <a:t>aracte</a:t>
            </a:r>
            <a:r>
              <a:rPr sz="2400" spc="5" dirty="0">
                <a:solidFill>
                  <a:srgbClr val="23292D"/>
                </a:solidFill>
                <a:latin typeface="Arial"/>
                <a:cs typeface="Arial"/>
              </a:rPr>
              <a:t>r</a:t>
            </a:r>
            <a:r>
              <a:rPr sz="2400" spc="10" dirty="0">
                <a:solidFill>
                  <a:srgbClr val="23292D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(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"</a:t>
            </a:r>
            <a:r>
              <a:rPr sz="2400" spc="-75" dirty="0">
                <a:solidFill>
                  <a:srgbClr val="032E61"/>
                </a:solidFill>
                <a:latin typeface="Arial"/>
                <a:cs typeface="Arial"/>
              </a:rPr>
              <a:t>W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l</a:t>
            </a:r>
            <a:r>
              <a:rPr sz="2400" spc="12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this</a:t>
            </a:r>
            <a:r>
              <a:rPr sz="2400" spc="5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wa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s</a:t>
            </a:r>
            <a:r>
              <a:rPr sz="2400" spc="80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fun!</a:t>
            </a:r>
            <a:r>
              <a:rPr sz="2400" spc="50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32E61"/>
                </a:solidFill>
                <a:latin typeface="Arial"/>
                <a:cs typeface="Arial"/>
              </a:rPr>
              <a:t>What</a:t>
            </a:r>
            <a:r>
              <a:rPr sz="2400" spc="6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o</a:t>
            </a:r>
            <a:r>
              <a:rPr sz="2400" spc="5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you</a:t>
            </a:r>
            <a:endParaRPr sz="2400">
              <a:latin typeface="Arial"/>
              <a:cs typeface="Arial"/>
            </a:endParaRPr>
          </a:p>
          <a:p>
            <a:pPr marL="3933825">
              <a:lnSpc>
                <a:spcPct val="100000"/>
              </a:lnSpc>
            </a:pP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thin</a:t>
            </a:r>
            <a:r>
              <a:rPr sz="2400" spc="-10" dirty="0">
                <a:solidFill>
                  <a:srgbClr val="032E61"/>
                </a:solidFill>
                <a:latin typeface="Arial"/>
                <a:cs typeface="Arial"/>
              </a:rPr>
              <a:t>k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?</a:t>
            </a:r>
            <a:r>
              <a:rPr sz="2400" spc="65" dirty="0">
                <a:solidFill>
                  <a:srgbClr val="032E6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32E61"/>
                </a:solidFill>
                <a:latin typeface="Arial"/>
                <a:cs typeface="Arial"/>
              </a:rPr>
              <a:t>123#@!</a:t>
            </a:r>
            <a:r>
              <a:rPr sz="2400" dirty="0">
                <a:solidFill>
                  <a:srgbClr val="032E61"/>
                </a:solidFill>
                <a:latin typeface="Arial"/>
                <a:cs typeface="Arial"/>
              </a:rPr>
              <a:t>"</a:t>
            </a:r>
            <a:r>
              <a:rPr sz="2400" spc="-10" dirty="0">
                <a:solidFill>
                  <a:srgbClr val="23292D"/>
                </a:solidFill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3933825">
              <a:lnSpc>
                <a:spcPct val="100000"/>
              </a:lnSpc>
            </a:pPr>
            <a:r>
              <a:rPr sz="2400" dirty="0">
                <a:solidFill>
                  <a:srgbClr val="E36109"/>
                </a:solidFill>
                <a:latin typeface="Arial"/>
                <a:cs typeface="Arial"/>
              </a:rPr>
              <a:t>remove</a:t>
            </a:r>
            <a:r>
              <a:rPr sz="2400" spc="-15" dirty="0">
                <a:solidFill>
                  <a:srgbClr val="E36109"/>
                </a:solidFill>
                <a:latin typeface="Arial"/>
                <a:cs typeface="Arial"/>
              </a:rPr>
              <a:t>_</a:t>
            </a:r>
            <a:r>
              <a:rPr sz="2400" spc="-5" dirty="0">
                <a:solidFill>
                  <a:srgbClr val="E36109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rgbClr val="E36109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E36109"/>
                </a:solidFill>
                <a:latin typeface="Arial"/>
                <a:cs typeface="Arial"/>
              </a:rPr>
              <a:t>g</a:t>
            </a:r>
            <a:r>
              <a:rPr sz="2400" spc="-10" dirty="0">
                <a:solidFill>
                  <a:srgbClr val="E36109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E36109"/>
                </a:solidFill>
                <a:latin typeface="Arial"/>
                <a:cs typeface="Arial"/>
              </a:rPr>
              <a:t>t</a:t>
            </a:r>
            <a:r>
              <a:rPr sz="2400" spc="5" dirty="0">
                <a:solidFill>
                  <a:srgbClr val="E36109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D73948"/>
                </a:solidFill>
                <a:latin typeface="Arial"/>
                <a:cs typeface="Arial"/>
              </a:rPr>
              <a:t>=</a:t>
            </a:r>
            <a:r>
              <a:rPr sz="2400" spc="-90" dirty="0">
                <a:solidFill>
                  <a:srgbClr val="005CC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5CC5"/>
                </a:solidFill>
                <a:latin typeface="Arial"/>
                <a:cs typeface="Arial"/>
              </a:rPr>
              <a:t>ru</a:t>
            </a:r>
            <a:r>
              <a:rPr sz="2400" spc="-5" dirty="0">
                <a:solidFill>
                  <a:srgbClr val="005CC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23292D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4800" y="6045905"/>
            <a:ext cx="46723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Times New Roman"/>
                <a:cs typeface="Times New Roman"/>
              </a:rPr>
              <a:t>'</a:t>
            </a:r>
            <a:r>
              <a:rPr sz="2400" spc="-240" dirty="0">
                <a:latin typeface="Times New Roman"/>
                <a:cs typeface="Times New Roman"/>
              </a:rPr>
              <a:t>W</a:t>
            </a:r>
            <a:r>
              <a:rPr sz="2400" spc="-10" dirty="0">
                <a:latin typeface="Times New Roman"/>
                <a:cs typeface="Times New Roman"/>
              </a:rPr>
              <a:t>ell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W</a:t>
            </a:r>
            <a:r>
              <a:rPr sz="2400" spc="-10" dirty="0">
                <a:latin typeface="Times New Roman"/>
                <a:cs typeface="Times New Roman"/>
              </a:rPr>
              <a:t>hat</a:t>
            </a:r>
            <a:r>
              <a:rPr sz="2400" dirty="0">
                <a:latin typeface="Times New Roman"/>
                <a:cs typeface="Times New Roman"/>
              </a:rPr>
              <a:t> do you t</a:t>
            </a:r>
            <a:r>
              <a:rPr sz="2400" spc="-15" dirty="0">
                <a:latin typeface="Times New Roman"/>
                <a:cs typeface="Times New Roman"/>
              </a:rPr>
              <a:t>hink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'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77967" y="4952238"/>
            <a:ext cx="78105" cy="840105"/>
          </a:xfrm>
          <a:custGeom>
            <a:avLst/>
            <a:gdLst/>
            <a:ahLst/>
            <a:cxnLst/>
            <a:rect l="l" t="t" r="r" b="b"/>
            <a:pathLst>
              <a:path w="78104" h="840104">
                <a:moveTo>
                  <a:pt x="25907" y="762060"/>
                </a:moveTo>
                <a:lnTo>
                  <a:pt x="0" y="762060"/>
                </a:lnTo>
                <a:lnTo>
                  <a:pt x="38861" y="839784"/>
                </a:lnTo>
                <a:lnTo>
                  <a:pt x="71246" y="775014"/>
                </a:lnTo>
                <a:lnTo>
                  <a:pt x="25907" y="775014"/>
                </a:lnTo>
                <a:lnTo>
                  <a:pt x="25907" y="762060"/>
                </a:lnTo>
                <a:close/>
              </a:path>
              <a:path w="78104" h="840104">
                <a:moveTo>
                  <a:pt x="51815" y="0"/>
                </a:moveTo>
                <a:lnTo>
                  <a:pt x="25907" y="0"/>
                </a:lnTo>
                <a:lnTo>
                  <a:pt x="25907" y="775014"/>
                </a:lnTo>
                <a:lnTo>
                  <a:pt x="51815" y="775014"/>
                </a:lnTo>
                <a:lnTo>
                  <a:pt x="51815" y="0"/>
                </a:lnTo>
                <a:close/>
              </a:path>
              <a:path w="78104" h="840104">
                <a:moveTo>
                  <a:pt x="77723" y="762060"/>
                </a:moveTo>
                <a:lnTo>
                  <a:pt x="51815" y="762060"/>
                </a:lnTo>
                <a:lnTo>
                  <a:pt x="51815" y="775014"/>
                </a:lnTo>
                <a:lnTo>
                  <a:pt x="71246" y="775014"/>
                </a:lnTo>
                <a:lnTo>
                  <a:pt x="77723" y="762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954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389" rIns="0" bIns="0" rtlCol="0">
            <a:spAutoFit/>
          </a:bodyPr>
          <a:lstStyle/>
          <a:p>
            <a:pPr marL="1599565">
              <a:lnSpc>
                <a:spcPts val="381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pr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pr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cessing</a:t>
            </a:r>
            <a:r>
              <a:rPr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stem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158282"/>
            <a:ext cx="8596630" cy="2096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14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 u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sta</a:t>
            </a:r>
            <a:r>
              <a:rPr sz="2000" dirty="0">
                <a:latin typeface="Times New Roman"/>
                <a:cs typeface="Times New Roman"/>
              </a:rPr>
              <a:t>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ste</a:t>
            </a:r>
            <a:r>
              <a:rPr sz="2000" spc="-25" dirty="0">
                <a:latin typeface="Times New Roman"/>
                <a:cs typeface="Times New Roman"/>
              </a:rPr>
              <a:t>mm</a:t>
            </a:r>
            <a:r>
              <a:rPr sz="2000" dirty="0">
                <a:latin typeface="Times New Roman"/>
                <a:cs typeface="Times New Roman"/>
              </a:rPr>
              <a:t>ing, you need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pec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ive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s re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rese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40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ord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s 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b</a:t>
            </a:r>
            <a:r>
              <a:rPr sz="2000" b="1" i="1" spc="10" dirty="0">
                <a:latin typeface="Times New Roman"/>
                <a:cs typeface="Times New Roman"/>
              </a:rPr>
              <a:t>a</a:t>
            </a:r>
            <a:r>
              <a:rPr sz="2000" b="1" i="1" spc="-5" dirty="0">
                <a:latin typeface="Times New Roman"/>
                <a:cs typeface="Times New Roman"/>
              </a:rPr>
              <a:t>s</a:t>
            </a:r>
            <a:r>
              <a:rPr sz="2000" b="1" i="1" dirty="0">
                <a:latin typeface="Times New Roman"/>
                <a:cs typeface="Times New Roman"/>
              </a:rPr>
              <a:t>e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f</a:t>
            </a:r>
            <a:r>
              <a:rPr sz="2000" b="1" i="1" spc="5" dirty="0">
                <a:latin typeface="Times New Roman"/>
                <a:cs typeface="Times New Roman"/>
              </a:rPr>
              <a:t>o</a:t>
            </a:r>
            <a:r>
              <a:rPr sz="2000" b="1" i="1" spc="-5" dirty="0">
                <a:latin typeface="Times New Roman"/>
                <a:cs typeface="Times New Roman"/>
              </a:rPr>
              <a:t>r</a:t>
            </a:r>
            <a:r>
              <a:rPr sz="2000" b="1" i="1" dirty="0">
                <a:latin typeface="Times New Roman"/>
                <a:cs typeface="Times New Roman"/>
              </a:rPr>
              <a:t>m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wo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d,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reate new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ching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fixes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ocess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inflec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der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J</a:t>
            </a:r>
            <a:r>
              <a:rPr sz="2000" b="1" i="1" spc="5" dirty="0">
                <a:latin typeface="Times New Roman"/>
                <a:cs typeface="Times New Roman"/>
              </a:rPr>
              <a:t>U</a:t>
            </a:r>
            <a:r>
              <a:rPr sz="2000" b="1" i="1" spc="-10" dirty="0">
                <a:latin typeface="Times New Roman"/>
                <a:cs typeface="Times New Roman"/>
              </a:rPr>
              <a:t>M</a:t>
            </a:r>
            <a:r>
              <a:rPr sz="2000" b="1" i="1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204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ou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fixes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 </a:t>
            </a:r>
            <a:r>
              <a:rPr sz="2000" spc="-5" dirty="0">
                <a:latin typeface="Times New Roman"/>
                <a:cs typeface="Times New Roman"/>
              </a:rPr>
              <a:t>wo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ds</a:t>
            </a:r>
            <a:endParaRPr sz="2000">
              <a:latin typeface="Times New Roman"/>
              <a:cs typeface="Times New Roman"/>
            </a:endParaRPr>
          </a:p>
          <a:p>
            <a:pPr marL="12700" marR="243204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ke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J</a:t>
            </a:r>
            <a:r>
              <a:rPr sz="2000" b="1" i="1" spc="5" dirty="0">
                <a:latin typeface="Times New Roman"/>
                <a:cs typeface="Times New Roman"/>
              </a:rPr>
              <a:t>U</a:t>
            </a:r>
            <a:r>
              <a:rPr sz="2000" b="1" i="1" spc="-5" dirty="0">
                <a:latin typeface="Times New Roman"/>
                <a:cs typeface="Times New Roman"/>
              </a:rPr>
              <a:t>MPS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J</a:t>
            </a:r>
            <a:r>
              <a:rPr sz="2000" b="1" i="1" spc="5" dirty="0">
                <a:latin typeface="Times New Roman"/>
                <a:cs typeface="Times New Roman"/>
              </a:rPr>
              <a:t>U</a:t>
            </a:r>
            <a:r>
              <a:rPr sz="2000" b="1" i="1" spc="-5" dirty="0">
                <a:latin typeface="Times New Roman"/>
                <a:cs typeface="Times New Roman"/>
              </a:rPr>
              <a:t>MP</a:t>
            </a:r>
            <a:r>
              <a:rPr sz="2000" b="1" i="1" spc="-10" dirty="0">
                <a:latin typeface="Times New Roman"/>
                <a:cs typeface="Times New Roman"/>
              </a:rPr>
              <a:t>E</a:t>
            </a:r>
            <a:r>
              <a:rPr sz="2000" b="1" i="1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J</a:t>
            </a:r>
            <a:r>
              <a:rPr sz="2000" b="1" i="1" spc="5" dirty="0">
                <a:latin typeface="Times New Roman"/>
                <a:cs typeface="Times New Roman"/>
              </a:rPr>
              <a:t>U</a:t>
            </a:r>
            <a:r>
              <a:rPr sz="2000" b="1" i="1" spc="-5" dirty="0">
                <a:latin typeface="Times New Roman"/>
                <a:cs typeface="Times New Roman"/>
              </a:rPr>
              <a:t>MPIN</a:t>
            </a:r>
            <a:r>
              <a:rPr sz="2000" b="1" i="1" spc="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J</a:t>
            </a:r>
            <a:r>
              <a:rPr sz="2000" b="1" i="1" spc="5" dirty="0">
                <a:latin typeface="Times New Roman"/>
                <a:cs typeface="Times New Roman"/>
              </a:rPr>
              <a:t>U</a:t>
            </a:r>
            <a:r>
              <a:rPr sz="2000" b="1" i="1" spc="-5" dirty="0">
                <a:latin typeface="Times New Roman"/>
                <a:cs typeface="Times New Roman"/>
              </a:rPr>
              <a:t>M</a:t>
            </a:r>
            <a:r>
              <a:rPr sz="2000" b="1" i="1" dirty="0">
                <a:latin typeface="Times New Roman"/>
                <a:cs typeface="Times New Roman"/>
              </a:rPr>
              <a:t>P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he 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93264" y="3810000"/>
            <a:ext cx="4914899" cy="2383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377"/>
            <a:ext cx="1392846" cy="2824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2886</Words>
  <Application>Microsoft Office PowerPoint</Application>
  <PresentationFormat>A4 Paper (210x297 mm)</PresentationFormat>
  <Paragraphs>303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Garamond</vt:lpstr>
      <vt:lpstr>Symbol</vt:lpstr>
      <vt:lpstr>Times New Roman</vt:lpstr>
      <vt:lpstr>Wingdings</vt:lpstr>
      <vt:lpstr>Office Theme</vt:lpstr>
      <vt:lpstr>PowerPoint Presentation</vt:lpstr>
      <vt:lpstr>Agenda</vt:lpstr>
      <vt:lpstr>Text Analytics Frameworks</vt:lpstr>
      <vt:lpstr>Text preprocessing and wrangling</vt:lpstr>
      <vt:lpstr>Text preprocessing – removing html tags</vt:lpstr>
      <vt:lpstr>PowerPoint Presentation</vt:lpstr>
      <vt:lpstr>Text preprocessing – Expanding Contractions</vt:lpstr>
      <vt:lpstr>PowerPoint Presentation</vt:lpstr>
      <vt:lpstr>Text preprocessing – stemming</vt:lpstr>
      <vt:lpstr>Text preprocessing – stemming</vt:lpstr>
      <vt:lpstr>Text preprocessing – lemmatization</vt:lpstr>
      <vt:lpstr>Text preprocessing – removing stopwords</vt:lpstr>
      <vt:lpstr>Beatiful Soup Library for pulling data out of HTML and XML Files</vt:lpstr>
      <vt:lpstr>PowerPoint Presentation</vt:lpstr>
      <vt:lpstr>Text representation model Machine Learning models at heart are mathematical functions and cannot understand unstructured text</vt:lpstr>
      <vt:lpstr>Bag of words</vt:lpstr>
      <vt:lpstr>Bag of words</vt:lpstr>
      <vt:lpstr>Bag of N-grams</vt:lpstr>
      <vt:lpstr>Bag of N-grams</vt:lpstr>
      <vt:lpstr>Tf-idf model</vt:lpstr>
      <vt:lpstr>Word Frequencies with TFIDFVectorizer</vt:lpstr>
      <vt:lpstr>BAG Of Words / Vector Space model</vt:lpstr>
      <vt:lpstr>BAG Of Words / Vector Space model</vt:lpstr>
      <vt:lpstr>Tf-idf model</vt:lpstr>
      <vt:lpstr>PowerPoint Presentation</vt:lpstr>
      <vt:lpstr>PowerPoint Presentation</vt:lpstr>
      <vt:lpstr>Understanding Language Syntax and Structure</vt:lpstr>
      <vt:lpstr>Parts of Speech Tagging</vt:lpstr>
      <vt:lpstr>Shallow Parsing or Chuncking</vt:lpstr>
      <vt:lpstr>Named Entity Recognition</vt:lpstr>
      <vt:lpstr>Named Entity Recognition</vt:lpstr>
      <vt:lpstr>PowerPoint Presentation</vt:lpstr>
      <vt:lpstr>PowerPoint Presentation</vt:lpstr>
      <vt:lpstr>Document Similarity</vt:lpstr>
      <vt:lpstr>Document Similarity</vt:lpstr>
      <vt:lpstr>Similarity features</vt:lpstr>
      <vt:lpstr>PowerPoint Presentation</vt:lpstr>
      <vt:lpstr>PowerPoint Presentation</vt:lpstr>
      <vt:lpstr>PowerPoint Presentation</vt:lpstr>
      <vt:lpstr>PowerPoint Presentation</vt:lpstr>
      <vt:lpstr>References</vt:lpstr>
      <vt:lpstr>Possible Capstone Projects</vt:lpstr>
      <vt:lpstr>Possible Capstone Projects: Specific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Rajat Sangamkar</cp:lastModifiedBy>
  <cp:revision>4</cp:revision>
  <dcterms:created xsi:type="dcterms:W3CDTF">2019-01-25T08:45:01Z</dcterms:created>
  <dcterms:modified xsi:type="dcterms:W3CDTF">2019-01-25T09:55:26Z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2019-01-25T00:00:00Z</vt:filetime>
  </property>
  <property fmtid="{D5CDD505-2E9C-101B-9397-08002B2CF9AE}" pid="3" name="LastSaved">
    <vt:filetime>2019-01-25T00:00:00Z</vt:filetime>
  </property>
</Properties>
</file>