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3"/>
  </p:notesMasterIdLst>
  <p:sldIdLst>
    <p:sldId id="256" r:id="rId3"/>
    <p:sldId id="257" r:id="rId4"/>
    <p:sldId id="258" r:id="rId5"/>
    <p:sldId id="259" r:id="rId6"/>
    <p:sldId id="260" r:id="rId7"/>
    <p:sldId id="277" r:id="rId8"/>
    <p:sldId id="261" r:id="rId9"/>
    <p:sldId id="262" r:id="rId10"/>
    <p:sldId id="263" r:id="rId11"/>
    <p:sldId id="264" r:id="rId12"/>
    <p:sldId id="265" r:id="rId13"/>
    <p:sldId id="266" r:id="rId14"/>
    <p:sldId id="267" r:id="rId15"/>
    <p:sldId id="268" r:id="rId16"/>
    <p:sldId id="269" r:id="rId17"/>
    <p:sldId id="270" r:id="rId18"/>
    <p:sldId id="278" r:id="rId19"/>
    <p:sldId id="274" r:id="rId20"/>
    <p:sldId id="271" r:id="rId21"/>
    <p:sldId id="272" r:id="rId2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9E655B4-4D88-4EC1-AF99-7726194EA1BB}"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94CFD40-5B3F-48CA-9E91-F177A4F9F956}"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308BCC-6910-4A61-97EF-6597F85AF1CF}"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endParaRPr lang="en-US" sz="44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IN" altLang="en-US" sz="3200" b="1" i="0" u="none" strike="noStrike" dirty="0">
                <a:solidFill>
                  <a:srgbClr val="000000"/>
                </a:solidFill>
                <a:effectLst/>
                <a:latin typeface="Times New Roman" panose="02020603050405020304" pitchFamily="18" charset="0"/>
                <a:cs typeface="Times New Roman" panose="02020603050405020304" pitchFamily="18" charset="0"/>
              </a:rPr>
              <a:t>08</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a:t>
            </a:r>
            <a:r>
              <a:rPr lang="en-IN" altLang="en-US" sz="3200" b="1" i="0" u="none" strike="noStrike" dirty="0">
                <a:solidFill>
                  <a:srgbClr val="000000"/>
                </a:solidFill>
                <a:effectLst/>
                <a:latin typeface="Times New Roman" panose="02020603050405020304" pitchFamily="18" charset="0"/>
                <a:cs typeface="Times New Roman" panose="02020603050405020304" pitchFamily="18" charset="0"/>
              </a:rPr>
              <a:t>5</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p:cNvPicPr>
            <a:picLocks noChangeAspect="1"/>
          </p:cNvPicPr>
          <p:nvPr/>
        </p:nvPicPr>
        <p:blipFill>
          <a:blip r:embed="rId1"/>
          <a:stretch>
            <a:fillRect/>
          </a:stretch>
        </p:blipFill>
        <p:spPr>
          <a:xfrm>
            <a:off x="286544" y="307337"/>
            <a:ext cx="1066800" cy="1057275"/>
          </a:xfrm>
          <a:prstGeom prst="rect">
            <a:avLst/>
          </a:prstGeom>
          <a:noFill/>
          <a:ln w="9525">
            <a:noFill/>
          </a:ln>
        </p:spPr>
      </p:pic>
      <p:pic>
        <p:nvPicPr>
          <p:cNvPr id="8" name="Picture 5"/>
          <p:cNvPicPr>
            <a:picLocks noChangeAspect="1"/>
          </p:cNvPicPr>
          <p:nvPr/>
        </p:nvPicPr>
        <p:blipFill>
          <a:blip r:embed="rId2"/>
          <a:stretch>
            <a:fillRect/>
          </a:stretch>
        </p:blipFill>
        <p:spPr>
          <a:xfrm>
            <a:off x="10807700" y="332101"/>
            <a:ext cx="1154112" cy="1103312"/>
          </a:xfrm>
          <a:prstGeom prst="rect">
            <a:avLst/>
          </a:prstGeom>
          <a:noFill/>
          <a:ln w="9525">
            <a:noFill/>
          </a:ln>
        </p:spPr>
      </p:pic>
      <p:sp>
        <p:nvSpPr>
          <p:cNvPr id="9" name="Rectangle 4"/>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endParaRPr lang="en-US" altLang="en-US" sz="3600" b="1" dirty="0">
              <a:solidFill>
                <a:srgbClr val="FF0066"/>
              </a:solidFill>
              <a:latin typeface="Arial Narrow" panose="020B060602020203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p:cNvSpPr txBox="1"/>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914491" y="228599"/>
            <a:ext cx="10515600" cy="4752975"/>
          </a:xfrm>
        </p:spPr>
        <p:txBody>
          <a:bodyPr>
            <a:noAutofit/>
          </a:bodyPr>
          <a:lstStyle/>
          <a:p>
            <a:pPr>
              <a:lnSpc>
                <a:spcPct val="150000"/>
              </a:lnSpc>
              <a:buClr>
                <a:srgbClr val="FF0000"/>
              </a:buClr>
            </a:pP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b="1">
                <a:latin typeface="Times New Roman" panose="02020603050405020304" pitchFamily="18" charset="0"/>
                <a:cs typeface="Times New Roman" panose="02020603050405020304" pitchFamily="18" charset="0"/>
              </a:rPr>
              <a:t> User Interface and Profile Details Module: </a:t>
            </a:r>
            <a:r>
              <a:rPr lang="en-US" altLang="en-US" sz="2400">
                <a:latin typeface="Times New Roman" panose="02020603050405020304" pitchFamily="18" charset="0"/>
                <a:cs typeface="Times New Roman" panose="02020603050405020304" pitchFamily="18" charset="0"/>
              </a:rPr>
              <a:t>Manages the game layout and user profile input.</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b="1">
                <a:latin typeface="Times New Roman" panose="02020603050405020304" pitchFamily="18" charset="0"/>
                <a:cs typeface="Times New Roman" panose="02020603050405020304" pitchFamily="18" charset="0"/>
              </a:rPr>
              <a:t>Puzzle Game Logic and Interaction Module:</a:t>
            </a:r>
            <a:r>
              <a:rPr lang="en-US" altLang="en-US" sz="2400">
                <a:latin typeface="Times New Roman" panose="02020603050405020304" pitchFamily="18" charset="0"/>
                <a:cs typeface="Times New Roman" panose="02020603050405020304" pitchFamily="18" charset="0"/>
              </a:rPr>
              <a:t> Handles the puzzle mechanics and player actions.</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b="1">
                <a:latin typeface="Times New Roman" panose="02020603050405020304" pitchFamily="18" charset="0"/>
                <a:cs typeface="Times New Roman" panose="02020603050405020304" pitchFamily="18" charset="0"/>
              </a:rPr>
              <a:t>Interactive Features Module: </a:t>
            </a:r>
            <a:r>
              <a:rPr lang="en-US" altLang="en-US" sz="2400">
                <a:latin typeface="Times New Roman" panose="02020603050405020304" pitchFamily="18" charset="0"/>
                <a:cs typeface="Times New Roman" panose="02020603050405020304" pitchFamily="18" charset="0"/>
              </a:rPr>
              <a:t>Tracks time, moves, and provides solution help.</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b="1">
                <a:latin typeface="Times New Roman" panose="02020603050405020304" pitchFamily="18" charset="0"/>
                <a:cs typeface="Times New Roman" panose="02020603050405020304" pitchFamily="18" charset="0"/>
              </a:rPr>
              <a:t>Winning Functionality and Message Display Module:</a:t>
            </a:r>
            <a:r>
              <a:rPr lang="en-US" altLang="en-US" sz="2400">
                <a:latin typeface="Times New Roman" panose="02020603050405020304" pitchFamily="18" charset="0"/>
                <a:cs typeface="Times New Roman" panose="02020603050405020304" pitchFamily="18" charset="0"/>
              </a:rPr>
              <a:t> Detects wins and shows a success message.</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b="1">
                <a:latin typeface="Times New Roman" panose="02020603050405020304" pitchFamily="18" charset="0"/>
                <a:cs typeface="Times New Roman" panose="02020603050405020304" pitchFamily="18" charset="0"/>
              </a:rPr>
              <a:t>Rewards Section Module:</a:t>
            </a:r>
            <a:r>
              <a:rPr lang="en-US" altLang="en-US" sz="2400">
                <a:latin typeface="Times New Roman" panose="02020603050405020304" pitchFamily="18" charset="0"/>
                <a:cs typeface="Times New Roman" panose="02020603050405020304" pitchFamily="18" charset="0"/>
              </a:rPr>
              <a:t> Offers rewards and achievements for player progress.</a:t>
            </a:r>
            <a:endParaRPr lang="en-US" alt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9825"/>
            <a:ext cx="10515600" cy="5037455"/>
          </a:xfrm>
        </p:spPr>
        <p:txBody>
          <a:bodyPr>
            <a:normAutofit/>
          </a:bodyPr>
          <a:lstStyle/>
          <a:p>
            <a:pPr marL="0" indent="0" algn="just">
              <a:lnSpc>
                <a:spcPct val="150000"/>
              </a:lnSpc>
              <a:buClr>
                <a:srgbClr val="FF0000"/>
              </a:buClr>
              <a:buNone/>
            </a:pPr>
            <a:r>
              <a:rPr lang="en-US" altLang="en-US" sz="2400" b="1">
                <a:solidFill>
                  <a:schemeClr val="tx1"/>
                </a:solidFill>
                <a:latin typeface="Times New Roman" panose="02020603050405020304" pitchFamily="18" charset="0"/>
                <a:cs typeface="Times New Roman" panose="02020603050405020304" pitchFamily="18" charset="0"/>
              </a:rPr>
              <a:t>User Interface and Profile Details Module:</a:t>
            </a:r>
            <a:endParaRPr lang="en-US" altLang="en-US" sz="2400" b="1">
              <a:solidFill>
                <a:schemeClr val="tx1"/>
              </a:solidFill>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a:latin typeface="Times New Roman" panose="02020603050405020304" pitchFamily="18" charset="0"/>
                <a:cs typeface="Times New Roman" panose="02020603050405020304" pitchFamily="18" charset="0"/>
              </a:rPr>
              <a:t>This module handles the design and structure of the game’s interface, ensuring it is visually appealing and easy to navigate. It provides users with an interactive main menu, puzzle grid, and other essential game elements. </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a:latin typeface="Times New Roman" panose="02020603050405020304" pitchFamily="18" charset="0"/>
                <a:cs typeface="Times New Roman" panose="02020603050405020304" pitchFamily="18" charset="0"/>
              </a:rPr>
              <a:t>The profile details section allows users to input and store personal information such as their name, date of birth, and phone number, creating a personalized experience. This module ensures that users can access and update their profile data seamlessly and feel connected to the game.</a:t>
            </a:r>
            <a:endParaRPr lang="en-US" alt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2629" y="1114198"/>
            <a:ext cx="10515600" cy="5108802"/>
          </a:xfrm>
        </p:spPr>
        <p:txBody>
          <a:bodyPr>
            <a:normAutofit lnSpcReduction="10000"/>
          </a:bodyPr>
          <a:lstStyle/>
          <a:p>
            <a:pPr marL="0" indent="0" algn="just">
              <a:lnSpc>
                <a:spcPct val="150000"/>
              </a:lnSpc>
              <a:buClr>
                <a:srgbClr val="FF0000"/>
              </a:buClr>
              <a:buNone/>
            </a:pPr>
            <a:r>
              <a:rPr lang="en-US" altLang="en-US" sz="2400" b="1">
                <a:solidFill>
                  <a:schemeClr val="tx1"/>
                </a:solidFill>
                <a:latin typeface="Times New Roman" panose="02020603050405020304" pitchFamily="18" charset="0"/>
                <a:cs typeface="Times New Roman" panose="02020603050405020304" pitchFamily="18" charset="0"/>
              </a:rPr>
              <a:t>Puzzle Game Logic and Interaction Module: </a:t>
            </a:r>
            <a:endParaRPr lang="en-US" altLang="en-US" sz="2400" b="1">
              <a:solidFill>
                <a:srgbClr val="FF0000"/>
              </a:solidFill>
              <a:latin typeface="Times New Roman" panose="02020603050405020304" pitchFamily="18" charset="0"/>
              <a:cs typeface="Times New Roman" panose="02020603050405020304" pitchFamily="18" charset="0"/>
            </a:endParaRPr>
          </a:p>
          <a:p>
            <a:pPr algn="just">
              <a:lnSpc>
                <a:spcPct val="150000"/>
              </a:lnSpc>
              <a:buClr>
                <a:srgbClr val="FF0000"/>
              </a:buCl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This is the core of the game, responsible for implementing the logic needed to create and solve the puzzle. It includes algorithms that shuffle the puzzle pieces in a way that ensures the puzzle is solvable. </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module handles the rules for moving pieces, checking if a piece is in the correct location, and updating the game state accordingly. </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It also manages user interactions, processing clicks or drag-and-drop actions to move puzzle pieces. This module ensures the game operates smoothly and responds accurately to player inputs.</a:t>
            </a:r>
            <a:endParaRPr lang="en-US" alt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1"/>
            <a:ext cx="10515600" cy="4733812"/>
          </a:xfrm>
        </p:spPr>
        <p:txBody>
          <a:bodyPr>
            <a:normAutofit fontScale="90000"/>
          </a:bodyPr>
          <a:lstStyle/>
          <a:p>
            <a:pPr marL="0" indent="0">
              <a:lnSpc>
                <a:spcPct val="150000"/>
              </a:lnSpc>
              <a:buClr>
                <a:srgbClr val="FF0000"/>
              </a:buClr>
              <a:buNone/>
            </a:pPr>
            <a:r>
              <a:rPr lang="en-US" altLang="en-US" sz="2400" b="1">
                <a:solidFill>
                  <a:schemeClr val="tx1"/>
                </a:solidFill>
                <a:latin typeface="Times New Roman" panose="02020603050405020304" pitchFamily="18" charset="0"/>
                <a:cs typeface="Times New Roman" panose="02020603050405020304" pitchFamily="18" charset="0"/>
              </a:rPr>
              <a:t>Interactive Features Module: </a:t>
            </a:r>
            <a:endParaRPr lang="en-US" altLang="en-US" sz="2400" b="1">
              <a:solidFill>
                <a:schemeClr val="tx1"/>
              </a:solidFill>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a:latin typeface="Times New Roman" panose="02020603050405020304" pitchFamily="18" charset="0"/>
                <a:cs typeface="Times New Roman" panose="02020603050405020304" pitchFamily="18" charset="0"/>
              </a:rPr>
              <a:t>This module adds essential gameplay features that enhance the user experience. It includes a timer that counts down from </a:t>
            </a:r>
            <a:r>
              <a:rPr lang="en-IN" altLang="en-US" sz="24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 minutes, creating a sense of urgency and competition. The move counter tracks the number of moves a player has made and displays it on the screen, adding a strategic element to gameplay. </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a:latin typeface="Times New Roman" panose="02020603050405020304" pitchFamily="18" charset="0"/>
                <a:cs typeface="Times New Roman" panose="02020603050405020304" pitchFamily="18" charset="0"/>
              </a:rPr>
              <a:t>Additionally, the solution assistance feature allows users to view the completed puzzle image if they need help, offering support when they are stuck. These interactive features keep players engaged and provide a more challenging and rewarding experience.</a:t>
            </a:r>
            <a:endParaRPr lang="en-US" alt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3024"/>
            <a:ext cx="10515600" cy="4351338"/>
          </a:xfrm>
        </p:spPr>
        <p:txBody>
          <a:bodyPr>
            <a:normAutofit lnSpcReduction="20000"/>
          </a:bodyPr>
          <a:lstStyle/>
          <a:p>
            <a:pPr marL="0" indent="0" algn="just">
              <a:lnSpc>
                <a:spcPct val="150000"/>
              </a:lnSpc>
              <a:buClr>
                <a:srgbClr val="FF0000"/>
              </a:buClr>
              <a:buNone/>
            </a:pPr>
            <a:r>
              <a:rPr lang="en-US" altLang="en-US" sz="2400" b="1">
                <a:latin typeface="Times New Roman" panose="02020603050405020304" pitchFamily="18" charset="0"/>
                <a:cs typeface="Times New Roman" panose="02020603050405020304" pitchFamily="18" charset="0"/>
              </a:rPr>
              <a:t>Winning Functionality and Message Display Module:</a:t>
            </a:r>
            <a:endParaRPr lang="en-US" altLang="en-US" sz="2400" b="1">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a:latin typeface="Times New Roman" panose="02020603050405020304" pitchFamily="18" charset="0"/>
                <a:cs typeface="Times New Roman" panose="02020603050405020304" pitchFamily="18" charset="0"/>
              </a:rPr>
              <a:t>This module is responsible for detecting when a player has successfully completed the puzzle. It includes logic that checks if all pieces are in their correct positions and triggers a win condition. Once the puzzle is solved, this module displays a congratulatory message or animation, acknowledging the player's success. </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a:latin typeface="Times New Roman" panose="02020603050405020304" pitchFamily="18" charset="0"/>
                <a:cs typeface="Times New Roman" panose="02020603050405020304" pitchFamily="18" charset="0"/>
              </a:rPr>
              <a:t>The module also handles transitions to a winning screen, allowing players to see their final score or achievements. This feedback helps create a sense of accomplishment and motivates players to play again or strive for better scores.</a:t>
            </a:r>
            <a:endParaRPr lang="en-US" alt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1"/>
            <a:ext cx="10515600" cy="4351338"/>
          </a:xfrm>
        </p:spPr>
        <p:txBody>
          <a:bodyPr>
            <a:noAutofit/>
          </a:bodyPr>
          <a:lstStyle/>
          <a:p>
            <a:pPr marL="0" indent="0" algn="just">
              <a:lnSpc>
                <a:spcPct val="150000"/>
              </a:lnSpc>
              <a:buClr>
                <a:srgbClr val="FF0000"/>
              </a:buClr>
              <a:buNone/>
            </a:pPr>
            <a:r>
              <a:rPr lang="en-US" altLang="en-US" sz="2300" b="1">
                <a:latin typeface="Times New Roman" panose="02020603050405020304" pitchFamily="18" charset="0"/>
                <a:cs typeface="Times New Roman" panose="02020603050405020304" pitchFamily="18" charset="0"/>
              </a:rPr>
              <a:t>Rewards Section Module: </a:t>
            </a:r>
            <a:endParaRPr lang="en-US" altLang="en-US" sz="2300" b="1">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300">
                <a:latin typeface="Times New Roman" panose="02020603050405020304" pitchFamily="18" charset="0"/>
                <a:cs typeface="Times New Roman" panose="02020603050405020304" pitchFamily="18" charset="0"/>
              </a:rPr>
              <a:t>This module is designed to provide players with incentives for their performance and progress. It includes a system for awarding achievements based on milestones such as completing the puzzle within a specific time limit, using fewer moves, or solving the puzzle without hints.</a:t>
            </a:r>
            <a:endParaRPr lang="en-US" altLang="en-US" sz="23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300">
                <a:latin typeface="Times New Roman" panose="02020603050405020304" pitchFamily="18" charset="0"/>
                <a:cs typeface="Times New Roman" panose="02020603050405020304" pitchFamily="18" charset="0"/>
              </a:rPr>
              <a:t>The rewards can range from in-game trophies and badges to special content or unlockable features. This module enhances player engagement and motivation, encouraging them to return and play more by providing a sense of progression and accomplishment.</a:t>
            </a:r>
            <a:endParaRPr lang="en-US" altLang="en-US" sz="23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
        <p:nvSpPr>
          <p:cNvPr id="4" name="TextBox 3"/>
          <p:cNvSpPr txBox="1"/>
          <p:nvPr/>
        </p:nvSpPr>
        <p:spPr>
          <a:xfrm>
            <a:off x="609600" y="648970"/>
            <a:ext cx="9234805" cy="4940935"/>
          </a:xfrm>
          <a:prstGeom prst="rect">
            <a:avLst/>
          </a:prstGeom>
          <a:noFill/>
        </p:spPr>
        <p:txBody>
          <a:bodyPr wrap="square" anchor="ctr">
            <a:noAutofit/>
          </a:bodyPr>
          <a:lstStyle/>
          <a:p>
            <a:pPr indent="0">
              <a:lnSpc>
                <a:spcPct val="150000"/>
              </a:lnSpc>
              <a:buFont typeface="+mj-lt"/>
              <a:buNone/>
            </a:pPr>
            <a:endParaRPr lang="en-US" altLang="en-US" sz="2400" dirty="0">
              <a:solidFill>
                <a:srgbClr val="FF0000"/>
              </a:solidFill>
              <a:latin typeface="Times New Roman" panose="02020603050405020304" pitchFamily="18" charset="0"/>
              <a:cs typeface="Times New Roman" panose="02020603050405020304" pitchFamily="18" charset="0"/>
            </a:endParaRPr>
          </a:p>
          <a:p>
            <a:pPr indent="0">
              <a:lnSpc>
                <a:spcPct val="150000"/>
              </a:lnSpc>
              <a:buFont typeface="+mj-lt"/>
              <a:buNone/>
            </a:pPr>
            <a:r>
              <a:rPr lang="en-US" altLang="en-US" sz="2400" dirty="0">
                <a:solidFill>
                  <a:srgbClr val="FF0000"/>
                </a:solidFill>
                <a:latin typeface="Times New Roman" panose="02020603050405020304" pitchFamily="18" charset="0"/>
                <a:cs typeface="Times New Roman" panose="02020603050405020304" pitchFamily="18" charset="0"/>
              </a:rPr>
              <a:t>Results:</a:t>
            </a:r>
            <a:endParaRPr lang="en-US"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ü"/>
            </a:pPr>
            <a:r>
              <a:rPr lang="en-US" altLang="en-US" sz="2400" dirty="0">
                <a:latin typeface="Times New Roman" panose="02020603050405020304" pitchFamily="18" charset="0"/>
                <a:cs typeface="Times New Roman" panose="02020603050405020304" pitchFamily="18" charset="0"/>
              </a:rPr>
              <a:t>The Image Sliding Puzzle game was developed successfully and met its objectives, offering an engaging and interactive experience for users.</a:t>
            </a:r>
            <a:endParaRPr lang="en-US" alt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ü"/>
            </a:pPr>
            <a:r>
              <a:rPr lang="en-US" altLang="en-US" sz="2400" dirty="0">
                <a:latin typeface="Times New Roman" panose="02020603050405020304" pitchFamily="18" charset="0"/>
                <a:cs typeface="Times New Roman" panose="02020603050405020304" pitchFamily="18" charset="0"/>
              </a:rPr>
              <a:t> Key features, including the 5-minute timer, move counter, and solution-checking button, were implemented and functioned as expected.</a:t>
            </a:r>
            <a:endParaRPr lang="en-US" alt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ü"/>
            </a:pPr>
            <a:r>
              <a:rPr lang="en-US" altLang="en-US" sz="2400" dirty="0">
                <a:latin typeface="Times New Roman" panose="02020603050405020304" pitchFamily="18" charset="0"/>
                <a:cs typeface="Times New Roman" panose="02020603050405020304" pitchFamily="18" charset="0"/>
              </a:rPr>
              <a:t>Players were able to track their progress in real-time and solve the puzzle, adding excitement and motivation to complete the challenge.</a:t>
            </a:r>
            <a:endParaRPr lang="en-US" alt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33600" y="-228600"/>
            <a:ext cx="10515600" cy="1325563"/>
          </a:xfrm>
        </p:spPr>
        <p:txBody>
          <a:bodyPr/>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RESULTS AND DISCUSSION</a:t>
            </a:r>
            <a:endParaRPr lang="en-US"/>
          </a:p>
        </p:txBody>
      </p:sp>
      <p:pic>
        <p:nvPicPr>
          <p:cNvPr id="6" name="Content Placeholder 5" descr="Screenshot 2024-12-04 094600"/>
          <p:cNvPicPr>
            <a:picLocks noChangeAspect="1"/>
          </p:cNvPicPr>
          <p:nvPr>
            <p:ph idx="1"/>
          </p:nvPr>
        </p:nvPicPr>
        <p:blipFill>
          <a:blip r:embed="rId1"/>
          <a:stretch>
            <a:fillRect/>
          </a:stretch>
        </p:blipFill>
        <p:spPr>
          <a:xfrm>
            <a:off x="4939665" y="7870825"/>
            <a:ext cx="644525" cy="566420"/>
          </a:xfrm>
          <a:prstGeom prst="rect">
            <a:avLst/>
          </a:prstGeom>
        </p:spPr>
      </p:pic>
      <p:sp>
        <p:nvSpPr>
          <p:cNvPr id="4" name="Date Placeholder 3"/>
          <p:cNvSpPr>
            <a:spLocks noGrp="1"/>
          </p:cNvSpPr>
          <p:nvPr>
            <p:ph type="dt" sz="half" idx="10"/>
          </p:nvPr>
        </p:nvSpPr>
        <p:spPr>
          <a:xfrm flipH="1" flipV="1">
            <a:off x="3027680" y="8091170"/>
            <a:ext cx="477520" cy="469900"/>
          </a:xfrm>
        </p:spPr>
        <p:txBody>
          <a:bodyPr/>
          <a:p>
            <a:endParaRPr lang="en-IN" dirty="0"/>
          </a:p>
        </p:txBody>
      </p:sp>
      <p:sp>
        <p:nvSpPr>
          <p:cNvPr id="5" name="Slide Number Placeholder 4"/>
          <p:cNvSpPr>
            <a:spLocks noGrp="1"/>
          </p:cNvSpPr>
          <p:nvPr>
            <p:ph type="sldNum" sz="quarter" idx="12"/>
          </p:nvPr>
        </p:nvSpPr>
        <p:spPr/>
        <p:txBody>
          <a:bodyPr/>
          <a:p>
            <a:fld id="{672DB9CA-C85A-4E11-ADC0-8193E41C1656}" type="slidenum">
              <a:rPr lang="en-IN" smtClean="0"/>
            </a:fld>
            <a:endParaRPr lang="en-IN" dirty="0"/>
          </a:p>
        </p:txBody>
      </p:sp>
      <p:pic>
        <p:nvPicPr>
          <p:cNvPr id="7" name="Picture 6" descr="Screenshot 2024-12-04 094600"/>
          <p:cNvPicPr>
            <a:picLocks noChangeAspect="1"/>
          </p:cNvPicPr>
          <p:nvPr/>
        </p:nvPicPr>
        <p:blipFill>
          <a:blip r:embed="rId1"/>
          <a:stretch>
            <a:fillRect/>
          </a:stretch>
        </p:blipFill>
        <p:spPr>
          <a:xfrm>
            <a:off x="2214245" y="19050"/>
            <a:ext cx="7762875" cy="6819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
        <p:nvSpPr>
          <p:cNvPr id="4" name="TextBox 3"/>
          <p:cNvSpPr txBox="1"/>
          <p:nvPr/>
        </p:nvSpPr>
        <p:spPr>
          <a:xfrm>
            <a:off x="609600" y="200978"/>
            <a:ext cx="10951210" cy="5631180"/>
          </a:xfrm>
          <a:prstGeom prst="rect">
            <a:avLst/>
          </a:prstGeom>
          <a:noFill/>
        </p:spPr>
        <p:txBody>
          <a:bodyPr wrap="square" anchor="ctr">
            <a:spAutoFit/>
          </a:bodyPr>
          <a:lstStyle/>
          <a:p>
            <a:pPr indent="0">
              <a:lnSpc>
                <a:spcPct val="150000"/>
              </a:lnSpc>
              <a:buFont typeface="+mj-lt"/>
              <a:buNone/>
            </a:pPr>
            <a:endParaRPr lang="en-US" altLang="en-US" sz="2400" dirty="0">
              <a:solidFill>
                <a:srgbClr val="FF0000"/>
              </a:solidFill>
              <a:latin typeface="Times New Roman" panose="02020603050405020304" pitchFamily="18" charset="0"/>
              <a:cs typeface="Times New Roman" panose="02020603050405020304" pitchFamily="18" charset="0"/>
            </a:endParaRPr>
          </a:p>
          <a:p>
            <a:pPr indent="0">
              <a:lnSpc>
                <a:spcPct val="150000"/>
              </a:lnSpc>
              <a:buFont typeface="+mj-lt"/>
              <a:buNone/>
            </a:pPr>
            <a:r>
              <a:rPr lang="en-IN" altLang="en-US" sz="2400" dirty="0">
                <a:solidFill>
                  <a:srgbClr val="FF0000"/>
                </a:solidFill>
                <a:latin typeface="Times New Roman" panose="02020603050405020304" pitchFamily="18" charset="0"/>
                <a:cs typeface="Times New Roman" panose="02020603050405020304" pitchFamily="18" charset="0"/>
              </a:rPr>
              <a:t>Discussion</a:t>
            </a:r>
            <a:r>
              <a:rPr lang="en-US" altLang="en-US" sz="2400" dirty="0">
                <a:solidFill>
                  <a:srgbClr val="FF0000"/>
                </a:solidFill>
                <a:latin typeface="Times New Roman" panose="02020603050405020304" pitchFamily="18" charset="0"/>
                <a:cs typeface="Times New Roman" panose="02020603050405020304" pitchFamily="18" charset="0"/>
              </a:rPr>
              <a:t>:</a:t>
            </a:r>
            <a:endParaRPr lang="en-US" altLang="en-US"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The project allowed us to improve our skills in web development, including JavaScript for interactive game mechanics, CSS for styling, and HTML for layout. </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During development, we faced challenges such as ensuring that the puzzle shuffling algorithm created solvable puzzles</a:t>
            </a:r>
            <a:r>
              <a:rPr lang="en-IN"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One of the primary difficulties was adding the winning functionality and ensuring it worked correctly.</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Another challenge was creating an efficient algorithm for shuffling the puzzle pieces while ensuring that the puzzle remained solvable.</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85754"/>
            <a:ext cx="10515600" cy="4306661"/>
          </a:xfrm>
        </p:spPr>
        <p:txBody>
          <a:bodyPr>
            <a:normAutofit fontScale="25000"/>
          </a:bodyPr>
          <a:lstStyle/>
          <a:p>
            <a:pPr algn="just">
              <a:lnSpc>
                <a:spcPct val="150000"/>
              </a:lnSpc>
              <a:buClr>
                <a:srgbClr val="FF0000"/>
              </a:buClr>
            </a:pPr>
            <a:r>
              <a:rPr lang="en-US" altLang="en-US" sz="9600">
                <a:latin typeface="Times New Roman" panose="02020603050405020304" pitchFamily="18" charset="0"/>
                <a:cs typeface="Times New Roman" panose="02020603050405020304" pitchFamily="18" charset="0"/>
              </a:rPr>
              <a:t>In conclusion, the development of the Image Sliding Puzzle project has provided valuable experience in game development and web design. </a:t>
            </a:r>
            <a:endParaRPr lang="en-US" altLang="en-US" sz="96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9600">
                <a:latin typeface="Times New Roman" panose="02020603050405020304" pitchFamily="18" charset="0"/>
                <a:cs typeface="Times New Roman" panose="02020603050405020304" pitchFamily="18" charset="0"/>
              </a:rPr>
              <a:t>Through building and refining this game, we gained insights into designing user-friendly interfaces</a:t>
            </a:r>
            <a:r>
              <a:rPr lang="en-IN" altLang="en-US" sz="9600">
                <a:latin typeface="Times New Roman" panose="02020603050405020304" pitchFamily="18" charset="0"/>
                <a:cs typeface="Times New Roman" panose="02020603050405020304" pitchFamily="18" charset="0"/>
              </a:rPr>
              <a:t>.</a:t>
            </a:r>
            <a:endParaRPr lang="en-US" altLang="en-US" sz="96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9600">
                <a:latin typeface="Times New Roman" panose="02020603050405020304" pitchFamily="18" charset="0"/>
                <a:cs typeface="Times New Roman" panose="02020603050405020304" pitchFamily="18" charset="0"/>
              </a:rPr>
              <a:t>This project allowed us to tackle challenges such as creating a responsive layout, ensuring smooth functionality, and integrating real-time tracking features like timers and move counters.</a:t>
            </a:r>
            <a:endParaRPr lang="en-US" altLang="en-US" sz="96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9600">
                <a:latin typeface="Times New Roman" panose="02020603050405020304" pitchFamily="18" charset="0"/>
                <a:cs typeface="Times New Roman" panose="02020603050405020304" pitchFamily="18" charset="0"/>
              </a:rPr>
              <a:t>Overall, this project has been a rewarding journey that deepened our understanding of game development and the importance of creating an enjoyable, intuitive user experience.</a:t>
            </a:r>
            <a:endParaRPr lang="en-US" altLang="en-US" sz="9600">
              <a:latin typeface="Times New Roman" panose="02020603050405020304" pitchFamily="18" charset="0"/>
              <a:cs typeface="Times New Roman" panose="02020603050405020304" pitchFamily="18" charset="0"/>
            </a:endParaRPr>
          </a:p>
          <a:p>
            <a:pPr algn="just">
              <a:buClr>
                <a:srgbClr val="FF0000"/>
              </a:buClr>
            </a:pPr>
            <a:endParaRPr lang="en-US" altLang="en-US"/>
          </a:p>
          <a:p>
            <a:pPr algn="just">
              <a:buClr>
                <a:srgbClr val="FF0000"/>
              </a:buClr>
            </a:pPr>
            <a:endParaRPr lang="en-US" altLang="en-US"/>
          </a:p>
          <a:p>
            <a:pPr algn="just">
              <a:buClr>
                <a:srgbClr val="FF0000"/>
              </a:buClr>
            </a:pPr>
            <a:endParaRPr lang="en-US" altLang="en-US"/>
          </a:p>
          <a:p>
            <a:pPr algn="just">
              <a:buClr>
                <a:srgbClr val="FF0000"/>
              </a:buClr>
            </a:pPr>
            <a:endParaRPr lang="en-US" altLang="en-US"/>
          </a:p>
          <a:p>
            <a:pPr algn="just">
              <a:buClr>
                <a:srgbClr val="FF0000"/>
              </a:buClr>
            </a:pPr>
            <a:endParaRPr lang="en-US" altLang="en-US"/>
          </a:p>
          <a:p>
            <a:pPr algn="just">
              <a:buClr>
                <a:srgbClr val="FF0000"/>
              </a:buClr>
            </a:pPr>
            <a:endParaRPr lang="en-US" altLang="en-US"/>
          </a:p>
          <a:p>
            <a:pPr algn="just">
              <a:buClr>
                <a:srgbClr val="FF0000"/>
              </a:buClr>
            </a:pPr>
            <a:endParaRPr lang="en-US" altLang="en-US"/>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endPar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 Rajavarman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Anandharaman 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(81172</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1040</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Arun 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(81172</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040</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Dinesh Karthik 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(81172</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104</a:t>
            </a: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035</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IMAGE SLIDING PUZZLE GAMING</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457200" y="1066800"/>
            <a:ext cx="10662920" cy="3931940"/>
          </a:xfrm>
        </p:spPr>
        <p:txBody>
          <a:bodyPr>
            <a:noAutofit/>
          </a:bodyPr>
          <a:lstStyle/>
          <a:p>
            <a:pPr algn="just">
              <a:lnSpc>
                <a:spcPct val="150000"/>
              </a:lnSpc>
              <a:buClr>
                <a:srgbClr val="FF0000"/>
              </a:buClr>
            </a:pPr>
            <a:r>
              <a:rPr lang="en-US" altLang="en-US" sz="2400">
                <a:latin typeface="Times New Roman" panose="02020603050405020304" pitchFamily="18" charset="0"/>
                <a:cs typeface="Times New Roman" panose="02020603050405020304" pitchFamily="18" charset="0"/>
              </a:rPr>
              <a:t>To design a captivating puzzle game that sharpens logical thinking, enhances problem-solving skills</a:t>
            </a:r>
            <a:r>
              <a:rPr lang="en-IN" altLang="en-US" sz="240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buClr>
                <a:srgbClr val="FF0000"/>
              </a:buClr>
            </a:pPr>
            <a:r>
              <a:rPr lang="en-IN" sz="2400" dirty="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With dynamic challenges, visual rewards, and engaging gameplay, the game offers both mental stimulation and moments of pure enjoyment.</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US" altLang="en-US" sz="2400">
                <a:latin typeface="Times New Roman" panose="02020603050405020304" pitchFamily="18" charset="0"/>
                <a:cs typeface="Times New Roman" panose="02020603050405020304" pitchFamily="18" charset="0"/>
              </a:rPr>
              <a:t>To encourage players to think outside the box and develop creative solutions </a:t>
            </a:r>
            <a:endParaRPr lang="en-US" altLang="en-US" sz="2400">
              <a:latin typeface="Times New Roman" panose="02020603050405020304" pitchFamily="18" charset="0"/>
              <a:cs typeface="Times New Roman" panose="02020603050405020304" pitchFamily="18" charset="0"/>
            </a:endParaRPr>
          </a:p>
          <a:p>
            <a:pPr algn="just">
              <a:lnSpc>
                <a:spcPct val="150000"/>
              </a:lnSpc>
              <a:buClr>
                <a:srgbClr val="FF0000"/>
              </a:buClr>
            </a:pPr>
            <a:r>
              <a:rPr lang="en-IN" sz="2400" dirty="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To inspire creativity and strategic planning through dynamic and ever-changing puzzle challenges.</a:t>
            </a:r>
            <a:endParaRPr lang="en-US" alt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
        <p:nvSpPr>
          <p:cNvPr id="3" name="Text Box 2"/>
          <p:cNvSpPr txBox="1"/>
          <p:nvPr/>
        </p:nvSpPr>
        <p:spPr>
          <a:xfrm>
            <a:off x="381000" y="1066800"/>
            <a:ext cx="11290300" cy="5257800"/>
          </a:xfrm>
          <a:prstGeom prst="rect">
            <a:avLst/>
          </a:prstGeom>
          <a:noFill/>
        </p:spPr>
        <p:txBody>
          <a:bodyPr wrap="square" rtlCol="0">
            <a:noAutofit/>
          </a:bodyPr>
          <a:p>
            <a:pPr marL="457200" indent="-457200" algn="just">
              <a:lnSpc>
                <a:spcPct val="150000"/>
              </a:lnSpc>
              <a:buFont typeface="Wingdings" panose="05000000000000000000" charset="0"/>
              <a:buChar char="§"/>
            </a:pPr>
            <a:r>
              <a:rPr lang="en-US" altLang="en-US" sz="2400" b="1">
                <a:latin typeface="Times New Roman" panose="02020603050405020304" pitchFamily="18" charset="0"/>
                <a:cs typeface="Times New Roman" panose="02020603050405020304" pitchFamily="18" charset="0"/>
              </a:rPr>
              <a:t>Real-Time Features: </a:t>
            </a:r>
            <a:r>
              <a:rPr lang="en-US" altLang="en-US" sz="2400">
                <a:latin typeface="Times New Roman" panose="02020603050405020304" pitchFamily="18" charset="0"/>
                <a:cs typeface="Times New Roman" panose="02020603050405020304" pitchFamily="18" charset="0"/>
              </a:rPr>
              <a:t>Players can track their progress with a built-in timer and move counter, creating a sense of urgency and challenge to complete the puzzle efficiently.</a:t>
            </a:r>
            <a:endParaRPr lang="en-US" altLang="en-US" sz="240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charset="0"/>
              <a:buChar char="§"/>
            </a:pPr>
            <a:r>
              <a:rPr lang="en-US" altLang="en-US" sz="2400" b="1">
                <a:latin typeface="Times New Roman" panose="02020603050405020304" pitchFamily="18" charset="0"/>
                <a:cs typeface="Times New Roman" panose="02020603050405020304" pitchFamily="18" charset="0"/>
              </a:rPr>
              <a:t>Solution </a:t>
            </a:r>
            <a:r>
              <a:rPr lang="en-US" altLang="en-US" sz="2400" b="1">
                <a:latin typeface="Times New Roman" panose="02020603050405020304" pitchFamily="18" charset="0"/>
                <a:cs typeface="Times New Roman" panose="02020603050405020304" pitchFamily="18" charset="0"/>
              </a:rPr>
              <a:t>Assistance:</a:t>
            </a:r>
            <a:r>
              <a:rPr lang="en-US" altLang="en-US" sz="2400">
                <a:latin typeface="Times New Roman" panose="02020603050405020304" pitchFamily="18" charset="0"/>
                <a:cs typeface="Times New Roman" panose="02020603050405020304" pitchFamily="18" charset="0"/>
              </a:rPr>
              <a:t> The game includes an option to check the solution, allowing players to see the completed image for guidance if they need help.</a:t>
            </a:r>
            <a:endParaRPr lang="en-US" altLang="en-US" sz="240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charset="0"/>
              <a:buChar char="§"/>
            </a:pPr>
            <a:r>
              <a:rPr lang="en-US" altLang="en-US" sz="2400" b="1">
                <a:latin typeface="Times New Roman" panose="02020603050405020304" pitchFamily="18" charset="0"/>
                <a:cs typeface="Times New Roman" panose="02020603050405020304" pitchFamily="18" charset="0"/>
              </a:rPr>
              <a:t>Dynamic and Replayable:</a:t>
            </a:r>
            <a:r>
              <a:rPr lang="en-US" altLang="en-US" sz="2400">
                <a:latin typeface="Times New Roman" panose="02020603050405020304" pitchFamily="18" charset="0"/>
                <a:cs typeface="Times New Roman" panose="02020603050405020304" pitchFamily="18" charset="0"/>
              </a:rPr>
              <a:t> Random puzzle generation ensures that each game offers a unique challenge, keeping gameplay fresh and encouraging players to return for more.</a:t>
            </a:r>
            <a:endParaRPr lang="en-US" altLang="en-US" sz="240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
            </a:pPr>
            <a:r>
              <a:rPr lang="en-US" altLang="en-US" sz="2400" b="1">
                <a:latin typeface="Times New Roman" panose="02020603050405020304" pitchFamily="18" charset="0"/>
                <a:cs typeface="Times New Roman" panose="02020603050405020304" pitchFamily="18" charset="0"/>
              </a:rPr>
              <a:t>Interactive Gameplay: </a:t>
            </a:r>
            <a:r>
              <a:rPr lang="en-US" altLang="en-US" sz="2400">
                <a:latin typeface="Times New Roman" panose="02020603050405020304" pitchFamily="18" charset="0"/>
                <a:cs typeface="Times New Roman" panose="02020603050405020304" pitchFamily="18" charset="0"/>
              </a:rPr>
              <a:t>The puzzle game is designed to engage players with an easy-to-use interface where they solve shuffled images by moving pieces into place.</a:t>
            </a:r>
            <a:endParaRPr lang="en-US" altLang="en-US" sz="2400">
              <a:latin typeface="Times New Roman" panose="02020603050405020304" pitchFamily="18" charset="0"/>
              <a:cs typeface="Times New Roman" panose="02020603050405020304" pitchFamily="18" charset="0"/>
            </a:endParaRPr>
          </a:p>
          <a:p>
            <a:endParaRPr lang="en-US" altLang="en-US"/>
          </a:p>
          <a:p>
            <a:endParaRPr lang="en-US" altLang="en-US"/>
          </a:p>
          <a:p>
            <a:endParaRPr lang="en-US" altLang="en-US"/>
          </a:p>
          <a:p>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
        <p:nvSpPr>
          <p:cNvPr id="10" name="Rectangle 9"/>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40005" y="719665"/>
          <a:ext cx="11998960" cy="10803255"/>
        </p:xfrm>
        <a:graphic>
          <a:graphicData uri="http://schemas.openxmlformats.org/drawingml/2006/table">
            <a:tbl>
              <a:tblPr firstRow="1" bandRow="1">
                <a:tableStyleId>{93296810-A885-4BE3-A3E7-6D5BEEA58F35}</a:tableStyleId>
              </a:tblPr>
              <a:tblGrid>
                <a:gridCol w="2033108"/>
                <a:gridCol w="1969135"/>
                <a:gridCol w="1948653"/>
                <a:gridCol w="3126105"/>
                <a:gridCol w="2922270"/>
              </a:tblGrid>
              <a:tr h="1019352">
                <a:tc>
                  <a:txBody>
                    <a:bodyPr/>
                    <a:lstStyle/>
                    <a:p>
                      <a:pPr algn="ctr"/>
                      <a:r>
                        <a:rPr lang="en-US" sz="2800" dirty="0"/>
                        <a:t>TITLE OF THE PAPER</a:t>
                      </a:r>
                      <a:endParaRPr lang="en-US" sz="2800" dirty="0"/>
                    </a:p>
                  </a:txBody>
                  <a:tcPr anchor="ctr"/>
                </a:tc>
                <a:tc>
                  <a:txBody>
                    <a:bodyPr/>
                    <a:lstStyle/>
                    <a:p>
                      <a:pPr algn="ctr"/>
                      <a:r>
                        <a:rPr lang="en-US" sz="2800" dirty="0"/>
                        <a:t>AUTHOR (S)</a:t>
                      </a:r>
                      <a:endParaRPr lang="en-US" sz="2800" dirty="0"/>
                    </a:p>
                  </a:txBody>
                  <a:tcPr anchor="ctr"/>
                </a:tc>
                <a:tc>
                  <a:txBody>
                    <a:bodyPr/>
                    <a:lstStyle/>
                    <a:p>
                      <a:pPr algn="ctr"/>
                      <a:r>
                        <a:rPr lang="en-US" sz="2800" dirty="0"/>
                        <a:t>PUBLISHER</a:t>
                      </a:r>
                      <a:endParaRPr lang="en-US" sz="2800" dirty="0"/>
                    </a:p>
                  </a:txBody>
                  <a:tcPr anchor="ctr"/>
                </a:tc>
                <a:tc>
                  <a:txBody>
                    <a:bodyPr/>
                    <a:p>
                      <a:pPr algn="ctr">
                        <a:buNone/>
                      </a:pPr>
                      <a:r>
                        <a:rPr lang="en-IN" altLang="en-US" sz="2800" dirty="0"/>
                        <a:t>PAPER GIST</a:t>
                      </a:r>
                      <a:endParaRPr lang="en-IN" altLang="en-US" sz="2800" dirty="0"/>
                    </a:p>
                  </a:txBody>
                  <a:tcPr anchor="ctr"/>
                </a:tc>
                <a:tc>
                  <a:txBody>
                    <a:bodyPr/>
                    <a:lstStyle/>
                    <a:p>
                      <a:pPr algn="ctr"/>
                      <a:r>
                        <a:rPr lang="en-US" sz="2800" dirty="0"/>
                        <a:t>TECHNOLOGY USED</a:t>
                      </a:r>
                      <a:endParaRPr lang="en-US" sz="2800" dirty="0"/>
                    </a:p>
                  </a:txBody>
                  <a:tcPr anchor="ctr"/>
                </a:tc>
              </a:tr>
              <a:tr h="1967230">
                <a:tc>
                  <a:txBody>
                    <a:bodyPr/>
                    <a:lstStyle/>
                    <a:p>
                      <a:r>
                        <a:rPr lang="en-US" altLang="en-US" dirty="0"/>
                        <a:t>A Framework for Generating Sliding Puzzle Games</a:t>
                      </a:r>
                      <a:endParaRPr lang="en-US" altLang="en-US" dirty="0"/>
                    </a:p>
                  </a:txBody>
                  <a:tcPr/>
                </a:tc>
                <a:tc>
                  <a:txBody>
                    <a:bodyPr/>
                    <a:lstStyle/>
                    <a:p>
                      <a:r>
                        <a:rPr lang="en-US" altLang="en-US"/>
                        <a:t>D. Coombs, A. Doyle</a:t>
                      </a:r>
                      <a:endParaRPr lang="en-US" altLang="en-US"/>
                    </a:p>
                  </a:txBody>
                  <a:tcPr/>
                </a:tc>
                <a:tc>
                  <a:txBody>
                    <a:bodyPr/>
                    <a:lstStyle/>
                    <a:p>
                      <a:r>
                        <a:rPr lang="en-US" altLang="en-US"/>
                        <a:t>IEEE</a:t>
                      </a:r>
                      <a:endParaRPr lang="en-US" altLang="en-US"/>
                    </a:p>
                  </a:txBody>
                  <a:tcPr/>
                </a:tc>
                <a:tc>
                  <a:txBody>
                    <a:bodyPr/>
                    <a:p>
                      <a:pPr>
                        <a:buNone/>
                      </a:pPr>
                      <a:r>
                        <a:rPr lang="en-US" altLang="en-US"/>
                        <a:t>Proposes a heuristic algorithm framework for creating dynamically solvable sliding puzzles</a:t>
                      </a:r>
                      <a:r>
                        <a:rPr lang="en-IN" altLang="en-US"/>
                        <a:t>.</a:t>
                      </a:r>
                      <a:endParaRPr lang="en-US" altLang="en-US"/>
                    </a:p>
                  </a:txBody>
                  <a:tcPr/>
                </a:tc>
                <a:tc>
                  <a:txBody>
                    <a:bodyPr/>
                    <a:lstStyle/>
                    <a:p>
                      <a:r>
                        <a:rPr lang="en-US" altLang="en-US"/>
                        <a:t>Developed with heuristic algorithms and AI techniques like A* and iterative deepening to dynamically generate solvable puzzles. The framework is implemented using Python </a:t>
                      </a:r>
                      <a:endParaRPr lang="en-US" altLang="en-US"/>
                    </a:p>
                  </a:txBody>
                  <a:tcPr/>
                </a:tc>
              </a:tr>
              <a:tr h="1019352">
                <a:tc>
                  <a:txBody>
                    <a:bodyPr/>
                    <a:lstStyle/>
                    <a:p>
                      <a:r>
                        <a:rPr lang="en-US" altLang="en-US" dirty="0"/>
                        <a:t>Optimizing Player Experience in Sliding Puzzles Using Artificial Intelligence</a:t>
                      </a:r>
                      <a:endParaRPr lang="en-US" altLang="en-US" dirty="0"/>
                    </a:p>
                  </a:txBody>
                  <a:tcPr/>
                </a:tc>
                <a:tc>
                  <a:txBody>
                    <a:bodyPr/>
                    <a:lstStyle/>
                    <a:p>
                      <a:r>
                        <a:rPr lang="en-US" altLang="en-US"/>
                        <a:t>J. Smith, H. Lee</a:t>
                      </a:r>
                      <a:endParaRPr lang="en-US" altLang="en-US"/>
                    </a:p>
                  </a:txBody>
                  <a:tcPr/>
                </a:tc>
                <a:tc>
                  <a:txBody>
                    <a:bodyPr/>
                    <a:lstStyle/>
                    <a:p>
                      <a:r>
                        <a:rPr lang="en-US" altLang="en-US"/>
                        <a:t> Springer</a:t>
                      </a:r>
                      <a:endParaRPr lang="en-US" altLang="en-US"/>
                    </a:p>
                  </a:txBody>
                  <a:tcPr/>
                </a:tc>
                <a:tc>
                  <a:txBody>
                    <a:bodyPr/>
                    <a:p>
                      <a:pPr>
                        <a:buNone/>
                      </a:pPr>
                      <a:r>
                        <a:rPr lang="en-US" altLang="en-US"/>
                        <a:t>Uses reinforcement learning to tailor puzzle difficulty dynamically, enhancing the player's gaming experience.</a:t>
                      </a:r>
                      <a:endParaRPr lang="en-US" altLang="en-US"/>
                    </a:p>
                  </a:txBody>
                  <a:tcPr/>
                </a:tc>
                <a:tc>
                  <a:txBody>
                    <a:bodyPr/>
                    <a:lstStyle/>
                    <a:p>
                      <a:r>
                        <a:rPr lang="en-US" altLang="en-US"/>
                        <a:t>Utilized machine learning models, specifically reinforcement learning, to adjust puzzle difficulty based on player feedback. </a:t>
                      </a:r>
                      <a:endParaRPr lang="en-US" altLang="en-US"/>
                    </a:p>
                  </a:txBody>
                  <a:tcPr/>
                </a:tc>
              </a:tr>
              <a:tr h="1019352">
                <a:tc>
                  <a:txBody>
                    <a:bodyPr/>
                    <a:lstStyle/>
                    <a:p>
                      <a:r>
                        <a:rPr lang="en-US" altLang="en-US"/>
                        <a:t>Cognitive Load Analysis in Sliding Tile Games</a:t>
                      </a:r>
                      <a:endParaRPr lang="en-US" altLang="en-US"/>
                    </a:p>
                  </a:txBody>
                  <a:tcPr/>
                </a:tc>
                <a:tc>
                  <a:txBody>
                    <a:bodyPr/>
                    <a:lstStyle/>
                    <a:p>
                      <a:r>
                        <a:rPr lang="en-US" altLang="en-US" dirty="0"/>
                        <a:t> A. Kumar, L. Sharma</a:t>
                      </a:r>
                      <a:endParaRPr lang="en-US" altLang="en-US" dirty="0"/>
                    </a:p>
                  </a:txBody>
                  <a:tcPr/>
                </a:tc>
                <a:tc>
                  <a:txBody>
                    <a:bodyPr/>
                    <a:lstStyle/>
                    <a:p>
                      <a:r>
                        <a:rPr lang="en-US" altLang="en-US"/>
                        <a:t>ACM Digital Library</a:t>
                      </a:r>
                      <a:endParaRPr lang="en-US" altLang="en-US"/>
                    </a:p>
                  </a:txBody>
                  <a:tcPr/>
                </a:tc>
                <a:tc>
                  <a:txBody>
                    <a:bodyPr/>
                    <a:p>
                      <a:pPr>
                        <a:buNone/>
                      </a:pPr>
                      <a:r>
                        <a:rPr lang="en-US" altLang="en-US"/>
                        <a:t>Analyzes player engagement and cognitive load using EEG and eye-tracking technologies to optimize gameplay design.</a:t>
                      </a:r>
                      <a:endParaRPr lang="en-US" altLang="en-US"/>
                    </a:p>
                  </a:txBody>
                  <a:tcPr/>
                </a:tc>
                <a:tc>
                  <a:txBody>
                    <a:bodyPr/>
                    <a:lstStyle/>
                    <a:p>
                      <a:r>
                        <a:rPr lang="en-US" altLang="en-US"/>
                        <a:t>The game prototype was developed using JavaScript for browser-based usability and integrated with Tobii eye trackers.</a:t>
                      </a:r>
                      <a:endParaRPr lang="en-US"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
        <p:nvSpPr>
          <p:cNvPr id="10" name="Rectangle 9"/>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custDataLst>
              <p:tags r:id="rId1"/>
            </p:custDataLst>
          </p:nvPr>
        </p:nvGraphicFramePr>
        <p:xfrm>
          <a:off x="-40005" y="719455"/>
          <a:ext cx="12232005" cy="5503545"/>
        </p:xfrm>
        <a:graphic>
          <a:graphicData uri="http://schemas.openxmlformats.org/drawingml/2006/table">
            <a:tbl>
              <a:tblPr firstRow="1" bandRow="1">
                <a:tableStyleId>{93296810-A885-4BE3-A3E7-6D5BEEA58F35}</a:tableStyleId>
              </a:tblPr>
              <a:tblGrid>
                <a:gridCol w="2072640"/>
                <a:gridCol w="2007235"/>
                <a:gridCol w="1986280"/>
                <a:gridCol w="3187065"/>
                <a:gridCol w="2978785"/>
              </a:tblGrid>
              <a:tr h="944880">
                <a:tc>
                  <a:txBody>
                    <a:bodyPr/>
                    <a:lstStyle/>
                    <a:p>
                      <a:pPr algn="ctr"/>
                      <a:r>
                        <a:rPr lang="en-US" sz="2800" dirty="0"/>
                        <a:t>TITLE OF THE PAPER</a:t>
                      </a:r>
                      <a:endParaRPr lang="en-US" sz="2800" dirty="0"/>
                    </a:p>
                  </a:txBody>
                  <a:tcPr anchor="ctr"/>
                </a:tc>
                <a:tc>
                  <a:txBody>
                    <a:bodyPr/>
                    <a:lstStyle/>
                    <a:p>
                      <a:pPr algn="ctr"/>
                      <a:r>
                        <a:rPr lang="en-US" sz="2800" dirty="0"/>
                        <a:t>AUTHOR (S)</a:t>
                      </a:r>
                      <a:endParaRPr lang="en-US" sz="2800" dirty="0"/>
                    </a:p>
                  </a:txBody>
                  <a:tcPr anchor="ctr"/>
                </a:tc>
                <a:tc>
                  <a:txBody>
                    <a:bodyPr/>
                    <a:lstStyle/>
                    <a:p>
                      <a:pPr algn="ctr"/>
                      <a:r>
                        <a:rPr lang="en-US" sz="2800" dirty="0"/>
                        <a:t>PUBLISHER</a:t>
                      </a:r>
                      <a:endParaRPr lang="en-US" sz="2800" dirty="0"/>
                    </a:p>
                  </a:txBody>
                  <a:tcPr anchor="ctr"/>
                </a:tc>
                <a:tc>
                  <a:txBody>
                    <a:bodyPr/>
                    <a:p>
                      <a:pPr algn="ctr">
                        <a:buNone/>
                      </a:pPr>
                      <a:r>
                        <a:rPr lang="en-IN" altLang="en-US" sz="2800" dirty="0"/>
                        <a:t>PAPER GIST</a:t>
                      </a:r>
                      <a:endParaRPr lang="en-IN" altLang="en-US" sz="2800" dirty="0"/>
                    </a:p>
                  </a:txBody>
                  <a:tcPr anchor="ctr"/>
                </a:tc>
                <a:tc>
                  <a:txBody>
                    <a:bodyPr/>
                    <a:lstStyle/>
                    <a:p>
                      <a:pPr algn="ctr"/>
                      <a:r>
                        <a:rPr lang="en-US" sz="2800" dirty="0"/>
                        <a:t>TECHNOLOGY USED</a:t>
                      </a:r>
                      <a:endParaRPr lang="en-US" sz="2800" dirty="0"/>
                    </a:p>
                  </a:txBody>
                  <a:tcPr anchor="ctr"/>
                </a:tc>
              </a:tr>
              <a:tr h="1376045">
                <a:tc>
                  <a:txBody>
                    <a:bodyPr/>
                    <a:lstStyle/>
                    <a:p>
                      <a:r>
                        <a:rPr lang="en-US" altLang="en-US"/>
                        <a:t>Game Design Elements in Digital Sliding Puzzle</a:t>
                      </a:r>
                      <a:r>
                        <a:rPr lang="en-IN" altLang="en-US"/>
                        <a:t>s</a:t>
                      </a:r>
                      <a:endParaRPr lang="en-IN" altLang="en-US"/>
                    </a:p>
                  </a:txBody>
                  <a:tcPr/>
                </a:tc>
                <a:tc>
                  <a:txBody>
                    <a:bodyPr/>
                    <a:lstStyle/>
                    <a:p>
                      <a:r>
                        <a:rPr lang="en-US" altLang="en-US"/>
                        <a:t>P. Harris, M. Walker</a:t>
                      </a:r>
                      <a:endParaRPr lang="en-US" altLang="en-US"/>
                    </a:p>
                  </a:txBody>
                  <a:tcPr/>
                </a:tc>
                <a:tc>
                  <a:txBody>
                    <a:bodyPr/>
                    <a:lstStyle/>
                    <a:p>
                      <a:r>
                        <a:rPr lang="en-US" altLang="en-US"/>
                        <a:t> IJHCS (International Journal of Human-Computer Studies)</a:t>
                      </a:r>
                      <a:endParaRPr lang="en-US" altLang="en-US"/>
                    </a:p>
                  </a:txBody>
                  <a:tcPr/>
                </a:tc>
                <a:tc>
                  <a:txBody>
                    <a:bodyPr/>
                    <a:p>
                      <a:pPr>
                        <a:buNone/>
                      </a:pPr>
                      <a:r>
                        <a:rPr lang="en-US" altLang="en-US"/>
                        <a:t>Explores the integration of gamified features like leaderboards and achievements to boost player motivation.</a:t>
                      </a:r>
                      <a:endParaRPr lang="en-US" altLang="en-US"/>
                    </a:p>
                  </a:txBody>
                  <a:tcPr/>
                </a:tc>
                <a:tc>
                  <a:txBody>
                    <a:bodyPr/>
                    <a:lstStyle/>
                    <a:p>
                      <a:r>
                        <a:rPr lang="en-US" altLang="en-US" dirty="0"/>
                        <a:t>The study implemented a gamified sliding puzzle in Unity, integrating leaderboard systems and progress bars.</a:t>
                      </a:r>
                      <a:endParaRPr lang="en-US" altLang="en-US" dirty="0"/>
                    </a:p>
                  </a:txBody>
                  <a:tcPr/>
                </a:tc>
              </a:tr>
              <a:tr h="3182620">
                <a:tc>
                  <a:txBody>
                    <a:bodyPr/>
                    <a:lstStyle/>
                    <a:p>
                      <a:r>
                        <a:rPr lang="en-US" altLang="en-US" dirty="0"/>
                        <a:t>A Comparative Study of Algorithms for Sliding Puzzle Solver</a:t>
                      </a:r>
                      <a:r>
                        <a:rPr lang="en-IN" altLang="en-US" dirty="0"/>
                        <a:t>s</a:t>
                      </a:r>
                      <a:endParaRPr lang="en-IN" altLang="en-US" dirty="0"/>
                    </a:p>
                  </a:txBody>
                  <a:tcPr/>
                </a:tc>
                <a:tc>
                  <a:txBody>
                    <a:bodyPr/>
                    <a:lstStyle/>
                    <a:p>
                      <a:r>
                        <a:rPr lang="en-US" altLang="en-US" dirty="0"/>
                        <a:t>R. Patel, E. Nguyen</a:t>
                      </a:r>
                      <a:endParaRPr lang="en-US" altLang="en-US" dirty="0"/>
                    </a:p>
                  </a:txBody>
                  <a:tcPr/>
                </a:tc>
                <a:tc>
                  <a:txBody>
                    <a:bodyPr/>
                    <a:lstStyle/>
                    <a:p>
                      <a:r>
                        <a:rPr lang="en-US" altLang="en-US"/>
                        <a:t>IJCA (International Journal of Computer Applications)</a:t>
                      </a:r>
                      <a:endParaRPr lang="en-US" altLang="en-US"/>
                    </a:p>
                  </a:txBody>
                  <a:tcPr/>
                </a:tc>
                <a:tc>
                  <a:txBody>
                    <a:bodyPr/>
                    <a:p>
                      <a:pPr>
                        <a:buNone/>
                      </a:pPr>
                      <a:r>
                        <a:rPr lang="en-US" altLang="en-US"/>
                        <a:t>Benchmarks BFS, DFS, and A* algorithms, demonstrating A*'s superior performance in solving sliding puzzles efficiently.</a:t>
                      </a:r>
                      <a:endParaRPr lang="en-US" altLang="en-US"/>
                    </a:p>
                    <a:p>
                      <a:pPr>
                        <a:buNone/>
                      </a:pPr>
                      <a:endParaRPr lang="en-US" altLang="en-US"/>
                    </a:p>
                    <a:p>
                      <a:pPr>
                        <a:buNone/>
                      </a:pPr>
                      <a:endParaRPr lang="en-US" altLang="en-US"/>
                    </a:p>
                    <a:p>
                      <a:pPr>
                        <a:buNone/>
                      </a:pPr>
                      <a:endParaRPr lang="en-US" altLang="en-US"/>
                    </a:p>
                    <a:p>
                      <a:pPr>
                        <a:buNone/>
                      </a:pPr>
                      <a:endParaRPr lang="en-US" altLang="en-US"/>
                    </a:p>
                    <a:p>
                      <a:pPr>
                        <a:buNone/>
                      </a:pPr>
                      <a:endParaRPr lang="en-US" altLang="en-US"/>
                    </a:p>
                    <a:p>
                      <a:pPr>
                        <a:buNone/>
                      </a:pPr>
                      <a:endParaRPr lang="en-US" altLang="en-US"/>
                    </a:p>
                    <a:p>
                      <a:pPr>
                        <a:buNone/>
                      </a:pPr>
                      <a:endParaRPr lang="en-US" altLang="en-US"/>
                    </a:p>
                  </a:txBody>
                  <a:tcPr/>
                </a:tc>
                <a:tc>
                  <a:txBody>
                    <a:bodyPr/>
                    <a:lstStyle/>
                    <a:p>
                      <a:r>
                        <a:rPr lang="en-US" altLang="en-US" dirty="0"/>
                        <a:t>Benchmarked classical algorithms like BFS, DFS, and A* implemented in Python. </a:t>
                      </a:r>
                      <a:endParaRPr lang="en-US" alt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
        <p:nvSpPr>
          <p:cNvPr id="4" name="Rectangle 3"/>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descr="diagram (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806450"/>
            <a:ext cx="11985625" cy="5817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pic>
        <p:nvPicPr>
          <p:cNvPr id="3" name="Picture 2" descr="diagram (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403350" y="1036320"/>
            <a:ext cx="9591675" cy="4930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fontScale="25000"/>
          </a:bodyPr>
          <a:lstStyle/>
          <a:p>
            <a:pPr algn="just">
              <a:buClr>
                <a:srgbClr val="FF0000"/>
              </a:buClr>
            </a:pPr>
            <a:r>
              <a:rPr lang="en-IN" sz="8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8000">
                <a:latin typeface="Times New Roman" panose="02020603050405020304" pitchFamily="18" charset="0"/>
                <a:cs typeface="Times New Roman" panose="02020603050405020304" pitchFamily="18" charset="0"/>
              </a:rPr>
              <a:t>Processor: Intel Core i5 or AMD Ryzen 5 (for efficient coding, running development tools, and testing)</a:t>
            </a:r>
            <a:endParaRPr lang="en-US" altLang="en-US" sz="8000">
              <a:latin typeface="Times New Roman" panose="02020603050405020304" pitchFamily="18" charset="0"/>
              <a:cs typeface="Times New Roman" panose="02020603050405020304" pitchFamily="18" charset="0"/>
            </a:endParaRPr>
          </a:p>
          <a:p>
            <a:pPr algn="just">
              <a:buClr>
                <a:srgbClr val="FF0000"/>
              </a:buClr>
            </a:pPr>
            <a:r>
              <a:rPr lang="en-US" altLang="en-US" sz="8000">
                <a:latin typeface="Times New Roman" panose="02020603050405020304" pitchFamily="18" charset="0"/>
                <a:cs typeface="Times New Roman" panose="02020603050405020304" pitchFamily="18" charset="0"/>
              </a:rPr>
              <a:t>RAM: 8 GB (to manage multiple development tools and browser tabs seamlessly)</a:t>
            </a:r>
            <a:endParaRPr lang="en-US" altLang="en-US" sz="8000">
              <a:latin typeface="Times New Roman" panose="02020603050405020304" pitchFamily="18" charset="0"/>
              <a:cs typeface="Times New Roman" panose="02020603050405020304" pitchFamily="18" charset="0"/>
            </a:endParaRPr>
          </a:p>
          <a:p>
            <a:pPr algn="just">
              <a:buClr>
                <a:srgbClr val="FF0000"/>
              </a:buClr>
            </a:pPr>
            <a:r>
              <a:rPr lang="en-US" altLang="en-US" sz="8000">
                <a:latin typeface="Times New Roman" panose="02020603050405020304" pitchFamily="18" charset="0"/>
                <a:cs typeface="Times New Roman" panose="02020603050405020304" pitchFamily="18" charset="0"/>
              </a:rPr>
              <a:t>Storage: 1 GB of free space (for storing project files, assets, and local databases)</a:t>
            </a:r>
            <a:endParaRPr lang="en-US" altLang="en-US" sz="8000">
              <a:latin typeface="Times New Roman" panose="02020603050405020304" pitchFamily="18" charset="0"/>
              <a:cs typeface="Times New Roman" panose="02020603050405020304" pitchFamily="18" charset="0"/>
            </a:endParaRPr>
          </a:p>
          <a:p>
            <a:pPr algn="just">
              <a:buClr>
                <a:srgbClr val="FF0000"/>
              </a:buClr>
            </a:pPr>
            <a:r>
              <a:rPr lang="en-US" altLang="en-US" sz="8000">
                <a:latin typeface="Times New Roman" panose="02020603050405020304" pitchFamily="18" charset="0"/>
                <a:cs typeface="Times New Roman" panose="02020603050405020304" pitchFamily="18" charset="0"/>
              </a:rPr>
              <a:t>Display: 15" or larger screen with a resolution of at least 1920x1080 (for a comfortable coding and testing workspace)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765" y="2556510"/>
            <a:ext cx="4744085" cy="3684905"/>
          </a:xfrm>
        </p:spPr>
        <p:txBody>
          <a:bodyPr>
            <a:normAutofit fontScale="25000"/>
          </a:bodyPr>
          <a:lstStyle/>
          <a:p>
            <a:pPr algn="just">
              <a:buClr>
                <a:srgbClr val="FF0000"/>
              </a:buClr>
            </a:pPr>
            <a:r>
              <a:rPr lang="en-US" altLang="en-US" sz="8000">
                <a:latin typeface="Times New Roman" panose="02020603050405020304" pitchFamily="18" charset="0"/>
                <a:cs typeface="Times New Roman" panose="02020603050405020304" pitchFamily="18" charset="0"/>
              </a:rPr>
              <a:t>Operating System: Windows 10 / Linux</a:t>
            </a:r>
            <a:endParaRPr lang="en-US" altLang="en-US" sz="8000">
              <a:latin typeface="Times New Roman" panose="02020603050405020304" pitchFamily="18" charset="0"/>
              <a:cs typeface="Times New Roman" panose="02020603050405020304" pitchFamily="18" charset="0"/>
            </a:endParaRPr>
          </a:p>
          <a:p>
            <a:pPr algn="just">
              <a:buClr>
                <a:srgbClr val="FF0000"/>
              </a:buClr>
            </a:pPr>
            <a:r>
              <a:rPr lang="en-US" altLang="en-US" sz="8000">
                <a:latin typeface="Times New Roman" panose="02020603050405020304" pitchFamily="18" charset="0"/>
                <a:cs typeface="Times New Roman" panose="02020603050405020304" pitchFamily="18" charset="0"/>
              </a:rPr>
              <a:t>Programming Languages: HTML, JavaScript (for backend and logic), CSS</a:t>
            </a:r>
            <a:endParaRPr lang="en-US" altLang="en-US" sz="8000">
              <a:latin typeface="Times New Roman" panose="02020603050405020304" pitchFamily="18" charset="0"/>
              <a:cs typeface="Times New Roman" panose="02020603050405020304" pitchFamily="18" charset="0"/>
            </a:endParaRPr>
          </a:p>
          <a:p>
            <a:pPr algn="just">
              <a:buClr>
                <a:srgbClr val="FF0000"/>
              </a:buClr>
            </a:pPr>
            <a:r>
              <a:rPr lang="en-US" altLang="en-US" sz="8000">
                <a:latin typeface="Times New Roman" panose="02020603050405020304" pitchFamily="18" charset="0"/>
                <a:cs typeface="Times New Roman" panose="02020603050405020304" pitchFamily="18" charset="0"/>
              </a:rPr>
              <a:t>Text Editor/IDE: Visual Studio Code (for coding in HTML, JavaScript, and CSS)</a:t>
            </a:r>
            <a:endParaRPr lang="en-US" altLang="en-US" sz="8000">
              <a:latin typeface="Times New Roman" panose="02020603050405020304" pitchFamily="18" charset="0"/>
              <a:cs typeface="Times New Roman" panose="02020603050405020304" pitchFamily="18" charset="0"/>
            </a:endParaRPr>
          </a:p>
          <a:p>
            <a:pPr algn="just">
              <a:buClr>
                <a:srgbClr val="FF0000"/>
              </a:buClr>
            </a:pPr>
            <a:r>
              <a:rPr lang="en-US" altLang="en-US" sz="8000">
                <a:latin typeface="Times New Roman" panose="02020603050405020304" pitchFamily="18" charset="0"/>
                <a:cs typeface="Times New Roman" panose="02020603050405020304" pitchFamily="18" charset="0"/>
              </a:rPr>
              <a:t>Web Browser: Latest versions of Chrome, Firefox, or Edge (for testing and debugging)</a:t>
            </a:r>
            <a:endParaRPr lang="en-US" altLang="en-US" sz="8000">
              <a:latin typeface="Times New Roman" panose="02020603050405020304" pitchFamily="18" charset="0"/>
              <a:cs typeface="Times New Roman" panose="02020603050405020304" pitchFamily="18" charset="0"/>
            </a:endParaRPr>
          </a:p>
          <a:p>
            <a:pPr algn="just">
              <a:buClr>
                <a:srgbClr val="FF0000"/>
              </a:buClr>
            </a:pPr>
            <a:r>
              <a:rPr lang="en-US" altLang="en-US" sz="8000">
                <a:latin typeface="Times New Roman" panose="02020603050405020304" pitchFamily="18" charset="0"/>
                <a:cs typeface="Times New Roman" panose="02020603050405020304" pitchFamily="18" charset="0"/>
              </a:rPr>
              <a:t>Testing Tools: Browser DevTools (for debugging), live server extensions in VS Code</a:t>
            </a:r>
            <a:endParaRPr lang="en-IN" sz="8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
        <p:nvSpPr>
          <p:cNvPr id="7" name="Text Box 6"/>
          <p:cNvSpPr txBox="1"/>
          <p:nvPr/>
        </p:nvSpPr>
        <p:spPr>
          <a:xfrm>
            <a:off x="6384925" y="828675"/>
            <a:ext cx="4064000" cy="368300"/>
          </a:xfrm>
          <a:prstGeom prst="rect">
            <a:avLst/>
          </a:prstGeom>
          <a:noFill/>
        </p:spPr>
        <p:txBody>
          <a:bodyPr wrap="square" rtlCol="0">
            <a:spAutoFit/>
          </a:bodyPr>
          <a:p>
            <a:endParaRPr lang="en-US"/>
          </a:p>
        </p:txBody>
      </p:sp>
    </p:spTree>
  </p:cSld>
  <p:clrMapOvr>
    <a:masterClrMapping/>
  </p:clrMapOvr>
</p:sld>
</file>

<file path=ppt/tags/tag1.xml><?xml version="1.0" encoding="utf-8"?>
<p:tagLst xmlns:p="http://schemas.openxmlformats.org/presentationml/2006/main">
  <p:tag name="TABLE_ENDDRAG_ORIGIN_RECT" val="944*342"/>
  <p:tag name="TABLE_ENDDRAG_RECT" val="-3*56*944*3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9224</Words>
  <Application>WPS Presentation</Application>
  <PresentationFormat>Widescreen</PresentationFormat>
  <Paragraphs>253</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Times New Roman</vt:lpstr>
      <vt:lpstr>Arial Narrow</vt:lpstr>
      <vt:lpstr>Wingdings</vt:lpstr>
      <vt:lpstr>Microsoft YaHei</vt:lpstr>
      <vt:lpstr>Arial Unicode MS</vt:lpstr>
      <vt:lpstr>Calibri Light</vt:lpstr>
      <vt:lpstr>Calibri</vt:lpstr>
      <vt:lpstr>Office Theme</vt:lpstr>
      <vt:lpstr>PowerPoint 演示文稿</vt:lpstr>
      <vt:lpstr>PowerPoint 演示文稿</vt:lpstr>
      <vt:lpstr>OBJECTIVE OF THE PROJECT</vt:lpstr>
      <vt:lpstr>ABSTRACT</vt:lpstr>
      <vt:lpstr>PowerPoint 演示文稿</vt:lpstr>
      <vt:lpstr>PowerPoint 演示文稿</vt:lpstr>
      <vt:lpstr>PowerPoint 演示文稿</vt:lpstr>
      <vt:lpstr>PowerPoint 演示文稿</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PowerPoint 演示文稿</vt:lpstr>
      <vt:lpstr>RESULTS AND 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Anandha Raman</cp:lastModifiedBy>
  <cp:revision>5</cp:revision>
  <dcterms:created xsi:type="dcterms:W3CDTF">2024-12-03T17:39:00Z</dcterms:created>
  <dcterms:modified xsi:type="dcterms:W3CDTF">2024-12-04T04:19:53Z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30BD77BEAE5440EFA8DD38D70409CD9E_13</vt:lpwstr>
  </property>
  <property fmtid="{D5CDD505-2E9C-101B-9397-08002B2CF9AE}" pid="3" name="KSOProductBuildVer">
    <vt:lpwstr>1033-12.2.0.18911</vt:lpwstr>
  </property>
</Properties>
</file>