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42EFE8-20D5-48CB-B691-DD3B1A08834A}" v="1223" dt="2021-07-13T08:47:38.972"/>
    <p1510:client id="{30C38044-D7BE-4C49-AC9E-6EB8172F83B1}" v="32" dt="2021-07-12T19:40:57.268"/>
    <p1510:client id="{B09C5247-FB93-4E2C-A0F1-1924B067A833}" v="112" dt="2021-07-12T19:28:41.206"/>
    <p1510:client id="{CFE22BD2-DE33-4D20-A36E-8DB1EC760BD0}" v="1" dt="2021-07-13T08:50:51.3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6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3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47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4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0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2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5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5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5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5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7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BFCFDA-0EBE-41AB-98C5-6FC1A3D9524D}"/>
              </a:ext>
            </a:extLst>
          </p:cNvPr>
          <p:cNvSpPr txBox="1"/>
          <p:nvPr/>
        </p:nvSpPr>
        <p:spPr>
          <a:xfrm>
            <a:off x="6940295" y="1396289"/>
            <a:ext cx="4668257" cy="132556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latin typeface="+mj-lt"/>
                <a:ea typeface="+mj-ea"/>
                <a:cs typeface="+mj-cs"/>
              </a:rPr>
              <a:t>A PROJECT REPORT</a:t>
            </a:r>
            <a:endParaRPr lang="en-US" sz="2400" b="1" kern="1200" dirty="0">
              <a:latin typeface="+mj-lt"/>
              <a:ea typeface="+mj-ea"/>
              <a:cs typeface="Calibri Light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latin typeface="+mj-lt"/>
                <a:ea typeface="+mj-ea"/>
                <a:cs typeface="+mj-cs"/>
              </a:rPr>
              <a:t>ON</a:t>
            </a:r>
            <a:endParaRPr lang="en-US" sz="2400" b="1" kern="1200" dirty="0">
              <a:latin typeface="+mj-lt"/>
              <a:ea typeface="+mj-ea"/>
              <a:cs typeface="Calibri Light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latin typeface="+mj-lt"/>
                <a:ea typeface="+mj-ea"/>
                <a:cs typeface="+mj-cs"/>
              </a:rPr>
              <a:t>Covid-19 Data Analysis using Machine Learning</a:t>
            </a:r>
            <a:endParaRPr lang="en-US" sz="2400" b="1" kern="1200" dirty="0">
              <a:latin typeface="+mj-lt"/>
              <a:ea typeface="+mj-ea"/>
              <a:cs typeface="Calibri Ligh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1" y="3842187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530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2" descr="A picture containing reptile, porcelain&#10;&#10;Description automatically generated">
            <a:extLst>
              <a:ext uri="{FF2B5EF4-FFF2-40B4-BE49-F238E27FC236}">
                <a16:creationId xmlns:a16="http://schemas.microsoft.com/office/drawing/2014/main" id="{C673F099-B892-4723-AE7A-15FC105EE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63" r="21439" b="3"/>
          <a:stretch/>
        </p:blipFill>
        <p:spPr>
          <a:xfrm>
            <a:off x="3559122" y="2661260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8EC06AEB-328F-4E98-A245-5B946C2CFC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83" r="1" b="9253"/>
          <a:stretch/>
        </p:blipFill>
        <p:spPr>
          <a:xfrm>
            <a:off x="20" y="10"/>
            <a:ext cx="3967953" cy="3383270"/>
          </a:xfrm>
          <a:custGeom>
            <a:avLst/>
            <a:gdLst/>
            <a:ahLst/>
            <a:cxnLst/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</p:spPr>
      </p:pic>
      <p:pic>
        <p:nvPicPr>
          <p:cNvPr id="3" name="Picture 5" descr="Logo&#10;&#10;Description automatically generated">
            <a:extLst>
              <a:ext uri="{FF2B5EF4-FFF2-40B4-BE49-F238E27FC236}">
                <a16:creationId xmlns:a16="http://schemas.microsoft.com/office/drawing/2014/main" id="{D0EA0CCF-0FEE-4F86-BA0B-3ED05576D6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" b="9649"/>
          <a:stretch/>
        </p:blipFill>
        <p:spPr>
          <a:xfrm>
            <a:off x="4825" y="4007260"/>
            <a:ext cx="3155071" cy="2850749"/>
          </a:xfrm>
          <a:custGeom>
            <a:avLst/>
            <a:gdLst/>
            <a:ahLst/>
            <a:cxnLst/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58408A-9F1B-447B-A832-CC175EA1283F}"/>
              </a:ext>
            </a:extLst>
          </p:cNvPr>
          <p:cNvSpPr txBox="1"/>
          <p:nvPr/>
        </p:nvSpPr>
        <p:spPr>
          <a:xfrm>
            <a:off x="6940296" y="2871982"/>
            <a:ext cx="4668256" cy="31816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Presented By:</a:t>
            </a:r>
            <a:endParaRPr lang="en-US" sz="2400" b="1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ANUPAM DUTTA</a:t>
            </a:r>
            <a:endParaRPr lang="en-US" sz="2400" b="1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BIROTTAM BISWAS</a:t>
            </a:r>
            <a:endParaRPr lang="en-US" sz="2400" b="1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RITESH SAHA</a:t>
            </a:r>
            <a:endParaRPr lang="en-US" sz="2400" b="1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SHUBHRANIL MAZUMDER</a:t>
            </a:r>
            <a:endParaRPr lang="en-US" sz="2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6517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3D61CBAA-288B-4428-981A-339A64B6B5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9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52145581-69DC-4D4A-8DE7-144F6F1FB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21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31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C93DBC23-9FD2-4E31-9AC0-EDFE0471A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4" y="-762"/>
            <a:ext cx="12087067" cy="685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34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90765A3A-8376-4958-A5B4-562BAE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434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30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A0C220B-2600-4B37-AD7F-36ED492785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65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8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23BC254E-8FA5-48BE-A956-D66609A4F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9" y="1861"/>
            <a:ext cx="12137030" cy="685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62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6983D7-A7A4-4535-A996-7D7B8D4418B1}"/>
              </a:ext>
            </a:extLst>
          </p:cNvPr>
          <p:cNvSpPr txBox="1"/>
          <p:nvPr/>
        </p:nvSpPr>
        <p:spPr>
          <a:xfrm>
            <a:off x="214860" y="139909"/>
            <a:ext cx="72527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 Death Cases (INDIA)</a:t>
            </a:r>
          </a:p>
        </p:txBody>
      </p:sp>
      <p:pic>
        <p:nvPicPr>
          <p:cNvPr id="3" name="Picture 3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397FCFB7-791D-4454-8037-4789CF6D7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465229"/>
            <a:ext cx="11375033" cy="623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5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A448CD8-9751-4FA2-A1CD-E335B9D3BE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32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76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34219BB-9619-4AD3-89EC-A50BFAB51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" y="-1172"/>
            <a:ext cx="12261952" cy="692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97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525BD3-E060-4642-B80E-43317DFF66F9}"/>
              </a:ext>
            </a:extLst>
          </p:cNvPr>
          <p:cNvSpPr txBox="1"/>
          <p:nvPr/>
        </p:nvSpPr>
        <p:spPr>
          <a:xfrm>
            <a:off x="102433" y="77450"/>
            <a:ext cx="7365167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Recovered Cases (INDIA)</a:t>
            </a:r>
          </a:p>
          <a:p>
            <a:pPr algn="l"/>
            <a:endParaRPr lang="en-US" dirty="0">
              <a:cs typeface="Calibri"/>
            </a:endParaRPr>
          </a:p>
        </p:txBody>
      </p:sp>
      <p:pic>
        <p:nvPicPr>
          <p:cNvPr id="3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471B142-AFBD-4048-806B-9BF60523F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1" y="656681"/>
            <a:ext cx="12174510" cy="62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8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colorful, decorated, dessert&#10;&#10;Description automatically generated">
            <a:extLst>
              <a:ext uri="{FF2B5EF4-FFF2-40B4-BE49-F238E27FC236}">
                <a16:creationId xmlns:a16="http://schemas.microsoft.com/office/drawing/2014/main" id="{A1947C99-0D6B-4C0E-B1BF-3E9414718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8" t="9091" r="608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4E18EF-DEC6-4EC0-8735-3580058A6CF2}"/>
              </a:ext>
            </a:extLst>
          </p:cNvPr>
          <p:cNvSpPr txBox="1"/>
          <p:nvPr/>
        </p:nvSpPr>
        <p:spPr>
          <a:xfrm>
            <a:off x="594109" y="2121763"/>
            <a:ext cx="6620505" cy="377301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Introduction</a:t>
            </a:r>
            <a:r>
              <a:rPr lang="en-US" sz="2200" b="1" spc="110" dirty="0"/>
              <a:t> </a:t>
            </a:r>
            <a:r>
              <a:rPr lang="en-US" sz="2200" b="1" dirty="0"/>
              <a:t>to</a:t>
            </a:r>
            <a:r>
              <a:rPr lang="en-US" sz="2200" b="1" spc="130" dirty="0"/>
              <a:t> </a:t>
            </a:r>
            <a:r>
              <a:rPr lang="en-US" sz="2200" b="1" dirty="0"/>
              <a:t>Covid-19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On</a:t>
            </a:r>
            <a:r>
              <a:rPr lang="en-US" sz="2200" spc="5" dirty="0"/>
              <a:t> </a:t>
            </a:r>
            <a:r>
              <a:rPr lang="en-US" sz="2200" dirty="0"/>
              <a:t>31st</a:t>
            </a:r>
            <a:r>
              <a:rPr lang="en-US" sz="2200" spc="5" dirty="0"/>
              <a:t> </a:t>
            </a:r>
            <a:r>
              <a:rPr lang="en-US" sz="2200" dirty="0"/>
              <a:t>December</a:t>
            </a:r>
            <a:r>
              <a:rPr lang="en-US" sz="2200" spc="5" dirty="0"/>
              <a:t> </a:t>
            </a:r>
            <a:r>
              <a:rPr lang="en-US" sz="2200" dirty="0"/>
              <a:t>2019,</a:t>
            </a:r>
            <a:r>
              <a:rPr lang="en-US" sz="2200" spc="5" dirty="0"/>
              <a:t> </a:t>
            </a:r>
            <a:r>
              <a:rPr lang="en-US" sz="2200" dirty="0"/>
              <a:t>in</a:t>
            </a:r>
            <a:r>
              <a:rPr lang="en-US" sz="2200" spc="5" dirty="0"/>
              <a:t> </a:t>
            </a:r>
            <a:r>
              <a:rPr lang="en-US" sz="2200" dirty="0"/>
              <a:t>the</a:t>
            </a:r>
            <a:r>
              <a:rPr lang="en-US" sz="2200" spc="5" dirty="0"/>
              <a:t> </a:t>
            </a:r>
            <a:r>
              <a:rPr lang="en-US" sz="2200" dirty="0"/>
              <a:t>city</a:t>
            </a:r>
            <a:r>
              <a:rPr lang="en-US" sz="2200" spc="5" dirty="0"/>
              <a:t> </a:t>
            </a:r>
            <a:r>
              <a:rPr lang="en-US" sz="2200" dirty="0"/>
              <a:t>of</a:t>
            </a:r>
            <a:r>
              <a:rPr lang="en-US" sz="2200" spc="5" dirty="0"/>
              <a:t> </a:t>
            </a:r>
            <a:r>
              <a:rPr lang="en-US" sz="2200" dirty="0"/>
              <a:t>Wuhan</a:t>
            </a:r>
            <a:r>
              <a:rPr lang="en-US" sz="2200" spc="5" dirty="0"/>
              <a:t> </a:t>
            </a:r>
            <a:r>
              <a:rPr lang="en-US" sz="2200" dirty="0"/>
              <a:t>(CHINA),</a:t>
            </a:r>
            <a:r>
              <a:rPr lang="en-US" sz="2200" spc="5" dirty="0"/>
              <a:t> </a:t>
            </a:r>
            <a:r>
              <a:rPr lang="en-US" sz="2200" dirty="0"/>
              <a:t>a</a:t>
            </a:r>
            <a:r>
              <a:rPr lang="en-US" sz="2200" spc="5" dirty="0"/>
              <a:t> </a:t>
            </a:r>
            <a:r>
              <a:rPr lang="en-US" sz="2200" dirty="0"/>
              <a:t>cluster</a:t>
            </a:r>
            <a:r>
              <a:rPr lang="en-US" sz="2200" spc="5" dirty="0"/>
              <a:t> </a:t>
            </a:r>
            <a:r>
              <a:rPr lang="en-US" sz="2200" dirty="0"/>
              <a:t>of</a:t>
            </a:r>
            <a:r>
              <a:rPr lang="en-US" sz="2200" spc="5" dirty="0"/>
              <a:t> </a:t>
            </a:r>
            <a:r>
              <a:rPr lang="en-US" sz="2200" dirty="0"/>
              <a:t>cases</a:t>
            </a:r>
            <a:r>
              <a:rPr lang="en-US" sz="2200" spc="275" dirty="0"/>
              <a:t> </a:t>
            </a:r>
            <a:r>
              <a:rPr lang="en-US" sz="2200" dirty="0"/>
              <a:t>of</a:t>
            </a:r>
            <a:r>
              <a:rPr lang="en-US" sz="2200" spc="5" dirty="0"/>
              <a:t> </a:t>
            </a:r>
            <a:r>
              <a:rPr lang="en-US" sz="2200" dirty="0"/>
              <a:t>pneumonia of unknown cause was reported to World Health organization. In January 2020, a</a:t>
            </a:r>
            <a:r>
              <a:rPr lang="en-US" sz="2200" spc="5" dirty="0"/>
              <a:t> </a:t>
            </a:r>
            <a:r>
              <a:rPr lang="en-US" sz="2200" dirty="0"/>
              <a:t>previously unknown new virus was identified, subsequently named 2019 novel corona virus.</a:t>
            </a:r>
            <a:r>
              <a:rPr lang="en-US" sz="2200" spc="5" dirty="0"/>
              <a:t> </a:t>
            </a:r>
            <a:r>
              <a:rPr lang="en-US" sz="2200" dirty="0"/>
              <a:t>WHO</a:t>
            </a:r>
            <a:r>
              <a:rPr lang="en-US" sz="2200" spc="170" dirty="0"/>
              <a:t> </a:t>
            </a:r>
            <a:r>
              <a:rPr lang="en-US" sz="2200" dirty="0"/>
              <a:t>has</a:t>
            </a:r>
            <a:r>
              <a:rPr lang="en-US" sz="2200" spc="160" dirty="0"/>
              <a:t> </a:t>
            </a:r>
            <a:r>
              <a:rPr lang="en-US" sz="2200" dirty="0"/>
              <a:t>declared</a:t>
            </a:r>
            <a:r>
              <a:rPr lang="en-US" sz="2200" spc="160" dirty="0"/>
              <a:t> </a:t>
            </a:r>
            <a:r>
              <a:rPr lang="en-US" sz="2200" dirty="0"/>
              <a:t>the</a:t>
            </a:r>
            <a:r>
              <a:rPr lang="en-US" sz="2200" spc="145" dirty="0"/>
              <a:t> </a:t>
            </a:r>
            <a:r>
              <a:rPr lang="en-US" sz="2200" dirty="0"/>
              <a:t>COVID-19</a:t>
            </a:r>
            <a:r>
              <a:rPr lang="en-US" sz="2200" spc="170" dirty="0"/>
              <a:t> </a:t>
            </a:r>
            <a:r>
              <a:rPr lang="en-US" sz="2200" dirty="0"/>
              <a:t>as</a:t>
            </a:r>
            <a:r>
              <a:rPr lang="en-US" sz="2200" spc="160" dirty="0"/>
              <a:t> </a:t>
            </a:r>
            <a:r>
              <a:rPr lang="en-US" sz="2200" dirty="0"/>
              <a:t>a</a:t>
            </a:r>
            <a:r>
              <a:rPr lang="en-US" sz="2200" spc="160" dirty="0"/>
              <a:t> </a:t>
            </a:r>
            <a:r>
              <a:rPr lang="en-US" sz="2200" dirty="0"/>
              <a:t>pandemic.</a:t>
            </a:r>
            <a:r>
              <a:rPr lang="en-US" sz="2200" spc="175" dirty="0"/>
              <a:t> </a:t>
            </a:r>
            <a:r>
              <a:rPr lang="en-US" sz="2200" dirty="0"/>
              <a:t>A</a:t>
            </a:r>
            <a:r>
              <a:rPr lang="en-US" sz="2200" spc="160" dirty="0"/>
              <a:t> </a:t>
            </a:r>
            <a:r>
              <a:rPr lang="en-US" sz="2200" dirty="0"/>
              <a:t>pandemic</a:t>
            </a:r>
            <a:r>
              <a:rPr lang="en-US" sz="2200" spc="165" dirty="0"/>
              <a:t> </a:t>
            </a:r>
            <a:r>
              <a:rPr lang="en-US" sz="2200" dirty="0"/>
              <a:t>is</a:t>
            </a:r>
            <a:r>
              <a:rPr lang="en-US" sz="2200" spc="160" dirty="0"/>
              <a:t> </a:t>
            </a:r>
            <a:r>
              <a:rPr lang="en-US" sz="2200" dirty="0"/>
              <a:t>defined</a:t>
            </a:r>
            <a:r>
              <a:rPr lang="en-US" sz="2200" spc="150" dirty="0"/>
              <a:t> </a:t>
            </a:r>
            <a:r>
              <a:rPr lang="en-US" sz="2200" dirty="0"/>
              <a:t>as</a:t>
            </a:r>
            <a:r>
              <a:rPr lang="en-US" sz="2200" spc="160" dirty="0"/>
              <a:t> </a:t>
            </a:r>
            <a:r>
              <a:rPr lang="en-US" sz="2200" dirty="0"/>
              <a:t>disease</a:t>
            </a:r>
            <a:r>
              <a:rPr lang="en-US" sz="2200" spc="160" dirty="0"/>
              <a:t> </a:t>
            </a:r>
            <a:r>
              <a:rPr lang="en-US" sz="2200" dirty="0"/>
              <a:t>spread</a:t>
            </a:r>
            <a:r>
              <a:rPr lang="en-US" sz="2200" spc="-265" dirty="0"/>
              <a:t> </a:t>
            </a:r>
            <a:r>
              <a:rPr lang="en-US" sz="2200" dirty="0"/>
              <a:t>over</a:t>
            </a:r>
            <a:r>
              <a:rPr lang="en-US" sz="2200" spc="45" dirty="0"/>
              <a:t> </a:t>
            </a:r>
            <a:r>
              <a:rPr lang="en-US" sz="2200" dirty="0"/>
              <a:t>a</a:t>
            </a:r>
            <a:r>
              <a:rPr lang="en-US" sz="2200" spc="55" dirty="0"/>
              <a:t> </a:t>
            </a:r>
            <a:r>
              <a:rPr lang="en-US" sz="2200" dirty="0"/>
              <a:t>wide</a:t>
            </a:r>
            <a:r>
              <a:rPr lang="en-US" sz="2200" spc="50" dirty="0"/>
              <a:t> </a:t>
            </a:r>
            <a:r>
              <a:rPr lang="en-US" sz="2200" dirty="0"/>
              <a:t>range</a:t>
            </a:r>
            <a:r>
              <a:rPr lang="en-US" sz="2200" spc="35" dirty="0"/>
              <a:t> </a:t>
            </a:r>
            <a:r>
              <a:rPr lang="en-US" sz="2200" dirty="0"/>
              <a:t>of</a:t>
            </a:r>
            <a:r>
              <a:rPr lang="en-US" sz="2200" spc="45" dirty="0"/>
              <a:t> </a:t>
            </a:r>
            <a:r>
              <a:rPr lang="en-US" sz="2200" dirty="0"/>
              <a:t>geographical</a:t>
            </a:r>
            <a:r>
              <a:rPr lang="en-US" sz="2200" spc="35" dirty="0"/>
              <a:t> </a:t>
            </a:r>
            <a:r>
              <a:rPr lang="en-US" sz="2200" dirty="0"/>
              <a:t>area</a:t>
            </a:r>
            <a:r>
              <a:rPr lang="en-US" sz="2200" spc="30" dirty="0"/>
              <a:t> </a:t>
            </a:r>
            <a:r>
              <a:rPr lang="en-US" sz="2200" dirty="0"/>
              <a:t>and</a:t>
            </a:r>
            <a:r>
              <a:rPr lang="en-US" sz="2200" spc="30" dirty="0"/>
              <a:t> </a:t>
            </a:r>
            <a:r>
              <a:rPr lang="en-US" sz="2200" dirty="0"/>
              <a:t>that</a:t>
            </a:r>
            <a:r>
              <a:rPr lang="en-US" sz="2200" spc="25" dirty="0"/>
              <a:t> </a:t>
            </a:r>
            <a:r>
              <a:rPr lang="en-US" sz="2200" dirty="0"/>
              <a:t>has</a:t>
            </a:r>
            <a:r>
              <a:rPr lang="en-US" sz="2200" spc="35" dirty="0"/>
              <a:t> </a:t>
            </a:r>
            <a:r>
              <a:rPr lang="en-US" sz="2200" dirty="0"/>
              <a:t>affected</a:t>
            </a:r>
            <a:r>
              <a:rPr lang="en-US" sz="2200" spc="15" dirty="0"/>
              <a:t> </a:t>
            </a:r>
            <a:r>
              <a:rPr lang="en-US" sz="2200" dirty="0"/>
              <a:t>high</a:t>
            </a:r>
            <a:r>
              <a:rPr lang="en-US" sz="2200" spc="35" dirty="0"/>
              <a:t> </a:t>
            </a:r>
            <a:r>
              <a:rPr lang="en-US" sz="2200" dirty="0"/>
              <a:t>proportion</a:t>
            </a:r>
            <a:r>
              <a:rPr lang="en-US" sz="2200" spc="60" dirty="0"/>
              <a:t> </a:t>
            </a:r>
            <a:r>
              <a:rPr lang="en-US" sz="2200" dirty="0"/>
              <a:t>of</a:t>
            </a:r>
            <a:r>
              <a:rPr lang="en-US" sz="2200" spc="30" dirty="0"/>
              <a:t> </a:t>
            </a:r>
            <a:r>
              <a:rPr lang="en-US" sz="2200" dirty="0"/>
              <a:t>the</a:t>
            </a:r>
            <a:r>
              <a:rPr lang="en-US" sz="2200" spc="45" dirty="0"/>
              <a:t> </a:t>
            </a:r>
            <a:r>
              <a:rPr lang="en-US" sz="2200" dirty="0"/>
              <a:t>population.</a:t>
            </a:r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4157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04CE9231-0CF5-4B1D-82AC-FD874589B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09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0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87EE1215-1153-45DE-8509-8B70B6784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" y="-8881"/>
            <a:ext cx="12186999" cy="686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51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71C91A9-9C83-4794-9229-036DD9AD4A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209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3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0A4F3D9-36D1-4A74-80D7-9BAF0C0059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87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18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23DD95EC-F62A-429B-AAF0-8E2E8FFE2E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31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57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2B1E9092-0763-4E3D-8C8A-78EB03FB3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73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FB116A7-C042-4C64-91EC-B6964C765B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3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42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2200AB9-785D-44E2-9C80-58C4A0EF3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7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69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0BDBA34-D03D-4DC5-9640-1FFB68F82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096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2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F4ECE4D0-5AC5-4F56-8A19-273243090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" y="-5316"/>
            <a:ext cx="12187001" cy="686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3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colorful, decorated, dessert&#10;&#10;Description automatically generated">
            <a:extLst>
              <a:ext uri="{FF2B5EF4-FFF2-40B4-BE49-F238E27FC236}">
                <a16:creationId xmlns:a16="http://schemas.microsoft.com/office/drawing/2014/main" id="{DDDDBB87-BC1C-4484-A3E2-2A8F829C9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8" t="9091" r="608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40263-5036-4736-8D00-E4D2B6E39ABC}"/>
              </a:ext>
            </a:extLst>
          </p:cNvPr>
          <p:cNvSpPr txBox="1"/>
          <p:nvPr/>
        </p:nvSpPr>
        <p:spPr>
          <a:xfrm>
            <a:off x="594109" y="2121763"/>
            <a:ext cx="6620505" cy="377301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Problem</a:t>
            </a:r>
            <a:r>
              <a:rPr lang="en-US" sz="2000" b="1" spc="125" dirty="0"/>
              <a:t> </a:t>
            </a:r>
            <a:r>
              <a:rPr lang="en-US" sz="2000" b="1" dirty="0"/>
              <a:t>Statement</a:t>
            </a:r>
            <a:endParaRPr lang="en-US" sz="2000" b="1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pandemic has already taken grip over peoples’ life. Since the start of the pandemic,</a:t>
            </a:r>
            <a:r>
              <a:rPr lang="en-US" spc="5" dirty="0"/>
              <a:t> </a:t>
            </a:r>
            <a:r>
              <a:rPr lang="en-US" dirty="0"/>
              <a:t>some countries are facing problem of ever-increasing cases. Through the data analysis of cases</a:t>
            </a:r>
            <a:r>
              <a:rPr lang="en-US" spc="5" dirty="0"/>
              <a:t> </a:t>
            </a:r>
            <a:r>
              <a:rPr lang="en-US" dirty="0"/>
              <a:t>one</a:t>
            </a:r>
            <a:r>
              <a:rPr lang="en-US" spc="5" dirty="0"/>
              <a:t> </a:t>
            </a:r>
            <a:r>
              <a:rPr lang="en-US" dirty="0"/>
              <a:t>can</a:t>
            </a:r>
            <a:r>
              <a:rPr lang="en-US" spc="5" dirty="0"/>
              <a:t> </a:t>
            </a:r>
            <a:r>
              <a:rPr lang="en-US" dirty="0"/>
              <a:t>Analyse</a:t>
            </a:r>
            <a:r>
              <a:rPr lang="en-US" spc="5" dirty="0"/>
              <a:t> </a:t>
            </a:r>
            <a:r>
              <a:rPr lang="en-US" dirty="0"/>
              <a:t>how</a:t>
            </a:r>
            <a:r>
              <a:rPr lang="en-US" spc="5" dirty="0"/>
              <a:t> </a:t>
            </a:r>
            <a:r>
              <a:rPr lang="en-US" dirty="0"/>
              <a:t>countries</a:t>
            </a:r>
            <a:r>
              <a:rPr lang="en-US" spc="5" dirty="0"/>
              <a:t> </a:t>
            </a:r>
            <a:r>
              <a:rPr lang="en-US" dirty="0"/>
              <a:t>all</a:t>
            </a:r>
            <a:r>
              <a:rPr lang="en-US" spc="5" dirty="0"/>
              <a:t> </a:t>
            </a:r>
            <a:r>
              <a:rPr lang="en-US" dirty="0"/>
              <a:t>over</a:t>
            </a:r>
            <a:r>
              <a:rPr lang="en-US" spc="5" dirty="0"/>
              <a:t> </a:t>
            </a:r>
            <a:r>
              <a:rPr lang="en-US" dirty="0"/>
              <a:t>the</a:t>
            </a:r>
            <a:r>
              <a:rPr lang="en-US" spc="5" dirty="0"/>
              <a:t> </a:t>
            </a:r>
            <a:r>
              <a:rPr lang="en-US" dirty="0"/>
              <a:t>world</a:t>
            </a:r>
            <a:r>
              <a:rPr lang="en-US" spc="5" dirty="0"/>
              <a:t> </a:t>
            </a:r>
            <a:r>
              <a:rPr lang="en-US" dirty="0"/>
              <a:t>are</a:t>
            </a:r>
            <a:r>
              <a:rPr lang="en-US" spc="5" dirty="0"/>
              <a:t> </a:t>
            </a:r>
            <a:r>
              <a:rPr lang="en-US" dirty="0"/>
              <a:t>doing</a:t>
            </a:r>
            <a:r>
              <a:rPr lang="en-US" spc="5" dirty="0"/>
              <a:t> </a:t>
            </a:r>
            <a:r>
              <a:rPr lang="en-US" dirty="0"/>
              <a:t>in</a:t>
            </a:r>
            <a:r>
              <a:rPr lang="en-US" spc="5" dirty="0"/>
              <a:t> </a:t>
            </a:r>
            <a:r>
              <a:rPr lang="en-US" dirty="0"/>
              <a:t>terms</a:t>
            </a:r>
            <a:r>
              <a:rPr lang="en-US" spc="5" dirty="0"/>
              <a:t> </a:t>
            </a:r>
            <a:r>
              <a:rPr lang="en-US" dirty="0"/>
              <a:t>of</a:t>
            </a:r>
            <a:r>
              <a:rPr lang="en-US" spc="5" dirty="0"/>
              <a:t> </a:t>
            </a:r>
            <a:r>
              <a:rPr lang="en-US" dirty="0"/>
              <a:t>controlling</a:t>
            </a:r>
            <a:r>
              <a:rPr lang="en-US" spc="275" dirty="0"/>
              <a:t> </a:t>
            </a:r>
            <a:r>
              <a:rPr lang="en-US" dirty="0"/>
              <a:t>the</a:t>
            </a:r>
            <a:r>
              <a:rPr lang="en-US" spc="5" dirty="0"/>
              <a:t> </a:t>
            </a:r>
            <a:r>
              <a:rPr lang="en-US" dirty="0"/>
              <a:t>pandemic. Analyzing data leads to adapt the prevention model of the countries that are doing</a:t>
            </a:r>
            <a:r>
              <a:rPr lang="en-US" spc="5" dirty="0"/>
              <a:t> </a:t>
            </a:r>
            <a:r>
              <a:rPr lang="en-US" dirty="0"/>
              <a:t>great in terms of lowering the graph. Predictions are made with the dataset available to the</a:t>
            </a:r>
            <a:r>
              <a:rPr lang="en-US" spc="5" dirty="0"/>
              <a:t> </a:t>
            </a:r>
            <a:r>
              <a:rPr lang="en-US" dirty="0"/>
              <a:t>individual/country/organization's, thus helping them to decide how far they are able to control</a:t>
            </a:r>
            <a:r>
              <a:rPr lang="en-US" spc="5" dirty="0"/>
              <a:t> </a:t>
            </a:r>
            <a:r>
              <a:rPr lang="en-US" dirty="0"/>
              <a:t>the</a:t>
            </a:r>
            <a:r>
              <a:rPr lang="en-US" spc="30" dirty="0"/>
              <a:t> </a:t>
            </a:r>
            <a:r>
              <a:rPr lang="en-US" dirty="0"/>
              <a:t>pandemic</a:t>
            </a:r>
            <a:r>
              <a:rPr lang="en-US" spc="25" dirty="0"/>
              <a:t> </a:t>
            </a:r>
            <a:r>
              <a:rPr lang="en-US" dirty="0"/>
              <a:t>or</a:t>
            </a:r>
            <a:r>
              <a:rPr lang="en-US" spc="30" dirty="0"/>
              <a:t> </a:t>
            </a:r>
            <a:r>
              <a:rPr lang="en-US" dirty="0"/>
              <a:t>up</a:t>
            </a:r>
            <a:r>
              <a:rPr lang="en-US" spc="15" dirty="0"/>
              <a:t> </a:t>
            </a:r>
            <a:r>
              <a:rPr lang="en-US" dirty="0"/>
              <a:t>to</a:t>
            </a:r>
            <a:r>
              <a:rPr lang="en-US" spc="25" dirty="0"/>
              <a:t> </a:t>
            </a:r>
            <a:r>
              <a:rPr lang="en-US" dirty="0"/>
              <a:t>how</a:t>
            </a:r>
            <a:r>
              <a:rPr lang="en-US" spc="25" dirty="0"/>
              <a:t> </a:t>
            </a:r>
            <a:r>
              <a:rPr lang="en-US" dirty="0"/>
              <a:t>much</a:t>
            </a:r>
            <a:r>
              <a:rPr lang="en-US" spc="35" dirty="0"/>
              <a:t> </a:t>
            </a:r>
            <a:r>
              <a:rPr lang="en-US" dirty="0"/>
              <a:t>extent</a:t>
            </a:r>
            <a:r>
              <a:rPr lang="en-US" spc="25" dirty="0"/>
              <a:t> </a:t>
            </a:r>
            <a:r>
              <a:rPr lang="en-US" dirty="0"/>
              <a:t>they</a:t>
            </a:r>
            <a:r>
              <a:rPr lang="en-US" spc="15" dirty="0"/>
              <a:t> </a:t>
            </a:r>
            <a:r>
              <a:rPr lang="en-US" dirty="0"/>
              <a:t>should</a:t>
            </a:r>
            <a:r>
              <a:rPr lang="en-US" spc="25" dirty="0"/>
              <a:t> </a:t>
            </a:r>
            <a:r>
              <a:rPr lang="en-US" dirty="0"/>
              <a:t>guide</a:t>
            </a:r>
            <a:r>
              <a:rPr lang="en-US" spc="30" dirty="0"/>
              <a:t> </a:t>
            </a:r>
            <a:r>
              <a:rPr lang="en-US" dirty="0"/>
              <a:t>preventive</a:t>
            </a:r>
            <a:r>
              <a:rPr lang="en-US" spc="25" dirty="0"/>
              <a:t> </a:t>
            </a:r>
            <a:r>
              <a:rPr lang="en-US" dirty="0"/>
              <a:t>measures.</a:t>
            </a:r>
            <a:endParaRPr lang="en-US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Through this project, a step towards helping people to understand the spread and predict the</a:t>
            </a:r>
            <a:r>
              <a:rPr lang="en-US" spc="5" dirty="0"/>
              <a:t> </a:t>
            </a:r>
            <a:r>
              <a:rPr lang="en-US" dirty="0"/>
              <a:t>cases in their country is done. This project also gives an insight of how a country is doing in</a:t>
            </a:r>
            <a:r>
              <a:rPr lang="en-US" spc="5" dirty="0"/>
              <a:t> </a:t>
            </a:r>
            <a:r>
              <a:rPr lang="en-US" dirty="0"/>
              <a:t>terms</a:t>
            </a:r>
            <a:r>
              <a:rPr lang="en-US" spc="5" dirty="0"/>
              <a:t> </a:t>
            </a:r>
            <a:r>
              <a:rPr lang="en-US" dirty="0"/>
              <a:t>of</a:t>
            </a:r>
            <a:r>
              <a:rPr lang="en-US" spc="15" dirty="0"/>
              <a:t> </a:t>
            </a:r>
            <a:r>
              <a:rPr lang="en-US" dirty="0"/>
              <a:t>limiting</a:t>
            </a:r>
            <a:r>
              <a:rPr lang="en-US" spc="10" dirty="0"/>
              <a:t> </a:t>
            </a:r>
            <a:r>
              <a:rPr lang="en-US" dirty="0"/>
              <a:t>the spread.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4278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8E5A72A-FCC8-4D13-B0A5-F6D0F715E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" y="4046"/>
            <a:ext cx="12186999" cy="684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18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9622F7-38B7-4EE0-9F26-47AB1889D4D7}"/>
              </a:ext>
            </a:extLst>
          </p:cNvPr>
          <p:cNvSpPr txBox="1"/>
          <p:nvPr/>
        </p:nvSpPr>
        <p:spPr>
          <a:xfrm>
            <a:off x="64958" y="52466"/>
            <a:ext cx="74026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ea typeface="+mn-lt"/>
                <a:cs typeface="+mn-lt"/>
              </a:rPr>
              <a:t>ALL Cases (West Bengal)</a:t>
            </a:r>
            <a:endParaRPr lang="en-US" sz="2800">
              <a:cs typeface="Calibri"/>
            </a:endParaRPr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DC6B033-ACFF-4C75-BA8D-9322F6F1E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8" y="699119"/>
            <a:ext cx="12062085" cy="615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12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E0FBAC9-EF0D-42E3-B88E-0C6DE832C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6" y="-5377"/>
            <a:ext cx="12137035" cy="678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32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7F57B51-2258-4E2A-9480-DF4B08828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18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14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colorful, decorated, dessert&#10;&#10;Description automatically generated">
            <a:extLst>
              <a:ext uri="{FF2B5EF4-FFF2-40B4-BE49-F238E27FC236}">
                <a16:creationId xmlns:a16="http://schemas.microsoft.com/office/drawing/2014/main" id="{5A0E7F49-9BD4-4636-B540-84F9009BC3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36" t="9091" r="95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24CD679-7405-4CD3-A92A-9469F279A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0B3C93-FFF5-46BE-9170-B2D6EA391AD9}"/>
              </a:ext>
            </a:extLst>
          </p:cNvPr>
          <p:cNvSpPr txBox="1"/>
          <p:nvPr/>
        </p:nvSpPr>
        <p:spPr>
          <a:xfrm>
            <a:off x="594110" y="622747"/>
            <a:ext cx="5235490" cy="52720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Accuracy</a:t>
            </a:r>
            <a:r>
              <a:rPr lang="en-US" sz="2400" b="1" spc="115" dirty="0"/>
              <a:t> </a:t>
            </a:r>
            <a:r>
              <a:rPr lang="en-US" sz="2400" b="1" dirty="0"/>
              <a:t>Check</a:t>
            </a:r>
            <a:endParaRPr lang="en-US" sz="2400" b="1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R2 Score: </a:t>
            </a:r>
            <a:r>
              <a:rPr lang="en-US" sz="2000" b="1" dirty="0"/>
              <a:t>R-squared</a:t>
            </a:r>
            <a:r>
              <a:rPr lang="en-US" sz="1300" b="1" dirty="0"/>
              <a:t> </a:t>
            </a:r>
            <a:r>
              <a:rPr lang="en-US" sz="2000" dirty="0"/>
              <a:t>values range from 0 to 1 and are commonly stated as percentages from</a:t>
            </a:r>
            <a:r>
              <a:rPr lang="en-US" sz="2000" spc="5" dirty="0"/>
              <a:t> </a:t>
            </a:r>
            <a:r>
              <a:rPr lang="en-US" sz="2000" dirty="0"/>
              <a:t>0% to 100%. An </a:t>
            </a:r>
            <a:r>
              <a:rPr lang="en-US" sz="2000" b="1" dirty="0"/>
              <a:t>R-squared </a:t>
            </a:r>
            <a:r>
              <a:rPr lang="en-US" sz="2000" dirty="0"/>
              <a:t>of 100% means that all movements of a security (or another</a:t>
            </a:r>
            <a:r>
              <a:rPr lang="en-US" sz="2000" spc="5" dirty="0"/>
              <a:t> </a:t>
            </a:r>
            <a:r>
              <a:rPr lang="en-US" sz="2000" dirty="0"/>
              <a:t>dependent variable) are completely explained by movements in the index (or the independent</a:t>
            </a:r>
            <a:r>
              <a:rPr lang="en-US" sz="2000" spc="5" dirty="0"/>
              <a:t> </a:t>
            </a:r>
            <a:r>
              <a:rPr lang="en-US" sz="2000" dirty="0"/>
              <a:t>variable(s)</a:t>
            </a:r>
            <a:r>
              <a:rPr lang="en-US" sz="2000" spc="15" dirty="0"/>
              <a:t> </a:t>
            </a:r>
            <a:r>
              <a:rPr lang="en-US" sz="2000" dirty="0"/>
              <a:t>you</a:t>
            </a:r>
            <a:r>
              <a:rPr lang="en-US" sz="2000" spc="10" dirty="0"/>
              <a:t> </a:t>
            </a:r>
            <a:r>
              <a:rPr lang="en-US" sz="2000" dirty="0"/>
              <a:t>are interested</a:t>
            </a:r>
            <a:r>
              <a:rPr lang="en-US" sz="2000" spc="20" dirty="0"/>
              <a:t> </a:t>
            </a:r>
            <a:r>
              <a:rPr lang="en-US" sz="2000" dirty="0"/>
              <a:t>in).</a:t>
            </a:r>
            <a:endParaRPr lang="en-US" sz="20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Mean Square Error:</a:t>
            </a:r>
            <a:r>
              <a:rPr lang="en-US" sz="1300" b="1" dirty="0"/>
              <a:t> </a:t>
            </a:r>
            <a:r>
              <a:rPr lang="en-US" sz="2000" dirty="0"/>
              <a:t>In statistics, the mean squared error or mean squared deviation of an</a:t>
            </a:r>
            <a:r>
              <a:rPr lang="en-US" sz="2000" spc="5" dirty="0"/>
              <a:t> </a:t>
            </a:r>
            <a:r>
              <a:rPr lang="en-US" sz="2000" dirty="0"/>
              <a:t>estimator measures the average</a:t>
            </a:r>
            <a:r>
              <a:rPr lang="en-US" sz="2000" spc="5" dirty="0"/>
              <a:t> </a:t>
            </a:r>
            <a:r>
              <a:rPr lang="en-US" sz="2000" dirty="0"/>
              <a:t>of</a:t>
            </a:r>
            <a:r>
              <a:rPr lang="en-US" sz="2000" spc="5" dirty="0"/>
              <a:t> </a:t>
            </a:r>
            <a:r>
              <a:rPr lang="en-US" sz="2000" dirty="0"/>
              <a:t>the</a:t>
            </a:r>
            <a:r>
              <a:rPr lang="en-US" sz="2000" spc="5" dirty="0"/>
              <a:t> </a:t>
            </a:r>
            <a:r>
              <a:rPr lang="en-US" sz="2000" dirty="0"/>
              <a:t>squares of</a:t>
            </a:r>
            <a:r>
              <a:rPr lang="en-US" sz="2000" spc="5" dirty="0"/>
              <a:t> </a:t>
            </a:r>
            <a:r>
              <a:rPr lang="en-US" sz="2000" dirty="0"/>
              <a:t>the</a:t>
            </a:r>
            <a:r>
              <a:rPr lang="en-US" sz="2000" spc="5" dirty="0"/>
              <a:t> </a:t>
            </a:r>
            <a:r>
              <a:rPr lang="en-US" sz="2000" dirty="0"/>
              <a:t>errors—that</a:t>
            </a:r>
            <a:r>
              <a:rPr lang="en-US" sz="2000" spc="5" dirty="0"/>
              <a:t> </a:t>
            </a:r>
            <a:r>
              <a:rPr lang="en-US" sz="2000" dirty="0"/>
              <a:t>is,</a:t>
            </a:r>
            <a:r>
              <a:rPr lang="en-US" sz="2000" spc="5" dirty="0"/>
              <a:t> </a:t>
            </a:r>
            <a:r>
              <a:rPr lang="en-US" sz="2000" dirty="0"/>
              <a:t>the</a:t>
            </a:r>
            <a:r>
              <a:rPr lang="en-US" sz="2000" spc="5" dirty="0"/>
              <a:t> </a:t>
            </a:r>
            <a:r>
              <a:rPr lang="en-US" sz="2000" dirty="0"/>
              <a:t>average</a:t>
            </a:r>
            <a:r>
              <a:rPr lang="en-US" sz="2000" spc="5" dirty="0"/>
              <a:t> </a:t>
            </a:r>
            <a:r>
              <a:rPr lang="en-US" sz="2000" dirty="0"/>
              <a:t>squared</a:t>
            </a:r>
            <a:r>
              <a:rPr lang="en-US" sz="2000" spc="5" dirty="0"/>
              <a:t> </a:t>
            </a:r>
            <a:r>
              <a:rPr lang="en-US" sz="2000" dirty="0"/>
              <a:t>difference</a:t>
            </a:r>
            <a:r>
              <a:rPr lang="en-US" sz="2000" spc="5" dirty="0"/>
              <a:t> </a:t>
            </a:r>
            <a:r>
              <a:rPr lang="en-US" sz="2000" dirty="0"/>
              <a:t>between</a:t>
            </a:r>
            <a:r>
              <a:rPr lang="en-US" sz="2000" spc="5" dirty="0"/>
              <a:t> </a:t>
            </a:r>
            <a:r>
              <a:rPr lang="en-US" sz="2000" dirty="0"/>
              <a:t>the</a:t>
            </a:r>
            <a:r>
              <a:rPr lang="en-US" sz="2000" spc="5" dirty="0"/>
              <a:t> </a:t>
            </a:r>
            <a:r>
              <a:rPr lang="en-US" sz="2000" dirty="0"/>
              <a:t>estimated</a:t>
            </a:r>
            <a:r>
              <a:rPr lang="en-US" sz="2000" spc="5" dirty="0"/>
              <a:t> </a:t>
            </a:r>
            <a:r>
              <a:rPr lang="en-US" sz="2000" dirty="0"/>
              <a:t>values</a:t>
            </a:r>
            <a:r>
              <a:rPr lang="en-US" sz="2000" spc="5" dirty="0"/>
              <a:t> </a:t>
            </a:r>
            <a:r>
              <a:rPr lang="en-US" sz="2000" dirty="0"/>
              <a:t>and</a:t>
            </a:r>
            <a:r>
              <a:rPr lang="en-US" sz="2000" spc="5" dirty="0"/>
              <a:t> </a:t>
            </a:r>
            <a:r>
              <a:rPr lang="en-US" sz="2000" dirty="0"/>
              <a:t>the</a:t>
            </a:r>
            <a:r>
              <a:rPr lang="en-US" sz="2000" spc="5" dirty="0"/>
              <a:t> </a:t>
            </a:r>
            <a:r>
              <a:rPr lang="en-US" sz="2000" dirty="0"/>
              <a:t>actual</a:t>
            </a:r>
            <a:r>
              <a:rPr lang="en-US" sz="2000" spc="5" dirty="0"/>
              <a:t> </a:t>
            </a:r>
            <a:r>
              <a:rPr lang="en-US" sz="2000" dirty="0"/>
              <a:t>value.</a:t>
            </a:r>
            <a:r>
              <a:rPr lang="en-US" sz="2000" spc="5" dirty="0"/>
              <a:t> </a:t>
            </a:r>
            <a:r>
              <a:rPr lang="en-US" sz="2000" dirty="0"/>
              <a:t>MSE</a:t>
            </a:r>
            <a:r>
              <a:rPr lang="en-US" sz="2000" spc="5" dirty="0"/>
              <a:t> </a:t>
            </a:r>
            <a:r>
              <a:rPr lang="en-US" sz="2000" dirty="0"/>
              <a:t>is</a:t>
            </a:r>
            <a:r>
              <a:rPr lang="en-US" sz="2000" spc="5" dirty="0"/>
              <a:t> </a:t>
            </a:r>
            <a:r>
              <a:rPr lang="en-US" sz="2000" dirty="0"/>
              <a:t>a</a:t>
            </a:r>
            <a:r>
              <a:rPr lang="en-US" sz="2000" spc="5" dirty="0"/>
              <a:t> </a:t>
            </a:r>
            <a:r>
              <a:rPr lang="en-US" sz="2000" dirty="0"/>
              <a:t>risk</a:t>
            </a:r>
            <a:r>
              <a:rPr lang="en-US" sz="2000" spc="5" dirty="0"/>
              <a:t> </a:t>
            </a:r>
            <a:r>
              <a:rPr lang="en-US" sz="2000" dirty="0"/>
              <a:t>function,</a:t>
            </a:r>
            <a:r>
              <a:rPr lang="en-US" sz="2000" spc="5" dirty="0"/>
              <a:t> </a:t>
            </a:r>
            <a:r>
              <a:rPr lang="en-US" sz="2000" dirty="0"/>
              <a:t>corresponding to</a:t>
            </a:r>
            <a:r>
              <a:rPr lang="en-US" sz="2000" spc="25" dirty="0"/>
              <a:t> </a:t>
            </a:r>
            <a:r>
              <a:rPr lang="en-US" sz="2000" dirty="0"/>
              <a:t>the</a:t>
            </a:r>
            <a:r>
              <a:rPr lang="en-US" sz="2000" spc="20" dirty="0"/>
              <a:t> </a:t>
            </a:r>
            <a:r>
              <a:rPr lang="en-US" sz="2000" dirty="0"/>
              <a:t>expected</a:t>
            </a:r>
            <a:r>
              <a:rPr lang="en-US" sz="2000" spc="10" dirty="0"/>
              <a:t> </a:t>
            </a:r>
            <a:r>
              <a:rPr lang="en-US" sz="2000" dirty="0"/>
              <a:t>value</a:t>
            </a:r>
            <a:r>
              <a:rPr lang="en-US" sz="2000" spc="25" dirty="0"/>
              <a:t> </a:t>
            </a:r>
            <a:r>
              <a:rPr lang="en-US" sz="2000" dirty="0"/>
              <a:t>of</a:t>
            </a:r>
            <a:r>
              <a:rPr lang="en-US" sz="2000" spc="15" dirty="0"/>
              <a:t> </a:t>
            </a:r>
            <a:r>
              <a:rPr lang="en-US" sz="2000" dirty="0"/>
              <a:t>the</a:t>
            </a:r>
            <a:r>
              <a:rPr lang="en-US" sz="2000" spc="20" dirty="0"/>
              <a:t> </a:t>
            </a:r>
            <a:r>
              <a:rPr lang="en-US" sz="2000" dirty="0"/>
              <a:t>squared</a:t>
            </a:r>
            <a:r>
              <a:rPr lang="en-US" sz="2000" spc="5" dirty="0"/>
              <a:t> </a:t>
            </a:r>
            <a:r>
              <a:rPr lang="en-US" sz="2000" dirty="0"/>
              <a:t>error</a:t>
            </a:r>
            <a:r>
              <a:rPr lang="en-US" sz="2000" spc="15" dirty="0"/>
              <a:t> </a:t>
            </a:r>
            <a:r>
              <a:rPr lang="en-US" sz="2000" dirty="0"/>
              <a:t>loss</a:t>
            </a:r>
            <a:endParaRPr lang="en-US" sz="20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Mean Absolute Error:</a:t>
            </a:r>
            <a:r>
              <a:rPr lang="en-US" sz="1300" b="1" dirty="0"/>
              <a:t> </a:t>
            </a:r>
            <a:r>
              <a:rPr lang="en-US" sz="2000" dirty="0"/>
              <a:t>In statistics, mean absolute error is a measure of errors between paired</a:t>
            </a:r>
            <a:r>
              <a:rPr lang="en-US" sz="2000" spc="5" dirty="0"/>
              <a:t> </a:t>
            </a:r>
            <a:r>
              <a:rPr lang="en-US" sz="2000" dirty="0"/>
              <a:t>observations expressing the</a:t>
            </a:r>
            <a:r>
              <a:rPr lang="en-US" sz="2000" spc="275" dirty="0"/>
              <a:t> </a:t>
            </a:r>
            <a:r>
              <a:rPr lang="en-US" sz="2000" dirty="0"/>
              <a:t>same phenomenon. Examples of Y versus X include comparisons</a:t>
            </a:r>
            <a:r>
              <a:rPr lang="en-US" sz="2000" spc="5" dirty="0"/>
              <a:t> </a:t>
            </a:r>
            <a:r>
              <a:rPr lang="en-US" sz="2000" dirty="0"/>
              <a:t>of</a:t>
            </a:r>
            <a:r>
              <a:rPr lang="en-US" sz="2000" spc="5" dirty="0"/>
              <a:t> </a:t>
            </a:r>
            <a:r>
              <a:rPr lang="en-US" sz="2000" dirty="0"/>
              <a:t>predicted</a:t>
            </a:r>
            <a:r>
              <a:rPr lang="en-US" sz="2000" spc="5" dirty="0"/>
              <a:t> </a:t>
            </a:r>
            <a:r>
              <a:rPr lang="en-US" sz="2000" dirty="0"/>
              <a:t>versus</a:t>
            </a:r>
            <a:r>
              <a:rPr lang="en-US" sz="2000" spc="5" dirty="0"/>
              <a:t> </a:t>
            </a:r>
            <a:r>
              <a:rPr lang="en-US" sz="2000" dirty="0"/>
              <a:t>observed,</a:t>
            </a:r>
            <a:r>
              <a:rPr lang="en-US" sz="2000" spc="5" dirty="0"/>
              <a:t> </a:t>
            </a:r>
            <a:r>
              <a:rPr lang="en-US" sz="2000" dirty="0"/>
              <a:t>subsequent</a:t>
            </a:r>
            <a:r>
              <a:rPr lang="en-US" sz="2000" spc="5" dirty="0"/>
              <a:t> </a:t>
            </a:r>
            <a:r>
              <a:rPr lang="en-US" sz="2000" dirty="0"/>
              <a:t>time</a:t>
            </a:r>
            <a:r>
              <a:rPr lang="en-US" sz="2000" spc="5" dirty="0"/>
              <a:t> </a:t>
            </a:r>
            <a:r>
              <a:rPr lang="en-US" sz="2000" dirty="0"/>
              <a:t>versus</a:t>
            </a:r>
            <a:r>
              <a:rPr lang="en-US" sz="2000" spc="5" dirty="0"/>
              <a:t> </a:t>
            </a:r>
            <a:r>
              <a:rPr lang="en-US" sz="2000" dirty="0"/>
              <a:t>initial</a:t>
            </a:r>
            <a:r>
              <a:rPr lang="en-US" sz="2000" spc="5" dirty="0"/>
              <a:t> </a:t>
            </a:r>
            <a:r>
              <a:rPr lang="en-US" sz="2000" dirty="0"/>
              <a:t>time,</a:t>
            </a:r>
            <a:r>
              <a:rPr lang="en-US" sz="2000" spc="5" dirty="0"/>
              <a:t> </a:t>
            </a:r>
            <a:r>
              <a:rPr lang="en-US" sz="2000" dirty="0"/>
              <a:t>and</a:t>
            </a:r>
            <a:r>
              <a:rPr lang="en-US" sz="2000" spc="5" dirty="0"/>
              <a:t> </a:t>
            </a:r>
            <a:r>
              <a:rPr lang="en-US" sz="2000" dirty="0"/>
              <a:t>one</a:t>
            </a:r>
            <a:r>
              <a:rPr lang="en-US" sz="2000" spc="5" dirty="0"/>
              <a:t> </a:t>
            </a:r>
            <a:r>
              <a:rPr lang="en-US" sz="2000" dirty="0"/>
              <a:t>technique</a:t>
            </a:r>
            <a:r>
              <a:rPr lang="en-US" sz="2000" spc="5" dirty="0"/>
              <a:t> </a:t>
            </a:r>
            <a:r>
              <a:rPr lang="en-US" sz="2000" dirty="0"/>
              <a:t>of</a:t>
            </a:r>
            <a:r>
              <a:rPr lang="en-US" sz="2000" spc="5" dirty="0"/>
              <a:t> </a:t>
            </a:r>
            <a:r>
              <a:rPr lang="en-US" sz="2000" dirty="0"/>
              <a:t>measurement</a:t>
            </a:r>
            <a:r>
              <a:rPr lang="en-US" sz="2000" spc="10" dirty="0"/>
              <a:t> </a:t>
            </a:r>
            <a:r>
              <a:rPr lang="en-US" sz="2000" dirty="0"/>
              <a:t>versus</a:t>
            </a:r>
            <a:r>
              <a:rPr lang="en-US" sz="2000" spc="15" dirty="0"/>
              <a:t> </a:t>
            </a:r>
            <a:r>
              <a:rPr lang="en-US" sz="2000" dirty="0"/>
              <a:t>an</a:t>
            </a:r>
            <a:r>
              <a:rPr lang="en-US" sz="2000" spc="5" dirty="0"/>
              <a:t> </a:t>
            </a:r>
            <a:r>
              <a:rPr lang="en-US" sz="2000" dirty="0"/>
              <a:t>alternative</a:t>
            </a:r>
            <a:r>
              <a:rPr lang="en-US" sz="2000" spc="20" dirty="0"/>
              <a:t> </a:t>
            </a:r>
            <a:r>
              <a:rPr lang="en-US" sz="2000" dirty="0"/>
              <a:t>technique</a:t>
            </a:r>
            <a:r>
              <a:rPr lang="en-US" sz="2000" spc="25" dirty="0"/>
              <a:t> </a:t>
            </a:r>
            <a:r>
              <a:rPr lang="en-US" sz="2000" dirty="0"/>
              <a:t>of</a:t>
            </a:r>
            <a:r>
              <a:rPr lang="en-US" sz="2000" spc="5" dirty="0"/>
              <a:t> </a:t>
            </a:r>
            <a:r>
              <a:rPr lang="en-US" sz="2000" dirty="0"/>
              <a:t>measurement.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0566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 descr="A picture containing colorful, decorated, dessert&#10;&#10;Description automatically generated">
            <a:extLst>
              <a:ext uri="{FF2B5EF4-FFF2-40B4-BE49-F238E27FC236}">
                <a16:creationId xmlns:a16="http://schemas.microsoft.com/office/drawing/2014/main" id="{8CA98AA1-9A2F-4B76-9315-CCD7532242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ED6A93-1022-4D0E-B109-03B070F74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980049"/>
              </p:ext>
            </p:extLst>
          </p:nvPr>
        </p:nvGraphicFramePr>
        <p:xfrm>
          <a:off x="88286" y="813486"/>
          <a:ext cx="9028026" cy="380818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166244">
                  <a:extLst>
                    <a:ext uri="{9D8B030D-6E8A-4147-A177-3AD203B41FA5}">
                      <a16:colId xmlns:a16="http://schemas.microsoft.com/office/drawing/2014/main" val="2161326581"/>
                    </a:ext>
                  </a:extLst>
                </a:gridCol>
                <a:gridCol w="2345640">
                  <a:extLst>
                    <a:ext uri="{9D8B030D-6E8A-4147-A177-3AD203B41FA5}">
                      <a16:colId xmlns:a16="http://schemas.microsoft.com/office/drawing/2014/main" val="426042488"/>
                    </a:ext>
                  </a:extLst>
                </a:gridCol>
                <a:gridCol w="2276626">
                  <a:extLst>
                    <a:ext uri="{9D8B030D-6E8A-4147-A177-3AD203B41FA5}">
                      <a16:colId xmlns:a16="http://schemas.microsoft.com/office/drawing/2014/main" val="648635744"/>
                    </a:ext>
                  </a:extLst>
                </a:gridCol>
                <a:gridCol w="2239516">
                  <a:extLst>
                    <a:ext uri="{9D8B030D-6E8A-4147-A177-3AD203B41FA5}">
                      <a16:colId xmlns:a16="http://schemas.microsoft.com/office/drawing/2014/main" val="27808634"/>
                    </a:ext>
                  </a:extLst>
                </a:gridCol>
              </a:tblGrid>
              <a:tr h="779453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18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endParaRPr lang="en-US" dirty="0">
                        <a:effectLst/>
                      </a:endParaRPr>
                    </a:p>
                    <a:p>
                      <a:pPr marL="64135" lvl="0">
                        <a:lnSpc>
                          <a:spcPts val="118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  R2</a:t>
                      </a:r>
                      <a:r>
                        <a:rPr lang="en-US" spc="45" dirty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score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18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endParaRPr lang="en-US" dirty="0">
                        <a:effectLst/>
                      </a:endParaRPr>
                    </a:p>
                    <a:p>
                      <a:pPr marL="64770" lvl="0">
                        <a:lnSpc>
                          <a:spcPts val="118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Mean</a:t>
                      </a:r>
                      <a:r>
                        <a:rPr lang="en-US" spc="55" dirty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square</a:t>
                      </a:r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  <a:spcBef>
                          <a:spcPts val="15"/>
                        </a:spcBef>
                      </a:pPr>
                      <a:endParaRPr lang="en-US" dirty="0">
                        <a:effectLst/>
                      </a:endParaRPr>
                    </a:p>
                    <a:p>
                      <a:pPr lvl="0">
                        <a:lnSpc>
                          <a:spcPts val="118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en-US" dirty="0">
                          <a:effectLst/>
                        </a:rPr>
                        <a:t>  Mean</a:t>
                      </a:r>
                      <a:r>
                        <a:rPr lang="en-US" spc="65" dirty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absolute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90029472"/>
                  </a:ext>
                </a:extLst>
              </a:tr>
              <a:tr h="579022">
                <a:tc>
                  <a:txBody>
                    <a:bodyPr/>
                    <a:lstStyle/>
                    <a:p>
                      <a:pPr>
                        <a:spcBef>
                          <a:spcPts val="15"/>
                        </a:spcBef>
                      </a:pPr>
                      <a:r>
                        <a:rPr lang="en-US" dirty="0">
                          <a:effectLst/>
                        </a:rPr>
                        <a:t>Confirmed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105"/>
                        </a:lnSpc>
                      </a:pPr>
                      <a:endParaRPr lang="en-US" sz="1200" dirty="0">
                        <a:effectLst/>
                      </a:endParaRPr>
                    </a:p>
                    <a:p>
                      <a:pPr marL="64135" lvl="0">
                        <a:lnSpc>
                          <a:spcPts val="1105"/>
                        </a:lnSpc>
                        <a:buNone/>
                      </a:pPr>
                      <a:endParaRPr lang="en-US" sz="1400" dirty="0">
                        <a:effectLst/>
                      </a:endParaRPr>
                    </a:p>
                    <a:p>
                      <a:pPr marL="64135" lvl="0">
                        <a:lnSpc>
                          <a:spcPts val="1105"/>
                        </a:lnSpc>
                        <a:buNone/>
                      </a:pPr>
                      <a:r>
                        <a:rPr lang="en-US" sz="1400" dirty="0">
                          <a:effectLst/>
                        </a:rPr>
                        <a:t>0.9999772750477183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105"/>
                        </a:lnSpc>
                      </a:pPr>
                      <a:endParaRPr lang="en-US" sz="1200" dirty="0">
                        <a:effectLst/>
                      </a:endParaRPr>
                    </a:p>
                    <a:p>
                      <a:pPr marL="64770" lvl="0">
                        <a:lnSpc>
                          <a:spcPts val="1105"/>
                        </a:lnSpc>
                        <a:buNone/>
                      </a:pPr>
                      <a:endParaRPr lang="en-US" sz="1200" dirty="0">
                        <a:effectLst/>
                      </a:endParaRPr>
                    </a:p>
                    <a:p>
                      <a:pPr marL="64770" lvl="0">
                        <a:lnSpc>
                          <a:spcPts val="1105"/>
                        </a:lnSpc>
                        <a:buNone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400" dirty="0">
                          <a:effectLst/>
                        </a:rPr>
                        <a:t>43988753.26062069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5"/>
                        </a:lnSpc>
                      </a:pPr>
                      <a:endParaRPr lang="en-US" sz="1200" dirty="0">
                        <a:effectLst/>
                      </a:endParaRPr>
                    </a:p>
                    <a:p>
                      <a:pPr lvl="0">
                        <a:lnSpc>
                          <a:spcPts val="1105"/>
                        </a:lnSpc>
                        <a:buNone/>
                      </a:pPr>
                      <a:endParaRPr lang="en-US"/>
                    </a:p>
                    <a:p>
                      <a:pPr lvl="0">
                        <a:lnSpc>
                          <a:spcPts val="1105"/>
                        </a:lnSpc>
                        <a:buNone/>
                      </a:pPr>
                      <a:r>
                        <a:rPr lang="en-US" sz="1200" dirty="0">
                          <a:effectLst/>
                        </a:rPr>
                        <a:t>  </a:t>
                      </a:r>
                      <a:r>
                        <a:rPr lang="en-US" sz="1400" dirty="0">
                          <a:effectLst/>
                        </a:rPr>
                        <a:t>4776.939775171555</a:t>
                      </a:r>
                      <a:endParaRPr lang="en-US" sz="14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82689331"/>
                  </a:ext>
                </a:extLst>
              </a:tr>
              <a:tr h="801723"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</a:pPr>
                      <a:r>
                        <a:rPr lang="en-US" dirty="0">
                          <a:effectLst/>
                        </a:rPr>
                        <a:t>Active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120"/>
                        </a:lnSpc>
                      </a:pPr>
                      <a:endParaRPr lang="en-US" sz="1200" dirty="0">
                        <a:effectLst/>
                      </a:endParaRPr>
                    </a:p>
                    <a:p>
                      <a:pPr marL="64135" lvl="0">
                        <a:lnSpc>
                          <a:spcPts val="1120"/>
                        </a:lnSpc>
                        <a:buNone/>
                      </a:pPr>
                      <a:endParaRPr lang="en-US" sz="1200" dirty="0">
                        <a:effectLst/>
                      </a:endParaRPr>
                    </a:p>
                    <a:p>
                      <a:pPr marL="64135" lvl="0">
                        <a:lnSpc>
                          <a:spcPts val="1120"/>
                        </a:lnSpc>
                        <a:buNone/>
                      </a:pPr>
                      <a:r>
                        <a:rPr lang="en-US" sz="1400" dirty="0">
                          <a:effectLst/>
                        </a:rPr>
                        <a:t>0.999955817645072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120"/>
                        </a:lnSpc>
                      </a:pPr>
                      <a:endParaRPr lang="en-US" sz="1400" dirty="0">
                        <a:effectLst/>
                      </a:endParaRPr>
                    </a:p>
                    <a:p>
                      <a:pPr marL="64770" lvl="0">
                        <a:lnSpc>
                          <a:spcPts val="1120"/>
                        </a:lnSpc>
                        <a:buNone/>
                      </a:pPr>
                      <a:endParaRPr lang="en-US" sz="1400" dirty="0">
                        <a:effectLst/>
                      </a:endParaRPr>
                    </a:p>
                    <a:p>
                      <a:pPr marL="64770" lvl="0">
                        <a:lnSpc>
                          <a:spcPts val="1120"/>
                        </a:lnSpc>
                        <a:buNone/>
                      </a:pPr>
                      <a:r>
                        <a:rPr lang="en-US" sz="1400" dirty="0">
                          <a:effectLst/>
                        </a:rPr>
                        <a:t>32950433.474696837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20"/>
                        </a:lnSpc>
                      </a:pPr>
                      <a:endParaRPr lang="en-US" sz="1200" dirty="0">
                        <a:effectLst/>
                      </a:endParaRPr>
                    </a:p>
                    <a:p>
                      <a:pPr lvl="0">
                        <a:lnSpc>
                          <a:spcPts val="1120"/>
                        </a:lnSpc>
                        <a:buNone/>
                      </a:pPr>
                      <a:endParaRPr lang="en-US" sz="1200" dirty="0">
                        <a:effectLst/>
                      </a:endParaRPr>
                    </a:p>
                    <a:p>
                      <a:pPr lvl="0">
                        <a:lnSpc>
                          <a:spcPts val="1120"/>
                        </a:lnSpc>
                        <a:buNone/>
                      </a:pPr>
                      <a:r>
                        <a:rPr lang="en-US" sz="1200" dirty="0">
                          <a:effectLst/>
                        </a:rPr>
                        <a:t>   </a:t>
                      </a:r>
                      <a:r>
                        <a:rPr lang="en-US" sz="1400" dirty="0">
                          <a:effectLst/>
                        </a:rPr>
                        <a:t>4229.980832226832</a:t>
                      </a:r>
                      <a:endParaRPr lang="en-US" sz="14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71459060"/>
                  </a:ext>
                </a:extLst>
              </a:tr>
              <a:tr h="779453">
                <a:tc>
                  <a:txBody>
                    <a:bodyPr/>
                    <a:lstStyle/>
                    <a:p>
                      <a:pPr>
                        <a:spcBef>
                          <a:spcPts val="20"/>
                        </a:spcBef>
                      </a:pPr>
                      <a:r>
                        <a:rPr lang="en-US" dirty="0">
                          <a:effectLst/>
                        </a:rPr>
                        <a:t>Recovered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115"/>
                        </a:lnSpc>
                      </a:pPr>
                      <a:endParaRPr lang="en-US" sz="1200" dirty="0">
                        <a:effectLst/>
                      </a:endParaRPr>
                    </a:p>
                    <a:p>
                      <a:pPr marL="64135" lvl="0">
                        <a:lnSpc>
                          <a:spcPts val="1115"/>
                        </a:lnSpc>
                        <a:buNone/>
                      </a:pPr>
                      <a:endParaRPr lang="en-US" sz="1200" dirty="0">
                        <a:effectLst/>
                      </a:endParaRPr>
                    </a:p>
                    <a:p>
                      <a:pPr marL="64135" lvl="0">
                        <a:lnSpc>
                          <a:spcPts val="1115"/>
                        </a:lnSpc>
                        <a:buNone/>
                      </a:pPr>
                      <a:r>
                        <a:rPr lang="en-US" sz="1400" dirty="0">
                          <a:effectLst/>
                        </a:rPr>
                        <a:t>0.9997722347863156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115"/>
                        </a:lnSpc>
                      </a:pPr>
                      <a:endParaRPr lang="en-US" sz="1400" dirty="0">
                        <a:effectLst/>
                      </a:endParaRPr>
                    </a:p>
                    <a:p>
                      <a:pPr marL="64770" lvl="0">
                        <a:lnSpc>
                          <a:spcPts val="1115"/>
                        </a:lnSpc>
                        <a:buNone/>
                      </a:pPr>
                      <a:endParaRPr lang="en-US" sz="1400" dirty="0">
                        <a:effectLst/>
                      </a:endParaRPr>
                    </a:p>
                    <a:p>
                      <a:pPr marL="64770" lvl="0">
                        <a:lnSpc>
                          <a:spcPts val="1115"/>
                        </a:lnSpc>
                        <a:buNone/>
                      </a:pPr>
                      <a:r>
                        <a:rPr lang="en-US" sz="1400" dirty="0">
                          <a:effectLst/>
                        </a:rPr>
                        <a:t>43611232.23497777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15"/>
                        </a:lnSpc>
                      </a:pPr>
                      <a:endParaRPr lang="en-US" sz="1200" dirty="0">
                        <a:effectLst/>
                      </a:endParaRPr>
                    </a:p>
                    <a:p>
                      <a:pPr lvl="0">
                        <a:lnSpc>
                          <a:spcPts val="1115"/>
                        </a:lnSpc>
                        <a:buNone/>
                      </a:pPr>
                      <a:endParaRPr lang="en-US" sz="1200" dirty="0">
                        <a:effectLst/>
                      </a:endParaRPr>
                    </a:p>
                    <a:p>
                      <a:pPr lvl="0">
                        <a:lnSpc>
                          <a:spcPts val="1115"/>
                        </a:lnSpc>
                        <a:buNone/>
                      </a:pPr>
                      <a:r>
                        <a:rPr lang="en-US" sz="1200" dirty="0">
                          <a:effectLst/>
                        </a:rPr>
                        <a:t>   </a:t>
                      </a:r>
                      <a:r>
                        <a:rPr lang="en-US" sz="1400" dirty="0">
                          <a:effectLst/>
                        </a:rPr>
                        <a:t>603.0377561268665</a:t>
                      </a:r>
                      <a:endParaRPr lang="en-US" sz="14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77956502"/>
                  </a:ext>
                </a:extLst>
              </a:tr>
              <a:tr h="868533"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</a:pPr>
                      <a:r>
                        <a:rPr lang="en-US" dirty="0">
                          <a:effectLst/>
                        </a:rPr>
                        <a:t>Deaths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125"/>
                        </a:lnSpc>
                      </a:pPr>
                      <a:endParaRPr lang="en-US" sz="1200" dirty="0">
                        <a:effectLst/>
                      </a:endParaRPr>
                    </a:p>
                    <a:p>
                      <a:pPr marL="64135" lvl="0">
                        <a:lnSpc>
                          <a:spcPts val="1125"/>
                        </a:lnSpc>
                        <a:buNone/>
                      </a:pPr>
                      <a:endParaRPr lang="en-US" sz="1200" dirty="0">
                        <a:effectLst/>
                      </a:endParaRPr>
                    </a:p>
                    <a:p>
                      <a:pPr marL="64135" lvl="0">
                        <a:lnSpc>
                          <a:spcPts val="1125"/>
                        </a:lnSpc>
                        <a:buNone/>
                      </a:pPr>
                      <a:r>
                        <a:rPr lang="en-US" sz="1400" dirty="0">
                          <a:effectLst/>
                        </a:rPr>
                        <a:t>0.999925570048949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125"/>
                        </a:lnSpc>
                      </a:pPr>
                      <a:endParaRPr lang="en-US" sz="1200" dirty="0">
                        <a:effectLst/>
                      </a:endParaRPr>
                    </a:p>
                    <a:p>
                      <a:pPr marL="64770" lvl="0">
                        <a:lnSpc>
                          <a:spcPts val="1125"/>
                        </a:lnSpc>
                        <a:buNone/>
                      </a:pPr>
                      <a:endParaRPr lang="en-US" sz="1200" dirty="0">
                        <a:effectLst/>
                      </a:endParaRPr>
                    </a:p>
                    <a:p>
                      <a:pPr marL="64770" lvl="0">
                        <a:lnSpc>
                          <a:spcPts val="1125"/>
                        </a:lnSpc>
                        <a:buNone/>
                      </a:pPr>
                      <a:r>
                        <a:rPr lang="en-US" sz="1400" dirty="0">
                          <a:effectLst/>
                        </a:rPr>
                        <a:t>724820.3995915962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25"/>
                        </a:lnSpc>
                      </a:pPr>
                      <a:endParaRPr lang="en-US" sz="1200" dirty="0">
                        <a:effectLst/>
                      </a:endParaRPr>
                    </a:p>
                    <a:p>
                      <a:pPr lvl="0">
                        <a:lnSpc>
                          <a:spcPts val="1125"/>
                        </a:lnSpc>
                        <a:buNone/>
                      </a:pPr>
                      <a:endParaRPr lang="en-US" sz="1200" dirty="0">
                        <a:effectLst/>
                      </a:endParaRPr>
                    </a:p>
                    <a:p>
                      <a:pPr lvl="0">
                        <a:lnSpc>
                          <a:spcPts val="1125"/>
                        </a:lnSpc>
                        <a:buNone/>
                      </a:pPr>
                      <a:r>
                        <a:rPr lang="en-US" sz="1200" dirty="0">
                          <a:effectLst/>
                        </a:rPr>
                        <a:t>   </a:t>
                      </a:r>
                      <a:r>
                        <a:rPr lang="en-US" sz="1400" dirty="0">
                          <a:effectLst/>
                        </a:rPr>
                        <a:t>3814.2269851803526</a:t>
                      </a:r>
                      <a:endParaRPr lang="en-US" sz="14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983207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3F3ACD-3385-46C8-B4B5-C1582DCA8A37}"/>
              </a:ext>
            </a:extLst>
          </p:cNvPr>
          <p:cNvSpPr txBox="1"/>
          <p:nvPr/>
        </p:nvSpPr>
        <p:spPr>
          <a:xfrm>
            <a:off x="131806" y="234779"/>
            <a:ext cx="7098956" cy="9156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 b="1" dirty="0"/>
              <a:t>On</a:t>
            </a:r>
            <a:r>
              <a:rPr lang="en-US" sz="2800" b="1" spc="45" dirty="0"/>
              <a:t> </a:t>
            </a:r>
            <a:r>
              <a:rPr lang="en-US" sz="2800" b="1" dirty="0"/>
              <a:t>prediction</a:t>
            </a:r>
            <a:r>
              <a:rPr lang="en-US" sz="2800" b="1" spc="10" dirty="0"/>
              <a:t> </a:t>
            </a:r>
            <a:r>
              <a:rPr lang="en-US" sz="2800" b="1" dirty="0"/>
              <a:t>of</a:t>
            </a:r>
            <a:r>
              <a:rPr lang="en-US" sz="2800" b="1" spc="30" dirty="0"/>
              <a:t> </a:t>
            </a:r>
            <a:r>
              <a:rPr lang="en-US" sz="2800" b="1" dirty="0"/>
              <a:t>cases</a:t>
            </a:r>
            <a:r>
              <a:rPr lang="en-US" sz="2800" b="1" spc="30" dirty="0"/>
              <a:t> </a:t>
            </a:r>
            <a:r>
              <a:rPr lang="en-US" sz="2800" b="1" dirty="0"/>
              <a:t>around</a:t>
            </a:r>
            <a:r>
              <a:rPr lang="en-US" sz="2800" b="1" spc="30" dirty="0"/>
              <a:t> </a:t>
            </a:r>
            <a:r>
              <a:rPr lang="en-US" sz="2800" b="1" dirty="0"/>
              <a:t>world</a:t>
            </a:r>
          </a:p>
          <a:p>
            <a:pPr algn="just"/>
            <a:endParaRPr lang="en-US" b="1" dirty="0">
              <a:cs typeface="Calibri"/>
            </a:endParaRPr>
          </a:p>
          <a:p>
            <a:endParaRPr lang="en-US" sz="75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6044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 descr="A picture containing colorful, decorated, dessert&#10;&#10;Description automatically generated">
            <a:extLst>
              <a:ext uri="{FF2B5EF4-FFF2-40B4-BE49-F238E27FC236}">
                <a16:creationId xmlns:a16="http://schemas.microsoft.com/office/drawing/2014/main" id="{FB77B02E-1A8D-458F-BAAC-52009376CF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78C456-D436-4ACB-9BA1-6DFC4D21FFB5}"/>
              </a:ext>
            </a:extLst>
          </p:cNvPr>
          <p:cNvSpPr txBox="1"/>
          <p:nvPr/>
        </p:nvSpPr>
        <p:spPr>
          <a:xfrm>
            <a:off x="177384" y="89941"/>
            <a:ext cx="73901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 b="1" dirty="0"/>
              <a:t>On</a:t>
            </a:r>
            <a:r>
              <a:rPr lang="en-US" sz="2800" b="1" spc="45" dirty="0"/>
              <a:t> </a:t>
            </a:r>
            <a:r>
              <a:rPr lang="en-US" sz="2800" b="1" dirty="0"/>
              <a:t>prediction</a:t>
            </a:r>
            <a:r>
              <a:rPr lang="en-US" sz="2800" b="1" spc="5" dirty="0"/>
              <a:t> </a:t>
            </a:r>
            <a:r>
              <a:rPr lang="en-US" sz="2800" b="1" dirty="0"/>
              <a:t>of</a:t>
            </a:r>
            <a:r>
              <a:rPr lang="en-US" sz="2800" b="1" spc="30" dirty="0"/>
              <a:t> </a:t>
            </a:r>
            <a:r>
              <a:rPr lang="en-US" sz="2800" b="1" dirty="0"/>
              <a:t>cases</a:t>
            </a:r>
            <a:r>
              <a:rPr lang="en-US" sz="2800" b="1" spc="25" dirty="0"/>
              <a:t> </a:t>
            </a:r>
            <a:r>
              <a:rPr lang="en-US" sz="2800" b="1" dirty="0"/>
              <a:t>in</a:t>
            </a:r>
            <a:r>
              <a:rPr lang="en-US" sz="2800" b="1" spc="25" dirty="0"/>
              <a:t> </a:t>
            </a:r>
            <a:r>
              <a:rPr lang="en-US" sz="2800" b="1" dirty="0"/>
              <a:t>INDIA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4A63A8-9B8A-488F-ABFE-B4FEFFA2E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473069"/>
              </p:ext>
            </p:extLst>
          </p:nvPr>
        </p:nvGraphicFramePr>
        <p:xfrm>
          <a:off x="162393" y="774491"/>
          <a:ext cx="8702399" cy="392688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283657">
                  <a:extLst>
                    <a:ext uri="{9D8B030D-6E8A-4147-A177-3AD203B41FA5}">
                      <a16:colId xmlns:a16="http://schemas.microsoft.com/office/drawing/2014/main" val="3542447647"/>
                    </a:ext>
                  </a:extLst>
                </a:gridCol>
                <a:gridCol w="2065488">
                  <a:extLst>
                    <a:ext uri="{9D8B030D-6E8A-4147-A177-3AD203B41FA5}">
                      <a16:colId xmlns:a16="http://schemas.microsoft.com/office/drawing/2014/main" val="1824874128"/>
                    </a:ext>
                  </a:extLst>
                </a:gridCol>
                <a:gridCol w="2178680">
                  <a:extLst>
                    <a:ext uri="{9D8B030D-6E8A-4147-A177-3AD203B41FA5}">
                      <a16:colId xmlns:a16="http://schemas.microsoft.com/office/drawing/2014/main" val="518145925"/>
                    </a:ext>
                  </a:extLst>
                </a:gridCol>
                <a:gridCol w="2174574">
                  <a:extLst>
                    <a:ext uri="{9D8B030D-6E8A-4147-A177-3AD203B41FA5}">
                      <a16:colId xmlns:a16="http://schemas.microsoft.com/office/drawing/2014/main" val="418765509"/>
                    </a:ext>
                  </a:extLst>
                </a:gridCol>
              </a:tblGrid>
              <a:tr h="663627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18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endParaRPr lang="en-US" dirty="0">
                        <a:effectLst/>
                      </a:endParaRPr>
                    </a:p>
                    <a:p>
                      <a:pPr marL="64135" lvl="0">
                        <a:lnSpc>
                          <a:spcPts val="118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   R2</a:t>
                      </a:r>
                      <a:r>
                        <a:rPr lang="en-US" spc="45" dirty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score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18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endParaRPr lang="en-US" dirty="0">
                        <a:effectLst/>
                      </a:endParaRPr>
                    </a:p>
                    <a:p>
                      <a:pPr marL="64770" lvl="0">
                        <a:lnSpc>
                          <a:spcPts val="118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  Mean</a:t>
                      </a:r>
                      <a:r>
                        <a:rPr lang="en-US" spc="55" dirty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square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  <a:spcBef>
                          <a:spcPts val="15"/>
                        </a:spcBef>
                      </a:pPr>
                      <a:endParaRPr lang="en-US" dirty="0">
                        <a:effectLst/>
                      </a:endParaRPr>
                    </a:p>
                    <a:p>
                      <a:pPr lvl="0">
                        <a:lnSpc>
                          <a:spcPts val="118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en-US" dirty="0">
                          <a:effectLst/>
                        </a:rPr>
                        <a:t>   Mean</a:t>
                      </a:r>
                      <a:r>
                        <a:rPr lang="en-US" spc="65" dirty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absolute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60082683"/>
                  </a:ext>
                </a:extLst>
              </a:tr>
              <a:tr h="815814">
                <a:tc>
                  <a:txBody>
                    <a:bodyPr/>
                    <a:lstStyle/>
                    <a:p>
                      <a:pPr>
                        <a:spcBef>
                          <a:spcPts val="15"/>
                        </a:spcBef>
                      </a:pPr>
                      <a:r>
                        <a:rPr lang="en-US" dirty="0">
                          <a:effectLst/>
                        </a:rPr>
                        <a:t>Confirmed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120"/>
                        </a:lnSpc>
                      </a:pPr>
                      <a:endParaRPr lang="en-US" sz="1200" dirty="0">
                        <a:effectLst/>
                      </a:endParaRPr>
                    </a:p>
                    <a:p>
                      <a:pPr marL="64135" lvl="0">
                        <a:lnSpc>
                          <a:spcPts val="1120"/>
                        </a:lnSpc>
                        <a:buNone/>
                      </a:pPr>
                      <a:endParaRPr lang="en-US" sz="1200" dirty="0">
                        <a:effectLst/>
                      </a:endParaRPr>
                    </a:p>
                    <a:p>
                      <a:pPr marL="64135" lvl="0">
                        <a:lnSpc>
                          <a:spcPts val="1120"/>
                        </a:lnSpc>
                        <a:buNone/>
                      </a:pPr>
                      <a:r>
                        <a:rPr lang="en-US" sz="1400" dirty="0">
                          <a:effectLst/>
                        </a:rPr>
                        <a:t>0.993311900403622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120"/>
                        </a:lnSpc>
                      </a:pPr>
                      <a:endParaRPr lang="en-US" sz="1000" dirty="0">
                        <a:effectLst/>
                      </a:endParaRPr>
                    </a:p>
                    <a:p>
                      <a:pPr marL="64770" lvl="0">
                        <a:lnSpc>
                          <a:spcPts val="1120"/>
                        </a:lnSpc>
                        <a:buNone/>
                      </a:pPr>
                      <a:endParaRPr lang="en-US" sz="1000" dirty="0">
                        <a:effectLst/>
                      </a:endParaRPr>
                    </a:p>
                    <a:p>
                      <a:pPr marL="64770" lvl="0">
                        <a:lnSpc>
                          <a:spcPts val="1120"/>
                        </a:lnSpc>
                        <a:buNone/>
                      </a:pPr>
                      <a:r>
                        <a:rPr lang="en-US" sz="1400" dirty="0">
                          <a:effectLst/>
                        </a:rPr>
                        <a:t>2704197.579317428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20"/>
                        </a:lnSpc>
                      </a:pPr>
                      <a:endParaRPr lang="en-US" sz="1000" dirty="0">
                        <a:effectLst/>
                      </a:endParaRPr>
                    </a:p>
                    <a:p>
                      <a:pPr lvl="0">
                        <a:lnSpc>
                          <a:spcPts val="1120"/>
                        </a:lnSpc>
                        <a:buNone/>
                      </a:pPr>
                      <a:endParaRPr lang="en-US" sz="1000" dirty="0">
                        <a:effectLst/>
                      </a:endParaRPr>
                    </a:p>
                    <a:p>
                      <a:pPr lvl="0">
                        <a:lnSpc>
                          <a:spcPts val="1120"/>
                        </a:lnSpc>
                        <a:buNone/>
                      </a:pPr>
                      <a:r>
                        <a:rPr lang="en-US" sz="1000" dirty="0">
                          <a:effectLst/>
                        </a:rPr>
                        <a:t>   </a:t>
                      </a:r>
                      <a:r>
                        <a:rPr lang="en-US" sz="1400" dirty="0">
                          <a:effectLst/>
                        </a:rPr>
                        <a:t>861.7053695219906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89322293"/>
                  </a:ext>
                </a:extLst>
              </a:tr>
              <a:tr h="815814">
                <a:tc>
                  <a:txBody>
                    <a:bodyPr/>
                    <a:lstStyle/>
                    <a:p>
                      <a:pPr>
                        <a:spcBef>
                          <a:spcPts val="20"/>
                        </a:spcBef>
                      </a:pPr>
                      <a:r>
                        <a:rPr lang="en-US" dirty="0">
                          <a:effectLst/>
                        </a:rPr>
                        <a:t>Active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115"/>
                        </a:lnSpc>
                      </a:pPr>
                      <a:endParaRPr lang="en-US" sz="1000" dirty="0">
                        <a:effectLst/>
                      </a:endParaRPr>
                    </a:p>
                    <a:p>
                      <a:pPr marL="64135" lvl="0">
                        <a:lnSpc>
                          <a:spcPts val="1115"/>
                        </a:lnSpc>
                        <a:buNone/>
                      </a:pPr>
                      <a:endParaRPr lang="en-US" sz="1000" dirty="0">
                        <a:effectLst/>
                      </a:endParaRPr>
                    </a:p>
                    <a:p>
                      <a:pPr marL="64135" lvl="0">
                        <a:lnSpc>
                          <a:spcPts val="1115"/>
                        </a:lnSpc>
                        <a:buNone/>
                      </a:pPr>
                      <a:r>
                        <a:rPr lang="en-US" sz="1400" dirty="0">
                          <a:effectLst/>
                        </a:rPr>
                        <a:t>0.9960804198909399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115"/>
                        </a:lnSpc>
                      </a:pPr>
                      <a:endParaRPr lang="en-US" sz="1000" dirty="0">
                        <a:effectLst/>
                      </a:endParaRPr>
                    </a:p>
                    <a:p>
                      <a:pPr marL="64770" lvl="0">
                        <a:lnSpc>
                          <a:spcPts val="1115"/>
                        </a:lnSpc>
                        <a:buNone/>
                      </a:pPr>
                      <a:endParaRPr lang="en-US" sz="1000" dirty="0">
                        <a:effectLst/>
                      </a:endParaRPr>
                    </a:p>
                    <a:p>
                      <a:pPr marL="64770" lvl="0">
                        <a:lnSpc>
                          <a:spcPts val="1115"/>
                        </a:lnSpc>
                        <a:buNone/>
                      </a:pPr>
                      <a:r>
                        <a:rPr lang="en-US" sz="1400" dirty="0">
                          <a:effectLst/>
                        </a:rPr>
                        <a:t>695454.5901662812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15"/>
                        </a:lnSpc>
                      </a:pPr>
                      <a:endParaRPr lang="en-US" sz="1000" dirty="0">
                        <a:effectLst/>
                      </a:endParaRPr>
                    </a:p>
                    <a:p>
                      <a:pPr lvl="0">
                        <a:lnSpc>
                          <a:spcPts val="1115"/>
                        </a:lnSpc>
                        <a:buNone/>
                      </a:pPr>
                      <a:endParaRPr lang="en-US" sz="1000" dirty="0">
                        <a:effectLst/>
                      </a:endParaRPr>
                    </a:p>
                    <a:p>
                      <a:pPr lvl="0">
                        <a:lnSpc>
                          <a:spcPts val="1115"/>
                        </a:lnSpc>
                        <a:buNone/>
                      </a:pPr>
                      <a:r>
                        <a:rPr lang="en-US" sz="1000" dirty="0">
                          <a:effectLst/>
                        </a:rPr>
                        <a:t>   </a:t>
                      </a:r>
                      <a:r>
                        <a:rPr lang="en-US" sz="1400" dirty="0">
                          <a:effectLst/>
                        </a:rPr>
                        <a:t>442.7155239532528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06200391"/>
                  </a:ext>
                </a:extLst>
              </a:tr>
              <a:tr h="815814">
                <a:tc>
                  <a:txBody>
                    <a:bodyPr/>
                    <a:lstStyle/>
                    <a:p>
                      <a:pPr>
                        <a:spcBef>
                          <a:spcPts val="20"/>
                        </a:spcBef>
                      </a:pPr>
                      <a:r>
                        <a:rPr lang="en-US" dirty="0">
                          <a:effectLst/>
                        </a:rPr>
                        <a:t>Recovered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115"/>
                        </a:lnSpc>
                      </a:pPr>
                      <a:endParaRPr lang="en-US" sz="1000" dirty="0">
                        <a:effectLst/>
                      </a:endParaRPr>
                    </a:p>
                    <a:p>
                      <a:pPr marL="64135" lvl="0">
                        <a:lnSpc>
                          <a:spcPts val="1115"/>
                        </a:lnSpc>
                        <a:buNone/>
                      </a:pPr>
                      <a:endParaRPr lang="en-US" sz="1000" dirty="0">
                        <a:effectLst/>
                      </a:endParaRPr>
                    </a:p>
                    <a:p>
                      <a:pPr marL="64135" lvl="0">
                        <a:lnSpc>
                          <a:spcPts val="1115"/>
                        </a:lnSpc>
                        <a:buNone/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400" dirty="0">
                          <a:effectLst/>
                        </a:rPr>
                        <a:t>0.9826537818355147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115"/>
                        </a:lnSpc>
                      </a:pPr>
                      <a:endParaRPr lang="en-US" sz="1000" dirty="0">
                        <a:effectLst/>
                      </a:endParaRPr>
                    </a:p>
                    <a:p>
                      <a:pPr marL="64770" lvl="0">
                        <a:lnSpc>
                          <a:spcPts val="1115"/>
                        </a:lnSpc>
                        <a:buNone/>
                      </a:pPr>
                      <a:endParaRPr lang="en-US" sz="1000" dirty="0">
                        <a:effectLst/>
                      </a:endParaRPr>
                    </a:p>
                    <a:p>
                      <a:pPr marL="64770" lvl="0">
                        <a:lnSpc>
                          <a:spcPts val="1115"/>
                        </a:lnSpc>
                        <a:buNone/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400" dirty="0">
                          <a:effectLst/>
                        </a:rPr>
                        <a:t>673471.166019352</a:t>
                      </a:r>
                      <a:r>
                        <a:rPr lang="en-US" sz="1000" dirty="0">
                          <a:effectLst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15"/>
                        </a:lnSpc>
                      </a:pPr>
                      <a:endParaRPr lang="en-US" sz="1000" dirty="0">
                        <a:effectLst/>
                      </a:endParaRPr>
                    </a:p>
                    <a:p>
                      <a:pPr lvl="0">
                        <a:lnSpc>
                          <a:spcPts val="1115"/>
                        </a:lnSpc>
                        <a:buNone/>
                      </a:pPr>
                      <a:r>
                        <a:rPr lang="en-US" sz="1000" dirty="0">
                          <a:effectLst/>
                        </a:rPr>
                        <a:t>    </a:t>
                      </a:r>
                      <a:endParaRPr lang="en-US">
                        <a:effectLst/>
                      </a:endParaRPr>
                    </a:p>
                    <a:p>
                      <a:pPr lvl="0">
                        <a:lnSpc>
                          <a:spcPts val="1115"/>
                        </a:lnSpc>
                        <a:buNone/>
                      </a:pPr>
                      <a:r>
                        <a:rPr lang="en-US" sz="1000" dirty="0">
                          <a:effectLst/>
                        </a:rPr>
                        <a:t>    </a:t>
                      </a:r>
                      <a:r>
                        <a:rPr lang="en-US" sz="1400" dirty="0">
                          <a:effectLst/>
                        </a:rPr>
                        <a:t>425.5148015583853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44637947"/>
                  </a:ext>
                </a:extLst>
              </a:tr>
              <a:tr h="815814"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</a:pPr>
                      <a:r>
                        <a:rPr lang="en-US" dirty="0">
                          <a:effectLst/>
                        </a:rPr>
                        <a:t>Deaths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120"/>
                        </a:lnSpc>
                      </a:pPr>
                      <a:endParaRPr lang="en-US" sz="1000" dirty="0">
                        <a:effectLst/>
                      </a:endParaRPr>
                    </a:p>
                    <a:p>
                      <a:pPr marL="64135" lvl="0">
                        <a:lnSpc>
                          <a:spcPts val="1120"/>
                        </a:lnSpc>
                        <a:buNone/>
                      </a:pPr>
                      <a:endParaRPr lang="en-US" sz="1000" dirty="0">
                        <a:effectLst/>
                      </a:endParaRPr>
                    </a:p>
                    <a:p>
                      <a:pPr marL="64135" lvl="0">
                        <a:lnSpc>
                          <a:spcPts val="1120"/>
                        </a:lnSpc>
                        <a:buNone/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400" dirty="0">
                          <a:effectLst/>
                        </a:rPr>
                        <a:t>0.994769823876583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120"/>
                        </a:lnSpc>
                      </a:pPr>
                      <a:endParaRPr lang="en-US" sz="1000" dirty="0">
                        <a:effectLst/>
                      </a:endParaRPr>
                    </a:p>
                    <a:p>
                      <a:pPr marL="64770" lvl="0">
                        <a:lnSpc>
                          <a:spcPts val="1120"/>
                        </a:lnSpc>
                        <a:buNone/>
                      </a:pPr>
                      <a:endParaRPr lang="en-US" sz="1400" dirty="0">
                        <a:effectLst/>
                      </a:endParaRPr>
                    </a:p>
                    <a:p>
                      <a:pPr marL="64770" lvl="0">
                        <a:lnSpc>
                          <a:spcPts val="1120"/>
                        </a:lnSpc>
                        <a:buNone/>
                      </a:pPr>
                      <a:r>
                        <a:rPr lang="en-US" sz="1400" dirty="0">
                          <a:effectLst/>
                        </a:rPr>
                        <a:t>2291.2709680931116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20"/>
                        </a:lnSpc>
                      </a:pPr>
                      <a:endParaRPr lang="en-US" sz="1000" dirty="0">
                        <a:effectLst/>
                      </a:endParaRPr>
                    </a:p>
                    <a:p>
                      <a:pPr lvl="0">
                        <a:lnSpc>
                          <a:spcPts val="1120"/>
                        </a:lnSpc>
                        <a:buNone/>
                      </a:pPr>
                      <a:r>
                        <a:rPr lang="en-US" sz="1000" dirty="0">
                          <a:effectLst/>
                        </a:rPr>
                        <a:t>    </a:t>
                      </a:r>
                    </a:p>
                    <a:p>
                      <a:pPr lvl="0">
                        <a:lnSpc>
                          <a:spcPts val="1120"/>
                        </a:lnSpc>
                        <a:buNone/>
                      </a:pPr>
                      <a:r>
                        <a:rPr lang="en-US" sz="1400" dirty="0">
                          <a:effectLst/>
                        </a:rPr>
                        <a:t> 26.071559835315867</a:t>
                      </a:r>
                      <a:endParaRPr 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49866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9416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BAFB9BCF-4D3A-4612-87A3-D013F9AA40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9991" b="23759"/>
          <a:stretch/>
        </p:blipFill>
        <p:spPr>
          <a:xfrm>
            <a:off x="2" y="10"/>
            <a:ext cx="12191997" cy="6857990"/>
          </a:xfrm>
          <a:prstGeom prst="rect">
            <a:avLst/>
          </a:prstGeom>
        </p:spPr>
      </p:pic>
      <p:pic>
        <p:nvPicPr>
          <p:cNvPr id="3" name="Picture 3" descr="A picture containing reptile, porcelain&#10;&#10;Description automatically generated">
            <a:extLst>
              <a:ext uri="{FF2B5EF4-FFF2-40B4-BE49-F238E27FC236}">
                <a16:creationId xmlns:a16="http://schemas.microsoft.com/office/drawing/2014/main" id="{9CAEEA78-9570-4671-B776-C148E09AFD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80" r="17346" b="-7"/>
          <a:stretch/>
        </p:blipFill>
        <p:spPr>
          <a:xfrm>
            <a:off x="705668" y="2201028"/>
            <a:ext cx="1333585" cy="1178326"/>
          </a:xfrm>
          <a:custGeom>
            <a:avLst/>
            <a:gdLst/>
            <a:ahLst/>
            <a:cxnLst/>
            <a:rect l="l" t="t" r="r" b="b"/>
            <a:pathLst>
              <a:path w="2034550" h="1797684">
                <a:moveTo>
                  <a:pt x="585760" y="0"/>
                </a:moveTo>
                <a:cubicBezTo>
                  <a:pt x="585760" y="0"/>
                  <a:pt x="585760" y="0"/>
                  <a:pt x="1448790" y="0"/>
                </a:cubicBezTo>
                <a:cubicBezTo>
                  <a:pt x="1502846" y="0"/>
                  <a:pt x="1555038" y="29714"/>
                  <a:pt x="1581134" y="77999"/>
                </a:cubicBezTo>
                <a:cubicBezTo>
                  <a:pt x="1581134" y="77999"/>
                  <a:pt x="1581134" y="77999"/>
                  <a:pt x="2013580" y="822701"/>
                </a:cubicBezTo>
                <a:cubicBezTo>
                  <a:pt x="2041540" y="869128"/>
                  <a:pt x="2041540" y="928556"/>
                  <a:pt x="2013580" y="974984"/>
                </a:cubicBezTo>
                <a:cubicBezTo>
                  <a:pt x="2013580" y="974984"/>
                  <a:pt x="2013580" y="974984"/>
                  <a:pt x="1581134" y="1719685"/>
                </a:cubicBezTo>
                <a:cubicBezTo>
                  <a:pt x="1555038" y="1767970"/>
                  <a:pt x="1502846" y="1797684"/>
                  <a:pt x="1448790" y="1797684"/>
                </a:cubicBezTo>
                <a:cubicBezTo>
                  <a:pt x="1448790" y="1797684"/>
                  <a:pt x="1448790" y="1797684"/>
                  <a:pt x="585760" y="1797684"/>
                </a:cubicBezTo>
                <a:cubicBezTo>
                  <a:pt x="529841" y="1797684"/>
                  <a:pt x="479513" y="1767970"/>
                  <a:pt x="451553" y="1719685"/>
                </a:cubicBezTo>
                <a:cubicBezTo>
                  <a:pt x="451553" y="1719685"/>
                  <a:pt x="451553" y="1719685"/>
                  <a:pt x="20970" y="974984"/>
                </a:cubicBezTo>
                <a:cubicBezTo>
                  <a:pt x="-6990" y="928556"/>
                  <a:pt x="-6990" y="869128"/>
                  <a:pt x="20970" y="822701"/>
                </a:cubicBezTo>
                <a:cubicBezTo>
                  <a:pt x="20970" y="822701"/>
                  <a:pt x="20970" y="822701"/>
                  <a:pt x="451553" y="77999"/>
                </a:cubicBezTo>
                <a:cubicBezTo>
                  <a:pt x="479513" y="29714"/>
                  <a:pt x="529841" y="0"/>
                  <a:pt x="585760" y="0"/>
                </a:cubicBezTo>
                <a:close/>
              </a:path>
            </a:pathLst>
          </a:custGeom>
          <a:ln w="63500">
            <a:solidFill>
              <a:schemeClr val="tx1">
                <a:alpha val="80000"/>
              </a:schemeClr>
            </a:solidFill>
          </a:ln>
        </p:spPr>
      </p:pic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B0A34862-470F-45BA-9854-34EE27B860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" r="-7" b="11611"/>
          <a:stretch/>
        </p:blipFill>
        <p:spPr>
          <a:xfrm>
            <a:off x="933974" y="911082"/>
            <a:ext cx="2034550" cy="1797684"/>
          </a:xfrm>
          <a:custGeom>
            <a:avLst/>
            <a:gdLst/>
            <a:ahLst/>
            <a:cxnLst/>
            <a:rect l="l" t="t" r="r" b="b"/>
            <a:pathLst>
              <a:path w="2034550" h="1797684">
                <a:moveTo>
                  <a:pt x="585760" y="0"/>
                </a:moveTo>
                <a:cubicBezTo>
                  <a:pt x="585760" y="0"/>
                  <a:pt x="585760" y="0"/>
                  <a:pt x="1448790" y="0"/>
                </a:cubicBezTo>
                <a:cubicBezTo>
                  <a:pt x="1502846" y="0"/>
                  <a:pt x="1555038" y="29714"/>
                  <a:pt x="1581134" y="77999"/>
                </a:cubicBezTo>
                <a:cubicBezTo>
                  <a:pt x="1581134" y="77999"/>
                  <a:pt x="1581134" y="77999"/>
                  <a:pt x="2013580" y="822701"/>
                </a:cubicBezTo>
                <a:cubicBezTo>
                  <a:pt x="2041540" y="869128"/>
                  <a:pt x="2041540" y="928556"/>
                  <a:pt x="2013580" y="974984"/>
                </a:cubicBezTo>
                <a:cubicBezTo>
                  <a:pt x="2013580" y="974984"/>
                  <a:pt x="2013580" y="974984"/>
                  <a:pt x="1581134" y="1719685"/>
                </a:cubicBezTo>
                <a:cubicBezTo>
                  <a:pt x="1555038" y="1767970"/>
                  <a:pt x="1502846" y="1797684"/>
                  <a:pt x="1448790" y="1797684"/>
                </a:cubicBezTo>
                <a:cubicBezTo>
                  <a:pt x="1448790" y="1797684"/>
                  <a:pt x="1448790" y="1797684"/>
                  <a:pt x="585760" y="1797684"/>
                </a:cubicBezTo>
                <a:cubicBezTo>
                  <a:pt x="529841" y="1797684"/>
                  <a:pt x="479513" y="1767970"/>
                  <a:pt x="451553" y="1719685"/>
                </a:cubicBezTo>
                <a:cubicBezTo>
                  <a:pt x="451553" y="1719685"/>
                  <a:pt x="451553" y="1719685"/>
                  <a:pt x="20970" y="974984"/>
                </a:cubicBezTo>
                <a:cubicBezTo>
                  <a:pt x="-6990" y="928556"/>
                  <a:pt x="-6990" y="869128"/>
                  <a:pt x="20970" y="822701"/>
                </a:cubicBezTo>
                <a:cubicBezTo>
                  <a:pt x="20970" y="822701"/>
                  <a:pt x="20970" y="822701"/>
                  <a:pt x="451553" y="77999"/>
                </a:cubicBezTo>
                <a:cubicBezTo>
                  <a:pt x="479513" y="29714"/>
                  <a:pt x="529841" y="0"/>
                  <a:pt x="585760" y="0"/>
                </a:cubicBezTo>
                <a:close/>
              </a:path>
            </a:pathLst>
          </a:custGeom>
          <a:ln w="63500">
            <a:solidFill>
              <a:schemeClr val="tx1">
                <a:alpha val="8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8CB5EB-AC90-4F2A-B61A-E56626298EB9}"/>
              </a:ext>
            </a:extLst>
          </p:cNvPr>
          <p:cNvSpPr txBox="1"/>
          <p:nvPr/>
        </p:nvSpPr>
        <p:spPr>
          <a:xfrm>
            <a:off x="2590991" y="1680291"/>
            <a:ext cx="7010018" cy="228822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Arial Black"/>
                <a:ea typeface="+mj-ea"/>
                <a:cs typeface="+mj-cs"/>
              </a:rPr>
              <a:t>  </a:t>
            </a:r>
            <a:r>
              <a:rPr lang="en-US" sz="7200" kern="1200" dirty="0">
                <a:solidFill>
                  <a:srgbClr val="00B0F0"/>
                </a:solidFill>
                <a:latin typeface="Arial Black"/>
                <a:ea typeface="+mj-ea"/>
                <a:cs typeface="+mj-cs"/>
              </a:rPr>
              <a:t>THANK YOU</a:t>
            </a: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62936" y="1825453"/>
            <a:ext cx="79909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12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colorful, decorated, dessert&#10;&#10;Description automatically generated">
            <a:extLst>
              <a:ext uri="{FF2B5EF4-FFF2-40B4-BE49-F238E27FC236}">
                <a16:creationId xmlns:a16="http://schemas.microsoft.com/office/drawing/2014/main" id="{3B94BCF3-D4EA-4087-97AD-B2B15C2CD9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8" t="9091" r="60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BAC61B-8BB5-4087-8C86-EBEF75FDFE3B}"/>
              </a:ext>
            </a:extLst>
          </p:cNvPr>
          <p:cNvSpPr txBox="1"/>
          <p:nvPr/>
        </p:nvSpPr>
        <p:spPr>
          <a:xfrm>
            <a:off x="594109" y="1222354"/>
            <a:ext cx="6620505" cy="4672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Technology</a:t>
            </a:r>
            <a:r>
              <a:rPr lang="en-US" sz="2000" b="1" spc="110"/>
              <a:t> </a:t>
            </a:r>
            <a:r>
              <a:rPr lang="en-US" sz="2000" b="1"/>
              <a:t>and</a:t>
            </a:r>
            <a:r>
              <a:rPr lang="en-US" sz="2000" b="1" spc="115"/>
              <a:t> </a:t>
            </a:r>
            <a:r>
              <a:rPr lang="en-US" sz="2000" b="1"/>
              <a:t>Concept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Machine</a:t>
            </a:r>
            <a:r>
              <a:rPr lang="en-US" sz="2000" b="1" spc="5"/>
              <a:t> </a:t>
            </a:r>
            <a:r>
              <a:rPr lang="en-US" sz="2000" b="1"/>
              <a:t>Learning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Machine learning is a field of study or process of teaching a computer to learn the fed</a:t>
            </a:r>
            <a:r>
              <a:rPr lang="en-US" sz="2000" spc="5" dirty="0"/>
              <a:t> </a:t>
            </a:r>
            <a:r>
              <a:rPr lang="en-US" sz="2000" dirty="0"/>
              <a:t>data</a:t>
            </a:r>
            <a:r>
              <a:rPr lang="en-US" sz="2000" spc="5" dirty="0"/>
              <a:t> </a:t>
            </a:r>
            <a:r>
              <a:rPr lang="en-US" sz="2000" dirty="0"/>
              <a:t>without</a:t>
            </a:r>
            <a:r>
              <a:rPr lang="en-US" sz="2000" spc="5" dirty="0"/>
              <a:t> </a:t>
            </a:r>
            <a:r>
              <a:rPr lang="en-US" sz="2000" dirty="0"/>
              <a:t>being</a:t>
            </a:r>
            <a:r>
              <a:rPr lang="en-US" sz="2000" spc="5" dirty="0"/>
              <a:t> </a:t>
            </a:r>
            <a:r>
              <a:rPr lang="en-US" sz="2000" dirty="0"/>
              <a:t>explicitly</a:t>
            </a:r>
            <a:r>
              <a:rPr lang="en-US" sz="2000" spc="5" dirty="0"/>
              <a:t> </a:t>
            </a:r>
            <a:r>
              <a:rPr lang="en-US" sz="2000" dirty="0"/>
              <a:t>programmed.</a:t>
            </a:r>
            <a:r>
              <a:rPr lang="en-US" sz="2000" spc="5" dirty="0"/>
              <a:t> </a:t>
            </a:r>
            <a:r>
              <a:rPr lang="en-US" sz="2000" dirty="0"/>
              <a:t>It</a:t>
            </a:r>
            <a:r>
              <a:rPr lang="en-US" sz="2000" spc="5" dirty="0"/>
              <a:t> </a:t>
            </a:r>
            <a:r>
              <a:rPr lang="en-US" sz="2000" dirty="0"/>
              <a:t>makes</a:t>
            </a:r>
            <a:r>
              <a:rPr lang="en-US" sz="2000" spc="5" dirty="0"/>
              <a:t> </a:t>
            </a:r>
            <a:r>
              <a:rPr lang="en-US" sz="2000" dirty="0"/>
              <a:t>computer</a:t>
            </a:r>
            <a:r>
              <a:rPr lang="en-US" sz="2000" spc="5" dirty="0"/>
              <a:t> </a:t>
            </a:r>
            <a:r>
              <a:rPr lang="en-US" sz="2000" dirty="0"/>
              <a:t>make</a:t>
            </a:r>
            <a:r>
              <a:rPr lang="en-US" sz="2000" spc="5" dirty="0"/>
              <a:t> </a:t>
            </a:r>
            <a:r>
              <a:rPr lang="en-US" sz="2000" dirty="0"/>
              <a:t>decisions</a:t>
            </a:r>
            <a:r>
              <a:rPr lang="en-US" sz="2000" spc="5" dirty="0"/>
              <a:t> </a:t>
            </a:r>
            <a:r>
              <a:rPr lang="en-US" sz="2000" dirty="0"/>
              <a:t>similar</a:t>
            </a:r>
            <a:r>
              <a:rPr lang="en-US" sz="2000" spc="5" dirty="0"/>
              <a:t> </a:t>
            </a:r>
            <a:r>
              <a:rPr lang="en-US" sz="2000" dirty="0"/>
              <a:t>to</a:t>
            </a:r>
            <a:r>
              <a:rPr lang="en-US" sz="2000" spc="5" dirty="0"/>
              <a:t> </a:t>
            </a:r>
            <a:r>
              <a:rPr lang="en-US" sz="2000" dirty="0"/>
              <a:t>humans.</a:t>
            </a: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br>
              <a:rPr lang="en-US" sz="2000" dirty="0"/>
            </a:br>
            <a:r>
              <a:rPr lang="en-US" sz="2000" dirty="0"/>
              <a:t>Now a days, it is actively being used in various field. E.g. Medical, Industries, Astronomy etc.</a:t>
            </a:r>
            <a:r>
              <a:rPr lang="en-US" sz="2000" spc="5" dirty="0"/>
              <a:t> </a:t>
            </a:r>
            <a:r>
              <a:rPr lang="en-US" sz="2000" dirty="0"/>
              <a:t>The major types of Machine learning are Supervised Learning, Unsupervised Learning and</a:t>
            </a:r>
            <a:r>
              <a:rPr lang="en-US" sz="2000" spc="5" dirty="0"/>
              <a:t> </a:t>
            </a:r>
            <a:r>
              <a:rPr lang="en-US" sz="2000" dirty="0"/>
              <a:t>Reinforcement</a:t>
            </a:r>
            <a:r>
              <a:rPr lang="en-US" sz="2000" spc="5" dirty="0"/>
              <a:t> </a:t>
            </a:r>
            <a:r>
              <a:rPr lang="en-US" sz="2000" dirty="0"/>
              <a:t>Learning.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1545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colorful, decorated, dessert&#10;&#10;Description automatically generated">
            <a:extLst>
              <a:ext uri="{FF2B5EF4-FFF2-40B4-BE49-F238E27FC236}">
                <a16:creationId xmlns:a16="http://schemas.microsoft.com/office/drawing/2014/main" id="{CDC29D68-9695-41A4-BC47-7E2311C1CB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8" t="9091" r="608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49FE03-BAFE-440C-BA49-EB2F9CD94ED1}"/>
              </a:ext>
            </a:extLst>
          </p:cNvPr>
          <p:cNvSpPr txBox="1"/>
          <p:nvPr/>
        </p:nvSpPr>
        <p:spPr>
          <a:xfrm>
            <a:off x="594109" y="785141"/>
            <a:ext cx="6620505" cy="51096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Supervised</a:t>
            </a:r>
            <a:r>
              <a:rPr lang="en-US" sz="2400" b="1" spc="35" dirty="0"/>
              <a:t> </a:t>
            </a:r>
            <a:r>
              <a:rPr lang="en-US" sz="2400" b="1" dirty="0"/>
              <a:t>Learning</a:t>
            </a:r>
            <a:endParaRPr lang="en-US" sz="2400" b="1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machine learning task of learning a function that can map an input data to output</a:t>
            </a:r>
            <a:r>
              <a:rPr lang="en-US" sz="2000" spc="5" dirty="0"/>
              <a:t> </a:t>
            </a:r>
            <a:r>
              <a:rPr lang="en-US" sz="2000" dirty="0"/>
              <a:t>data</a:t>
            </a:r>
            <a:r>
              <a:rPr lang="en-US" sz="2000" spc="5" dirty="0"/>
              <a:t> </a:t>
            </a:r>
            <a:r>
              <a:rPr lang="en-US" sz="2000" dirty="0"/>
              <a:t>and</a:t>
            </a:r>
            <a:r>
              <a:rPr lang="en-US" sz="2000" spc="5" dirty="0"/>
              <a:t> </a:t>
            </a:r>
            <a:r>
              <a:rPr lang="en-US" sz="2000" dirty="0"/>
              <a:t>performs analysis</a:t>
            </a:r>
            <a:r>
              <a:rPr lang="en-US" sz="2000" spc="25" dirty="0"/>
              <a:t> </a:t>
            </a:r>
            <a:r>
              <a:rPr lang="en-US" sz="2000" dirty="0"/>
              <a:t>based on</a:t>
            </a:r>
            <a:r>
              <a:rPr lang="en-US" sz="2000" spc="25" dirty="0"/>
              <a:t> </a:t>
            </a:r>
            <a:r>
              <a:rPr lang="en-US" sz="2000" dirty="0"/>
              <a:t>that</a:t>
            </a:r>
            <a:r>
              <a:rPr lang="en-US" sz="2000" spc="5" dirty="0"/>
              <a:t> </a:t>
            </a:r>
            <a:r>
              <a:rPr lang="en-US" sz="2000" dirty="0"/>
              <a:t>input-output</a:t>
            </a:r>
            <a:r>
              <a:rPr lang="en-US" sz="2000" spc="35" dirty="0"/>
              <a:t> </a:t>
            </a:r>
            <a:r>
              <a:rPr lang="en-US" sz="2000" dirty="0"/>
              <a:t>pair.</a:t>
            </a:r>
            <a:endParaRPr lang="en-US" sz="20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Unsupervised</a:t>
            </a:r>
            <a:r>
              <a:rPr lang="en-US" sz="2400" b="1" spc="55" dirty="0"/>
              <a:t> </a:t>
            </a:r>
            <a:r>
              <a:rPr lang="en-US" sz="2400" b="1" dirty="0"/>
              <a:t>Learning</a:t>
            </a:r>
            <a:endParaRPr lang="en-US" sz="2400" b="1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type of machine learning that draw an inference from dataset consisting of input data</a:t>
            </a:r>
            <a:r>
              <a:rPr lang="en-US" sz="2000" spc="5" dirty="0"/>
              <a:t> </a:t>
            </a:r>
            <a:r>
              <a:rPr lang="en-US" sz="2000" dirty="0"/>
              <a:t>without labelled responses. One of the common unsupervised learning methods called cluster</a:t>
            </a:r>
            <a:r>
              <a:rPr lang="en-US" sz="2000" spc="5" dirty="0"/>
              <a:t> </a:t>
            </a:r>
            <a:r>
              <a:rPr lang="en-US" sz="2000" dirty="0"/>
              <a:t>analysis,</a:t>
            </a:r>
            <a:r>
              <a:rPr lang="en-US" sz="2000" spc="20" dirty="0"/>
              <a:t> </a:t>
            </a:r>
            <a:r>
              <a:rPr lang="en-US" sz="2000" dirty="0"/>
              <a:t>is</a:t>
            </a:r>
            <a:r>
              <a:rPr lang="en-US" sz="2000" spc="15" dirty="0"/>
              <a:t> </a:t>
            </a:r>
            <a:r>
              <a:rPr lang="en-US" sz="2000" dirty="0"/>
              <a:t>used</a:t>
            </a:r>
            <a:r>
              <a:rPr lang="en-US" sz="2000" spc="20" dirty="0"/>
              <a:t> </a:t>
            </a:r>
            <a:r>
              <a:rPr lang="en-US" sz="2000" dirty="0"/>
              <a:t>find</a:t>
            </a:r>
            <a:r>
              <a:rPr lang="en-US" sz="2000" spc="15" dirty="0"/>
              <a:t> </a:t>
            </a:r>
            <a:r>
              <a:rPr lang="en-US" sz="2000" dirty="0"/>
              <a:t>the</a:t>
            </a:r>
            <a:r>
              <a:rPr lang="en-US" sz="2000" spc="5" dirty="0"/>
              <a:t> </a:t>
            </a:r>
            <a:r>
              <a:rPr lang="en-US" sz="2000" dirty="0"/>
              <a:t>hidden</a:t>
            </a:r>
            <a:r>
              <a:rPr lang="en-US" sz="2000" spc="25" dirty="0"/>
              <a:t> </a:t>
            </a:r>
            <a:r>
              <a:rPr lang="en-US" sz="2000" dirty="0"/>
              <a:t>pattern</a:t>
            </a:r>
            <a:r>
              <a:rPr lang="en-US" sz="2000" spc="10" dirty="0"/>
              <a:t> </a:t>
            </a:r>
            <a:r>
              <a:rPr lang="en-US" sz="2000" dirty="0"/>
              <a:t>or</a:t>
            </a:r>
            <a:r>
              <a:rPr lang="en-US" sz="2000" spc="10" dirty="0"/>
              <a:t> </a:t>
            </a:r>
            <a:r>
              <a:rPr lang="en-US" sz="2000" dirty="0"/>
              <a:t>grouping of</a:t>
            </a:r>
            <a:r>
              <a:rPr lang="en-US" sz="2000" spc="35" dirty="0"/>
              <a:t> </a:t>
            </a:r>
            <a:r>
              <a:rPr lang="en-US" sz="2000" dirty="0"/>
              <a:t>data.</a:t>
            </a:r>
            <a:endParaRPr lang="en-US" sz="20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Reinforcement</a:t>
            </a:r>
            <a:r>
              <a:rPr lang="en-US" sz="2400" b="1" spc="140" dirty="0"/>
              <a:t> </a:t>
            </a:r>
            <a:r>
              <a:rPr lang="en-US" sz="2400" b="1" dirty="0"/>
              <a:t>Learning</a:t>
            </a:r>
            <a:endParaRPr lang="en-US" sz="2400" b="1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type of machine learning that is bound to learn from experiences. There is no training</a:t>
            </a:r>
            <a:r>
              <a:rPr lang="en-US" sz="2000" spc="5" dirty="0"/>
              <a:t> </a:t>
            </a:r>
            <a:r>
              <a:rPr lang="en-US" sz="2000" dirty="0"/>
              <a:t>dataset provided *(such methods work in the absence of datasets). An agent in Reinforcement</a:t>
            </a:r>
            <a:r>
              <a:rPr lang="en-US" sz="2000" spc="5" dirty="0"/>
              <a:t> </a:t>
            </a:r>
            <a:r>
              <a:rPr lang="en-US" sz="2000" dirty="0"/>
              <a:t>learning that rewards or penalize for actions done by the algorithm. The task is to find the best</a:t>
            </a:r>
            <a:r>
              <a:rPr lang="en-US" sz="2000" spc="5" dirty="0"/>
              <a:t> </a:t>
            </a:r>
            <a:r>
              <a:rPr lang="en-US" sz="2000" dirty="0"/>
              <a:t>possible</a:t>
            </a:r>
            <a:r>
              <a:rPr lang="en-US" sz="2000" spc="15" dirty="0"/>
              <a:t> </a:t>
            </a:r>
            <a:r>
              <a:rPr lang="en-US" sz="2000" dirty="0"/>
              <a:t>path</a:t>
            </a:r>
            <a:r>
              <a:rPr lang="en-US" sz="2000" spc="5" dirty="0"/>
              <a:t> </a:t>
            </a:r>
            <a:r>
              <a:rPr lang="en-US" sz="2000" dirty="0"/>
              <a:t>to</a:t>
            </a:r>
            <a:r>
              <a:rPr lang="en-US" sz="2000" spc="20" dirty="0"/>
              <a:t> </a:t>
            </a:r>
            <a:r>
              <a:rPr lang="en-US" sz="2000" dirty="0"/>
              <a:t>reach</a:t>
            </a:r>
            <a:r>
              <a:rPr lang="en-US" sz="2000" spc="-5" dirty="0"/>
              <a:t> </a:t>
            </a:r>
            <a:r>
              <a:rPr lang="en-US" sz="2000" dirty="0"/>
              <a:t>the</a:t>
            </a:r>
            <a:r>
              <a:rPr lang="en-US" sz="2000" spc="20" dirty="0"/>
              <a:t> </a:t>
            </a:r>
            <a:r>
              <a:rPr lang="en-US" sz="2000" dirty="0"/>
              <a:t>goal.</a:t>
            </a:r>
            <a:endParaRPr lang="en-US" sz="20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43353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colorful, decorated, dessert&#10;&#10;Description automatically generated">
            <a:extLst>
              <a:ext uri="{FF2B5EF4-FFF2-40B4-BE49-F238E27FC236}">
                <a16:creationId xmlns:a16="http://schemas.microsoft.com/office/drawing/2014/main" id="{D1CB954E-0570-4993-A6FC-6DA8491A7C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8" t="9091" r="608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EC39E-7B2E-4F27-9410-FAEB45BD3987}"/>
              </a:ext>
            </a:extLst>
          </p:cNvPr>
          <p:cNvSpPr txBox="1"/>
          <p:nvPr/>
        </p:nvSpPr>
        <p:spPr>
          <a:xfrm>
            <a:off x="594109" y="535304"/>
            <a:ext cx="6620505" cy="535946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Some</a:t>
            </a:r>
            <a:r>
              <a:rPr lang="en-US" sz="2400" b="1" spc="105" dirty="0"/>
              <a:t> </a:t>
            </a:r>
            <a:r>
              <a:rPr lang="en-US" sz="2400" b="1" dirty="0"/>
              <a:t>important</a:t>
            </a:r>
            <a:r>
              <a:rPr lang="en-US" sz="2400" b="1" spc="110" dirty="0"/>
              <a:t> </a:t>
            </a:r>
            <a:r>
              <a:rPr lang="en-US" sz="2400" b="1" dirty="0"/>
              <a:t>terms</a:t>
            </a:r>
            <a:endParaRPr lang="en-US" sz="2400" b="1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Data</a:t>
            </a:r>
            <a:r>
              <a:rPr lang="en-US" sz="2400" b="1" spc="25" dirty="0"/>
              <a:t> </a:t>
            </a:r>
            <a:r>
              <a:rPr lang="en-US" sz="2400" b="1" dirty="0"/>
              <a:t>frame</a:t>
            </a:r>
            <a:endParaRPr lang="en-US" sz="2400" b="1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Pandas Data frame is 2D, mutable and</a:t>
            </a:r>
            <a:r>
              <a:rPr lang="en-US" sz="2000" spc="5" dirty="0"/>
              <a:t> </a:t>
            </a:r>
            <a:r>
              <a:rPr lang="en-US" sz="2000" dirty="0"/>
              <a:t>heterogeneous tabular data</a:t>
            </a:r>
            <a:r>
              <a:rPr lang="en-US" sz="2000" spc="5" dirty="0"/>
              <a:t> </a:t>
            </a:r>
            <a:r>
              <a:rPr lang="en-US" sz="2000" dirty="0"/>
              <a:t>structure with</a:t>
            </a:r>
            <a:r>
              <a:rPr lang="en-US" sz="2000" spc="5" dirty="0"/>
              <a:t> </a:t>
            </a:r>
            <a:r>
              <a:rPr lang="en-US" sz="2000" dirty="0"/>
              <a:t>labelled axes. Data frame can be made of more than one series (series can only contain single</a:t>
            </a:r>
            <a:r>
              <a:rPr lang="en-US" sz="2000" spc="5" dirty="0"/>
              <a:t> </a:t>
            </a:r>
            <a:r>
              <a:rPr lang="en-US" sz="2000" dirty="0"/>
              <a:t>list</a:t>
            </a:r>
            <a:r>
              <a:rPr lang="en-US" sz="2000" spc="15" dirty="0"/>
              <a:t> </a:t>
            </a:r>
            <a:r>
              <a:rPr lang="en-US" sz="2000" dirty="0"/>
              <a:t>with</a:t>
            </a:r>
            <a:r>
              <a:rPr lang="en-US" sz="2000" spc="-5" dirty="0"/>
              <a:t> </a:t>
            </a:r>
            <a:r>
              <a:rPr lang="en-US" sz="2000" dirty="0"/>
              <a:t>index).</a:t>
            </a:r>
            <a:endParaRPr lang="en-US" sz="20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Hypothesis</a:t>
            </a:r>
            <a:endParaRPr lang="en-US" sz="2400" b="1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 Machine</a:t>
            </a:r>
            <a:r>
              <a:rPr lang="en-US" sz="2000" spc="5" dirty="0"/>
              <a:t> </a:t>
            </a:r>
            <a:r>
              <a:rPr lang="en-US" sz="2000" dirty="0"/>
              <a:t>learning,</a:t>
            </a:r>
            <a:r>
              <a:rPr lang="en-US" sz="2000" spc="5" dirty="0"/>
              <a:t> </a:t>
            </a:r>
            <a:r>
              <a:rPr lang="en-US" sz="2000" dirty="0"/>
              <a:t>Hypothesis is a model that is used to approximate the target</a:t>
            </a:r>
            <a:r>
              <a:rPr lang="en-US" sz="2000" spc="5" dirty="0"/>
              <a:t> </a:t>
            </a:r>
            <a:r>
              <a:rPr lang="en-US" sz="2000" dirty="0"/>
              <a:t>function</a:t>
            </a:r>
            <a:r>
              <a:rPr lang="en-US" sz="2000" spc="10" dirty="0"/>
              <a:t> </a:t>
            </a:r>
            <a:r>
              <a:rPr lang="en-US" sz="2000" dirty="0"/>
              <a:t>and performs</a:t>
            </a:r>
            <a:r>
              <a:rPr lang="en-US" sz="2000" spc="5" dirty="0"/>
              <a:t> </a:t>
            </a:r>
            <a:r>
              <a:rPr lang="en-US" sz="2000" dirty="0"/>
              <a:t>mapping</a:t>
            </a:r>
            <a:r>
              <a:rPr lang="en-US" sz="2000" spc="10" dirty="0"/>
              <a:t> </a:t>
            </a:r>
            <a:r>
              <a:rPr lang="en-US" sz="2000" dirty="0"/>
              <a:t>of</a:t>
            </a:r>
            <a:r>
              <a:rPr lang="en-US" sz="2000" spc="15" dirty="0"/>
              <a:t> </a:t>
            </a:r>
            <a:r>
              <a:rPr lang="en-US" sz="2000" dirty="0"/>
              <a:t>input</a:t>
            </a:r>
            <a:r>
              <a:rPr lang="en-US" sz="2000" spc="5" dirty="0"/>
              <a:t> </a:t>
            </a:r>
            <a:r>
              <a:rPr lang="en-US" sz="2000" dirty="0"/>
              <a:t>with</a:t>
            </a:r>
            <a:r>
              <a:rPr lang="en-US" sz="2000" spc="10" dirty="0"/>
              <a:t> </a:t>
            </a:r>
            <a:r>
              <a:rPr lang="en-US" sz="2000" dirty="0"/>
              <a:t>output.</a:t>
            </a:r>
            <a:endParaRPr lang="en-US" sz="20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Regression</a:t>
            </a:r>
            <a:endParaRPr lang="en-US" sz="2400" b="1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Regression</a:t>
            </a:r>
            <a:r>
              <a:rPr lang="en-US" sz="2000" spc="5" dirty="0"/>
              <a:t> </a:t>
            </a:r>
            <a:r>
              <a:rPr lang="en-US" sz="2000" dirty="0"/>
              <a:t>in</a:t>
            </a:r>
            <a:r>
              <a:rPr lang="en-US" sz="2000" spc="5" dirty="0"/>
              <a:t> </a:t>
            </a:r>
            <a:r>
              <a:rPr lang="en-US" sz="2000" dirty="0"/>
              <a:t>Machine</a:t>
            </a:r>
            <a:r>
              <a:rPr lang="en-US" sz="2000" spc="5" dirty="0"/>
              <a:t> </a:t>
            </a:r>
            <a:r>
              <a:rPr lang="en-US" sz="2000" dirty="0"/>
              <a:t>Learning</a:t>
            </a:r>
            <a:r>
              <a:rPr lang="en-US" sz="2000" spc="5" dirty="0"/>
              <a:t> </a:t>
            </a:r>
            <a:r>
              <a:rPr lang="en-US" sz="2000" dirty="0"/>
              <a:t>is</a:t>
            </a:r>
            <a:r>
              <a:rPr lang="en-US" sz="2000" spc="5" dirty="0"/>
              <a:t> </a:t>
            </a:r>
            <a:r>
              <a:rPr lang="en-US" sz="2000" dirty="0"/>
              <a:t>about</a:t>
            </a:r>
            <a:r>
              <a:rPr lang="en-US" sz="2000" spc="5" dirty="0"/>
              <a:t> </a:t>
            </a:r>
            <a:r>
              <a:rPr lang="en-US" sz="2000" dirty="0"/>
              <a:t>predicting</a:t>
            </a:r>
            <a:r>
              <a:rPr lang="en-US" sz="2000" spc="5" dirty="0"/>
              <a:t> </a:t>
            </a:r>
            <a:r>
              <a:rPr lang="en-US" sz="2000" dirty="0"/>
              <a:t>the</a:t>
            </a:r>
            <a:r>
              <a:rPr lang="en-US" sz="2000" spc="275" dirty="0"/>
              <a:t> </a:t>
            </a:r>
            <a:r>
              <a:rPr lang="en-US" sz="2000" dirty="0"/>
              <a:t>continuous</a:t>
            </a:r>
            <a:r>
              <a:rPr lang="en-US" sz="2000" spc="275" dirty="0"/>
              <a:t> </a:t>
            </a:r>
            <a:r>
              <a:rPr lang="en-US" sz="2000" dirty="0"/>
              <a:t>value-based</a:t>
            </a:r>
            <a:r>
              <a:rPr lang="en-US" sz="2000" spc="5" dirty="0"/>
              <a:t> </a:t>
            </a:r>
            <a:r>
              <a:rPr lang="en-US" sz="2000" dirty="0"/>
              <a:t>learning gained by dataset. The correctness of the output can depend on the size of dataset,</a:t>
            </a:r>
            <a:r>
              <a:rPr lang="en-US" sz="2000" spc="5" dirty="0"/>
              <a:t> </a:t>
            </a:r>
            <a:r>
              <a:rPr lang="en-US" sz="2000" dirty="0"/>
              <a:t>features,</a:t>
            </a:r>
            <a:r>
              <a:rPr lang="en-US" sz="2000" spc="15" dirty="0"/>
              <a:t> </a:t>
            </a:r>
            <a:r>
              <a:rPr lang="en-US" sz="2000" dirty="0"/>
              <a:t>hypothesis</a:t>
            </a:r>
            <a:r>
              <a:rPr lang="en-US" sz="2000" spc="10" dirty="0"/>
              <a:t> </a:t>
            </a:r>
            <a:r>
              <a:rPr lang="en-US" sz="2000" dirty="0"/>
              <a:t>used</a:t>
            </a:r>
            <a:r>
              <a:rPr lang="en-US" sz="2000" spc="-20" dirty="0"/>
              <a:t> </a:t>
            </a:r>
            <a:r>
              <a:rPr lang="en-US" sz="2000" dirty="0"/>
              <a:t>etc.</a:t>
            </a:r>
            <a:endParaRPr lang="en-US" sz="20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Classification</a:t>
            </a:r>
            <a:endParaRPr lang="en-US" sz="2400" b="1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</a:t>
            </a:r>
            <a:r>
              <a:rPr lang="en-US" sz="2000" spc="80" dirty="0"/>
              <a:t> </a:t>
            </a:r>
            <a:r>
              <a:rPr lang="en-US" sz="2000" dirty="0"/>
              <a:t>problem</a:t>
            </a:r>
            <a:r>
              <a:rPr lang="en-US" sz="2000" spc="80" dirty="0"/>
              <a:t> </a:t>
            </a:r>
            <a:r>
              <a:rPr lang="en-US" sz="2000" dirty="0"/>
              <a:t>of</a:t>
            </a:r>
            <a:r>
              <a:rPr lang="en-US" sz="2000" spc="80" dirty="0"/>
              <a:t> </a:t>
            </a:r>
            <a:r>
              <a:rPr lang="en-US" sz="2000" dirty="0"/>
              <a:t>identifying</a:t>
            </a:r>
            <a:r>
              <a:rPr lang="en-US" sz="2000" spc="80" dirty="0"/>
              <a:t> </a:t>
            </a:r>
            <a:r>
              <a:rPr lang="en-US" sz="2000" dirty="0"/>
              <a:t>that</a:t>
            </a:r>
            <a:r>
              <a:rPr lang="en-US" sz="2000" spc="85" dirty="0"/>
              <a:t> </a:t>
            </a:r>
            <a:r>
              <a:rPr lang="en-US" sz="2000" dirty="0"/>
              <a:t>in</a:t>
            </a:r>
            <a:r>
              <a:rPr lang="en-US" sz="2000" spc="90" dirty="0"/>
              <a:t> </a:t>
            </a:r>
            <a:r>
              <a:rPr lang="en-US" sz="2000" dirty="0"/>
              <a:t>which</a:t>
            </a:r>
            <a:r>
              <a:rPr lang="en-US" sz="2000" spc="70" dirty="0"/>
              <a:t> </a:t>
            </a:r>
            <a:r>
              <a:rPr lang="en-US" sz="2000" dirty="0"/>
              <a:t>sub-population</a:t>
            </a:r>
            <a:r>
              <a:rPr lang="en-US" sz="2000" spc="80" dirty="0"/>
              <a:t> </a:t>
            </a:r>
            <a:r>
              <a:rPr lang="en-US" sz="2000" dirty="0"/>
              <a:t>a</a:t>
            </a:r>
            <a:r>
              <a:rPr lang="en-US" sz="2000" spc="90" dirty="0"/>
              <a:t> </a:t>
            </a:r>
            <a:r>
              <a:rPr lang="en-US" sz="2000" dirty="0"/>
              <a:t>new</a:t>
            </a:r>
            <a:r>
              <a:rPr lang="en-US" sz="2000" spc="60" dirty="0"/>
              <a:t> </a:t>
            </a:r>
            <a:r>
              <a:rPr lang="en-US" sz="2000" dirty="0"/>
              <a:t>example/observation</a:t>
            </a:r>
            <a:r>
              <a:rPr lang="en-US" sz="2000" spc="-260" dirty="0"/>
              <a:t> </a:t>
            </a:r>
            <a:r>
              <a:rPr lang="en-US" sz="2000" dirty="0"/>
              <a:t>belongs</a:t>
            </a:r>
            <a:r>
              <a:rPr lang="en-US" sz="2000" spc="55" dirty="0"/>
              <a:t> </a:t>
            </a:r>
            <a:r>
              <a:rPr lang="en-US" sz="2000" dirty="0"/>
              <a:t>to,</a:t>
            </a:r>
            <a:r>
              <a:rPr lang="en-US" sz="2000" spc="55" dirty="0"/>
              <a:t> </a:t>
            </a:r>
            <a:r>
              <a:rPr lang="en-US" sz="2000" dirty="0"/>
              <a:t>on</a:t>
            </a:r>
            <a:r>
              <a:rPr lang="en-US" sz="2000" spc="40" dirty="0"/>
              <a:t> </a:t>
            </a:r>
            <a:r>
              <a:rPr lang="en-US" sz="2000" dirty="0"/>
              <a:t>the</a:t>
            </a:r>
            <a:r>
              <a:rPr lang="en-US" sz="2000" spc="55" dirty="0"/>
              <a:t> </a:t>
            </a:r>
            <a:r>
              <a:rPr lang="en-US" sz="2000" dirty="0"/>
              <a:t>basis</a:t>
            </a:r>
            <a:r>
              <a:rPr lang="en-US" sz="2000" spc="45" dirty="0"/>
              <a:t> </a:t>
            </a:r>
            <a:r>
              <a:rPr lang="en-US" sz="2000" dirty="0"/>
              <a:t>of</a:t>
            </a:r>
            <a:r>
              <a:rPr lang="en-US" sz="2000" spc="55" dirty="0"/>
              <a:t> </a:t>
            </a:r>
            <a:r>
              <a:rPr lang="en-US" sz="2000" dirty="0"/>
              <a:t>learning</a:t>
            </a:r>
            <a:r>
              <a:rPr lang="en-US" sz="2000" spc="55" dirty="0"/>
              <a:t> </a:t>
            </a:r>
            <a:r>
              <a:rPr lang="en-US" sz="2000" dirty="0"/>
              <a:t>obtained</a:t>
            </a:r>
            <a:r>
              <a:rPr lang="en-US" sz="2000" spc="55" dirty="0"/>
              <a:t> </a:t>
            </a:r>
            <a:r>
              <a:rPr lang="en-US" sz="2000" dirty="0"/>
              <a:t>through</a:t>
            </a:r>
            <a:r>
              <a:rPr lang="en-US" sz="2000" spc="55" dirty="0"/>
              <a:t> </a:t>
            </a:r>
            <a:r>
              <a:rPr lang="en-US" sz="2000" dirty="0"/>
              <a:t>training</a:t>
            </a:r>
            <a:r>
              <a:rPr lang="en-US" sz="2000" spc="45" dirty="0"/>
              <a:t> </a:t>
            </a:r>
            <a:r>
              <a:rPr lang="en-US" sz="2000" dirty="0"/>
              <a:t>set</a:t>
            </a:r>
            <a:r>
              <a:rPr lang="en-US" sz="2000" spc="45" dirty="0"/>
              <a:t> </a:t>
            </a:r>
            <a:r>
              <a:rPr lang="en-US" sz="2000" dirty="0"/>
              <a:t>containing</a:t>
            </a:r>
            <a:r>
              <a:rPr lang="en-US" sz="2000" spc="45" dirty="0"/>
              <a:t> </a:t>
            </a:r>
            <a:r>
              <a:rPr lang="en-US" sz="2000" dirty="0"/>
              <a:t>observations</a:t>
            </a:r>
            <a:r>
              <a:rPr lang="en-US" sz="2000" spc="5" dirty="0"/>
              <a:t> </a:t>
            </a:r>
            <a:r>
              <a:rPr lang="en-US" sz="2000" dirty="0"/>
              <a:t>along</a:t>
            </a:r>
            <a:r>
              <a:rPr lang="en-US" sz="2000" spc="-5" dirty="0"/>
              <a:t> </a:t>
            </a:r>
            <a:r>
              <a:rPr lang="en-US" sz="2000" dirty="0"/>
              <a:t>with</a:t>
            </a:r>
            <a:r>
              <a:rPr lang="en-US" sz="2000" spc="20" dirty="0"/>
              <a:t> </a:t>
            </a:r>
            <a:r>
              <a:rPr lang="en-US" sz="2000" dirty="0"/>
              <a:t>the</a:t>
            </a:r>
            <a:r>
              <a:rPr lang="en-US" sz="2000" spc="25" dirty="0"/>
              <a:t> </a:t>
            </a:r>
            <a:r>
              <a:rPr lang="en-US" sz="2000" dirty="0"/>
              <a:t>category they belong</a:t>
            </a:r>
            <a:r>
              <a:rPr lang="en-US" sz="2000" spc="-20" dirty="0"/>
              <a:t> </a:t>
            </a:r>
            <a:r>
              <a:rPr lang="en-US" sz="2000" dirty="0"/>
              <a:t>to.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640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 descr="A picture containing colorful, decorated, dessert&#10;&#10;Description automatically generated">
            <a:extLst>
              <a:ext uri="{FF2B5EF4-FFF2-40B4-BE49-F238E27FC236}">
                <a16:creationId xmlns:a16="http://schemas.microsoft.com/office/drawing/2014/main" id="{901E3AD7-9017-43A5-8B37-1FD56CF45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1E8D3C-502E-4EC0-B8FA-2AAB1CA118D4}"/>
              </a:ext>
            </a:extLst>
          </p:cNvPr>
          <p:cNvSpPr txBox="1"/>
          <p:nvPr/>
        </p:nvSpPr>
        <p:spPr>
          <a:xfrm>
            <a:off x="52466" y="1176726"/>
            <a:ext cx="6303368" cy="4741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Dataset</a:t>
            </a:r>
            <a:r>
              <a:rPr lang="en-US" sz="2400" b="1" spc="-60" dirty="0"/>
              <a:t> </a:t>
            </a:r>
            <a:r>
              <a:rPr lang="en-US" sz="2400" b="1" dirty="0"/>
              <a:t>Pre-processing</a:t>
            </a:r>
            <a:endParaRPr lang="en-US" sz="2400" b="1" dirty="0">
              <a:cs typeface="Calibri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676347A-F8D4-4CA3-9FAD-B7D3CE58B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" y="1655664"/>
            <a:ext cx="11987131" cy="33218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2BD8D3-40BD-402E-BEB2-0CA2BA5E93E4}"/>
              </a:ext>
            </a:extLst>
          </p:cNvPr>
          <p:cNvSpPr txBox="1"/>
          <p:nvPr/>
        </p:nvSpPr>
        <p:spPr>
          <a:xfrm>
            <a:off x="-409730" y="2588303"/>
            <a:ext cx="745260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b="1">
              <a:cs typeface="Calibri"/>
            </a:endParaRPr>
          </a:p>
          <a:p>
            <a:r>
              <a:rPr lang="en-US" sz="2400" b="1" dirty="0"/>
              <a:t>           </a:t>
            </a:r>
            <a:endParaRPr lang="en-US" sz="2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253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 descr="A picture containing colorful, decorated, dessert&#10;&#10;Description automatically generated">
            <a:extLst>
              <a:ext uri="{FF2B5EF4-FFF2-40B4-BE49-F238E27FC236}">
                <a16:creationId xmlns:a16="http://schemas.microsoft.com/office/drawing/2014/main" id="{2814D519-32CD-452B-8CFC-F9B617BA1E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ADB32B-B24B-4D56-B6D8-B93B5C64D3EC}"/>
              </a:ext>
            </a:extLst>
          </p:cNvPr>
          <p:cNvSpPr txBox="1"/>
          <p:nvPr/>
        </p:nvSpPr>
        <p:spPr>
          <a:xfrm>
            <a:off x="89940" y="2499"/>
            <a:ext cx="771493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 Prediction</a:t>
            </a:r>
            <a:r>
              <a:rPr lang="en-US" sz="2400" b="1" spc="-40" dirty="0"/>
              <a:t> </a:t>
            </a:r>
            <a:r>
              <a:rPr lang="en-US" sz="2400" b="1" dirty="0"/>
              <a:t>and</a:t>
            </a:r>
            <a:r>
              <a:rPr lang="en-US" sz="2400" b="1" spc="-35" dirty="0"/>
              <a:t> </a:t>
            </a:r>
            <a:r>
              <a:rPr lang="en-US" sz="2400" b="1" dirty="0"/>
              <a:t>Forecasting</a:t>
            </a:r>
            <a:r>
              <a:rPr lang="en-US" sz="2400" b="1" spc="-40" dirty="0"/>
              <a:t> </a:t>
            </a:r>
            <a:r>
              <a:rPr lang="en-US" sz="2400" b="1" dirty="0"/>
              <a:t>for</a:t>
            </a:r>
            <a:r>
              <a:rPr lang="en-US" sz="2400" b="1" spc="-50" dirty="0"/>
              <a:t> </a:t>
            </a:r>
            <a:r>
              <a:rPr lang="en-US" sz="2400" b="1" dirty="0"/>
              <a:t>India</a:t>
            </a:r>
            <a:endParaRPr lang="en-US" sz="2400" b="1" dirty="0">
              <a:cs typeface="Calibri"/>
            </a:endParaRPr>
          </a:p>
          <a:p>
            <a:r>
              <a:rPr lang="en-US" sz="2400" b="1" dirty="0"/>
              <a:t>  Confirmed</a:t>
            </a:r>
            <a:r>
              <a:rPr lang="en-US" sz="2400" b="1" spc="50" dirty="0"/>
              <a:t> </a:t>
            </a:r>
            <a:r>
              <a:rPr lang="en-US" sz="2400" b="1" dirty="0"/>
              <a:t>Cases</a:t>
            </a:r>
            <a:r>
              <a:rPr lang="en-US" sz="2400" b="1" spc="45" dirty="0"/>
              <a:t> </a:t>
            </a:r>
            <a:r>
              <a:rPr lang="en-US" sz="2400" b="1" dirty="0"/>
              <a:t>(INDIA)</a:t>
            </a:r>
            <a:endParaRPr lang="en-US" sz="2400" b="1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FB17209-9C5C-46F3-9683-5BED6244C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" y="897965"/>
            <a:ext cx="12174509" cy="596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7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 descr="A picture containing colorful, decorated, dessert&#10;&#10;Description automatically generated">
            <a:extLst>
              <a:ext uri="{FF2B5EF4-FFF2-40B4-BE49-F238E27FC236}">
                <a16:creationId xmlns:a16="http://schemas.microsoft.com/office/drawing/2014/main" id="{3C148665-46F4-4091-B37C-0EF3F7925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43FD3B0-A9BE-450D-842D-F638267B3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" y="1224719"/>
            <a:ext cx="12124539" cy="368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66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714</cp:revision>
  <dcterms:created xsi:type="dcterms:W3CDTF">2021-07-12T17:38:23Z</dcterms:created>
  <dcterms:modified xsi:type="dcterms:W3CDTF">2021-07-13T08:53:01Z</dcterms:modified>
</cp:coreProperties>
</file>