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512A97-4054-4B1C-AF3A-69F6C8939E76}"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A4288-3826-4D1B-8929-442C3C7B3F30}" type="slidenum">
              <a:rPr lang="en-IN" smtClean="0"/>
              <a:t>‹#›</a:t>
            </a:fld>
            <a:endParaRPr lang="en-IN"/>
          </a:p>
        </p:txBody>
      </p:sp>
    </p:spTree>
    <p:extLst>
      <p:ext uri="{BB962C8B-B14F-4D97-AF65-F5344CB8AC3E}">
        <p14:creationId xmlns:p14="http://schemas.microsoft.com/office/powerpoint/2010/main" val="78416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512A97-4054-4B1C-AF3A-69F6C8939E76}"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8A4288-3826-4D1B-8929-442C3C7B3F30}" type="slidenum">
              <a:rPr lang="en-IN" smtClean="0"/>
              <a:t>‹#›</a:t>
            </a:fld>
            <a:endParaRPr lang="en-IN"/>
          </a:p>
        </p:txBody>
      </p:sp>
    </p:spTree>
    <p:extLst>
      <p:ext uri="{BB962C8B-B14F-4D97-AF65-F5344CB8AC3E}">
        <p14:creationId xmlns:p14="http://schemas.microsoft.com/office/powerpoint/2010/main" val="2832264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C512A97-4054-4B1C-AF3A-69F6C8939E76}"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A4288-3826-4D1B-8929-442C3C7B3F30}" type="slidenum">
              <a:rPr lang="en-IN" smtClean="0"/>
              <a:t>‹#›</a:t>
            </a:fld>
            <a:endParaRPr lang="en-IN"/>
          </a:p>
        </p:txBody>
      </p:sp>
    </p:spTree>
    <p:extLst>
      <p:ext uri="{BB962C8B-B14F-4D97-AF65-F5344CB8AC3E}">
        <p14:creationId xmlns:p14="http://schemas.microsoft.com/office/powerpoint/2010/main" val="495710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C512A97-4054-4B1C-AF3A-69F6C8939E76}"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A4288-3826-4D1B-8929-442C3C7B3F3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71597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512A97-4054-4B1C-AF3A-69F6C8939E76}"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A4288-3826-4D1B-8929-442C3C7B3F30}" type="slidenum">
              <a:rPr lang="en-IN" smtClean="0"/>
              <a:t>‹#›</a:t>
            </a:fld>
            <a:endParaRPr lang="en-IN"/>
          </a:p>
        </p:txBody>
      </p:sp>
    </p:spTree>
    <p:extLst>
      <p:ext uri="{BB962C8B-B14F-4D97-AF65-F5344CB8AC3E}">
        <p14:creationId xmlns:p14="http://schemas.microsoft.com/office/powerpoint/2010/main" val="3684482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512A97-4054-4B1C-AF3A-69F6C8939E76}" type="datetimeFigureOut">
              <a:rPr lang="en-IN" smtClean="0"/>
              <a:t>15-11-2021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A4288-3826-4D1B-8929-442C3C7B3F30}" type="slidenum">
              <a:rPr lang="en-IN" smtClean="0"/>
              <a:t>‹#›</a:t>
            </a:fld>
            <a:endParaRPr lang="en-IN"/>
          </a:p>
        </p:txBody>
      </p:sp>
    </p:spTree>
    <p:extLst>
      <p:ext uri="{BB962C8B-B14F-4D97-AF65-F5344CB8AC3E}">
        <p14:creationId xmlns:p14="http://schemas.microsoft.com/office/powerpoint/2010/main" val="2783607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512A97-4054-4B1C-AF3A-69F6C8939E76}" type="datetimeFigureOut">
              <a:rPr lang="en-IN" smtClean="0"/>
              <a:t>15-11-2021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A4288-3826-4D1B-8929-442C3C7B3F30}" type="slidenum">
              <a:rPr lang="en-IN" smtClean="0"/>
              <a:t>‹#›</a:t>
            </a:fld>
            <a:endParaRPr lang="en-IN"/>
          </a:p>
        </p:txBody>
      </p:sp>
    </p:spTree>
    <p:extLst>
      <p:ext uri="{BB962C8B-B14F-4D97-AF65-F5344CB8AC3E}">
        <p14:creationId xmlns:p14="http://schemas.microsoft.com/office/powerpoint/2010/main" val="2662758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512A97-4054-4B1C-AF3A-69F6C8939E76}"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A4288-3826-4D1B-8929-442C3C7B3F30}" type="slidenum">
              <a:rPr lang="en-IN" smtClean="0"/>
              <a:t>‹#›</a:t>
            </a:fld>
            <a:endParaRPr lang="en-IN"/>
          </a:p>
        </p:txBody>
      </p:sp>
    </p:spTree>
    <p:extLst>
      <p:ext uri="{BB962C8B-B14F-4D97-AF65-F5344CB8AC3E}">
        <p14:creationId xmlns:p14="http://schemas.microsoft.com/office/powerpoint/2010/main" val="1824240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512A97-4054-4B1C-AF3A-69F6C8939E76}"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A4288-3826-4D1B-8929-442C3C7B3F30}" type="slidenum">
              <a:rPr lang="en-IN" smtClean="0"/>
              <a:t>‹#›</a:t>
            </a:fld>
            <a:endParaRPr lang="en-IN"/>
          </a:p>
        </p:txBody>
      </p:sp>
    </p:spTree>
    <p:extLst>
      <p:ext uri="{BB962C8B-B14F-4D97-AF65-F5344CB8AC3E}">
        <p14:creationId xmlns:p14="http://schemas.microsoft.com/office/powerpoint/2010/main" val="1136699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C512A97-4054-4B1C-AF3A-69F6C8939E76}"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A4288-3826-4D1B-8929-442C3C7B3F30}" type="slidenum">
              <a:rPr lang="en-IN" smtClean="0"/>
              <a:t>‹#›</a:t>
            </a:fld>
            <a:endParaRPr lang="en-IN"/>
          </a:p>
        </p:txBody>
      </p:sp>
    </p:spTree>
    <p:extLst>
      <p:ext uri="{BB962C8B-B14F-4D97-AF65-F5344CB8AC3E}">
        <p14:creationId xmlns:p14="http://schemas.microsoft.com/office/powerpoint/2010/main" val="832059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512A97-4054-4B1C-AF3A-69F6C8939E76}"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A4288-3826-4D1B-8929-442C3C7B3F30}" type="slidenum">
              <a:rPr lang="en-IN" smtClean="0"/>
              <a:t>‹#›</a:t>
            </a:fld>
            <a:endParaRPr lang="en-IN"/>
          </a:p>
        </p:txBody>
      </p:sp>
    </p:spTree>
    <p:extLst>
      <p:ext uri="{BB962C8B-B14F-4D97-AF65-F5344CB8AC3E}">
        <p14:creationId xmlns:p14="http://schemas.microsoft.com/office/powerpoint/2010/main" val="203712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512A97-4054-4B1C-AF3A-69F6C8939E76}"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8A4288-3826-4D1B-8929-442C3C7B3F30}" type="slidenum">
              <a:rPr lang="en-IN" smtClean="0"/>
              <a:t>‹#›</a:t>
            </a:fld>
            <a:endParaRPr lang="en-IN"/>
          </a:p>
        </p:txBody>
      </p:sp>
    </p:spTree>
    <p:extLst>
      <p:ext uri="{BB962C8B-B14F-4D97-AF65-F5344CB8AC3E}">
        <p14:creationId xmlns:p14="http://schemas.microsoft.com/office/powerpoint/2010/main" val="96941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512A97-4054-4B1C-AF3A-69F6C8939E76}" type="datetimeFigureOut">
              <a:rPr lang="en-IN" smtClean="0"/>
              <a:t>15-11-2021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8A4288-3826-4D1B-8929-442C3C7B3F30}" type="slidenum">
              <a:rPr lang="en-IN" smtClean="0"/>
              <a:t>‹#›</a:t>
            </a:fld>
            <a:endParaRPr lang="en-IN"/>
          </a:p>
        </p:txBody>
      </p:sp>
    </p:spTree>
    <p:extLst>
      <p:ext uri="{BB962C8B-B14F-4D97-AF65-F5344CB8AC3E}">
        <p14:creationId xmlns:p14="http://schemas.microsoft.com/office/powerpoint/2010/main" val="2696598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C512A97-4054-4B1C-AF3A-69F6C8939E76}" type="datetimeFigureOut">
              <a:rPr lang="en-IN" smtClean="0"/>
              <a:t>15-11-2021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B8A4288-3826-4D1B-8929-442C3C7B3F30}" type="slidenum">
              <a:rPr lang="en-IN" smtClean="0"/>
              <a:t>‹#›</a:t>
            </a:fld>
            <a:endParaRPr lang="en-IN"/>
          </a:p>
        </p:txBody>
      </p:sp>
    </p:spTree>
    <p:extLst>
      <p:ext uri="{BB962C8B-B14F-4D97-AF65-F5344CB8AC3E}">
        <p14:creationId xmlns:p14="http://schemas.microsoft.com/office/powerpoint/2010/main" val="3788555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C512A97-4054-4B1C-AF3A-69F6C8939E76}" type="datetimeFigureOut">
              <a:rPr lang="en-IN" smtClean="0"/>
              <a:t>15-11-2021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B8A4288-3826-4D1B-8929-442C3C7B3F30}" type="slidenum">
              <a:rPr lang="en-IN" smtClean="0"/>
              <a:t>‹#›</a:t>
            </a:fld>
            <a:endParaRPr lang="en-IN"/>
          </a:p>
        </p:txBody>
      </p:sp>
    </p:spTree>
    <p:extLst>
      <p:ext uri="{BB962C8B-B14F-4D97-AF65-F5344CB8AC3E}">
        <p14:creationId xmlns:p14="http://schemas.microsoft.com/office/powerpoint/2010/main" val="3095586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C512A97-4054-4B1C-AF3A-69F6C8939E76}" type="datetimeFigureOut">
              <a:rPr lang="en-IN" smtClean="0"/>
              <a:t>15-11-2021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B8A4288-3826-4D1B-8929-442C3C7B3F30}" type="slidenum">
              <a:rPr lang="en-IN" smtClean="0"/>
              <a:t>‹#›</a:t>
            </a:fld>
            <a:endParaRPr lang="en-IN"/>
          </a:p>
        </p:txBody>
      </p:sp>
    </p:spTree>
    <p:extLst>
      <p:ext uri="{BB962C8B-B14F-4D97-AF65-F5344CB8AC3E}">
        <p14:creationId xmlns:p14="http://schemas.microsoft.com/office/powerpoint/2010/main" val="42547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512A97-4054-4B1C-AF3A-69F6C8939E76}"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8A4288-3826-4D1B-8929-442C3C7B3F30}" type="slidenum">
              <a:rPr lang="en-IN" smtClean="0"/>
              <a:t>‹#›</a:t>
            </a:fld>
            <a:endParaRPr lang="en-IN"/>
          </a:p>
        </p:txBody>
      </p:sp>
    </p:spTree>
    <p:extLst>
      <p:ext uri="{BB962C8B-B14F-4D97-AF65-F5344CB8AC3E}">
        <p14:creationId xmlns:p14="http://schemas.microsoft.com/office/powerpoint/2010/main" val="1635049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C512A97-4054-4B1C-AF3A-69F6C8939E76}" type="datetimeFigureOut">
              <a:rPr lang="en-IN" smtClean="0"/>
              <a:t>15-11-2021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B8A4288-3826-4D1B-8929-442C3C7B3F30}" type="slidenum">
              <a:rPr lang="en-IN" smtClean="0"/>
              <a:t>‹#›</a:t>
            </a:fld>
            <a:endParaRPr lang="en-IN"/>
          </a:p>
        </p:txBody>
      </p:sp>
    </p:spTree>
    <p:extLst>
      <p:ext uri="{BB962C8B-B14F-4D97-AF65-F5344CB8AC3E}">
        <p14:creationId xmlns:p14="http://schemas.microsoft.com/office/powerpoint/2010/main" val="1524934326"/>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592298-F523-4521-89E7-6AFD421F9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7831A3D2-4F38-48D1-BB63-76B977826110}"/>
              </a:ext>
            </a:extLst>
          </p:cNvPr>
          <p:cNvSpPr txBox="1"/>
          <p:nvPr/>
        </p:nvSpPr>
        <p:spPr>
          <a:xfrm>
            <a:off x="488272" y="838019"/>
            <a:ext cx="11043822" cy="1569660"/>
          </a:xfrm>
          <a:prstGeom prst="rect">
            <a:avLst/>
          </a:prstGeom>
          <a:noFill/>
        </p:spPr>
        <p:txBody>
          <a:bodyPr wrap="square" rtlCol="0">
            <a:spAutoFit/>
          </a:bodyPr>
          <a:lstStyle/>
          <a:p>
            <a:r>
              <a:rPr lang="en-US" sz="4800" dirty="0">
                <a:solidFill>
                  <a:schemeClr val="accent1">
                    <a:lumMod val="40000"/>
                    <a:lumOff val="60000"/>
                  </a:schemeClr>
                </a:solidFill>
                <a:latin typeface="Copperplate Gothic Bold" panose="020E0705020206020404" pitchFamily="34" charset="0"/>
              </a:rPr>
              <a:t> personal voice assistant using  </a:t>
            </a:r>
          </a:p>
          <a:p>
            <a:r>
              <a:rPr lang="en-US" sz="4800" dirty="0">
                <a:solidFill>
                  <a:schemeClr val="accent1">
                    <a:lumMod val="40000"/>
                    <a:lumOff val="60000"/>
                  </a:schemeClr>
                </a:solidFill>
                <a:latin typeface="Copperplate Gothic Bold" panose="020E0705020206020404" pitchFamily="34" charset="0"/>
              </a:rPr>
              <a:t>                            python</a:t>
            </a:r>
            <a:endParaRPr lang="en-IN" sz="4800" dirty="0">
              <a:solidFill>
                <a:schemeClr val="accent1">
                  <a:lumMod val="40000"/>
                  <a:lumOff val="60000"/>
                </a:schemeClr>
              </a:solidFill>
              <a:latin typeface="Copperplate Gothic Bold" panose="020E0705020206020404" pitchFamily="34" charset="0"/>
            </a:endParaRPr>
          </a:p>
        </p:txBody>
      </p:sp>
      <p:sp>
        <p:nvSpPr>
          <p:cNvPr id="8" name="TextBox 7">
            <a:extLst>
              <a:ext uri="{FF2B5EF4-FFF2-40B4-BE49-F238E27FC236}">
                <a16:creationId xmlns:a16="http://schemas.microsoft.com/office/drawing/2014/main" id="{BED8A49F-1264-4F27-95F1-3C20AA089D61}"/>
              </a:ext>
            </a:extLst>
          </p:cNvPr>
          <p:cNvSpPr txBox="1"/>
          <p:nvPr/>
        </p:nvSpPr>
        <p:spPr>
          <a:xfrm>
            <a:off x="1020932" y="3244334"/>
            <a:ext cx="2954911" cy="2062103"/>
          </a:xfrm>
          <a:prstGeom prst="rect">
            <a:avLst/>
          </a:prstGeom>
          <a:noFill/>
        </p:spPr>
        <p:txBody>
          <a:bodyPr wrap="none" rtlCol="0">
            <a:spAutoFit/>
          </a:bodyPr>
          <a:lstStyle/>
          <a:p>
            <a:r>
              <a:rPr lang="en-US" sz="3200" u="sng" dirty="0">
                <a:solidFill>
                  <a:schemeClr val="accent1">
                    <a:lumMod val="40000"/>
                    <a:lumOff val="60000"/>
                  </a:schemeClr>
                </a:solidFill>
              </a:rPr>
              <a:t>Presented by </a:t>
            </a:r>
            <a:r>
              <a:rPr lang="en-US" sz="3200" dirty="0">
                <a:solidFill>
                  <a:schemeClr val="accent1">
                    <a:lumMod val="40000"/>
                    <a:lumOff val="60000"/>
                  </a:schemeClr>
                </a:solidFill>
              </a:rPr>
              <a:t>:-</a:t>
            </a:r>
          </a:p>
          <a:p>
            <a:r>
              <a:rPr lang="en-US" sz="2400" dirty="0">
                <a:solidFill>
                  <a:schemeClr val="accent1">
                    <a:lumMod val="40000"/>
                    <a:lumOff val="60000"/>
                  </a:schemeClr>
                </a:solidFill>
              </a:rPr>
              <a:t>Anupam Dutta</a:t>
            </a:r>
          </a:p>
          <a:p>
            <a:r>
              <a:rPr lang="en-US" sz="2400" dirty="0" err="1">
                <a:solidFill>
                  <a:schemeClr val="accent1">
                    <a:lumMod val="40000"/>
                    <a:lumOff val="60000"/>
                  </a:schemeClr>
                </a:solidFill>
              </a:rPr>
              <a:t>Ritesh</a:t>
            </a:r>
            <a:r>
              <a:rPr lang="en-US" sz="2400" dirty="0">
                <a:solidFill>
                  <a:schemeClr val="accent1">
                    <a:lumMod val="40000"/>
                    <a:lumOff val="60000"/>
                  </a:schemeClr>
                </a:solidFill>
              </a:rPr>
              <a:t> </a:t>
            </a:r>
            <a:r>
              <a:rPr lang="en-US" sz="2400" dirty="0" err="1">
                <a:solidFill>
                  <a:schemeClr val="accent1">
                    <a:lumMod val="40000"/>
                    <a:lumOff val="60000"/>
                  </a:schemeClr>
                </a:solidFill>
              </a:rPr>
              <a:t>Saha</a:t>
            </a:r>
            <a:endParaRPr lang="en-US" sz="2400" dirty="0">
              <a:solidFill>
                <a:schemeClr val="accent1">
                  <a:lumMod val="40000"/>
                  <a:lumOff val="60000"/>
                </a:schemeClr>
              </a:solidFill>
            </a:endParaRPr>
          </a:p>
          <a:p>
            <a:r>
              <a:rPr lang="en-US" sz="2400" dirty="0" err="1">
                <a:solidFill>
                  <a:schemeClr val="accent1">
                    <a:lumMod val="40000"/>
                    <a:lumOff val="60000"/>
                  </a:schemeClr>
                </a:solidFill>
              </a:rPr>
              <a:t>Birottom</a:t>
            </a:r>
            <a:r>
              <a:rPr lang="en-US" sz="2400" dirty="0">
                <a:solidFill>
                  <a:schemeClr val="accent1">
                    <a:lumMod val="40000"/>
                    <a:lumOff val="60000"/>
                  </a:schemeClr>
                </a:solidFill>
              </a:rPr>
              <a:t> Biswas</a:t>
            </a:r>
          </a:p>
          <a:p>
            <a:r>
              <a:rPr lang="en-US" sz="2400" dirty="0">
                <a:solidFill>
                  <a:schemeClr val="accent1">
                    <a:lumMod val="40000"/>
                    <a:lumOff val="60000"/>
                  </a:schemeClr>
                </a:solidFill>
              </a:rPr>
              <a:t>Shubhranil Mazumder</a:t>
            </a:r>
            <a:endParaRPr lang="en-IN" sz="2400" dirty="0">
              <a:solidFill>
                <a:schemeClr val="accent1">
                  <a:lumMod val="40000"/>
                  <a:lumOff val="60000"/>
                </a:schemeClr>
              </a:solidFill>
            </a:endParaRPr>
          </a:p>
        </p:txBody>
      </p:sp>
    </p:spTree>
    <p:extLst>
      <p:ext uri="{BB962C8B-B14F-4D97-AF65-F5344CB8AC3E}">
        <p14:creationId xmlns:p14="http://schemas.microsoft.com/office/powerpoint/2010/main" val="3526810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CFC3C1-EDD3-41FF-BF0D-02F10E343D7A}"/>
              </a:ext>
            </a:extLst>
          </p:cNvPr>
          <p:cNvSpPr txBox="1"/>
          <p:nvPr/>
        </p:nvSpPr>
        <p:spPr>
          <a:xfrm>
            <a:off x="230820" y="474345"/>
            <a:ext cx="7760458" cy="5909310"/>
          </a:xfrm>
          <a:prstGeom prst="rect">
            <a:avLst/>
          </a:prstGeom>
          <a:noFill/>
        </p:spPr>
        <p:txBody>
          <a:bodyPr wrap="none" rtlCol="0">
            <a:spAutoFit/>
          </a:bodyPr>
          <a:lstStyle/>
          <a:p>
            <a:r>
              <a:rPr lang="en-US" dirty="0"/>
              <a:t>def </a:t>
            </a:r>
            <a:r>
              <a:rPr lang="en-US" dirty="0" err="1"/>
              <a:t>wishMe</a:t>
            </a:r>
            <a:r>
              <a:rPr lang="en-US" dirty="0"/>
              <a:t>():</a:t>
            </a:r>
          </a:p>
          <a:p>
            <a:r>
              <a:rPr lang="en-US" dirty="0"/>
              <a:t>    hour = int(</a:t>
            </a:r>
            <a:r>
              <a:rPr lang="en-US" dirty="0" err="1"/>
              <a:t>datetime.datetime.now</a:t>
            </a:r>
            <a:r>
              <a:rPr lang="en-US" dirty="0"/>
              <a:t>().hour)</a:t>
            </a:r>
          </a:p>
          <a:p>
            <a:r>
              <a:rPr lang="en-US" dirty="0"/>
              <a:t>    if hour&gt;=0 and hour&lt;12:</a:t>
            </a:r>
          </a:p>
          <a:p>
            <a:r>
              <a:rPr lang="en-US" dirty="0"/>
              <a:t>        speak("Good Morning!")</a:t>
            </a:r>
          </a:p>
          <a:p>
            <a:endParaRPr lang="en-US" dirty="0"/>
          </a:p>
          <a:p>
            <a:r>
              <a:rPr lang="en-US" dirty="0"/>
              <a:t>    </a:t>
            </a:r>
            <a:r>
              <a:rPr lang="en-US" dirty="0" err="1"/>
              <a:t>elif</a:t>
            </a:r>
            <a:r>
              <a:rPr lang="en-US" dirty="0"/>
              <a:t> hour&gt;=12 and hour&lt;18:</a:t>
            </a:r>
          </a:p>
          <a:p>
            <a:r>
              <a:rPr lang="en-US" dirty="0"/>
              <a:t>        speak("Good Afternoon!")   </a:t>
            </a:r>
          </a:p>
          <a:p>
            <a:endParaRPr lang="en-US" dirty="0"/>
          </a:p>
          <a:p>
            <a:r>
              <a:rPr lang="en-US" dirty="0"/>
              <a:t>    else:</a:t>
            </a:r>
          </a:p>
          <a:p>
            <a:r>
              <a:rPr lang="en-US" dirty="0"/>
              <a:t>        speak("Good Evening!")  </a:t>
            </a:r>
          </a:p>
          <a:p>
            <a:endParaRPr lang="en-US" dirty="0"/>
          </a:p>
          <a:p>
            <a:r>
              <a:rPr lang="en-US" dirty="0"/>
              <a:t>    speak("I am Jarvis Sir. Please tell me how may I help you")       </a:t>
            </a:r>
          </a:p>
          <a:p>
            <a:endParaRPr lang="en-US" dirty="0"/>
          </a:p>
          <a:p>
            <a:r>
              <a:rPr lang="en-US" dirty="0"/>
              <a:t>def </a:t>
            </a:r>
            <a:r>
              <a:rPr lang="en-US" dirty="0" err="1"/>
              <a:t>takeCommand</a:t>
            </a:r>
            <a:r>
              <a:rPr lang="en-US" dirty="0"/>
              <a:t>():</a:t>
            </a:r>
          </a:p>
          <a:p>
            <a:r>
              <a:rPr lang="en-US" dirty="0"/>
              <a:t>    #It takes microphone input from the user and returns string output</a:t>
            </a:r>
          </a:p>
          <a:p>
            <a:r>
              <a:rPr lang="en-US" dirty="0"/>
              <a:t>r = </a:t>
            </a:r>
            <a:r>
              <a:rPr lang="en-US" dirty="0" err="1"/>
              <a:t>sr.Recognizer</a:t>
            </a:r>
            <a:r>
              <a:rPr lang="en-US" dirty="0"/>
              <a:t>()</a:t>
            </a:r>
          </a:p>
          <a:p>
            <a:r>
              <a:rPr lang="en-US" dirty="0"/>
              <a:t>    with </a:t>
            </a:r>
            <a:r>
              <a:rPr lang="en-US" dirty="0" err="1"/>
              <a:t>sr.Microphone</a:t>
            </a:r>
            <a:r>
              <a:rPr lang="en-US" dirty="0"/>
              <a:t>() as source:</a:t>
            </a:r>
          </a:p>
          <a:p>
            <a:r>
              <a:rPr lang="en-US" dirty="0"/>
              <a:t>        print("Listening...")</a:t>
            </a:r>
          </a:p>
          <a:p>
            <a:r>
              <a:rPr lang="en-US" dirty="0"/>
              <a:t>        </a:t>
            </a:r>
            <a:r>
              <a:rPr lang="en-US" dirty="0" err="1"/>
              <a:t>r.pause_threshold</a:t>
            </a:r>
            <a:r>
              <a:rPr lang="en-US" dirty="0"/>
              <a:t> = 0.5</a:t>
            </a:r>
          </a:p>
          <a:p>
            <a:r>
              <a:rPr lang="en-US" dirty="0"/>
              <a:t>        audio = </a:t>
            </a:r>
            <a:r>
              <a:rPr lang="en-US" dirty="0" err="1"/>
              <a:t>r.listen</a:t>
            </a:r>
            <a:r>
              <a:rPr lang="en-US" dirty="0"/>
              <a:t>(source)</a:t>
            </a:r>
          </a:p>
          <a:p>
            <a:endParaRPr lang="en-IN" dirty="0"/>
          </a:p>
        </p:txBody>
      </p:sp>
    </p:spTree>
    <p:extLst>
      <p:ext uri="{BB962C8B-B14F-4D97-AF65-F5344CB8AC3E}">
        <p14:creationId xmlns:p14="http://schemas.microsoft.com/office/powerpoint/2010/main" val="215502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2DDF8A-1468-4733-A213-CD2AC47557BE}"/>
              </a:ext>
            </a:extLst>
          </p:cNvPr>
          <p:cNvSpPr txBox="1"/>
          <p:nvPr/>
        </p:nvSpPr>
        <p:spPr>
          <a:xfrm>
            <a:off x="541538" y="230819"/>
            <a:ext cx="6617517" cy="6186309"/>
          </a:xfrm>
          <a:prstGeom prst="rect">
            <a:avLst/>
          </a:prstGeom>
          <a:noFill/>
        </p:spPr>
        <p:txBody>
          <a:bodyPr wrap="none" rtlCol="0">
            <a:spAutoFit/>
          </a:bodyPr>
          <a:lstStyle/>
          <a:p>
            <a:r>
              <a:rPr lang="en-IN" dirty="0"/>
              <a:t>try:</a:t>
            </a:r>
          </a:p>
          <a:p>
            <a:r>
              <a:rPr lang="en-IN" dirty="0"/>
              <a:t>        print("Recognizing...")    </a:t>
            </a:r>
          </a:p>
          <a:p>
            <a:r>
              <a:rPr lang="en-IN" dirty="0"/>
              <a:t>        query = </a:t>
            </a:r>
            <a:r>
              <a:rPr lang="en-IN" dirty="0" err="1"/>
              <a:t>r.recognize_google</a:t>
            </a:r>
            <a:r>
              <a:rPr lang="en-IN" dirty="0"/>
              <a:t>(audio, language='</a:t>
            </a:r>
            <a:r>
              <a:rPr lang="en-IN" dirty="0" err="1"/>
              <a:t>en</a:t>
            </a:r>
            <a:r>
              <a:rPr lang="en-IN" dirty="0"/>
              <a:t>-in')</a:t>
            </a:r>
          </a:p>
          <a:p>
            <a:r>
              <a:rPr lang="en-IN" dirty="0"/>
              <a:t>        print(</a:t>
            </a:r>
            <a:r>
              <a:rPr lang="en-IN" dirty="0" err="1"/>
              <a:t>f"User</a:t>
            </a:r>
            <a:r>
              <a:rPr lang="en-IN" dirty="0"/>
              <a:t> said: {query}\n")</a:t>
            </a:r>
          </a:p>
          <a:p>
            <a:endParaRPr lang="en-IN" dirty="0"/>
          </a:p>
          <a:p>
            <a:r>
              <a:rPr lang="en-IN" dirty="0"/>
              <a:t>    except Exception as e:</a:t>
            </a:r>
          </a:p>
          <a:p>
            <a:r>
              <a:rPr lang="en-IN" dirty="0"/>
              <a:t>        # print(e)    </a:t>
            </a:r>
          </a:p>
          <a:p>
            <a:r>
              <a:rPr lang="en-IN" dirty="0"/>
              <a:t>        print("Say that again please...")  </a:t>
            </a:r>
          </a:p>
          <a:p>
            <a:r>
              <a:rPr lang="en-IN" dirty="0"/>
              <a:t>        return "None"</a:t>
            </a:r>
          </a:p>
          <a:p>
            <a:r>
              <a:rPr lang="en-IN" dirty="0"/>
              <a:t>    return query</a:t>
            </a:r>
          </a:p>
          <a:p>
            <a:endParaRPr lang="en-IN" dirty="0"/>
          </a:p>
          <a:p>
            <a:r>
              <a:rPr lang="en-IN" dirty="0"/>
              <a:t>def </a:t>
            </a:r>
            <a:r>
              <a:rPr lang="en-IN" dirty="0" err="1"/>
              <a:t>sendEmail</a:t>
            </a:r>
            <a:r>
              <a:rPr lang="en-IN" dirty="0"/>
              <a:t>(to, content):</a:t>
            </a:r>
          </a:p>
          <a:p>
            <a:r>
              <a:rPr lang="en-IN" dirty="0"/>
              <a:t>    server = </a:t>
            </a:r>
            <a:r>
              <a:rPr lang="en-IN" dirty="0" err="1"/>
              <a:t>smtplib.SMTP</a:t>
            </a:r>
            <a:r>
              <a:rPr lang="en-IN" dirty="0"/>
              <a:t>('smtp.gmail.com', 587)</a:t>
            </a:r>
          </a:p>
          <a:p>
            <a:r>
              <a:rPr lang="en-IN" dirty="0"/>
              <a:t>    </a:t>
            </a:r>
            <a:r>
              <a:rPr lang="en-IN" dirty="0" err="1"/>
              <a:t>server.ehlo</a:t>
            </a:r>
            <a:r>
              <a:rPr lang="en-IN" dirty="0"/>
              <a:t>()</a:t>
            </a:r>
          </a:p>
          <a:p>
            <a:r>
              <a:rPr lang="en-IN" dirty="0"/>
              <a:t>    </a:t>
            </a:r>
            <a:r>
              <a:rPr lang="en-IN" dirty="0" err="1"/>
              <a:t>server.starttls</a:t>
            </a:r>
            <a:r>
              <a:rPr lang="en-IN" dirty="0"/>
              <a:t>()</a:t>
            </a:r>
          </a:p>
          <a:p>
            <a:r>
              <a:rPr lang="en-IN" dirty="0"/>
              <a:t>    </a:t>
            </a:r>
            <a:r>
              <a:rPr lang="en-IN" dirty="0" err="1"/>
              <a:t>server.login</a:t>
            </a:r>
            <a:r>
              <a:rPr lang="en-IN" dirty="0"/>
              <a:t>('youremail@gmail.com', 'your-password')</a:t>
            </a:r>
          </a:p>
          <a:p>
            <a:r>
              <a:rPr lang="en-IN" dirty="0"/>
              <a:t>    </a:t>
            </a:r>
            <a:r>
              <a:rPr lang="en-IN" dirty="0" err="1"/>
              <a:t>server.sendmail</a:t>
            </a:r>
            <a:r>
              <a:rPr lang="en-IN" dirty="0"/>
              <a:t>('youremail@gmail.com', to, content)</a:t>
            </a:r>
          </a:p>
          <a:p>
            <a:r>
              <a:rPr lang="en-IN" dirty="0"/>
              <a:t>    </a:t>
            </a:r>
            <a:r>
              <a:rPr lang="en-IN" dirty="0" err="1"/>
              <a:t>server.close</a:t>
            </a:r>
            <a:r>
              <a:rPr lang="en-IN" dirty="0"/>
              <a:t>()</a:t>
            </a:r>
          </a:p>
          <a:p>
            <a:endParaRPr lang="en-US" dirty="0"/>
          </a:p>
          <a:p>
            <a:r>
              <a:rPr lang="en-US" dirty="0"/>
              <a:t>if __name__ == '__main__':</a:t>
            </a:r>
          </a:p>
          <a:p>
            <a:r>
              <a:rPr lang="en-US" dirty="0"/>
              <a:t>    </a:t>
            </a:r>
            <a:r>
              <a:rPr lang="en-US" dirty="0" err="1"/>
              <a:t>wishMe</a:t>
            </a:r>
            <a:r>
              <a:rPr lang="en-US" dirty="0"/>
              <a:t>()</a:t>
            </a:r>
          </a:p>
          <a:p>
            <a:r>
              <a:rPr lang="en-US" dirty="0"/>
              <a:t>    while True:</a:t>
            </a:r>
            <a:endParaRPr lang="en-IN" dirty="0"/>
          </a:p>
        </p:txBody>
      </p:sp>
    </p:spTree>
    <p:extLst>
      <p:ext uri="{BB962C8B-B14F-4D97-AF65-F5344CB8AC3E}">
        <p14:creationId xmlns:p14="http://schemas.microsoft.com/office/powerpoint/2010/main" val="3724150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D8802A-BF65-4D7A-830A-FFF9EA0BC013}"/>
              </a:ext>
            </a:extLst>
          </p:cNvPr>
          <p:cNvSpPr txBox="1"/>
          <p:nvPr/>
        </p:nvSpPr>
        <p:spPr>
          <a:xfrm>
            <a:off x="310718" y="248574"/>
            <a:ext cx="7237879" cy="6463308"/>
          </a:xfrm>
          <a:prstGeom prst="rect">
            <a:avLst/>
          </a:prstGeom>
          <a:noFill/>
        </p:spPr>
        <p:txBody>
          <a:bodyPr wrap="none" rtlCol="0">
            <a:spAutoFit/>
          </a:bodyPr>
          <a:lstStyle/>
          <a:p>
            <a:r>
              <a:rPr lang="en-IN" dirty="0"/>
              <a:t>query = </a:t>
            </a:r>
            <a:r>
              <a:rPr lang="en-IN" dirty="0" err="1"/>
              <a:t>takeCommand</a:t>
            </a:r>
            <a:r>
              <a:rPr lang="en-IN" dirty="0"/>
              <a:t>().lower()</a:t>
            </a:r>
          </a:p>
          <a:p>
            <a:endParaRPr lang="en-IN" dirty="0"/>
          </a:p>
          <a:p>
            <a:r>
              <a:rPr lang="en-IN" dirty="0"/>
              <a:t>        # Logic for executing tasks based on query</a:t>
            </a:r>
          </a:p>
          <a:p>
            <a:r>
              <a:rPr lang="en-IN" dirty="0"/>
              <a:t>        if '</a:t>
            </a:r>
            <a:r>
              <a:rPr lang="en-IN" dirty="0" err="1"/>
              <a:t>wikipedia</a:t>
            </a:r>
            <a:r>
              <a:rPr lang="en-IN" dirty="0"/>
              <a:t>' in query:</a:t>
            </a:r>
          </a:p>
          <a:p>
            <a:r>
              <a:rPr lang="en-IN" dirty="0"/>
              <a:t>            speak('Searching Wikipedia...')</a:t>
            </a:r>
          </a:p>
          <a:p>
            <a:r>
              <a:rPr lang="en-IN" dirty="0"/>
              <a:t>            query = </a:t>
            </a:r>
            <a:r>
              <a:rPr lang="en-IN" dirty="0" err="1"/>
              <a:t>query.replace</a:t>
            </a:r>
            <a:r>
              <a:rPr lang="en-IN" dirty="0"/>
              <a:t>("</a:t>
            </a:r>
            <a:r>
              <a:rPr lang="en-IN" dirty="0" err="1"/>
              <a:t>wikipedia</a:t>
            </a:r>
            <a:r>
              <a:rPr lang="en-IN" dirty="0"/>
              <a:t>", "")</a:t>
            </a:r>
          </a:p>
          <a:p>
            <a:r>
              <a:rPr lang="en-IN" dirty="0"/>
              <a:t>            results = </a:t>
            </a:r>
            <a:r>
              <a:rPr lang="en-IN" dirty="0" err="1"/>
              <a:t>wikipedia.summary</a:t>
            </a:r>
            <a:r>
              <a:rPr lang="en-IN" dirty="0"/>
              <a:t>(query, sentences=2)</a:t>
            </a:r>
          </a:p>
          <a:p>
            <a:r>
              <a:rPr lang="en-IN" dirty="0"/>
              <a:t>            speak("According to Wikipedia")</a:t>
            </a:r>
          </a:p>
          <a:p>
            <a:r>
              <a:rPr lang="en-IN" dirty="0"/>
              <a:t>            print(results)</a:t>
            </a:r>
          </a:p>
          <a:p>
            <a:r>
              <a:rPr lang="en-IN" dirty="0"/>
              <a:t>            speak(results)</a:t>
            </a:r>
          </a:p>
          <a:p>
            <a:endParaRPr lang="en-IN" dirty="0"/>
          </a:p>
          <a:p>
            <a:r>
              <a:rPr lang="en-IN" dirty="0" err="1"/>
              <a:t>elif</a:t>
            </a:r>
            <a:r>
              <a:rPr lang="en-IN" dirty="0"/>
              <a:t> 'open </a:t>
            </a:r>
            <a:r>
              <a:rPr lang="en-IN" dirty="0" err="1"/>
              <a:t>youtube</a:t>
            </a:r>
            <a:r>
              <a:rPr lang="en-IN" dirty="0"/>
              <a:t>' in query:</a:t>
            </a:r>
          </a:p>
          <a:p>
            <a:r>
              <a:rPr lang="en-IN" dirty="0"/>
              <a:t>            </a:t>
            </a:r>
            <a:r>
              <a:rPr lang="en-IN" dirty="0" err="1"/>
              <a:t>webbrowser.open</a:t>
            </a:r>
            <a:r>
              <a:rPr lang="en-IN" dirty="0"/>
              <a:t>("youtube.com")</a:t>
            </a:r>
          </a:p>
          <a:p>
            <a:endParaRPr lang="en-IN" dirty="0"/>
          </a:p>
          <a:p>
            <a:r>
              <a:rPr lang="en-IN" dirty="0"/>
              <a:t>        </a:t>
            </a:r>
            <a:r>
              <a:rPr lang="en-IN" dirty="0" err="1"/>
              <a:t>elif</a:t>
            </a:r>
            <a:r>
              <a:rPr lang="en-IN" dirty="0"/>
              <a:t> 'open google' in query:</a:t>
            </a:r>
          </a:p>
          <a:p>
            <a:r>
              <a:rPr lang="en-IN" dirty="0"/>
              <a:t>            </a:t>
            </a:r>
            <a:r>
              <a:rPr lang="en-IN" dirty="0" err="1"/>
              <a:t>webbrowser.open</a:t>
            </a:r>
            <a:r>
              <a:rPr lang="en-IN" dirty="0"/>
              <a:t>("google.com")</a:t>
            </a:r>
          </a:p>
          <a:p>
            <a:endParaRPr lang="en-IN" dirty="0"/>
          </a:p>
          <a:p>
            <a:r>
              <a:rPr lang="en-IN" dirty="0"/>
              <a:t>        </a:t>
            </a:r>
            <a:r>
              <a:rPr lang="en-IN" dirty="0" err="1"/>
              <a:t>elif</a:t>
            </a:r>
            <a:r>
              <a:rPr lang="en-IN" dirty="0"/>
              <a:t> 'open </a:t>
            </a:r>
            <a:r>
              <a:rPr lang="en-IN" dirty="0" err="1"/>
              <a:t>stackoverflow</a:t>
            </a:r>
            <a:r>
              <a:rPr lang="en-IN" dirty="0"/>
              <a:t>' in query:</a:t>
            </a:r>
          </a:p>
          <a:p>
            <a:r>
              <a:rPr lang="en-IN" dirty="0"/>
              <a:t>            </a:t>
            </a:r>
            <a:r>
              <a:rPr lang="en-IN" dirty="0" err="1"/>
              <a:t>webbrowser.open</a:t>
            </a:r>
            <a:r>
              <a:rPr lang="en-IN" dirty="0"/>
              <a:t>("stackoverflow.com")   </a:t>
            </a:r>
          </a:p>
          <a:p>
            <a:r>
              <a:rPr lang="en-IN" dirty="0"/>
              <a:t>            </a:t>
            </a:r>
          </a:p>
          <a:p>
            <a:r>
              <a:rPr lang="en-IN" dirty="0"/>
              <a:t>        </a:t>
            </a:r>
            <a:r>
              <a:rPr lang="en-IN" dirty="0" err="1"/>
              <a:t>elif</a:t>
            </a:r>
            <a:r>
              <a:rPr lang="en-IN" dirty="0"/>
              <a:t> 'play video' in query:</a:t>
            </a:r>
          </a:p>
          <a:p>
            <a:r>
              <a:rPr lang="en-IN" dirty="0"/>
              <a:t>            </a:t>
            </a:r>
            <a:r>
              <a:rPr lang="en-IN" dirty="0" err="1"/>
              <a:t>webbrowser.open</a:t>
            </a:r>
            <a:r>
              <a:rPr lang="en-IN" dirty="0"/>
              <a:t>("https://youtu.be/bq8Wvq-omRg")     </a:t>
            </a:r>
          </a:p>
          <a:p>
            <a:endParaRPr lang="en-IN" dirty="0"/>
          </a:p>
        </p:txBody>
      </p:sp>
    </p:spTree>
    <p:extLst>
      <p:ext uri="{BB962C8B-B14F-4D97-AF65-F5344CB8AC3E}">
        <p14:creationId xmlns:p14="http://schemas.microsoft.com/office/powerpoint/2010/main" val="177631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FF893E-C9EC-479A-B993-82ACE376D059}"/>
              </a:ext>
            </a:extLst>
          </p:cNvPr>
          <p:cNvSpPr txBox="1"/>
          <p:nvPr/>
        </p:nvSpPr>
        <p:spPr>
          <a:xfrm>
            <a:off x="301841" y="177553"/>
            <a:ext cx="11660564" cy="6740307"/>
          </a:xfrm>
          <a:prstGeom prst="rect">
            <a:avLst/>
          </a:prstGeom>
          <a:noFill/>
        </p:spPr>
        <p:txBody>
          <a:bodyPr wrap="none" rtlCol="0">
            <a:spAutoFit/>
          </a:bodyPr>
          <a:lstStyle/>
          <a:p>
            <a:r>
              <a:rPr lang="en-IN" dirty="0" err="1"/>
              <a:t>elif</a:t>
            </a:r>
            <a:r>
              <a:rPr lang="en-IN" dirty="0"/>
              <a:t> 'play my video' in query:</a:t>
            </a:r>
          </a:p>
          <a:p>
            <a:r>
              <a:rPr lang="en-IN" dirty="0"/>
              <a:t>            </a:t>
            </a:r>
            <a:r>
              <a:rPr lang="en-IN" dirty="0" err="1"/>
              <a:t>music_dir</a:t>
            </a:r>
            <a:r>
              <a:rPr lang="en-IN" dirty="0"/>
              <a:t> = 'E:\video'</a:t>
            </a:r>
          </a:p>
          <a:p>
            <a:r>
              <a:rPr lang="en-IN" dirty="0"/>
              <a:t>            videos = </a:t>
            </a:r>
            <a:r>
              <a:rPr lang="en-IN" dirty="0" err="1"/>
              <a:t>os.listdir</a:t>
            </a:r>
            <a:r>
              <a:rPr lang="en-IN" dirty="0"/>
              <a:t>(</a:t>
            </a:r>
            <a:r>
              <a:rPr lang="en-IN" dirty="0" err="1"/>
              <a:t>music_dir</a:t>
            </a:r>
            <a:r>
              <a:rPr lang="en-IN" dirty="0"/>
              <a:t>)</a:t>
            </a:r>
          </a:p>
          <a:p>
            <a:r>
              <a:rPr lang="en-IN" dirty="0"/>
              <a:t>            print(videos)    </a:t>
            </a:r>
          </a:p>
          <a:p>
            <a:r>
              <a:rPr lang="en-IN" dirty="0"/>
              <a:t>            </a:t>
            </a:r>
            <a:r>
              <a:rPr lang="en-IN" dirty="0" err="1"/>
              <a:t>os.startfile</a:t>
            </a:r>
            <a:r>
              <a:rPr lang="en-IN" dirty="0"/>
              <a:t>(</a:t>
            </a:r>
            <a:r>
              <a:rPr lang="en-IN" dirty="0" err="1"/>
              <a:t>os.path.join</a:t>
            </a:r>
            <a:r>
              <a:rPr lang="en-IN" dirty="0"/>
              <a:t>(</a:t>
            </a:r>
            <a:r>
              <a:rPr lang="en-IN" dirty="0" err="1"/>
              <a:t>music_dir</a:t>
            </a:r>
            <a:r>
              <a:rPr lang="en-IN" dirty="0"/>
              <a:t>, videos[0]))</a:t>
            </a:r>
          </a:p>
          <a:p>
            <a:r>
              <a:rPr lang="en-IN" dirty="0"/>
              <a:t>        </a:t>
            </a:r>
            <a:r>
              <a:rPr lang="en-IN" dirty="0" err="1"/>
              <a:t>elif</a:t>
            </a:r>
            <a:r>
              <a:rPr lang="en-IN" dirty="0"/>
              <a:t> 'the time' in query:</a:t>
            </a:r>
          </a:p>
          <a:p>
            <a:r>
              <a:rPr lang="en-IN" dirty="0"/>
              <a:t>            </a:t>
            </a:r>
            <a:r>
              <a:rPr lang="en-IN" dirty="0" err="1"/>
              <a:t>strTime</a:t>
            </a:r>
            <a:r>
              <a:rPr lang="en-IN" dirty="0"/>
              <a:t> = </a:t>
            </a:r>
            <a:r>
              <a:rPr lang="en-IN" dirty="0" err="1"/>
              <a:t>datetime.datetime.now</a:t>
            </a:r>
            <a:r>
              <a:rPr lang="en-IN" dirty="0"/>
              <a:t>().</a:t>
            </a:r>
            <a:r>
              <a:rPr lang="en-IN" dirty="0" err="1"/>
              <a:t>strftime</a:t>
            </a:r>
            <a:r>
              <a:rPr lang="en-IN" dirty="0"/>
              <a:t>("%H:%M:%S")   </a:t>
            </a:r>
          </a:p>
          <a:p>
            <a:r>
              <a:rPr lang="en-IN" dirty="0"/>
              <a:t>            speak(</a:t>
            </a:r>
            <a:r>
              <a:rPr lang="en-IN" dirty="0" err="1"/>
              <a:t>f"Sir</a:t>
            </a:r>
            <a:r>
              <a:rPr lang="en-IN" dirty="0"/>
              <a:t>, the time is {</a:t>
            </a:r>
            <a:r>
              <a:rPr lang="en-IN" dirty="0" err="1"/>
              <a:t>strTime</a:t>
            </a:r>
            <a:r>
              <a:rPr lang="en-IN" dirty="0"/>
              <a:t>}")</a:t>
            </a:r>
          </a:p>
          <a:p>
            <a:endParaRPr lang="en-IN" dirty="0"/>
          </a:p>
          <a:p>
            <a:r>
              <a:rPr lang="en-IN" dirty="0" err="1"/>
              <a:t>elif</a:t>
            </a:r>
            <a:r>
              <a:rPr lang="en-IN" dirty="0"/>
              <a:t> 'who am </a:t>
            </a:r>
            <a:r>
              <a:rPr lang="en-IN" dirty="0" err="1"/>
              <a:t>i</a:t>
            </a:r>
            <a:r>
              <a:rPr lang="en-IN" dirty="0"/>
              <a:t>' in query:</a:t>
            </a:r>
          </a:p>
          <a:p>
            <a:r>
              <a:rPr lang="en-IN" dirty="0"/>
              <a:t>            speak(</a:t>
            </a:r>
            <a:r>
              <a:rPr lang="en-IN" dirty="0" err="1"/>
              <a:t>f"you</a:t>
            </a:r>
            <a:r>
              <a:rPr lang="en-IN" dirty="0"/>
              <a:t> are </a:t>
            </a:r>
            <a:r>
              <a:rPr lang="en-IN" dirty="0" err="1"/>
              <a:t>shubhranil</a:t>
            </a:r>
            <a:r>
              <a:rPr lang="en-IN" dirty="0"/>
              <a:t>")</a:t>
            </a:r>
          </a:p>
          <a:p>
            <a:r>
              <a:rPr lang="en-IN" dirty="0"/>
              <a:t>            </a:t>
            </a:r>
          </a:p>
          <a:p>
            <a:r>
              <a:rPr lang="en-IN" dirty="0"/>
              <a:t>        </a:t>
            </a:r>
            <a:r>
              <a:rPr lang="en-IN" dirty="0" err="1"/>
              <a:t>elif</a:t>
            </a:r>
            <a:r>
              <a:rPr lang="en-IN" dirty="0"/>
              <a:t> 'who is my best friend' in query:</a:t>
            </a:r>
          </a:p>
          <a:p>
            <a:r>
              <a:rPr lang="en-IN" dirty="0"/>
              <a:t>            speak(f" </a:t>
            </a:r>
            <a:r>
              <a:rPr lang="en-IN" dirty="0" err="1"/>
              <a:t>soumya</a:t>
            </a:r>
            <a:r>
              <a:rPr lang="en-IN" dirty="0"/>
              <a:t> </a:t>
            </a:r>
            <a:r>
              <a:rPr lang="en-IN" dirty="0" err="1"/>
              <a:t>ghosh</a:t>
            </a:r>
            <a:r>
              <a:rPr lang="en-IN" dirty="0"/>
              <a:t> is your best friend")</a:t>
            </a:r>
          </a:p>
          <a:p>
            <a:r>
              <a:rPr lang="en-IN" dirty="0"/>
              <a:t>            </a:t>
            </a:r>
          </a:p>
          <a:p>
            <a:r>
              <a:rPr lang="en-IN" dirty="0"/>
              <a:t>        </a:t>
            </a:r>
            <a:r>
              <a:rPr lang="en-IN" dirty="0" err="1"/>
              <a:t>elif</a:t>
            </a:r>
            <a:r>
              <a:rPr lang="en-IN" dirty="0"/>
              <a:t> 'who are you' in query:</a:t>
            </a:r>
          </a:p>
          <a:p>
            <a:r>
              <a:rPr lang="en-IN" dirty="0"/>
              <a:t>            speak(f" </a:t>
            </a:r>
            <a:r>
              <a:rPr lang="en-IN" dirty="0" err="1"/>
              <a:t>i</a:t>
            </a:r>
            <a:r>
              <a:rPr lang="en-IN" dirty="0"/>
              <a:t> am </a:t>
            </a:r>
            <a:r>
              <a:rPr lang="en-IN" dirty="0" err="1"/>
              <a:t>jarvis</a:t>
            </a:r>
            <a:r>
              <a:rPr lang="en-IN" dirty="0"/>
              <a:t> sir, your personal assistant")  </a:t>
            </a:r>
          </a:p>
          <a:p>
            <a:r>
              <a:rPr lang="en-IN" dirty="0"/>
              <a:t>    </a:t>
            </a:r>
          </a:p>
          <a:p>
            <a:r>
              <a:rPr lang="en-IN" dirty="0"/>
              <a:t>        </a:t>
            </a:r>
            <a:r>
              <a:rPr lang="en-IN" dirty="0" err="1"/>
              <a:t>elif</a:t>
            </a:r>
            <a:r>
              <a:rPr lang="en-IN" dirty="0"/>
              <a:t> 'open dev c' in query:</a:t>
            </a:r>
          </a:p>
          <a:p>
            <a:r>
              <a:rPr lang="en-IN" dirty="0"/>
              <a:t>            'C:\Program Files (x86)\Dev-</a:t>
            </a:r>
            <a:r>
              <a:rPr lang="en-IN" dirty="0" err="1"/>
              <a:t>Cpp</a:t>
            </a:r>
            <a:r>
              <a:rPr lang="en-IN" dirty="0"/>
              <a:t>'      </a:t>
            </a:r>
          </a:p>
          <a:p>
            <a:endParaRPr lang="en-IN" dirty="0"/>
          </a:p>
          <a:p>
            <a:r>
              <a:rPr lang="en-IN" dirty="0"/>
              <a:t>        </a:t>
            </a:r>
            <a:r>
              <a:rPr lang="en-IN" dirty="0" err="1"/>
              <a:t>elif</a:t>
            </a:r>
            <a:r>
              <a:rPr lang="en-IN" dirty="0"/>
              <a:t> 'open code' in query:</a:t>
            </a:r>
          </a:p>
          <a:p>
            <a:r>
              <a:rPr lang="en-IN" dirty="0"/>
              <a:t>            </a:t>
            </a:r>
            <a:r>
              <a:rPr lang="en-IN" dirty="0" err="1"/>
              <a:t>codePath</a:t>
            </a:r>
            <a:r>
              <a:rPr lang="en-IN" dirty="0"/>
              <a:t> = "C:\\Users\\Haris\\AppData\\Local\\Programs\\Microsoft VS Code\\Code.exe"</a:t>
            </a:r>
          </a:p>
          <a:p>
            <a:r>
              <a:rPr lang="en-IN" dirty="0"/>
              <a:t>            </a:t>
            </a:r>
            <a:r>
              <a:rPr lang="en-IN" dirty="0" err="1"/>
              <a:t>os.startfile</a:t>
            </a:r>
            <a:r>
              <a:rPr lang="en-IN" dirty="0"/>
              <a:t>(</a:t>
            </a:r>
            <a:r>
              <a:rPr lang="en-IN" dirty="0" err="1"/>
              <a:t>codePath</a:t>
            </a:r>
            <a:r>
              <a:rPr lang="en-IN" dirty="0"/>
              <a:t>)</a:t>
            </a:r>
          </a:p>
        </p:txBody>
      </p:sp>
    </p:spTree>
    <p:extLst>
      <p:ext uri="{BB962C8B-B14F-4D97-AF65-F5344CB8AC3E}">
        <p14:creationId xmlns:p14="http://schemas.microsoft.com/office/powerpoint/2010/main" val="140093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D5F275-81A3-4E61-B74A-A9C85A1A747F}"/>
              </a:ext>
            </a:extLst>
          </p:cNvPr>
          <p:cNvSpPr txBox="1"/>
          <p:nvPr/>
        </p:nvSpPr>
        <p:spPr>
          <a:xfrm>
            <a:off x="195309" y="289679"/>
            <a:ext cx="8650125" cy="3139321"/>
          </a:xfrm>
          <a:prstGeom prst="rect">
            <a:avLst/>
          </a:prstGeom>
          <a:noFill/>
        </p:spPr>
        <p:txBody>
          <a:bodyPr wrap="none" rtlCol="0">
            <a:spAutoFit/>
          </a:bodyPr>
          <a:lstStyle/>
          <a:p>
            <a:r>
              <a:rPr lang="en-US" dirty="0" err="1"/>
              <a:t>elif</a:t>
            </a:r>
            <a:r>
              <a:rPr lang="en-US" dirty="0"/>
              <a:t> 'email to nil' in query:</a:t>
            </a:r>
          </a:p>
          <a:p>
            <a:r>
              <a:rPr lang="en-US" dirty="0"/>
              <a:t>            try:</a:t>
            </a:r>
          </a:p>
          <a:p>
            <a:r>
              <a:rPr lang="en-US" dirty="0"/>
              <a:t>                speak("What should I say?")</a:t>
            </a:r>
          </a:p>
          <a:p>
            <a:r>
              <a:rPr lang="en-US" dirty="0"/>
              <a:t>                content = </a:t>
            </a:r>
            <a:r>
              <a:rPr lang="en-US" dirty="0" err="1"/>
              <a:t>takeCommand</a:t>
            </a:r>
            <a:r>
              <a:rPr lang="en-US" dirty="0"/>
              <a:t>()</a:t>
            </a:r>
          </a:p>
          <a:p>
            <a:r>
              <a:rPr lang="en-US" dirty="0"/>
              <a:t>                to = "onlysubhranil1998@gmail.com"    </a:t>
            </a:r>
          </a:p>
          <a:p>
            <a:r>
              <a:rPr lang="en-US" dirty="0"/>
              <a:t>                </a:t>
            </a:r>
            <a:r>
              <a:rPr lang="en-US" dirty="0" err="1"/>
              <a:t>sendEmail</a:t>
            </a:r>
            <a:r>
              <a:rPr lang="en-US" dirty="0"/>
              <a:t>(to, content)</a:t>
            </a:r>
          </a:p>
          <a:p>
            <a:r>
              <a:rPr lang="en-US" dirty="0"/>
              <a:t>                speak("Email has been sent!")</a:t>
            </a:r>
          </a:p>
          <a:p>
            <a:r>
              <a:rPr lang="en-US" dirty="0"/>
              <a:t>            except Exception as e:</a:t>
            </a:r>
          </a:p>
          <a:p>
            <a:r>
              <a:rPr lang="en-US" dirty="0"/>
              <a:t>                print(e)</a:t>
            </a:r>
          </a:p>
          <a:p>
            <a:r>
              <a:rPr lang="en-US" dirty="0"/>
              <a:t>                speak("Sorry my friend </a:t>
            </a:r>
            <a:r>
              <a:rPr lang="en-US" dirty="0" err="1"/>
              <a:t>shubhranil</a:t>
            </a:r>
            <a:r>
              <a:rPr lang="en-US" dirty="0"/>
              <a:t>. I am not able to send this email")</a:t>
            </a:r>
          </a:p>
          <a:p>
            <a:r>
              <a:rPr lang="en-US" dirty="0"/>
              <a:t>                </a:t>
            </a:r>
            <a:r>
              <a:rPr lang="en-US" dirty="0" err="1"/>
              <a:t>takeCommand</a:t>
            </a:r>
            <a:r>
              <a:rPr lang="en-US" dirty="0"/>
              <a:t>()</a:t>
            </a:r>
            <a:endParaRPr lang="en-IN" dirty="0"/>
          </a:p>
        </p:txBody>
      </p:sp>
      <p:pic>
        <p:nvPicPr>
          <p:cNvPr id="4" name="Picture 3">
            <a:extLst>
              <a:ext uri="{FF2B5EF4-FFF2-40B4-BE49-F238E27FC236}">
                <a16:creationId xmlns:a16="http://schemas.microsoft.com/office/drawing/2014/main" id="{E6F9753B-50EA-4801-8B77-9B305B7EA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237" y="3540296"/>
            <a:ext cx="6986726" cy="3048000"/>
          </a:xfrm>
          <a:prstGeom prst="rect">
            <a:avLst/>
          </a:prstGeom>
        </p:spPr>
      </p:pic>
    </p:spTree>
    <p:extLst>
      <p:ext uri="{BB962C8B-B14F-4D97-AF65-F5344CB8AC3E}">
        <p14:creationId xmlns:p14="http://schemas.microsoft.com/office/powerpoint/2010/main" val="1436625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28E6DE-F87B-410A-9FFB-A4CB81C38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53" y="195309"/>
            <a:ext cx="7212613" cy="4057095"/>
          </a:xfrm>
          <a:prstGeom prst="rect">
            <a:avLst/>
          </a:prstGeom>
        </p:spPr>
      </p:pic>
      <p:sp>
        <p:nvSpPr>
          <p:cNvPr id="5" name="TextBox 4">
            <a:extLst>
              <a:ext uri="{FF2B5EF4-FFF2-40B4-BE49-F238E27FC236}">
                <a16:creationId xmlns:a16="http://schemas.microsoft.com/office/drawing/2014/main" id="{94667E53-BD42-412B-B050-F16685262AC5}"/>
              </a:ext>
            </a:extLst>
          </p:cNvPr>
          <p:cNvSpPr txBox="1"/>
          <p:nvPr/>
        </p:nvSpPr>
        <p:spPr>
          <a:xfrm>
            <a:off x="3777096" y="4634143"/>
            <a:ext cx="4637808" cy="369332"/>
          </a:xfrm>
          <a:prstGeom prst="rect">
            <a:avLst/>
          </a:prstGeom>
          <a:noFill/>
        </p:spPr>
        <p:txBody>
          <a:bodyPr wrap="none" rtlCol="0">
            <a:spAutoFit/>
          </a:bodyPr>
          <a:lstStyle/>
          <a:p>
            <a:r>
              <a:rPr lang="en-US" b="1" dirty="0"/>
              <a:t>Opening Google using voice assistance</a:t>
            </a:r>
            <a:endParaRPr lang="en-IN" b="1" dirty="0"/>
          </a:p>
        </p:txBody>
      </p:sp>
    </p:spTree>
    <p:extLst>
      <p:ext uri="{BB962C8B-B14F-4D97-AF65-F5344CB8AC3E}">
        <p14:creationId xmlns:p14="http://schemas.microsoft.com/office/powerpoint/2010/main" val="363872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496279-8A24-49E4-92D4-14669CE57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8004" y="168675"/>
            <a:ext cx="8569911" cy="4820575"/>
          </a:xfrm>
          <a:prstGeom prst="rect">
            <a:avLst/>
          </a:prstGeom>
        </p:spPr>
      </p:pic>
      <p:sp>
        <p:nvSpPr>
          <p:cNvPr id="4" name="TextBox 3">
            <a:extLst>
              <a:ext uri="{FF2B5EF4-FFF2-40B4-BE49-F238E27FC236}">
                <a16:creationId xmlns:a16="http://schemas.microsoft.com/office/drawing/2014/main" id="{64D1BDB4-2B76-45C7-86E3-2555C2FDD4D5}"/>
              </a:ext>
            </a:extLst>
          </p:cNvPr>
          <p:cNvSpPr txBox="1"/>
          <p:nvPr/>
        </p:nvSpPr>
        <p:spPr>
          <a:xfrm>
            <a:off x="2796466" y="5370990"/>
            <a:ext cx="4535216" cy="369332"/>
          </a:xfrm>
          <a:prstGeom prst="rect">
            <a:avLst/>
          </a:prstGeom>
          <a:noFill/>
        </p:spPr>
        <p:txBody>
          <a:bodyPr wrap="none" rtlCol="0">
            <a:spAutoFit/>
          </a:bodyPr>
          <a:lstStyle/>
          <a:p>
            <a:r>
              <a:rPr lang="en-US" b="1" dirty="0"/>
              <a:t>Opening YouTube using voice assistant</a:t>
            </a:r>
            <a:endParaRPr lang="en-IN" b="1" dirty="0"/>
          </a:p>
        </p:txBody>
      </p:sp>
    </p:spTree>
    <p:extLst>
      <p:ext uri="{BB962C8B-B14F-4D97-AF65-F5344CB8AC3E}">
        <p14:creationId xmlns:p14="http://schemas.microsoft.com/office/powerpoint/2010/main" val="3327278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F5F49C-3ADB-4DE2-B9C6-89DF5451F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831" y="115409"/>
            <a:ext cx="9827581" cy="5528014"/>
          </a:xfrm>
          <a:prstGeom prst="rect">
            <a:avLst/>
          </a:prstGeom>
        </p:spPr>
      </p:pic>
      <p:sp>
        <p:nvSpPr>
          <p:cNvPr id="4" name="TextBox 3">
            <a:extLst>
              <a:ext uri="{FF2B5EF4-FFF2-40B4-BE49-F238E27FC236}">
                <a16:creationId xmlns:a16="http://schemas.microsoft.com/office/drawing/2014/main" id="{CCB359D9-6CEA-45B0-8F58-5F246C33C1AA}"/>
              </a:ext>
            </a:extLst>
          </p:cNvPr>
          <p:cNvSpPr txBox="1"/>
          <p:nvPr/>
        </p:nvSpPr>
        <p:spPr>
          <a:xfrm>
            <a:off x="3444536" y="5885895"/>
            <a:ext cx="5594801" cy="369332"/>
          </a:xfrm>
          <a:prstGeom prst="rect">
            <a:avLst/>
          </a:prstGeom>
          <a:noFill/>
        </p:spPr>
        <p:txBody>
          <a:bodyPr wrap="none" rtlCol="0">
            <a:spAutoFit/>
          </a:bodyPr>
          <a:lstStyle/>
          <a:p>
            <a:r>
              <a:rPr lang="en-US" b="1" dirty="0"/>
              <a:t>Telling about any person according to Wikipedia</a:t>
            </a:r>
            <a:endParaRPr lang="en-IN" b="1" dirty="0"/>
          </a:p>
        </p:txBody>
      </p:sp>
    </p:spTree>
    <p:extLst>
      <p:ext uri="{BB962C8B-B14F-4D97-AF65-F5344CB8AC3E}">
        <p14:creationId xmlns:p14="http://schemas.microsoft.com/office/powerpoint/2010/main" val="292852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24F15A-4243-4798-BFA4-1097F1114E50}"/>
              </a:ext>
            </a:extLst>
          </p:cNvPr>
          <p:cNvSpPr txBox="1"/>
          <p:nvPr/>
        </p:nvSpPr>
        <p:spPr>
          <a:xfrm>
            <a:off x="150921" y="62144"/>
            <a:ext cx="5433134" cy="6832640"/>
          </a:xfrm>
          <a:prstGeom prst="rect">
            <a:avLst/>
          </a:prstGeom>
          <a:noFill/>
        </p:spPr>
        <p:txBody>
          <a:bodyPr wrap="square" rtlCol="0">
            <a:spAutoFit/>
          </a:bodyPr>
          <a:lstStyle/>
          <a:p>
            <a:r>
              <a:rPr lang="en-US" b="1" u="sng" dirty="0">
                <a:latin typeface="Arial Black" panose="020B0A04020102020204" pitchFamily="34" charset="0"/>
              </a:rPr>
              <a:t>Advantages</a:t>
            </a:r>
          </a:p>
          <a:p>
            <a:endParaRPr lang="en-US" dirty="0"/>
          </a:p>
          <a:p>
            <a:pPr algn="l">
              <a:buFont typeface="Arial" panose="020B0604020202020204" pitchFamily="34" charset="0"/>
              <a:buChar char="•"/>
            </a:pPr>
            <a:r>
              <a:rPr lang="en-US" sz="2400" b="0" i="0" dirty="0">
                <a:solidFill>
                  <a:schemeClr val="accent2">
                    <a:lumMod val="60000"/>
                    <a:lumOff val="40000"/>
                  </a:schemeClr>
                </a:solidFill>
                <a:effectLst/>
                <a:latin typeface="arial" panose="020B0604020202020204" pitchFamily="34" charset="0"/>
              </a:rPr>
              <a:t>Enhances e-Commerce Marketing. ...</a:t>
            </a:r>
          </a:p>
          <a:p>
            <a:pPr algn="l"/>
            <a:endParaRPr lang="en-US" sz="2400" b="0" i="0" dirty="0">
              <a:solidFill>
                <a:schemeClr val="accent2">
                  <a:lumMod val="60000"/>
                  <a:lumOff val="40000"/>
                </a:schemeClr>
              </a:solidFill>
              <a:effectLst/>
              <a:latin typeface="arial" panose="020B0604020202020204" pitchFamily="34" charset="0"/>
            </a:endParaRPr>
          </a:p>
          <a:p>
            <a:pPr algn="l">
              <a:buFont typeface="Arial" panose="020B0604020202020204" pitchFamily="34" charset="0"/>
              <a:buChar char="•"/>
            </a:pPr>
            <a:r>
              <a:rPr lang="en-US" sz="2400" b="0" i="0" dirty="0">
                <a:solidFill>
                  <a:schemeClr val="accent2">
                    <a:lumMod val="60000"/>
                    <a:lumOff val="40000"/>
                  </a:schemeClr>
                </a:solidFill>
                <a:effectLst/>
                <a:latin typeface="arial" panose="020B0604020202020204" pitchFamily="34" charset="0"/>
              </a:rPr>
              <a:t>Provides 24/7 Customer Support. ...</a:t>
            </a:r>
          </a:p>
          <a:p>
            <a:pPr algn="l"/>
            <a:endParaRPr lang="en-US" sz="2400" b="0" i="0" dirty="0">
              <a:solidFill>
                <a:schemeClr val="accent2">
                  <a:lumMod val="60000"/>
                  <a:lumOff val="40000"/>
                </a:schemeClr>
              </a:solidFill>
              <a:effectLst/>
              <a:latin typeface="arial" panose="020B0604020202020204" pitchFamily="34" charset="0"/>
            </a:endParaRPr>
          </a:p>
          <a:p>
            <a:pPr algn="l">
              <a:buFont typeface="Arial" panose="020B0604020202020204" pitchFamily="34" charset="0"/>
              <a:buChar char="•"/>
            </a:pPr>
            <a:r>
              <a:rPr lang="en-US" sz="2400" b="0" i="0" dirty="0">
                <a:solidFill>
                  <a:schemeClr val="accent2">
                    <a:lumMod val="60000"/>
                    <a:lumOff val="40000"/>
                  </a:schemeClr>
                </a:solidFill>
                <a:effectLst/>
                <a:latin typeface="arial" panose="020B0604020202020204" pitchFamily="34" charset="0"/>
              </a:rPr>
              <a:t>Eradicates Language Barriers. ...</a:t>
            </a:r>
          </a:p>
          <a:p>
            <a:pPr algn="l">
              <a:buFont typeface="Arial" panose="020B0604020202020204" pitchFamily="34" charset="0"/>
              <a:buChar char="•"/>
            </a:pPr>
            <a:endParaRPr lang="en-US" sz="2400" b="0" i="0" dirty="0">
              <a:solidFill>
                <a:schemeClr val="accent2">
                  <a:lumMod val="60000"/>
                  <a:lumOff val="40000"/>
                </a:schemeClr>
              </a:solidFill>
              <a:effectLst/>
              <a:latin typeface="arial" panose="020B0604020202020204" pitchFamily="34" charset="0"/>
            </a:endParaRPr>
          </a:p>
          <a:p>
            <a:pPr algn="l">
              <a:buFont typeface="Arial" panose="020B0604020202020204" pitchFamily="34" charset="0"/>
              <a:buChar char="•"/>
            </a:pPr>
            <a:r>
              <a:rPr lang="en-US" sz="2400" b="0" i="0" dirty="0">
                <a:solidFill>
                  <a:schemeClr val="accent2">
                    <a:lumMod val="60000"/>
                    <a:lumOff val="40000"/>
                  </a:schemeClr>
                </a:solidFill>
                <a:effectLst/>
                <a:latin typeface="arial" panose="020B0604020202020204" pitchFamily="34" charset="0"/>
              </a:rPr>
              <a:t>Helps Streamline Operations. ...</a:t>
            </a:r>
          </a:p>
          <a:p>
            <a:pPr algn="l">
              <a:buFont typeface="Arial" panose="020B0604020202020204" pitchFamily="34" charset="0"/>
              <a:buChar char="•"/>
            </a:pPr>
            <a:endParaRPr lang="en-US" sz="2400" b="0" i="0" dirty="0">
              <a:solidFill>
                <a:schemeClr val="accent2">
                  <a:lumMod val="60000"/>
                  <a:lumOff val="40000"/>
                </a:schemeClr>
              </a:solidFill>
              <a:effectLst/>
              <a:latin typeface="arial" panose="020B0604020202020204" pitchFamily="34" charset="0"/>
            </a:endParaRPr>
          </a:p>
          <a:p>
            <a:pPr algn="l">
              <a:buFont typeface="Arial" panose="020B0604020202020204" pitchFamily="34" charset="0"/>
              <a:buChar char="•"/>
            </a:pPr>
            <a:r>
              <a:rPr lang="en-US" sz="2400" b="0" i="0" dirty="0">
                <a:solidFill>
                  <a:schemeClr val="accent2">
                    <a:lumMod val="60000"/>
                    <a:lumOff val="40000"/>
                  </a:schemeClr>
                </a:solidFill>
                <a:effectLst/>
                <a:latin typeface="arial" panose="020B0604020202020204" pitchFamily="34" charset="0"/>
              </a:rPr>
              <a:t>Saves Time by Automating Repetitive Tasks. ...</a:t>
            </a:r>
          </a:p>
          <a:p>
            <a:pPr algn="l">
              <a:buFont typeface="Arial" panose="020B0604020202020204" pitchFamily="34" charset="0"/>
              <a:buChar char="•"/>
            </a:pPr>
            <a:endParaRPr lang="en-US" sz="2400" b="0" i="0" dirty="0">
              <a:solidFill>
                <a:schemeClr val="accent2">
                  <a:lumMod val="60000"/>
                  <a:lumOff val="40000"/>
                </a:schemeClr>
              </a:solidFill>
              <a:effectLst/>
              <a:latin typeface="arial" panose="020B0604020202020204" pitchFamily="34" charset="0"/>
            </a:endParaRPr>
          </a:p>
          <a:p>
            <a:pPr algn="l">
              <a:buFont typeface="Arial" panose="020B0604020202020204" pitchFamily="34" charset="0"/>
              <a:buChar char="•"/>
            </a:pPr>
            <a:r>
              <a:rPr lang="en-US" sz="2400" b="0" i="0" dirty="0">
                <a:solidFill>
                  <a:schemeClr val="accent2">
                    <a:lumMod val="60000"/>
                    <a:lumOff val="40000"/>
                  </a:schemeClr>
                </a:solidFill>
                <a:effectLst/>
                <a:latin typeface="arial" panose="020B0604020202020204" pitchFamily="34" charset="0"/>
              </a:rPr>
              <a:t>Enables Smart Offices. ...</a:t>
            </a:r>
          </a:p>
          <a:p>
            <a:pPr algn="l">
              <a:buFont typeface="Arial" panose="020B0604020202020204" pitchFamily="34" charset="0"/>
              <a:buChar char="•"/>
            </a:pPr>
            <a:endParaRPr lang="en-US" sz="2400" b="0" i="0" dirty="0">
              <a:solidFill>
                <a:schemeClr val="accent2">
                  <a:lumMod val="60000"/>
                  <a:lumOff val="40000"/>
                </a:schemeClr>
              </a:solidFill>
              <a:effectLst/>
              <a:latin typeface="arial" panose="020B0604020202020204" pitchFamily="34" charset="0"/>
            </a:endParaRPr>
          </a:p>
          <a:p>
            <a:pPr algn="l">
              <a:buFont typeface="Arial" panose="020B0604020202020204" pitchFamily="34" charset="0"/>
              <a:buChar char="•"/>
            </a:pPr>
            <a:r>
              <a:rPr lang="en-US" sz="2400" b="0" i="0" dirty="0">
                <a:solidFill>
                  <a:schemeClr val="accent2">
                    <a:lumMod val="60000"/>
                    <a:lumOff val="40000"/>
                  </a:schemeClr>
                </a:solidFill>
                <a:effectLst/>
                <a:latin typeface="arial" panose="020B0604020202020204" pitchFamily="34" charset="0"/>
              </a:rPr>
              <a:t>Aids Hand-free Operation. ...</a:t>
            </a:r>
          </a:p>
          <a:p>
            <a:pPr algn="l">
              <a:buFont typeface="Arial" panose="020B0604020202020204" pitchFamily="34" charset="0"/>
              <a:buChar char="•"/>
            </a:pPr>
            <a:endParaRPr lang="en-US" sz="2400" b="0" i="0" dirty="0">
              <a:solidFill>
                <a:schemeClr val="accent2">
                  <a:lumMod val="60000"/>
                  <a:lumOff val="40000"/>
                </a:schemeClr>
              </a:solidFill>
              <a:effectLst/>
              <a:latin typeface="arial" panose="020B0604020202020204" pitchFamily="34" charset="0"/>
            </a:endParaRPr>
          </a:p>
          <a:p>
            <a:pPr algn="l">
              <a:buFont typeface="Arial" panose="020B0604020202020204" pitchFamily="34" charset="0"/>
              <a:buChar char="•"/>
            </a:pPr>
            <a:r>
              <a:rPr lang="en-US" sz="2400" b="0" i="0" dirty="0">
                <a:solidFill>
                  <a:schemeClr val="accent2">
                    <a:lumMod val="60000"/>
                    <a:lumOff val="40000"/>
                  </a:schemeClr>
                </a:solidFill>
                <a:effectLst/>
                <a:latin typeface="arial" panose="020B0604020202020204" pitchFamily="34" charset="0"/>
              </a:rPr>
              <a:t>Conclusion.</a:t>
            </a:r>
          </a:p>
          <a:p>
            <a:endParaRPr lang="en-IN" dirty="0"/>
          </a:p>
        </p:txBody>
      </p:sp>
      <p:sp>
        <p:nvSpPr>
          <p:cNvPr id="3" name="TextBox 2">
            <a:extLst>
              <a:ext uri="{FF2B5EF4-FFF2-40B4-BE49-F238E27FC236}">
                <a16:creationId xmlns:a16="http://schemas.microsoft.com/office/drawing/2014/main" id="{50633E4D-0DB6-4B4A-9A82-73D48ED6D072}"/>
              </a:ext>
            </a:extLst>
          </p:cNvPr>
          <p:cNvSpPr txBox="1"/>
          <p:nvPr/>
        </p:nvSpPr>
        <p:spPr>
          <a:xfrm>
            <a:off x="5454596" y="0"/>
            <a:ext cx="6586483" cy="4801314"/>
          </a:xfrm>
          <a:prstGeom prst="rect">
            <a:avLst/>
          </a:prstGeom>
          <a:noFill/>
        </p:spPr>
        <p:txBody>
          <a:bodyPr wrap="none" rtlCol="0">
            <a:spAutoFit/>
          </a:bodyPr>
          <a:lstStyle/>
          <a:p>
            <a:r>
              <a:rPr lang="en-US" b="1" u="sng" dirty="0"/>
              <a:t>Disadvantages</a:t>
            </a:r>
          </a:p>
          <a:p>
            <a:endParaRPr lang="en-US" b="1" u="sng" dirty="0"/>
          </a:p>
          <a:p>
            <a:pPr algn="l">
              <a:buFont typeface="Arial" panose="020B0604020202020204" pitchFamily="34" charset="0"/>
              <a:buChar char="•"/>
            </a:pPr>
            <a:r>
              <a:rPr lang="en-US" sz="2800" b="0" i="0" dirty="0">
                <a:solidFill>
                  <a:schemeClr val="accent2">
                    <a:lumMod val="60000"/>
                    <a:lumOff val="40000"/>
                  </a:schemeClr>
                </a:solidFill>
                <a:effectLst/>
                <a:latin typeface="arial" panose="020B0604020202020204" pitchFamily="34" charset="0"/>
              </a:rPr>
              <a:t>Lack of Accuracy and Misinterpretation.</a:t>
            </a:r>
          </a:p>
          <a:p>
            <a:pPr algn="l">
              <a:buFont typeface="Arial" panose="020B0604020202020204" pitchFamily="34" charset="0"/>
              <a:buChar char="•"/>
            </a:pPr>
            <a:endParaRPr lang="en-US" sz="2800" b="0" i="0" dirty="0">
              <a:solidFill>
                <a:schemeClr val="accent2">
                  <a:lumMod val="60000"/>
                  <a:lumOff val="40000"/>
                </a:schemeClr>
              </a:solidFill>
              <a:effectLst/>
              <a:latin typeface="arial" panose="020B0604020202020204" pitchFamily="34" charset="0"/>
            </a:endParaRPr>
          </a:p>
          <a:p>
            <a:pPr algn="l">
              <a:buFont typeface="Arial" panose="020B0604020202020204" pitchFamily="34" charset="0"/>
              <a:buChar char="•"/>
            </a:pPr>
            <a:r>
              <a:rPr lang="en-US" sz="2800" b="0" i="0" dirty="0">
                <a:solidFill>
                  <a:schemeClr val="accent2">
                    <a:lumMod val="60000"/>
                    <a:lumOff val="40000"/>
                  </a:schemeClr>
                </a:solidFill>
                <a:effectLst/>
                <a:latin typeface="arial" panose="020B0604020202020204" pitchFamily="34" charset="0"/>
              </a:rPr>
              <a:t>Time Costs and Productivity.</a:t>
            </a:r>
          </a:p>
          <a:p>
            <a:pPr algn="l">
              <a:buFont typeface="Arial" panose="020B0604020202020204" pitchFamily="34" charset="0"/>
              <a:buChar char="•"/>
            </a:pPr>
            <a:endParaRPr lang="en-US" sz="2800" b="0" i="0" dirty="0">
              <a:solidFill>
                <a:schemeClr val="accent2">
                  <a:lumMod val="60000"/>
                  <a:lumOff val="40000"/>
                </a:schemeClr>
              </a:solidFill>
              <a:effectLst/>
              <a:latin typeface="arial" panose="020B0604020202020204" pitchFamily="34" charset="0"/>
            </a:endParaRPr>
          </a:p>
          <a:p>
            <a:pPr algn="l">
              <a:buFont typeface="Arial" panose="020B0604020202020204" pitchFamily="34" charset="0"/>
              <a:buChar char="•"/>
            </a:pPr>
            <a:r>
              <a:rPr lang="en-US" sz="2800" b="0" i="0" dirty="0">
                <a:solidFill>
                  <a:schemeClr val="accent2">
                    <a:lumMod val="60000"/>
                    <a:lumOff val="40000"/>
                  </a:schemeClr>
                </a:solidFill>
                <a:effectLst/>
                <a:latin typeface="arial" panose="020B0604020202020204" pitchFamily="34" charset="0"/>
              </a:rPr>
              <a:t>Accents and </a:t>
            </a:r>
            <a:r>
              <a:rPr lang="en-US" sz="2800" b="1" i="0" dirty="0">
                <a:solidFill>
                  <a:schemeClr val="accent2">
                    <a:lumMod val="60000"/>
                    <a:lumOff val="40000"/>
                  </a:schemeClr>
                </a:solidFill>
                <a:effectLst/>
                <a:latin typeface="arial" panose="020B0604020202020204" pitchFamily="34" charset="0"/>
              </a:rPr>
              <a:t>Speech Recognition</a:t>
            </a:r>
            <a:r>
              <a:rPr lang="en-US" sz="2800" b="0" i="0" dirty="0">
                <a:solidFill>
                  <a:schemeClr val="accent2">
                    <a:lumMod val="60000"/>
                    <a:lumOff val="40000"/>
                  </a:schemeClr>
                </a:solidFill>
                <a:effectLst/>
                <a:latin typeface="arial" panose="020B0604020202020204" pitchFamily="34" charset="0"/>
              </a:rPr>
              <a:t>.</a:t>
            </a:r>
          </a:p>
          <a:p>
            <a:pPr algn="l">
              <a:buFont typeface="Arial" panose="020B0604020202020204" pitchFamily="34" charset="0"/>
              <a:buChar char="•"/>
            </a:pPr>
            <a:endParaRPr lang="en-US" sz="2800" b="0" i="0" dirty="0">
              <a:solidFill>
                <a:schemeClr val="accent2">
                  <a:lumMod val="60000"/>
                  <a:lumOff val="40000"/>
                </a:schemeClr>
              </a:solidFill>
              <a:effectLst/>
              <a:latin typeface="arial" panose="020B0604020202020204" pitchFamily="34" charset="0"/>
            </a:endParaRPr>
          </a:p>
          <a:p>
            <a:pPr algn="l">
              <a:buFont typeface="Arial" panose="020B0604020202020204" pitchFamily="34" charset="0"/>
              <a:buChar char="•"/>
            </a:pPr>
            <a:r>
              <a:rPr lang="en-US" sz="2800" b="0" i="0" dirty="0">
                <a:solidFill>
                  <a:schemeClr val="accent2">
                    <a:lumMod val="60000"/>
                    <a:lumOff val="40000"/>
                  </a:schemeClr>
                </a:solidFill>
                <a:effectLst/>
                <a:latin typeface="arial" panose="020B0604020202020204" pitchFamily="34" charset="0"/>
              </a:rPr>
              <a:t>Background Noise Interference.</a:t>
            </a:r>
          </a:p>
          <a:p>
            <a:pPr algn="l">
              <a:buFont typeface="Arial" panose="020B0604020202020204" pitchFamily="34" charset="0"/>
              <a:buChar char="•"/>
            </a:pPr>
            <a:endParaRPr lang="en-US" sz="2800" b="0" i="0" dirty="0">
              <a:solidFill>
                <a:schemeClr val="accent2">
                  <a:lumMod val="60000"/>
                  <a:lumOff val="40000"/>
                </a:schemeClr>
              </a:solidFill>
              <a:effectLst/>
              <a:latin typeface="arial" panose="020B0604020202020204" pitchFamily="34" charset="0"/>
            </a:endParaRPr>
          </a:p>
          <a:p>
            <a:pPr algn="l">
              <a:buFont typeface="Arial" panose="020B0604020202020204" pitchFamily="34" charset="0"/>
              <a:buChar char="•"/>
            </a:pPr>
            <a:r>
              <a:rPr lang="en-US" sz="2800" b="0" i="0" dirty="0">
                <a:solidFill>
                  <a:schemeClr val="accent2">
                    <a:lumMod val="60000"/>
                    <a:lumOff val="40000"/>
                  </a:schemeClr>
                </a:solidFill>
                <a:effectLst/>
                <a:latin typeface="arial" panose="020B0604020202020204" pitchFamily="34" charset="0"/>
              </a:rPr>
              <a:t>Physical Side Effects.</a:t>
            </a:r>
          </a:p>
          <a:p>
            <a:endParaRPr lang="en-IN" b="1" u="sng" dirty="0"/>
          </a:p>
        </p:txBody>
      </p:sp>
    </p:spTree>
    <p:extLst>
      <p:ext uri="{BB962C8B-B14F-4D97-AF65-F5344CB8AC3E}">
        <p14:creationId xmlns:p14="http://schemas.microsoft.com/office/powerpoint/2010/main" val="736498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47DF62D-3A91-4F74-A306-71EEA5307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3740D644-C751-446E-BDE8-8F868CACCE7B}"/>
              </a:ext>
            </a:extLst>
          </p:cNvPr>
          <p:cNvSpPr txBox="1"/>
          <p:nvPr/>
        </p:nvSpPr>
        <p:spPr>
          <a:xfrm>
            <a:off x="4847902" y="168676"/>
            <a:ext cx="2496196" cy="584775"/>
          </a:xfrm>
          <a:prstGeom prst="rect">
            <a:avLst/>
          </a:prstGeom>
          <a:noFill/>
        </p:spPr>
        <p:txBody>
          <a:bodyPr wrap="none" rtlCol="0">
            <a:spAutoFit/>
          </a:bodyPr>
          <a:lstStyle/>
          <a:p>
            <a:r>
              <a:rPr lang="en-US" sz="3200" dirty="0">
                <a:solidFill>
                  <a:srgbClr val="FFFF00"/>
                </a:solidFill>
                <a:latin typeface="Algerian" panose="04020705040A02060702" pitchFamily="82" charset="0"/>
              </a:rPr>
              <a:t>Conclusion</a:t>
            </a:r>
            <a:endParaRPr lang="en-IN" sz="3200" dirty="0">
              <a:solidFill>
                <a:srgbClr val="FFFF00"/>
              </a:solidFill>
              <a:latin typeface="Algerian" panose="04020705040A02060702" pitchFamily="82" charset="0"/>
            </a:endParaRPr>
          </a:p>
        </p:txBody>
      </p:sp>
      <p:sp>
        <p:nvSpPr>
          <p:cNvPr id="4" name="TextBox 3">
            <a:extLst>
              <a:ext uri="{FF2B5EF4-FFF2-40B4-BE49-F238E27FC236}">
                <a16:creationId xmlns:a16="http://schemas.microsoft.com/office/drawing/2014/main" id="{CBAD89EC-84FD-439C-8167-4FDEC52A802F}"/>
              </a:ext>
            </a:extLst>
          </p:cNvPr>
          <p:cNvSpPr txBox="1"/>
          <p:nvPr/>
        </p:nvSpPr>
        <p:spPr>
          <a:xfrm>
            <a:off x="1126042" y="861133"/>
            <a:ext cx="10272885" cy="5632311"/>
          </a:xfrm>
          <a:prstGeom prst="rect">
            <a:avLst/>
          </a:prstGeom>
          <a:noFill/>
        </p:spPr>
        <p:txBody>
          <a:bodyPr wrap="square" rtlCol="0">
            <a:spAutoFit/>
          </a:bodyPr>
          <a:lstStyle/>
          <a:p>
            <a:pPr algn="just"/>
            <a:r>
              <a:rPr lang="en-US" sz="1800" dirty="0">
                <a:solidFill>
                  <a:schemeClr val="accent3">
                    <a:lumMod val="60000"/>
                    <a:lumOff val="40000"/>
                  </a:schemeClr>
                </a:solidFill>
                <a:effectLst/>
                <a:latin typeface="Arial" panose="020B0604020202020204" pitchFamily="34" charset="0"/>
                <a:ea typeface="Times New Roman" panose="02020603050405020304" pitchFamily="18" charset="0"/>
              </a:rPr>
              <a:t>This examination speaks to an initial phase in investigating The potential job of remote helpers in programming Improvement Ventures finished by Virtual groups. This Project will be help for visually impaired and physically Challenge people. Instead, we will see a fragmented Marketplace emerges. It will be a market where you are Might into using default AI providers depending on the Hardware Purchase. This will lead to consumer friction and third-party solutions to remove incumbent solutions. This is how simple it is to build your own voice assistant. You can add many more features such as play your favorite songs, give weather details, open email application, compose emails, Restart your system, etc. You can integrate this application into your phone or tablet as well. Have fun exploring and developing</a:t>
            </a:r>
            <a:endParaRPr lang="en-IN" sz="1800" dirty="0">
              <a:solidFill>
                <a:schemeClr val="accent3">
                  <a:lumMod val="60000"/>
                  <a:lumOff val="40000"/>
                </a:schemeClr>
              </a:solidFill>
              <a:effectLst/>
              <a:latin typeface="Times New Roman" panose="02020603050405020304" pitchFamily="18" charset="0"/>
              <a:ea typeface="Times New Roman" panose="02020603050405020304" pitchFamily="18" charset="0"/>
            </a:endParaRPr>
          </a:p>
          <a:p>
            <a:pPr algn="just"/>
            <a:r>
              <a:rPr lang="en-US" sz="1800" dirty="0">
                <a:solidFill>
                  <a:schemeClr val="accent3">
                    <a:lumMod val="60000"/>
                    <a:lumOff val="40000"/>
                  </a:schemeClr>
                </a:solidFill>
                <a:effectLst/>
                <a:latin typeface="Arial" panose="020B0604020202020204" pitchFamily="34" charset="0"/>
                <a:ea typeface="Times New Roman" panose="02020603050405020304" pitchFamily="18" charset="0"/>
              </a:rPr>
              <a:t>Your own Alexa/Siri/Cortana. Throughout the history of computing, user</a:t>
            </a:r>
            <a:endParaRPr lang="en-IN" sz="1800" dirty="0">
              <a:solidFill>
                <a:schemeClr val="accent3">
                  <a:lumMod val="60000"/>
                  <a:lumOff val="40000"/>
                </a:schemeClr>
              </a:solidFill>
              <a:effectLst/>
              <a:latin typeface="Times New Roman" panose="02020603050405020304" pitchFamily="18" charset="0"/>
              <a:ea typeface="Times New Roman" panose="02020603050405020304" pitchFamily="18" charset="0"/>
            </a:endParaRPr>
          </a:p>
          <a:p>
            <a:pPr algn="just"/>
            <a:r>
              <a:rPr lang="en-US" sz="1800" dirty="0">
                <a:solidFill>
                  <a:schemeClr val="accent3">
                    <a:lumMod val="60000"/>
                    <a:lumOff val="40000"/>
                  </a:schemeClr>
                </a:solidFill>
                <a:effectLst/>
                <a:latin typeface="Arial" panose="020B0604020202020204" pitchFamily="34" charset="0"/>
                <a:ea typeface="Times New Roman" panose="02020603050405020304" pitchFamily="18" charset="0"/>
              </a:rPr>
              <a:t>Interfaces have become progressively natural to use. The screen and Keyboards were one step in this direction. The mouse and graphical user Interfaces were another. Touch screens are the most recent development. The next step will most likely consist of a mix of augmented reality, Gestures and Voice Commands. After all, it is often easier to ask a Question or have a conversation than it is to type something or enter Multiple Details in an online form. The more a person interacts with voice-activated devices, The more trends and patterns the system identifies based on the information it receives. Then, this data can be Utilized to determine user preferences and tastes, which Is a long-term selling point for making a home smarter?</a:t>
            </a:r>
            <a:endParaRPr lang="en-IN" sz="1800" dirty="0">
              <a:solidFill>
                <a:schemeClr val="accent3">
                  <a:lumMod val="60000"/>
                  <a:lumOff val="40000"/>
                </a:schemeClr>
              </a:solidFill>
              <a:effectLst/>
              <a:latin typeface="Times New Roman" panose="02020603050405020304" pitchFamily="18" charset="0"/>
              <a:ea typeface="Times New Roman" panose="02020603050405020304" pitchFamily="18" charset="0"/>
            </a:endParaRPr>
          </a:p>
          <a:p>
            <a:r>
              <a:rPr lang="en-US" sz="1800" dirty="0">
                <a:solidFill>
                  <a:schemeClr val="accent3">
                    <a:lumMod val="60000"/>
                    <a:lumOff val="40000"/>
                  </a:schemeClr>
                </a:solidFill>
                <a:effectLst/>
                <a:latin typeface="Arial" panose="020B0604020202020204" pitchFamily="34" charset="0"/>
                <a:ea typeface="Times New Roman" panose="02020603050405020304" pitchFamily="18" charset="0"/>
              </a:rPr>
              <a:t>Google and Amazon are looking to integrate voice-enabled Artificial intelligence capable of analyzing and responding To Human Emotion</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373794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53135B-A66D-426E-8AE2-1D13B6591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077113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0C0B1-46E3-4331-BB05-8E6C731FB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920144"/>
          </a:xfrm>
          <a:prstGeom prst="rect">
            <a:avLst/>
          </a:prstGeom>
        </p:spPr>
      </p:pic>
      <p:sp>
        <p:nvSpPr>
          <p:cNvPr id="5" name="Rectangle 4">
            <a:extLst>
              <a:ext uri="{FF2B5EF4-FFF2-40B4-BE49-F238E27FC236}">
                <a16:creationId xmlns:a16="http://schemas.microsoft.com/office/drawing/2014/main" id="{DA898E54-4980-40E6-B053-AFCDAE43FA29}"/>
              </a:ext>
            </a:extLst>
          </p:cNvPr>
          <p:cNvSpPr/>
          <p:nvPr/>
        </p:nvSpPr>
        <p:spPr>
          <a:xfrm>
            <a:off x="3177038" y="2425797"/>
            <a:ext cx="5216493" cy="1323439"/>
          </a:xfrm>
          <a:prstGeom prst="rect">
            <a:avLst/>
          </a:prstGeom>
          <a:noFill/>
        </p:spPr>
        <p:txBody>
          <a:bodyPr wrap="none" lIns="91440" tIns="45720" rIns="91440" bIns="45720">
            <a:spAutoFit/>
          </a:bodyPr>
          <a:lstStyle/>
          <a:p>
            <a:pPr algn="ctr"/>
            <a:r>
              <a:rPr lang="en-US" sz="8000" b="0" cap="none" spc="0" dirty="0">
                <a:ln w="0"/>
                <a:solidFill>
                  <a:schemeClr val="accent3">
                    <a:lumMod val="60000"/>
                    <a:lumOff val="40000"/>
                  </a:schemeClr>
                </a:soli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303041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EBDB85-1B16-437D-AA3A-304F71933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4" name="TextBox 3">
            <a:extLst>
              <a:ext uri="{FF2B5EF4-FFF2-40B4-BE49-F238E27FC236}">
                <a16:creationId xmlns:a16="http://schemas.microsoft.com/office/drawing/2014/main" id="{1A279663-2603-4971-8D1E-487243E33A4A}"/>
              </a:ext>
            </a:extLst>
          </p:cNvPr>
          <p:cNvSpPr txBox="1"/>
          <p:nvPr/>
        </p:nvSpPr>
        <p:spPr>
          <a:xfrm>
            <a:off x="5086236" y="79899"/>
            <a:ext cx="2033655" cy="461665"/>
          </a:xfrm>
          <a:prstGeom prst="rect">
            <a:avLst/>
          </a:prstGeom>
          <a:noFill/>
        </p:spPr>
        <p:txBody>
          <a:bodyPr wrap="square" rtlCol="0">
            <a:spAutoFit/>
          </a:bodyPr>
          <a:lstStyle/>
          <a:p>
            <a:r>
              <a:rPr lang="en-US" sz="2400" u="sng" dirty="0">
                <a:solidFill>
                  <a:srgbClr val="FFFF00"/>
                </a:solidFill>
                <a:latin typeface="Arial Rounded MT Bold" panose="020F0704030504030204" pitchFamily="34" charset="0"/>
              </a:rPr>
              <a:t>Introduction</a:t>
            </a:r>
            <a:endParaRPr lang="en-IN" sz="2400" u="sng" dirty="0">
              <a:solidFill>
                <a:srgbClr val="FFFF00"/>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3323ED2E-0A0A-4E93-8F11-846A2F63D851}"/>
              </a:ext>
            </a:extLst>
          </p:cNvPr>
          <p:cNvSpPr txBox="1"/>
          <p:nvPr/>
        </p:nvSpPr>
        <p:spPr>
          <a:xfrm>
            <a:off x="239697" y="1065320"/>
            <a:ext cx="11611992" cy="4452501"/>
          </a:xfrm>
          <a:prstGeom prst="rect">
            <a:avLst/>
          </a:prstGeom>
          <a:noFill/>
        </p:spPr>
        <p:txBody>
          <a:bodyPr wrap="square" rtlCol="0">
            <a:spAutoFit/>
          </a:bodyPr>
          <a:lstStyle/>
          <a:p>
            <a:pPr>
              <a:spcAft>
                <a:spcPts val="800"/>
              </a:spcAft>
            </a:pPr>
            <a:r>
              <a:rPr lang="en-US" sz="1800" dirty="0">
                <a:solidFill>
                  <a:schemeClr val="accent4">
                    <a:lumMod val="20000"/>
                    <a:lumOff val="80000"/>
                  </a:schemeClr>
                </a:solidFill>
                <a:effectLst/>
                <a:latin typeface="Arial" panose="020B0604020202020204" pitchFamily="34" charset="0"/>
                <a:ea typeface="Times New Roman" panose="02020603050405020304" pitchFamily="18" charset="0"/>
              </a:rPr>
              <a:t>A virtual assistant is an independent contractor who provides administrative services to clients while operating outside of the client's office. A virtual assistant typically operates from a home office but can access the necessary planning documents, such as shared calendars, remotely.</a:t>
            </a:r>
            <a:endParaRPr lang="en-IN" sz="1800" dirty="0">
              <a:solidFill>
                <a:schemeClr val="accent4">
                  <a:lumMod val="20000"/>
                  <a:lumOff val="80000"/>
                </a:schemeClr>
              </a:solidFill>
              <a:effectLst/>
              <a:latin typeface="Times New Roman" panose="02020603050405020304" pitchFamily="18" charset="0"/>
              <a:ea typeface="Times New Roman" panose="02020603050405020304" pitchFamily="18" charset="0"/>
            </a:endParaRPr>
          </a:p>
          <a:p>
            <a:r>
              <a:rPr lang="en-US" sz="1800" dirty="0">
                <a:solidFill>
                  <a:schemeClr val="accent4">
                    <a:lumMod val="20000"/>
                    <a:lumOff val="80000"/>
                  </a:schemeClr>
                </a:solidFill>
                <a:effectLst/>
                <a:latin typeface="Arial" panose="020B0604020202020204" pitchFamily="34" charset="0"/>
                <a:ea typeface="Times New Roman" panose="02020603050405020304" pitchFamily="18" charset="0"/>
              </a:rPr>
              <a:t>People employed as virtual assistants often have several years of experience as an administrative assistant or office manager. New opportunities are opening up for virtual assistants who are skilled in social media, content management, blog post writing, graphic design, and Internet marketing. As working from home has become more accepted for both workers and employers, the demand for skilled virtual assistants is expected to grow</a:t>
            </a:r>
          </a:p>
          <a:p>
            <a:endParaRPr lang="en-US" dirty="0">
              <a:solidFill>
                <a:schemeClr val="accent4">
                  <a:lumMod val="20000"/>
                  <a:lumOff val="80000"/>
                </a:schemeClr>
              </a:solidFill>
              <a:latin typeface="Arial" panose="020B0604020202020204" pitchFamily="34" charset="0"/>
            </a:endParaRPr>
          </a:p>
          <a:p>
            <a:r>
              <a:rPr lang="en-US" sz="1800" dirty="0">
                <a:solidFill>
                  <a:schemeClr val="accent4">
                    <a:lumMod val="20000"/>
                    <a:lumOff val="80000"/>
                  </a:schemeClr>
                </a:solidFill>
                <a:effectLst/>
                <a:latin typeface="Arial" panose="020B0604020202020204" pitchFamily="34" charset="0"/>
                <a:ea typeface="Times New Roman" panose="02020603050405020304" pitchFamily="18" charset="0"/>
              </a:rPr>
              <a:t>In today’s era almost all tasks are digitalized. We have Smartphone in hands and it is nothing less than having world at your fingertips. These days we aren’t even using fingers. We just speak of the task and it is done. There exist systems where we can say Text Friend, “I will Call you Letter.” And the text is sent or any one may make call by saying “Call To Mr. Roy” That is the task of a Virtual Assistant. It also supports specialized task such as booking a flight, or finding cheapest book online from various e-commerce sites and then providing an interface to book an order are helping automate search, discovery and online order operations.</a:t>
            </a:r>
            <a:endParaRPr lang="en-IN" sz="1800" dirty="0">
              <a:solidFill>
                <a:schemeClr val="accent4">
                  <a:lumMod val="20000"/>
                  <a:lumOff val="80000"/>
                </a:schemeClr>
              </a:solidFill>
              <a:effectLst/>
              <a:latin typeface="Times New Roman" panose="02020603050405020304" pitchFamily="18" charset="0"/>
              <a:ea typeface="Times New Roman" panose="02020603050405020304" pitchFamily="18" charset="0"/>
            </a:endParaRPr>
          </a:p>
          <a:p>
            <a:endParaRPr lang="en-IN" dirty="0">
              <a:solidFill>
                <a:schemeClr val="accent4">
                  <a:lumMod val="20000"/>
                  <a:lumOff val="80000"/>
                </a:schemeClr>
              </a:solidFill>
            </a:endParaRPr>
          </a:p>
        </p:txBody>
      </p:sp>
    </p:spTree>
    <p:extLst>
      <p:ext uri="{BB962C8B-B14F-4D97-AF65-F5344CB8AC3E}">
        <p14:creationId xmlns:p14="http://schemas.microsoft.com/office/powerpoint/2010/main" val="131456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E80388-7273-4DC8-839C-CEE23A4CFA0C}"/>
              </a:ext>
            </a:extLst>
          </p:cNvPr>
          <p:cNvSpPr txBox="1"/>
          <p:nvPr/>
        </p:nvSpPr>
        <p:spPr>
          <a:xfrm>
            <a:off x="5344358" y="142043"/>
            <a:ext cx="1144865" cy="584775"/>
          </a:xfrm>
          <a:prstGeom prst="rect">
            <a:avLst/>
          </a:prstGeom>
          <a:noFill/>
        </p:spPr>
        <p:txBody>
          <a:bodyPr wrap="none" rtlCol="0">
            <a:spAutoFit/>
          </a:bodyPr>
          <a:lstStyle/>
          <a:p>
            <a:r>
              <a:rPr lang="en-US" sz="3200" u="sng" dirty="0">
                <a:solidFill>
                  <a:schemeClr val="accent4">
                    <a:lumMod val="40000"/>
                    <a:lumOff val="60000"/>
                  </a:schemeClr>
                </a:solidFill>
                <a:latin typeface="Algerian" panose="04020705040A02060702" pitchFamily="82" charset="0"/>
              </a:rPr>
              <a:t>Uses</a:t>
            </a:r>
            <a:endParaRPr lang="en-IN" sz="3200" u="sng" dirty="0">
              <a:solidFill>
                <a:schemeClr val="accent4">
                  <a:lumMod val="40000"/>
                  <a:lumOff val="60000"/>
                </a:schemeClr>
              </a:solidFill>
              <a:latin typeface="Algerian" panose="04020705040A02060702" pitchFamily="82" charset="0"/>
            </a:endParaRPr>
          </a:p>
        </p:txBody>
      </p:sp>
      <p:pic>
        <p:nvPicPr>
          <p:cNvPr id="9" name="Picture 8">
            <a:extLst>
              <a:ext uri="{FF2B5EF4-FFF2-40B4-BE49-F238E27FC236}">
                <a16:creationId xmlns:a16="http://schemas.microsoft.com/office/drawing/2014/main" id="{95F29662-DC14-4A9B-BD3E-52817C85F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875"/>
            <a:ext cx="12192000" cy="6826250"/>
          </a:xfrm>
          <a:prstGeom prst="rect">
            <a:avLst/>
          </a:prstGeom>
        </p:spPr>
      </p:pic>
      <p:sp>
        <p:nvSpPr>
          <p:cNvPr id="7" name="TextBox 6">
            <a:extLst>
              <a:ext uri="{FF2B5EF4-FFF2-40B4-BE49-F238E27FC236}">
                <a16:creationId xmlns:a16="http://schemas.microsoft.com/office/drawing/2014/main" id="{6D8E8D10-198B-4009-89E2-9BECA43EBBE5}"/>
              </a:ext>
            </a:extLst>
          </p:cNvPr>
          <p:cNvSpPr txBox="1"/>
          <p:nvPr/>
        </p:nvSpPr>
        <p:spPr>
          <a:xfrm>
            <a:off x="370642" y="1029871"/>
            <a:ext cx="9947429" cy="5262979"/>
          </a:xfrm>
          <a:prstGeom prst="rect">
            <a:avLst/>
          </a:prstGeom>
          <a:noFill/>
        </p:spPr>
        <p:txBody>
          <a:bodyPr wrap="square" rtlCol="0">
            <a:spAutoFit/>
          </a:bodyPr>
          <a:lstStyle/>
          <a:p>
            <a:pPr marL="342900" indent="-342900">
              <a:buFont typeface="Wingdings" panose="05000000000000000000" pitchFamily="2" charset="2"/>
              <a:buChar char="q"/>
            </a:pPr>
            <a:r>
              <a:rPr lang="en-US" sz="2400" dirty="0">
                <a:solidFill>
                  <a:schemeClr val="accent3">
                    <a:lumMod val="40000"/>
                    <a:lumOff val="60000"/>
                  </a:schemeClr>
                </a:solidFill>
              </a:rPr>
              <a:t>Make phone calls</a:t>
            </a:r>
          </a:p>
          <a:p>
            <a:r>
              <a:rPr lang="en-US" sz="2400" dirty="0">
                <a:solidFill>
                  <a:schemeClr val="accent3">
                    <a:lumMod val="40000"/>
                    <a:lumOff val="60000"/>
                  </a:schemeClr>
                </a:solidFill>
              </a:rPr>
              <a:t>                                            </a:t>
            </a:r>
          </a:p>
          <a:p>
            <a:pPr marL="342900" indent="-342900">
              <a:buFont typeface="Wingdings" panose="05000000000000000000" pitchFamily="2" charset="2"/>
              <a:buChar char="q"/>
            </a:pPr>
            <a:r>
              <a:rPr lang="en-US" sz="2400" dirty="0">
                <a:solidFill>
                  <a:schemeClr val="accent3">
                    <a:lumMod val="40000"/>
                    <a:lumOff val="60000"/>
                  </a:schemeClr>
                </a:solidFill>
              </a:rPr>
              <a:t>Get information  from Wikipedia</a:t>
            </a:r>
          </a:p>
          <a:p>
            <a:pPr marL="342900" indent="-342900">
              <a:buFont typeface="Wingdings" panose="05000000000000000000" pitchFamily="2" charset="2"/>
              <a:buChar char="q"/>
            </a:pPr>
            <a:endParaRPr lang="en-US" sz="2400" dirty="0">
              <a:solidFill>
                <a:schemeClr val="accent3">
                  <a:lumMod val="40000"/>
                  <a:lumOff val="60000"/>
                </a:schemeClr>
              </a:solidFill>
            </a:endParaRPr>
          </a:p>
          <a:p>
            <a:pPr marL="285750" indent="-285750">
              <a:buFont typeface="Wingdings" panose="05000000000000000000" pitchFamily="2" charset="2"/>
              <a:buChar char="q"/>
            </a:pPr>
            <a:r>
              <a:rPr lang="en-US" sz="2400" dirty="0">
                <a:solidFill>
                  <a:schemeClr val="accent3">
                    <a:lumMod val="40000"/>
                    <a:lumOff val="60000"/>
                  </a:schemeClr>
                </a:solidFill>
              </a:rPr>
              <a:t>Send emails</a:t>
            </a:r>
          </a:p>
          <a:p>
            <a:endParaRPr lang="en-US" sz="2400" dirty="0">
              <a:solidFill>
                <a:schemeClr val="accent3">
                  <a:lumMod val="40000"/>
                  <a:lumOff val="60000"/>
                </a:schemeClr>
              </a:solidFill>
            </a:endParaRPr>
          </a:p>
          <a:p>
            <a:pPr marL="285750" indent="-285750">
              <a:buFont typeface="Wingdings" panose="05000000000000000000" pitchFamily="2" charset="2"/>
              <a:buChar char="q"/>
            </a:pPr>
            <a:r>
              <a:rPr lang="en-US" sz="2400" dirty="0">
                <a:solidFill>
                  <a:schemeClr val="accent3">
                    <a:lumMod val="40000"/>
                    <a:lumOff val="60000"/>
                  </a:schemeClr>
                </a:solidFill>
              </a:rPr>
              <a:t>Send Messages</a:t>
            </a:r>
          </a:p>
          <a:p>
            <a:pPr marL="285750" indent="-285750">
              <a:buFont typeface="Wingdings" panose="05000000000000000000" pitchFamily="2" charset="2"/>
              <a:buChar char="q"/>
            </a:pPr>
            <a:endParaRPr lang="en-US" sz="2400" dirty="0">
              <a:solidFill>
                <a:schemeClr val="accent3">
                  <a:lumMod val="40000"/>
                  <a:lumOff val="60000"/>
                </a:schemeClr>
              </a:solidFill>
            </a:endParaRPr>
          </a:p>
          <a:p>
            <a:pPr marL="285750" indent="-285750">
              <a:buFont typeface="Wingdings" panose="05000000000000000000" pitchFamily="2" charset="2"/>
              <a:buChar char="q"/>
            </a:pPr>
            <a:r>
              <a:rPr lang="en-US" sz="2400" dirty="0">
                <a:solidFill>
                  <a:schemeClr val="accent3">
                    <a:lumMod val="40000"/>
                    <a:lumOff val="60000"/>
                  </a:schemeClr>
                </a:solidFill>
              </a:rPr>
              <a:t>Set Reminder</a:t>
            </a:r>
          </a:p>
          <a:p>
            <a:pPr marL="285750" indent="-285750">
              <a:buFont typeface="Wingdings" panose="05000000000000000000" pitchFamily="2" charset="2"/>
              <a:buChar char="q"/>
            </a:pPr>
            <a:endParaRPr lang="en-US" sz="2400" dirty="0">
              <a:solidFill>
                <a:schemeClr val="accent3">
                  <a:lumMod val="40000"/>
                  <a:lumOff val="60000"/>
                </a:schemeClr>
              </a:solidFill>
            </a:endParaRPr>
          </a:p>
          <a:p>
            <a:pPr marL="285750" indent="-285750">
              <a:buFont typeface="Wingdings" panose="05000000000000000000" pitchFamily="2" charset="2"/>
              <a:buChar char="q"/>
            </a:pPr>
            <a:r>
              <a:rPr lang="en-US" sz="2400" dirty="0">
                <a:solidFill>
                  <a:schemeClr val="accent3">
                    <a:lumMod val="40000"/>
                    <a:lumOff val="60000"/>
                  </a:schemeClr>
                </a:solidFill>
              </a:rPr>
              <a:t>Ask Questions</a:t>
            </a:r>
          </a:p>
          <a:p>
            <a:pPr marL="285750" indent="-285750">
              <a:buFont typeface="Wingdings" panose="05000000000000000000" pitchFamily="2" charset="2"/>
              <a:buChar char="q"/>
            </a:pPr>
            <a:endParaRPr lang="en-US" sz="2400" dirty="0">
              <a:solidFill>
                <a:schemeClr val="accent3">
                  <a:lumMod val="40000"/>
                  <a:lumOff val="60000"/>
                </a:schemeClr>
              </a:solidFill>
            </a:endParaRPr>
          </a:p>
          <a:p>
            <a:pPr marL="285750" indent="-285750">
              <a:buFont typeface="Wingdings" panose="05000000000000000000" pitchFamily="2" charset="2"/>
              <a:buChar char="q"/>
            </a:pPr>
            <a:r>
              <a:rPr lang="en-US" sz="2400" dirty="0">
                <a:solidFill>
                  <a:schemeClr val="accent3">
                    <a:lumMod val="40000"/>
                    <a:lumOff val="60000"/>
                  </a:schemeClr>
                </a:solidFill>
              </a:rPr>
              <a:t>Play Music &amp; Videos</a:t>
            </a:r>
          </a:p>
          <a:p>
            <a:pPr marL="285750" indent="-285750">
              <a:buFont typeface="Wingdings" panose="05000000000000000000" pitchFamily="2" charset="2"/>
              <a:buChar char="q"/>
            </a:pPr>
            <a:endParaRPr lang="en-US" sz="2400" dirty="0">
              <a:solidFill>
                <a:schemeClr val="accent4"/>
              </a:solidFill>
            </a:endParaRPr>
          </a:p>
        </p:txBody>
      </p:sp>
      <p:sp>
        <p:nvSpPr>
          <p:cNvPr id="10" name="TextBox 9">
            <a:extLst>
              <a:ext uri="{FF2B5EF4-FFF2-40B4-BE49-F238E27FC236}">
                <a16:creationId xmlns:a16="http://schemas.microsoft.com/office/drawing/2014/main" id="{5B700C62-0876-402D-BFB8-34331533ED4A}"/>
              </a:ext>
            </a:extLst>
          </p:cNvPr>
          <p:cNvSpPr txBox="1"/>
          <p:nvPr/>
        </p:nvSpPr>
        <p:spPr>
          <a:xfrm>
            <a:off x="5344357" y="142043"/>
            <a:ext cx="1775533" cy="830997"/>
          </a:xfrm>
          <a:prstGeom prst="rect">
            <a:avLst/>
          </a:prstGeom>
          <a:noFill/>
        </p:spPr>
        <p:txBody>
          <a:bodyPr wrap="square" rtlCol="0">
            <a:spAutoFit/>
          </a:bodyPr>
          <a:lstStyle/>
          <a:p>
            <a:r>
              <a:rPr lang="en-US" sz="4800" dirty="0" err="1">
                <a:solidFill>
                  <a:schemeClr val="accent4">
                    <a:lumMod val="60000"/>
                    <a:lumOff val="40000"/>
                  </a:schemeClr>
                </a:solidFill>
                <a:latin typeface="Algerian" panose="04020705040A02060702" pitchFamily="82" charset="0"/>
              </a:rPr>
              <a:t>Uese</a:t>
            </a:r>
            <a:endParaRPr lang="en-IN" sz="4800" dirty="0">
              <a:solidFill>
                <a:schemeClr val="accent4">
                  <a:lumMod val="60000"/>
                  <a:lumOff val="40000"/>
                </a:schemeClr>
              </a:solidFill>
              <a:latin typeface="Algerian" panose="04020705040A02060702" pitchFamily="82" charset="0"/>
            </a:endParaRPr>
          </a:p>
        </p:txBody>
      </p:sp>
    </p:spTree>
    <p:extLst>
      <p:ext uri="{BB962C8B-B14F-4D97-AF65-F5344CB8AC3E}">
        <p14:creationId xmlns:p14="http://schemas.microsoft.com/office/powerpoint/2010/main" val="78934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E3585-34F7-42AB-AFD7-FEFACB2BE224}"/>
              </a:ext>
            </a:extLst>
          </p:cNvPr>
          <p:cNvSpPr txBox="1"/>
          <p:nvPr/>
        </p:nvSpPr>
        <p:spPr>
          <a:xfrm>
            <a:off x="4456590" y="213064"/>
            <a:ext cx="3506680" cy="461665"/>
          </a:xfrm>
          <a:prstGeom prst="rect">
            <a:avLst/>
          </a:prstGeom>
          <a:noFill/>
        </p:spPr>
        <p:txBody>
          <a:bodyPr wrap="square" rtlCol="0">
            <a:spAutoFit/>
          </a:bodyPr>
          <a:lstStyle/>
          <a:p>
            <a:r>
              <a:rPr lang="en-US" sz="2400" b="1" dirty="0">
                <a:latin typeface="Copperplate Gothic Bold" panose="020E0705020206020404" pitchFamily="34" charset="0"/>
              </a:rPr>
              <a:t>Technology Used</a:t>
            </a:r>
            <a:endParaRPr lang="en-IN" sz="2400" b="1" dirty="0">
              <a:latin typeface="Copperplate Gothic Bold" panose="020E0705020206020404" pitchFamily="34" charset="0"/>
            </a:endParaRPr>
          </a:p>
        </p:txBody>
      </p:sp>
      <p:sp>
        <p:nvSpPr>
          <p:cNvPr id="3" name="TextBox 2">
            <a:extLst>
              <a:ext uri="{FF2B5EF4-FFF2-40B4-BE49-F238E27FC236}">
                <a16:creationId xmlns:a16="http://schemas.microsoft.com/office/drawing/2014/main" id="{B47393DE-9D68-417E-B9B8-09C1C6ED5D5D}"/>
              </a:ext>
            </a:extLst>
          </p:cNvPr>
          <p:cNvSpPr txBox="1"/>
          <p:nvPr/>
        </p:nvSpPr>
        <p:spPr>
          <a:xfrm>
            <a:off x="719092" y="772358"/>
            <a:ext cx="6027937" cy="5786199"/>
          </a:xfrm>
          <a:prstGeom prst="rect">
            <a:avLst/>
          </a:prstGeom>
          <a:noFill/>
        </p:spPr>
        <p:txBody>
          <a:bodyPr wrap="square" rtlCol="0">
            <a:spAutoFit/>
          </a:bodyPr>
          <a:lstStyle/>
          <a:p>
            <a:pPr marL="342900" marR="91440" lvl="0" indent="-342900">
              <a:spcBef>
                <a:spcPts val="600"/>
              </a:spcBef>
              <a:spcAft>
                <a:spcPts val="0"/>
              </a:spcAft>
              <a:buFont typeface="+mj-lt"/>
              <a:buAutoNum type="arabicPeriod"/>
            </a:pPr>
            <a:r>
              <a:rPr lang="en-US" sz="1800" b="1" dirty="0">
                <a:effectLst/>
                <a:latin typeface="Arial Black" panose="020B0A04020102020204" pitchFamily="34" charset="0"/>
                <a:ea typeface="Times New Roman" panose="02020603050405020304" pitchFamily="18" charset="0"/>
              </a:rPr>
              <a:t>Python</a:t>
            </a:r>
            <a:endParaRPr lang="en-IN" sz="1800" dirty="0">
              <a:effectLst/>
              <a:latin typeface="Times New Roman" panose="02020603050405020304" pitchFamily="18" charset="0"/>
              <a:ea typeface="Times New Roman" panose="02020603050405020304" pitchFamily="18" charset="0"/>
            </a:endParaRPr>
          </a:p>
          <a:p>
            <a:pPr marL="914400" marR="91440">
              <a:spcBef>
                <a:spcPts val="60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914400" marR="91440" algn="just">
              <a:spcBef>
                <a:spcPts val="600"/>
              </a:spcBef>
              <a:spcAft>
                <a:spcPts val="0"/>
              </a:spcAft>
            </a:pPr>
            <a:r>
              <a:rPr lang="en-US" sz="1800" dirty="0">
                <a:effectLst/>
                <a:latin typeface="Arial" panose="020B0604020202020204" pitchFamily="34" charset="0"/>
                <a:ea typeface="Times New Roman" panose="02020603050405020304" pitchFamily="18" charset="0"/>
              </a:rPr>
              <a:t>Python 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 Python's 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can be freely distributed.</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83154774-E7F0-416F-9D14-B8B401C95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194" y="1679494"/>
            <a:ext cx="5113538" cy="3971925"/>
          </a:xfrm>
          <a:prstGeom prst="rect">
            <a:avLst/>
          </a:prstGeom>
        </p:spPr>
      </p:pic>
    </p:spTree>
    <p:extLst>
      <p:ext uri="{BB962C8B-B14F-4D97-AF65-F5344CB8AC3E}">
        <p14:creationId xmlns:p14="http://schemas.microsoft.com/office/powerpoint/2010/main" val="339853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CCAC2-2964-4BAB-91BA-B61CAD909D5D}"/>
              </a:ext>
            </a:extLst>
          </p:cNvPr>
          <p:cNvSpPr txBox="1"/>
          <p:nvPr/>
        </p:nvSpPr>
        <p:spPr>
          <a:xfrm>
            <a:off x="941659" y="399495"/>
            <a:ext cx="9170007" cy="6694140"/>
          </a:xfrm>
          <a:prstGeom prst="rect">
            <a:avLst/>
          </a:prstGeom>
          <a:noFill/>
        </p:spPr>
        <p:txBody>
          <a:bodyPr wrap="square" rtlCol="0">
            <a:spAutoFit/>
          </a:bodyPr>
          <a:lstStyle/>
          <a:p>
            <a:r>
              <a:rPr lang="en-US" b="1" dirty="0">
                <a:latin typeface="Arial Black" panose="020B0A04020102020204" pitchFamily="34" charset="0"/>
                <a:ea typeface="Times New Roman" panose="02020603050405020304" pitchFamily="18" charset="0"/>
              </a:rPr>
              <a:t>2. Spyder</a:t>
            </a:r>
          </a:p>
          <a:p>
            <a:endParaRPr lang="en-US" b="1" dirty="0">
              <a:latin typeface="Arial Black" panose="020B0A04020102020204" pitchFamily="34" charset="0"/>
              <a:ea typeface="Times New Roman" panose="02020603050405020304" pitchFamily="18" charset="0"/>
            </a:endParaRPr>
          </a:p>
          <a:p>
            <a:pPr algn="l"/>
            <a:r>
              <a:rPr lang="en-US" b="1" dirty="0">
                <a:latin typeface="Arial Black" panose="020B0A04020102020204" pitchFamily="34" charset="0"/>
                <a:ea typeface="Times New Roman" panose="02020603050405020304" pitchFamily="18" charset="0"/>
              </a:rPr>
              <a:t>        </a:t>
            </a:r>
            <a:r>
              <a:rPr lang="en-US" b="1" i="0" dirty="0">
                <a:effectLst/>
                <a:latin typeface="Arial" panose="020B0604020202020204" pitchFamily="34" charset="0"/>
              </a:rPr>
              <a:t>Spyder</a:t>
            </a:r>
            <a:r>
              <a:rPr lang="en-US" b="0" i="0" dirty="0">
                <a:effectLst/>
                <a:latin typeface="Arial" panose="020B0604020202020204" pitchFamily="34" charset="0"/>
              </a:rPr>
              <a:t> is an </a:t>
            </a:r>
            <a:r>
              <a:rPr lang="en-US" dirty="0">
                <a:latin typeface="Arial" panose="020B0604020202020204" pitchFamily="34" charset="0"/>
              </a:rPr>
              <a:t>open-source</a:t>
            </a:r>
            <a:r>
              <a:rPr lang="en-US" b="0" i="0" dirty="0">
                <a:effectLst/>
                <a:latin typeface="Arial" panose="020B0604020202020204" pitchFamily="34" charset="0"/>
              </a:rPr>
              <a:t> cross-platform </a:t>
            </a:r>
            <a:r>
              <a:rPr lang="en-US" dirty="0">
                <a:latin typeface="Arial" panose="020B0604020202020204" pitchFamily="34" charset="0"/>
              </a:rPr>
              <a:t>integrated development  </a:t>
            </a:r>
          </a:p>
          <a:p>
            <a:pPr algn="l"/>
            <a:r>
              <a:rPr lang="en-US" dirty="0">
                <a:latin typeface="Arial" panose="020B0604020202020204" pitchFamily="34" charset="0"/>
              </a:rPr>
              <a:t>         environment</a:t>
            </a:r>
            <a:r>
              <a:rPr lang="en-US" b="0" i="0" dirty="0">
                <a:effectLst/>
                <a:latin typeface="Arial" panose="020B0604020202020204" pitchFamily="34" charset="0"/>
              </a:rPr>
              <a:t> (IDE) for scientific programming in the </a:t>
            </a:r>
            <a:r>
              <a:rPr lang="en-US" dirty="0">
                <a:latin typeface="Arial" panose="020B0604020202020204" pitchFamily="34" charset="0"/>
              </a:rPr>
              <a:t>Python language</a:t>
            </a:r>
            <a:r>
              <a:rPr lang="en-US" b="0" i="0" dirty="0">
                <a:effectLst/>
                <a:latin typeface="Arial" panose="020B0604020202020204" pitchFamily="34" charset="0"/>
              </a:rPr>
              <a:t>.</a:t>
            </a:r>
          </a:p>
          <a:p>
            <a:pPr algn="l"/>
            <a:r>
              <a:rPr lang="en-US" dirty="0">
                <a:latin typeface="Arial" panose="020B0604020202020204" pitchFamily="34" charset="0"/>
              </a:rPr>
              <a:t>         </a:t>
            </a:r>
            <a:r>
              <a:rPr lang="en-US" b="0" i="0" dirty="0">
                <a:effectLst/>
                <a:latin typeface="Arial" panose="020B0604020202020204" pitchFamily="34" charset="0"/>
              </a:rPr>
              <a:t>Spyder integrates with a number of prominent packages in the scientific</a:t>
            </a:r>
          </a:p>
          <a:p>
            <a:pPr algn="l"/>
            <a:r>
              <a:rPr lang="en-US" dirty="0">
                <a:latin typeface="Arial" panose="020B0604020202020204" pitchFamily="34" charset="0"/>
              </a:rPr>
              <a:t>         </a:t>
            </a:r>
            <a:r>
              <a:rPr lang="en-US" b="0" i="0" dirty="0">
                <a:effectLst/>
                <a:latin typeface="Arial" panose="020B0604020202020204" pitchFamily="34" charset="0"/>
              </a:rPr>
              <a:t>Python stack, </a:t>
            </a:r>
            <a:r>
              <a:rPr lang="en-US" dirty="0" err="1">
                <a:latin typeface="Arial" panose="020B0604020202020204" pitchFamily="34" charset="0"/>
              </a:rPr>
              <a:t>SymPy</a:t>
            </a:r>
            <a:r>
              <a:rPr lang="en-US" b="0" i="0" dirty="0">
                <a:effectLst/>
                <a:latin typeface="Arial" panose="020B0604020202020204" pitchFamily="34" charset="0"/>
              </a:rPr>
              <a:t> and </a:t>
            </a:r>
            <a:r>
              <a:rPr lang="en-US" dirty="0" err="1">
                <a:latin typeface="Arial" panose="020B0604020202020204" pitchFamily="34" charset="0"/>
              </a:rPr>
              <a:t>Cython</a:t>
            </a:r>
            <a:r>
              <a:rPr lang="en-US" b="0" i="0" dirty="0">
                <a:effectLst/>
                <a:latin typeface="Arial" panose="020B0604020202020204" pitchFamily="34" charset="0"/>
              </a:rPr>
              <a:t>, including </a:t>
            </a:r>
            <a:r>
              <a:rPr lang="en-US" dirty="0">
                <a:latin typeface="Arial" panose="020B0604020202020204" pitchFamily="34" charset="0"/>
              </a:rPr>
              <a:t>NumPy</a:t>
            </a:r>
            <a:r>
              <a:rPr lang="en-US" b="0" i="0" dirty="0">
                <a:effectLst/>
                <a:latin typeface="Arial" panose="020B0604020202020204" pitchFamily="34" charset="0"/>
              </a:rPr>
              <a:t>, </a:t>
            </a:r>
            <a:r>
              <a:rPr lang="en-US" dirty="0">
                <a:latin typeface="Arial" panose="020B0604020202020204" pitchFamily="34" charset="0"/>
              </a:rPr>
              <a:t>SciPy</a:t>
            </a:r>
            <a:r>
              <a:rPr lang="en-US" b="0" i="0" dirty="0">
                <a:effectLst/>
                <a:latin typeface="Arial" panose="020B0604020202020204" pitchFamily="34" charset="0"/>
              </a:rPr>
              <a:t>, </a:t>
            </a:r>
            <a:r>
              <a:rPr lang="en-US" dirty="0">
                <a:latin typeface="Arial" panose="020B0604020202020204" pitchFamily="34" charset="0"/>
              </a:rPr>
              <a:t>Matplotlib</a:t>
            </a:r>
            <a:r>
              <a:rPr lang="en-US" b="0" i="0" dirty="0">
                <a:effectLst/>
                <a:latin typeface="Arial" panose="020B0604020202020204" pitchFamily="34" charset="0"/>
              </a:rPr>
              <a:t>, </a:t>
            </a:r>
            <a:r>
              <a:rPr lang="en-US" dirty="0">
                <a:latin typeface="Arial" panose="020B0604020202020204" pitchFamily="34" charset="0"/>
              </a:rPr>
              <a:t>pandas</a:t>
            </a:r>
            <a:r>
              <a:rPr lang="en-US" b="0" i="0" dirty="0">
                <a:effectLst/>
                <a:latin typeface="Arial" panose="020B0604020202020204" pitchFamily="34" charset="0"/>
              </a:rPr>
              <a:t>,</a:t>
            </a:r>
          </a:p>
          <a:p>
            <a:pPr algn="l"/>
            <a:r>
              <a:rPr lang="en-US" dirty="0">
                <a:latin typeface="Arial" panose="020B0604020202020204" pitchFamily="34" charset="0"/>
              </a:rPr>
              <a:t>         </a:t>
            </a:r>
            <a:r>
              <a:rPr lang="en-US" dirty="0" err="1">
                <a:latin typeface="Arial" panose="020B0604020202020204" pitchFamily="34" charset="0"/>
              </a:rPr>
              <a:t>IPython</a:t>
            </a:r>
            <a:r>
              <a:rPr lang="en-US" b="0" i="0" dirty="0">
                <a:effectLst/>
                <a:latin typeface="Arial" panose="020B0604020202020204" pitchFamily="34" charset="0"/>
              </a:rPr>
              <a:t>, as well as other open-source </a:t>
            </a:r>
            <a:r>
              <a:rPr lang="en-US" b="0" i="0" dirty="0" err="1">
                <a:effectLst/>
                <a:latin typeface="Arial" panose="020B0604020202020204" pitchFamily="34" charset="0"/>
              </a:rPr>
              <a:t>software.It</a:t>
            </a:r>
            <a:r>
              <a:rPr lang="en-US" b="0" i="0" dirty="0">
                <a:effectLst/>
                <a:latin typeface="Arial" panose="020B0604020202020204" pitchFamily="34" charset="0"/>
              </a:rPr>
              <a:t> is released under the </a:t>
            </a:r>
            <a:r>
              <a:rPr lang="en-US" dirty="0">
                <a:latin typeface="Arial" panose="020B0604020202020204" pitchFamily="34" charset="0"/>
              </a:rPr>
              <a:t>MIT      </a:t>
            </a:r>
          </a:p>
          <a:p>
            <a:pPr algn="l"/>
            <a:r>
              <a:rPr lang="en-US" dirty="0">
                <a:latin typeface="Arial" panose="020B0604020202020204" pitchFamily="34" charset="0"/>
              </a:rPr>
              <a:t>         </a:t>
            </a:r>
            <a:r>
              <a:rPr lang="en-US" dirty="0" err="1">
                <a:latin typeface="Arial" panose="020B0604020202020204" pitchFamily="34" charset="0"/>
              </a:rPr>
              <a:t>license</a:t>
            </a:r>
            <a:r>
              <a:rPr lang="en-US" b="0" i="0" dirty="0" err="1">
                <a:effectLst/>
                <a:latin typeface="Arial" panose="020B0604020202020204" pitchFamily="34" charset="0"/>
              </a:rPr>
              <a:t>.Initially</a:t>
            </a:r>
            <a:r>
              <a:rPr lang="en-US" b="0" i="0" dirty="0">
                <a:effectLst/>
                <a:latin typeface="Arial" panose="020B0604020202020204" pitchFamily="34" charset="0"/>
              </a:rPr>
              <a:t> created and developed by Pierre </a:t>
            </a:r>
            <a:r>
              <a:rPr lang="en-US" b="0" i="0" dirty="0" err="1">
                <a:effectLst/>
                <a:latin typeface="Arial" panose="020B0604020202020204" pitchFamily="34" charset="0"/>
              </a:rPr>
              <a:t>Raybaut</a:t>
            </a:r>
            <a:r>
              <a:rPr lang="en-US" b="0" i="0" dirty="0">
                <a:effectLst/>
                <a:latin typeface="Arial" panose="020B0604020202020204" pitchFamily="34" charset="0"/>
              </a:rPr>
              <a:t> in 2009, since 2012</a:t>
            </a:r>
          </a:p>
          <a:p>
            <a:pPr algn="l"/>
            <a:r>
              <a:rPr lang="en-US" dirty="0">
                <a:latin typeface="Arial" panose="020B0604020202020204" pitchFamily="34" charset="0"/>
              </a:rPr>
              <a:t>       </a:t>
            </a:r>
            <a:r>
              <a:rPr lang="en-US" b="0" i="0" dirty="0">
                <a:effectLst/>
                <a:latin typeface="Arial" panose="020B0604020202020204" pitchFamily="34" charset="0"/>
              </a:rPr>
              <a:t> Spyder has been maintained and continuously improved by a team of scientific       </a:t>
            </a:r>
          </a:p>
          <a:p>
            <a:pPr algn="l"/>
            <a:r>
              <a:rPr lang="en-US" b="0" i="0" dirty="0">
                <a:effectLst/>
                <a:latin typeface="Arial" panose="020B0604020202020204" pitchFamily="34" charset="0"/>
              </a:rPr>
              <a:t>         Python developers and the community.</a:t>
            </a:r>
          </a:p>
          <a:p>
            <a:pPr algn="l"/>
            <a:endParaRPr lang="en-US" dirty="0">
              <a:latin typeface="Arial" panose="020B0604020202020204" pitchFamily="34" charset="0"/>
            </a:endParaRPr>
          </a:p>
          <a:p>
            <a:pPr marL="342900" marR="91440" lvl="0" indent="-342900" algn="just">
              <a:spcBef>
                <a:spcPts val="600"/>
              </a:spcBef>
              <a:spcAft>
                <a:spcPts val="0"/>
              </a:spcAft>
              <a:buFont typeface="+mj-lt"/>
              <a:buAutoNum type="arabicPeriod"/>
            </a:pPr>
            <a:r>
              <a:rPr lang="en-US" sz="1800" b="1" dirty="0">
                <a:effectLst/>
                <a:latin typeface="Arial Black" panose="020B0A04020102020204" pitchFamily="34" charset="0"/>
                <a:ea typeface="Times New Roman" panose="02020603050405020304" pitchFamily="18" charset="0"/>
              </a:rPr>
              <a:t>PyCharm</a:t>
            </a:r>
            <a:endParaRPr lang="en-IN" sz="1800" dirty="0">
              <a:effectLst/>
              <a:latin typeface="Times New Roman" panose="02020603050405020304" pitchFamily="18" charset="0"/>
              <a:ea typeface="Times New Roman" panose="02020603050405020304" pitchFamily="18" charset="0"/>
            </a:endParaRPr>
          </a:p>
          <a:p>
            <a:pPr marL="914400" marR="91440" algn="just">
              <a:spcBef>
                <a:spcPts val="600"/>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914400" marR="91440" algn="just">
              <a:spcBef>
                <a:spcPts val="600"/>
              </a:spcBef>
              <a:spcAft>
                <a:spcPts val="0"/>
              </a:spcAft>
            </a:pPr>
            <a:r>
              <a:rPr lang="en-US" sz="1800" dirty="0">
                <a:effectLst/>
                <a:latin typeface="Arial" panose="020B0604020202020204" pitchFamily="34" charset="0"/>
                <a:ea typeface="Times New Roman" panose="02020603050405020304" pitchFamily="18" charset="0"/>
              </a:rPr>
              <a:t>PyCharm is an integrated development environment (IDE) used in computer programming, specifically for the Python language. It is developed by the Czech company JetBrains (formerly known as IntelliJ). It provides code analysis, a graphical debugger, an integrated unit tester, integration with</a:t>
            </a:r>
            <a:r>
              <a:rPr lang="en-US" sz="1800" dirty="0">
                <a:effectLst/>
                <a:latin typeface="Times New Roman" panose="02020603050405020304" pitchFamily="18" charset="0"/>
                <a:ea typeface="Times New Roman" panose="02020603050405020304" pitchFamily="18" charset="0"/>
              </a:rPr>
              <a:t> version control systems (</a:t>
            </a:r>
            <a:r>
              <a:rPr lang="en-US" sz="1800" dirty="0" err="1">
                <a:effectLst/>
                <a:latin typeface="Times New Roman" panose="02020603050405020304" pitchFamily="18" charset="0"/>
                <a:ea typeface="Times New Roman" panose="02020603050405020304" pitchFamily="18" charset="0"/>
              </a:rPr>
              <a:t>VCSes</a:t>
            </a:r>
            <a:r>
              <a:rPr lang="en-US" sz="1800" dirty="0">
                <a:effectLst/>
                <a:latin typeface="Times New Roman" panose="02020603050405020304" pitchFamily="18" charset="0"/>
                <a:ea typeface="Times New Roman" panose="02020603050405020304" pitchFamily="18" charset="0"/>
              </a:rPr>
              <a:t>), and supports web development with Django as well as data science with Anaconda. </a:t>
            </a:r>
            <a:endParaRPr lang="en-IN" sz="1800" dirty="0">
              <a:effectLst/>
              <a:latin typeface="Times New Roman" panose="02020603050405020304" pitchFamily="18" charset="0"/>
              <a:ea typeface="Times New Roman" panose="02020603050405020304" pitchFamily="18" charset="0"/>
            </a:endParaRPr>
          </a:p>
          <a:p>
            <a:pPr algn="l"/>
            <a:endParaRPr lang="en-US" b="0" i="0" dirty="0">
              <a:effectLst/>
              <a:latin typeface="Arial" panose="020B0604020202020204" pitchFamily="34" charset="0"/>
            </a:endParaRPr>
          </a:p>
          <a:p>
            <a:endParaRPr lang="en-US" b="1" dirty="0">
              <a:latin typeface="Arial Black" panose="020B0A04020102020204" pitchFamily="34" charset="0"/>
              <a:ea typeface="Times New Roman" panose="02020603050405020304" pitchFamily="18" charset="0"/>
            </a:endParaRPr>
          </a:p>
          <a:p>
            <a:r>
              <a:rPr lang="en-US" sz="1800" b="1" dirty="0">
                <a:effectLst/>
                <a:latin typeface="Arial Black" panose="020B0A04020102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21477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D2F550-5377-4861-80F5-57129A75E565}"/>
              </a:ext>
            </a:extLst>
          </p:cNvPr>
          <p:cNvSpPr txBox="1"/>
          <p:nvPr/>
        </p:nvSpPr>
        <p:spPr>
          <a:xfrm>
            <a:off x="4936868" y="257452"/>
            <a:ext cx="2318263" cy="461665"/>
          </a:xfrm>
          <a:prstGeom prst="rect">
            <a:avLst/>
          </a:prstGeom>
          <a:noFill/>
        </p:spPr>
        <p:txBody>
          <a:bodyPr wrap="none" rtlCol="0">
            <a:spAutoFit/>
          </a:bodyPr>
          <a:lstStyle/>
          <a:p>
            <a:r>
              <a:rPr lang="en-US" sz="2400" dirty="0">
                <a:latin typeface="Algerian" panose="04020705040A02060702" pitchFamily="82" charset="0"/>
              </a:rPr>
              <a:t>Used Modules</a:t>
            </a:r>
            <a:endParaRPr lang="en-IN" sz="2400" dirty="0">
              <a:latin typeface="Algerian" panose="04020705040A02060702" pitchFamily="82" charset="0"/>
            </a:endParaRPr>
          </a:p>
        </p:txBody>
      </p:sp>
      <p:pic>
        <p:nvPicPr>
          <p:cNvPr id="6" name="Picture 5">
            <a:extLst>
              <a:ext uri="{FF2B5EF4-FFF2-40B4-BE49-F238E27FC236}">
                <a16:creationId xmlns:a16="http://schemas.microsoft.com/office/drawing/2014/main" id="{7CC12054-FA23-4AA8-8328-0CD88D736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675" y="3506680"/>
            <a:ext cx="4403325" cy="3351320"/>
          </a:xfrm>
          <a:prstGeom prst="rect">
            <a:avLst/>
          </a:prstGeom>
        </p:spPr>
      </p:pic>
      <p:sp>
        <p:nvSpPr>
          <p:cNvPr id="4" name="TextBox 3">
            <a:extLst>
              <a:ext uri="{FF2B5EF4-FFF2-40B4-BE49-F238E27FC236}">
                <a16:creationId xmlns:a16="http://schemas.microsoft.com/office/drawing/2014/main" id="{9E306188-903C-4EB5-9F57-F61885DF70E7}"/>
              </a:ext>
            </a:extLst>
          </p:cNvPr>
          <p:cNvSpPr txBox="1"/>
          <p:nvPr/>
        </p:nvSpPr>
        <p:spPr>
          <a:xfrm>
            <a:off x="772357" y="816745"/>
            <a:ext cx="7546020" cy="5293757"/>
          </a:xfrm>
          <a:prstGeom prst="rect">
            <a:avLst/>
          </a:prstGeom>
          <a:noFill/>
        </p:spPr>
        <p:txBody>
          <a:bodyPr wrap="square" rtlCol="0">
            <a:spAutoFit/>
          </a:bodyPr>
          <a:lstStyle/>
          <a:p>
            <a:pPr marR="91440" algn="just">
              <a:spcBef>
                <a:spcPts val="600"/>
              </a:spcBef>
              <a:spcAft>
                <a:spcPts val="0"/>
              </a:spcAft>
            </a:pPr>
            <a:r>
              <a:rPr lang="en-US" sz="1800" b="1" dirty="0">
                <a:effectLst/>
                <a:latin typeface="Arial" panose="020B0604020202020204" pitchFamily="34" charset="0"/>
                <a:ea typeface="Times New Roman" panose="02020603050405020304" pitchFamily="18" charset="0"/>
              </a:rPr>
              <a:t>Speech Recognition: -</a:t>
            </a:r>
            <a:r>
              <a:rPr lang="en-US" sz="1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Since we’re building an application of voice </a:t>
            </a:r>
            <a:endParaRPr lang="en-IN" sz="1800" dirty="0">
              <a:effectLst/>
              <a:latin typeface="Times New Roman" panose="02020603050405020304" pitchFamily="18" charset="0"/>
              <a:ea typeface="Times New Roman" panose="02020603050405020304" pitchFamily="18" charset="0"/>
            </a:endParaRPr>
          </a:p>
          <a:p>
            <a:pPr marL="2743200" marR="91440" algn="just">
              <a:spcBef>
                <a:spcPts val="600"/>
              </a:spcBef>
              <a:spcAft>
                <a:spcPts val="0"/>
              </a:spcAft>
            </a:pPr>
            <a:r>
              <a:rPr lang="en-US" sz="1800" dirty="0">
                <a:effectLst/>
                <a:latin typeface="Arial" panose="020B0604020202020204" pitchFamily="34" charset="0"/>
                <a:ea typeface="Times New Roman" panose="02020603050405020304" pitchFamily="18" charset="0"/>
              </a:rPr>
              <a:t>assistant, one of the most important things in this is that your assistant recognizes your voice (means what you want to say/ ask). To install this module, type the below command in the terminal.</a:t>
            </a:r>
            <a:endParaRPr lang="en-IN" sz="1800" dirty="0">
              <a:effectLst/>
              <a:latin typeface="Times New Roman" panose="02020603050405020304" pitchFamily="18" charset="0"/>
              <a:ea typeface="Times New Roman" panose="02020603050405020304" pitchFamily="18" charset="0"/>
            </a:endParaRPr>
          </a:p>
          <a:p>
            <a:pPr marL="914400" marR="91440" algn="just">
              <a:spcBef>
                <a:spcPts val="600"/>
              </a:spcBef>
              <a:spcAft>
                <a:spcPts val="0"/>
              </a:spcAft>
            </a:pPr>
            <a:r>
              <a:rPr lang="en-US" sz="1800" dirty="0">
                <a:effectLst/>
                <a:latin typeface="Arial" panose="020B0604020202020204" pitchFamily="34" charset="0"/>
                <a:ea typeface="Times New Roman" panose="02020603050405020304" pitchFamily="18" charset="0"/>
              </a:rPr>
              <a:t>                                           </a:t>
            </a:r>
            <a:r>
              <a:rPr lang="en-US" sz="1800" b="1" dirty="0">
                <a:effectLst/>
                <a:latin typeface="Arial" panose="020B0604020202020204" pitchFamily="34" charset="0"/>
                <a:ea typeface="Times New Roman" panose="02020603050405020304" pitchFamily="18" charset="0"/>
              </a:rPr>
              <a:t>pip install </a:t>
            </a:r>
            <a:r>
              <a:rPr lang="en-US" sz="1800" b="1" dirty="0" err="1">
                <a:effectLst/>
                <a:latin typeface="Arial" panose="020B0604020202020204" pitchFamily="34" charset="0"/>
                <a:ea typeface="Times New Roman" panose="02020603050405020304" pitchFamily="18" charset="0"/>
              </a:rPr>
              <a:t>SpeechRecognition</a:t>
            </a:r>
            <a:endParaRPr lang="en-IN" sz="1800" dirty="0">
              <a:effectLst/>
              <a:latin typeface="Times New Roman" panose="02020603050405020304" pitchFamily="18" charset="0"/>
              <a:ea typeface="Times New Roman" panose="02020603050405020304" pitchFamily="18" charset="0"/>
            </a:endParaRPr>
          </a:p>
          <a:p>
            <a:pPr marL="914400" marR="91440" algn="just">
              <a:spcBef>
                <a:spcPts val="600"/>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828800" marR="91440" indent="-914400" algn="just">
              <a:spcBef>
                <a:spcPts val="600"/>
              </a:spcBef>
              <a:spcAft>
                <a:spcPts val="0"/>
              </a:spcAft>
            </a:pPr>
            <a:r>
              <a:rPr lang="en-US" sz="1800" b="1" dirty="0">
                <a:effectLst/>
                <a:latin typeface="Arial" panose="020B0604020202020204" pitchFamily="34" charset="0"/>
                <a:ea typeface="Times New Roman" panose="02020603050405020304" pitchFamily="18" charset="0"/>
              </a:rPr>
              <a:t>Web browser:</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To perform Web Search. </a:t>
            </a:r>
            <a:r>
              <a:rPr lang="en-US" sz="1800" b="1" dirty="0">
                <a:effectLst/>
                <a:latin typeface="Arial" panose="020B0604020202020204" pitchFamily="34" charset="0"/>
                <a:ea typeface="Times New Roman" panose="02020603050405020304" pitchFamily="18" charset="0"/>
              </a:rPr>
              <a:t>This module</a:t>
            </a:r>
          </a:p>
          <a:p>
            <a:pPr marL="1828800" marR="91440" indent="-914400" algn="just">
              <a:spcBef>
                <a:spcPts val="600"/>
              </a:spcBef>
              <a:spcAft>
                <a:spcPts val="0"/>
              </a:spcAft>
            </a:pPr>
            <a:r>
              <a:rPr lang="en-US" b="1" dirty="0">
                <a:latin typeface="Arial" panose="020B0604020202020204" pitchFamily="34" charset="0"/>
                <a:ea typeface="Times New Roman" panose="02020603050405020304" pitchFamily="18" charset="0"/>
              </a:rPr>
              <a:t>                      </a:t>
            </a:r>
            <a:r>
              <a:rPr lang="en-US" sz="1800" b="1" dirty="0">
                <a:effectLst/>
                <a:latin typeface="Arial" panose="020B0604020202020204" pitchFamily="34" charset="0"/>
                <a:ea typeface="Times New Roman" panose="02020603050405020304" pitchFamily="18" charset="0"/>
              </a:rPr>
              <a:t>       comes built-in with Python. </a:t>
            </a:r>
            <a:endParaRPr lang="en-IN" sz="1800" dirty="0">
              <a:effectLst/>
              <a:latin typeface="Times New Roman" panose="02020603050405020304" pitchFamily="18" charset="0"/>
              <a:ea typeface="Times New Roman" panose="02020603050405020304" pitchFamily="18" charset="0"/>
            </a:endParaRPr>
          </a:p>
          <a:p>
            <a:pPr marL="914400" marR="91440" algn="just">
              <a:spcBef>
                <a:spcPts val="600"/>
              </a:spcBef>
              <a:spcAft>
                <a:spcPts val="0"/>
              </a:spcAft>
            </a:pPr>
            <a:r>
              <a:rPr lang="en-US" sz="1800" dirty="0">
                <a:effectLst/>
                <a:latin typeface="Arial" panose="020B0604020202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914400" marR="91440" algn="just">
              <a:spcBef>
                <a:spcPts val="600"/>
              </a:spcBef>
              <a:spcAft>
                <a:spcPts val="0"/>
              </a:spcAft>
            </a:pPr>
            <a:r>
              <a:rPr lang="en-US" sz="1800" b="1" dirty="0" err="1">
                <a:effectLst/>
                <a:latin typeface="Arial" panose="020B0604020202020204" pitchFamily="34" charset="0"/>
                <a:ea typeface="Times New Roman" panose="02020603050405020304" pitchFamily="18" charset="0"/>
              </a:rPr>
              <a:t>Ecapture</a:t>
            </a:r>
            <a:r>
              <a:rPr lang="en-US" sz="1800" b="1" dirty="0">
                <a:effectLst/>
                <a:latin typeface="Arial" panose="020B0604020202020204"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To capture images from your </a:t>
            </a:r>
            <a:r>
              <a:rPr lang="en-US" sz="1800" dirty="0" err="1">
                <a:effectLst/>
                <a:latin typeface="Arial" panose="020B0604020202020204" pitchFamily="34" charset="0"/>
                <a:ea typeface="Times New Roman" panose="02020603050405020304" pitchFamily="18" charset="0"/>
              </a:rPr>
              <a:t>Camer.To</a:t>
            </a:r>
            <a:r>
              <a:rPr lang="en-US" sz="1800" dirty="0">
                <a:effectLst/>
                <a:latin typeface="Arial" panose="020B0604020202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43200" marR="91440" algn="just">
              <a:spcBef>
                <a:spcPts val="600"/>
              </a:spcBef>
              <a:spcAft>
                <a:spcPts val="0"/>
              </a:spcAft>
            </a:pPr>
            <a:r>
              <a:rPr lang="en-US" sz="1800" dirty="0">
                <a:effectLst/>
                <a:latin typeface="Arial" panose="020B0604020202020204" pitchFamily="34" charset="0"/>
                <a:ea typeface="Times New Roman" panose="02020603050405020304" pitchFamily="18" charset="0"/>
              </a:rPr>
              <a:t>install this module type the below </a:t>
            </a:r>
            <a:endParaRPr lang="en-IN" sz="1800" dirty="0">
              <a:effectLst/>
              <a:latin typeface="Times New Roman" panose="02020603050405020304" pitchFamily="18" charset="0"/>
              <a:ea typeface="Times New Roman" panose="02020603050405020304" pitchFamily="18" charset="0"/>
            </a:endParaRPr>
          </a:p>
          <a:p>
            <a:pPr marL="2743200" marR="91440" algn="just">
              <a:spcBef>
                <a:spcPts val="600"/>
              </a:spcBef>
              <a:spcAft>
                <a:spcPts val="0"/>
              </a:spcAft>
            </a:pPr>
            <a:r>
              <a:rPr lang="en-US" sz="1800" dirty="0">
                <a:effectLst/>
                <a:latin typeface="Arial" panose="020B0604020202020204" pitchFamily="34" charset="0"/>
                <a:ea typeface="Times New Roman" panose="02020603050405020304" pitchFamily="18" charset="0"/>
              </a:rPr>
              <a:t>command in the terminal</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2743200" marR="91440" algn="just">
              <a:spcBef>
                <a:spcPts val="600"/>
              </a:spcBef>
              <a:spcAft>
                <a:spcPts val="0"/>
              </a:spcAft>
            </a:pPr>
            <a:r>
              <a:rPr lang="en-US" dirty="0">
                <a:latin typeface="Arial" panose="020B0604020202020204"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Arial" panose="020B0604020202020204" pitchFamily="34" charset="0"/>
                <a:ea typeface="Times New Roman" panose="02020603050405020304" pitchFamily="18" charset="0"/>
              </a:rPr>
              <a:t>pip install </a:t>
            </a:r>
            <a:r>
              <a:rPr lang="en-US" sz="1800" b="1" dirty="0" err="1">
                <a:effectLst/>
                <a:latin typeface="Arial" panose="020B0604020202020204" pitchFamily="34" charset="0"/>
                <a:ea typeface="Times New Roman" panose="02020603050405020304" pitchFamily="18" charset="0"/>
              </a:rPr>
              <a:t>ecapture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120846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7376EC-2EDD-4210-9AAB-63AB3E658F82}"/>
              </a:ext>
            </a:extLst>
          </p:cNvPr>
          <p:cNvSpPr txBox="1"/>
          <p:nvPr/>
        </p:nvSpPr>
        <p:spPr>
          <a:xfrm>
            <a:off x="-88777" y="133165"/>
            <a:ext cx="10022890" cy="5247590"/>
          </a:xfrm>
          <a:prstGeom prst="rect">
            <a:avLst/>
          </a:prstGeom>
          <a:noFill/>
        </p:spPr>
        <p:txBody>
          <a:bodyPr wrap="square" rtlCol="0">
            <a:spAutoFit/>
          </a:bodyPr>
          <a:lstStyle/>
          <a:p>
            <a:pPr marL="914400" marR="91440" algn="just">
              <a:spcBef>
                <a:spcPts val="600"/>
              </a:spcBef>
              <a:spcAft>
                <a:spcPts val="0"/>
              </a:spcAft>
            </a:pPr>
            <a:endParaRPr lang="en-IN" sz="1800" dirty="0">
              <a:effectLst/>
              <a:latin typeface="Times New Roman" panose="02020603050405020304" pitchFamily="18" charset="0"/>
              <a:ea typeface="Times New Roman" panose="02020603050405020304" pitchFamily="18" charset="0"/>
            </a:endParaRPr>
          </a:p>
          <a:p>
            <a:pPr marL="914400" marR="91440" algn="just">
              <a:spcBef>
                <a:spcPts val="600"/>
              </a:spcBef>
              <a:spcAft>
                <a:spcPts val="0"/>
              </a:spcAft>
            </a:pPr>
            <a:r>
              <a:rPr lang="en-US" sz="1800" b="1" dirty="0" err="1">
                <a:effectLst/>
                <a:latin typeface="Arial" panose="020B0604020202020204" pitchFamily="34" charset="0"/>
                <a:ea typeface="Times New Roman" panose="02020603050405020304" pitchFamily="18" charset="0"/>
              </a:rPr>
              <a:t>Pyjokes</a:t>
            </a:r>
            <a:r>
              <a:rPr lang="en-US" sz="1800" b="1" dirty="0">
                <a:effectLst/>
                <a:latin typeface="Arial" panose="020B0604020202020204"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Pyjokes</a:t>
            </a:r>
            <a:r>
              <a:rPr lang="en-US" sz="1800" dirty="0">
                <a:effectLst/>
                <a:latin typeface="Arial" panose="020B0604020202020204" pitchFamily="34" charset="0"/>
                <a:ea typeface="Times New Roman" panose="02020603050405020304" pitchFamily="18" charset="0"/>
              </a:rPr>
              <a:t> is used for collection Python </a:t>
            </a:r>
            <a:endParaRPr lang="en-IN" sz="1800" dirty="0">
              <a:effectLst/>
              <a:latin typeface="Times New Roman" panose="02020603050405020304" pitchFamily="18" charset="0"/>
              <a:ea typeface="Times New Roman" panose="02020603050405020304" pitchFamily="18" charset="0"/>
            </a:endParaRPr>
          </a:p>
          <a:p>
            <a:pPr marL="914400" marR="91440" algn="just">
              <a:spcBef>
                <a:spcPts val="600"/>
              </a:spcBef>
              <a:spcAft>
                <a:spcPts val="0"/>
              </a:spcAft>
            </a:pPr>
            <a:r>
              <a:rPr lang="en-US" sz="1800" b="1"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Jokes over the Internet. To install this module type the below</a:t>
            </a:r>
          </a:p>
          <a:p>
            <a:pPr marL="914400" marR="91440" algn="just">
              <a:spcBef>
                <a:spcPts val="600"/>
              </a:spcBef>
              <a:spcAft>
                <a:spcPts val="0"/>
              </a:spcAft>
            </a:pPr>
            <a:r>
              <a:rPr lang="en-US" dirty="0">
                <a:latin typeface="Arial" panose="020B0604020202020204" pitchFamily="34"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 command in the terminal.</a:t>
            </a:r>
            <a:endParaRPr lang="en-IN" sz="1800" dirty="0">
              <a:effectLst/>
              <a:latin typeface="Times New Roman" panose="02020603050405020304" pitchFamily="18" charset="0"/>
              <a:ea typeface="Times New Roman" panose="02020603050405020304" pitchFamily="18" charset="0"/>
            </a:endParaRPr>
          </a:p>
          <a:p>
            <a:pPr marR="91440" algn="just">
              <a:spcBef>
                <a:spcPts val="600"/>
              </a:spcBef>
              <a:spcAft>
                <a:spcPts val="0"/>
              </a:spcAft>
            </a:pPr>
            <a:r>
              <a:rPr lang="en-US" sz="1800" b="1" dirty="0">
                <a:effectLst/>
                <a:latin typeface="Calibri" panose="020F0502020204030204" pitchFamily="34" charset="0"/>
                <a:ea typeface="Times New Roman" panose="02020603050405020304" pitchFamily="18" charset="0"/>
              </a:rPr>
              <a:t>                                                                          </a:t>
            </a:r>
            <a:r>
              <a:rPr lang="en-US" sz="1800" b="1" dirty="0">
                <a:effectLst/>
                <a:latin typeface="Arial" panose="020B0604020202020204" pitchFamily="34" charset="0"/>
                <a:ea typeface="Times New Roman" panose="02020603050405020304" pitchFamily="18" charset="0"/>
              </a:rPr>
              <a:t>pip install </a:t>
            </a:r>
            <a:r>
              <a:rPr lang="en-US" sz="1800" b="1" dirty="0" err="1">
                <a:effectLst/>
                <a:latin typeface="Arial" panose="020B0604020202020204" pitchFamily="34" charset="0"/>
                <a:ea typeface="Times New Roman" panose="02020603050405020304" pitchFamily="18" charset="0"/>
              </a:rPr>
              <a:t>pyjokes</a:t>
            </a:r>
            <a:endParaRPr lang="en-IN" sz="1800" dirty="0">
              <a:effectLst/>
              <a:latin typeface="Times New Roman" panose="02020603050405020304" pitchFamily="18" charset="0"/>
              <a:ea typeface="Times New Roman" panose="02020603050405020304" pitchFamily="18" charset="0"/>
            </a:endParaRPr>
          </a:p>
          <a:p>
            <a:pPr marL="914400" marR="91440" algn="just">
              <a:spcBef>
                <a:spcPts val="600"/>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43200" marR="91440" indent="-1828800" algn="just">
              <a:spcBef>
                <a:spcPts val="600"/>
              </a:spcBef>
              <a:spcAft>
                <a:spcPts val="0"/>
              </a:spcAft>
            </a:pPr>
            <a:r>
              <a:rPr lang="en-US" sz="1800" b="1" dirty="0">
                <a:effectLst/>
                <a:latin typeface="Arial" panose="020B0604020202020204" pitchFamily="34" charset="0"/>
                <a:ea typeface="Times New Roman" panose="02020603050405020304" pitchFamily="18" charset="0"/>
              </a:rPr>
              <a:t>Datetime: -</a:t>
            </a:r>
            <a:r>
              <a:rPr lang="en-US" sz="1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Date and Time is used to showing Date and Time. This module </a:t>
            </a:r>
            <a:r>
              <a:rPr lang="en-US" sz="1800" b="1" dirty="0">
                <a:effectLst/>
                <a:latin typeface="Arial" panose="020B0604020202020204" pitchFamily="34" charset="0"/>
                <a:ea typeface="Times New Roman" panose="02020603050405020304" pitchFamily="18" charset="0"/>
              </a:rPr>
              <a:t>comes built-int with Python.</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914400" marR="91440" algn="just">
              <a:spcBef>
                <a:spcPts val="600"/>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828800" marR="91440" indent="-914400" algn="just">
              <a:spcBef>
                <a:spcPts val="600"/>
              </a:spcBef>
              <a:spcAft>
                <a:spcPts val="0"/>
              </a:spcAft>
            </a:pPr>
            <a:r>
              <a:rPr lang="en-US" sz="1800" b="1" dirty="0">
                <a:effectLst/>
                <a:latin typeface="Arial" panose="020B0604020202020204" pitchFamily="34" charset="0"/>
                <a:ea typeface="Times New Roman" panose="02020603050405020304" pitchFamily="18" charset="0"/>
              </a:rPr>
              <a:t>Twilio: -</a:t>
            </a:r>
            <a:r>
              <a:rPr lang="en-US" sz="1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Twilio is used for making call and</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messages. To install this module</a:t>
            </a:r>
          </a:p>
          <a:p>
            <a:pPr marL="1828800" marR="91440" indent="-914400" algn="just">
              <a:spcBef>
                <a:spcPts val="600"/>
              </a:spcBef>
              <a:spcAft>
                <a:spcPts val="0"/>
              </a:spcAft>
            </a:pPr>
            <a:r>
              <a:rPr lang="en-US" dirty="0">
                <a:latin typeface="Arial" panose="020B0604020202020204" pitchFamily="34"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    type the below command in the terminal.</a:t>
            </a:r>
            <a:endParaRPr lang="en-IN" sz="1800" dirty="0">
              <a:effectLst/>
              <a:latin typeface="Times New Roman" panose="02020603050405020304" pitchFamily="18" charset="0"/>
              <a:ea typeface="Times New Roman" panose="02020603050405020304" pitchFamily="18" charset="0"/>
            </a:endParaRPr>
          </a:p>
          <a:p>
            <a:pPr marR="91440" algn="just">
              <a:spcBef>
                <a:spcPts val="600"/>
              </a:spcBef>
              <a:spcAft>
                <a:spcPts val="0"/>
              </a:spcAft>
            </a:pPr>
            <a:r>
              <a:rPr lang="en-US" sz="1800" b="1" dirty="0">
                <a:effectLst/>
                <a:latin typeface="Arial" panose="020B0604020202020204" pitchFamily="34" charset="0"/>
                <a:ea typeface="Times New Roman" panose="02020603050405020304" pitchFamily="18" charset="0"/>
              </a:rPr>
              <a:t>                                                            pip install </a:t>
            </a:r>
            <a:r>
              <a:rPr lang="en-US" sz="1800" b="1" dirty="0" err="1">
                <a:effectLst/>
                <a:latin typeface="Arial" panose="020B0604020202020204" pitchFamily="34" charset="0"/>
                <a:ea typeface="Times New Roman" panose="02020603050405020304" pitchFamily="18" charset="0"/>
              </a:rPr>
              <a:t>twilio</a:t>
            </a:r>
            <a:endParaRPr lang="en-IN" sz="1800" dirty="0">
              <a:effectLst/>
              <a:latin typeface="Times New Roman" panose="02020603050405020304" pitchFamily="18" charset="0"/>
              <a:ea typeface="Times New Roman" panose="02020603050405020304" pitchFamily="18" charset="0"/>
            </a:endParaRPr>
          </a:p>
          <a:p>
            <a:pPr marR="91440" algn="just">
              <a:spcBef>
                <a:spcPts val="600"/>
              </a:spcBef>
              <a:spcAft>
                <a:spcPts val="0"/>
              </a:spcAft>
            </a:pPr>
            <a:r>
              <a:rPr lang="en-US" sz="1800" b="1" dirty="0">
                <a:effectLst/>
                <a:latin typeface="Times New Roman" panose="02020603050405020304" pitchFamily="18" charset="0"/>
                <a:ea typeface="Times New Roman" panose="02020603050405020304" pitchFamily="18" charset="0"/>
              </a:rPr>
              <a:t>                 </a:t>
            </a:r>
            <a:r>
              <a:rPr lang="en-US" sz="1800" b="1" dirty="0">
                <a:effectLst/>
                <a:latin typeface="Arial" panose="020B0604020202020204" pitchFamily="34" charset="0"/>
                <a:ea typeface="Times New Roman" panose="02020603050405020304" pitchFamily="18" charset="0"/>
              </a:rPr>
              <a:t>Requests: -</a:t>
            </a:r>
            <a:r>
              <a:rPr lang="en-US" sz="18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Requests is used for making GET and</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POST requests. To install </a:t>
            </a:r>
            <a:endParaRPr lang="en-IN" sz="1800" dirty="0">
              <a:effectLst/>
              <a:latin typeface="Times New Roman" panose="02020603050405020304" pitchFamily="18" charset="0"/>
              <a:ea typeface="Times New Roman" panose="02020603050405020304" pitchFamily="18" charset="0"/>
            </a:endParaRPr>
          </a:p>
          <a:p>
            <a:pPr marL="914400" marR="91440" algn="just">
              <a:spcBef>
                <a:spcPts val="600"/>
              </a:spcBef>
              <a:spcAft>
                <a:spcPts val="0"/>
              </a:spcAft>
            </a:pPr>
            <a:r>
              <a:rPr lang="en-US" sz="1800" dirty="0">
                <a:effectLst/>
                <a:latin typeface="Arial" panose="020B0604020202020204" pitchFamily="34" charset="0"/>
                <a:ea typeface="Times New Roman" panose="02020603050405020304" pitchFamily="18" charset="0"/>
              </a:rPr>
              <a:t>                             module type the below command in the terminal.</a:t>
            </a:r>
            <a:endParaRPr lang="en-IN" sz="1800" dirty="0">
              <a:effectLst/>
              <a:latin typeface="Times New Roman" panose="02020603050405020304" pitchFamily="18" charset="0"/>
              <a:ea typeface="Times New Roman" panose="02020603050405020304" pitchFamily="18" charset="0"/>
            </a:endParaRPr>
          </a:p>
          <a:p>
            <a:pPr marL="914400" marR="91440" algn="just">
              <a:spcBef>
                <a:spcPts val="600"/>
              </a:spcBef>
              <a:spcAft>
                <a:spcPts val="0"/>
              </a:spcAft>
            </a:pPr>
            <a:r>
              <a:rPr lang="en-US" sz="1800" dirty="0">
                <a:effectLst/>
                <a:latin typeface="Arial" panose="020B0604020202020204" pitchFamily="34" charset="0"/>
                <a:ea typeface="Times New Roman" panose="02020603050405020304" pitchFamily="18" charset="0"/>
              </a:rPr>
              <a:t>                                           </a:t>
            </a:r>
            <a:r>
              <a:rPr lang="en-US" sz="1800" b="1" dirty="0">
                <a:effectLst/>
                <a:latin typeface="Arial" panose="020B0604020202020204" pitchFamily="34" charset="0"/>
                <a:ea typeface="Times New Roman" panose="02020603050405020304" pitchFamily="18" charset="0"/>
              </a:rPr>
              <a:t>pip install requests</a:t>
            </a:r>
            <a:r>
              <a:rPr lang="en-US" sz="1800" b="1" dirty="0">
                <a:effectLst/>
                <a:latin typeface="Calibri" panose="020F0502020204030204" pitchFamily="34" charset="0"/>
                <a:ea typeface="Times New Roman" panose="02020603050405020304" pitchFamily="18" charset="0"/>
              </a:rPr>
              <a:t> </a:t>
            </a:r>
            <a:endParaRPr lang="en-IN" dirty="0"/>
          </a:p>
        </p:txBody>
      </p:sp>
    </p:spTree>
    <p:extLst>
      <p:ext uri="{BB962C8B-B14F-4D97-AF65-F5344CB8AC3E}">
        <p14:creationId xmlns:p14="http://schemas.microsoft.com/office/powerpoint/2010/main" val="127034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BE341-F8ED-48F5-A021-403C685FC4EB}"/>
              </a:ext>
            </a:extLst>
          </p:cNvPr>
          <p:cNvSpPr txBox="1"/>
          <p:nvPr/>
        </p:nvSpPr>
        <p:spPr>
          <a:xfrm>
            <a:off x="692458" y="337351"/>
            <a:ext cx="1702710" cy="369332"/>
          </a:xfrm>
          <a:prstGeom prst="rect">
            <a:avLst/>
          </a:prstGeom>
          <a:noFill/>
        </p:spPr>
        <p:txBody>
          <a:bodyPr wrap="none" rtlCol="0">
            <a:spAutoFit/>
          </a:bodyPr>
          <a:lstStyle/>
          <a:p>
            <a:r>
              <a:rPr lang="en-US" dirty="0"/>
              <a:t>Project code:</a:t>
            </a:r>
            <a:endParaRPr lang="en-IN" dirty="0"/>
          </a:p>
        </p:txBody>
      </p:sp>
      <p:sp>
        <p:nvSpPr>
          <p:cNvPr id="3" name="TextBox 2">
            <a:extLst>
              <a:ext uri="{FF2B5EF4-FFF2-40B4-BE49-F238E27FC236}">
                <a16:creationId xmlns:a16="http://schemas.microsoft.com/office/drawing/2014/main" id="{FAD4ECCD-BDD9-4604-98AD-168A2E5F9124}"/>
              </a:ext>
            </a:extLst>
          </p:cNvPr>
          <p:cNvSpPr txBox="1"/>
          <p:nvPr/>
        </p:nvSpPr>
        <p:spPr>
          <a:xfrm>
            <a:off x="692458" y="941033"/>
            <a:ext cx="7377344" cy="5078313"/>
          </a:xfrm>
          <a:prstGeom prst="rect">
            <a:avLst/>
          </a:prstGeom>
          <a:noFill/>
        </p:spPr>
        <p:txBody>
          <a:bodyPr wrap="square" rtlCol="0">
            <a:spAutoFit/>
          </a:bodyPr>
          <a:lstStyle/>
          <a:p>
            <a:r>
              <a:rPr lang="en-IN" dirty="0"/>
              <a:t>import pyttsx3 #pip install pyttsx3</a:t>
            </a:r>
          </a:p>
          <a:p>
            <a:r>
              <a:rPr lang="en-IN" dirty="0"/>
              <a:t>import </a:t>
            </a:r>
            <a:r>
              <a:rPr lang="en-IN" dirty="0" err="1"/>
              <a:t>speech_recognition</a:t>
            </a:r>
            <a:r>
              <a:rPr lang="en-IN" dirty="0"/>
              <a:t> as </a:t>
            </a:r>
            <a:r>
              <a:rPr lang="en-IN" dirty="0" err="1"/>
              <a:t>sr</a:t>
            </a:r>
            <a:r>
              <a:rPr lang="en-IN" dirty="0"/>
              <a:t> #pip install </a:t>
            </a:r>
            <a:r>
              <a:rPr lang="en-IN" dirty="0" err="1"/>
              <a:t>speechRecognition</a:t>
            </a:r>
            <a:endParaRPr lang="en-IN" dirty="0"/>
          </a:p>
          <a:p>
            <a:r>
              <a:rPr lang="en-IN" dirty="0"/>
              <a:t>import datetime</a:t>
            </a:r>
          </a:p>
          <a:p>
            <a:r>
              <a:rPr lang="en-IN" dirty="0"/>
              <a:t>import </a:t>
            </a:r>
            <a:r>
              <a:rPr lang="en-IN" dirty="0" err="1"/>
              <a:t>wikipedia</a:t>
            </a:r>
            <a:r>
              <a:rPr lang="en-IN" dirty="0"/>
              <a:t> #pip install </a:t>
            </a:r>
            <a:r>
              <a:rPr lang="en-IN" dirty="0" err="1"/>
              <a:t>wikipedia</a:t>
            </a:r>
            <a:endParaRPr lang="en-IN" dirty="0"/>
          </a:p>
          <a:p>
            <a:r>
              <a:rPr lang="en-IN" dirty="0"/>
              <a:t>import </a:t>
            </a:r>
            <a:r>
              <a:rPr lang="en-IN" dirty="0" err="1"/>
              <a:t>webbrowser</a:t>
            </a:r>
            <a:endParaRPr lang="en-IN" dirty="0"/>
          </a:p>
          <a:p>
            <a:r>
              <a:rPr lang="en-IN" dirty="0"/>
              <a:t>import </a:t>
            </a:r>
            <a:r>
              <a:rPr lang="en-IN" dirty="0" err="1"/>
              <a:t>os</a:t>
            </a:r>
            <a:endParaRPr lang="en-IN" dirty="0"/>
          </a:p>
          <a:p>
            <a:r>
              <a:rPr lang="en-IN" dirty="0"/>
              <a:t>import </a:t>
            </a:r>
            <a:r>
              <a:rPr lang="en-IN" dirty="0" err="1"/>
              <a:t>smtplib</a:t>
            </a:r>
            <a:endParaRPr lang="en-IN" dirty="0"/>
          </a:p>
          <a:p>
            <a:endParaRPr lang="en-IN" dirty="0"/>
          </a:p>
          <a:p>
            <a:r>
              <a:rPr lang="en-IN" dirty="0"/>
              <a:t>engine = pyttsx3.init('sapi5')</a:t>
            </a:r>
          </a:p>
          <a:p>
            <a:r>
              <a:rPr lang="en-IN" dirty="0"/>
              <a:t>voices = </a:t>
            </a:r>
            <a:r>
              <a:rPr lang="en-IN" dirty="0" err="1"/>
              <a:t>engine.getProperty</a:t>
            </a:r>
            <a:r>
              <a:rPr lang="en-IN" dirty="0"/>
              <a:t>('voices')</a:t>
            </a:r>
          </a:p>
          <a:p>
            <a:r>
              <a:rPr lang="en-IN" dirty="0"/>
              <a:t># print(voices[1].id)</a:t>
            </a:r>
          </a:p>
          <a:p>
            <a:r>
              <a:rPr lang="en-IN" dirty="0" err="1"/>
              <a:t>engine.setProperty</a:t>
            </a:r>
            <a:r>
              <a:rPr lang="en-IN" dirty="0"/>
              <a:t>('voice', voices[0].id)</a:t>
            </a:r>
          </a:p>
          <a:p>
            <a:endParaRPr lang="en-IN" dirty="0"/>
          </a:p>
          <a:p>
            <a:endParaRPr lang="en-IN" dirty="0"/>
          </a:p>
          <a:p>
            <a:r>
              <a:rPr lang="en-IN" dirty="0"/>
              <a:t>def speak(audio):</a:t>
            </a:r>
          </a:p>
          <a:p>
            <a:r>
              <a:rPr lang="en-IN" dirty="0"/>
              <a:t>    </a:t>
            </a:r>
            <a:r>
              <a:rPr lang="en-IN" dirty="0" err="1"/>
              <a:t>engine.say</a:t>
            </a:r>
            <a:r>
              <a:rPr lang="en-IN" dirty="0"/>
              <a:t>(audio)</a:t>
            </a:r>
          </a:p>
          <a:p>
            <a:r>
              <a:rPr lang="en-IN" dirty="0"/>
              <a:t>    </a:t>
            </a:r>
            <a:r>
              <a:rPr lang="en-IN" dirty="0" err="1"/>
              <a:t>engine.runAndWait</a:t>
            </a:r>
            <a:r>
              <a:rPr lang="en-IN" dirty="0"/>
              <a:t>()</a:t>
            </a:r>
          </a:p>
          <a:p>
            <a:endParaRPr lang="en-IN" dirty="0"/>
          </a:p>
        </p:txBody>
      </p:sp>
    </p:spTree>
    <p:extLst>
      <p:ext uri="{BB962C8B-B14F-4D97-AF65-F5344CB8AC3E}">
        <p14:creationId xmlns:p14="http://schemas.microsoft.com/office/powerpoint/2010/main" val="2674656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267</TotalTime>
  <Words>1313</Words>
  <Application>Microsoft Office PowerPoint</Application>
  <PresentationFormat>Widescreen</PresentationFormat>
  <Paragraphs>228</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Algerian</vt:lpstr>
      <vt:lpstr>Arial</vt:lpstr>
      <vt:lpstr>Arial</vt:lpstr>
      <vt:lpstr>Arial Black</vt:lpstr>
      <vt:lpstr>Arial Rounded MT Bold</vt:lpstr>
      <vt:lpstr>Calibri</vt:lpstr>
      <vt:lpstr>Century Gothic</vt:lpstr>
      <vt:lpstr>Copperplate Gothic Bold</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SHUBRANIL MAZUMDER</dc:creator>
  <cp:lastModifiedBy>Anupam Dutta</cp:lastModifiedBy>
  <cp:revision>20</cp:revision>
  <dcterms:created xsi:type="dcterms:W3CDTF">2021-07-13T05:25:22Z</dcterms:created>
  <dcterms:modified xsi:type="dcterms:W3CDTF">2021-11-14T20:41:38Z</dcterms:modified>
</cp:coreProperties>
</file>