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0" r:id="rId7"/>
    <p:sldId id="281" r:id="rId8"/>
    <p:sldId id="261" r:id="rId9"/>
    <p:sldId id="262" r:id="rId10"/>
    <p:sldId id="282" r:id="rId11"/>
    <p:sldId id="264" r:id="rId12"/>
    <p:sldId id="283" r:id="rId13"/>
    <p:sldId id="279" r:id="rId14"/>
    <p:sldId id="263" r:id="rId15"/>
    <p:sldId id="284" r:id="rId16"/>
    <p:sldId id="269" r:id="rId17"/>
    <p:sldId id="285" r:id="rId18"/>
    <p:sldId id="287" r:id="rId19"/>
    <p:sldId id="271" r:id="rId20"/>
    <p:sldId id="286"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2A6D"/>
    <a:srgbClr val="152E71"/>
    <a:srgbClr val="401161"/>
    <a:srgbClr val="361B62"/>
    <a:srgbClr val="3F0D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p:scale>
          <a:sx n="86" d="100"/>
          <a:sy n="86" d="100"/>
        </p:scale>
        <p:origin x="2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A64C-6C40-81D7-94A1-592212135A53}"/>
              </a:ext>
            </a:extLst>
          </p:cNvPr>
          <p:cNvSpPr>
            <a:spLocks noGrp="1"/>
          </p:cNvSpPr>
          <p:nvPr>
            <p:ph type="ctrTitle"/>
          </p:nvPr>
        </p:nvSpPr>
        <p:spPr>
          <a:xfrm>
            <a:off x="2103074" y="2421465"/>
            <a:ext cx="7985851" cy="2633859"/>
          </a:xfrm>
        </p:spPr>
        <p:txBody>
          <a:bodyPr>
            <a:normAutofit fontScale="90000"/>
          </a:bodyPr>
          <a:lstStyle/>
          <a:p>
            <a:pPr algn="ctr"/>
            <a:r>
              <a:rPr lang="en-US" b="1" dirty="0">
                <a:effectLst>
                  <a:outerShdw blurRad="38100" dist="38100" dir="2700000" algn="tl">
                    <a:srgbClr val="000000">
                      <a:alpha val="43137"/>
                    </a:srgbClr>
                  </a:outerShdw>
                </a:effectLst>
              </a:rPr>
              <a:t>Stock Market Index Prediction Using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Machine Learning</a:t>
            </a:r>
            <a:br>
              <a:rPr lang="en-US"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5984A5E8-2201-28DA-DFCA-FE310514B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13" y="235401"/>
            <a:ext cx="1088220" cy="1079768"/>
          </a:xfrm>
          <a:prstGeom prst="rect">
            <a:avLst/>
          </a:prstGeom>
        </p:spPr>
      </p:pic>
      <p:pic>
        <p:nvPicPr>
          <p:cNvPr id="5" name="Picture 4">
            <a:extLst>
              <a:ext uri="{FF2B5EF4-FFF2-40B4-BE49-F238E27FC236}">
                <a16:creationId xmlns:a16="http://schemas.microsoft.com/office/drawing/2014/main" id="{9AB9667C-26FB-14AC-AAA3-1645DC2A4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6233" y="194849"/>
            <a:ext cx="1281582" cy="1240572"/>
          </a:xfrm>
          <a:prstGeom prst="rect">
            <a:avLst/>
          </a:prstGeom>
        </p:spPr>
      </p:pic>
      <p:pic>
        <p:nvPicPr>
          <p:cNvPr id="6" name="Picture 5">
            <a:extLst>
              <a:ext uri="{FF2B5EF4-FFF2-40B4-BE49-F238E27FC236}">
                <a16:creationId xmlns:a16="http://schemas.microsoft.com/office/drawing/2014/main" id="{2C8D2F6B-5E98-828B-24DD-C5EBF8BF3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0503" y="194849"/>
            <a:ext cx="1160873" cy="1160873"/>
          </a:xfrm>
          <a:prstGeom prst="rect">
            <a:avLst/>
          </a:prstGeom>
        </p:spPr>
      </p:pic>
    </p:spTree>
    <p:extLst>
      <p:ext uri="{BB962C8B-B14F-4D97-AF65-F5344CB8AC3E}">
        <p14:creationId xmlns:p14="http://schemas.microsoft.com/office/powerpoint/2010/main" val="336668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2BAE-7E6C-43CD-4336-BD7A0C5AB71D}"/>
              </a:ext>
            </a:extLst>
          </p:cNvPr>
          <p:cNvSpPr>
            <a:spLocks noGrp="1"/>
          </p:cNvSpPr>
          <p:nvPr>
            <p:ph type="title"/>
          </p:nvPr>
        </p:nvSpPr>
        <p:spPr>
          <a:xfrm>
            <a:off x="279911" y="1424831"/>
            <a:ext cx="10131425" cy="556380"/>
          </a:xfrm>
        </p:spPr>
        <p:txBody>
          <a:bodyPr>
            <a:normAutofit fontScale="90000"/>
          </a:bodyPr>
          <a:lstStyle/>
          <a:p>
            <a:r>
              <a:rPr lang="en-US" sz="3200" b="1" dirty="0">
                <a:effectLst>
                  <a:outerShdw blurRad="38100" dist="38100" dir="2700000" algn="tl">
                    <a:srgbClr val="000000">
                      <a:alpha val="43137"/>
                    </a:srgbClr>
                  </a:outerShdw>
                </a:effectLst>
                <a:latin typeface="+mn-lt"/>
              </a:rPr>
              <a:t>Proposed</a:t>
            </a:r>
            <a:r>
              <a:rPr lang="en-IN" sz="3200" b="1" dirty="0">
                <a:effectLst>
                  <a:outerShdw blurRad="38100" dist="38100" dir="2700000" algn="tl">
                    <a:srgbClr val="000000">
                      <a:alpha val="43137"/>
                    </a:srgbClr>
                  </a:outerShdw>
                </a:effectLst>
                <a:latin typeface="+mn-lt"/>
              </a:rPr>
              <a:t> Work</a:t>
            </a:r>
          </a:p>
        </p:txBody>
      </p:sp>
      <p:pic>
        <p:nvPicPr>
          <p:cNvPr id="4" name="Picture 3">
            <a:extLst>
              <a:ext uri="{FF2B5EF4-FFF2-40B4-BE49-F238E27FC236}">
                <a16:creationId xmlns:a16="http://schemas.microsoft.com/office/drawing/2014/main" id="{6371CD77-AF89-BCAB-AAD6-2686B2195F7F}"/>
              </a:ext>
            </a:extLst>
          </p:cNvPr>
          <p:cNvPicPr>
            <a:picLocks noChangeAspect="1"/>
          </p:cNvPicPr>
          <p:nvPr/>
        </p:nvPicPr>
        <p:blipFill>
          <a:blip r:embed="rId2"/>
          <a:stretch>
            <a:fillRect/>
          </a:stretch>
        </p:blipFill>
        <p:spPr>
          <a:xfrm>
            <a:off x="279911" y="187236"/>
            <a:ext cx="11632176" cy="1237595"/>
          </a:xfrm>
          <a:prstGeom prst="rect">
            <a:avLst/>
          </a:prstGeom>
        </p:spPr>
      </p:pic>
      <p:sp>
        <p:nvSpPr>
          <p:cNvPr id="6" name="TextBox 5">
            <a:extLst>
              <a:ext uri="{FF2B5EF4-FFF2-40B4-BE49-F238E27FC236}">
                <a16:creationId xmlns:a16="http://schemas.microsoft.com/office/drawing/2014/main" id="{BC60E3DE-ED21-FAF5-A2C2-B4B73E4EE404}"/>
              </a:ext>
            </a:extLst>
          </p:cNvPr>
          <p:cNvSpPr txBox="1"/>
          <p:nvPr/>
        </p:nvSpPr>
        <p:spPr>
          <a:xfrm>
            <a:off x="424877" y="1901122"/>
            <a:ext cx="11632176" cy="4524315"/>
          </a:xfrm>
          <a:prstGeom prst="rect">
            <a:avLst/>
          </a:prstGeom>
          <a:noFill/>
        </p:spPr>
        <p:txBody>
          <a:bodyPr wrap="square">
            <a:spAutoFit/>
          </a:bodyPr>
          <a:lstStyle/>
          <a:p>
            <a:pPr marL="285750" indent="-285750" algn="just">
              <a:buFont typeface="Arial" panose="020B0604020202020204" pitchFamily="34" charset="0"/>
              <a:buChar char="•"/>
            </a:pPr>
            <a:r>
              <a:rPr lang="en-US" b="1" dirty="0"/>
              <a:t>Data collection and preprocessing: The first step of the proposed work involves obtaining the necessary data for the S&amp;P 500 index using the yfinance API. The collected data will then undergo preprocessing, including the removal of irrelevant features and the creation of additional predictors such as rolling averages.</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b="1" dirty="0"/>
              <a:t>Model selection and training: The next phase focuses on selecting an appropriate machine learning algorithm for stock market prediction. Based on our project's objectives, the </a:t>
            </a:r>
            <a:r>
              <a:rPr lang="en-US" b="1" dirty="0" err="1"/>
              <a:t>RandomForestClassifier</a:t>
            </a:r>
            <a:r>
              <a:rPr lang="en-US" b="1" dirty="0"/>
              <a:t> algorithm has been chosen. The model will be trained using the cleaned dataset, incorporating the target variable and additional predictors. </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b="1" dirty="0"/>
              <a:t>Model evaluation and performance analysis: Once the model is trained, it will be evaluated using various performance metrics such as accuracy, precision, recall, and F1-score.</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b="1" dirty="0"/>
              <a:t>Interface development and usability testing: In order to make the model accessible and user-friendly, an interface will be developed to facilitate input of data and retrieval of predictions. </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b="1" dirty="0"/>
              <a:t>Integration and deployment: The proposed work includes integrating the developed model and interface with existing financial platforms or tools. </a:t>
            </a:r>
            <a:endParaRPr lang="en-IN" b="1" dirty="0"/>
          </a:p>
        </p:txBody>
      </p:sp>
    </p:spTree>
    <p:extLst>
      <p:ext uri="{BB962C8B-B14F-4D97-AF65-F5344CB8AC3E}">
        <p14:creationId xmlns:p14="http://schemas.microsoft.com/office/powerpoint/2010/main" val="1603065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CEEA-2D25-DBE1-33B9-831375EE44F1}"/>
              </a:ext>
            </a:extLst>
          </p:cNvPr>
          <p:cNvSpPr>
            <a:spLocks noGrp="1"/>
          </p:cNvSpPr>
          <p:nvPr>
            <p:ph type="title"/>
          </p:nvPr>
        </p:nvSpPr>
        <p:spPr>
          <a:xfrm>
            <a:off x="279912" y="1390342"/>
            <a:ext cx="10131425" cy="670077"/>
          </a:xfrm>
        </p:spPr>
        <p:txBody>
          <a:bodyPr>
            <a:normAutofit/>
          </a:bodyPr>
          <a:lstStyle/>
          <a:p>
            <a:r>
              <a:rPr lang="en-IN" sz="3200" b="1" dirty="0">
                <a:effectLst>
                  <a:outerShdw blurRad="38100" dist="38100" dir="2700000" algn="tl">
                    <a:srgbClr val="000000">
                      <a:alpha val="43137"/>
                    </a:srgbClr>
                  </a:outerShdw>
                </a:effectLst>
                <a:latin typeface="+mn-lt"/>
              </a:rPr>
              <a:t>Methodology </a:t>
            </a:r>
          </a:p>
        </p:txBody>
      </p:sp>
      <p:sp>
        <p:nvSpPr>
          <p:cNvPr id="3" name="Content Placeholder 2">
            <a:extLst>
              <a:ext uri="{FF2B5EF4-FFF2-40B4-BE49-F238E27FC236}">
                <a16:creationId xmlns:a16="http://schemas.microsoft.com/office/drawing/2014/main" id="{C4C8DA27-787B-6FE7-CF17-67861015BCEB}"/>
              </a:ext>
            </a:extLst>
          </p:cNvPr>
          <p:cNvSpPr>
            <a:spLocks noGrp="1"/>
          </p:cNvSpPr>
          <p:nvPr>
            <p:ph idx="1"/>
          </p:nvPr>
        </p:nvSpPr>
        <p:spPr>
          <a:xfrm>
            <a:off x="1431648" y="2249991"/>
            <a:ext cx="8180703" cy="4164192"/>
          </a:xfrm>
        </p:spPr>
        <p:txBody>
          <a:bodyPr>
            <a:noAutofit/>
          </a:bodyPr>
          <a:lstStyle/>
          <a:p>
            <a:pPr algn="just">
              <a:spcAft>
                <a:spcPts val="0"/>
              </a:spcAft>
              <a:buFont typeface="+mj-lt"/>
              <a:buAutoNum type="arabicPeriod"/>
            </a:pPr>
            <a:r>
              <a:rPr lang="en-US" sz="1600" b="1" dirty="0"/>
              <a:t>Data Collection:</a:t>
            </a:r>
          </a:p>
          <a:p>
            <a:pPr lvl="1" algn="just">
              <a:spcAft>
                <a:spcPts val="0"/>
              </a:spcAft>
            </a:pPr>
            <a:r>
              <a:rPr lang="en-US" b="1" dirty="0"/>
              <a:t>Obtain S&amp;P 500 index data using yfinance API.</a:t>
            </a:r>
          </a:p>
          <a:p>
            <a:pPr lvl="1" algn="just">
              <a:spcAft>
                <a:spcPts val="0"/>
              </a:spcAft>
            </a:pPr>
            <a:r>
              <a:rPr lang="en-US" b="1" dirty="0"/>
              <a:t>Collect historical data from the inception of the index.</a:t>
            </a:r>
          </a:p>
          <a:p>
            <a:pPr lvl="1" algn="just">
              <a:spcAft>
                <a:spcPts val="0"/>
              </a:spcAft>
            </a:pPr>
            <a:r>
              <a:rPr lang="en-US" b="1" dirty="0"/>
              <a:t>Remove data prior to the year 1990.</a:t>
            </a:r>
          </a:p>
          <a:p>
            <a:pPr lvl="1" algn="just">
              <a:spcAft>
                <a:spcPts val="0"/>
              </a:spcAft>
            </a:pPr>
            <a:endParaRPr lang="en-US" b="1" dirty="0"/>
          </a:p>
          <a:p>
            <a:pPr algn="just">
              <a:spcAft>
                <a:spcPts val="0"/>
              </a:spcAft>
              <a:buFont typeface="+mj-lt"/>
              <a:buAutoNum type="arabicPeriod"/>
            </a:pPr>
            <a:r>
              <a:rPr lang="en-US" sz="1600" b="1" dirty="0"/>
              <a:t>Data Cleaning:</a:t>
            </a:r>
          </a:p>
          <a:p>
            <a:pPr lvl="1" algn="just">
              <a:spcAft>
                <a:spcPts val="0"/>
              </a:spcAft>
            </a:pPr>
            <a:r>
              <a:rPr lang="en-US" b="1" dirty="0"/>
              <a:t>Remove irrelevant features not relevant to index funds.</a:t>
            </a:r>
          </a:p>
          <a:p>
            <a:pPr lvl="1" algn="just">
              <a:spcAft>
                <a:spcPts val="0"/>
              </a:spcAft>
            </a:pPr>
            <a:r>
              <a:rPr lang="en-US" b="1" dirty="0"/>
              <a:t>Create "Tomorrow" column by shifting the current day's closing price.</a:t>
            </a:r>
          </a:p>
          <a:p>
            <a:pPr lvl="1" algn="just">
              <a:spcAft>
                <a:spcPts val="0"/>
              </a:spcAft>
            </a:pPr>
            <a:r>
              <a:rPr lang="en-US" b="1" dirty="0"/>
              <a:t>Create "Target" column based on price comparison between today and tomorrow.</a:t>
            </a:r>
          </a:p>
          <a:p>
            <a:pPr lvl="1" algn="just">
              <a:spcAft>
                <a:spcPts val="0"/>
              </a:spcAft>
            </a:pPr>
            <a:endParaRPr lang="en-US" b="1" dirty="0"/>
          </a:p>
          <a:p>
            <a:pPr algn="just">
              <a:spcAft>
                <a:spcPts val="0"/>
              </a:spcAft>
              <a:buFont typeface="+mj-lt"/>
              <a:buAutoNum type="arabicPeriod"/>
            </a:pPr>
            <a:r>
              <a:rPr lang="en-US" sz="1600" b="1" dirty="0"/>
              <a:t>Additional Predictors:</a:t>
            </a:r>
          </a:p>
          <a:p>
            <a:pPr lvl="1" algn="just">
              <a:spcAft>
                <a:spcPts val="0"/>
              </a:spcAft>
            </a:pPr>
            <a:r>
              <a:rPr lang="en-US" b="1" dirty="0"/>
              <a:t>Calculate rolling averages over different time horizons (2, 5, 60, 250, 1000 days).</a:t>
            </a:r>
          </a:p>
          <a:p>
            <a:pPr lvl="1" algn="just">
              <a:spcAft>
                <a:spcPts val="0"/>
              </a:spcAft>
            </a:pPr>
            <a:r>
              <a:rPr lang="en-US" b="1" dirty="0"/>
              <a:t>Compute ratio between today's closing price and rolling averages.</a:t>
            </a:r>
          </a:p>
          <a:p>
            <a:pPr lvl="1" algn="just">
              <a:spcAft>
                <a:spcPts val="0"/>
              </a:spcAft>
            </a:pPr>
            <a:r>
              <a:rPr lang="en-US" b="1" dirty="0"/>
              <a:t>Create trend column indicating the market trend over the rolling horizon.</a:t>
            </a:r>
          </a:p>
          <a:p>
            <a:pPr lvl="1" algn="just">
              <a:spcAft>
                <a:spcPts val="0"/>
              </a:spcAft>
            </a:pPr>
            <a:endParaRPr lang="en-US" b="1" dirty="0"/>
          </a:p>
          <a:p>
            <a:pPr algn="just">
              <a:spcAft>
                <a:spcPts val="0"/>
              </a:spcAft>
              <a:buFont typeface="+mj-lt"/>
              <a:buAutoNum type="arabicPeriod"/>
            </a:pPr>
            <a:r>
              <a:rPr lang="en-US" sz="1600" b="1" dirty="0"/>
              <a:t>Model Selection:</a:t>
            </a:r>
          </a:p>
          <a:p>
            <a:pPr lvl="1" algn="just">
              <a:spcAft>
                <a:spcPts val="0"/>
              </a:spcAft>
            </a:pPr>
            <a:r>
              <a:rPr lang="en-US" b="1" dirty="0"/>
              <a:t>Choose </a:t>
            </a:r>
            <a:r>
              <a:rPr lang="en-US" b="1" dirty="0" err="1"/>
              <a:t>RandomForestClassifier</a:t>
            </a:r>
            <a:r>
              <a:rPr lang="en-US" b="1" dirty="0"/>
              <a:t> algorithm for prediction.</a:t>
            </a:r>
          </a:p>
          <a:p>
            <a:pPr lvl="1" algn="just">
              <a:spcAft>
                <a:spcPts val="0"/>
              </a:spcAft>
            </a:pPr>
            <a:r>
              <a:rPr lang="en-US" b="1" dirty="0"/>
              <a:t>Set parameters: </a:t>
            </a:r>
            <a:r>
              <a:rPr lang="en-US" b="1" dirty="0" err="1"/>
              <a:t>n_estimators</a:t>
            </a:r>
            <a:r>
              <a:rPr lang="en-US" b="1" dirty="0"/>
              <a:t>=200, </a:t>
            </a:r>
            <a:r>
              <a:rPr lang="en-US" b="1" dirty="0" err="1"/>
              <a:t>min_samples_split</a:t>
            </a:r>
            <a:r>
              <a:rPr lang="en-US" b="1" dirty="0"/>
              <a:t>=50, </a:t>
            </a:r>
            <a:r>
              <a:rPr lang="en-US" b="1" dirty="0" err="1"/>
              <a:t>random_state</a:t>
            </a:r>
            <a:r>
              <a:rPr lang="en-US" b="1" dirty="0"/>
              <a:t>=1.</a:t>
            </a:r>
          </a:p>
        </p:txBody>
      </p:sp>
      <p:pic>
        <p:nvPicPr>
          <p:cNvPr id="5" name="Picture 4">
            <a:extLst>
              <a:ext uri="{FF2B5EF4-FFF2-40B4-BE49-F238E27FC236}">
                <a16:creationId xmlns:a16="http://schemas.microsoft.com/office/drawing/2014/main" id="{1198FB30-9B1A-C5A2-4BFA-425944E63278}"/>
              </a:ext>
            </a:extLst>
          </p:cNvPr>
          <p:cNvPicPr>
            <a:picLocks noChangeAspect="1"/>
          </p:cNvPicPr>
          <p:nvPr/>
        </p:nvPicPr>
        <p:blipFill>
          <a:blip r:embed="rId2"/>
          <a:stretch>
            <a:fillRect/>
          </a:stretch>
        </p:blipFill>
        <p:spPr>
          <a:xfrm>
            <a:off x="279911" y="187236"/>
            <a:ext cx="11632176" cy="1237595"/>
          </a:xfrm>
          <a:prstGeom prst="rect">
            <a:avLst/>
          </a:prstGeom>
        </p:spPr>
      </p:pic>
    </p:spTree>
    <p:extLst>
      <p:ext uri="{BB962C8B-B14F-4D97-AF65-F5344CB8AC3E}">
        <p14:creationId xmlns:p14="http://schemas.microsoft.com/office/powerpoint/2010/main" val="351332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Effect transition="in" filter="fade">
                                      <p:cBhvr>
                                        <p:cTn id="59" dur="500"/>
                                        <p:tgtEl>
                                          <p:spTgt spid="3">
                                            <p:txEl>
                                              <p:pRg st="15" end="15"/>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6" end="16"/>
                                            </p:txEl>
                                          </p:spTgt>
                                        </p:tgtEl>
                                        <p:attrNameLst>
                                          <p:attrName>style.visibility</p:attrName>
                                        </p:attrNameLst>
                                      </p:cBhvr>
                                      <p:to>
                                        <p:strVal val="visible"/>
                                      </p:to>
                                    </p:set>
                                    <p:animEffect transition="in" filter="fade">
                                      <p:cBhvr>
                                        <p:cTn id="62" dur="500"/>
                                        <p:tgtEl>
                                          <p:spTgt spid="3">
                                            <p:txEl>
                                              <p:pRg st="16" end="16"/>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animEffect transition="in" filter="fade">
                                      <p:cBhvr>
                                        <p:cTn id="65"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CEEA-2D25-DBE1-33B9-831375EE44F1}"/>
              </a:ext>
            </a:extLst>
          </p:cNvPr>
          <p:cNvSpPr>
            <a:spLocks noGrp="1"/>
          </p:cNvSpPr>
          <p:nvPr>
            <p:ph type="title"/>
          </p:nvPr>
        </p:nvSpPr>
        <p:spPr>
          <a:xfrm>
            <a:off x="279912" y="1514449"/>
            <a:ext cx="10131425" cy="670077"/>
          </a:xfrm>
        </p:spPr>
        <p:txBody>
          <a:bodyPr>
            <a:normAutofit/>
          </a:bodyPr>
          <a:lstStyle/>
          <a:p>
            <a:r>
              <a:rPr lang="en-IN" sz="3200" b="1" dirty="0">
                <a:effectLst>
                  <a:outerShdw blurRad="38100" dist="38100" dir="2700000" algn="tl">
                    <a:srgbClr val="000000">
                      <a:alpha val="43137"/>
                    </a:srgbClr>
                  </a:outerShdw>
                </a:effectLst>
                <a:latin typeface="+mn-lt"/>
              </a:rPr>
              <a:t>Methodology</a:t>
            </a:r>
          </a:p>
        </p:txBody>
      </p:sp>
      <p:sp>
        <p:nvSpPr>
          <p:cNvPr id="3" name="Content Placeholder 2">
            <a:extLst>
              <a:ext uri="{FF2B5EF4-FFF2-40B4-BE49-F238E27FC236}">
                <a16:creationId xmlns:a16="http://schemas.microsoft.com/office/drawing/2014/main" id="{C4C8DA27-787B-6FE7-CF17-67861015BCEB}"/>
              </a:ext>
            </a:extLst>
          </p:cNvPr>
          <p:cNvSpPr>
            <a:spLocks noGrp="1"/>
          </p:cNvSpPr>
          <p:nvPr>
            <p:ph idx="1"/>
          </p:nvPr>
        </p:nvSpPr>
        <p:spPr>
          <a:xfrm>
            <a:off x="1324429" y="2269444"/>
            <a:ext cx="10867571" cy="4067830"/>
          </a:xfrm>
        </p:spPr>
        <p:txBody>
          <a:bodyPr>
            <a:noAutofit/>
          </a:bodyPr>
          <a:lstStyle/>
          <a:p>
            <a:pPr algn="just">
              <a:spcAft>
                <a:spcPts val="0"/>
              </a:spcAft>
              <a:buFont typeface="+mj-lt"/>
              <a:buAutoNum type="arabicPeriod"/>
            </a:pPr>
            <a:r>
              <a:rPr lang="en-US" sz="1600" b="1" dirty="0"/>
              <a:t>Model Training and Testing:</a:t>
            </a:r>
          </a:p>
          <a:p>
            <a:pPr lvl="1" algn="just">
              <a:spcAft>
                <a:spcPts val="0"/>
              </a:spcAft>
            </a:pPr>
            <a:r>
              <a:rPr lang="en-US" b="1" dirty="0"/>
              <a:t>Train the model using the first 10 years of data (2500 trading days).</a:t>
            </a:r>
          </a:p>
          <a:p>
            <a:pPr lvl="1" algn="just">
              <a:spcAft>
                <a:spcPts val="0"/>
              </a:spcAft>
            </a:pPr>
            <a:r>
              <a:rPr lang="en-US" b="1" dirty="0"/>
              <a:t>Step through each year and predict values for the following year.</a:t>
            </a:r>
          </a:p>
          <a:p>
            <a:pPr lvl="1" algn="just">
              <a:spcAft>
                <a:spcPts val="0"/>
              </a:spcAft>
            </a:pPr>
            <a:r>
              <a:rPr lang="en-US" b="1" dirty="0"/>
              <a:t>Evaluate model performance using metrics: accuracy, precision, recall, F1-score.</a:t>
            </a:r>
          </a:p>
          <a:p>
            <a:pPr lvl="1" algn="just">
              <a:spcAft>
                <a:spcPts val="0"/>
              </a:spcAft>
            </a:pPr>
            <a:endParaRPr lang="en-US" b="1" dirty="0"/>
          </a:p>
          <a:p>
            <a:pPr algn="just">
              <a:spcAft>
                <a:spcPts val="0"/>
              </a:spcAft>
              <a:buFont typeface="+mj-lt"/>
              <a:buAutoNum type="arabicPeriod"/>
            </a:pPr>
            <a:r>
              <a:rPr lang="en-US" sz="1600" b="1" dirty="0"/>
              <a:t>Integration and Deployment:</a:t>
            </a:r>
          </a:p>
          <a:p>
            <a:pPr lvl="1" algn="just">
              <a:spcAft>
                <a:spcPts val="0"/>
              </a:spcAft>
            </a:pPr>
            <a:r>
              <a:rPr lang="en-US" b="1" dirty="0"/>
              <a:t>Develop an interface for easy input and retrieval of predictions.</a:t>
            </a:r>
          </a:p>
          <a:p>
            <a:pPr lvl="1" algn="just">
              <a:spcAft>
                <a:spcPts val="0"/>
              </a:spcAft>
            </a:pPr>
            <a:r>
              <a:rPr lang="en-US" b="1" dirty="0"/>
              <a:t>Conduct usability testing to ensure the interface is user-friendly.</a:t>
            </a:r>
          </a:p>
          <a:p>
            <a:pPr lvl="1" algn="just">
              <a:spcAft>
                <a:spcPts val="0"/>
              </a:spcAft>
            </a:pPr>
            <a:r>
              <a:rPr lang="en-US" b="1" dirty="0"/>
              <a:t>Integrate the model and interface with financial platforms for practical use.</a:t>
            </a:r>
          </a:p>
          <a:p>
            <a:pPr lvl="1" algn="just">
              <a:spcAft>
                <a:spcPts val="0"/>
              </a:spcAft>
            </a:pPr>
            <a:endParaRPr lang="en-US" b="1" dirty="0"/>
          </a:p>
          <a:p>
            <a:pPr algn="just">
              <a:spcAft>
                <a:spcPts val="0"/>
              </a:spcAft>
              <a:buFont typeface="+mj-lt"/>
              <a:buAutoNum type="arabicPeriod"/>
            </a:pPr>
            <a:r>
              <a:rPr lang="en-US" sz="1600" b="1" dirty="0"/>
              <a:t>Continuous Updating and Improvement:</a:t>
            </a:r>
          </a:p>
          <a:p>
            <a:pPr lvl="1" algn="just">
              <a:spcAft>
                <a:spcPts val="0"/>
              </a:spcAft>
            </a:pPr>
            <a:r>
              <a:rPr lang="en-US" b="1" dirty="0"/>
              <a:t>Implement mechanisms to update the model periodically with new data.</a:t>
            </a:r>
          </a:p>
          <a:p>
            <a:pPr lvl="1" algn="just">
              <a:spcAft>
                <a:spcPts val="0"/>
              </a:spcAft>
            </a:pPr>
            <a:r>
              <a:rPr lang="en-US" b="1" dirty="0"/>
              <a:t>Retrain the model to adapt to changing market conditions.</a:t>
            </a:r>
          </a:p>
          <a:p>
            <a:pPr lvl="1" algn="just">
              <a:spcAft>
                <a:spcPts val="0"/>
              </a:spcAft>
            </a:pPr>
            <a:r>
              <a:rPr lang="en-US" b="1" dirty="0"/>
              <a:t>Evaluate and monitor the model's performance for ongoing improvement.</a:t>
            </a:r>
            <a:endParaRPr lang="en-IN" b="1" dirty="0"/>
          </a:p>
        </p:txBody>
      </p:sp>
      <p:pic>
        <p:nvPicPr>
          <p:cNvPr id="4" name="Picture 3">
            <a:extLst>
              <a:ext uri="{FF2B5EF4-FFF2-40B4-BE49-F238E27FC236}">
                <a16:creationId xmlns:a16="http://schemas.microsoft.com/office/drawing/2014/main" id="{01CAA56E-1281-7945-6663-8C2FB2738EED}"/>
              </a:ext>
            </a:extLst>
          </p:cNvPr>
          <p:cNvPicPr>
            <a:picLocks noChangeAspect="1"/>
          </p:cNvPicPr>
          <p:nvPr/>
        </p:nvPicPr>
        <p:blipFill>
          <a:blip r:embed="rId2"/>
          <a:stretch>
            <a:fillRect/>
          </a:stretch>
        </p:blipFill>
        <p:spPr>
          <a:xfrm>
            <a:off x="279912" y="191936"/>
            <a:ext cx="11632176" cy="1237595"/>
          </a:xfrm>
          <a:prstGeom prst="rect">
            <a:avLst/>
          </a:prstGeom>
        </p:spPr>
      </p:pic>
    </p:spTree>
    <p:extLst>
      <p:ext uri="{BB962C8B-B14F-4D97-AF65-F5344CB8AC3E}">
        <p14:creationId xmlns:p14="http://schemas.microsoft.com/office/powerpoint/2010/main" val="381821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B4B4-B89C-0C8E-2EB3-140CA877225A}"/>
              </a:ext>
            </a:extLst>
          </p:cNvPr>
          <p:cNvSpPr>
            <a:spLocks noGrp="1"/>
          </p:cNvSpPr>
          <p:nvPr>
            <p:ph type="title"/>
          </p:nvPr>
        </p:nvSpPr>
        <p:spPr>
          <a:xfrm>
            <a:off x="279912" y="1536034"/>
            <a:ext cx="10131425" cy="457200"/>
          </a:xfrm>
        </p:spPr>
        <p:txBody>
          <a:bodyPr>
            <a:noAutofit/>
          </a:bodyPr>
          <a:lstStyle/>
          <a:p>
            <a:r>
              <a:rPr lang="en-IN" sz="3200" b="1" dirty="0">
                <a:effectLst/>
                <a:latin typeface="+mn-lt"/>
                <a:ea typeface="Calibri" panose="020F0502020204030204" pitchFamily="34" charset="0"/>
                <a:cs typeface="Mangal" panose="02040503050203030202" pitchFamily="18" charset="0"/>
              </a:rPr>
              <a:t>Description of Algorithm used</a:t>
            </a:r>
            <a:endParaRPr lang="en-IN" sz="3200" dirty="0">
              <a:latin typeface="+mn-lt"/>
            </a:endParaRPr>
          </a:p>
        </p:txBody>
      </p:sp>
      <p:sp>
        <p:nvSpPr>
          <p:cNvPr id="3" name="Content Placeholder 2">
            <a:extLst>
              <a:ext uri="{FF2B5EF4-FFF2-40B4-BE49-F238E27FC236}">
                <a16:creationId xmlns:a16="http://schemas.microsoft.com/office/drawing/2014/main" id="{A02DC063-CA75-349D-1F75-8F341966F73E}"/>
              </a:ext>
            </a:extLst>
          </p:cNvPr>
          <p:cNvSpPr>
            <a:spLocks noGrp="1"/>
          </p:cNvSpPr>
          <p:nvPr>
            <p:ph idx="1"/>
          </p:nvPr>
        </p:nvSpPr>
        <p:spPr>
          <a:xfrm>
            <a:off x="685802" y="2865863"/>
            <a:ext cx="4867506" cy="2925337"/>
          </a:xfrm>
        </p:spPr>
        <p:txBody>
          <a:bodyPr>
            <a:noAutofit/>
          </a:bodyPr>
          <a:lstStyle/>
          <a:p>
            <a:pPr algn="just"/>
            <a:r>
              <a:rPr lang="en-US" sz="1400" b="1" dirty="0">
                <a:solidFill>
                  <a:schemeClr val="tx1">
                    <a:lumMod val="85000"/>
                  </a:schemeClr>
                </a:solidFill>
                <a:effectLst/>
                <a:latin typeface="Times New Roman" panose="02020603050405020304" pitchFamily="18" charset="0"/>
                <a:ea typeface="Calibri" panose="020F0502020204030204" pitchFamily="34" charset="0"/>
              </a:rPr>
              <a:t>The algorithm used in our project for stock market prediction is the Random Forest Classifier. This algorithm falls under the category of ensemble learning, which combines multiple decision trees to make predictions.</a:t>
            </a:r>
          </a:p>
          <a:p>
            <a:pPr algn="just"/>
            <a:endParaRPr lang="en-US" sz="1400" b="1" dirty="0">
              <a:solidFill>
                <a:schemeClr val="tx1">
                  <a:lumMod val="85000"/>
                </a:schemeClr>
              </a:solidFill>
              <a:effectLst/>
              <a:latin typeface="Times New Roman" panose="02020603050405020304" pitchFamily="18" charset="0"/>
              <a:ea typeface="Calibri" panose="020F0502020204030204" pitchFamily="34" charset="0"/>
            </a:endParaRPr>
          </a:p>
          <a:p>
            <a:pPr algn="just"/>
            <a:r>
              <a:rPr lang="en-US" sz="1400" b="1" dirty="0">
                <a:solidFill>
                  <a:schemeClr val="tx1">
                    <a:lumMod val="85000"/>
                  </a:schemeClr>
                </a:solidFill>
                <a:effectLst/>
                <a:latin typeface="Times New Roman" panose="02020603050405020304" pitchFamily="18" charset="0"/>
                <a:ea typeface="Calibri" panose="020F0502020204030204" pitchFamily="34" charset="0"/>
              </a:rPr>
              <a:t>The Random Forest Classifier algorithm works by creating a multitude of decision trees, each trained on a random subset of the data. During the training process, these decision trees learn to make predictions based on different features and patterns in the data.</a:t>
            </a:r>
          </a:p>
          <a:p>
            <a:pPr algn="just"/>
            <a:endParaRPr lang="en-US" sz="1400" b="1" dirty="0">
              <a:solidFill>
                <a:schemeClr val="tx1">
                  <a:lumMod val="85000"/>
                </a:schemeClr>
              </a:solidFill>
              <a:effectLst/>
              <a:latin typeface="Times New Roman" panose="02020603050405020304" pitchFamily="18" charset="0"/>
              <a:ea typeface="Calibri" panose="020F0502020204030204" pitchFamily="34" charset="0"/>
            </a:endParaRPr>
          </a:p>
          <a:p>
            <a:pPr algn="just"/>
            <a:r>
              <a:rPr lang="en-US" sz="1400" b="1" dirty="0">
                <a:solidFill>
                  <a:schemeClr val="tx1">
                    <a:lumMod val="85000"/>
                  </a:schemeClr>
                </a:solidFill>
                <a:effectLst/>
                <a:latin typeface="Times New Roman" panose="02020603050405020304" pitchFamily="18" charset="0"/>
                <a:ea typeface="Calibri" panose="020F0502020204030204" pitchFamily="34" charset="0"/>
              </a:rPr>
              <a:t>To make a prediction using the Random Forest Classifier, the algorithm aggregates the predictions of all the individual decision trees and outputs the majority prediction as the final result. This ensemble approach helps to reduce the impact of individual trees' biases and improves the overall accuracy of the predictions.</a:t>
            </a:r>
          </a:p>
        </p:txBody>
      </p:sp>
      <p:sp>
        <p:nvSpPr>
          <p:cNvPr id="4" name="Content Placeholder 2">
            <a:extLst>
              <a:ext uri="{FF2B5EF4-FFF2-40B4-BE49-F238E27FC236}">
                <a16:creationId xmlns:a16="http://schemas.microsoft.com/office/drawing/2014/main" id="{4BF923FF-6013-DC03-2635-C12EB44C8645}"/>
              </a:ext>
            </a:extLst>
          </p:cNvPr>
          <p:cNvSpPr txBox="1">
            <a:spLocks/>
          </p:cNvSpPr>
          <p:nvPr/>
        </p:nvSpPr>
        <p:spPr>
          <a:xfrm>
            <a:off x="5751512" y="2497873"/>
            <a:ext cx="5622731" cy="3293326"/>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3464" indent="-283464" algn="just" rtl="0" eaLnBrk="1" latinLnBrk="0" hangingPunct="1">
              <a:spcBef>
                <a:spcPts val="0"/>
              </a:spcBef>
              <a:spcAft>
                <a:spcPts val="1000"/>
              </a:spcAft>
            </a:pPr>
            <a:endParaRPr lang="en-IN" sz="1400" dirty="0">
              <a:effectLst/>
            </a:endParaRPr>
          </a:p>
          <a:p>
            <a:pPr marL="283464" indent="-283464" algn="just" rtl="0" eaLnBrk="1" latinLnBrk="0" hangingPunct="1">
              <a:spcBef>
                <a:spcPts val="0"/>
              </a:spcBef>
              <a:spcAft>
                <a:spcPts val="1000"/>
              </a:spcAft>
            </a:pPr>
            <a:r>
              <a:rPr lang="en-US" sz="1400" b="1" kern="1200" dirty="0">
                <a:solidFill>
                  <a:srgbClr val="D9D9D9"/>
                </a:solidFill>
                <a:effectLst/>
                <a:latin typeface="Times New Roman" panose="02020603050405020304" pitchFamily="18" charset="0"/>
                <a:ea typeface="Calibri" panose="020F0502020204030204" pitchFamily="34" charset="0"/>
                <a:cs typeface="+mn-cs"/>
              </a:rPr>
              <a:t>The Random Forest Classifier algorithm offers several advantages for stock market prediction. It can handle large datasets with a high number of features and effectively deals with missing data. It also provides robustness against overfitting, a common challenge in machine learning models.</a:t>
            </a:r>
          </a:p>
          <a:p>
            <a:pPr marL="283464" indent="-283464" algn="just" rtl="0" eaLnBrk="1" latinLnBrk="0" hangingPunct="1">
              <a:spcBef>
                <a:spcPts val="0"/>
              </a:spcBef>
              <a:spcAft>
                <a:spcPts val="1000"/>
              </a:spcAft>
            </a:pPr>
            <a:endParaRPr lang="en-IN" sz="1400" dirty="0">
              <a:effectLst/>
            </a:endParaRPr>
          </a:p>
          <a:p>
            <a:pPr marL="283464" indent="-283464" algn="just" rtl="0" eaLnBrk="1" latinLnBrk="0" hangingPunct="1">
              <a:spcBef>
                <a:spcPts val="0"/>
              </a:spcBef>
              <a:spcAft>
                <a:spcPts val="1000"/>
              </a:spcAft>
            </a:pPr>
            <a:r>
              <a:rPr lang="en-US" sz="1400" b="1" kern="1200" dirty="0">
                <a:solidFill>
                  <a:srgbClr val="D9D9D9"/>
                </a:solidFill>
                <a:effectLst/>
                <a:latin typeface="Times New Roman" panose="02020603050405020304" pitchFamily="18" charset="0"/>
                <a:ea typeface="Calibri" panose="020F0502020204030204" pitchFamily="34" charset="0"/>
                <a:cs typeface="+mn-cs"/>
              </a:rPr>
              <a:t>In our implementation, we set specific parameters for the Random Forest Classifier, including the number of estimators (200), minimum samples split (50), and random state (1). These parameters control the number of decision trees in the ensemble, the minimum number of samples required to split a node, and the random seed for reproducibility.</a:t>
            </a:r>
          </a:p>
          <a:p>
            <a:pPr marL="283464" indent="-283464" algn="just" rtl="0" eaLnBrk="1" latinLnBrk="0" hangingPunct="1">
              <a:spcBef>
                <a:spcPts val="0"/>
              </a:spcBef>
              <a:spcAft>
                <a:spcPts val="1000"/>
              </a:spcAft>
            </a:pPr>
            <a:endParaRPr lang="en-IN" sz="1400" dirty="0">
              <a:effectLst/>
            </a:endParaRPr>
          </a:p>
          <a:p>
            <a:pPr marL="283464" indent="-283464" algn="just" rtl="0" eaLnBrk="1" latinLnBrk="0" hangingPunct="1">
              <a:spcBef>
                <a:spcPts val="0"/>
              </a:spcBef>
              <a:spcAft>
                <a:spcPts val="1000"/>
              </a:spcAft>
            </a:pPr>
            <a:r>
              <a:rPr lang="en-US" sz="1400" b="1" kern="1200" dirty="0">
                <a:solidFill>
                  <a:srgbClr val="D9D9D9"/>
                </a:solidFill>
                <a:effectLst/>
                <a:latin typeface="Times New Roman" panose="02020603050405020304" pitchFamily="18" charset="0"/>
                <a:ea typeface="Calibri" panose="020F0502020204030204" pitchFamily="34" charset="0"/>
                <a:cs typeface="+mn-cs"/>
              </a:rPr>
              <a:t>By utilizing the Random Forest Classifier algorithm, we aim to harness the collective power of multiple decision trees to accurately predict the future values of the S&amp;P 500 index. This algorithm's ability to handle complex data patterns and deliver reliable predictions makes it well-suited for our project's objectives.</a:t>
            </a:r>
            <a:endParaRPr lang="en-IN" sz="1400" dirty="0">
              <a:effectLst/>
            </a:endParaRPr>
          </a:p>
        </p:txBody>
      </p:sp>
      <p:pic>
        <p:nvPicPr>
          <p:cNvPr id="5" name="Picture 4">
            <a:extLst>
              <a:ext uri="{FF2B5EF4-FFF2-40B4-BE49-F238E27FC236}">
                <a16:creationId xmlns:a16="http://schemas.microsoft.com/office/drawing/2014/main" id="{EE8FC660-D9B6-FDBC-2263-BCEDEEB85B9D}"/>
              </a:ext>
            </a:extLst>
          </p:cNvPr>
          <p:cNvPicPr>
            <a:picLocks noChangeAspect="1"/>
          </p:cNvPicPr>
          <p:nvPr/>
        </p:nvPicPr>
        <p:blipFill>
          <a:blip r:embed="rId2"/>
          <a:stretch>
            <a:fillRect/>
          </a:stretch>
        </p:blipFill>
        <p:spPr>
          <a:xfrm>
            <a:off x="279912" y="161790"/>
            <a:ext cx="11632176" cy="1237595"/>
          </a:xfrm>
          <a:prstGeom prst="rect">
            <a:avLst/>
          </a:prstGeom>
        </p:spPr>
      </p:pic>
    </p:spTree>
    <p:extLst>
      <p:ext uri="{BB962C8B-B14F-4D97-AF65-F5344CB8AC3E}">
        <p14:creationId xmlns:p14="http://schemas.microsoft.com/office/powerpoint/2010/main" val="347725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D875BD-9198-14B7-BBF8-CF33310AD2E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5694" l="10000" r="99844">
                        <a14:foregroundMark x1="80156" y1="21528" x2="88281" y2="13056"/>
                        <a14:foregroundMark x1="88281" y1="13056" x2="96641" y2="0"/>
                        <a14:foregroundMark x1="80156" y1="21528" x2="84297" y2="27361"/>
                        <a14:foregroundMark x1="84297" y1="27361" x2="84375" y2="35417"/>
                        <a14:foregroundMark x1="84375" y1="35417" x2="82813" y2="42222"/>
                        <a14:foregroundMark x1="82813" y1="42222" x2="79844" y2="47917"/>
                        <a14:foregroundMark x1="79844" y1="47917" x2="79609" y2="58472"/>
                        <a14:foregroundMark x1="79609" y1="58472" x2="94141" y2="88333"/>
                        <a14:foregroundMark x1="94141" y1="88333" x2="99844" y2="95694"/>
                      </a14:backgroundRemoval>
                    </a14:imgEffect>
                  </a14:imgLayer>
                </a14:imgProps>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009F54DD-BB96-B024-5619-1FD4EAB829FE}"/>
              </a:ext>
            </a:extLst>
          </p:cNvPr>
          <p:cNvSpPr>
            <a:spLocks noGrp="1"/>
          </p:cNvSpPr>
          <p:nvPr>
            <p:ph type="title"/>
          </p:nvPr>
        </p:nvSpPr>
        <p:spPr>
          <a:xfrm>
            <a:off x="279911" y="1424831"/>
            <a:ext cx="10131425" cy="624114"/>
          </a:xfrm>
        </p:spPr>
        <p:txBody>
          <a:bodyPr>
            <a:normAutofit/>
          </a:bodyPr>
          <a:lstStyle/>
          <a:p>
            <a:r>
              <a:rPr lang="en-IN" sz="3200" b="1" dirty="0">
                <a:effectLst>
                  <a:outerShdw blurRad="38100" dist="38100" dir="2700000" algn="tl">
                    <a:srgbClr val="000000">
                      <a:alpha val="43137"/>
                    </a:srgbClr>
                  </a:outerShdw>
                </a:effectLst>
                <a:latin typeface="+mn-lt"/>
              </a:rPr>
              <a:t>Proposed Work</a:t>
            </a:r>
          </a:p>
        </p:txBody>
      </p:sp>
      <p:sp>
        <p:nvSpPr>
          <p:cNvPr id="3" name="Content Placeholder 2">
            <a:extLst>
              <a:ext uri="{FF2B5EF4-FFF2-40B4-BE49-F238E27FC236}">
                <a16:creationId xmlns:a16="http://schemas.microsoft.com/office/drawing/2014/main" id="{3C7FA4A3-9CE0-0F43-9362-509A8FBC0ABC}"/>
              </a:ext>
            </a:extLst>
          </p:cNvPr>
          <p:cNvSpPr>
            <a:spLocks noGrp="1"/>
          </p:cNvSpPr>
          <p:nvPr>
            <p:ph idx="1"/>
          </p:nvPr>
        </p:nvSpPr>
        <p:spPr>
          <a:xfrm>
            <a:off x="613317" y="2230242"/>
            <a:ext cx="10695877" cy="4125951"/>
          </a:xfrm>
        </p:spPr>
        <p:txBody>
          <a:bodyPr>
            <a:noAutofit/>
          </a:bodyPr>
          <a:lstStyle/>
          <a:p>
            <a:pPr marL="342900" indent="-342900" algn="just">
              <a:spcAft>
                <a:spcPts val="0"/>
              </a:spcAft>
              <a:buFont typeface="Arial" panose="020B0604020202020204" pitchFamily="34" charset="0"/>
              <a:buChar char="•"/>
            </a:pPr>
            <a:r>
              <a:rPr lang="en-US" sz="1600" b="1" dirty="0">
                <a:ln w="0"/>
                <a:effectLst>
                  <a:outerShdw blurRad="38100" dist="38100" dir="2700000" algn="tl">
                    <a:srgbClr val="000000">
                      <a:alpha val="43137"/>
                    </a:srgbClr>
                  </a:outerShdw>
                </a:effectLst>
              </a:rPr>
              <a:t>Data Collection: We will utilize the yfinance API to obtain a comprehensive dataset of the S&amp;P 500 index, covering a significant time span. This dataset will serve as the foundation for our analysis and prediction tasks.</a:t>
            </a:r>
          </a:p>
          <a:p>
            <a:pPr marL="342900" indent="-342900" algn="just">
              <a:spcAft>
                <a:spcPts val="0"/>
              </a:spcAft>
              <a:buFont typeface="Arial" panose="020B0604020202020204" pitchFamily="34" charset="0"/>
              <a:buChar char="•"/>
            </a:pPr>
            <a:endParaRPr lang="en-US" sz="1600" b="1" dirty="0">
              <a:ln w="0"/>
              <a:effectLst>
                <a:outerShdw blurRad="38100" dist="38100" dir="2700000" algn="tl">
                  <a:srgbClr val="000000">
                    <a:alpha val="43137"/>
                  </a:srgbClr>
                </a:outerShdw>
              </a:effectLst>
            </a:endParaRPr>
          </a:p>
          <a:p>
            <a:pPr marL="342900" indent="-342900" algn="just">
              <a:spcAft>
                <a:spcPts val="0"/>
              </a:spcAft>
              <a:buFont typeface="Arial" panose="020B0604020202020204" pitchFamily="34" charset="0"/>
              <a:buChar char="•"/>
            </a:pPr>
            <a:r>
              <a:rPr lang="en-US" sz="1600" b="1" dirty="0">
                <a:ln w="0"/>
                <a:effectLst>
                  <a:outerShdw blurRad="38100" dist="38100" dir="2700000" algn="tl">
                    <a:srgbClr val="000000">
                      <a:alpha val="43137"/>
                    </a:srgbClr>
                  </a:outerShdw>
                </a:effectLst>
              </a:rPr>
              <a:t>Data Preprocessing: The collected data will undergo a thorough preprocessing phase. This involves cleaning the data by removing irrelevant features and handling missing values. We will also perform data normalization or scaling to ensure uniformity and optimize the performance of the machine learning algorithms.</a:t>
            </a:r>
          </a:p>
          <a:p>
            <a:pPr marL="342900" indent="-342900" algn="just">
              <a:spcAft>
                <a:spcPts val="0"/>
              </a:spcAft>
              <a:buFont typeface="Arial" panose="020B0604020202020204" pitchFamily="34" charset="0"/>
              <a:buChar char="•"/>
            </a:pPr>
            <a:endParaRPr lang="en-US" sz="1600" b="1" dirty="0">
              <a:ln w="0"/>
              <a:effectLst>
                <a:outerShdw blurRad="38100" dist="38100" dir="2700000" algn="tl">
                  <a:srgbClr val="000000">
                    <a:alpha val="43137"/>
                  </a:srgbClr>
                </a:outerShdw>
              </a:effectLst>
            </a:endParaRPr>
          </a:p>
          <a:p>
            <a:pPr marL="342900" indent="-342900" algn="just">
              <a:spcAft>
                <a:spcPts val="0"/>
              </a:spcAft>
              <a:buFont typeface="Arial" panose="020B0604020202020204" pitchFamily="34" charset="0"/>
              <a:buChar char="•"/>
            </a:pPr>
            <a:r>
              <a:rPr lang="en-US" sz="1600" b="1" dirty="0">
                <a:ln w="0"/>
                <a:effectLst>
                  <a:outerShdw blurRad="38100" dist="38100" dir="2700000" algn="tl">
                    <a:srgbClr val="000000">
                      <a:alpha val="43137"/>
                    </a:srgbClr>
                  </a:outerShdw>
                </a:effectLst>
              </a:rPr>
              <a:t>Feature Engineering: To enhance the predictive capabilities of our model, we will engineer new features from the available data. This may include calculating rolling averages, technical indicators, or sentiment scores derived from news or social media data. These additional features will provide valuable insights and improve the accuracy of our predictions.</a:t>
            </a:r>
          </a:p>
          <a:p>
            <a:pPr marL="342900" indent="-342900" algn="just">
              <a:spcAft>
                <a:spcPts val="0"/>
              </a:spcAft>
              <a:buFont typeface="Arial" panose="020B0604020202020204" pitchFamily="34" charset="0"/>
              <a:buChar char="•"/>
            </a:pPr>
            <a:endParaRPr lang="en-US" sz="1600" b="1" dirty="0">
              <a:ln w="0"/>
              <a:effectLst>
                <a:outerShdw blurRad="38100" dist="38100" dir="2700000" algn="tl">
                  <a:srgbClr val="000000">
                    <a:alpha val="43137"/>
                  </a:srgbClr>
                </a:outerShdw>
              </a:effectLst>
            </a:endParaRPr>
          </a:p>
          <a:p>
            <a:pPr marL="342900" indent="-342900" algn="just">
              <a:spcAft>
                <a:spcPts val="0"/>
              </a:spcAft>
              <a:buFont typeface="Arial" panose="020B0604020202020204" pitchFamily="34" charset="0"/>
              <a:buChar char="•"/>
            </a:pPr>
            <a:r>
              <a:rPr lang="en-US" sz="1600" b="1" dirty="0">
                <a:ln w="0"/>
                <a:effectLst>
                  <a:outerShdw blurRad="38100" dist="38100" dir="2700000" algn="tl">
                    <a:srgbClr val="000000">
                      <a:alpha val="43137"/>
                    </a:srgbClr>
                  </a:outerShdw>
                </a:effectLst>
              </a:rPr>
              <a:t>Model Selection: We will explore and evaluate various machine learning algorithms suitable for stock market prediction. This includes algorithms such as Random Forest, Support Vector Machines, or Gradient Boosting. We will compare their performance using appropriate evaluation metrics and select the most effective algorithm for our project.</a:t>
            </a:r>
          </a:p>
          <a:p>
            <a:pPr marL="342900" indent="-342900" algn="just">
              <a:spcAft>
                <a:spcPts val="0"/>
              </a:spcAft>
              <a:buFont typeface="Arial" panose="020B0604020202020204" pitchFamily="34" charset="0"/>
              <a:buChar char="•"/>
            </a:pPr>
            <a:endParaRPr lang="en-US" sz="1400" b="1" dirty="0">
              <a:ln w="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7FAEE1D4-CCF2-CB0E-13E9-CE0280E07144}"/>
              </a:ext>
            </a:extLst>
          </p:cNvPr>
          <p:cNvPicPr>
            <a:picLocks noChangeAspect="1"/>
          </p:cNvPicPr>
          <p:nvPr/>
        </p:nvPicPr>
        <p:blipFill>
          <a:blip r:embed="rId4"/>
          <a:stretch>
            <a:fillRect/>
          </a:stretch>
        </p:blipFill>
        <p:spPr>
          <a:xfrm>
            <a:off x="279911" y="187236"/>
            <a:ext cx="11632176" cy="1237595"/>
          </a:xfrm>
          <a:prstGeom prst="rect">
            <a:avLst/>
          </a:prstGeom>
        </p:spPr>
      </p:pic>
    </p:spTree>
    <p:extLst>
      <p:ext uri="{BB962C8B-B14F-4D97-AF65-F5344CB8AC3E}">
        <p14:creationId xmlns:p14="http://schemas.microsoft.com/office/powerpoint/2010/main" val="293252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D875BD-9198-14B7-BBF8-CF33310AD2E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5694" l="10000" r="99844">
                        <a14:foregroundMark x1="80156" y1="21528" x2="88281" y2="13056"/>
                        <a14:foregroundMark x1="88281" y1="13056" x2="96641" y2="0"/>
                        <a14:foregroundMark x1="80156" y1="21528" x2="84297" y2="27361"/>
                        <a14:foregroundMark x1="84297" y1="27361" x2="84375" y2="35417"/>
                        <a14:foregroundMark x1="84375" y1="35417" x2="82813" y2="42222"/>
                        <a14:foregroundMark x1="82813" y1="42222" x2="79844" y2="47917"/>
                        <a14:foregroundMark x1="79844" y1="47917" x2="79609" y2="58472"/>
                        <a14:foregroundMark x1="79609" y1="58472" x2="94141" y2="88333"/>
                        <a14:foregroundMark x1="94141" y1="88333" x2="99844" y2="95694"/>
                      </a14:backgroundRemoval>
                    </a14:imgEffect>
                  </a14:imgLayer>
                </a14:imgProps>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009F54DD-BB96-B024-5619-1FD4EAB829FE}"/>
              </a:ext>
            </a:extLst>
          </p:cNvPr>
          <p:cNvSpPr>
            <a:spLocks noGrp="1"/>
          </p:cNvSpPr>
          <p:nvPr>
            <p:ph type="title"/>
          </p:nvPr>
        </p:nvSpPr>
        <p:spPr>
          <a:xfrm>
            <a:off x="279911" y="1424831"/>
            <a:ext cx="10131425" cy="624114"/>
          </a:xfrm>
        </p:spPr>
        <p:txBody>
          <a:bodyPr>
            <a:normAutofit/>
          </a:bodyPr>
          <a:lstStyle/>
          <a:p>
            <a:r>
              <a:rPr lang="en-IN" sz="3200" b="1" dirty="0">
                <a:effectLst>
                  <a:outerShdw blurRad="38100" dist="38100" dir="2700000" algn="tl">
                    <a:srgbClr val="000000">
                      <a:alpha val="43137"/>
                    </a:srgbClr>
                  </a:outerShdw>
                </a:effectLst>
                <a:latin typeface="+mn-lt"/>
              </a:rPr>
              <a:t>Proposed Work</a:t>
            </a:r>
          </a:p>
        </p:txBody>
      </p:sp>
      <p:sp>
        <p:nvSpPr>
          <p:cNvPr id="3" name="Content Placeholder 2">
            <a:extLst>
              <a:ext uri="{FF2B5EF4-FFF2-40B4-BE49-F238E27FC236}">
                <a16:creationId xmlns:a16="http://schemas.microsoft.com/office/drawing/2014/main" id="{3C7FA4A3-9CE0-0F43-9362-509A8FBC0ABC}"/>
              </a:ext>
            </a:extLst>
          </p:cNvPr>
          <p:cNvSpPr>
            <a:spLocks noGrp="1"/>
          </p:cNvSpPr>
          <p:nvPr>
            <p:ph idx="1"/>
          </p:nvPr>
        </p:nvSpPr>
        <p:spPr>
          <a:xfrm>
            <a:off x="630609" y="2234557"/>
            <a:ext cx="10930779" cy="4125951"/>
          </a:xfrm>
        </p:spPr>
        <p:txBody>
          <a:bodyPr>
            <a:noAutofit/>
          </a:bodyPr>
          <a:lstStyle/>
          <a:p>
            <a:pPr marL="342900" indent="-342900" algn="just">
              <a:spcAft>
                <a:spcPts val="0"/>
              </a:spcAft>
              <a:buFont typeface="Arial" panose="020B0604020202020204" pitchFamily="34" charset="0"/>
              <a:buChar char="•"/>
            </a:pPr>
            <a:r>
              <a:rPr lang="en-US" sz="1600" b="1" dirty="0">
                <a:ln w="0"/>
                <a:effectLst>
                  <a:outerShdw blurRad="38100" dist="38100" dir="2700000" algn="tl">
                    <a:srgbClr val="000000">
                      <a:alpha val="43137"/>
                    </a:srgbClr>
                  </a:outerShdw>
                </a:effectLst>
              </a:rPr>
              <a:t>Model Training and Validation: The selected machine learning algorithm will be trained on a portion of the dataset using historical stock market data. We will split the data into training and validation sets to assess the model's performance and ensure it generalizes well to unseen data. Cross-validation techniques may also be employed to validate the model's robustness.</a:t>
            </a:r>
          </a:p>
          <a:p>
            <a:pPr marL="342900" indent="-342900" algn="just">
              <a:spcAft>
                <a:spcPts val="0"/>
              </a:spcAft>
              <a:buFont typeface="Arial" panose="020B0604020202020204" pitchFamily="34" charset="0"/>
              <a:buChar char="•"/>
            </a:pPr>
            <a:endParaRPr lang="en-US" sz="1600" b="1" dirty="0">
              <a:ln w="0"/>
              <a:effectLst>
                <a:outerShdw blurRad="38100" dist="38100" dir="2700000" algn="tl">
                  <a:srgbClr val="000000">
                    <a:alpha val="43137"/>
                  </a:srgbClr>
                </a:outerShdw>
              </a:effectLst>
            </a:endParaRPr>
          </a:p>
          <a:p>
            <a:pPr marL="342900" indent="-342900" algn="just">
              <a:spcAft>
                <a:spcPts val="0"/>
              </a:spcAft>
              <a:buFont typeface="Arial" panose="020B0604020202020204" pitchFamily="34" charset="0"/>
              <a:buChar char="•"/>
            </a:pPr>
            <a:r>
              <a:rPr lang="en-US" sz="1600" b="1" dirty="0">
                <a:ln w="0"/>
                <a:effectLst>
                  <a:outerShdw blurRad="38100" dist="38100" dir="2700000" algn="tl">
                    <a:srgbClr val="000000">
                      <a:alpha val="43137"/>
                    </a:srgbClr>
                  </a:outerShdw>
                </a:effectLst>
              </a:rPr>
              <a:t>Hyperparameter Tuning: We will fine-tune the chosen model by optimizing its hyperparameters. This involves systematically adjusting the model's settings to find the configuration that yields the best performance. Techniques like grid search or random search will be employed to efficiently explore the hyperparameter space.</a:t>
            </a:r>
          </a:p>
          <a:p>
            <a:pPr marL="342900" indent="-342900" algn="just">
              <a:spcAft>
                <a:spcPts val="0"/>
              </a:spcAft>
              <a:buFont typeface="Arial" panose="020B0604020202020204" pitchFamily="34" charset="0"/>
              <a:buChar char="•"/>
            </a:pPr>
            <a:endParaRPr lang="en-US" sz="1600" b="1" dirty="0">
              <a:ln w="0"/>
              <a:effectLst>
                <a:outerShdw blurRad="38100" dist="38100" dir="2700000" algn="tl">
                  <a:srgbClr val="000000">
                    <a:alpha val="43137"/>
                  </a:srgbClr>
                </a:outerShdw>
              </a:effectLst>
            </a:endParaRPr>
          </a:p>
          <a:p>
            <a:pPr marL="342900" indent="-342900" algn="just">
              <a:spcAft>
                <a:spcPts val="0"/>
              </a:spcAft>
              <a:buFont typeface="Arial" panose="020B0604020202020204" pitchFamily="34" charset="0"/>
              <a:buChar char="•"/>
            </a:pPr>
            <a:r>
              <a:rPr lang="en-US" sz="1600" b="1" dirty="0">
                <a:ln w="0"/>
                <a:effectLst>
                  <a:outerShdw blurRad="38100" dist="38100" dir="2700000" algn="tl">
                    <a:srgbClr val="000000">
                      <a:alpha val="43137"/>
                    </a:srgbClr>
                  </a:outerShdw>
                </a:effectLst>
              </a:rPr>
              <a:t>Model Evaluation: The trained model will be evaluated using appropriate evaluation metrics, such as accuracy, precision, recall, and F1-score. We will assess its performance on the validation set and compare it to baseline models or industry benchmarks. Visualization techniques may be employed to analyze the model's predictions and gain insights into its strengths and weaknesses.</a:t>
            </a:r>
          </a:p>
          <a:p>
            <a:pPr marL="342900" indent="-342900" algn="just">
              <a:spcAft>
                <a:spcPts val="0"/>
              </a:spcAft>
              <a:buFont typeface="Arial" panose="020B0604020202020204" pitchFamily="34" charset="0"/>
              <a:buChar char="•"/>
            </a:pPr>
            <a:endParaRPr lang="en-US" sz="1600" b="1" dirty="0">
              <a:ln w="0"/>
              <a:effectLst>
                <a:outerShdw blurRad="38100" dist="38100" dir="2700000" algn="tl">
                  <a:srgbClr val="000000">
                    <a:alpha val="43137"/>
                  </a:srgbClr>
                </a:outerShdw>
              </a:effectLst>
            </a:endParaRPr>
          </a:p>
          <a:p>
            <a:pPr marL="342900" indent="-342900" algn="just">
              <a:spcAft>
                <a:spcPts val="0"/>
              </a:spcAft>
              <a:buFont typeface="Arial" panose="020B0604020202020204" pitchFamily="34" charset="0"/>
              <a:buChar char="•"/>
            </a:pPr>
            <a:r>
              <a:rPr lang="en-US" sz="1600" b="1" dirty="0">
                <a:ln w="0"/>
                <a:effectLst>
                  <a:outerShdw blurRad="38100" dist="38100" dir="2700000" algn="tl">
                    <a:srgbClr val="000000">
                      <a:alpha val="43137"/>
                    </a:srgbClr>
                  </a:outerShdw>
                </a:effectLst>
              </a:rPr>
              <a:t>Deployment and Testing: Once we are satisfied with the model's performance, we will deploy it to make predictions on new, unseen data. This will allow us to assess its real-time predictive capabilities and validate its usefulness in practical stock market scenarios. Rigorous testing and validation will be conducted to ensure the model's reliability and accuracy.</a:t>
            </a:r>
            <a:endParaRPr lang="en-IN" sz="1600" b="1" dirty="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7FAEE1D4-CCF2-CB0E-13E9-CE0280E07144}"/>
              </a:ext>
            </a:extLst>
          </p:cNvPr>
          <p:cNvPicPr>
            <a:picLocks noChangeAspect="1"/>
          </p:cNvPicPr>
          <p:nvPr/>
        </p:nvPicPr>
        <p:blipFill>
          <a:blip r:embed="rId4"/>
          <a:stretch>
            <a:fillRect/>
          </a:stretch>
        </p:blipFill>
        <p:spPr>
          <a:xfrm>
            <a:off x="279911" y="187236"/>
            <a:ext cx="11632176" cy="1237595"/>
          </a:xfrm>
          <a:prstGeom prst="rect">
            <a:avLst/>
          </a:prstGeom>
        </p:spPr>
      </p:pic>
    </p:spTree>
    <p:extLst>
      <p:ext uri="{BB962C8B-B14F-4D97-AF65-F5344CB8AC3E}">
        <p14:creationId xmlns:p14="http://schemas.microsoft.com/office/powerpoint/2010/main" val="23297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07BF-FDA3-86B1-3510-77ED080CA169}"/>
              </a:ext>
            </a:extLst>
          </p:cNvPr>
          <p:cNvSpPr>
            <a:spLocks noGrp="1"/>
          </p:cNvSpPr>
          <p:nvPr>
            <p:ph type="title"/>
          </p:nvPr>
        </p:nvSpPr>
        <p:spPr>
          <a:xfrm>
            <a:off x="279912" y="1456267"/>
            <a:ext cx="10131425" cy="497793"/>
          </a:xfrm>
        </p:spPr>
        <p:txBody>
          <a:bodyPr>
            <a:normAutofit fontScale="90000"/>
          </a:bodyPr>
          <a:lstStyle/>
          <a:p>
            <a:r>
              <a:rPr lang="en-US" sz="3200" b="1" kern="1200" dirty="0">
                <a:solidFill>
                  <a:srgbClr val="FFFFFF"/>
                </a:solidFill>
                <a:latin typeface="+mn-lt"/>
                <a:ea typeface="+mn-ea"/>
                <a:cs typeface="+mn-cs"/>
              </a:rPr>
              <a:t>Result Analysis</a:t>
            </a:r>
            <a:endParaRPr lang="en-IN" sz="3200" dirty="0">
              <a:latin typeface="+mn-lt"/>
            </a:endParaRPr>
          </a:p>
        </p:txBody>
      </p:sp>
      <p:pic>
        <p:nvPicPr>
          <p:cNvPr id="4" name="Picture 3">
            <a:extLst>
              <a:ext uri="{FF2B5EF4-FFF2-40B4-BE49-F238E27FC236}">
                <a16:creationId xmlns:a16="http://schemas.microsoft.com/office/drawing/2014/main" id="{44701F96-5F89-D1AF-FC8F-B63B0B0ED263}"/>
              </a:ext>
            </a:extLst>
          </p:cNvPr>
          <p:cNvPicPr>
            <a:picLocks noChangeAspect="1"/>
          </p:cNvPicPr>
          <p:nvPr/>
        </p:nvPicPr>
        <p:blipFill>
          <a:blip r:embed="rId2"/>
          <a:stretch>
            <a:fillRect/>
          </a:stretch>
        </p:blipFill>
        <p:spPr>
          <a:xfrm>
            <a:off x="279912" y="218672"/>
            <a:ext cx="11632176" cy="1237595"/>
          </a:xfrm>
          <a:prstGeom prst="rect">
            <a:avLst/>
          </a:prstGeom>
        </p:spPr>
      </p:pic>
      <p:sp>
        <p:nvSpPr>
          <p:cNvPr id="8" name="TextBox 7">
            <a:extLst>
              <a:ext uri="{FF2B5EF4-FFF2-40B4-BE49-F238E27FC236}">
                <a16:creationId xmlns:a16="http://schemas.microsoft.com/office/drawing/2014/main" id="{6698D27F-479B-A72A-6937-7F77231907BC}"/>
              </a:ext>
            </a:extLst>
          </p:cNvPr>
          <p:cNvSpPr txBox="1"/>
          <p:nvPr/>
        </p:nvSpPr>
        <p:spPr>
          <a:xfrm>
            <a:off x="5993897" y="3239378"/>
            <a:ext cx="5695167" cy="1754326"/>
          </a:xfrm>
          <a:prstGeom prst="rect">
            <a:avLst/>
          </a:prstGeom>
          <a:noFill/>
        </p:spPr>
        <p:txBody>
          <a:bodyPr wrap="square" rtlCol="0">
            <a:spAutoFit/>
          </a:bodyPr>
          <a:lstStyle/>
          <a:p>
            <a:pPr marL="342900" indent="-342900" algn="just">
              <a:buFont typeface="Arial" panose="020B0604020202020204" pitchFamily="34" charset="0"/>
              <a:buChar char="•"/>
            </a:pPr>
            <a:r>
              <a:rPr lang="en-US" b="1" dirty="0"/>
              <a:t>Our analysis of the model's performance indicates that it is better at predicting negative returns than positive returns. This may be due to the fact that the S&amp;P 500 index generally follows an upward trend over time, and our model may not have been able to capture this trend effectively.</a:t>
            </a:r>
            <a:endParaRPr lang="en-IN" sz="1800" b="1" dirty="0">
              <a:ln w="0"/>
              <a:effectLst>
                <a:glow rad="101600">
                  <a:schemeClr val="bg1">
                    <a:alpha val="60000"/>
                  </a:schemeClr>
                </a:glow>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140ECF9E-D0E2-EEAA-5B46-B370D1067CFD}"/>
              </a:ext>
            </a:extLst>
          </p:cNvPr>
          <p:cNvPicPr>
            <a:picLocks noGrp="1" noChangeAspect="1"/>
          </p:cNvPicPr>
          <p:nvPr>
            <p:ph idx="1"/>
          </p:nvPr>
        </p:nvPicPr>
        <p:blipFill>
          <a:blip r:embed="rId3"/>
          <a:stretch>
            <a:fillRect/>
          </a:stretch>
        </p:blipFill>
        <p:spPr>
          <a:xfrm>
            <a:off x="710529" y="2211060"/>
            <a:ext cx="4910341" cy="3750469"/>
          </a:xfrm>
          <a:prstGeom prst="rect">
            <a:avLst/>
          </a:prstGeom>
        </p:spPr>
      </p:pic>
    </p:spTree>
    <p:extLst>
      <p:ext uri="{BB962C8B-B14F-4D97-AF65-F5344CB8AC3E}">
        <p14:creationId xmlns:p14="http://schemas.microsoft.com/office/powerpoint/2010/main" val="388553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07BF-FDA3-86B1-3510-77ED080CA169}"/>
              </a:ext>
            </a:extLst>
          </p:cNvPr>
          <p:cNvSpPr>
            <a:spLocks noGrp="1"/>
          </p:cNvSpPr>
          <p:nvPr>
            <p:ph type="title"/>
          </p:nvPr>
        </p:nvSpPr>
        <p:spPr>
          <a:xfrm>
            <a:off x="279912" y="1456267"/>
            <a:ext cx="10131425" cy="497793"/>
          </a:xfrm>
        </p:spPr>
        <p:txBody>
          <a:bodyPr>
            <a:normAutofit fontScale="90000"/>
          </a:bodyPr>
          <a:lstStyle/>
          <a:p>
            <a:r>
              <a:rPr lang="en-US" sz="3200" b="1" kern="1200" dirty="0">
                <a:solidFill>
                  <a:srgbClr val="FFFFFF"/>
                </a:solidFill>
                <a:latin typeface="+mn-lt"/>
                <a:ea typeface="+mn-ea"/>
                <a:cs typeface="+mn-cs"/>
              </a:rPr>
              <a:t>Result Analysis</a:t>
            </a:r>
            <a:endParaRPr lang="en-IN" sz="3200" dirty="0">
              <a:latin typeface="+mn-lt"/>
            </a:endParaRPr>
          </a:p>
        </p:txBody>
      </p:sp>
      <p:pic>
        <p:nvPicPr>
          <p:cNvPr id="4" name="Picture 3">
            <a:extLst>
              <a:ext uri="{FF2B5EF4-FFF2-40B4-BE49-F238E27FC236}">
                <a16:creationId xmlns:a16="http://schemas.microsoft.com/office/drawing/2014/main" id="{44701F96-5F89-D1AF-FC8F-B63B0B0ED263}"/>
              </a:ext>
            </a:extLst>
          </p:cNvPr>
          <p:cNvPicPr>
            <a:picLocks noChangeAspect="1"/>
          </p:cNvPicPr>
          <p:nvPr/>
        </p:nvPicPr>
        <p:blipFill>
          <a:blip r:embed="rId2"/>
          <a:stretch>
            <a:fillRect/>
          </a:stretch>
        </p:blipFill>
        <p:spPr>
          <a:xfrm>
            <a:off x="279912" y="218672"/>
            <a:ext cx="11632176" cy="1237595"/>
          </a:xfrm>
          <a:prstGeom prst="rect">
            <a:avLst/>
          </a:prstGeom>
        </p:spPr>
      </p:pic>
      <p:sp>
        <p:nvSpPr>
          <p:cNvPr id="8" name="TextBox 7">
            <a:extLst>
              <a:ext uri="{FF2B5EF4-FFF2-40B4-BE49-F238E27FC236}">
                <a16:creationId xmlns:a16="http://schemas.microsoft.com/office/drawing/2014/main" id="{6698D27F-479B-A72A-6937-7F77231907BC}"/>
              </a:ext>
            </a:extLst>
          </p:cNvPr>
          <p:cNvSpPr txBox="1"/>
          <p:nvPr/>
        </p:nvSpPr>
        <p:spPr>
          <a:xfrm>
            <a:off x="400833" y="3127154"/>
            <a:ext cx="5695167" cy="1477328"/>
          </a:xfrm>
          <a:prstGeom prst="rect">
            <a:avLst/>
          </a:prstGeom>
          <a:noFill/>
        </p:spPr>
        <p:txBody>
          <a:bodyPr wrap="square" rtlCol="0">
            <a:spAutoFit/>
          </a:bodyPr>
          <a:lstStyle/>
          <a:p>
            <a:pPr marL="342900" indent="-342900" algn="just">
              <a:buFont typeface="Arial" panose="020B0604020202020204" pitchFamily="34" charset="0"/>
              <a:buChar char="•"/>
            </a:pPr>
            <a:r>
              <a:rPr lang="en-IN" dirty="0"/>
              <a:t>We trained our model using the first 10 years of data (2500 trading days) and step through each year, predicting the value for the following year. Our model achieved a </a:t>
            </a:r>
            <a:r>
              <a:rPr lang="en-IN" b="1" dirty="0"/>
              <a:t>precision score of 0.5687960687960688</a:t>
            </a:r>
            <a:r>
              <a:rPr lang="en-IN" dirty="0"/>
              <a:t>, </a:t>
            </a:r>
            <a:r>
              <a:rPr lang="en-IN" b="1" dirty="0"/>
              <a:t>recall of 0.174</a:t>
            </a:r>
            <a:r>
              <a:rPr lang="en-IN" dirty="0"/>
              <a:t>, and an </a:t>
            </a:r>
            <a:r>
              <a:rPr lang="en-IN" b="1" dirty="0"/>
              <a:t>F1-score of 0.266</a:t>
            </a:r>
            <a:endParaRPr lang="en-IN" sz="1800" b="1" dirty="0">
              <a:ln w="0"/>
              <a:effectLst>
                <a:glow rad="101600">
                  <a:schemeClr val="bg1">
                    <a:alpha val="60000"/>
                  </a:schemeClr>
                </a:glow>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140ECF9E-D0E2-EEAA-5B46-B370D1067CFD}"/>
              </a:ext>
            </a:extLst>
          </p:cNvPr>
          <p:cNvPicPr>
            <a:picLocks noGrp="1" noChangeAspect="1"/>
          </p:cNvPicPr>
          <p:nvPr>
            <p:ph idx="1"/>
          </p:nvPr>
        </p:nvPicPr>
        <p:blipFill>
          <a:blip r:embed="rId3"/>
          <a:srcRect/>
          <a:stretch/>
        </p:blipFill>
        <p:spPr>
          <a:xfrm>
            <a:off x="6709884" y="1954060"/>
            <a:ext cx="4910341" cy="3750469"/>
          </a:xfrm>
          <a:prstGeom prst="rect">
            <a:avLst/>
          </a:prstGeom>
        </p:spPr>
      </p:pic>
    </p:spTree>
    <p:extLst>
      <p:ext uri="{BB962C8B-B14F-4D97-AF65-F5344CB8AC3E}">
        <p14:creationId xmlns:p14="http://schemas.microsoft.com/office/powerpoint/2010/main" val="310823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07BF-FDA3-86B1-3510-77ED080CA169}"/>
              </a:ext>
            </a:extLst>
          </p:cNvPr>
          <p:cNvSpPr>
            <a:spLocks noGrp="1"/>
          </p:cNvSpPr>
          <p:nvPr>
            <p:ph type="title"/>
          </p:nvPr>
        </p:nvSpPr>
        <p:spPr>
          <a:xfrm>
            <a:off x="279912" y="1456267"/>
            <a:ext cx="10131425" cy="497793"/>
          </a:xfrm>
        </p:spPr>
        <p:txBody>
          <a:bodyPr>
            <a:normAutofit fontScale="90000"/>
          </a:bodyPr>
          <a:lstStyle/>
          <a:p>
            <a:r>
              <a:rPr lang="en-US" sz="3200" b="1" kern="1200" dirty="0">
                <a:solidFill>
                  <a:srgbClr val="FFFFFF"/>
                </a:solidFill>
                <a:latin typeface="+mn-lt"/>
                <a:ea typeface="+mn-ea"/>
                <a:cs typeface="+mn-cs"/>
              </a:rPr>
              <a:t>Result Analysis</a:t>
            </a:r>
            <a:endParaRPr lang="en-IN" sz="3200" dirty="0">
              <a:latin typeface="+mn-lt"/>
            </a:endParaRPr>
          </a:p>
        </p:txBody>
      </p:sp>
      <p:pic>
        <p:nvPicPr>
          <p:cNvPr id="4" name="Picture 3">
            <a:extLst>
              <a:ext uri="{FF2B5EF4-FFF2-40B4-BE49-F238E27FC236}">
                <a16:creationId xmlns:a16="http://schemas.microsoft.com/office/drawing/2014/main" id="{44701F96-5F89-D1AF-FC8F-B63B0B0ED263}"/>
              </a:ext>
            </a:extLst>
          </p:cNvPr>
          <p:cNvPicPr>
            <a:picLocks noChangeAspect="1"/>
          </p:cNvPicPr>
          <p:nvPr/>
        </p:nvPicPr>
        <p:blipFill>
          <a:blip r:embed="rId2"/>
          <a:stretch>
            <a:fillRect/>
          </a:stretch>
        </p:blipFill>
        <p:spPr>
          <a:xfrm>
            <a:off x="279912" y="218672"/>
            <a:ext cx="11632176" cy="1237595"/>
          </a:xfrm>
          <a:prstGeom prst="rect">
            <a:avLst/>
          </a:prstGeom>
        </p:spPr>
      </p:pic>
      <p:sp>
        <p:nvSpPr>
          <p:cNvPr id="8" name="TextBox 7">
            <a:extLst>
              <a:ext uri="{FF2B5EF4-FFF2-40B4-BE49-F238E27FC236}">
                <a16:creationId xmlns:a16="http://schemas.microsoft.com/office/drawing/2014/main" id="{6698D27F-479B-A72A-6937-7F77231907BC}"/>
              </a:ext>
            </a:extLst>
          </p:cNvPr>
          <p:cNvSpPr txBox="1"/>
          <p:nvPr/>
        </p:nvSpPr>
        <p:spPr>
          <a:xfrm>
            <a:off x="5701183" y="1954060"/>
            <a:ext cx="6397890" cy="4278094"/>
          </a:xfrm>
          <a:prstGeom prst="rect">
            <a:avLst/>
          </a:prstGeom>
          <a:noFill/>
        </p:spPr>
        <p:txBody>
          <a:bodyPr wrap="square" rtlCol="0">
            <a:spAutoFit/>
          </a:bodyPr>
          <a:lstStyle/>
          <a:p>
            <a:r>
              <a:rPr lang="en-US" sz="1600" b="1" dirty="0"/>
              <a:t>An AUC (Area Under the Curve) value of 0.51 indicates that the performance of the model is slightly better than random chance. The AUC ranges from 0 to 1, where a value of 0.5 indicates a random classifier and a value of 1 indicates a perfect classifier.</a:t>
            </a:r>
          </a:p>
          <a:p>
            <a:endParaRPr lang="en-US" sz="1600" b="1" dirty="0"/>
          </a:p>
          <a:p>
            <a:r>
              <a:rPr lang="en-US" sz="1600" b="1" dirty="0"/>
              <a:t>In the case of an AUC value of 0.51, it suggests that the model's ability to distinguish between positive and negative samples is only slightly better than randomly guessing. This means that the model's predictive power is limited, and its performance may not be sufficient for accurate predictions or classifications.</a:t>
            </a:r>
          </a:p>
          <a:p>
            <a:endParaRPr lang="en-US" sz="1600" b="1" dirty="0"/>
          </a:p>
          <a:p>
            <a:r>
              <a:rPr lang="en-US" sz="1600" b="1" dirty="0"/>
              <a:t>It's important to note that an AUC value of 0.51 does not necessarily mean that the model is entirely ineffective. It may still provide some useful insights or be a starting point for further improvements. However, it indicates that there is room for enhancement and the model's performance should be evaluated further to determine its usefulness in practical applications.</a:t>
            </a:r>
          </a:p>
        </p:txBody>
      </p:sp>
      <p:pic>
        <p:nvPicPr>
          <p:cNvPr id="11" name="Content Placeholder 10">
            <a:extLst>
              <a:ext uri="{FF2B5EF4-FFF2-40B4-BE49-F238E27FC236}">
                <a16:creationId xmlns:a16="http://schemas.microsoft.com/office/drawing/2014/main" id="{140ECF9E-D0E2-EEAA-5B46-B370D1067CFD}"/>
              </a:ext>
            </a:extLst>
          </p:cNvPr>
          <p:cNvPicPr>
            <a:picLocks noGrp="1" noChangeAspect="1"/>
          </p:cNvPicPr>
          <p:nvPr>
            <p:ph idx="1"/>
          </p:nvPr>
        </p:nvPicPr>
        <p:blipFill>
          <a:blip r:embed="rId3"/>
          <a:srcRect/>
          <a:stretch/>
        </p:blipFill>
        <p:spPr>
          <a:xfrm>
            <a:off x="535377" y="2076724"/>
            <a:ext cx="4910341" cy="3750469"/>
          </a:xfrm>
          <a:prstGeom prst="rect">
            <a:avLst/>
          </a:prstGeom>
        </p:spPr>
      </p:pic>
    </p:spTree>
    <p:extLst>
      <p:ext uri="{BB962C8B-B14F-4D97-AF65-F5344CB8AC3E}">
        <p14:creationId xmlns:p14="http://schemas.microsoft.com/office/powerpoint/2010/main" val="113640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4C15-70CB-6112-D94D-D93297AADBB5}"/>
              </a:ext>
            </a:extLst>
          </p:cNvPr>
          <p:cNvSpPr>
            <a:spLocks noGrp="1"/>
          </p:cNvSpPr>
          <p:nvPr>
            <p:ph type="title"/>
          </p:nvPr>
        </p:nvSpPr>
        <p:spPr>
          <a:xfrm>
            <a:off x="685801" y="1465545"/>
            <a:ext cx="10131425" cy="600322"/>
          </a:xfrm>
        </p:spPr>
        <p:txBody>
          <a:bodyPr>
            <a:normAutofit fontScale="90000"/>
          </a:bodyPr>
          <a:lstStyle/>
          <a:p>
            <a:r>
              <a:rPr lang="en-IN" b="1" dirty="0" err="1"/>
              <a:t>n_estimators</a:t>
            </a:r>
            <a:r>
              <a:rPr lang="en-IN" b="1" dirty="0"/>
              <a:t> &amp; </a:t>
            </a:r>
            <a:r>
              <a:rPr lang="en-IN" b="1" dirty="0" err="1"/>
              <a:t>min_samples_split</a:t>
            </a:r>
            <a:r>
              <a:rPr lang="en-IN" b="1" dirty="0"/>
              <a:t>  &amp; </a:t>
            </a:r>
            <a:r>
              <a:rPr lang="en-IN" b="1" dirty="0" err="1"/>
              <a:t>random_state</a:t>
            </a:r>
            <a:endParaRPr lang="en-IN" sz="3200" b="1"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475C17AD-67DF-2116-DD99-FB2F5A526584}"/>
              </a:ext>
            </a:extLst>
          </p:cNvPr>
          <p:cNvSpPr>
            <a:spLocks noGrp="1"/>
          </p:cNvSpPr>
          <p:nvPr>
            <p:ph sz="half" idx="1"/>
          </p:nvPr>
        </p:nvSpPr>
        <p:spPr>
          <a:xfrm>
            <a:off x="685801" y="2921072"/>
            <a:ext cx="4995334" cy="3200947"/>
          </a:xfrm>
        </p:spPr>
        <p:txBody>
          <a:bodyPr>
            <a:normAutofit fontScale="92500" lnSpcReduction="20000"/>
          </a:bodyPr>
          <a:lstStyle/>
          <a:p>
            <a:pPr algn="just"/>
            <a:r>
              <a:rPr lang="en-US" sz="2000" b="1" dirty="0">
                <a:effectLst>
                  <a:outerShdw blurRad="38100" dist="38100" dir="2700000" algn="tl">
                    <a:srgbClr val="000000">
                      <a:alpha val="43137"/>
                    </a:srgbClr>
                  </a:outerShdw>
                </a:effectLst>
              </a:rPr>
              <a:t>This parameter represents the number of decision trees that will be created in the random forest ensemble. Each decision tree in the ensemble contributes to the final prediction, and a higher number of trees can potentially improve the model's accuracy. However, increasing the number of estimators also increases the computational complexity and training time of the model. It is important to find a balance between model performance and computational efficiency.</a:t>
            </a:r>
          </a:p>
        </p:txBody>
      </p:sp>
      <p:sp>
        <p:nvSpPr>
          <p:cNvPr id="4" name="Content Placeholder 3">
            <a:extLst>
              <a:ext uri="{FF2B5EF4-FFF2-40B4-BE49-F238E27FC236}">
                <a16:creationId xmlns:a16="http://schemas.microsoft.com/office/drawing/2014/main" id="{5D42A853-6B07-C4F6-05CB-60A954B22035}"/>
              </a:ext>
            </a:extLst>
          </p:cNvPr>
          <p:cNvSpPr>
            <a:spLocks noGrp="1"/>
          </p:cNvSpPr>
          <p:nvPr>
            <p:ph sz="half" idx="2"/>
          </p:nvPr>
        </p:nvSpPr>
        <p:spPr>
          <a:xfrm>
            <a:off x="6096000" y="2921073"/>
            <a:ext cx="4995332" cy="3649133"/>
          </a:xfrm>
        </p:spPr>
        <p:txBody>
          <a:bodyPr>
            <a:normAutofit fontScale="92500" lnSpcReduction="20000"/>
          </a:bodyPr>
          <a:lstStyle/>
          <a:p>
            <a:pPr algn="just"/>
            <a:r>
              <a:rPr lang="en-US" sz="2000" b="1" dirty="0">
                <a:effectLst>
                  <a:outerShdw blurRad="38100" dist="38100" dir="2700000" algn="tl">
                    <a:srgbClr val="000000">
                      <a:alpha val="43137"/>
                    </a:srgbClr>
                  </a:outerShdw>
                </a:effectLst>
              </a:rPr>
              <a:t>This parameter specifies the minimum number of samples required to split an internal node during the construction of each decision tree. When the number of samples in a node falls below this threshold, the node will not be split further, and it becomes a leaf node, resulting in a smaller and more specialized tree. Setting a higher value for </a:t>
            </a:r>
            <a:r>
              <a:rPr lang="en-US" sz="2000" b="1" dirty="0" err="1">
                <a:effectLst>
                  <a:outerShdw blurRad="38100" dist="38100" dir="2700000" algn="tl">
                    <a:srgbClr val="000000">
                      <a:alpha val="43137"/>
                    </a:srgbClr>
                  </a:outerShdw>
                </a:effectLst>
              </a:rPr>
              <a:t>min_samples_split</a:t>
            </a:r>
            <a:r>
              <a:rPr lang="en-US" sz="2000" b="1" dirty="0">
                <a:effectLst>
                  <a:outerShdw blurRad="38100" dist="38100" dir="2700000" algn="tl">
                    <a:srgbClr val="000000">
                      <a:alpha val="43137"/>
                    </a:srgbClr>
                  </a:outerShdw>
                </a:effectLst>
              </a:rPr>
              <a:t> can prevent overfitting by ensuring that nodes have a minimum amount of data before they are split. However, setting it too high may lead to underfitting, where the model fails to capture important patterns in the data.</a:t>
            </a:r>
            <a:endParaRPr lang="en-IN" sz="20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98AC5A95-8B65-BC4B-C81C-23DCA24CA387}"/>
              </a:ext>
            </a:extLst>
          </p:cNvPr>
          <p:cNvPicPr>
            <a:picLocks noChangeAspect="1"/>
          </p:cNvPicPr>
          <p:nvPr/>
        </p:nvPicPr>
        <p:blipFill>
          <a:blip r:embed="rId2"/>
          <a:stretch>
            <a:fillRect/>
          </a:stretch>
        </p:blipFill>
        <p:spPr>
          <a:xfrm>
            <a:off x="279912" y="231198"/>
            <a:ext cx="11632176" cy="1237595"/>
          </a:xfrm>
          <a:prstGeom prst="rect">
            <a:avLst/>
          </a:prstGeom>
        </p:spPr>
      </p:pic>
      <p:sp>
        <p:nvSpPr>
          <p:cNvPr id="6" name="TextBox 5">
            <a:extLst>
              <a:ext uri="{FF2B5EF4-FFF2-40B4-BE49-F238E27FC236}">
                <a16:creationId xmlns:a16="http://schemas.microsoft.com/office/drawing/2014/main" id="{A69FA48C-D217-3F99-287E-71C7648ECE4B}"/>
              </a:ext>
            </a:extLst>
          </p:cNvPr>
          <p:cNvSpPr txBox="1"/>
          <p:nvPr/>
        </p:nvSpPr>
        <p:spPr>
          <a:xfrm>
            <a:off x="685803" y="2173826"/>
            <a:ext cx="4995332" cy="461665"/>
          </a:xfrm>
          <a:prstGeom prst="rect">
            <a:avLst/>
          </a:prstGeom>
          <a:noFill/>
        </p:spPr>
        <p:txBody>
          <a:bodyPr wrap="square" rtlCol="0">
            <a:spAutoFit/>
          </a:bodyPr>
          <a:lstStyle/>
          <a:p>
            <a:r>
              <a:rPr lang="en-IN" sz="2400" b="1" dirty="0" err="1"/>
              <a:t>n_estimators</a:t>
            </a:r>
            <a:endParaRPr lang="en-IN" sz="3600" b="1" dirty="0"/>
          </a:p>
        </p:txBody>
      </p:sp>
      <p:sp>
        <p:nvSpPr>
          <p:cNvPr id="7" name="TextBox 6">
            <a:extLst>
              <a:ext uri="{FF2B5EF4-FFF2-40B4-BE49-F238E27FC236}">
                <a16:creationId xmlns:a16="http://schemas.microsoft.com/office/drawing/2014/main" id="{352B96C5-E078-ACC7-86FA-E2201AC06D27}"/>
              </a:ext>
            </a:extLst>
          </p:cNvPr>
          <p:cNvSpPr txBox="1"/>
          <p:nvPr/>
        </p:nvSpPr>
        <p:spPr>
          <a:xfrm>
            <a:off x="5821894" y="2173826"/>
            <a:ext cx="4995332" cy="461665"/>
          </a:xfrm>
          <a:prstGeom prst="rect">
            <a:avLst/>
          </a:prstGeom>
          <a:noFill/>
        </p:spPr>
        <p:txBody>
          <a:bodyPr wrap="square" rtlCol="0">
            <a:spAutoFit/>
          </a:bodyPr>
          <a:lstStyle/>
          <a:p>
            <a:r>
              <a:rPr lang="en-IN" sz="2400" b="1" dirty="0" err="1"/>
              <a:t>min_samples_split</a:t>
            </a:r>
            <a:endParaRPr lang="en-IN" sz="2400" b="1" dirty="0"/>
          </a:p>
        </p:txBody>
      </p:sp>
    </p:spTree>
    <p:extLst>
      <p:ext uri="{BB962C8B-B14F-4D97-AF65-F5344CB8AC3E}">
        <p14:creationId xmlns:p14="http://schemas.microsoft.com/office/powerpoint/2010/main" val="8001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3CD59-BE0F-BD41-7ECC-9CE2A72BA737}"/>
              </a:ext>
            </a:extLst>
          </p:cNvPr>
          <p:cNvSpPr>
            <a:spLocks noGrp="1"/>
          </p:cNvSpPr>
          <p:nvPr>
            <p:ph idx="1"/>
          </p:nvPr>
        </p:nvSpPr>
        <p:spPr>
          <a:xfrm>
            <a:off x="3390900" y="1985433"/>
            <a:ext cx="5410199" cy="2887133"/>
          </a:xfrm>
        </p:spPr>
        <p:txBody>
          <a:bodyPr>
            <a:normAutofit/>
          </a:bodyPr>
          <a:lstStyle/>
          <a:p>
            <a:pPr marL="285750" indent="-285750">
              <a:lnSpc>
                <a:spcPct val="150000"/>
              </a:lnSpc>
              <a:buFont typeface="Wingdings" panose="05000000000000000000" pitchFamily="2" charset="2"/>
              <a:buChar char="Ø"/>
            </a:pPr>
            <a:r>
              <a:rPr lang="en-US" b="1" dirty="0">
                <a:effectLst>
                  <a:outerShdw blurRad="38100" dist="38100" dir="2700000" algn="tl">
                    <a:srgbClr val="000000">
                      <a:alpha val="43137"/>
                    </a:srgbClr>
                  </a:outerShdw>
                </a:effectLst>
              </a:rPr>
              <a:t>SHUBHRANIL MAZUMDER 	(123200803209)</a:t>
            </a:r>
          </a:p>
          <a:p>
            <a:pPr marL="285750" indent="-285750">
              <a:lnSpc>
                <a:spcPct val="150000"/>
              </a:lnSpc>
              <a:buFont typeface="Wingdings" panose="05000000000000000000" pitchFamily="2" charset="2"/>
              <a:buChar char="Ø"/>
            </a:pPr>
            <a:r>
              <a:rPr lang="en-US" b="1" dirty="0">
                <a:effectLst>
                  <a:outerShdw blurRad="38100" dist="38100" dir="2700000" algn="tl">
                    <a:srgbClr val="000000">
                      <a:alpha val="43137"/>
                    </a:srgbClr>
                  </a:outerShdw>
                </a:effectLst>
              </a:rPr>
              <a:t>ANUPAM DUTTA			(123200803202)</a:t>
            </a:r>
          </a:p>
          <a:p>
            <a:pPr marL="285750" indent="-285750">
              <a:lnSpc>
                <a:spcPct val="150000"/>
              </a:lnSpc>
              <a:buFont typeface="Wingdings" panose="05000000000000000000" pitchFamily="2" charset="2"/>
              <a:buChar char="Ø"/>
            </a:pPr>
            <a:r>
              <a:rPr lang="en-US" b="1" dirty="0">
                <a:effectLst>
                  <a:outerShdw blurRad="38100" dist="38100" dir="2700000" algn="tl">
                    <a:srgbClr val="000000">
                      <a:alpha val="43137"/>
                    </a:srgbClr>
                  </a:outerShdw>
                </a:effectLst>
              </a:rPr>
              <a:t>SUMAN MANNA 			(123190803113)</a:t>
            </a:r>
          </a:p>
          <a:p>
            <a:pPr marL="285750" indent="-285750">
              <a:lnSpc>
                <a:spcPct val="150000"/>
              </a:lnSpc>
              <a:buFont typeface="Wingdings" panose="05000000000000000000" pitchFamily="2" charset="2"/>
              <a:buChar char="Ø"/>
            </a:pPr>
            <a:r>
              <a:rPr lang="en-US" b="1" dirty="0">
                <a:effectLst>
                  <a:outerShdw blurRad="38100" dist="38100" dir="2700000" algn="tl">
                    <a:srgbClr val="000000">
                      <a:alpha val="43137"/>
                    </a:srgbClr>
                  </a:outerShdw>
                </a:effectLst>
              </a:rPr>
              <a:t>SUTAPA DAS				(123190803117)</a:t>
            </a:r>
          </a:p>
          <a:p>
            <a:pPr marL="285750" indent="-285750">
              <a:lnSpc>
                <a:spcPct val="150000"/>
              </a:lnSpc>
              <a:buFont typeface="Wingdings" panose="05000000000000000000" pitchFamily="2" charset="2"/>
              <a:buChar char="Ø"/>
            </a:pPr>
            <a:r>
              <a:rPr lang="en-US" b="1" dirty="0">
                <a:effectLst>
                  <a:outerShdw blurRad="38100" dist="38100" dir="2700000" algn="tl">
                    <a:srgbClr val="000000">
                      <a:alpha val="43137"/>
                    </a:srgbClr>
                  </a:outerShdw>
                </a:effectLst>
              </a:rPr>
              <a:t>SANJOY BANIK 				(123200803208)</a:t>
            </a:r>
          </a:p>
        </p:txBody>
      </p:sp>
      <p:sp>
        <p:nvSpPr>
          <p:cNvPr id="5" name="TextBox 4">
            <a:extLst>
              <a:ext uri="{FF2B5EF4-FFF2-40B4-BE49-F238E27FC236}">
                <a16:creationId xmlns:a16="http://schemas.microsoft.com/office/drawing/2014/main" id="{5DE45937-410D-7DDD-CFD9-3CBF63862125}"/>
              </a:ext>
            </a:extLst>
          </p:cNvPr>
          <p:cNvSpPr txBox="1"/>
          <p:nvPr/>
        </p:nvSpPr>
        <p:spPr>
          <a:xfrm>
            <a:off x="6095999" y="5386642"/>
            <a:ext cx="5410199" cy="707886"/>
          </a:xfrm>
          <a:prstGeom prst="rect">
            <a:avLst/>
          </a:prstGeom>
          <a:noFill/>
        </p:spPr>
        <p:txBody>
          <a:bodyPr wrap="square">
            <a:spAutoFit/>
          </a:bodyPr>
          <a:lstStyle/>
          <a:p>
            <a:pPr algn="r"/>
            <a:r>
              <a:rPr lang="en-IN" sz="2000" b="1" dirty="0"/>
              <a:t>Under the supervision of Prof. </a:t>
            </a:r>
            <a:r>
              <a:rPr lang="en-IN" sz="2000" b="1" dirty="0" err="1"/>
              <a:t>Debashree</a:t>
            </a:r>
            <a:r>
              <a:rPr lang="en-IN" sz="2000" b="1" dirty="0"/>
              <a:t> Mitra &amp; </a:t>
            </a:r>
            <a:r>
              <a:rPr lang="en-US" b="1" dirty="0"/>
              <a:t>Dr. Pranati </a:t>
            </a:r>
            <a:r>
              <a:rPr lang="en-US" b="1" dirty="0" err="1"/>
              <a:t>Rakshit</a:t>
            </a:r>
            <a:r>
              <a:rPr lang="en-US" b="1" dirty="0"/>
              <a:t> </a:t>
            </a:r>
            <a:endParaRPr lang="en-IN" dirty="0"/>
          </a:p>
        </p:txBody>
      </p:sp>
      <p:sp>
        <p:nvSpPr>
          <p:cNvPr id="6" name="TextBox 5">
            <a:extLst>
              <a:ext uri="{FF2B5EF4-FFF2-40B4-BE49-F238E27FC236}">
                <a16:creationId xmlns:a16="http://schemas.microsoft.com/office/drawing/2014/main" id="{3FA5E6D1-9C74-E3EE-2506-139366D36C91}"/>
              </a:ext>
            </a:extLst>
          </p:cNvPr>
          <p:cNvSpPr txBox="1"/>
          <p:nvPr/>
        </p:nvSpPr>
        <p:spPr>
          <a:xfrm>
            <a:off x="3390900" y="1585323"/>
            <a:ext cx="3989614" cy="400110"/>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rPr>
              <a:t>Presented By:</a:t>
            </a:r>
          </a:p>
        </p:txBody>
      </p:sp>
      <p:pic>
        <p:nvPicPr>
          <p:cNvPr id="9" name="Picture 8">
            <a:extLst>
              <a:ext uri="{FF2B5EF4-FFF2-40B4-BE49-F238E27FC236}">
                <a16:creationId xmlns:a16="http://schemas.microsoft.com/office/drawing/2014/main" id="{C7A32FE2-9782-20EF-10F4-0F2DEACE7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76" y="271337"/>
            <a:ext cx="1088220" cy="1079768"/>
          </a:xfrm>
          <a:prstGeom prst="rect">
            <a:avLst/>
          </a:prstGeom>
        </p:spPr>
      </p:pic>
      <p:pic>
        <p:nvPicPr>
          <p:cNvPr id="10" name="Picture 9">
            <a:extLst>
              <a:ext uri="{FF2B5EF4-FFF2-40B4-BE49-F238E27FC236}">
                <a16:creationId xmlns:a16="http://schemas.microsoft.com/office/drawing/2014/main" id="{9F452A32-68A0-CA2F-BF1C-523E5A9C0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9296" y="230785"/>
            <a:ext cx="1281582" cy="1240572"/>
          </a:xfrm>
          <a:prstGeom prst="rect">
            <a:avLst/>
          </a:prstGeom>
        </p:spPr>
      </p:pic>
      <p:pic>
        <p:nvPicPr>
          <p:cNvPr id="11" name="Picture 10">
            <a:extLst>
              <a:ext uri="{FF2B5EF4-FFF2-40B4-BE49-F238E27FC236}">
                <a16:creationId xmlns:a16="http://schemas.microsoft.com/office/drawing/2014/main" id="{0C086E5F-A04F-243E-D9A1-989E7188F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566" y="230785"/>
            <a:ext cx="1160873" cy="1160873"/>
          </a:xfrm>
          <a:prstGeom prst="rect">
            <a:avLst/>
          </a:prstGeom>
        </p:spPr>
      </p:pic>
    </p:spTree>
    <p:extLst>
      <p:ext uri="{BB962C8B-B14F-4D97-AF65-F5344CB8AC3E}">
        <p14:creationId xmlns:p14="http://schemas.microsoft.com/office/powerpoint/2010/main" val="421780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D42A853-6B07-C4F6-05CB-60A954B22035}"/>
              </a:ext>
            </a:extLst>
          </p:cNvPr>
          <p:cNvSpPr>
            <a:spLocks noGrp="1"/>
          </p:cNvSpPr>
          <p:nvPr>
            <p:ph sz="half" idx="2"/>
          </p:nvPr>
        </p:nvSpPr>
        <p:spPr>
          <a:xfrm>
            <a:off x="1984917" y="2159622"/>
            <a:ext cx="7047571" cy="3649133"/>
          </a:xfrm>
        </p:spPr>
        <p:txBody>
          <a:bodyPr>
            <a:normAutofit/>
          </a:bodyPr>
          <a:lstStyle/>
          <a:p>
            <a:pPr algn="just"/>
            <a:r>
              <a:rPr lang="en-US" sz="2000" b="1" dirty="0">
                <a:effectLst>
                  <a:outerShdw blurRad="38100" dist="38100" dir="2700000" algn="tl">
                    <a:srgbClr val="000000">
                      <a:alpha val="43137"/>
                    </a:srgbClr>
                  </a:outerShdw>
                </a:effectLst>
              </a:rPr>
              <a:t>This parameter is used to set the random seed or random number generator state for the random forest algorithm. Randomness is an inherent part of the random forest algorithm, as it involves creating random subsets of features and data during the training process. By setting </a:t>
            </a:r>
            <a:r>
              <a:rPr lang="en-US" sz="2000" b="1" dirty="0" err="1">
                <a:effectLst>
                  <a:outerShdw blurRad="38100" dist="38100" dir="2700000" algn="tl">
                    <a:srgbClr val="000000">
                      <a:alpha val="43137"/>
                    </a:srgbClr>
                  </a:outerShdw>
                </a:effectLst>
              </a:rPr>
              <a:t>random_state</a:t>
            </a:r>
            <a:r>
              <a:rPr lang="en-US" sz="2000" b="1" dirty="0">
                <a:effectLst>
                  <a:outerShdw blurRad="38100" dist="38100" dir="2700000" algn="tl">
                    <a:srgbClr val="000000">
                      <a:alpha val="43137"/>
                    </a:srgbClr>
                  </a:outerShdw>
                </a:effectLst>
              </a:rPr>
              <a:t> to a specific value, you can ensure reproducibility of the results. If the same </a:t>
            </a:r>
            <a:r>
              <a:rPr lang="en-US" sz="2000" b="1" dirty="0" err="1">
                <a:effectLst>
                  <a:outerShdw blurRad="38100" dist="38100" dir="2700000" algn="tl">
                    <a:srgbClr val="000000">
                      <a:alpha val="43137"/>
                    </a:srgbClr>
                  </a:outerShdw>
                </a:effectLst>
              </a:rPr>
              <a:t>random_state</a:t>
            </a:r>
            <a:r>
              <a:rPr lang="en-US" sz="2000" b="1" dirty="0">
                <a:effectLst>
                  <a:outerShdw blurRad="38100" dist="38100" dir="2700000" algn="tl">
                    <a:srgbClr val="000000">
                      <a:alpha val="43137"/>
                    </a:srgbClr>
                  </a:outerShdw>
                </a:effectLst>
              </a:rPr>
              <a:t> value is used across multiple runs of the algorithm, the random forest model will produce the same results each time, allowing for better comparison and debugging.</a:t>
            </a:r>
            <a:endParaRPr lang="en-IN" sz="20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98AC5A95-8B65-BC4B-C81C-23DCA24CA387}"/>
              </a:ext>
            </a:extLst>
          </p:cNvPr>
          <p:cNvPicPr>
            <a:picLocks noChangeAspect="1"/>
          </p:cNvPicPr>
          <p:nvPr/>
        </p:nvPicPr>
        <p:blipFill>
          <a:blip r:embed="rId2"/>
          <a:stretch>
            <a:fillRect/>
          </a:stretch>
        </p:blipFill>
        <p:spPr>
          <a:xfrm>
            <a:off x="279912" y="231198"/>
            <a:ext cx="11632176" cy="1237595"/>
          </a:xfrm>
          <a:prstGeom prst="rect">
            <a:avLst/>
          </a:prstGeom>
        </p:spPr>
      </p:pic>
      <p:sp>
        <p:nvSpPr>
          <p:cNvPr id="7" name="TextBox 6">
            <a:extLst>
              <a:ext uri="{FF2B5EF4-FFF2-40B4-BE49-F238E27FC236}">
                <a16:creationId xmlns:a16="http://schemas.microsoft.com/office/drawing/2014/main" id="{352B96C5-E078-ACC7-86FA-E2201AC06D27}"/>
              </a:ext>
            </a:extLst>
          </p:cNvPr>
          <p:cNvSpPr txBox="1"/>
          <p:nvPr/>
        </p:nvSpPr>
        <p:spPr>
          <a:xfrm>
            <a:off x="279912" y="1697957"/>
            <a:ext cx="4995332" cy="461665"/>
          </a:xfrm>
          <a:prstGeom prst="rect">
            <a:avLst/>
          </a:prstGeom>
          <a:noFill/>
        </p:spPr>
        <p:txBody>
          <a:bodyPr wrap="square" rtlCol="0">
            <a:spAutoFit/>
          </a:bodyPr>
          <a:lstStyle/>
          <a:p>
            <a:r>
              <a:rPr lang="en-IN" sz="2400" b="1" dirty="0" err="1"/>
              <a:t>random_state</a:t>
            </a:r>
            <a:endParaRPr lang="en-IN" sz="3200" b="1" dirty="0"/>
          </a:p>
        </p:txBody>
      </p:sp>
    </p:spTree>
    <p:extLst>
      <p:ext uri="{BB962C8B-B14F-4D97-AF65-F5344CB8AC3E}">
        <p14:creationId xmlns:p14="http://schemas.microsoft.com/office/powerpoint/2010/main" val="274281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FA76-5415-0C22-E245-BCEDB2D7CB0F}"/>
              </a:ext>
            </a:extLst>
          </p:cNvPr>
          <p:cNvSpPr>
            <a:spLocks noGrp="1"/>
          </p:cNvSpPr>
          <p:nvPr>
            <p:ph type="title"/>
          </p:nvPr>
        </p:nvSpPr>
        <p:spPr>
          <a:xfrm>
            <a:off x="279912" y="1509511"/>
            <a:ext cx="10131425" cy="439544"/>
          </a:xfrm>
        </p:spPr>
        <p:txBody>
          <a:bodyPr>
            <a:normAutofit fontScale="90000"/>
          </a:bodyPr>
          <a:lstStyle/>
          <a:p>
            <a:r>
              <a:rPr lang="en-US" sz="3200" b="1" dirty="0">
                <a:effectLst>
                  <a:outerShdw blurRad="38100" dist="38100" dir="2700000" algn="tl">
                    <a:srgbClr val="000000">
                      <a:alpha val="43137"/>
                    </a:srgbClr>
                  </a:outerShdw>
                </a:effectLst>
              </a:rPr>
              <a:t>Future </a:t>
            </a:r>
            <a:r>
              <a:rPr lang="en-US" sz="3200" b="1" dirty="0">
                <a:effectLst>
                  <a:outerShdw blurRad="38100" dist="38100" dir="2700000" algn="tl">
                    <a:srgbClr val="000000">
                      <a:alpha val="43137"/>
                    </a:srgbClr>
                  </a:outerShdw>
                </a:effectLst>
                <a:latin typeface="+mn-lt"/>
              </a:rPr>
              <a:t>Scope</a:t>
            </a:r>
            <a:endParaRPr lang="en-IN" sz="3200" b="1" dirty="0">
              <a:latin typeface="+mn-lt"/>
            </a:endParaRPr>
          </a:p>
        </p:txBody>
      </p:sp>
      <p:sp>
        <p:nvSpPr>
          <p:cNvPr id="3" name="Content Placeholder 2">
            <a:extLst>
              <a:ext uri="{FF2B5EF4-FFF2-40B4-BE49-F238E27FC236}">
                <a16:creationId xmlns:a16="http://schemas.microsoft.com/office/drawing/2014/main" id="{78261CDF-1B02-8CDC-827C-F569C353DC1F}"/>
              </a:ext>
            </a:extLst>
          </p:cNvPr>
          <p:cNvSpPr>
            <a:spLocks noGrp="1"/>
          </p:cNvSpPr>
          <p:nvPr>
            <p:ph sz="half" idx="1"/>
          </p:nvPr>
        </p:nvSpPr>
        <p:spPr>
          <a:xfrm>
            <a:off x="685801" y="2308302"/>
            <a:ext cx="10632687" cy="3806749"/>
          </a:xfrm>
        </p:spPr>
        <p:txBody>
          <a:bodyPr>
            <a:normAutofit fontScale="92500" lnSpcReduction="10000"/>
          </a:bodyPr>
          <a:lstStyle/>
          <a:p>
            <a:pPr algn="just"/>
            <a:r>
              <a:rPr lang="en-IN" b="1" dirty="0"/>
              <a:t>There are several avenues for future research to expand upon the work done in this project. One possible direction is to incorporate more external factors such as economic indicators and geopolitical events that may impact the stock market. </a:t>
            </a:r>
          </a:p>
          <a:p>
            <a:pPr algn="just"/>
            <a:r>
              <a:rPr lang="en-IN" b="1" dirty="0"/>
              <a:t>Additionally, exploring other machine learning algorithms and </a:t>
            </a:r>
            <a:r>
              <a:rPr lang="en-IN" b="1" dirty="0" err="1"/>
              <a:t>ensembling</a:t>
            </a:r>
            <a:r>
              <a:rPr lang="en-IN" b="1" dirty="0"/>
              <a:t> techniques may yield further improvements in prediction accuracy. Finally, extending the dataset beyond the S&amp;P 500 index to include other indices and individual stocks may provide greater insight into the behaviour of the stock market as a whole.</a:t>
            </a:r>
          </a:p>
          <a:p>
            <a:pPr algn="just"/>
            <a:r>
              <a:rPr lang="en-IN" b="1" dirty="0"/>
              <a:t>As new data becomes available, it will be important to update our model and evaluate its performance on the most recent data. This can be done by retraining the model on the most recent data and comparing its predictions to the actual values.</a:t>
            </a:r>
          </a:p>
          <a:p>
            <a:pPr algn="just"/>
            <a:r>
              <a:rPr lang="en-IN" b="1" dirty="0"/>
              <a:t>Additionally, as new predictors become available, such as economic indicators and geopolitical events, it will be important to incorporate them into our model and assess their impact on prediction accuracy. Overall, ongoing updates and improvements to our model will be crucial to maintaining its relevance and usefulness in predicting the future values of the S&amp;P 500 index.</a:t>
            </a:r>
          </a:p>
          <a:p>
            <a:endParaRPr lang="en-IN" sz="2800" dirty="0"/>
          </a:p>
        </p:txBody>
      </p:sp>
      <p:pic>
        <p:nvPicPr>
          <p:cNvPr id="5" name="Picture 4">
            <a:extLst>
              <a:ext uri="{FF2B5EF4-FFF2-40B4-BE49-F238E27FC236}">
                <a16:creationId xmlns:a16="http://schemas.microsoft.com/office/drawing/2014/main" id="{BFBC6EC4-7FD7-7096-1198-0E62ACD4BFBE}"/>
              </a:ext>
            </a:extLst>
          </p:cNvPr>
          <p:cNvPicPr>
            <a:picLocks noChangeAspect="1"/>
          </p:cNvPicPr>
          <p:nvPr/>
        </p:nvPicPr>
        <p:blipFill>
          <a:blip r:embed="rId2"/>
          <a:stretch>
            <a:fillRect/>
          </a:stretch>
        </p:blipFill>
        <p:spPr>
          <a:xfrm>
            <a:off x="279912" y="271916"/>
            <a:ext cx="11632176" cy="1237595"/>
          </a:xfrm>
          <a:prstGeom prst="rect">
            <a:avLst/>
          </a:prstGeom>
        </p:spPr>
      </p:pic>
    </p:spTree>
    <p:extLst>
      <p:ext uri="{BB962C8B-B14F-4D97-AF65-F5344CB8AC3E}">
        <p14:creationId xmlns:p14="http://schemas.microsoft.com/office/powerpoint/2010/main" val="138885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573F-226D-2281-BD9D-E72CC912C634}"/>
              </a:ext>
            </a:extLst>
          </p:cNvPr>
          <p:cNvSpPr>
            <a:spLocks noGrp="1"/>
          </p:cNvSpPr>
          <p:nvPr>
            <p:ph type="title"/>
          </p:nvPr>
        </p:nvSpPr>
        <p:spPr>
          <a:xfrm>
            <a:off x="279912" y="1485246"/>
            <a:ext cx="10131425" cy="590550"/>
          </a:xfrm>
        </p:spPr>
        <p:txBody>
          <a:bodyPr>
            <a:normAutofit/>
          </a:bodyPr>
          <a:lstStyle/>
          <a:p>
            <a:r>
              <a:rPr lang="en-US" sz="3200" b="1" dirty="0">
                <a:effectLst>
                  <a:outerShdw blurRad="38100" dist="38100" dir="2700000" algn="tl">
                    <a:srgbClr val="000000">
                      <a:alpha val="43137"/>
                    </a:srgbClr>
                  </a:outerShdw>
                </a:effectLst>
                <a:latin typeface="+mn-lt"/>
              </a:rPr>
              <a:t>References</a:t>
            </a:r>
            <a:endParaRPr lang="en-IN" sz="3200" dirty="0">
              <a:latin typeface="+mn-lt"/>
            </a:endParaRPr>
          </a:p>
        </p:txBody>
      </p:sp>
      <p:sp>
        <p:nvSpPr>
          <p:cNvPr id="3" name="Content Placeholder 2">
            <a:extLst>
              <a:ext uri="{FF2B5EF4-FFF2-40B4-BE49-F238E27FC236}">
                <a16:creationId xmlns:a16="http://schemas.microsoft.com/office/drawing/2014/main" id="{9FD9D707-8723-B4B0-6A71-E6D81CDD3021}"/>
              </a:ext>
            </a:extLst>
          </p:cNvPr>
          <p:cNvSpPr>
            <a:spLocks noGrp="1"/>
          </p:cNvSpPr>
          <p:nvPr>
            <p:ph sz="half" idx="1"/>
          </p:nvPr>
        </p:nvSpPr>
        <p:spPr>
          <a:xfrm>
            <a:off x="1785935" y="2077465"/>
            <a:ext cx="9437182" cy="3353161"/>
          </a:xfrm>
        </p:spPr>
        <p:txBody>
          <a:bodyPr>
            <a:normAutofit/>
          </a:bodyPr>
          <a:lstStyle/>
          <a:p>
            <a:pPr algn="just"/>
            <a:r>
              <a:rPr lang="en-IN" sz="1400" b="1" dirty="0"/>
              <a:t>[1]	K. Tsai and J. Wang, "External technology sourcing and innovation performance in LMT sectors", Research Policy, 		vol. 38, no. 3, pp. 518-526, 2009.</a:t>
            </a:r>
          </a:p>
          <a:p>
            <a:pPr algn="just"/>
            <a:r>
              <a:rPr lang="en-IN" sz="1400" b="1" dirty="0"/>
              <a:t>[2]	K. Han and J. Kim, "Genetic quantum algorithm and its application to combinatorial optimization problem", 			Evolutionary Computation, 2000, vol. 2, pp. 1354-1360, 2000.</a:t>
            </a:r>
          </a:p>
          <a:p>
            <a:pPr algn="just"/>
            <a:r>
              <a:rPr lang="en-IN" sz="1400" b="1" dirty="0"/>
              <a:t>[3]	</a:t>
            </a:r>
            <a:r>
              <a:rPr lang="en-IN" sz="1400" b="1" dirty="0" err="1"/>
              <a:t>Atsalakis</a:t>
            </a:r>
            <a:r>
              <a:rPr lang="en-IN" sz="1400" b="1" dirty="0"/>
              <a:t>, G. S., </a:t>
            </a:r>
            <a:r>
              <a:rPr lang="en-IN" sz="1400" b="1" dirty="0" err="1"/>
              <a:t>Dimitrakakis</a:t>
            </a:r>
            <a:r>
              <a:rPr lang="en-IN" sz="1400" b="1" dirty="0"/>
              <a:t>, E. M., &amp; </a:t>
            </a:r>
            <a:r>
              <a:rPr lang="en-IN" sz="1400" b="1" dirty="0" err="1"/>
              <a:t>Zopounidis</a:t>
            </a:r>
            <a:r>
              <a:rPr lang="en-IN" sz="1400" b="1" dirty="0"/>
              <a:t>, C. D. (2011). Elliott wave theory and neuro- fuzzy systems, in 			stock market prediction: The WASP system. Expert Systems with Applications, 38, 9196–9206.</a:t>
            </a:r>
          </a:p>
          <a:p>
            <a:pPr algn="just"/>
            <a:r>
              <a:rPr lang="en-IN" sz="1400" b="1" dirty="0"/>
              <a:t>[4]	Olivier C., Blaise Pascal University: “Neural network </a:t>
            </a:r>
            <a:r>
              <a:rPr lang="en-IN" sz="1400" b="1" dirty="0" err="1"/>
              <a:t>modeling</a:t>
            </a:r>
            <a:r>
              <a:rPr lang="en-IN" sz="1400" b="1" dirty="0"/>
              <a:t> for stock movement prediction, state of art”. 2007.</a:t>
            </a:r>
          </a:p>
          <a:p>
            <a:pPr algn="just"/>
            <a:r>
              <a:rPr lang="en-IN" sz="1400" b="1" dirty="0"/>
              <a:t>[5]	</a:t>
            </a:r>
            <a:r>
              <a:rPr lang="en-IN" sz="1400" b="1" dirty="0" err="1"/>
              <a:t>Leng</a:t>
            </a:r>
            <a:r>
              <a:rPr lang="en-IN" sz="1400" b="1" dirty="0"/>
              <a:t>, X. and Miller, H.-G. : “Input dimension reduction for load forecasting based on support vector machines”, 			IEEE International Conference on Electric Utility Deregulation, Restructuring and Power Technologies 				(DRPT2004), 2004.</a:t>
            </a:r>
          </a:p>
          <a:p>
            <a:pPr marL="0" indent="0" algn="just">
              <a:buNone/>
            </a:pPr>
            <a:endParaRPr lang="en-IN" sz="14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B684150B-5A8A-5911-FFBE-F9BA3E608325}"/>
              </a:ext>
            </a:extLst>
          </p:cNvPr>
          <p:cNvPicPr>
            <a:picLocks noChangeAspect="1"/>
          </p:cNvPicPr>
          <p:nvPr/>
        </p:nvPicPr>
        <p:blipFill>
          <a:blip r:embed="rId2"/>
          <a:stretch>
            <a:fillRect/>
          </a:stretch>
        </p:blipFill>
        <p:spPr>
          <a:xfrm>
            <a:off x="279912" y="247651"/>
            <a:ext cx="11632176" cy="1237595"/>
          </a:xfrm>
          <a:prstGeom prst="rect">
            <a:avLst/>
          </a:prstGeom>
        </p:spPr>
      </p:pic>
    </p:spTree>
    <p:extLst>
      <p:ext uri="{BB962C8B-B14F-4D97-AF65-F5344CB8AC3E}">
        <p14:creationId xmlns:p14="http://schemas.microsoft.com/office/powerpoint/2010/main" val="269330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9A9DCC-9D72-A426-2CD6-766A56A7FD42}"/>
              </a:ext>
            </a:extLst>
          </p:cNvPr>
          <p:cNvSpPr>
            <a:spLocks noGrp="1"/>
          </p:cNvSpPr>
          <p:nvPr>
            <p:ph sz="half" idx="2"/>
          </p:nvPr>
        </p:nvSpPr>
        <p:spPr>
          <a:xfrm>
            <a:off x="1836234" y="2598233"/>
            <a:ext cx="8519531" cy="3813717"/>
          </a:xfrm>
        </p:spPr>
        <p:txBody>
          <a:bodyPr>
            <a:noAutofit/>
          </a:bodyPr>
          <a:lstStyle/>
          <a:p>
            <a:r>
              <a:rPr lang="en-IN" sz="1400" b="1" dirty="0"/>
              <a:t>[6]	Chun C, </a:t>
            </a:r>
            <a:r>
              <a:rPr lang="en-IN" sz="1400" b="1" dirty="0" err="1"/>
              <a:t>Qinghua</a:t>
            </a:r>
            <a:r>
              <a:rPr lang="en-IN" sz="1400" b="1" dirty="0"/>
              <a:t> M, </a:t>
            </a:r>
            <a:r>
              <a:rPr lang="en-IN" sz="1400" b="1" dirty="0" err="1"/>
              <a:t>Shuqiang</a:t>
            </a:r>
            <a:r>
              <a:rPr lang="en-IN" sz="1400" b="1" dirty="0"/>
              <a:t> L.: “Research on Support Vector Regression in the Stock Market 			Forecasting” ©Springer, Advances in Intelligent and Soft Computing Volume 148, , pp 607-612, 2012.</a:t>
            </a:r>
          </a:p>
          <a:p>
            <a:r>
              <a:rPr lang="en-IN" sz="1400" b="1" dirty="0"/>
              <a:t>[7]	Guo Z., Wang H., Liu Q. : “Financial time series forecasting using LPP and SVM optimized by PSO” © 		Springer, Soft Computing Methodologies and Applications , December 2012.</a:t>
            </a:r>
          </a:p>
          <a:p>
            <a:r>
              <a:rPr lang="en-IN" sz="1400" b="1" dirty="0"/>
              <a:t>[8]	</a:t>
            </a:r>
            <a:r>
              <a:rPr lang="en-IN" sz="1400" b="1" dirty="0" err="1"/>
              <a:t>Tsibouris</a:t>
            </a:r>
            <a:r>
              <a:rPr lang="en-IN" sz="1400" b="1" dirty="0"/>
              <a:t>, G., &amp; </a:t>
            </a:r>
            <a:r>
              <a:rPr lang="en-IN" sz="1400" b="1" dirty="0" err="1"/>
              <a:t>Zeidenberg</a:t>
            </a:r>
            <a:r>
              <a:rPr lang="en-IN" sz="1400" b="1" dirty="0"/>
              <a:t>, M. (1995). Testing the </a:t>
            </a:r>
            <a:r>
              <a:rPr lang="en-IN" sz="1400" b="1" dirty="0" err="1"/>
              <a:t>efficent</a:t>
            </a:r>
            <a:r>
              <a:rPr lang="en-IN" sz="1400" b="1" dirty="0"/>
              <a:t> markets hypothesis with gradient descent 		algorithms. In R A (Ed.), Neural networks in the capital </a:t>
            </a:r>
            <a:r>
              <a:rPr lang="en-IN" sz="1400" b="1" dirty="0" err="1"/>
              <a:t>markets.John</a:t>
            </a:r>
            <a:r>
              <a:rPr lang="en-IN" sz="1400" b="1" dirty="0"/>
              <a:t> Wiley and Sons.</a:t>
            </a:r>
          </a:p>
          <a:p>
            <a:r>
              <a:rPr lang="en-IN" sz="1400" b="1" dirty="0"/>
              <a:t>[9]	</a:t>
            </a:r>
            <a:r>
              <a:rPr lang="en-IN" sz="1400" b="1" dirty="0" err="1"/>
              <a:t>Guresen</a:t>
            </a:r>
            <a:r>
              <a:rPr lang="en-IN" sz="1400" b="1" dirty="0"/>
              <a:t>, E., </a:t>
            </a:r>
            <a:r>
              <a:rPr lang="en-IN" sz="1400" b="1" dirty="0" err="1"/>
              <a:t>Kayakutlu</a:t>
            </a:r>
            <a:r>
              <a:rPr lang="en-IN" sz="1400" b="1" dirty="0"/>
              <a:t>, G., &amp; </a:t>
            </a:r>
            <a:r>
              <a:rPr lang="en-IN" sz="1400" b="1" dirty="0" err="1"/>
              <a:t>Daim</a:t>
            </a:r>
            <a:r>
              <a:rPr lang="en-IN" sz="1400" b="1" dirty="0"/>
              <a:t>, T. U. (2011). Using artificial neural network models in stock 			market index prediction. Expert Systems with Applications, 38(8), 10389–10397.</a:t>
            </a:r>
          </a:p>
          <a:p>
            <a:r>
              <a:rPr lang="en-IN" sz="1400" b="1" dirty="0"/>
              <a:t>[10]	Gupta, A. :“Stock market prediction using Hidden Markov Models”, IEEE Engineering and Systems 			(SCES), 2012 Students Conference on, pp.1-4, 2012.</a:t>
            </a:r>
          </a:p>
          <a:p>
            <a:r>
              <a:rPr lang="en-IN" sz="1400" b="1" dirty="0"/>
              <a:t>[11]	Hassan MR, Nath B. Stock market forecasting using Hidden Markov Model: a new approach. In: 			Proceedings—5th international conference on intelligent systems design and applications 2005, 			ISDA’05. 2005. pp. 192–6. https://doi.org/10.1109/ISDA.2005.85.</a:t>
            </a:r>
          </a:p>
          <a:p>
            <a:r>
              <a:rPr lang="en-IN" sz="1400" b="1" dirty="0"/>
              <a:t>[12]	Lei L. Wavelet neural network prediction method of stock price trend based on rough set attribute 			reduction. </a:t>
            </a:r>
            <a:r>
              <a:rPr lang="en-IN" sz="1400" b="1" dirty="0" err="1"/>
              <a:t>Appl</a:t>
            </a:r>
            <a:r>
              <a:rPr lang="en-IN" sz="1400" b="1" dirty="0"/>
              <a:t> Soft </a:t>
            </a:r>
            <a:r>
              <a:rPr lang="en-IN" sz="1400" b="1" dirty="0" err="1"/>
              <a:t>Comput</a:t>
            </a:r>
            <a:r>
              <a:rPr lang="en-IN" sz="1400" b="1" dirty="0"/>
              <a:t> J. 2018;  62:923–32. https://doi.org/10.1016/j.asoc.2017.09.029.</a:t>
            </a:r>
          </a:p>
          <a:p>
            <a:pPr marL="0" indent="0" algn="l" rtl="0" eaLnBrk="1" latinLnBrk="0" hangingPunct="1">
              <a:spcBef>
                <a:spcPts val="1000"/>
              </a:spcBef>
              <a:spcAft>
                <a:spcPts val="0"/>
              </a:spcAft>
              <a:buClr>
                <a:schemeClr val="accent1"/>
              </a:buClr>
              <a:buSzPts val="1300"/>
              <a:buNone/>
            </a:pPr>
            <a:endParaRPr lang="en-IN" sz="1100" b="1" dirty="0">
              <a:effectLst/>
            </a:endParaRPr>
          </a:p>
        </p:txBody>
      </p:sp>
      <p:pic>
        <p:nvPicPr>
          <p:cNvPr id="5" name="Picture 4">
            <a:extLst>
              <a:ext uri="{FF2B5EF4-FFF2-40B4-BE49-F238E27FC236}">
                <a16:creationId xmlns:a16="http://schemas.microsoft.com/office/drawing/2014/main" id="{DA9209CC-E175-B40F-8D63-4DD75578D983}"/>
              </a:ext>
            </a:extLst>
          </p:cNvPr>
          <p:cNvPicPr>
            <a:picLocks noChangeAspect="1"/>
          </p:cNvPicPr>
          <p:nvPr/>
        </p:nvPicPr>
        <p:blipFill>
          <a:blip r:embed="rId2"/>
          <a:stretch>
            <a:fillRect/>
          </a:stretch>
        </p:blipFill>
        <p:spPr>
          <a:xfrm>
            <a:off x="279912" y="247651"/>
            <a:ext cx="11632176" cy="1237595"/>
          </a:xfrm>
          <a:prstGeom prst="rect">
            <a:avLst/>
          </a:prstGeom>
        </p:spPr>
      </p:pic>
      <p:sp>
        <p:nvSpPr>
          <p:cNvPr id="6" name="Title 1">
            <a:extLst>
              <a:ext uri="{FF2B5EF4-FFF2-40B4-BE49-F238E27FC236}">
                <a16:creationId xmlns:a16="http://schemas.microsoft.com/office/drawing/2014/main" id="{F2E45EBF-EFAB-B415-3DCF-5466B9B8CB62}"/>
              </a:ext>
            </a:extLst>
          </p:cNvPr>
          <p:cNvSpPr>
            <a:spLocks noGrp="1"/>
          </p:cNvSpPr>
          <p:nvPr>
            <p:ph type="title"/>
          </p:nvPr>
        </p:nvSpPr>
        <p:spPr>
          <a:xfrm>
            <a:off x="279912" y="1485246"/>
            <a:ext cx="10131425" cy="590550"/>
          </a:xfrm>
        </p:spPr>
        <p:txBody>
          <a:bodyPr>
            <a:normAutofit/>
          </a:bodyPr>
          <a:lstStyle/>
          <a:p>
            <a:r>
              <a:rPr lang="en-US" sz="3200" b="1" dirty="0">
                <a:effectLst>
                  <a:outerShdw blurRad="38100" dist="38100" dir="2700000" algn="tl">
                    <a:srgbClr val="000000">
                      <a:alpha val="43137"/>
                    </a:srgbClr>
                  </a:outerShdw>
                </a:effectLst>
                <a:latin typeface="+mn-lt"/>
              </a:rPr>
              <a:t>References</a:t>
            </a:r>
            <a:endParaRPr lang="en-IN" sz="3200" dirty="0">
              <a:latin typeface="+mn-lt"/>
            </a:endParaRPr>
          </a:p>
        </p:txBody>
      </p:sp>
    </p:spTree>
    <p:extLst>
      <p:ext uri="{BB962C8B-B14F-4D97-AF65-F5344CB8AC3E}">
        <p14:creationId xmlns:p14="http://schemas.microsoft.com/office/powerpoint/2010/main" val="391069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CAF427B-A0E4-AAE0-1F97-015CCE361396}"/>
              </a:ext>
            </a:extLst>
          </p:cNvPr>
          <p:cNvPicPr>
            <a:picLocks noGrp="1" noChangeAspect="1"/>
          </p:cNvPicPr>
          <p:nvPr>
            <p:ph sz="half"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476589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ED4CAC-4A9B-31D4-B4F6-AA40D079E6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417" b="99028" l="5000" r="90000">
                        <a14:foregroundMark x1="11797" y1="3472" x2="11172" y2="12361"/>
                        <a14:foregroundMark x1="11172" y1="12361" x2="14297" y2="7361"/>
                        <a14:foregroundMark x1="14297" y1="7361" x2="4904" y2="15306"/>
                        <a14:foregroundMark x1="4756" y1="18435" x2="5078" y2="24722"/>
                        <a14:foregroundMark x1="4609" y1="15556" x2="4750" y2="18309"/>
                        <a14:foregroundMark x1="5078" y1="24722" x2="8516" y2="39583"/>
                        <a14:foregroundMark x1="8516" y1="39583" x2="4889" y2="42960"/>
                        <a14:foregroundMark x1="5704" y1="56683" x2="7500" y2="61944"/>
                        <a14:foregroundMark x1="7500" y1="61944" x2="5704" y2="69244"/>
                        <a14:foregroundMark x1="5704" y1="90279" x2="9844" y2="95694"/>
                        <a14:foregroundMark x1="9844" y1="95694" x2="15547" y2="98472"/>
                        <a14:foregroundMark x1="15547" y1="98472" x2="34297" y2="86806"/>
                        <a14:foregroundMark x1="44063" y1="5972" x2="40703" y2="1806"/>
                        <a14:foregroundMark x1="40703" y1="1806" x2="36797" y2="139"/>
                        <a14:foregroundMark x1="36797" y1="139" x2="7031" y2="0"/>
                        <a14:foregroundMark x1="7031" y1="0" x2="5703" y2="9444"/>
                        <a14:foregroundMark x1="5703" y1="9444" x2="5474" y2="42222"/>
                        <a14:foregroundMark x1="4609" y1="833" x2="8203" y2="4722"/>
                        <a14:foregroundMark x1="8203" y1="4722" x2="37656" y2="3611"/>
                        <a14:foregroundMark x1="37656" y1="3611" x2="42969" y2="4722"/>
                        <a14:foregroundMark x1="42969" y1="4722" x2="39141" y2="417"/>
                        <a14:foregroundMark x1="39141" y1="417" x2="39141" y2="417"/>
                        <a14:backgroundMark x1="54609" y1="21528" x2="53594" y2="28472"/>
                        <a14:backgroundMark x1="53594" y1="28472" x2="52969" y2="63472"/>
                        <a14:backgroundMark x1="52969" y1="63472" x2="57344" y2="74306"/>
                        <a14:backgroundMark x1="57344" y1="74306" x2="76250" y2="78889"/>
                        <a14:backgroundMark x1="76250" y1="78889" x2="94609" y2="66806"/>
                        <a14:backgroundMark x1="94609" y1="66806" x2="95703" y2="52639"/>
                        <a14:backgroundMark x1="95703" y1="52639" x2="89375" y2="30556"/>
                        <a14:backgroundMark x1="89375" y1="30556" x2="68828" y2="18194"/>
                        <a14:backgroundMark x1="68828" y1="18194" x2="57266" y2="18750"/>
                        <a14:backgroundMark x1="57266" y1="18750" x2="54453" y2="22222"/>
                        <a14:backgroundMark x1="55469" y1="26111" x2="59062" y2="33194"/>
                        <a14:backgroundMark x1="59062" y1="33194" x2="59922" y2="32639"/>
                        <a14:backgroundMark x1="4190" y1="3074" x2="3438" y2="17917"/>
                        <a14:backgroundMark x1="3438" y1="17917" x2="1172" y2="35833"/>
                        <a14:backgroundMark x1="4375" y1="42222" x2="4375" y2="99861"/>
                        <a14:backgroundMark x1="4375" y1="99861" x2="4375" y2="99861"/>
                        <a14:backgroundMark x1="2656" y1="39444" x2="4141" y2="45972"/>
                        <a14:backgroundMark x1="4141" y1="45972" x2="3203" y2="39583"/>
                        <a14:backgroundMark x1="938" y1="41389" x2="2578" y2="50833"/>
                        <a14:backgroundMark x1="2578" y1="50833" x2="1172" y2="53194"/>
                      </a14:backgroundRemoval>
                    </a14:imgEffect>
                  </a14:imgLayer>
                </a14:imgProps>
              </a:ext>
            </a:extLst>
          </a:blip>
          <a:stretch>
            <a:fillRect/>
          </a:stretch>
        </p:blipFill>
        <p:spPr>
          <a:xfrm>
            <a:off x="-515186" y="0"/>
            <a:ext cx="12192000" cy="6858000"/>
          </a:xfrm>
        </p:spPr>
      </p:pic>
      <p:sp>
        <p:nvSpPr>
          <p:cNvPr id="6" name="TextBox 5">
            <a:extLst>
              <a:ext uri="{FF2B5EF4-FFF2-40B4-BE49-F238E27FC236}">
                <a16:creationId xmlns:a16="http://schemas.microsoft.com/office/drawing/2014/main" id="{31A4A021-9EE9-C162-4483-F3A11238078D}"/>
              </a:ext>
            </a:extLst>
          </p:cNvPr>
          <p:cNvSpPr txBox="1"/>
          <p:nvPr/>
        </p:nvSpPr>
        <p:spPr>
          <a:xfrm>
            <a:off x="1645147" y="1316397"/>
            <a:ext cx="3207433"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Content:</a:t>
            </a:r>
            <a:endParaRPr lang="en-IN" sz="28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1343E998-EFEF-C3F6-80D4-31258684CF5C}"/>
              </a:ext>
            </a:extLst>
          </p:cNvPr>
          <p:cNvSpPr txBox="1"/>
          <p:nvPr/>
        </p:nvSpPr>
        <p:spPr>
          <a:xfrm>
            <a:off x="3494191" y="1533459"/>
            <a:ext cx="6644640" cy="4093428"/>
          </a:xfrm>
          <a:prstGeom prst="rect">
            <a:avLst/>
          </a:prstGeom>
          <a:noFill/>
        </p:spPr>
        <p:txBody>
          <a:bodyPr wrap="square" rtlCol="0">
            <a:spAutoFit/>
          </a:bodyPr>
          <a:lstStyle/>
          <a:p>
            <a:pPr marL="285750" indent="-285750">
              <a:buFont typeface="Wingdings" panose="05000000000000000000" pitchFamily="2" charset="2"/>
              <a:buChar char="ü"/>
            </a:pPr>
            <a:r>
              <a:rPr lang="en-US" sz="2000" b="1" dirty="0">
                <a:effectLst>
                  <a:outerShdw blurRad="38100" dist="38100" dir="2700000" algn="tl">
                    <a:srgbClr val="000000">
                      <a:alpha val="43137"/>
                    </a:srgbClr>
                  </a:outerShdw>
                </a:effectLst>
              </a:rPr>
              <a:t>Introduction</a:t>
            </a:r>
          </a:p>
          <a:p>
            <a:pPr marL="285750" indent="-285750">
              <a:buFont typeface="Wingdings" panose="05000000000000000000" pitchFamily="2" charset="2"/>
              <a:buChar char="ü"/>
            </a:pPr>
            <a:r>
              <a:rPr lang="en-US" sz="2000" b="1" dirty="0">
                <a:effectLst>
                  <a:outerShdw blurRad="38100" dist="38100" dir="2700000" algn="tl">
                    <a:srgbClr val="000000">
                      <a:alpha val="43137"/>
                    </a:srgbClr>
                  </a:outerShdw>
                </a:effectLst>
              </a:rPr>
              <a:t>S &amp; P 500 INDEX CHART</a:t>
            </a:r>
          </a:p>
          <a:p>
            <a:pPr marL="285750" indent="-285750">
              <a:buFont typeface="Wingdings" panose="05000000000000000000" pitchFamily="2" charset="2"/>
              <a:buChar char="ü"/>
            </a:pPr>
            <a:r>
              <a:rPr lang="en-US" sz="2000" b="1" dirty="0">
                <a:effectLst>
                  <a:outerShdw blurRad="38100" dist="38100" dir="2700000" algn="tl">
                    <a:srgbClr val="000000">
                      <a:alpha val="43137"/>
                    </a:srgbClr>
                  </a:outerShdw>
                </a:effectLst>
              </a:rPr>
              <a:t>Project </a:t>
            </a:r>
            <a:r>
              <a:rPr lang="en-IN" sz="2000" b="1" dirty="0">
                <a:effectLst>
                  <a:outerShdw blurRad="38100" dist="38100" dir="2700000" algn="tl">
                    <a:srgbClr val="000000">
                      <a:alpha val="43137"/>
                    </a:srgbClr>
                  </a:outerShdw>
                </a:effectLst>
              </a:rPr>
              <a:t>Objectives</a:t>
            </a:r>
          </a:p>
          <a:p>
            <a:pPr marL="285750" indent="-285750">
              <a:buFont typeface="Wingdings" panose="05000000000000000000" pitchFamily="2" charset="2"/>
              <a:buChar char="ü"/>
            </a:pPr>
            <a:r>
              <a:rPr lang="en-US" sz="2000" b="1" dirty="0">
                <a:effectLst>
                  <a:outerShdw blurRad="38100" dist="38100" dir="2700000" algn="tl">
                    <a:srgbClr val="000000">
                      <a:alpha val="43137"/>
                    </a:srgbClr>
                  </a:outerShdw>
                </a:effectLst>
              </a:rPr>
              <a:t>Implementation </a:t>
            </a:r>
            <a:r>
              <a:rPr lang="en-IN" sz="2000" b="1" dirty="0">
                <a:effectLst>
                  <a:outerShdw blurRad="38100" dist="38100" dir="2700000" algn="tl">
                    <a:srgbClr val="000000">
                      <a:alpha val="43137"/>
                    </a:srgbClr>
                  </a:outerShdw>
                </a:effectLst>
              </a:rPr>
              <a:t>Objectives  </a:t>
            </a:r>
            <a:endParaRPr lang="en-US" sz="2000" b="1" dirty="0">
              <a:effectLst>
                <a:outerShdw blurRad="38100" dist="38100" dir="2700000" algn="tl">
                  <a:srgbClr val="000000">
                    <a:alpha val="43137"/>
                  </a:srgbClr>
                </a:outerShdw>
              </a:effectLst>
            </a:endParaRPr>
          </a:p>
          <a:p>
            <a:pPr marL="285750" indent="-285750">
              <a:buFont typeface="Wingdings" panose="05000000000000000000" pitchFamily="2" charset="2"/>
              <a:buChar char="ü"/>
            </a:pPr>
            <a:r>
              <a:rPr lang="en-IN" sz="2000" b="1" dirty="0">
                <a:effectLst>
                  <a:outerShdw blurRad="38100" dist="38100" dir="2700000" algn="tl">
                    <a:srgbClr val="000000">
                      <a:alpha val="43137"/>
                    </a:srgbClr>
                  </a:outerShdw>
                </a:effectLst>
              </a:rPr>
              <a:t>Block Diagram</a:t>
            </a:r>
          </a:p>
          <a:p>
            <a:pPr marL="285750" indent="-285750">
              <a:buFont typeface="Wingdings" panose="05000000000000000000" pitchFamily="2" charset="2"/>
              <a:buChar char="ü"/>
            </a:pPr>
            <a:r>
              <a:rPr lang="en-IN" sz="2000" b="1" dirty="0">
                <a:effectLst>
                  <a:outerShdw blurRad="38100" dist="38100" dir="2700000" algn="tl">
                    <a:srgbClr val="000000">
                      <a:alpha val="43137"/>
                    </a:srgbClr>
                  </a:outerShdw>
                </a:effectLst>
              </a:rPr>
              <a:t>Proposed Work</a:t>
            </a:r>
          </a:p>
          <a:p>
            <a:pPr marL="285750" indent="-285750">
              <a:buFont typeface="Wingdings" panose="05000000000000000000" pitchFamily="2" charset="2"/>
              <a:buChar char="ü"/>
            </a:pPr>
            <a:r>
              <a:rPr lang="en-IN" sz="2000" b="1" dirty="0">
                <a:effectLst>
                  <a:outerShdw blurRad="38100" dist="38100" dir="2700000" algn="tl">
                    <a:srgbClr val="000000">
                      <a:alpha val="43137"/>
                    </a:srgbClr>
                  </a:outerShdw>
                </a:effectLst>
              </a:rPr>
              <a:t>Methodology</a:t>
            </a:r>
          </a:p>
          <a:p>
            <a:pPr marL="285750" indent="-285750">
              <a:buFont typeface="Wingdings" panose="05000000000000000000" pitchFamily="2" charset="2"/>
              <a:buChar char="ü"/>
            </a:pPr>
            <a:r>
              <a:rPr lang="en-IN" sz="2000" b="1" dirty="0">
                <a:ea typeface="Calibri" panose="020F0502020204030204" pitchFamily="34" charset="0"/>
                <a:cs typeface="Mangal" panose="02040503050203030202" pitchFamily="18" charset="0"/>
              </a:rPr>
              <a:t>Description of Algorithm used</a:t>
            </a:r>
          </a:p>
          <a:p>
            <a:pPr marL="285750" indent="-285750">
              <a:buFont typeface="Wingdings" panose="05000000000000000000" pitchFamily="2" charset="2"/>
              <a:buChar char="ü"/>
            </a:pPr>
            <a:r>
              <a:rPr lang="en-IN" sz="2000" b="1" dirty="0">
                <a:effectLst>
                  <a:outerShdw blurRad="38100" dist="38100" dir="2700000" algn="tl">
                    <a:srgbClr val="000000">
                      <a:alpha val="43137"/>
                    </a:srgbClr>
                  </a:outerShdw>
                </a:effectLst>
              </a:rPr>
              <a:t>Proposed Work</a:t>
            </a:r>
          </a:p>
          <a:p>
            <a:pPr marL="285750" indent="-285750">
              <a:buFont typeface="Wingdings" panose="05000000000000000000" pitchFamily="2" charset="2"/>
              <a:buChar char="ü"/>
            </a:pPr>
            <a:r>
              <a:rPr lang="en-IN" sz="2000" b="1" dirty="0">
                <a:effectLst>
                  <a:outerShdw blurRad="38100" dist="38100" dir="2700000" algn="tl">
                    <a:srgbClr val="000000">
                      <a:alpha val="43137"/>
                    </a:srgbClr>
                  </a:outerShdw>
                </a:effectLst>
              </a:rPr>
              <a:t>Result Analysis</a:t>
            </a:r>
          </a:p>
          <a:p>
            <a:pPr marL="285750" indent="-285750">
              <a:buFont typeface="Wingdings" panose="05000000000000000000" pitchFamily="2" charset="2"/>
              <a:buChar char="ü"/>
            </a:pPr>
            <a:r>
              <a:rPr lang="en-US" sz="2000" b="1" dirty="0">
                <a:effectLst>
                  <a:outerShdw blurRad="38100" dist="38100" dir="2700000" algn="tl">
                    <a:srgbClr val="000000">
                      <a:alpha val="43137"/>
                    </a:srgbClr>
                  </a:outerShdw>
                </a:effectLst>
              </a:rPr>
              <a:t>ROC Curve</a:t>
            </a:r>
          </a:p>
          <a:p>
            <a:pPr marL="285750" indent="-285750">
              <a:buFont typeface="Wingdings" panose="05000000000000000000" pitchFamily="2" charset="2"/>
              <a:buChar char="ü"/>
            </a:pPr>
            <a:r>
              <a:rPr lang="en-US" sz="2000" b="1" dirty="0">
                <a:effectLst>
                  <a:outerShdw blurRad="38100" dist="38100" dir="2700000" algn="tl">
                    <a:srgbClr val="000000">
                      <a:alpha val="43137"/>
                    </a:srgbClr>
                  </a:outerShdw>
                </a:effectLst>
              </a:rPr>
              <a:t>Future Scope</a:t>
            </a:r>
          </a:p>
          <a:p>
            <a:pPr marL="285750" indent="-285750">
              <a:buFont typeface="Wingdings" panose="05000000000000000000" pitchFamily="2" charset="2"/>
              <a:buChar char="ü"/>
            </a:pPr>
            <a:r>
              <a:rPr lang="en-US" sz="2000" b="1" dirty="0">
                <a:effectLst>
                  <a:outerShdw blurRad="38100" dist="38100" dir="2700000" algn="tl">
                    <a:srgbClr val="000000">
                      <a:alpha val="43137"/>
                    </a:srgbClr>
                  </a:outerShdw>
                </a:effectLst>
              </a:rPr>
              <a:t>References</a:t>
            </a:r>
            <a:endParaRPr lang="en-IN" sz="2000" b="1" dirty="0">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EF06BFFA-1486-D7A3-4DD0-5B5576145B4F}"/>
              </a:ext>
            </a:extLst>
          </p:cNvPr>
          <p:cNvPicPr>
            <a:picLocks noChangeAspect="1"/>
          </p:cNvPicPr>
          <p:nvPr/>
        </p:nvPicPr>
        <p:blipFill>
          <a:blip r:embed="rId4"/>
          <a:stretch>
            <a:fillRect/>
          </a:stretch>
        </p:blipFill>
        <p:spPr>
          <a:xfrm>
            <a:off x="402576" y="295864"/>
            <a:ext cx="11632176" cy="1237595"/>
          </a:xfrm>
          <a:prstGeom prst="rect">
            <a:avLst/>
          </a:prstGeom>
        </p:spPr>
      </p:pic>
    </p:spTree>
    <p:extLst>
      <p:ext uri="{BB962C8B-B14F-4D97-AF65-F5344CB8AC3E}">
        <p14:creationId xmlns:p14="http://schemas.microsoft.com/office/powerpoint/2010/main" val="184717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500"/>
                                        <p:tgtEl>
                                          <p:spTgt spid="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fade">
                                      <p:cBhvr>
                                        <p:cTn id="47" dur="500"/>
                                        <p:tgtEl>
                                          <p:spTgt spid="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fade">
                                      <p:cBhvr>
                                        <p:cTn id="52" dur="500"/>
                                        <p:tgtEl>
                                          <p:spTgt spid="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Effect transition="in" filter="fade">
                                      <p:cBhvr>
                                        <p:cTn id="57" dur="500"/>
                                        <p:tgtEl>
                                          <p:spTgt spid="7">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9" end="9"/>
                                            </p:txEl>
                                          </p:spTgt>
                                        </p:tgtEl>
                                        <p:attrNameLst>
                                          <p:attrName>style.visibility</p:attrName>
                                        </p:attrNameLst>
                                      </p:cBhvr>
                                      <p:to>
                                        <p:strVal val="visible"/>
                                      </p:to>
                                    </p:set>
                                    <p:animEffect transition="in" filter="fade">
                                      <p:cBhvr>
                                        <p:cTn id="62" dur="500"/>
                                        <p:tgtEl>
                                          <p:spTgt spid="7">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Effect transition="in" filter="fade">
                                      <p:cBhvr>
                                        <p:cTn id="67" dur="500"/>
                                        <p:tgtEl>
                                          <p:spTgt spid="7">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
                                            <p:txEl>
                                              <p:pRg st="11" end="11"/>
                                            </p:txEl>
                                          </p:spTgt>
                                        </p:tgtEl>
                                        <p:attrNameLst>
                                          <p:attrName>style.visibility</p:attrName>
                                        </p:attrNameLst>
                                      </p:cBhvr>
                                      <p:to>
                                        <p:strVal val="visible"/>
                                      </p:to>
                                    </p:set>
                                    <p:animEffect transition="in" filter="fade">
                                      <p:cBhvr>
                                        <p:cTn id="72" dur="500"/>
                                        <p:tgtEl>
                                          <p:spTgt spid="7">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
                                            <p:txEl>
                                              <p:pRg st="12" end="12"/>
                                            </p:txEl>
                                          </p:spTgt>
                                        </p:tgtEl>
                                        <p:attrNameLst>
                                          <p:attrName>style.visibility</p:attrName>
                                        </p:attrNameLst>
                                      </p:cBhvr>
                                      <p:to>
                                        <p:strVal val="visible"/>
                                      </p:to>
                                    </p:set>
                                    <p:animEffect transition="in" filter="fade">
                                      <p:cBhvr>
                                        <p:cTn id="7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B94F415-D43D-A416-1089-A9C177B4479A}"/>
              </a:ext>
            </a:extLst>
          </p:cNvPr>
          <p:cNvPicPr>
            <a:picLocks noGrp="1" noChangeAspect="1"/>
          </p:cNvPicPr>
          <p:nvPr>
            <p:ph idx="1"/>
          </p:nvPr>
        </p:nvPicPr>
        <p:blipFill>
          <a:blip r:embed="rId2">
            <a:alphaModFix amt="50000"/>
            <a:extLst>
              <a:ext uri="{BEBA8EAE-BF5A-486C-A8C5-ECC9F3942E4B}">
                <a14:imgProps xmlns:a14="http://schemas.microsoft.com/office/drawing/2010/main">
                  <a14:imgLayer r:embed="rId3">
                    <a14:imgEffect>
                      <a14:backgroundRemoval t="556" b="99583" l="1771" r="99479">
                        <a14:foregroundMark x1="23396" y1="55942" x2="36250" y2="58194"/>
                        <a14:foregroundMark x1="16906" y1="54805" x2="19875" y2="55325"/>
                        <a14:foregroundMark x1="10117" y1="53616" x2="11514" y2="53861"/>
                        <a14:foregroundMark x1="36250" y1="58194" x2="49063" y2="96944"/>
                        <a14:foregroundMark x1="9012" y1="87787" x2="9271" y2="99444"/>
                        <a14:foregroundMark x1="66979" y1="98750" x2="77708" y2="90556"/>
                        <a14:foregroundMark x1="77708" y1="90556" x2="88542" y2="70417"/>
                        <a14:foregroundMark x1="88542" y1="70417" x2="90570" y2="39592"/>
                        <a14:foregroundMark x1="96596" y1="49019" x2="96771" y2="57222"/>
                        <a14:foregroundMark x1="13055" y1="66891" x2="14375" y2="71389"/>
                        <a14:foregroundMark x1="22656" y1="72030" x2="30521" y2="72639"/>
                        <a14:foregroundMark x1="14375" y1="71389" x2="19119" y2="71756"/>
                        <a14:foregroundMark x1="30521" y1="72639" x2="25208" y2="89583"/>
                        <a14:foregroundMark x1="25208" y1="89583" x2="54792" y2="88611"/>
                        <a14:foregroundMark x1="54792" y1="88611" x2="28646" y2="80694"/>
                        <a14:foregroundMark x1="28646" y1="80694" x2="63646" y2="73472"/>
                        <a14:foregroundMark x1="63646" y1="73472" x2="50833" y2="70972"/>
                        <a14:foregroundMark x1="50833" y1="70972" x2="38438" y2="50972"/>
                        <a14:foregroundMark x1="38438" y1="50972" x2="51042" y2="43333"/>
                        <a14:foregroundMark x1="51042" y1="43333" x2="46250" y2="77917"/>
                        <a14:foregroundMark x1="46250" y1="77917" x2="88646" y2="92361"/>
                        <a14:foregroundMark x1="88646" y1="92361" x2="94271" y2="74583"/>
                        <a14:foregroundMark x1="95691" y1="27240" x2="95833" y2="22500"/>
                        <a14:foregroundMark x1="94271" y1="74583" x2="95107" y2="46691"/>
                        <a14:foregroundMark x1="83467" y1="33853" x2="83125" y2="34167"/>
                        <a14:foregroundMark x1="81680" y1="28088" x2="81574" y2="27642"/>
                        <a14:foregroundMark x1="83125" y1="34167" x2="83045" y2="33832"/>
                        <a14:foregroundMark x1="99474" y1="9445" x2="99479" y2="9444"/>
                        <a14:foregroundMark x1="99479" y1="9444" x2="99479" y2="9439"/>
                        <a14:foregroundMark x1="59792" y1="44306" x2="70567" y2="35217"/>
                        <a14:foregroundMark x1="58438" y1="42917" x2="65123" y2="37292"/>
                        <a14:foregroundMark x1="66798" y1="36089" x2="59896" y2="42500"/>
                        <a14:foregroundMark x1="59896" y1="42500" x2="58646" y2="42500"/>
                        <a14:foregroundMark x1="57292" y1="45000" x2="64093" y2="35599"/>
                        <a14:foregroundMark x1="64294" y1="35908" x2="59375" y2="44583"/>
                        <a14:foregroundMark x1="59375" y1="44583" x2="57604" y2="45694"/>
                        <a14:foregroundMark x1="67852" y1="36408" x2="74688" y2="50694"/>
                        <a14:foregroundMark x1="74688" y1="50694" x2="51563" y2="82222"/>
                        <a14:foregroundMark x1="51563" y1="82222" x2="51458" y2="34851"/>
                        <a14:foregroundMark x1="93830" y1="41565" x2="95833" y2="44444"/>
                        <a14:foregroundMark x1="92762" y1="40029" x2="93822" y2="41553"/>
                        <a14:foregroundMark x1="90521" y1="36806" x2="91268" y2="37881"/>
                        <a14:foregroundMark x1="91027" y1="38264" x2="90000" y2="36944"/>
                        <a14:foregroundMark x1="93772" y1="41793" x2="92142" y2="39698"/>
                        <a14:foregroundMark x1="95833" y1="44444" x2="93780" y2="41804"/>
                        <a14:foregroundMark x1="91838" y1="39536" x2="95417" y2="44583"/>
                        <a14:foregroundMark x1="90000" y1="36944" x2="90984" y2="38332"/>
                        <a14:foregroundMark x1="95625" y1="45417" x2="95833" y2="43889"/>
                        <a14:foregroundMark x1="92015" y1="39630" x2="95521" y2="44722"/>
                        <a14:foregroundMark x1="89688" y1="36250" x2="91050" y2="38228"/>
                        <a14:foregroundMark x1="95521" y1="44722" x2="96667" y2="47917"/>
                        <a14:foregroundMark x1="9271" y1="87778" x2="10417" y2="54722"/>
                        <a14:foregroundMark x1="10417" y1="54722" x2="21042" y2="52500"/>
                        <a14:foregroundMark x1="21042" y1="52500" x2="24167" y2="99306"/>
                        <a14:foregroundMark x1="12292" y1="58056" x2="12500" y2="67639"/>
                        <a14:foregroundMark x1="12500" y1="67639" x2="12604" y2="54722"/>
                        <a14:foregroundMark x1="12604" y1="54722" x2="12708" y2="71944"/>
                        <a14:foregroundMark x1="12708" y1="71944" x2="11354" y2="62778"/>
                        <a14:foregroundMark x1="11354" y1="62778" x2="17708" y2="84306"/>
                        <a14:foregroundMark x1="17708" y1="84306" x2="22813" y2="90833"/>
                        <a14:foregroundMark x1="22813" y1="90833" x2="20208" y2="79167"/>
                        <a14:foregroundMark x1="20208" y1="79167" x2="19479" y2="90417"/>
                        <a14:foregroundMark x1="19479" y1="90417" x2="21667" y2="98889"/>
                        <a14:foregroundMark x1="21667" y1="98889" x2="16146" y2="89583"/>
                        <a14:foregroundMark x1="16146" y1="89583" x2="19271" y2="81667"/>
                        <a14:foregroundMark x1="19271" y1="81667" x2="17396" y2="95278"/>
                        <a14:foregroundMark x1="17396" y1="95278" x2="20104" y2="90278"/>
                        <a14:foregroundMark x1="20417" y1="76111" x2="19583" y2="86806"/>
                        <a14:foregroundMark x1="18854" y1="95556" x2="18646" y2="99444"/>
                        <a14:foregroundMark x1="21146" y1="51806" x2="22604" y2="54722"/>
                        <a14:foregroundMark x1="15729" y1="54444" x2="13021" y2="59861"/>
                        <a14:foregroundMark x1="12083" y1="60833" x2="11250" y2="72222"/>
                        <a14:foregroundMark x1="11250" y1="72222" x2="20313" y2="77639"/>
                        <a14:foregroundMark x1="20313" y1="77639" x2="25208" y2="86111"/>
                        <a14:foregroundMark x1="19896" y1="72222" x2="20417" y2="74444"/>
                        <a14:foregroundMark x1="21146" y1="51528" x2="22500" y2="51528"/>
                        <a14:backgroundMark x1="8958" y1="9861" x2="8125" y2="24583"/>
                        <a14:backgroundMark x1="8125" y1="24583" x2="36667" y2="30000"/>
                        <a14:backgroundMark x1="36667" y1="30000" x2="54183" y2="29061"/>
                        <a14:backgroundMark x1="66516" y1="31032" x2="68759" y2="31416"/>
                        <a14:backgroundMark x1="55410" y1="29134" x2="66511" y2="31031"/>
                        <a14:backgroundMark x1="79081" y1="17153" x2="79271" y2="16806"/>
                        <a14:backgroundMark x1="72072" y1="29928" x2="78148" y2="18852"/>
                        <a14:backgroundMark x1="54124" y1="15429" x2="15833" y2="13333"/>
                        <a14:backgroundMark x1="79271" y1="16806" x2="78985" y2="16790"/>
                        <a14:backgroundMark x1="15833" y1="13333" x2="52083" y2="10694"/>
                        <a14:backgroundMark x1="52083" y1="10694" x2="63462" y2="11267"/>
                        <a14:backgroundMark x1="73196" y1="18147" x2="72083" y2="25417"/>
                        <a14:backgroundMark x1="57006" y1="24304" x2="11875" y2="20972"/>
                        <a14:backgroundMark x1="66831" y1="25029" x2="58223" y2="24394"/>
                        <a14:backgroundMark x1="72083" y1="25417" x2="67273" y2="25062"/>
                        <a14:backgroundMark x1="11875" y1="20972" x2="21875" y2="29444"/>
                        <a14:backgroundMark x1="21875" y1="29444" x2="34792" y2="30972"/>
                        <a14:backgroundMark x1="34792" y1="30972" x2="21250" y2="23333"/>
                        <a14:backgroundMark x1="21250" y1="23333" x2="41875" y2="19167"/>
                        <a14:backgroundMark x1="41875" y1="19167" x2="30521" y2="16528"/>
                        <a14:backgroundMark x1="30521" y1="16528" x2="41563" y2="17500"/>
                        <a14:backgroundMark x1="41563" y1="17500" x2="57083" y2="23889"/>
                        <a14:backgroundMark x1="8229" y1="43194" x2="8750" y2="45694"/>
                        <a14:backgroundMark x1="7917" y1="25278" x2="18333" y2="32500"/>
                        <a14:backgroundMark x1="18333" y1="32500" x2="35208" y2="33750"/>
                        <a14:backgroundMark x1="35208" y1="33750" x2="53646" y2="32778"/>
                        <a14:backgroundMark x1="53646" y1="32778" x2="64688" y2="32778"/>
                        <a14:backgroundMark x1="64688" y1="32778" x2="74375" y2="31389"/>
                        <a14:backgroundMark x1="74375" y1="31389" x2="79375" y2="19167"/>
                        <a14:backgroundMark x1="79375" y1="19167" x2="78854" y2="278"/>
                        <a14:backgroundMark x1="71354" y1="18194" x2="60625" y2="25417"/>
                        <a14:backgroundMark x1="60625" y1="25417" x2="65938" y2="12222"/>
                        <a14:backgroundMark x1="65938" y1="12222" x2="55937" y2="14722"/>
                        <a14:backgroundMark x1="55937" y1="14722" x2="66458" y2="11250"/>
                        <a14:backgroundMark x1="66458" y1="11250" x2="80938" y2="11806"/>
                        <a14:backgroundMark x1="80938" y1="11806" x2="76146" y2="21667"/>
                        <a14:backgroundMark x1="77188" y1="19583" x2="65417" y2="18750"/>
                        <a14:backgroundMark x1="65417" y1="18750" x2="76875" y2="18750"/>
                        <a14:backgroundMark x1="68723" y1="17305" x2="58854" y2="15556"/>
                        <a14:backgroundMark x1="76875" y1="18750" x2="73973" y2="18236"/>
                        <a14:backgroundMark x1="58854" y1="15556" x2="56563" y2="13194"/>
                        <a14:backgroundMark x1="62708" y1="20000" x2="55521" y2="30417"/>
                        <a14:backgroundMark x1="55521" y1="30417" x2="55729" y2="26806"/>
                        <a14:backgroundMark x1="51979" y1="12778" x2="54896" y2="11667"/>
                        <a14:backgroundMark x1="46563" y1="14167" x2="57083" y2="16111"/>
                        <a14:backgroundMark x1="57083" y1="16111" x2="44063" y2="16944"/>
                        <a14:backgroundMark x1="44063" y1="16944" x2="54167" y2="12778"/>
                        <a14:backgroundMark x1="54167" y1="12778" x2="56563" y2="9861"/>
                        <a14:backgroundMark x1="54375" y1="25694" x2="55208" y2="32083"/>
                        <a14:backgroundMark x1="63542" y1="17778" x2="70313" y2="28750"/>
                        <a14:backgroundMark x1="70313" y1="28750" x2="61146" y2="15417"/>
                        <a14:backgroundMark x1="61146" y1="15417" x2="69024" y2="16690"/>
                        <a14:backgroundMark x1="70032" y1="18033" x2="62292" y2="23194"/>
                        <a14:backgroundMark x1="62292" y1="23194" x2="62708" y2="20694"/>
                        <a14:backgroundMark x1="73438" y1="18208" x2="73438" y2="19167"/>
                        <a14:backgroundMark x1="71235" y1="18095" x2="66250" y2="19583"/>
                        <a14:backgroundMark x1="60313" y1="17778" x2="59792" y2="21667"/>
                        <a14:backgroundMark x1="63750" y1="18194" x2="57604" y2="25000"/>
                        <a14:backgroundMark x1="9271" y1="45000" x2="10833" y2="40000"/>
                        <a14:backgroundMark x1="10625" y1="40000" x2="9792" y2="44583"/>
                        <a14:backgroundMark x1="10625" y1="43194" x2="25104" y2="43194"/>
                        <a14:backgroundMark x1="16771" y1="43194" x2="31979" y2="42917"/>
                        <a14:backgroundMark x1="31979" y1="42917" x2="38542" y2="44583"/>
                        <a14:backgroundMark x1="38542" y1="43889" x2="43958" y2="43889"/>
                        <a14:backgroundMark x1="42813" y1="43889" x2="42813" y2="45417"/>
                        <a14:backgroundMark x1="71354" y1="12083" x2="70729" y2="12778"/>
                        <a14:backgroundMark x1="69167" y1="16389" x2="69375" y2="16667"/>
                        <a14:backgroundMark x1="68646" y1="16667" x2="80729" y2="16667"/>
                        <a14:backgroundMark x1="8438" y1="50694" x2="6875" y2="99028"/>
                        <a14:backgroundMark x1="8750" y1="2083" x2="625" y2="93056"/>
                        <a14:backgroundMark x1="9623" y1="64144" x2="1979" y2="84444"/>
                        <a14:backgroundMark x1="14688" y1="50694" x2="14166" y2="52080"/>
                        <a14:backgroundMark x1="9332" y1="72534" x2="625" y2="99861"/>
                        <a14:backgroundMark x1="20753" y1="74821" x2="20726" y2="75409"/>
                        <a14:backgroundMark x1="6042" y1="556" x2="104" y2="40000"/>
                        <a14:backgroundMark x1="6875" y1="8194" x2="5000" y2="31389"/>
                        <a14:backgroundMark x1="938" y1="5972" x2="3854" y2="4583"/>
                        <a14:backgroundMark x1="4688" y1="6667" x2="1771" y2="3472"/>
                        <a14:backgroundMark x1="2604" y1="6667" x2="104" y2="4583"/>
                        <a14:backgroundMark x1="1979" y1="7083" x2="104" y2="2083"/>
                        <a14:backgroundMark x1="4167" y1="10278" x2="417" y2="972"/>
                        <a14:backgroundMark x1="417" y1="4167" x2="104" y2="3472"/>
                        <a14:backgroundMark x1="2292" y1="4861" x2="104" y2="4167"/>
                        <a14:backgroundMark x1="1458" y1="4167" x2="104" y2="2083"/>
                        <a14:backgroundMark x1="938" y1="3889" x2="938" y2="3889"/>
                        <a14:backgroundMark x1="2813" y1="58611" x2="625" y2="14583"/>
                        <a14:backgroundMark x1="5000" y1="53611" x2="1458" y2="32083"/>
                        <a14:backgroundMark x1="7917" y1="59306" x2="8854" y2="32500"/>
                        <a14:backgroundMark x1="8854" y1="32500" x2="6146" y2="54167"/>
                        <a14:backgroundMark x1="6146" y1="54167" x2="9271" y2="22222"/>
                        <a14:backgroundMark x1="9271" y1="22222" x2="6250" y2="50972"/>
                        <a14:backgroundMark x1="6250" y1="50972" x2="6875" y2="29722"/>
                        <a14:backgroundMark x1="6875" y1="29722" x2="7396" y2="57639"/>
                        <a14:backgroundMark x1="7396" y1="57639" x2="9271" y2="40278"/>
                        <a14:backgroundMark x1="9271" y1="40278" x2="1250" y2="52083"/>
                        <a14:backgroundMark x1="1250" y1="52083" x2="4479" y2="37222"/>
                        <a14:backgroundMark x1="4479" y1="37222" x2="5521" y2="44583"/>
                        <a14:backgroundMark x1="5208" y1="46111" x2="938" y2="38611"/>
                        <a14:backgroundMark x1="4688" y1="48194" x2="625" y2="42917"/>
                        <a14:backgroundMark x1="3125" y1="52222" x2="2292" y2="41389"/>
                        <a14:backgroundMark x1="5729" y1="49306" x2="938" y2="45417"/>
                        <a14:backgroundMark x1="6563" y1="45694" x2="417" y2="41111"/>
                        <a14:backgroundMark x1="5000" y1="72917" x2="938" y2="77639"/>
                        <a14:backgroundMark x1="4688" y1="95833" x2="6563" y2="99444"/>
                        <a14:backgroundMark x1="78021" y1="24583" x2="99896" y2="15417"/>
                        <a14:backgroundMark x1="80417" y1="31667" x2="88438" y2="32083"/>
                        <a14:backgroundMark x1="88438" y1="32083" x2="96354" y2="31944"/>
                        <a14:backgroundMark x1="96354" y1="31944" x2="99896" y2="22639"/>
                        <a14:backgroundMark x1="99896" y1="22639" x2="98438" y2="4306"/>
                        <a14:backgroundMark x1="98438" y1="4306" x2="81042" y2="1944"/>
                        <a14:backgroundMark x1="81667" y1="30000" x2="76146" y2="18750"/>
                        <a14:backgroundMark x1="81979" y1="29028" x2="78750" y2="17083"/>
                        <a14:backgroundMark x1="80625" y1="30278" x2="84688" y2="28472"/>
                        <a14:backgroundMark x1="79792" y1="26528" x2="86250" y2="24167"/>
                        <a14:backgroundMark x1="79167" y1="21667" x2="85313" y2="17083"/>
                        <a14:backgroundMark x1="78021" y1="21944" x2="84063" y2="20278"/>
                        <a14:backgroundMark x1="79792" y1="22778" x2="80417" y2="19444"/>
                        <a14:backgroundMark x1="87292" y1="28194" x2="93750" y2="18750"/>
                        <a14:backgroundMark x1="86667" y1="30278" x2="96354" y2="30417"/>
                        <a14:backgroundMark x1="96354" y1="30417" x2="85417" y2="28889"/>
                        <a14:backgroundMark x1="85417" y1="28889" x2="93958" y2="29028"/>
                        <a14:backgroundMark x1="93958" y1="29028" x2="86250" y2="20278"/>
                        <a14:backgroundMark x1="86250" y1="20278" x2="99271" y2="6667"/>
                        <a14:backgroundMark x1="99271" y1="6667" x2="90625" y2="10139"/>
                        <a14:backgroundMark x1="90625" y1="10139" x2="96146" y2="17917"/>
                        <a14:backgroundMark x1="96146" y1="17917" x2="89271" y2="11667"/>
                        <a14:backgroundMark x1="89271" y1="11667" x2="95208" y2="9722"/>
                        <a14:backgroundMark x1="75938" y1="14583" x2="96250" y2="278"/>
                        <a14:backgroundMark x1="96250" y1="278" x2="96250" y2="278"/>
                        <a14:backgroundMark x1="76979" y1="14167" x2="89167" y2="7361"/>
                        <a14:backgroundMark x1="85521" y1="11944" x2="91354" y2="7639"/>
                        <a14:backgroundMark x1="83021" y1="16250" x2="89896" y2="11389"/>
                        <a14:backgroundMark x1="84063" y1="13333" x2="90104" y2="4861"/>
                        <a14:backgroundMark x1="81042" y1="17083" x2="88750" y2="833"/>
                        <a14:backgroundMark x1="82188" y1="16806" x2="90729" y2="556"/>
                        <a14:backgroundMark x1="82396" y1="15417" x2="88333" y2="3889"/>
                        <a14:backgroundMark x1="76979" y1="23056" x2="82188" y2="15972"/>
                        <a14:backgroundMark x1="94375" y1="15139" x2="99688" y2="7917"/>
                        <a14:backgroundMark x1="95208" y1="12778" x2="99688" y2="7361"/>
                        <a14:backgroundMark x1="99688" y1="14167" x2="99271" y2="7917"/>
                        <a14:backgroundMark x1="92188" y1="29028" x2="96042" y2="21389"/>
                        <a14:backgroundMark x1="93542" y1="28472" x2="96458" y2="23056"/>
                        <a14:backgroundMark x1="95208" y1="28750" x2="95417" y2="20278"/>
                        <a14:backgroundMark x1="95417" y1="31667" x2="96042" y2="15972"/>
                        <a14:backgroundMark x1="95625" y1="27639" x2="95625" y2="20556"/>
                        <a14:backgroundMark x1="90938" y1="26528" x2="94375" y2="25972"/>
                        <a14:backgroundMark x1="88333" y1="25972" x2="93958" y2="21111"/>
                        <a14:backgroundMark x1="94792" y1="30000" x2="97188" y2="24861"/>
                        <a14:backgroundMark x1="64167" y1="35417" x2="72708" y2="31944"/>
                        <a14:backgroundMark x1="72708" y1="31944" x2="64167" y2="35694"/>
                        <a14:backgroundMark x1="73958" y1="32222" x2="75729" y2="31944"/>
                        <a14:backgroundMark x1="97784" y1="47252" x2="99896" y2="50556"/>
                        <a14:backgroundMark x1="89688" y1="34583" x2="90341" y2="35603"/>
                        <a14:backgroundMark x1="91771" y1="37083" x2="94375" y2="38472"/>
                        <a14:backgroundMark x1="94375" y1="38472" x2="94375" y2="39444"/>
                        <a14:backgroundMark x1="94375" y1="39444" x2="95417" y2="33333"/>
                        <a14:backgroundMark x1="94792" y1="34583" x2="95833" y2="39028"/>
                        <a14:backgroundMark x1="94167" y1="35417" x2="95000" y2="34167"/>
                        <a14:backgroundMark x1="95625" y1="40278" x2="95417" y2="37361"/>
                        <a14:backgroundMark x1="95417" y1="33056" x2="95417" y2="35972"/>
                        <a14:backgroundMark x1="95625" y1="40278" x2="95208" y2="39444"/>
                      </a14:backgroundRemoval>
                    </a14:imgEffect>
                  </a14:imgLayer>
                </a14:imgProps>
              </a:ext>
            </a:extLst>
          </a:blip>
          <a:stretch>
            <a:fillRect/>
          </a:stretch>
        </p:blipFill>
        <p:spPr>
          <a:xfrm>
            <a:off x="5042264" y="1495698"/>
            <a:ext cx="7149736" cy="5362302"/>
          </a:xfrm>
        </p:spPr>
      </p:pic>
      <p:sp>
        <p:nvSpPr>
          <p:cNvPr id="2" name="Title 1">
            <a:extLst>
              <a:ext uri="{FF2B5EF4-FFF2-40B4-BE49-F238E27FC236}">
                <a16:creationId xmlns:a16="http://schemas.microsoft.com/office/drawing/2014/main" id="{D08787A8-811A-B5BF-7CED-E7EA05B3D476}"/>
              </a:ext>
            </a:extLst>
          </p:cNvPr>
          <p:cNvSpPr>
            <a:spLocks noGrp="1"/>
          </p:cNvSpPr>
          <p:nvPr>
            <p:ph type="title"/>
          </p:nvPr>
        </p:nvSpPr>
        <p:spPr>
          <a:xfrm>
            <a:off x="279911" y="1700470"/>
            <a:ext cx="10131425" cy="457200"/>
          </a:xfrm>
        </p:spPr>
        <p:txBody>
          <a:bodyPr>
            <a:normAutofit fontScale="90000"/>
          </a:bodyPr>
          <a:lstStyle/>
          <a:p>
            <a:r>
              <a:rPr lang="en-IN" b="1" dirty="0">
                <a:effectLst>
                  <a:outerShdw blurRad="38100" dist="38100" dir="2700000" algn="tl">
                    <a:srgbClr val="000000">
                      <a:alpha val="43137"/>
                    </a:srgbClr>
                  </a:outerShdw>
                </a:effectLst>
                <a:latin typeface="+mn-lt"/>
              </a:rPr>
              <a:t>Introduction</a:t>
            </a:r>
            <a:br>
              <a:rPr lang="en-IN" b="1" dirty="0">
                <a:effectLst>
                  <a:outerShdw blurRad="38100" dist="38100" dir="2700000" algn="tl">
                    <a:srgbClr val="000000">
                      <a:alpha val="43137"/>
                    </a:srgbClr>
                  </a:outerShdw>
                </a:effectLst>
                <a:latin typeface="+mn-lt"/>
              </a:rPr>
            </a:br>
            <a:endParaRPr lang="en-IN" b="1" dirty="0">
              <a:effectLst>
                <a:outerShdw blurRad="38100" dist="38100" dir="2700000" algn="tl">
                  <a:srgbClr val="000000">
                    <a:alpha val="43137"/>
                  </a:srgbClr>
                </a:outerShdw>
              </a:effectLst>
              <a:latin typeface="+mn-lt"/>
            </a:endParaRPr>
          </a:p>
        </p:txBody>
      </p:sp>
      <p:pic>
        <p:nvPicPr>
          <p:cNvPr id="4" name="Picture 3">
            <a:extLst>
              <a:ext uri="{FF2B5EF4-FFF2-40B4-BE49-F238E27FC236}">
                <a16:creationId xmlns:a16="http://schemas.microsoft.com/office/drawing/2014/main" id="{16778EC1-7022-D79E-64D4-BABBF912EE35}"/>
              </a:ext>
            </a:extLst>
          </p:cNvPr>
          <p:cNvPicPr>
            <a:picLocks noChangeAspect="1"/>
          </p:cNvPicPr>
          <p:nvPr/>
        </p:nvPicPr>
        <p:blipFill>
          <a:blip r:embed="rId4"/>
          <a:stretch>
            <a:fillRect/>
          </a:stretch>
        </p:blipFill>
        <p:spPr>
          <a:xfrm>
            <a:off x="279911" y="187236"/>
            <a:ext cx="11632176" cy="1237595"/>
          </a:xfrm>
          <a:prstGeom prst="rect">
            <a:avLst/>
          </a:prstGeom>
        </p:spPr>
      </p:pic>
      <p:sp>
        <p:nvSpPr>
          <p:cNvPr id="7" name="TextBox 6">
            <a:extLst>
              <a:ext uri="{FF2B5EF4-FFF2-40B4-BE49-F238E27FC236}">
                <a16:creationId xmlns:a16="http://schemas.microsoft.com/office/drawing/2014/main" id="{035854E9-9453-DE3B-153C-2F3FE25CEBE3}"/>
              </a:ext>
            </a:extLst>
          </p:cNvPr>
          <p:cNvSpPr txBox="1"/>
          <p:nvPr/>
        </p:nvSpPr>
        <p:spPr>
          <a:xfrm>
            <a:off x="1410273" y="2133805"/>
            <a:ext cx="10279745" cy="4247317"/>
          </a:xfrm>
          <a:prstGeom prst="rect">
            <a:avLst/>
          </a:prstGeom>
          <a:noFill/>
        </p:spPr>
        <p:txBody>
          <a:bodyPr wrap="square" rtlCol="0">
            <a:spAutoFit/>
          </a:bodyPr>
          <a:lstStyle/>
          <a:p>
            <a:pPr marL="285750" indent="-285750">
              <a:buFont typeface="Arial" panose="020B0604020202020204" pitchFamily="34" charset="0"/>
              <a:buChar char="•"/>
            </a:pPr>
            <a:r>
              <a:rPr lang="en-IN" b="1" dirty="0"/>
              <a:t>The prediction of stock market indices is a challenging and important problem that has attracted considerable attention from researchers and practitioners in finance and economics. </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In recent years, machine learning has emerged as a powerful tool for predicting the future value of stock market indices. </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In this research project, we propose a machine learning-based approach using the Random Forest Classifier algorithm to predict the future value of the stock market index, specifically the S&amp;P 500.</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The data for this project will be collected using the </a:t>
            </a:r>
            <a:r>
              <a:rPr lang="en-IN" b="1" dirty="0" err="1"/>
              <a:t>yfinance</a:t>
            </a:r>
            <a:r>
              <a:rPr lang="en-IN" b="1" dirty="0"/>
              <a:t> API, which provides access to historical financial data for a wide range of stocks and indices. The collected data will be </a:t>
            </a:r>
            <a:r>
              <a:rPr lang="en-IN" b="1" dirty="0" err="1"/>
              <a:t>preprocessed</a:t>
            </a:r>
            <a:r>
              <a:rPr lang="en-IN" b="1" dirty="0"/>
              <a:t> to remove missing values, normalize the data, and engineer new features</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The proposed system has the potential to provide valuable insights to investors and financial analysts, allowing them to make informed decisions and optimize their investment portfolios. </a:t>
            </a:r>
            <a:endParaRPr lang="en-IN" sz="2200" b="1" dirty="0"/>
          </a:p>
        </p:txBody>
      </p:sp>
    </p:spTree>
    <p:extLst>
      <p:ext uri="{BB962C8B-B14F-4D97-AF65-F5344CB8AC3E}">
        <p14:creationId xmlns:p14="http://schemas.microsoft.com/office/powerpoint/2010/main" val="19764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D824-68B6-0604-6F70-2EB535149476}"/>
              </a:ext>
            </a:extLst>
          </p:cNvPr>
          <p:cNvSpPr>
            <a:spLocks noGrp="1"/>
          </p:cNvSpPr>
          <p:nvPr>
            <p:ph type="title"/>
          </p:nvPr>
        </p:nvSpPr>
        <p:spPr>
          <a:xfrm>
            <a:off x="685801" y="1469822"/>
            <a:ext cx="10131425" cy="457200"/>
          </a:xfrm>
        </p:spPr>
        <p:txBody>
          <a:bodyPr>
            <a:normAutofit fontScale="90000"/>
          </a:bodyPr>
          <a:lstStyle/>
          <a:p>
            <a:r>
              <a:rPr lang="en-IN" sz="3200" b="1" dirty="0">
                <a:effectLst>
                  <a:outerShdw blurRad="38100" dist="38100" dir="2700000" algn="tl">
                    <a:srgbClr val="000000">
                      <a:alpha val="43137"/>
                    </a:srgbClr>
                  </a:outerShdw>
                </a:effectLst>
                <a:latin typeface="+mn-lt"/>
              </a:rPr>
              <a:t>S &amp; P 500 INDEX CHART</a:t>
            </a:r>
          </a:p>
        </p:txBody>
      </p:sp>
      <p:pic>
        <p:nvPicPr>
          <p:cNvPr id="7" name="Picture 6">
            <a:extLst>
              <a:ext uri="{FF2B5EF4-FFF2-40B4-BE49-F238E27FC236}">
                <a16:creationId xmlns:a16="http://schemas.microsoft.com/office/drawing/2014/main" id="{A15D0F82-2ABE-3B6D-889B-8D7AC9BBB605}"/>
              </a:ext>
            </a:extLst>
          </p:cNvPr>
          <p:cNvPicPr>
            <a:picLocks noChangeAspect="1"/>
          </p:cNvPicPr>
          <p:nvPr/>
        </p:nvPicPr>
        <p:blipFill>
          <a:blip r:embed="rId2"/>
          <a:stretch>
            <a:fillRect/>
          </a:stretch>
        </p:blipFill>
        <p:spPr>
          <a:xfrm>
            <a:off x="279911" y="187236"/>
            <a:ext cx="11632176" cy="1237595"/>
          </a:xfrm>
          <a:prstGeom prst="rect">
            <a:avLst/>
          </a:prstGeom>
        </p:spPr>
      </p:pic>
      <p:sp>
        <p:nvSpPr>
          <p:cNvPr id="3" name="Content Placeholder 2">
            <a:extLst>
              <a:ext uri="{FF2B5EF4-FFF2-40B4-BE49-F238E27FC236}">
                <a16:creationId xmlns:a16="http://schemas.microsoft.com/office/drawing/2014/main" id="{7C00B323-E5DD-9817-38CA-AB35EDCCCCB7}"/>
              </a:ext>
            </a:extLst>
          </p:cNvPr>
          <p:cNvSpPr>
            <a:spLocks noGrp="1"/>
          </p:cNvSpPr>
          <p:nvPr>
            <p:ph idx="1"/>
          </p:nvPr>
        </p:nvSpPr>
        <p:spPr>
          <a:xfrm>
            <a:off x="685801" y="2142067"/>
            <a:ext cx="10131425" cy="3828427"/>
          </a:xfrm>
        </p:spPr>
        <p:txBody>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pic>
        <p:nvPicPr>
          <p:cNvPr id="4" name="Picture 3">
            <a:extLst>
              <a:ext uri="{FF2B5EF4-FFF2-40B4-BE49-F238E27FC236}">
                <a16:creationId xmlns:a16="http://schemas.microsoft.com/office/drawing/2014/main" id="{1ED6FC70-A23D-CA08-A275-57A4BA2A9F5E}"/>
              </a:ext>
            </a:extLst>
          </p:cNvPr>
          <p:cNvPicPr>
            <a:picLocks noChangeAspect="1"/>
          </p:cNvPicPr>
          <p:nvPr/>
        </p:nvPicPr>
        <p:blipFill>
          <a:blip r:embed="rId3"/>
          <a:stretch>
            <a:fillRect/>
          </a:stretch>
        </p:blipFill>
        <p:spPr>
          <a:xfrm>
            <a:off x="2802281" y="1972013"/>
            <a:ext cx="6332418" cy="4438027"/>
          </a:xfrm>
          <a:prstGeom prst="rect">
            <a:avLst/>
          </a:prstGeom>
        </p:spPr>
      </p:pic>
    </p:spTree>
    <p:extLst>
      <p:ext uri="{BB962C8B-B14F-4D97-AF65-F5344CB8AC3E}">
        <p14:creationId xmlns:p14="http://schemas.microsoft.com/office/powerpoint/2010/main" val="3852803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4E8C-ED3D-9E82-6E4E-2B069EA19BE3}"/>
              </a:ext>
            </a:extLst>
          </p:cNvPr>
          <p:cNvSpPr>
            <a:spLocks noGrp="1"/>
          </p:cNvSpPr>
          <p:nvPr>
            <p:ph type="title"/>
          </p:nvPr>
        </p:nvSpPr>
        <p:spPr>
          <a:xfrm>
            <a:off x="279911" y="1320328"/>
            <a:ext cx="10131425" cy="653143"/>
          </a:xfrm>
        </p:spPr>
        <p:txBody>
          <a:bodyPr>
            <a:normAutofit/>
          </a:bodyPr>
          <a:lstStyle/>
          <a:p>
            <a:r>
              <a:rPr lang="en-US" sz="2800" b="1" dirty="0">
                <a:effectLst>
                  <a:outerShdw blurRad="38100" dist="38100" dir="2700000" algn="tl">
                    <a:srgbClr val="000000">
                      <a:alpha val="43137"/>
                    </a:srgbClr>
                  </a:outerShdw>
                </a:effectLst>
                <a:latin typeface="+mn-lt"/>
              </a:rPr>
              <a:t>Project </a:t>
            </a:r>
            <a:r>
              <a:rPr lang="en-IN" sz="2800" b="1" dirty="0">
                <a:effectLst>
                  <a:outerShdw blurRad="38100" dist="38100" dir="2700000" algn="tl">
                    <a:srgbClr val="000000">
                      <a:alpha val="43137"/>
                    </a:srgbClr>
                  </a:outerShdw>
                </a:effectLst>
                <a:latin typeface="+mn-lt"/>
              </a:rPr>
              <a:t>Objectives </a:t>
            </a:r>
            <a:endParaRPr lang="en-IN" sz="3200" b="1"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72717EB6-E013-0FF2-5D56-295D031CA85A}"/>
              </a:ext>
            </a:extLst>
          </p:cNvPr>
          <p:cNvSpPr>
            <a:spLocks noGrp="1"/>
          </p:cNvSpPr>
          <p:nvPr>
            <p:ph idx="1"/>
          </p:nvPr>
        </p:nvSpPr>
        <p:spPr>
          <a:xfrm>
            <a:off x="801916" y="2129246"/>
            <a:ext cx="11110171" cy="4370522"/>
          </a:xfrm>
        </p:spPr>
        <p:txBody>
          <a:bodyPr>
            <a:noAutofit/>
          </a:bodyPr>
          <a:lstStyle/>
          <a:p>
            <a:pPr algn="just"/>
            <a:r>
              <a:rPr lang="en-US" sz="2000" b="1" dirty="0">
                <a:effectLst>
                  <a:outerShdw blurRad="38100" dist="38100" dir="2700000" algn="tl">
                    <a:srgbClr val="000000">
                      <a:alpha val="43137"/>
                    </a:srgbClr>
                  </a:outerShdw>
                </a:effectLst>
              </a:rPr>
              <a:t>Develop a predictive model: Our main objective is to develop a predictive model that can accurately forecast the future values of the S&amp;P 500 index. This model will help investors and financial institutions make informed decisions regarding their investment strategies.</a:t>
            </a:r>
          </a:p>
          <a:p>
            <a:pPr algn="just"/>
            <a:endParaRPr lang="en-US" sz="2000" b="1" dirty="0">
              <a:effectLst>
                <a:outerShdw blurRad="38100" dist="38100" dir="2700000" algn="tl">
                  <a:srgbClr val="000000">
                    <a:alpha val="43137"/>
                  </a:srgbClr>
                </a:outerShdw>
              </a:effectLst>
            </a:endParaRPr>
          </a:p>
          <a:p>
            <a:pPr algn="just"/>
            <a:r>
              <a:rPr lang="en-US" sz="2000" b="1" dirty="0">
                <a:effectLst>
                  <a:outerShdw blurRad="38100" dist="38100" dir="2700000" algn="tl">
                    <a:srgbClr val="000000">
                      <a:alpha val="43137"/>
                    </a:srgbClr>
                  </a:outerShdw>
                </a:effectLst>
              </a:rPr>
              <a:t>Data collection and preprocessing: We aim to collect comprehensive and reliable data on the S&amp;P 500 index using the yfinance API. We will preprocess the data by removing irrelevant features and cleaning any inconsistencies or missing values to ensure the accuracy and integrity of the dataset.</a:t>
            </a:r>
          </a:p>
          <a:p>
            <a:pPr algn="just"/>
            <a:endParaRPr lang="en-US" sz="2000" b="1" dirty="0">
              <a:effectLst>
                <a:outerShdw blurRad="38100" dist="38100" dir="2700000" algn="tl">
                  <a:srgbClr val="000000">
                    <a:alpha val="43137"/>
                  </a:srgbClr>
                </a:outerShdw>
              </a:effectLst>
            </a:endParaRPr>
          </a:p>
          <a:p>
            <a:pPr algn="just"/>
            <a:r>
              <a:rPr lang="en-US" sz="2000" b="1" dirty="0">
                <a:effectLst>
                  <a:outerShdw blurRad="38100" dist="38100" dir="2700000" algn="tl">
                    <a:srgbClr val="000000">
                      <a:alpha val="43137"/>
                    </a:srgbClr>
                  </a:outerShdw>
                </a:effectLst>
              </a:rPr>
              <a:t>Feature engineering: We will explore and incorporate additional predictors and features that can enhance the predictive power of our model. This may include factors such as rolling averages, trend indicators, economic indicators, and other relevant variables that can provide valuable insights into the behavior of the stock market.</a:t>
            </a:r>
            <a:endParaRPr lang="en-IN" sz="2000"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6D8FD24-05EF-7433-E1DF-BE319202295D}"/>
              </a:ext>
            </a:extLst>
          </p:cNvPr>
          <p:cNvPicPr>
            <a:picLocks noChangeAspect="1"/>
          </p:cNvPicPr>
          <p:nvPr/>
        </p:nvPicPr>
        <p:blipFill>
          <a:blip r:embed="rId2"/>
          <a:stretch>
            <a:fillRect/>
          </a:stretch>
        </p:blipFill>
        <p:spPr>
          <a:xfrm>
            <a:off x="279911" y="187236"/>
            <a:ext cx="11632176" cy="1237595"/>
          </a:xfrm>
          <a:prstGeom prst="rect">
            <a:avLst/>
          </a:prstGeom>
        </p:spPr>
      </p:pic>
    </p:spTree>
    <p:extLst>
      <p:ext uri="{BB962C8B-B14F-4D97-AF65-F5344CB8AC3E}">
        <p14:creationId xmlns:p14="http://schemas.microsoft.com/office/powerpoint/2010/main" val="24611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4E8C-ED3D-9E82-6E4E-2B069EA19BE3}"/>
              </a:ext>
            </a:extLst>
          </p:cNvPr>
          <p:cNvSpPr>
            <a:spLocks noGrp="1"/>
          </p:cNvSpPr>
          <p:nvPr>
            <p:ph type="title"/>
          </p:nvPr>
        </p:nvSpPr>
        <p:spPr>
          <a:xfrm>
            <a:off x="279911" y="1320328"/>
            <a:ext cx="10131425" cy="653143"/>
          </a:xfrm>
        </p:spPr>
        <p:txBody>
          <a:bodyPr>
            <a:normAutofit/>
          </a:bodyPr>
          <a:lstStyle/>
          <a:p>
            <a:r>
              <a:rPr lang="en-US" sz="2800" b="1" dirty="0">
                <a:effectLst>
                  <a:outerShdw blurRad="38100" dist="38100" dir="2700000" algn="tl">
                    <a:srgbClr val="000000">
                      <a:alpha val="43137"/>
                    </a:srgbClr>
                  </a:outerShdw>
                </a:effectLst>
                <a:latin typeface="+mn-lt"/>
              </a:rPr>
              <a:t>Project </a:t>
            </a:r>
            <a:r>
              <a:rPr lang="en-IN" sz="2800" b="1" dirty="0">
                <a:effectLst>
                  <a:outerShdw blurRad="38100" dist="38100" dir="2700000" algn="tl">
                    <a:srgbClr val="000000">
                      <a:alpha val="43137"/>
                    </a:srgbClr>
                  </a:outerShdw>
                </a:effectLst>
                <a:latin typeface="+mn-lt"/>
              </a:rPr>
              <a:t>Objectives </a:t>
            </a:r>
            <a:endParaRPr lang="en-IN" sz="3200" b="1"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72717EB6-E013-0FF2-5D56-295D031CA85A}"/>
              </a:ext>
            </a:extLst>
          </p:cNvPr>
          <p:cNvSpPr>
            <a:spLocks noGrp="1"/>
          </p:cNvSpPr>
          <p:nvPr>
            <p:ph idx="1"/>
          </p:nvPr>
        </p:nvSpPr>
        <p:spPr>
          <a:xfrm>
            <a:off x="801916" y="2129246"/>
            <a:ext cx="11110171" cy="4370522"/>
          </a:xfrm>
        </p:spPr>
        <p:txBody>
          <a:bodyPr>
            <a:noAutofit/>
          </a:bodyPr>
          <a:lstStyle/>
          <a:p>
            <a:pPr algn="just"/>
            <a:r>
              <a:rPr lang="en-US" b="1" dirty="0">
                <a:effectLst>
                  <a:outerShdw blurRad="38100" dist="38100" dir="2700000" algn="tl">
                    <a:srgbClr val="000000">
                      <a:alpha val="43137"/>
                    </a:srgbClr>
                  </a:outerShdw>
                </a:effectLst>
              </a:rPr>
              <a:t>Model training and evaluation: We will employ machine learning algorithms, specifically the </a:t>
            </a:r>
            <a:r>
              <a:rPr lang="en-US" b="1" dirty="0" err="1">
                <a:effectLst>
                  <a:outerShdw blurRad="38100" dist="38100" dir="2700000" algn="tl">
                    <a:srgbClr val="000000">
                      <a:alpha val="43137"/>
                    </a:srgbClr>
                  </a:outerShdw>
                </a:effectLst>
              </a:rPr>
              <a:t>RandomForestClassifier</a:t>
            </a:r>
            <a:r>
              <a:rPr lang="en-US" b="1" dirty="0">
                <a:effectLst>
                  <a:outerShdw blurRad="38100" dist="38100" dir="2700000" algn="tl">
                    <a:srgbClr val="000000">
                      <a:alpha val="43137"/>
                    </a:srgbClr>
                  </a:outerShdw>
                </a:effectLst>
              </a:rPr>
              <a:t>, to train our predictive model. We will optimize the model's parameters and evaluate its performance using various metrics such as accuracy, precision, recall, and F1-score. This will enable us to assess the model's effectiveness in capturing the patterns and trends in the S&amp;P 500 index data.</a:t>
            </a:r>
          </a:p>
          <a:p>
            <a:pPr algn="just"/>
            <a:endParaRPr lang="en-US" b="1" dirty="0">
              <a:effectLst>
                <a:outerShdw blurRad="38100" dist="38100" dir="2700000" algn="tl">
                  <a:srgbClr val="000000">
                    <a:alpha val="43137"/>
                  </a:srgbClr>
                </a:outerShdw>
              </a:effectLst>
            </a:endParaRPr>
          </a:p>
          <a:p>
            <a:pPr algn="just"/>
            <a:r>
              <a:rPr lang="en-US" b="1" dirty="0">
                <a:effectLst>
                  <a:outerShdw blurRad="38100" dist="38100" dir="2700000" algn="tl">
                    <a:srgbClr val="000000">
                      <a:alpha val="43137"/>
                    </a:srgbClr>
                  </a:outerShdw>
                </a:effectLst>
              </a:rPr>
              <a:t>Model interpretation and analysis: We will analyze the results and interpret the model's predictions to gain insights into the behavior of the stock market. We will evaluate the significance of different predictors and identify the key factors driving the market trends.</a:t>
            </a:r>
          </a:p>
          <a:p>
            <a:pPr algn="just"/>
            <a:endParaRPr lang="en-US" b="1" dirty="0">
              <a:effectLst>
                <a:outerShdw blurRad="38100" dist="38100" dir="2700000" algn="tl">
                  <a:srgbClr val="000000">
                    <a:alpha val="43137"/>
                  </a:srgbClr>
                </a:outerShdw>
              </a:effectLst>
            </a:endParaRPr>
          </a:p>
          <a:p>
            <a:pPr algn="just"/>
            <a:r>
              <a:rPr lang="en-US" b="1" dirty="0">
                <a:effectLst>
                  <a:outerShdw blurRad="38100" dist="38100" dir="2700000" algn="tl">
                    <a:srgbClr val="000000">
                      <a:alpha val="43137"/>
                    </a:srgbClr>
                  </a:outerShdw>
                </a:effectLst>
              </a:rPr>
              <a:t>Future scope and updating: Lastly, we will discuss the future scope of our project and potential avenues for improvement. We will explore possibilities for incorporating additional data sources, refining the model architecture, and integrating advanced techniques such as ensembling to further enhance the accuracy and robustness of our predictions.</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6D8FD24-05EF-7433-E1DF-BE319202295D}"/>
              </a:ext>
            </a:extLst>
          </p:cNvPr>
          <p:cNvPicPr>
            <a:picLocks noChangeAspect="1"/>
          </p:cNvPicPr>
          <p:nvPr/>
        </p:nvPicPr>
        <p:blipFill>
          <a:blip r:embed="rId2"/>
          <a:stretch>
            <a:fillRect/>
          </a:stretch>
        </p:blipFill>
        <p:spPr>
          <a:xfrm>
            <a:off x="279911" y="187236"/>
            <a:ext cx="11632176" cy="1237595"/>
          </a:xfrm>
          <a:prstGeom prst="rect">
            <a:avLst/>
          </a:prstGeom>
        </p:spPr>
      </p:pic>
    </p:spTree>
    <p:extLst>
      <p:ext uri="{BB962C8B-B14F-4D97-AF65-F5344CB8AC3E}">
        <p14:creationId xmlns:p14="http://schemas.microsoft.com/office/powerpoint/2010/main" val="176548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4E8C-ED3D-9E82-6E4E-2B069EA19BE3}"/>
              </a:ext>
            </a:extLst>
          </p:cNvPr>
          <p:cNvSpPr>
            <a:spLocks noGrp="1"/>
          </p:cNvSpPr>
          <p:nvPr>
            <p:ph type="title"/>
          </p:nvPr>
        </p:nvSpPr>
        <p:spPr>
          <a:xfrm>
            <a:off x="279911" y="1333391"/>
            <a:ext cx="10131425" cy="653143"/>
          </a:xfrm>
        </p:spPr>
        <p:txBody>
          <a:bodyPr>
            <a:normAutofit/>
          </a:bodyPr>
          <a:lstStyle/>
          <a:p>
            <a:r>
              <a:rPr lang="en-US" sz="2800" b="1" dirty="0">
                <a:effectLst>
                  <a:outerShdw blurRad="38100" dist="38100" dir="2700000" algn="tl">
                    <a:srgbClr val="000000">
                      <a:alpha val="43137"/>
                    </a:srgbClr>
                  </a:outerShdw>
                </a:effectLst>
                <a:latin typeface="+mn-lt"/>
              </a:rPr>
              <a:t>Implementation </a:t>
            </a:r>
            <a:r>
              <a:rPr lang="en-IN" sz="2800" b="1" dirty="0">
                <a:effectLst>
                  <a:outerShdw blurRad="38100" dist="38100" dir="2700000" algn="tl">
                    <a:srgbClr val="000000">
                      <a:alpha val="43137"/>
                    </a:srgbClr>
                  </a:outerShdw>
                </a:effectLst>
                <a:latin typeface="+mn-lt"/>
              </a:rPr>
              <a:t>Objectives </a:t>
            </a:r>
            <a:endParaRPr lang="en-IN" sz="3200" b="1"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72717EB6-E013-0FF2-5D56-295D031CA85A}"/>
              </a:ext>
            </a:extLst>
          </p:cNvPr>
          <p:cNvSpPr>
            <a:spLocks noGrp="1"/>
          </p:cNvSpPr>
          <p:nvPr>
            <p:ph idx="1"/>
          </p:nvPr>
        </p:nvSpPr>
        <p:spPr>
          <a:xfrm>
            <a:off x="801916" y="2129246"/>
            <a:ext cx="11110171" cy="4370522"/>
          </a:xfrm>
        </p:spPr>
        <p:txBody>
          <a:bodyPr>
            <a:noAutofit/>
          </a:bodyPr>
          <a:lstStyle/>
          <a:p>
            <a:pPr algn="just"/>
            <a:r>
              <a:rPr lang="en-US" b="1" dirty="0">
                <a:effectLst>
                  <a:outerShdw blurRad="38100" dist="38100" dir="2700000" algn="tl">
                    <a:srgbClr val="000000">
                      <a:alpha val="43137"/>
                    </a:srgbClr>
                  </a:outerShdw>
                </a:effectLst>
              </a:rPr>
              <a:t>Real-time stock market prediction: One of our main objectives is to develop a practical implementation of the predictive model that can generate real-time predictions for the S&amp;P 500 index.</a:t>
            </a:r>
          </a:p>
          <a:p>
            <a:pPr algn="just"/>
            <a:r>
              <a:rPr lang="en-US" b="1" dirty="0">
                <a:effectLst>
                  <a:outerShdw blurRad="38100" dist="38100" dir="2700000" algn="tl">
                    <a:srgbClr val="000000">
                      <a:alpha val="43137"/>
                    </a:srgbClr>
                  </a:outerShdw>
                </a:effectLst>
              </a:rPr>
              <a:t>User-friendly interface: We aim to create a user-friendly interface for our predictive model, making it accessible and easy to use for investors and financial professionals.</a:t>
            </a:r>
          </a:p>
          <a:p>
            <a:pPr algn="just"/>
            <a:r>
              <a:rPr lang="en-US" b="1" dirty="0">
                <a:effectLst>
                  <a:outerShdw blurRad="38100" dist="38100" dir="2700000" algn="tl">
                    <a:srgbClr val="000000">
                      <a:alpha val="43137"/>
                    </a:srgbClr>
                  </a:outerShdw>
                </a:effectLst>
              </a:rPr>
              <a:t>Integration with financial platforms: To maximize the practical utility of our project, we plan to integrate the predictive model with existing financial platforms or tools. </a:t>
            </a:r>
          </a:p>
          <a:p>
            <a:pPr algn="just"/>
            <a:r>
              <a:rPr lang="en-US" b="1" dirty="0">
                <a:effectLst>
                  <a:outerShdw blurRad="38100" dist="38100" dir="2700000" algn="tl">
                    <a:srgbClr val="000000">
                      <a:alpha val="43137"/>
                    </a:srgbClr>
                  </a:outerShdw>
                </a:effectLst>
              </a:rPr>
              <a:t>Scalability and efficiency: We strive to ensure that our implementation is scalable and efficient, capable of handling large volumes of data and generating predictions in a timely manner. </a:t>
            </a:r>
          </a:p>
          <a:p>
            <a:pPr algn="just"/>
            <a:r>
              <a:rPr lang="en-US" b="1" dirty="0">
                <a:effectLst>
                  <a:outerShdw blurRad="38100" dist="38100" dir="2700000" algn="tl">
                    <a:srgbClr val="000000">
                      <a:alpha val="43137"/>
                    </a:srgbClr>
                  </a:outerShdw>
                </a:effectLst>
              </a:rPr>
              <a:t>Continuous model updating: The stock market is dynamic and constantly evolving, requiring frequent updates to the predictive model.</a:t>
            </a:r>
          </a:p>
          <a:p>
            <a:pPr algn="just"/>
            <a:r>
              <a:rPr lang="en-US" b="1" dirty="0">
                <a:effectLst>
                  <a:outerShdw blurRad="38100" dist="38100" dir="2700000" algn="tl">
                    <a:srgbClr val="000000">
                      <a:alpha val="43137"/>
                    </a:srgbClr>
                  </a:outerShdw>
                </a:effectLst>
              </a:rPr>
              <a:t>Performance evaluation and validation: We will conduct rigorous performance evaluation and validation of our implementation to assess its accuracy, reliability, and effectiveness. </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6D8FD24-05EF-7433-E1DF-BE319202295D}"/>
              </a:ext>
            </a:extLst>
          </p:cNvPr>
          <p:cNvPicPr>
            <a:picLocks noChangeAspect="1"/>
          </p:cNvPicPr>
          <p:nvPr/>
        </p:nvPicPr>
        <p:blipFill>
          <a:blip r:embed="rId2"/>
          <a:stretch>
            <a:fillRect/>
          </a:stretch>
        </p:blipFill>
        <p:spPr>
          <a:xfrm>
            <a:off x="279911" y="187236"/>
            <a:ext cx="11632176" cy="1237595"/>
          </a:xfrm>
          <a:prstGeom prst="rect">
            <a:avLst/>
          </a:prstGeom>
        </p:spPr>
      </p:pic>
    </p:spTree>
    <p:extLst>
      <p:ext uri="{BB962C8B-B14F-4D97-AF65-F5344CB8AC3E}">
        <p14:creationId xmlns:p14="http://schemas.microsoft.com/office/powerpoint/2010/main" val="401144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2BAE-7E6C-43CD-4336-BD7A0C5AB71D}"/>
              </a:ext>
            </a:extLst>
          </p:cNvPr>
          <p:cNvSpPr>
            <a:spLocks noGrp="1"/>
          </p:cNvSpPr>
          <p:nvPr>
            <p:ph type="title"/>
          </p:nvPr>
        </p:nvSpPr>
        <p:spPr>
          <a:xfrm>
            <a:off x="279911" y="1424831"/>
            <a:ext cx="10131425" cy="556380"/>
          </a:xfrm>
        </p:spPr>
        <p:txBody>
          <a:bodyPr>
            <a:normAutofit fontScale="90000"/>
          </a:bodyPr>
          <a:lstStyle/>
          <a:p>
            <a:r>
              <a:rPr lang="en-IN" sz="3200" b="1" dirty="0">
                <a:effectLst>
                  <a:outerShdw blurRad="38100" dist="38100" dir="2700000" algn="tl">
                    <a:srgbClr val="000000">
                      <a:alpha val="43137"/>
                    </a:srgbClr>
                  </a:outerShdw>
                </a:effectLst>
                <a:latin typeface="+mn-lt"/>
              </a:rPr>
              <a:t>Block Diagram</a:t>
            </a:r>
          </a:p>
        </p:txBody>
      </p:sp>
      <p:pic>
        <p:nvPicPr>
          <p:cNvPr id="4" name="Picture 3">
            <a:extLst>
              <a:ext uri="{FF2B5EF4-FFF2-40B4-BE49-F238E27FC236}">
                <a16:creationId xmlns:a16="http://schemas.microsoft.com/office/drawing/2014/main" id="{6371CD77-AF89-BCAB-AAD6-2686B2195F7F}"/>
              </a:ext>
            </a:extLst>
          </p:cNvPr>
          <p:cNvPicPr>
            <a:picLocks noChangeAspect="1"/>
          </p:cNvPicPr>
          <p:nvPr/>
        </p:nvPicPr>
        <p:blipFill>
          <a:blip r:embed="rId2"/>
          <a:stretch>
            <a:fillRect/>
          </a:stretch>
        </p:blipFill>
        <p:spPr>
          <a:xfrm>
            <a:off x="279911" y="187236"/>
            <a:ext cx="11632176" cy="1237595"/>
          </a:xfrm>
          <a:prstGeom prst="rect">
            <a:avLst/>
          </a:prstGeom>
        </p:spPr>
      </p:pic>
      <p:pic>
        <p:nvPicPr>
          <p:cNvPr id="10" name="Picture 9">
            <a:extLst>
              <a:ext uri="{FF2B5EF4-FFF2-40B4-BE49-F238E27FC236}">
                <a16:creationId xmlns:a16="http://schemas.microsoft.com/office/drawing/2014/main" id="{793F1621-7BE5-7B50-0A58-B241F5EA8A63}"/>
              </a:ext>
            </a:extLst>
          </p:cNvPr>
          <p:cNvPicPr>
            <a:picLocks noChangeAspect="1"/>
          </p:cNvPicPr>
          <p:nvPr/>
        </p:nvPicPr>
        <p:blipFill>
          <a:blip r:embed="rId3"/>
          <a:stretch>
            <a:fillRect/>
          </a:stretch>
        </p:blipFill>
        <p:spPr>
          <a:xfrm>
            <a:off x="1380094" y="1981211"/>
            <a:ext cx="9031242" cy="4629921"/>
          </a:xfrm>
          <a:prstGeom prst="rect">
            <a:avLst/>
          </a:prstGeom>
          <a:ln w="38100">
            <a:solidFill>
              <a:srgbClr val="00B050"/>
            </a:solidFill>
            <a:prstDash val="solid"/>
          </a:ln>
        </p:spPr>
      </p:pic>
    </p:spTree>
    <p:extLst>
      <p:ext uri="{BB962C8B-B14F-4D97-AF65-F5344CB8AC3E}">
        <p14:creationId xmlns:p14="http://schemas.microsoft.com/office/powerpoint/2010/main" val="281105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793</TotalTime>
  <Words>3297</Words>
  <Application>Microsoft Office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Celestial</vt:lpstr>
      <vt:lpstr>Stock Market Index Prediction Using  Machine Learning </vt:lpstr>
      <vt:lpstr>PowerPoint Presentation</vt:lpstr>
      <vt:lpstr>PowerPoint Presentation</vt:lpstr>
      <vt:lpstr>Introduction </vt:lpstr>
      <vt:lpstr>S &amp; P 500 INDEX CHART</vt:lpstr>
      <vt:lpstr>Project Objectives </vt:lpstr>
      <vt:lpstr>Project Objectives </vt:lpstr>
      <vt:lpstr>Implementation Objectives </vt:lpstr>
      <vt:lpstr>Block Diagram</vt:lpstr>
      <vt:lpstr>Proposed Work</vt:lpstr>
      <vt:lpstr>Methodology </vt:lpstr>
      <vt:lpstr>Methodology</vt:lpstr>
      <vt:lpstr>Description of Algorithm used</vt:lpstr>
      <vt:lpstr>Proposed Work</vt:lpstr>
      <vt:lpstr>Proposed Work</vt:lpstr>
      <vt:lpstr>Result Analysis</vt:lpstr>
      <vt:lpstr>Result Analysis</vt:lpstr>
      <vt:lpstr>Result Analysis</vt:lpstr>
      <vt:lpstr>n_estimators &amp; min_samples_split  &amp; random_state</vt:lpstr>
      <vt:lpstr>PowerPoint Presentation</vt:lpstr>
      <vt:lpstr>Future Scope</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WITH  machine learning</dc:title>
  <dc:creator>Anupam Dutta</dc:creator>
  <cp:lastModifiedBy>Anupam Dutta</cp:lastModifiedBy>
  <cp:revision>17</cp:revision>
  <dcterms:created xsi:type="dcterms:W3CDTF">2022-12-07T16:14:50Z</dcterms:created>
  <dcterms:modified xsi:type="dcterms:W3CDTF">2023-05-06T14:45:27Z</dcterms:modified>
</cp:coreProperties>
</file>