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70271" y="2379408"/>
            <a:ext cx="10972800" cy="2251584"/>
          </a:xfrm>
          <a:noFill/>
          <a:effectLst>
            <a:outerShdw blurRad="50800" dist="38100" dir="2700000" algn="tl" rotWithShape="0">
              <a:prstClr val="black">
                <a:alpha val="40000"/>
              </a:prstClr>
            </a:outerShdw>
          </a:effectLst>
        </p:spPr>
        <p:txBody>
          <a:bodyPr>
            <a:normAutofit/>
          </a:bodyPr>
          <a:lstStyle>
            <a:lvl1pPr algn="r">
              <a:defRPr sz="48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60437" y="4925957"/>
            <a:ext cx="10972800" cy="904568"/>
          </a:xfrm>
        </p:spPr>
        <p:txBody>
          <a:bodyPr>
            <a:normAutofit/>
          </a:bodyPr>
          <a:lstStyle>
            <a:lvl1pPr marL="0" indent="0" algn="r">
              <a:buNone/>
              <a:defRPr sz="3733" b="0" i="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80C92E-B5B7-4E1E-A208-4E4E77EB1A9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3812799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8F80C92E-B5B7-4E1E-A208-4E4E77EB1A96}"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69862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80C92E-B5B7-4E1E-A208-4E4E77EB1A9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3664051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80C92E-B5B7-4E1E-A208-4E4E77EB1A9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AFC75-710F-487D-B39E-C67482EECB5A}"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34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9263" y="299116"/>
            <a:ext cx="11012131" cy="1018035"/>
          </a:xfrm>
        </p:spPr>
        <p:txBody>
          <a:bodyPr>
            <a:normAutofit/>
          </a:bodyPr>
          <a:lstStyle>
            <a:lvl1pPr algn="r">
              <a:defRPr sz="4800" baseline="0">
                <a:solidFill>
                  <a:srgbClr val="0070C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18285" y="1750141"/>
            <a:ext cx="10994760" cy="4621160"/>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0C92E-B5B7-4E1E-A208-4E4E77EB1A9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1002860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89475" y="542050"/>
            <a:ext cx="8378376" cy="967132"/>
          </a:xfrm>
        </p:spPr>
        <p:txBody>
          <a:bodyPr>
            <a:normAutofit/>
          </a:bodyPr>
          <a:lstStyle>
            <a:lvl1pPr algn="l">
              <a:defRPr sz="4800">
                <a:solidFill>
                  <a:srgbClr val="0070C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185651" y="1691148"/>
            <a:ext cx="8406580" cy="4560181"/>
          </a:xfrm>
        </p:spPr>
        <p:txBody>
          <a:bodyPr/>
          <a:lstStyle>
            <a:lvl1pPr>
              <a:defRPr sz="3733">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0C92E-B5B7-4E1E-A208-4E4E77EB1A9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3211653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80C92E-B5B7-4E1E-A208-4E4E77EB1A9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1386118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80C92E-B5B7-4E1E-A208-4E4E77EB1A96}"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686639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0257" y="362198"/>
            <a:ext cx="10791153" cy="1018033"/>
          </a:xfrm>
        </p:spPr>
        <p:txBody>
          <a:bodyPr>
            <a:normAutofit/>
          </a:bodyPr>
          <a:lstStyle>
            <a:lvl1pPr algn="r">
              <a:defRPr sz="4800" baseline="0">
                <a:solidFill>
                  <a:srgbClr val="0070C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696175" y="2207356"/>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96175" y="2837219"/>
            <a:ext cx="5386917" cy="3035059"/>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6337" y="2207356"/>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76337" y="2837219"/>
            <a:ext cx="5389033" cy="3035059"/>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80C92E-B5B7-4E1E-A208-4E4E77EB1A96}"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2511225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80C92E-B5B7-4E1E-A208-4E4E77EB1A96}"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2034650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80C92E-B5B7-4E1E-A208-4E4E77EB1A96}" type="datetimeFigureOut">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79440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8F80C92E-B5B7-4E1E-A208-4E4E77EB1A96}"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2225641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F80C92E-B5B7-4E1E-A208-4E4E77EB1A96}" type="datetimeFigureOut">
              <a:rPr lang="en-US" smtClean="0"/>
              <a:t>3/25/2024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D95AFC75-710F-487D-B39E-C67482EECB5A}" type="slidenum">
              <a:rPr lang="en-US" smtClean="0"/>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2670829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3316-058B-C324-2240-C43ACB210E84}"/>
              </a:ext>
            </a:extLst>
          </p:cNvPr>
          <p:cNvSpPr>
            <a:spLocks noGrp="1"/>
          </p:cNvSpPr>
          <p:nvPr>
            <p:ph type="ctrTitle"/>
          </p:nvPr>
        </p:nvSpPr>
        <p:spPr>
          <a:xfrm>
            <a:off x="5671127" y="2650836"/>
            <a:ext cx="5871944" cy="1980156"/>
          </a:xfrm>
        </p:spPr>
        <p:txBody>
          <a:bodyPr/>
          <a:lstStyle/>
          <a:p>
            <a:r>
              <a:rPr lang="fa-IR" dirty="0"/>
              <a:t>جلسه اول یادگیری ماشین</a:t>
            </a:r>
            <a:br>
              <a:rPr lang="fa-IR" dirty="0"/>
            </a:br>
            <a:endParaRPr lang="en-US" dirty="0"/>
          </a:p>
        </p:txBody>
      </p:sp>
      <p:sp>
        <p:nvSpPr>
          <p:cNvPr id="3" name="Subtitle 2">
            <a:extLst>
              <a:ext uri="{FF2B5EF4-FFF2-40B4-BE49-F238E27FC236}">
                <a16:creationId xmlns:a16="http://schemas.microsoft.com/office/drawing/2014/main" id="{1E374127-6D81-EFB9-6620-51976564101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0781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E3F1-4289-36E8-F91C-34E527709F65}"/>
              </a:ext>
            </a:extLst>
          </p:cNvPr>
          <p:cNvSpPr>
            <a:spLocks noGrp="1"/>
          </p:cNvSpPr>
          <p:nvPr>
            <p:ph type="title"/>
          </p:nvPr>
        </p:nvSpPr>
        <p:spPr/>
        <p:txBody>
          <a:bodyPr>
            <a:normAutofit/>
          </a:bodyPr>
          <a:lstStyle/>
          <a:p>
            <a:pPr algn="ctr" rtl="1"/>
            <a:r>
              <a:rPr lang="fa-IR" dirty="0">
                <a:effectLst/>
                <a:latin typeface="Calibri" panose="020F0502020204030204" pitchFamily="34" charset="0"/>
                <a:ea typeface="Calibri" panose="020F0502020204030204" pitchFamily="34" charset="0"/>
                <a:cs typeface="Arial" panose="020B0604020202020204" pitchFamily="34" charset="0"/>
              </a:rPr>
              <a:t>انواعداده</a:t>
            </a:r>
            <a:endParaRPr lang="en-US" dirty="0"/>
          </a:p>
        </p:txBody>
      </p:sp>
      <p:sp>
        <p:nvSpPr>
          <p:cNvPr id="3" name="Content Placeholder 2">
            <a:extLst>
              <a:ext uri="{FF2B5EF4-FFF2-40B4-BE49-F238E27FC236}">
                <a16:creationId xmlns:a16="http://schemas.microsoft.com/office/drawing/2014/main" id="{BB6A53E5-7E44-212E-95B3-440570DA5303}"/>
              </a:ext>
            </a:extLst>
          </p:cNvPr>
          <p:cNvSpPr>
            <a:spLocks noGrp="1"/>
          </p:cNvSpPr>
          <p:nvPr>
            <p:ph idx="1"/>
          </p:nvPr>
        </p:nvSpPr>
        <p:spPr/>
        <p:txBody>
          <a:bodyPr>
            <a:normAutofit/>
          </a:bodyPr>
          <a:lstStyle/>
          <a:p>
            <a:pPr marL="342900" marR="0" lvl="0" indent="-342900" algn="r" rtl="1">
              <a:lnSpc>
                <a:spcPct val="107000"/>
              </a:lnSpc>
              <a:spcBef>
                <a:spcPts val="0"/>
              </a:spcBef>
              <a:spcAft>
                <a:spcPts val="800"/>
              </a:spcAft>
              <a:buFont typeface="+mj-lt"/>
              <a:buAutoNum type="arabicPeriod"/>
            </a:pPr>
            <a:r>
              <a:rPr lang="fa-IR" sz="2400" kern="100" dirty="0">
                <a:effectLst/>
                <a:latin typeface="Calibri" panose="020F0502020204030204" pitchFamily="34" charset="0"/>
                <a:ea typeface="Calibri" panose="020F0502020204030204" pitchFamily="34" charset="0"/>
                <a:cs typeface="Arial" panose="020B0604020202020204" pitchFamily="34" charset="0"/>
              </a:rPr>
              <a:t>تصاویر.</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pPr>
            <a:r>
              <a:rPr lang="fa-IR" sz="2400" kern="100" dirty="0">
                <a:effectLst/>
                <a:latin typeface="Calibri" panose="020F0502020204030204" pitchFamily="34" charset="0"/>
                <a:ea typeface="Calibri" panose="020F0502020204030204" pitchFamily="34" charset="0"/>
                <a:cs typeface="Arial" panose="020B0604020202020204" pitchFamily="34" charset="0"/>
              </a:rPr>
              <a:t>کلمات و جملات (زبان طبیعی ) : زبان طبیعی زبانی است که با آن صحبت می کنیم. </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pPr>
            <a:r>
              <a:rPr lang="fa-IR" sz="2400" kern="100" dirty="0">
                <a:effectLst/>
                <a:latin typeface="Calibri" panose="020F0502020204030204" pitchFamily="34" charset="0"/>
                <a:ea typeface="Calibri" panose="020F0502020204030204" pitchFamily="34" charset="0"/>
                <a:cs typeface="Arial" panose="020B0604020202020204" pitchFamily="34" charset="0"/>
              </a:rPr>
              <a:t>جدول های پایگاه داده. </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pPr>
            <a:r>
              <a:rPr lang="fa-IR" sz="2400" kern="100" dirty="0">
                <a:effectLst/>
                <a:latin typeface="Calibri" panose="020F0502020204030204" pitchFamily="34" charset="0"/>
                <a:ea typeface="Calibri" panose="020F0502020204030204" pitchFamily="34" charset="0"/>
                <a:cs typeface="Arial" panose="020B0604020202020204" pitchFamily="34" charset="0"/>
              </a:rPr>
              <a:t>سری زمان : داده هایی که زمان در آن ها اهمیت دارد .... نکته: ممکنه توی داده های قبلی هم اثر گذار باشه .(مثل قیمت بورس)</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endParaRPr lang="en-US" sz="2400" dirty="0"/>
          </a:p>
        </p:txBody>
      </p:sp>
    </p:spTree>
    <p:extLst>
      <p:ext uri="{BB962C8B-B14F-4D97-AF65-F5344CB8AC3E}">
        <p14:creationId xmlns:p14="http://schemas.microsoft.com/office/powerpoint/2010/main" val="1515970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8268-E73F-866A-050D-17130EC33984}"/>
              </a:ext>
            </a:extLst>
          </p:cNvPr>
          <p:cNvSpPr>
            <a:spLocks noGrp="1"/>
          </p:cNvSpPr>
          <p:nvPr>
            <p:ph type="title"/>
          </p:nvPr>
        </p:nvSpPr>
        <p:spPr/>
        <p:txBody>
          <a:bodyPr>
            <a:noAutofit/>
          </a:bodyPr>
          <a:lstStyle/>
          <a:p>
            <a:pPr algn="ctr"/>
            <a:r>
              <a:rPr lang="en-US" kern="100" dirty="0">
                <a:effectLst/>
                <a:latin typeface="Calibri" panose="020F0502020204030204" pitchFamily="34" charset="0"/>
                <a:ea typeface="Calibri" panose="020F0502020204030204" pitchFamily="34" charset="0"/>
                <a:cs typeface="Arial" panose="020B0604020202020204" pitchFamily="34" charset="0"/>
              </a:rPr>
              <a:t>TEP</a:t>
            </a:r>
            <a:br>
              <a:rPr lang="en-US"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107E3314-E2CC-5E4C-1224-44FF5AE5E822}"/>
              </a:ext>
            </a:extLst>
          </p:cNvPr>
          <p:cNvSpPr>
            <a:spLocks noGrp="1"/>
          </p:cNvSpPr>
          <p:nvPr>
            <p:ph idx="1"/>
          </p:nvPr>
        </p:nvSpPr>
        <p:spPr/>
        <p:txBody>
          <a:bodyPr>
            <a:normAutofit/>
          </a:bodyPr>
          <a:lstStyle/>
          <a:p>
            <a:pPr marL="228600" marR="0" algn="ctr" rtl="1">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 </a:t>
            </a:r>
          </a:p>
          <a:p>
            <a:pPr marL="228600" marR="0" algn="r" rtl="1">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T </a:t>
            </a:r>
            <a:r>
              <a:rPr lang="fa-IR" sz="2000" kern="100" dirty="0">
                <a:effectLst/>
                <a:latin typeface="Calibri" panose="020F0502020204030204" pitchFamily="34" charset="0"/>
                <a:ea typeface="Calibri" panose="020F0502020204030204" pitchFamily="34" charset="0"/>
                <a:cs typeface="Arial" panose="020B0604020202020204" pitchFamily="34" charset="0"/>
              </a:rPr>
              <a:t> : مسله ما </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L="228600" marR="0" algn="r" rtl="1">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E</a:t>
            </a:r>
            <a:r>
              <a:rPr lang="fa-IR" sz="2000" kern="100" dirty="0">
                <a:effectLst/>
                <a:latin typeface="Calibri" panose="020F0502020204030204" pitchFamily="34" charset="0"/>
                <a:ea typeface="Calibri" panose="020F0502020204030204" pitchFamily="34" charset="0"/>
                <a:cs typeface="Arial" panose="020B0604020202020204" pitchFamily="34" charset="0"/>
              </a:rPr>
              <a:t> : برای انجام فرایند یادگیری، که منجر به حل تکلیف </a:t>
            </a:r>
            <a:r>
              <a:rPr lang="en-US" sz="2000" i="1" kern="100" dirty="0">
                <a:effectLst/>
                <a:latin typeface="Calibri" panose="020F0502020204030204" pitchFamily="34" charset="0"/>
                <a:ea typeface="Calibri" panose="020F0502020204030204" pitchFamily="34" charset="0"/>
                <a:cs typeface="Arial" panose="020B0604020202020204" pitchFamily="34" charset="0"/>
              </a:rPr>
              <a:t>T</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fa-IR" sz="2000" kern="100" dirty="0">
                <a:effectLst/>
                <a:latin typeface="Calibri" panose="020F0502020204030204" pitchFamily="34" charset="0"/>
                <a:ea typeface="Calibri" panose="020F0502020204030204" pitchFamily="34" charset="0"/>
                <a:cs typeface="Arial" panose="020B0604020202020204" pitchFamily="34" charset="0"/>
              </a:rPr>
              <a:t>می‌شود، ما نیازمند تعدادی نمونه</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en-US" sz="2000" i="1" kern="100" dirty="0">
                <a:effectLst/>
                <a:latin typeface="Calibri" panose="020F0502020204030204" pitchFamily="34" charset="0"/>
                <a:ea typeface="Calibri" panose="020F0502020204030204" pitchFamily="34" charset="0"/>
                <a:cs typeface="Arial" panose="020B0604020202020204" pitchFamily="34" charset="0"/>
              </a:rPr>
              <a:t>sample</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fa-IR" sz="2000" kern="100" dirty="0">
                <a:effectLst/>
                <a:latin typeface="Calibri" panose="020F0502020204030204" pitchFamily="34" charset="0"/>
                <a:ea typeface="Calibri" panose="020F0502020204030204" pitchFamily="34" charset="0"/>
                <a:cs typeface="Arial" panose="020B0604020202020204" pitchFamily="34" charset="0"/>
              </a:rPr>
              <a:t>هستیم که اطلاعات مورد نیاز در مورد مساله را به ما می‌دهند. برای مثال در مساله‌ی وام دادن بانک، می‌توان از سابقه‌ی مشتریان پیشین و این که وام خود را پرداخت کرده‌اند یا خیر برای مجموعه‌ی داده</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en-US" sz="2000" i="1" kern="100" dirty="0">
                <a:effectLst/>
                <a:latin typeface="Calibri" panose="020F0502020204030204" pitchFamily="34" charset="0"/>
                <a:ea typeface="Calibri" panose="020F0502020204030204" pitchFamily="34" charset="0"/>
                <a:cs typeface="Arial" panose="020B0604020202020204" pitchFamily="34" charset="0"/>
              </a:rPr>
              <a:t>dataset</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fa-IR" sz="2000" kern="100" dirty="0">
                <a:effectLst/>
                <a:latin typeface="Calibri" panose="020F0502020204030204" pitchFamily="34" charset="0"/>
                <a:ea typeface="Calibri" panose="020F0502020204030204" pitchFamily="34" charset="0"/>
                <a:cs typeface="Arial" panose="020B0604020202020204" pitchFamily="34" charset="0"/>
              </a:rPr>
              <a:t>یا نمونه‌ها استفاده نمود. در یادگیری بانظارت هر نمونه دارای یک برچسب</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en-US" sz="2000" i="1" kern="100" dirty="0">
                <a:effectLst/>
                <a:latin typeface="Calibri" panose="020F0502020204030204" pitchFamily="34" charset="0"/>
                <a:ea typeface="Calibri" panose="020F0502020204030204" pitchFamily="34" charset="0"/>
                <a:cs typeface="Arial" panose="020B0604020202020204" pitchFamily="34" charset="0"/>
              </a:rPr>
              <a:t>label</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fa-IR" sz="2000" kern="100" dirty="0">
                <a:effectLst/>
                <a:latin typeface="Calibri" panose="020F0502020204030204" pitchFamily="34" charset="0"/>
                <a:ea typeface="Calibri" panose="020F0502020204030204" pitchFamily="34" charset="0"/>
                <a:cs typeface="Arial" panose="020B0604020202020204" pitchFamily="34" charset="0"/>
              </a:rPr>
              <a:t>است که پرداخت کردن یا نکردن وام مشتریان پیشین در این مساله همان برچسب به حساب می‌آید و انتظار داریم الگوریتم بتواند با داشتن سایر ویژگی‌ها، مقدار این برچسب را برای مشتری جدید پیش‌بینی کند</a:t>
            </a:r>
            <a:r>
              <a:rPr lang="en-US" sz="2000" kern="100" dirty="0">
                <a:effectLst/>
                <a:latin typeface="Calibri" panose="020F0502020204030204" pitchFamily="34" charset="0"/>
                <a:ea typeface="Calibri" panose="020F0502020204030204" pitchFamily="34" charset="0"/>
                <a:cs typeface="Arial" panose="020B0604020202020204" pitchFamily="34" charset="0"/>
              </a:rPr>
              <a:t>.</a:t>
            </a:r>
          </a:p>
          <a:p>
            <a:pPr marL="228600" marR="0" algn="r" rtl="1">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Sample</a:t>
            </a:r>
            <a:r>
              <a:rPr lang="fa-IR" sz="2000" kern="100" dirty="0">
                <a:effectLst/>
                <a:latin typeface="Calibri" panose="020F0502020204030204" pitchFamily="34" charset="0"/>
                <a:ea typeface="Calibri" panose="020F0502020204030204" pitchFamily="34" charset="0"/>
                <a:cs typeface="Arial" panose="020B0604020202020204" pitchFamily="34" charset="0"/>
              </a:rPr>
              <a:t> : نمونه </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L="228600" marR="0" algn="r" rtl="1">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Dataset</a:t>
            </a:r>
            <a:r>
              <a:rPr lang="fa-IR" sz="2000" kern="100" dirty="0">
                <a:effectLst/>
                <a:latin typeface="Calibri" panose="020F0502020204030204" pitchFamily="34" charset="0"/>
                <a:ea typeface="Calibri" panose="020F0502020204030204" pitchFamily="34" charset="0"/>
                <a:cs typeface="Arial" panose="020B0604020202020204" pitchFamily="34" charset="0"/>
              </a:rPr>
              <a:t> : مجموعه داده </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L="228600" marR="0" algn="r" rtl="1">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P</a:t>
            </a:r>
            <a:r>
              <a:rPr lang="fa-IR" sz="2000" kern="100" dirty="0">
                <a:effectLst/>
                <a:latin typeface="Calibri" panose="020F0502020204030204" pitchFamily="34" charset="0"/>
                <a:ea typeface="Calibri" panose="020F0502020204030204" pitchFamily="34" charset="0"/>
                <a:cs typeface="Arial" panose="020B0604020202020204" pitchFamily="34" charset="0"/>
              </a:rPr>
              <a:t> : سنجه</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endParaRPr lang="en-US" sz="2000" dirty="0"/>
          </a:p>
        </p:txBody>
      </p:sp>
    </p:spTree>
    <p:extLst>
      <p:ext uri="{BB962C8B-B14F-4D97-AF65-F5344CB8AC3E}">
        <p14:creationId xmlns:p14="http://schemas.microsoft.com/office/powerpoint/2010/main" val="389867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52CC-A502-6E3F-9D5E-7E9B1366BF92}"/>
              </a:ext>
            </a:extLst>
          </p:cNvPr>
          <p:cNvSpPr>
            <a:spLocks noGrp="1"/>
          </p:cNvSpPr>
          <p:nvPr>
            <p:ph type="title"/>
          </p:nvPr>
        </p:nvSpPr>
        <p:spPr/>
        <p:txBody>
          <a:bodyPr>
            <a:noAutofit/>
          </a:bodyPr>
          <a:lstStyle/>
          <a:p>
            <a:pPr algn="ctr" rtl="1"/>
            <a:r>
              <a:rPr lang="fa-IR" kern="100" dirty="0">
                <a:effectLst/>
                <a:latin typeface="Calibri" panose="020F0502020204030204" pitchFamily="34" charset="0"/>
                <a:ea typeface="Calibri" panose="020F0502020204030204" pitchFamily="34" charset="0"/>
                <a:cs typeface="Arial" panose="020B0604020202020204" pitchFamily="34" charset="0"/>
              </a:rPr>
              <a:t>مراحل انجام یادگیری ماشین</a:t>
            </a:r>
            <a:br>
              <a:rPr lang="en-US"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710898AF-6F43-FD40-1B1D-8C0A2002BBC7}"/>
              </a:ext>
            </a:extLst>
          </p:cNvPr>
          <p:cNvSpPr>
            <a:spLocks noGrp="1"/>
          </p:cNvSpPr>
          <p:nvPr>
            <p:ph idx="1"/>
          </p:nvPr>
        </p:nvSpPr>
        <p:spPr/>
        <p:txBody>
          <a:bodyPr/>
          <a:lstStyle/>
          <a:p>
            <a:pPr marL="0" marR="0" algn="r" rtl="1">
              <a:lnSpc>
                <a:spcPts val="2640"/>
              </a:lnSpc>
              <a:spcBef>
                <a:spcPts val="0"/>
              </a:spcBef>
              <a:spcAft>
                <a:spcPts val="1200"/>
              </a:spcAft>
            </a:pPr>
            <a:r>
              <a:rPr lang="fa-IR" sz="2400" kern="100" dirty="0">
                <a:effectLst/>
                <a:latin typeface="Calibri" panose="020F0502020204030204" pitchFamily="34" charset="0"/>
                <a:ea typeface="Calibri" panose="020F0502020204030204" pitchFamily="34" charset="0"/>
                <a:cs typeface="Arial" panose="020B0604020202020204" pitchFamily="34" charset="0"/>
              </a:rPr>
              <a:t>به طور کلی رویکرد انجام یادگیری ماشین، دارای ۴ عنصر اساسی است</a:t>
            </a:r>
            <a:r>
              <a:rPr lang="en-US" sz="2400" kern="100" dirty="0">
                <a:effectLst/>
                <a:latin typeface="Calibri" panose="020F0502020204030204" pitchFamily="34" charset="0"/>
                <a:ea typeface="Calibri" panose="020F0502020204030204" pitchFamily="34" charset="0"/>
                <a:cs typeface="Arial" panose="020B0604020202020204" pitchFamily="34" charset="0"/>
              </a:rPr>
              <a:t>:</a:t>
            </a:r>
          </a:p>
          <a:p>
            <a:pPr marL="342900" marR="0" lvl="0" indent="-342900" algn="r" rtl="1">
              <a:lnSpc>
                <a:spcPts val="2640"/>
              </a:lnSpc>
              <a:spcBef>
                <a:spcPts val="0"/>
              </a:spcBef>
              <a:spcAft>
                <a:spcPts val="800"/>
              </a:spcAft>
              <a:tabLst>
                <a:tab pos="457200" algn="l"/>
              </a:tabLst>
            </a:pPr>
            <a:r>
              <a:rPr lang="fa-IR" sz="2400" kern="100" dirty="0">
                <a:effectLst/>
                <a:latin typeface="Calibri" panose="020F0502020204030204" pitchFamily="34" charset="0"/>
                <a:ea typeface="Calibri" panose="020F0502020204030204" pitchFamily="34" charset="0"/>
                <a:cs typeface="Arial" panose="020B0604020202020204" pitchFamily="34" charset="0"/>
              </a:rPr>
              <a:t>یک الگوریتم (مدل) برای تصمیم‌گیری</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40"/>
              </a:lnSpc>
              <a:spcBef>
                <a:spcPts val="0"/>
              </a:spcBef>
              <a:spcAft>
                <a:spcPts val="800"/>
              </a:spcAft>
              <a:tabLst>
                <a:tab pos="457200" algn="l"/>
              </a:tabLst>
            </a:pPr>
            <a:r>
              <a:rPr lang="fa-IR" sz="2400" kern="100" dirty="0">
                <a:effectLst/>
                <a:latin typeface="Calibri" panose="020F0502020204030204" pitchFamily="34" charset="0"/>
                <a:ea typeface="Calibri" panose="020F0502020204030204" pitchFamily="34" charset="0"/>
                <a:cs typeface="Arial" panose="020B0604020202020204" pitchFamily="34" charset="0"/>
              </a:rPr>
              <a:t>یک معیار برای امتیازدهی اینکه عملکرد مدل چقدر خوب بوده</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40"/>
              </a:lnSpc>
              <a:spcBef>
                <a:spcPts val="0"/>
              </a:spcBef>
              <a:spcAft>
                <a:spcPts val="800"/>
              </a:spcAft>
              <a:tabLst>
                <a:tab pos="457200" algn="l"/>
              </a:tabLst>
            </a:pPr>
            <a:r>
              <a:rPr lang="fa-IR" sz="2400" kern="100" dirty="0">
                <a:effectLst/>
                <a:latin typeface="Calibri" panose="020F0502020204030204" pitchFamily="34" charset="0"/>
                <a:ea typeface="Calibri" panose="020F0502020204030204" pitchFamily="34" charset="0"/>
                <a:cs typeface="Arial" panose="020B0604020202020204" pitchFamily="34" charset="0"/>
              </a:rPr>
              <a:t>بررسی خودکار کیفیت مدل بر اساس امتیاز</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40"/>
              </a:lnSpc>
              <a:spcBef>
                <a:spcPts val="0"/>
              </a:spcBef>
              <a:spcAft>
                <a:spcPts val="800"/>
              </a:spcAft>
              <a:tabLst>
                <a:tab pos="457200" algn="l"/>
              </a:tabLst>
            </a:pPr>
            <a:r>
              <a:rPr lang="fa-IR" sz="2400" kern="100" dirty="0">
                <a:effectLst/>
                <a:latin typeface="Calibri" panose="020F0502020204030204" pitchFamily="34" charset="0"/>
                <a:ea typeface="Calibri" panose="020F0502020204030204" pitchFamily="34" charset="0"/>
                <a:cs typeface="Arial" panose="020B0604020202020204" pitchFamily="34" charset="0"/>
              </a:rPr>
              <a:t>یک روش خودکار برای بهبود امتیاز بر اساس ایجاد تغییرات در مدل</a:t>
            </a:r>
          </a:p>
          <a:p>
            <a:pPr marL="342900" marR="0" lvl="0" indent="-342900" algn="r" rtl="1">
              <a:lnSpc>
                <a:spcPts val="2640"/>
              </a:lnSpc>
              <a:spcBef>
                <a:spcPts val="0"/>
              </a:spcBef>
              <a:spcAft>
                <a:spcPts val="800"/>
              </a:spcAft>
              <a:tabLst>
                <a:tab pos="457200" algn="l"/>
              </a:tabLst>
            </a:pP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058325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D8C2-4D6A-C046-555A-A66AECAB568B}"/>
              </a:ext>
            </a:extLst>
          </p:cNvPr>
          <p:cNvSpPr>
            <a:spLocks noGrp="1"/>
          </p:cNvSpPr>
          <p:nvPr>
            <p:ph type="title"/>
          </p:nvPr>
        </p:nvSpPr>
        <p:spPr>
          <a:xfrm>
            <a:off x="2993772" y="308352"/>
            <a:ext cx="11012131" cy="1018035"/>
          </a:xfrm>
        </p:spPr>
        <p:txBody>
          <a:bodyPr/>
          <a:lstStyle/>
          <a:p>
            <a:pPr algn="ctr" rtl="1"/>
            <a:r>
              <a:rPr lang="fa-IR" dirty="0"/>
              <a:t>دسته بندی یادگیری ماشین</a:t>
            </a:r>
            <a:endParaRPr lang="en-US" dirty="0"/>
          </a:p>
        </p:txBody>
      </p:sp>
      <p:sp>
        <p:nvSpPr>
          <p:cNvPr id="3" name="Content Placeholder 2">
            <a:extLst>
              <a:ext uri="{FF2B5EF4-FFF2-40B4-BE49-F238E27FC236}">
                <a16:creationId xmlns:a16="http://schemas.microsoft.com/office/drawing/2014/main" id="{C9A89C01-020C-6CA4-F9C8-0ECF18F4A40C}"/>
              </a:ext>
            </a:extLst>
          </p:cNvPr>
          <p:cNvSpPr>
            <a:spLocks noGrp="1"/>
          </p:cNvSpPr>
          <p:nvPr>
            <p:ph idx="1"/>
          </p:nvPr>
        </p:nvSpPr>
        <p:spPr/>
        <p:txBody>
          <a:bodyPr>
            <a:normAutofit/>
          </a:bodyPr>
          <a:lstStyle/>
          <a:p>
            <a:pPr marL="342900" marR="0" lvl="0" indent="-342900" algn="r" rtl="1">
              <a:lnSpc>
                <a:spcPts val="2640"/>
              </a:lnSpc>
              <a:spcBef>
                <a:spcPts val="0"/>
              </a:spcBef>
              <a:spcAft>
                <a:spcPts val="800"/>
              </a:spcAft>
              <a:buSzPts val="1000"/>
              <a:buFont typeface="Symbol" panose="05050102010706020507" pitchFamily="18" charset="2"/>
              <a:buChar char=""/>
              <a:tabLst>
                <a:tab pos="457200" algn="l"/>
              </a:tabLst>
            </a:pPr>
            <a:r>
              <a:rPr lang="fa-IR" sz="2800" kern="100" dirty="0">
                <a:effectLst/>
                <a:latin typeface="Calibri" panose="020F0502020204030204" pitchFamily="34" charset="0"/>
                <a:ea typeface="Calibri" panose="020F0502020204030204" pitchFamily="34" charset="0"/>
                <a:cs typeface="Arial" panose="020B0604020202020204" pitchFamily="34" charset="0"/>
              </a:rPr>
              <a:t>یادگیری بانظارت</a:t>
            </a:r>
            <a:r>
              <a:rPr lang="en-US" sz="2800" kern="100" dirty="0">
                <a:effectLst/>
                <a:latin typeface="Calibri" panose="020F0502020204030204" pitchFamily="34" charset="0"/>
                <a:ea typeface="Calibri" panose="020F0502020204030204" pitchFamily="34" charset="0"/>
                <a:cs typeface="Arial" panose="020B0604020202020204" pitchFamily="34" charset="0"/>
              </a:rPr>
              <a:t> (Supervised Learning)</a:t>
            </a:r>
          </a:p>
          <a:p>
            <a:pPr marL="342900" marR="0" lvl="0" indent="-342900" algn="r" rtl="1">
              <a:lnSpc>
                <a:spcPts val="2640"/>
              </a:lnSpc>
              <a:spcBef>
                <a:spcPts val="0"/>
              </a:spcBef>
              <a:spcAft>
                <a:spcPts val="800"/>
              </a:spcAft>
              <a:buSzPts val="1000"/>
              <a:buFont typeface="Symbol" panose="05050102010706020507" pitchFamily="18" charset="2"/>
              <a:buChar char=""/>
              <a:tabLst>
                <a:tab pos="457200" algn="l"/>
              </a:tabLst>
            </a:pPr>
            <a:r>
              <a:rPr lang="fa-IR" sz="2800" kern="100" dirty="0">
                <a:effectLst/>
                <a:latin typeface="Calibri" panose="020F0502020204030204" pitchFamily="34" charset="0"/>
                <a:ea typeface="Calibri" panose="020F0502020204030204" pitchFamily="34" charset="0"/>
                <a:cs typeface="Arial" panose="020B0604020202020204" pitchFamily="34" charset="0"/>
              </a:rPr>
              <a:t>یادگیری بی‌نظارت</a:t>
            </a:r>
            <a:r>
              <a:rPr lang="en-US" sz="2800" kern="100" dirty="0">
                <a:effectLst/>
                <a:latin typeface="Calibri" panose="020F0502020204030204" pitchFamily="34" charset="0"/>
                <a:ea typeface="Calibri" panose="020F0502020204030204" pitchFamily="34" charset="0"/>
                <a:cs typeface="Arial" panose="020B0604020202020204" pitchFamily="34" charset="0"/>
              </a:rPr>
              <a:t> (Unsupervised Learning)</a:t>
            </a:r>
          </a:p>
          <a:p>
            <a:pPr marL="342900" marR="0" lvl="0" indent="-342900" algn="r" rtl="1">
              <a:lnSpc>
                <a:spcPts val="2640"/>
              </a:lnSpc>
              <a:spcBef>
                <a:spcPts val="0"/>
              </a:spcBef>
              <a:spcAft>
                <a:spcPts val="800"/>
              </a:spcAft>
              <a:buSzPts val="1000"/>
              <a:buFont typeface="Symbol" panose="05050102010706020507" pitchFamily="18" charset="2"/>
              <a:buChar char=""/>
              <a:tabLst>
                <a:tab pos="457200" algn="l"/>
              </a:tabLst>
            </a:pPr>
            <a:r>
              <a:rPr lang="fa-IR" sz="2800" kern="100" dirty="0">
                <a:effectLst/>
                <a:latin typeface="Calibri" panose="020F0502020204030204" pitchFamily="34" charset="0"/>
                <a:ea typeface="Calibri" panose="020F0502020204030204" pitchFamily="34" charset="0"/>
                <a:cs typeface="Arial" panose="020B0604020202020204" pitchFamily="34" charset="0"/>
              </a:rPr>
              <a:t>یادگیری تقویتی</a:t>
            </a:r>
            <a:r>
              <a:rPr lang="fa-IR" sz="2800" kern="0" dirty="0">
                <a:effectLst/>
                <a:latin typeface="Calibri" panose="020F0502020204030204" pitchFamily="34" charset="0"/>
                <a:ea typeface="Times New Roman" panose="02020603050405020304" pitchFamily="18" charset="0"/>
                <a:cs typeface="Tahoma" panose="020B0604030504040204" pitchFamily="34" charset="0"/>
              </a:rPr>
              <a:t> </a:t>
            </a:r>
            <a:r>
              <a:rPr lang="en-US" sz="2800" kern="100" dirty="0">
                <a:effectLst/>
                <a:latin typeface="Calibri" panose="020F0502020204030204" pitchFamily="34" charset="0"/>
                <a:ea typeface="Calibri" panose="020F0502020204030204" pitchFamily="34" charset="0"/>
                <a:cs typeface="Arial" panose="020B0604020202020204" pitchFamily="34" charset="0"/>
              </a:rPr>
              <a:t>(Reinforcement Learning)</a:t>
            </a:r>
          </a:p>
          <a:p>
            <a:endParaRPr lang="en-US" sz="2800" dirty="0"/>
          </a:p>
        </p:txBody>
      </p:sp>
    </p:spTree>
    <p:extLst>
      <p:ext uri="{BB962C8B-B14F-4D97-AF65-F5344CB8AC3E}">
        <p14:creationId xmlns:p14="http://schemas.microsoft.com/office/powerpoint/2010/main" val="3230916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5F8B9-0556-46E2-9B05-A54609F37CE3}"/>
              </a:ext>
            </a:extLst>
          </p:cNvPr>
          <p:cNvSpPr>
            <a:spLocks noGrp="1"/>
          </p:cNvSpPr>
          <p:nvPr>
            <p:ph type="title"/>
          </p:nvPr>
        </p:nvSpPr>
        <p:spPr/>
        <p:txBody>
          <a:bodyPr>
            <a:normAutofit/>
          </a:bodyPr>
          <a:lstStyle/>
          <a:p>
            <a:r>
              <a:rPr lang="en-US" dirty="0">
                <a:effectLst/>
                <a:latin typeface="Calibri" panose="020F0502020204030204" pitchFamily="34" charset="0"/>
                <a:ea typeface="Calibri" panose="020F0502020204030204" pitchFamily="34" charset="0"/>
                <a:cs typeface="Arial" panose="020B0604020202020204" pitchFamily="34" charset="0"/>
              </a:rPr>
              <a:t>Supervised Learning</a:t>
            </a:r>
            <a:r>
              <a:rPr lang="en-US" dirty="0">
                <a:effectLst/>
                <a:latin typeface="Arial" panose="020B0604020202020204" pitchFamily="34" charset="0"/>
                <a:ea typeface="Calibri" panose="020F0502020204030204" pitchFamily="34" charset="0"/>
              </a:rPr>
              <a:t> </a:t>
            </a:r>
            <a:endParaRPr lang="en-US" dirty="0"/>
          </a:p>
        </p:txBody>
      </p:sp>
      <p:sp>
        <p:nvSpPr>
          <p:cNvPr id="3" name="Content Placeholder 2">
            <a:extLst>
              <a:ext uri="{FF2B5EF4-FFF2-40B4-BE49-F238E27FC236}">
                <a16:creationId xmlns:a16="http://schemas.microsoft.com/office/drawing/2014/main" id="{273B9E4B-7981-F9B4-04EA-71D0E7982F46}"/>
              </a:ext>
            </a:extLst>
          </p:cNvPr>
          <p:cNvSpPr>
            <a:spLocks noGrp="1"/>
          </p:cNvSpPr>
          <p:nvPr>
            <p:ph idx="1"/>
          </p:nvPr>
        </p:nvSpPr>
        <p:spPr>
          <a:xfrm>
            <a:off x="755638" y="1939637"/>
            <a:ext cx="10994760" cy="6271490"/>
          </a:xfrm>
        </p:spPr>
        <p:txBody>
          <a:bodyPr>
            <a:normAutofit/>
          </a:bodyPr>
          <a:lstStyle/>
          <a:p>
            <a:pPr algn="r" rtl="1"/>
            <a:r>
              <a:rPr lang="en-US" sz="2400" dirty="0">
                <a:effectLst/>
                <a:latin typeface="Arial" panose="020B0604020202020204" pitchFamily="34" charset="0"/>
                <a:ea typeface="Calibri" panose="020F0502020204030204" pitchFamily="34" charset="0"/>
              </a:rPr>
              <a:t> </a:t>
            </a:r>
            <a:r>
              <a:rPr lang="fa-IR" sz="2400" dirty="0">
                <a:effectLst/>
                <a:latin typeface="Arial" panose="020B0604020202020204" pitchFamily="34" charset="0"/>
                <a:ea typeface="Calibri" panose="020F0502020204030204" pitchFamily="34" charset="0"/>
              </a:rPr>
              <a:t>فرض کنید که کامپیوتر یک بچه است و ما ناظر </a:t>
            </a:r>
            <a:r>
              <a:rPr lang="en-US" sz="2400" i="1" dirty="0">
                <a:effectLst/>
                <a:latin typeface="Calibri" panose="020F0502020204030204" pitchFamily="34" charset="0"/>
                <a:ea typeface="Calibri" panose="020F0502020204030204" pitchFamily="34" charset="0"/>
                <a:cs typeface="Arial" panose="020B0604020202020204" pitchFamily="34" charset="0"/>
              </a:rPr>
              <a:t>(supervisor)</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fa-IR" sz="2400" dirty="0">
                <a:effectLst/>
                <a:latin typeface="Calibri" panose="020F0502020204030204" pitchFamily="34" charset="0"/>
                <a:ea typeface="Calibri" panose="020F0502020204030204" pitchFamily="34" charset="0"/>
                <a:cs typeface="Arial" panose="020B0604020202020204" pitchFamily="34" charset="0"/>
              </a:rPr>
              <a:t>او، به طور مثال والد یا معلم هستیم. ما می‌خواهیم به این کودک یاد بدهیم که یک خروس چه شکلی است. برای این کار، ما تعدادی عکس که بعضی از آن‌ها عکس خروس، و بعضی حیوانات دیگری هستند به کامپیوتر نشان می‌دهیم. وقتی که ما عکس خروس را نشان می‌دهیم، جمله «این خروس است» را صدا می‌زنیم و وقتی عکس‌هایی که خروس نیستند را نشان می‌دهیم، جمله «این خروس نیست» را می‌گوییم. به این روش یادگیری، یادگیری نظارت‌شده </a:t>
            </a:r>
            <a:r>
              <a:rPr lang="en-US" sz="2400" i="1" dirty="0">
                <a:effectLst/>
                <a:latin typeface="Calibri" panose="020F0502020204030204" pitchFamily="34" charset="0"/>
                <a:ea typeface="Calibri" panose="020F0502020204030204" pitchFamily="34" charset="0"/>
                <a:cs typeface="Arial" panose="020B0604020202020204" pitchFamily="34" charset="0"/>
              </a:rPr>
              <a:t>(supervised learning)</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fa-IR" sz="2400" dirty="0">
                <a:effectLst/>
                <a:latin typeface="Calibri" panose="020F0502020204030204" pitchFamily="34" charset="0"/>
                <a:ea typeface="Calibri" panose="020F0502020204030204" pitchFamily="34" charset="0"/>
                <a:cs typeface="Arial" panose="020B0604020202020204" pitchFamily="34" charset="0"/>
              </a:rPr>
              <a:t>می‌گوییم</a:t>
            </a:r>
            <a:r>
              <a:rPr lang="en-US" sz="2400" dirty="0">
                <a:effectLst/>
                <a:latin typeface="Calibri" panose="020F0502020204030204" pitchFamily="34" charset="0"/>
                <a:ea typeface="Calibri" panose="020F0502020204030204" pitchFamily="34" charset="0"/>
                <a:cs typeface="Arial" panose="020B0604020202020204" pitchFamily="34" charset="0"/>
              </a:rPr>
              <a:t>.</a:t>
            </a:r>
            <a:endParaRPr lang="en-US" sz="2400" dirty="0"/>
          </a:p>
        </p:txBody>
      </p:sp>
    </p:spTree>
    <p:extLst>
      <p:ext uri="{BB962C8B-B14F-4D97-AF65-F5344CB8AC3E}">
        <p14:creationId xmlns:p14="http://schemas.microsoft.com/office/powerpoint/2010/main" val="252667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6FDD5-7B1B-DB12-AAF2-DAFAF47D7301}"/>
              </a:ext>
            </a:extLst>
          </p:cNvPr>
          <p:cNvSpPr>
            <a:spLocks noGrp="1"/>
          </p:cNvSpPr>
          <p:nvPr>
            <p:ph type="title"/>
          </p:nvPr>
        </p:nvSpPr>
        <p:spPr/>
        <p:txBody>
          <a:bodyPr/>
          <a:lstStyle/>
          <a:p>
            <a:r>
              <a:rPr lang="fa-IR" dirty="0"/>
              <a:t>یادگیری با نظارت و انواع آن(</a:t>
            </a:r>
            <a:r>
              <a:rPr lang="fa-IR" sz="1600" dirty="0"/>
              <a:t>طبقه بندی</a:t>
            </a:r>
            <a:r>
              <a:rPr lang="fa-IR" dirty="0"/>
              <a:t>)</a:t>
            </a:r>
            <a:endParaRPr lang="en-US" dirty="0"/>
          </a:p>
        </p:txBody>
      </p:sp>
      <p:sp>
        <p:nvSpPr>
          <p:cNvPr id="3" name="Content Placeholder 2">
            <a:extLst>
              <a:ext uri="{FF2B5EF4-FFF2-40B4-BE49-F238E27FC236}">
                <a16:creationId xmlns:a16="http://schemas.microsoft.com/office/drawing/2014/main" id="{C6465CA3-1A09-FF8A-584D-78295B1AD6CD}"/>
              </a:ext>
            </a:extLst>
          </p:cNvPr>
          <p:cNvSpPr>
            <a:spLocks noGrp="1"/>
          </p:cNvSpPr>
          <p:nvPr>
            <p:ph idx="1"/>
          </p:nvPr>
        </p:nvSpPr>
        <p:spPr/>
        <p:txBody>
          <a:bodyPr>
            <a:normAutofit/>
          </a:bodyPr>
          <a:lstStyle/>
          <a:p>
            <a:pPr marL="457200" indent="-457200" algn="r" rtl="1">
              <a:buFont typeface="+mj-lt"/>
              <a:buAutoNum type="arabicPeriod"/>
            </a:pPr>
            <a:r>
              <a:rPr lang="fa-IR" sz="2400" dirty="0"/>
              <a:t>طبقه بندی: برچسب زدن روی نمونه ها و جدا سازی آن ها بر اساس برچسب ، مثل جدا سازی سیب های خراب از سیب های سالم </a:t>
            </a:r>
            <a:endParaRPr lang="en-US" sz="2400" dirty="0"/>
          </a:p>
        </p:txBody>
      </p:sp>
      <p:pic>
        <p:nvPicPr>
          <p:cNvPr id="1026" name="Picture 2" descr="کلاسبند سیب">
            <a:extLst>
              <a:ext uri="{FF2B5EF4-FFF2-40B4-BE49-F238E27FC236}">
                <a16:creationId xmlns:a16="http://schemas.microsoft.com/office/drawing/2014/main" id="{32805F75-EB7D-836A-9B18-916FDBCB9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249" y="2408661"/>
            <a:ext cx="4421187" cy="3586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333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F01DD-E240-5ED6-855E-04E0C3C3B083}"/>
              </a:ext>
            </a:extLst>
          </p:cNvPr>
          <p:cNvSpPr>
            <a:spLocks noGrp="1"/>
          </p:cNvSpPr>
          <p:nvPr>
            <p:ph type="title"/>
          </p:nvPr>
        </p:nvSpPr>
        <p:spPr/>
        <p:txBody>
          <a:bodyPr/>
          <a:lstStyle/>
          <a:p>
            <a:r>
              <a:rPr lang="fa-IR" dirty="0"/>
              <a:t>یادگیری با نظارت و انواع آن(</a:t>
            </a:r>
            <a:r>
              <a:rPr lang="fa-IR" sz="1600" dirty="0"/>
              <a:t>رگرسیون</a:t>
            </a:r>
            <a:r>
              <a:rPr lang="fa-IR" dirty="0"/>
              <a:t>)</a:t>
            </a:r>
            <a:endParaRPr lang="en-US" dirty="0"/>
          </a:p>
        </p:txBody>
      </p:sp>
      <p:sp>
        <p:nvSpPr>
          <p:cNvPr id="3" name="Content Placeholder 2">
            <a:extLst>
              <a:ext uri="{FF2B5EF4-FFF2-40B4-BE49-F238E27FC236}">
                <a16:creationId xmlns:a16="http://schemas.microsoft.com/office/drawing/2014/main" id="{360252F7-81C5-C6B0-5537-AC3F2512AF20}"/>
              </a:ext>
            </a:extLst>
          </p:cNvPr>
          <p:cNvSpPr>
            <a:spLocks noGrp="1"/>
          </p:cNvSpPr>
          <p:nvPr>
            <p:ph idx="1"/>
          </p:nvPr>
        </p:nvSpPr>
        <p:spPr/>
        <p:txBody>
          <a:bodyPr>
            <a:normAutofit/>
          </a:bodyPr>
          <a:lstStyle/>
          <a:p>
            <a:pPr algn="r" rtl="1"/>
            <a:r>
              <a:rPr lang="fa-IR" sz="2400" dirty="0"/>
              <a:t>در رگرسیون، هدف ما تخمین مقدار یک ویژگی (این بار مقداری پیوسته) برای یک نمونه می‌باشد. این الگوریتم‌ها برای پیش‌بینی روند بازار، قیمت خانه و دیگر مثال‌ها به کار می‌روند.</a:t>
            </a:r>
          </a:p>
          <a:p>
            <a:pPr algn="r" rtl="1"/>
            <a:r>
              <a:rPr lang="fa-IR" sz="2400" dirty="0"/>
              <a:t>به طور مثال، برای پیش‌بینی قیمت خانه، می‌توان از اطلاعات خانه‌های دیگر برای تخمین قیمت یک خانه استفاده کرد. ویژگی‌هایی مانند متراژ، تعداد اتاق، پارکینگ داشتن یا نداشتن، حیاط داشتن یا نداشتن و دیگر ویژگی‌های تاثیرگذار بر قیمت یک خانه، می‌توانند به عنوان اطلاعات ورودی به الگوریتم داده شوند.</a:t>
            </a:r>
          </a:p>
          <a:p>
            <a:pPr algn="r" rtl="1"/>
            <a:endParaRPr lang="fa-IR" sz="2400" dirty="0"/>
          </a:p>
          <a:p>
            <a:pPr algn="r" rtl="1"/>
            <a:r>
              <a:rPr lang="fa-IR" sz="2400" dirty="0"/>
              <a:t>**: درواقع تفاوت بین طبقه بندی و رگرسیون به این است که در رگرسیون متغییر ها پیوسته و در طبقه بندی گسسته هستند </a:t>
            </a:r>
          </a:p>
          <a:p>
            <a:pPr algn="r" rtl="1"/>
            <a:endParaRPr lang="en-US" sz="2000" dirty="0"/>
          </a:p>
        </p:txBody>
      </p:sp>
    </p:spTree>
    <p:extLst>
      <p:ext uri="{BB962C8B-B14F-4D97-AF65-F5344CB8AC3E}">
        <p14:creationId xmlns:p14="http://schemas.microsoft.com/office/powerpoint/2010/main" val="888445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62AD9-F42C-DE72-07E2-ED50DE879227}"/>
              </a:ext>
            </a:extLst>
          </p:cNvPr>
          <p:cNvSpPr>
            <a:spLocks noGrp="1"/>
          </p:cNvSpPr>
          <p:nvPr>
            <p:ph type="title"/>
          </p:nvPr>
        </p:nvSpPr>
        <p:spPr/>
        <p:txBody>
          <a:bodyPr>
            <a:normAutofit fontScale="90000"/>
          </a:bodyPr>
          <a:lstStyle/>
          <a:p>
            <a:r>
              <a:rPr lang="fa-IR" sz="5300" dirty="0"/>
              <a:t>یادگیری بی‌نظارت</a:t>
            </a:r>
            <a:br>
              <a:rPr lang="fa-IR" b="0" i="0" dirty="0">
                <a:solidFill>
                  <a:srgbClr val="323232"/>
                </a:solidFill>
                <a:effectLst/>
                <a:latin typeface="IRANYekan"/>
              </a:rPr>
            </a:br>
            <a:endParaRPr lang="en-US" dirty="0"/>
          </a:p>
        </p:txBody>
      </p:sp>
      <p:pic>
        <p:nvPicPr>
          <p:cNvPr id="1026" name="Picture 2" descr="supervisedVSunsupervised">
            <a:extLst>
              <a:ext uri="{FF2B5EF4-FFF2-40B4-BE49-F238E27FC236}">
                <a16:creationId xmlns:a16="http://schemas.microsoft.com/office/drawing/2014/main" id="{D2A14B2B-3910-C47E-3B4E-8C25ED42D8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4583" y="1816242"/>
            <a:ext cx="3996726" cy="26264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505EECE-3F57-A596-C5E0-CBE3AE8D3560}"/>
              </a:ext>
            </a:extLst>
          </p:cNvPr>
          <p:cNvSpPr txBox="1"/>
          <p:nvPr/>
        </p:nvSpPr>
        <p:spPr>
          <a:xfrm>
            <a:off x="4830617" y="1816242"/>
            <a:ext cx="7222837" cy="2585323"/>
          </a:xfrm>
          <a:prstGeom prst="rect">
            <a:avLst/>
          </a:prstGeom>
          <a:noFill/>
        </p:spPr>
        <p:txBody>
          <a:bodyPr wrap="square" rtlCol="0">
            <a:spAutoFit/>
          </a:bodyPr>
          <a:lstStyle/>
          <a:p>
            <a:pPr algn="r" rtl="1"/>
            <a:r>
              <a:rPr lang="fa-IR" dirty="0">
                <a:solidFill>
                  <a:schemeClr val="bg1"/>
                </a:solidFill>
              </a:rPr>
              <a:t>تصویر سمت چپ :یاد گیری بدون نظارت ( بدون دخالت انسان ) </a:t>
            </a:r>
          </a:p>
          <a:p>
            <a:pPr algn="r" rtl="1"/>
            <a:r>
              <a:rPr lang="fa-IR" dirty="0">
                <a:solidFill>
                  <a:schemeClr val="bg1"/>
                </a:solidFill>
              </a:rPr>
              <a:t>تصویر سمت راست : یادگیری با نظارت ( برچسب ها ) </a:t>
            </a:r>
          </a:p>
          <a:p>
            <a:pPr algn="r" rtl="1"/>
            <a:r>
              <a:rPr lang="fa-IR" dirty="0">
                <a:solidFill>
                  <a:schemeClr val="bg1"/>
                </a:solidFill>
              </a:rPr>
              <a:t>الگوریتم‌های یادگیری ماشین بی‌نظارت، که در آن مدل بدون دخالت انسان و با داده‌های بدون برچسب، الگوهای پنهان بین داده‌ها را پیدا می‌کند، به طور کلی به سه دسته خوشه‌بندی </a:t>
            </a:r>
            <a:r>
              <a:rPr lang="en-US" dirty="0">
                <a:solidFill>
                  <a:schemeClr val="bg1"/>
                </a:solidFill>
              </a:rPr>
              <a:t>(clustering)، </a:t>
            </a:r>
            <a:r>
              <a:rPr lang="fa-IR" dirty="0">
                <a:solidFill>
                  <a:schemeClr val="bg1"/>
                </a:solidFill>
              </a:rPr>
              <a:t>کاهش ابعاد </a:t>
            </a:r>
            <a:r>
              <a:rPr lang="en-US" dirty="0">
                <a:solidFill>
                  <a:schemeClr val="bg1"/>
                </a:solidFill>
              </a:rPr>
              <a:t>(dimensionality reduction) </a:t>
            </a:r>
            <a:r>
              <a:rPr lang="fa-IR" dirty="0">
                <a:solidFill>
                  <a:schemeClr val="bg1"/>
                </a:solidFill>
              </a:rPr>
              <a:t>و استخراج قانون وابستگی </a:t>
            </a:r>
            <a:r>
              <a:rPr lang="en-US" dirty="0">
                <a:solidFill>
                  <a:schemeClr val="bg1"/>
                </a:solidFill>
              </a:rPr>
              <a:t>(association rule mining) </a:t>
            </a:r>
            <a:r>
              <a:rPr lang="fa-IR" dirty="0">
                <a:solidFill>
                  <a:schemeClr val="bg1"/>
                </a:solidFill>
              </a:rPr>
              <a:t>تقسیم‌بندی می‌شود. روش‌های یادگیری ماشین بی‌نظارت بسیار زیادی وجود دارند که می‌توان از آن‌ها برای پیدا کردن الگوهای پنهان و نتایج مفید استفاده کرد. اما نکته مهم این است که یک دانشمند علم داده، زمینه کاری مسئله </a:t>
            </a:r>
            <a:r>
              <a:rPr lang="en-US" dirty="0">
                <a:solidFill>
                  <a:schemeClr val="bg1"/>
                </a:solidFill>
              </a:rPr>
              <a:t>(problem domain) </a:t>
            </a:r>
            <a:r>
              <a:rPr lang="fa-IR" dirty="0">
                <a:solidFill>
                  <a:schemeClr val="bg1"/>
                </a:solidFill>
              </a:rPr>
              <a:t>خود را به خوبی بشناسد و بتواند الگوریتم درست را انتخاب کند.</a:t>
            </a:r>
            <a:endParaRPr lang="en-US" dirty="0">
              <a:solidFill>
                <a:schemeClr val="bg1"/>
              </a:solidFill>
            </a:endParaRPr>
          </a:p>
        </p:txBody>
      </p:sp>
    </p:spTree>
    <p:extLst>
      <p:ext uri="{BB962C8B-B14F-4D97-AF65-F5344CB8AC3E}">
        <p14:creationId xmlns:p14="http://schemas.microsoft.com/office/powerpoint/2010/main" val="2052799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160930-artificial-intelligence-template-16x9</Template>
  <TotalTime>101</TotalTime>
  <Words>683</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IRANYekan</vt:lpstr>
      <vt:lpstr>Symbol</vt:lpstr>
      <vt:lpstr>Office Theme</vt:lpstr>
      <vt:lpstr>جلسه اول یادگیری ماشین </vt:lpstr>
      <vt:lpstr>انواعداده</vt:lpstr>
      <vt:lpstr>TEP </vt:lpstr>
      <vt:lpstr>مراحل انجام یادگیری ماشین </vt:lpstr>
      <vt:lpstr>دسته بندی یادگیری ماشین</vt:lpstr>
      <vt:lpstr>Supervised Learning </vt:lpstr>
      <vt:lpstr>یادگیری با نظارت و انواع آن(طبقه بندی)</vt:lpstr>
      <vt:lpstr>یادگیری با نظارت و انواع آن(رگرسیون)</vt:lpstr>
      <vt:lpstr>یادگیری بی‌نظارت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جلسه اول یادگیری ماشین</dc:title>
  <dc:creator>armin gh</dc:creator>
  <cp:lastModifiedBy>armin gh</cp:lastModifiedBy>
  <cp:revision>10</cp:revision>
  <dcterms:created xsi:type="dcterms:W3CDTF">2024-03-25T12:04:40Z</dcterms:created>
  <dcterms:modified xsi:type="dcterms:W3CDTF">2024-03-25T15:57:36Z</dcterms:modified>
</cp:coreProperties>
</file>