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9599" y="782114"/>
            <a:ext cx="5412984" cy="2363567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9905" y="3429000"/>
            <a:ext cx="5412984" cy="1628853"/>
          </a:xfrm>
        </p:spPr>
        <p:txBody>
          <a:bodyPr>
            <a:normAutofit/>
          </a:bodyPr>
          <a:lstStyle>
            <a:lvl1pPr marL="0" indent="0" algn="l">
              <a:buNone/>
              <a:defRPr sz="3733" b="0" i="0">
                <a:solidFill>
                  <a:srgbClr val="FE9202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E59F8-331F-463B-8158-E91D812A32EC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0EC76-D918-4809-9B4F-D69A2062C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954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E59F8-331F-463B-8158-E91D812A32EC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0EC76-D918-4809-9B4F-D69A2062C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589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E59F8-331F-463B-8158-E91D812A32EC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0EC76-D918-4809-9B4F-D69A2062C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5849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E59F8-331F-463B-8158-E91D812A32EC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0EC76-D918-4809-9B4F-D69A2062C6C7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77967" y="3101618"/>
            <a:ext cx="1951712" cy="702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8954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6262" y="286045"/>
            <a:ext cx="11139473" cy="1018032"/>
          </a:xfrm>
        </p:spPr>
        <p:txBody>
          <a:bodyPr>
            <a:normAutofit/>
          </a:bodyPr>
          <a:lstStyle>
            <a:lvl1pPr algn="l">
              <a:defRPr sz="48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577" y="1800147"/>
            <a:ext cx="11124847" cy="4500388"/>
          </a:xfrm>
        </p:spPr>
        <p:txBody>
          <a:bodyPr/>
          <a:lstStyle>
            <a:lvl1pPr algn="l">
              <a:defRPr sz="3733">
                <a:solidFill>
                  <a:srgbClr val="00B050"/>
                </a:solidFill>
              </a:defRPr>
            </a:lvl1pPr>
            <a:lvl2pPr algn="l">
              <a:defRPr>
                <a:solidFill>
                  <a:srgbClr val="00B050"/>
                </a:solidFill>
              </a:defRPr>
            </a:lvl2pPr>
            <a:lvl3pPr algn="l">
              <a:defRPr>
                <a:solidFill>
                  <a:srgbClr val="00B050"/>
                </a:solidFill>
              </a:defRPr>
            </a:lvl3pPr>
            <a:lvl4pPr algn="l">
              <a:defRPr>
                <a:solidFill>
                  <a:srgbClr val="00B050"/>
                </a:solidFill>
              </a:defRPr>
            </a:lvl4pPr>
            <a:lvl5pPr algn="l">
              <a:defRPr>
                <a:solidFill>
                  <a:srgbClr val="00B05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E59F8-331F-463B-8158-E91D812A32EC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0EC76-D918-4809-9B4F-D69A2062C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109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68250"/>
            <a:ext cx="8336893" cy="1018033"/>
          </a:xfrm>
        </p:spPr>
        <p:txBody>
          <a:bodyPr>
            <a:normAutofit/>
          </a:bodyPr>
          <a:lstStyle>
            <a:lvl1pPr algn="l">
              <a:defRPr sz="48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5825"/>
            <a:ext cx="8336893" cy="4750527"/>
          </a:xfrm>
        </p:spPr>
        <p:txBody>
          <a:bodyPr/>
          <a:lstStyle>
            <a:lvl1pPr algn="l">
              <a:defRPr sz="3733">
                <a:solidFill>
                  <a:srgbClr val="FFBC43"/>
                </a:solidFill>
              </a:defRPr>
            </a:lvl1pPr>
            <a:lvl2pPr algn="l">
              <a:defRPr>
                <a:solidFill>
                  <a:srgbClr val="FFBC43"/>
                </a:solidFill>
              </a:defRPr>
            </a:lvl2pPr>
            <a:lvl3pPr algn="l">
              <a:defRPr>
                <a:solidFill>
                  <a:srgbClr val="FFBC43"/>
                </a:solidFill>
              </a:defRPr>
            </a:lvl3pPr>
            <a:lvl4pPr algn="l">
              <a:defRPr>
                <a:solidFill>
                  <a:srgbClr val="FFBC43"/>
                </a:solidFill>
              </a:defRPr>
            </a:lvl4pPr>
            <a:lvl5pPr algn="l">
              <a:defRPr>
                <a:solidFill>
                  <a:srgbClr val="FFBC43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E59F8-331F-463B-8158-E91D812A32EC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0EC76-D918-4809-9B4F-D69A2062C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802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E59F8-331F-463B-8158-E91D812A32EC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0EC76-D918-4809-9B4F-D69A2062C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562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E59F8-331F-463B-8158-E91D812A32EC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0EC76-D918-4809-9B4F-D69A2062C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176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6362" y="337324"/>
            <a:ext cx="11025060" cy="1018033"/>
          </a:xfrm>
        </p:spPr>
        <p:txBody>
          <a:bodyPr>
            <a:normAutofit/>
          </a:bodyPr>
          <a:lstStyle>
            <a:lvl1pPr algn="l">
              <a:defRPr sz="4800" u="none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6362" y="2207360"/>
            <a:ext cx="5386917" cy="639763"/>
          </a:xfrm>
        </p:spPr>
        <p:txBody>
          <a:bodyPr anchor="b"/>
          <a:lstStyle>
            <a:lvl1pPr marL="0" indent="0" algn="ctr">
              <a:buNone/>
              <a:defRPr sz="3200" b="1">
                <a:solidFill>
                  <a:srgbClr val="00B050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362" y="2837223"/>
            <a:ext cx="5386917" cy="3035059"/>
          </a:xfrm>
        </p:spPr>
        <p:txBody>
          <a:bodyPr/>
          <a:lstStyle>
            <a:lvl1pPr algn="ctr">
              <a:defRPr sz="3200">
                <a:solidFill>
                  <a:srgbClr val="00B050"/>
                </a:solidFill>
              </a:defRPr>
            </a:lvl1pPr>
            <a:lvl2pPr algn="ctr">
              <a:defRPr sz="2667">
                <a:solidFill>
                  <a:srgbClr val="00B050"/>
                </a:solidFill>
              </a:defRPr>
            </a:lvl2pPr>
            <a:lvl3pPr algn="ctr">
              <a:defRPr sz="2400">
                <a:solidFill>
                  <a:srgbClr val="00B050"/>
                </a:solidFill>
              </a:defRPr>
            </a:lvl3pPr>
            <a:lvl4pPr algn="ctr">
              <a:defRPr sz="2133">
                <a:solidFill>
                  <a:srgbClr val="00B050"/>
                </a:solidFill>
              </a:defRPr>
            </a:lvl4pPr>
            <a:lvl5pPr algn="ctr">
              <a:defRPr sz="2133">
                <a:solidFill>
                  <a:srgbClr val="00B050"/>
                </a:solidFill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26524" y="2207360"/>
            <a:ext cx="5389033" cy="639763"/>
          </a:xfrm>
        </p:spPr>
        <p:txBody>
          <a:bodyPr anchor="b"/>
          <a:lstStyle>
            <a:lvl1pPr marL="0" indent="0" algn="ctr">
              <a:buNone/>
              <a:defRPr sz="3200" b="1">
                <a:solidFill>
                  <a:srgbClr val="00B050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26524" y="2837223"/>
            <a:ext cx="5389033" cy="3035059"/>
          </a:xfrm>
        </p:spPr>
        <p:txBody>
          <a:bodyPr/>
          <a:lstStyle>
            <a:lvl1pPr algn="ctr">
              <a:defRPr sz="3200">
                <a:solidFill>
                  <a:srgbClr val="00B050"/>
                </a:solidFill>
              </a:defRPr>
            </a:lvl1pPr>
            <a:lvl2pPr algn="ctr">
              <a:defRPr sz="2667">
                <a:solidFill>
                  <a:srgbClr val="00B050"/>
                </a:solidFill>
              </a:defRPr>
            </a:lvl2pPr>
            <a:lvl3pPr algn="ctr">
              <a:defRPr sz="2400">
                <a:solidFill>
                  <a:srgbClr val="00B050"/>
                </a:solidFill>
              </a:defRPr>
            </a:lvl3pPr>
            <a:lvl4pPr algn="ctr">
              <a:defRPr sz="2133">
                <a:solidFill>
                  <a:srgbClr val="00B050"/>
                </a:solidFill>
              </a:defRPr>
            </a:lvl4pPr>
            <a:lvl5pPr algn="ctr">
              <a:defRPr sz="2133">
                <a:solidFill>
                  <a:srgbClr val="00B050"/>
                </a:solidFill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E59F8-331F-463B-8158-E91D812A32EC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0EC76-D918-4809-9B4F-D69A2062C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89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E59F8-331F-463B-8158-E91D812A32EC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0EC76-D918-4809-9B4F-D69A2062C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001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E59F8-331F-463B-8158-E91D812A32EC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0EC76-D918-4809-9B4F-D69A2062C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004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E59F8-331F-463B-8158-E91D812A32EC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0EC76-D918-4809-9B4F-D69A2062C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276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0E59F8-331F-463B-8158-E91D812A32EC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20EC76-D918-4809-9B4F-D69A2062C6C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/>
        </p:nvSpPr>
        <p:spPr>
          <a:xfrm>
            <a:off x="-12200" y="6951663"/>
            <a:ext cx="11186167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867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2984516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python.org/3/library/datetime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BE7AB-B592-E70F-60BC-5E1F46DF35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2946400" cy="2363567"/>
          </a:xfrm>
        </p:spPr>
        <p:txBody>
          <a:bodyPr/>
          <a:lstStyle/>
          <a:p>
            <a:r>
              <a:rPr lang="en-US" dirty="0"/>
              <a:t>In the name of god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9BD39F-9859-E8FC-DDCC-31B82E1E01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167909"/>
            <a:ext cx="5412984" cy="1628853"/>
          </a:xfrm>
        </p:spPr>
        <p:txBody>
          <a:bodyPr/>
          <a:lstStyle/>
          <a:p>
            <a:r>
              <a:rPr lang="fa-IR" dirty="0"/>
              <a:t>کاری از آرمین قاجاری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404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E3552-5DC4-69FA-9329-15878010C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/>
              <a:t>عملگر جدید در پایتون 3.8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DACBB-1BCF-5005-D4A9-342ADE27F1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032" y="1758301"/>
            <a:ext cx="11124847" cy="4500388"/>
          </a:xfrm>
        </p:spPr>
        <p:txBody>
          <a:bodyPr/>
          <a:lstStyle/>
          <a:p>
            <a:pPr marL="0" indent="0" algn="r" rtl="1">
              <a:buNone/>
            </a:pPr>
            <a:r>
              <a:rPr lang="fa-IR" dirty="0"/>
              <a:t>عملگر </a:t>
            </a:r>
            <a:r>
              <a:rPr lang="en-US" dirty="0"/>
              <a:t>=:</a:t>
            </a:r>
            <a:r>
              <a:rPr lang="fa-IR" dirty="0"/>
              <a:t> </a:t>
            </a:r>
          </a:p>
          <a:p>
            <a:pPr marL="0" indent="0" algn="r" rtl="1">
              <a:buNone/>
            </a:pPr>
            <a:r>
              <a:rPr lang="fa-IR" sz="2400" dirty="0">
                <a:solidFill>
                  <a:schemeClr val="tx1"/>
                </a:solidFill>
              </a:rPr>
              <a:t>این عملگر برای زمانی استفاده می شود که هم بخواهیم مقدار دهی کنیم هم مقدار متغییر را بازگشت دهیم.</a:t>
            </a:r>
          </a:p>
          <a:p>
            <a:pPr marL="0" indent="0" algn="r" rtl="1">
              <a:buNone/>
            </a:pPr>
            <a:r>
              <a:rPr lang="fa-IR" sz="2400" dirty="0">
                <a:solidFill>
                  <a:schemeClr val="tx1"/>
                </a:solidFill>
              </a:rPr>
              <a:t> </a:t>
            </a:r>
          </a:p>
          <a:p>
            <a:pPr marL="0" indent="0" algn="r" rtl="1">
              <a:buNone/>
            </a:pPr>
            <a:endParaRPr lang="fa-IR" sz="2400" dirty="0">
              <a:solidFill>
                <a:schemeClr val="tx1"/>
              </a:solidFill>
            </a:endParaRPr>
          </a:p>
          <a:p>
            <a:pPr marL="0" indent="0" algn="r" rtl="1">
              <a:buNone/>
            </a:pPr>
            <a:endParaRPr lang="fa-IR" sz="2400" dirty="0">
              <a:solidFill>
                <a:schemeClr val="tx1"/>
              </a:solidFill>
            </a:endParaRPr>
          </a:p>
          <a:p>
            <a:pPr marL="0" indent="0" algn="r" rtl="1">
              <a:buNone/>
            </a:pPr>
            <a:r>
              <a:rPr lang="en-US" sz="2400" dirty="0">
                <a:solidFill>
                  <a:schemeClr val="tx1"/>
                </a:solidFill>
              </a:rPr>
              <a:t>exp</a:t>
            </a:r>
            <a:r>
              <a:rPr lang="fa-IR" sz="2400" dirty="0">
                <a:solidFill>
                  <a:schemeClr val="tx1"/>
                </a:solidFill>
              </a:rPr>
              <a:t>:</a:t>
            </a:r>
          </a:p>
          <a:p>
            <a:pPr marL="0" indent="0" algn="r" rtl="1">
              <a:buNone/>
            </a:pPr>
            <a:endParaRPr lang="fa-IR" sz="2400" dirty="0">
              <a:solidFill>
                <a:schemeClr val="tx1"/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4F259D1-5F24-4138-1191-99402C2036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2037" y="4197131"/>
            <a:ext cx="2336800" cy="468026"/>
          </a:xfrm>
          <a:prstGeom prst="rect">
            <a:avLst/>
          </a:prstGeom>
          <a:solidFill>
            <a:srgbClr val="F5F2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79350" rIns="0" bIns="793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&gt;&gt;&gt;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walrus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:=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fa-IR" altLang="en-US" sz="1000" b="0" i="0" u="none" strike="noStrike" cap="none" normalizeH="0" baseline="0" dirty="0">
              <a:ln>
                <a:noFill/>
              </a:ln>
              <a:solidFill>
                <a:srgbClr val="999999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7610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D2343-32D3-B2AC-CBEB-F17275384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262" y="286045"/>
            <a:ext cx="9088793" cy="1018032"/>
          </a:xfrm>
        </p:spPr>
        <p:txBody>
          <a:bodyPr/>
          <a:lstStyle/>
          <a:p>
            <a:pPr algn="r" rtl="1"/>
            <a:r>
              <a:rPr lang="fa-IR" dirty="0"/>
              <a:t>استفاده از کتابخانه </a:t>
            </a:r>
            <a:r>
              <a:rPr lang="en-US" dirty="0"/>
              <a:t>math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E1B62-C59E-FD52-FF08-5D280A92A1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sz="2400" dirty="0">
                <a:solidFill>
                  <a:schemeClr val="tx1"/>
                </a:solidFill>
              </a:rPr>
              <a:t>با این کتاب خانه می توان به تمام توابع ریاضی دسترسی پیدا کرد .</a:t>
            </a:r>
          </a:p>
          <a:p>
            <a:pPr algn="r" rtl="1"/>
            <a:endParaRPr lang="fa-IR" sz="2400" dirty="0">
              <a:solidFill>
                <a:schemeClr val="tx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902B91E-89A1-4581-D023-E33790B532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818" t="28552" r="1515" b="22559"/>
          <a:stretch/>
        </p:blipFill>
        <p:spPr>
          <a:xfrm>
            <a:off x="5577456" y="2576983"/>
            <a:ext cx="5689601" cy="335280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0C41E6B-4B61-4267-DBF9-98706E60343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1516" t="22491" r="605" b="6677"/>
          <a:stretch/>
        </p:blipFill>
        <p:spPr>
          <a:xfrm>
            <a:off x="434109" y="2276172"/>
            <a:ext cx="4751980" cy="3954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669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CFF08-978B-EF2C-AA74-92A88B962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263" y="286045"/>
            <a:ext cx="9070320" cy="1018032"/>
          </a:xfrm>
        </p:spPr>
        <p:txBody>
          <a:bodyPr/>
          <a:lstStyle/>
          <a:p>
            <a:pPr algn="r" rtl="1"/>
            <a:r>
              <a:rPr lang="fa-IR" dirty="0"/>
              <a:t>استفاده از کتابخانه  </a:t>
            </a:r>
            <a:r>
              <a:rPr lang="en-US" dirty="0"/>
              <a:t>   </a:t>
            </a:r>
            <a:r>
              <a:rPr lang="en-US" sz="2400" dirty="0"/>
              <a:t>(time)</a:t>
            </a:r>
            <a:r>
              <a:rPr lang="en-US" dirty="0"/>
              <a:t>datetime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591891-9D0B-426B-05E7-26DE5BE9F1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sz="2400" dirty="0">
                <a:solidFill>
                  <a:schemeClr val="tx1"/>
                </a:solidFill>
              </a:rPr>
              <a:t>استفاده از </a:t>
            </a:r>
            <a:r>
              <a:rPr lang="en-US" sz="2400" dirty="0">
                <a:solidFill>
                  <a:schemeClr val="tx1"/>
                </a:solidFill>
              </a:rPr>
              <a:t>time </a:t>
            </a:r>
            <a:r>
              <a:rPr lang="fa-IR" sz="2400" dirty="0">
                <a:solidFill>
                  <a:schemeClr val="tx1"/>
                </a:solidFill>
              </a:rPr>
              <a:t> : </a:t>
            </a:r>
            <a:r>
              <a:rPr lang="en-US" sz="2400" dirty="0" err="1">
                <a:solidFill>
                  <a:schemeClr val="tx1"/>
                </a:solidFill>
              </a:rPr>
              <a:t>datetime.time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fa-IR" sz="2400" dirty="0">
                <a:solidFill>
                  <a:schemeClr val="tx1"/>
                </a:solidFill>
              </a:rPr>
              <a:t> یک نوع دیتا تایپ موجود در این کتابختنه می باشد که نمی توانیم مقدار متغییر های آن راه تغییر دهیم ، به عبارتی فقط </a:t>
            </a:r>
            <a:r>
              <a:rPr lang="en-US" sz="2400" dirty="0">
                <a:solidFill>
                  <a:schemeClr val="tx1"/>
                </a:solidFill>
              </a:rPr>
              <a:t>(read-only)</a:t>
            </a:r>
            <a:r>
              <a:rPr lang="fa-IR" sz="2400" dirty="0">
                <a:solidFill>
                  <a:schemeClr val="tx1"/>
                </a:solidFill>
              </a:rPr>
              <a:t> هستند .</a:t>
            </a:r>
          </a:p>
          <a:p>
            <a:pPr marL="0" indent="0" algn="r" rtl="1">
              <a:buNone/>
            </a:pPr>
            <a:r>
              <a:rPr lang="fa-IR" sz="2400" dirty="0">
                <a:solidFill>
                  <a:schemeClr val="tx1"/>
                </a:solidFill>
              </a:rPr>
              <a:t>به عبارتی دیگر فقط هنگام تعریف می توان مقدار آن را مشخص کرد و در وسط برنامه دیگر نمی توان مقدار آن راه تغییر داد (فقط هنگام تعریف شی می توان مقادیر </a:t>
            </a:r>
          </a:p>
          <a:p>
            <a:pPr marL="0" indent="0" algn="r" rtl="1">
              <a:buNone/>
            </a:pPr>
            <a:r>
              <a:rPr lang="fa-IR" sz="2400" dirty="0">
                <a:solidFill>
                  <a:schemeClr val="tx1"/>
                </a:solidFill>
              </a:rPr>
              <a:t>اولیه زمان ، این که زمان از کجا شروع شود را تعیین کرد .</a:t>
            </a: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05A1FD-9C2A-4C3C-EE65-7D2C6482F3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030" t="28417" r="1137" b="19057"/>
          <a:stretch/>
        </p:blipFill>
        <p:spPr>
          <a:xfrm>
            <a:off x="221674" y="3048002"/>
            <a:ext cx="5089236" cy="3602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587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80AD4-0B16-1B41-FE85-65EA30E07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263" y="286045"/>
            <a:ext cx="8913302" cy="1018032"/>
          </a:xfrm>
        </p:spPr>
        <p:txBody>
          <a:bodyPr/>
          <a:lstStyle/>
          <a:p>
            <a:pPr algn="r" rtl="1"/>
            <a:r>
              <a:rPr lang="fa-IR" dirty="0"/>
              <a:t>استفاده از کتابخانه </a:t>
            </a:r>
            <a:r>
              <a:rPr lang="en-US" sz="2400" dirty="0"/>
              <a:t>(date)</a:t>
            </a:r>
            <a:r>
              <a:rPr lang="en-US" dirty="0"/>
              <a:t>datetime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47AFBD57-511D-0E3F-E794-3AF2DE1514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2039" t="45069" r="1944" b="9862"/>
          <a:stretch/>
        </p:blipFill>
        <p:spPr>
          <a:xfrm>
            <a:off x="201837" y="2671902"/>
            <a:ext cx="7298090" cy="4020604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6C71BCC-D8A8-6D43-5E7B-AA88D847067B}"/>
              </a:ext>
            </a:extLst>
          </p:cNvPr>
          <p:cNvSpPr txBox="1"/>
          <p:nvPr/>
        </p:nvSpPr>
        <p:spPr>
          <a:xfrm>
            <a:off x="203200" y="1597891"/>
            <a:ext cx="118502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400" dirty="0"/>
              <a:t>دیتا تایپ </a:t>
            </a:r>
            <a:r>
              <a:rPr lang="en-US" sz="2400" dirty="0"/>
              <a:t>datetime.date </a:t>
            </a:r>
            <a:r>
              <a:rPr lang="fa-IR" sz="2400" dirty="0"/>
              <a:t> یکی از دیتا تایپ های تغییر ناپذیر است و درست مثل دیتا تایپ </a:t>
            </a:r>
            <a:r>
              <a:rPr lang="en-US" sz="2400" dirty="0"/>
              <a:t>time</a:t>
            </a:r>
            <a:r>
              <a:rPr lang="fa-IR" sz="2400" dirty="0"/>
              <a:t> فقط می توان هنگام تعریف مقدار آن را تعیین کرد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28866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B8D71-026C-7299-55F3-EF65110D9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262" y="286045"/>
            <a:ext cx="8987193" cy="1018032"/>
          </a:xfrm>
        </p:spPr>
        <p:txBody>
          <a:bodyPr/>
          <a:lstStyle/>
          <a:p>
            <a:pPr algn="r" rtl="1"/>
            <a:r>
              <a:rPr lang="fa-IR" dirty="0"/>
              <a:t>استفاده از متابخانه </a:t>
            </a:r>
            <a:r>
              <a:rPr lang="en-US" dirty="0"/>
              <a:t>datetime </a:t>
            </a:r>
            <a:r>
              <a:rPr lang="fa-IR" dirty="0"/>
              <a:t> </a:t>
            </a:r>
            <a:r>
              <a:rPr lang="en-US" sz="2400" dirty="0"/>
              <a:t>(</a:t>
            </a:r>
            <a:r>
              <a:rPr lang="en-US" sz="2400" dirty="0" err="1"/>
              <a:t>datetime,now</a:t>
            </a:r>
            <a:r>
              <a:rPr lang="en-US" sz="2400" dirty="0"/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A797D-EFF0-FA66-1952-E4C0F7E175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sz="2400" dirty="0">
                <a:solidFill>
                  <a:schemeClr val="tx1"/>
                </a:solidFill>
              </a:rPr>
              <a:t>تابع </a:t>
            </a:r>
            <a:r>
              <a:rPr lang="en-US" sz="2400" dirty="0">
                <a:solidFill>
                  <a:schemeClr val="tx1"/>
                </a:solidFill>
              </a:rPr>
              <a:t>now</a:t>
            </a:r>
            <a:r>
              <a:rPr lang="fa-IR" sz="2400" dirty="0">
                <a:solidFill>
                  <a:schemeClr val="tx1"/>
                </a:solidFill>
              </a:rPr>
              <a:t> : با این تابع می توان مقدار دقیق زمان رو بدست آورد (تابع درونی </a:t>
            </a:r>
            <a:r>
              <a:rPr lang="en-US" sz="2400" dirty="0">
                <a:solidFill>
                  <a:schemeClr val="tx1"/>
                </a:solidFill>
              </a:rPr>
              <a:t>datetime</a:t>
            </a:r>
            <a:r>
              <a:rPr lang="fa-IR" sz="2400" dirty="0">
                <a:solidFill>
                  <a:schemeClr val="tx1"/>
                </a:solidFill>
              </a:rPr>
              <a:t> )</a:t>
            </a:r>
          </a:p>
          <a:p>
            <a:pPr algn="r" rtl="1"/>
            <a:r>
              <a:rPr lang="fa-IR" sz="2400" dirty="0">
                <a:solidFill>
                  <a:schemeClr val="tx1"/>
                </a:solidFill>
              </a:rPr>
              <a:t>تابع </a:t>
            </a:r>
            <a:r>
              <a:rPr lang="en-US" sz="2400" dirty="0">
                <a:solidFill>
                  <a:schemeClr val="tx1"/>
                </a:solidFill>
              </a:rPr>
              <a:t>datetime</a:t>
            </a:r>
            <a:r>
              <a:rPr lang="fa-IR" sz="2400" dirty="0">
                <a:solidFill>
                  <a:schemeClr val="tx1"/>
                </a:solidFill>
              </a:rPr>
              <a:t> : ترکیب دو دیتا تایپ </a:t>
            </a:r>
            <a:r>
              <a:rPr lang="en-US" sz="2400" dirty="0">
                <a:solidFill>
                  <a:schemeClr val="tx1"/>
                </a:solidFill>
              </a:rPr>
              <a:t>time </a:t>
            </a:r>
            <a:r>
              <a:rPr lang="fa-IR" sz="2400" dirty="0">
                <a:solidFill>
                  <a:schemeClr val="tx1"/>
                </a:solidFill>
              </a:rPr>
              <a:t> و </a:t>
            </a:r>
            <a:r>
              <a:rPr lang="en-US" sz="2400" dirty="0">
                <a:solidFill>
                  <a:schemeClr val="tx1"/>
                </a:solidFill>
              </a:rPr>
              <a:t>date</a:t>
            </a:r>
          </a:p>
          <a:p>
            <a:pPr marL="0" indent="0" algn="r" rtl="1">
              <a:buNone/>
            </a:pP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9244F4F-C4A3-C754-B92C-35C48B7A33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272" t="28148" r="1061" b="27138"/>
          <a:stretch/>
        </p:blipFill>
        <p:spPr>
          <a:xfrm>
            <a:off x="2586182" y="2770909"/>
            <a:ext cx="6567053" cy="3801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599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47989-23BF-52F9-CC15-B5600A8E1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262" y="286045"/>
            <a:ext cx="9144211" cy="1018032"/>
          </a:xfrm>
        </p:spPr>
        <p:txBody>
          <a:bodyPr/>
          <a:lstStyle/>
          <a:p>
            <a:pPr algn="r" rtl="1"/>
            <a:r>
              <a:rPr lang="fa-IR" dirty="0"/>
              <a:t>استفاده از متابخانه </a:t>
            </a:r>
            <a:r>
              <a:rPr lang="en-US" dirty="0"/>
              <a:t>datetime </a:t>
            </a:r>
            <a:r>
              <a:rPr lang="fa-IR" dirty="0"/>
              <a:t> </a:t>
            </a:r>
            <a:r>
              <a:rPr lang="en-US" sz="2400" dirty="0"/>
              <a:t>(</a:t>
            </a:r>
            <a:r>
              <a:rPr lang="en-US" sz="2400" dirty="0" err="1"/>
              <a:t>strptime</a:t>
            </a:r>
            <a:r>
              <a:rPr lang="en-US" sz="2400" dirty="0"/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F2F03-D491-452A-E0FA-7E7E196193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sz="2400" dirty="0">
                <a:solidFill>
                  <a:schemeClr val="tx1"/>
                </a:solidFill>
              </a:rPr>
              <a:t>این تابع که زیر مجموعه </a:t>
            </a:r>
            <a:r>
              <a:rPr lang="en-US" sz="2400" dirty="0">
                <a:solidFill>
                  <a:schemeClr val="tx1"/>
                </a:solidFill>
              </a:rPr>
              <a:t>datetime</a:t>
            </a:r>
            <a:r>
              <a:rPr lang="fa-IR" sz="2400" dirty="0">
                <a:solidFill>
                  <a:schemeClr val="tx1"/>
                </a:solidFill>
              </a:rPr>
              <a:t> می باشد به شما اجازه تبدیل فرمت خای خاص تاریخ رو از استرینگ به </a:t>
            </a:r>
            <a:r>
              <a:rPr lang="en-US" sz="2400" dirty="0">
                <a:solidFill>
                  <a:schemeClr val="tx1"/>
                </a:solidFill>
              </a:rPr>
              <a:t>datetime</a:t>
            </a:r>
            <a:r>
              <a:rPr lang="fa-IR" sz="2400" dirty="0">
                <a:solidFill>
                  <a:schemeClr val="tx1"/>
                </a:solidFill>
              </a:rPr>
              <a:t> می دهد </a:t>
            </a: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5ED939A-0CC5-3CAE-092A-14F6A2BA67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197" t="28957" r="13561" b="16902"/>
          <a:stretch/>
        </p:blipFill>
        <p:spPr>
          <a:xfrm>
            <a:off x="526262" y="2587517"/>
            <a:ext cx="6003637" cy="371301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97170AC-E61B-01BA-49B3-83514C3900A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28" t="10774" r="59924" b="60944"/>
          <a:stretch/>
        </p:blipFill>
        <p:spPr>
          <a:xfrm>
            <a:off x="7278255" y="2817090"/>
            <a:ext cx="4248728" cy="193963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B0977D8-5AE7-26FD-2C52-982791C36025}"/>
              </a:ext>
            </a:extLst>
          </p:cNvPr>
          <p:cNvSpPr txBox="1"/>
          <p:nvPr/>
        </p:nvSpPr>
        <p:spPr>
          <a:xfrm>
            <a:off x="7370618" y="4913745"/>
            <a:ext cx="406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dirty="0"/>
              <a:t>امکان جمع و منها کردن مستقیم تاریخ ها 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6FF779-ED39-72ED-EB1C-2272987C4A59}"/>
              </a:ext>
            </a:extLst>
          </p:cNvPr>
          <p:cNvSpPr txBox="1"/>
          <p:nvPr/>
        </p:nvSpPr>
        <p:spPr>
          <a:xfrm>
            <a:off x="7564582" y="5384800"/>
            <a:ext cx="4101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dirty="0">
                <a:hlinkClick r:id="rId4"/>
              </a:rPr>
              <a:t>کاربرد های دیگر </a:t>
            </a:r>
            <a:r>
              <a:rPr lang="en-US" dirty="0">
                <a:hlinkClick r:id="rId4"/>
              </a:rPr>
              <a:t>datetime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754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162090-kids-programming-classes-template-16x9</Template>
  <TotalTime>53</TotalTime>
  <Words>272</Words>
  <Application>Microsoft Office PowerPoint</Application>
  <PresentationFormat>Widescreen</PresentationFormat>
  <Paragraphs>26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Consolas</vt:lpstr>
      <vt:lpstr>Office Theme</vt:lpstr>
      <vt:lpstr>In the name of god</vt:lpstr>
      <vt:lpstr>عملگر جدید در پایتون 3.8</vt:lpstr>
      <vt:lpstr>استفاده از کتابخانه math</vt:lpstr>
      <vt:lpstr>استفاده از کتابخانه     (time)datetime</vt:lpstr>
      <vt:lpstr>استفاده از کتابخانه (date)datetime</vt:lpstr>
      <vt:lpstr>استفاده از متابخانه datetime  (datetime,now)</vt:lpstr>
      <vt:lpstr>استفاده از متابخانه datetime  (strptime)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 the name of god</dc:title>
  <dc:creator>armin gh</dc:creator>
  <cp:lastModifiedBy>armin gh</cp:lastModifiedBy>
  <cp:revision>7</cp:revision>
  <dcterms:created xsi:type="dcterms:W3CDTF">2024-03-26T14:22:39Z</dcterms:created>
  <dcterms:modified xsi:type="dcterms:W3CDTF">2024-03-27T12:33:32Z</dcterms:modified>
</cp:coreProperties>
</file>