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6T09:20:09.1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6T09:20:09.5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trace contextRef="#ctx0" brushRef="#br0" timeOffset="1">1 0,'0'0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0271" y="2379408"/>
            <a:ext cx="10972800" cy="2251584"/>
          </a:xfrm>
          <a:noFill/>
          <a:effectLst>
            <a:outerShdw blurRad="50800" dist="38100" dir="2700000" algn="tl" rotWithShape="0">
              <a:prstClr val="black">
                <a:alpha val="40000"/>
              </a:prstClr>
            </a:outerShdw>
          </a:effectLst>
        </p:spPr>
        <p:txBody>
          <a:bodyPr>
            <a:normAutofit/>
          </a:bodyPr>
          <a:lstStyle>
            <a:lvl1pPr algn="r">
              <a:defRPr sz="48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60437" y="4925957"/>
            <a:ext cx="10972800" cy="904568"/>
          </a:xfrm>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80C92E-B5B7-4E1E-A208-4E4E77EB1A9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381279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F80C92E-B5B7-4E1E-A208-4E4E77EB1A96}"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69862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80C92E-B5B7-4E1E-A208-4E4E77EB1A9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366405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80C92E-B5B7-4E1E-A208-4E4E77EB1A9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34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9263" y="299116"/>
            <a:ext cx="11012131" cy="1018035"/>
          </a:xfrm>
        </p:spPr>
        <p:txBody>
          <a:bodyPr>
            <a:normAutofit/>
          </a:bodyPr>
          <a:lstStyle>
            <a:lvl1pPr algn="r">
              <a:defRPr sz="4800" baseline="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18285" y="1750141"/>
            <a:ext cx="10994760" cy="4621160"/>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0C92E-B5B7-4E1E-A208-4E4E77EB1A9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1002860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89475" y="542050"/>
            <a:ext cx="8378376" cy="967132"/>
          </a:xfrm>
        </p:spPr>
        <p:txBody>
          <a:bodyPr>
            <a:normAutofit/>
          </a:bodyPr>
          <a:lstStyle>
            <a:lvl1pPr algn="l">
              <a:defRPr sz="480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185651" y="1691148"/>
            <a:ext cx="8406580" cy="4560181"/>
          </a:xfrm>
        </p:spPr>
        <p:txBody>
          <a:bodyPr/>
          <a:lstStyle>
            <a:lvl1pPr>
              <a:defRPr sz="3733">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0C92E-B5B7-4E1E-A208-4E4E77EB1A9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321165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80C92E-B5B7-4E1E-A208-4E4E77EB1A9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138611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80C92E-B5B7-4E1E-A208-4E4E77EB1A96}"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686639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0257" y="362198"/>
            <a:ext cx="10791153" cy="1018033"/>
          </a:xfrm>
        </p:spPr>
        <p:txBody>
          <a:bodyPr>
            <a:normAutofit/>
          </a:bodyPr>
          <a:lstStyle>
            <a:lvl1pPr algn="r">
              <a:defRPr sz="4800" baseline="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96175" y="2207356"/>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96175" y="2837219"/>
            <a:ext cx="5386917"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6337" y="2207356"/>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76337" y="2837219"/>
            <a:ext cx="5389033"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80C92E-B5B7-4E1E-A208-4E4E77EB1A96}"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2511225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80C92E-B5B7-4E1E-A208-4E4E77EB1A96}"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203465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0C92E-B5B7-4E1E-A208-4E4E77EB1A96}"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79440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F80C92E-B5B7-4E1E-A208-4E4E77EB1A96}"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222564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F80C92E-B5B7-4E1E-A208-4E4E77EB1A96}" type="datetimeFigureOut">
              <a:rPr lang="en-US" smtClean="0"/>
              <a:t>3/26/2024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D95AFC75-710F-487D-B39E-C67482EECB5A}"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2670829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4.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4.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3316-058B-C324-2240-C43ACB210E84}"/>
              </a:ext>
            </a:extLst>
          </p:cNvPr>
          <p:cNvSpPr>
            <a:spLocks noGrp="1"/>
          </p:cNvSpPr>
          <p:nvPr>
            <p:ph type="ctrTitle"/>
          </p:nvPr>
        </p:nvSpPr>
        <p:spPr>
          <a:xfrm>
            <a:off x="5671127" y="2650836"/>
            <a:ext cx="5871944" cy="1980156"/>
          </a:xfrm>
        </p:spPr>
        <p:txBody>
          <a:bodyPr/>
          <a:lstStyle/>
          <a:p>
            <a:r>
              <a:rPr lang="fa-IR" dirty="0"/>
              <a:t>جلسه اول یادگیری ماشین</a:t>
            </a:r>
            <a:br>
              <a:rPr lang="fa-IR" dirty="0"/>
            </a:br>
            <a:endParaRPr lang="en-US" dirty="0"/>
          </a:p>
        </p:txBody>
      </p:sp>
      <p:sp>
        <p:nvSpPr>
          <p:cNvPr id="3" name="Subtitle 2">
            <a:extLst>
              <a:ext uri="{FF2B5EF4-FFF2-40B4-BE49-F238E27FC236}">
                <a16:creationId xmlns:a16="http://schemas.microsoft.com/office/drawing/2014/main" id="{1E374127-6D81-EFB9-6620-51976564101B}"/>
              </a:ext>
            </a:extLst>
          </p:cNvPr>
          <p:cNvSpPr>
            <a:spLocks noGrp="1"/>
          </p:cNvSpPr>
          <p:nvPr>
            <p:ph type="subTitle" idx="1"/>
          </p:nvPr>
        </p:nvSpPr>
        <p:spPr/>
        <p:txBody>
          <a:bodyPr/>
          <a:lstStyle/>
          <a:p>
            <a:r>
              <a:rPr lang="fa-IR" dirty="0">
                <a:latin typeface="Aldhabi" panose="01000000000000000000" pitchFamily="2" charset="-78"/>
                <a:cs typeface="Aldhabi" panose="01000000000000000000" pitchFamily="2" charset="-78"/>
              </a:rPr>
              <a:t>کاری از : آرمین قاجاری</a:t>
            </a:r>
            <a:endParaRPr lang="en-US" dirty="0">
              <a:latin typeface="Aldhabi" panose="01000000000000000000" pitchFamily="2" charset="-78"/>
              <a:cs typeface="Aldhabi" panose="01000000000000000000" pitchFamily="2" charset="-78"/>
            </a:endParaRPr>
          </a:p>
        </p:txBody>
      </p:sp>
      <p:sp>
        <p:nvSpPr>
          <p:cNvPr id="4" name="TextBox 3">
            <a:extLst>
              <a:ext uri="{FF2B5EF4-FFF2-40B4-BE49-F238E27FC236}">
                <a16:creationId xmlns:a16="http://schemas.microsoft.com/office/drawing/2014/main" id="{0700BAAE-8351-6D44-0739-83C895541A65}"/>
              </a:ext>
            </a:extLst>
          </p:cNvPr>
          <p:cNvSpPr txBox="1"/>
          <p:nvPr/>
        </p:nvSpPr>
        <p:spPr>
          <a:xfrm>
            <a:off x="6502400" y="304800"/>
            <a:ext cx="5200073" cy="646331"/>
          </a:xfrm>
          <a:prstGeom prst="rect">
            <a:avLst/>
          </a:prstGeom>
          <a:noFill/>
        </p:spPr>
        <p:txBody>
          <a:bodyPr wrap="square" rtlCol="0">
            <a:spAutoFit/>
          </a:bodyPr>
          <a:lstStyle/>
          <a:p>
            <a:pPr algn="ctr"/>
            <a:r>
              <a:rPr lang="en-US" sz="3600" dirty="0"/>
              <a:t>In the name of god</a:t>
            </a:r>
          </a:p>
        </p:txBody>
      </p:sp>
    </p:spTree>
    <p:extLst>
      <p:ext uri="{BB962C8B-B14F-4D97-AF65-F5344CB8AC3E}">
        <p14:creationId xmlns:p14="http://schemas.microsoft.com/office/powerpoint/2010/main" val="190781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4967F-1B1B-A33C-A6F1-6469A51A34E1}"/>
              </a:ext>
            </a:extLst>
          </p:cNvPr>
          <p:cNvSpPr>
            <a:spLocks noGrp="1"/>
          </p:cNvSpPr>
          <p:nvPr>
            <p:ph type="title"/>
          </p:nvPr>
        </p:nvSpPr>
        <p:spPr/>
        <p:txBody>
          <a:bodyPr/>
          <a:lstStyle/>
          <a:p>
            <a:r>
              <a:rPr lang="fa-IR" dirty="0"/>
              <a:t>یادگیری بدون نظارت </a:t>
            </a:r>
            <a:r>
              <a:rPr lang="fa-IR" sz="2400" dirty="0"/>
              <a:t>(خوشه بندی)</a:t>
            </a:r>
            <a:endParaRPr lang="en-US" dirty="0"/>
          </a:p>
        </p:txBody>
      </p:sp>
      <p:sp>
        <p:nvSpPr>
          <p:cNvPr id="3" name="Content Placeholder 2">
            <a:extLst>
              <a:ext uri="{FF2B5EF4-FFF2-40B4-BE49-F238E27FC236}">
                <a16:creationId xmlns:a16="http://schemas.microsoft.com/office/drawing/2014/main" id="{75A5EEAF-BC51-24A5-8BF9-267D66DD7DF3}"/>
              </a:ext>
            </a:extLst>
          </p:cNvPr>
          <p:cNvSpPr>
            <a:spLocks noGrp="1"/>
          </p:cNvSpPr>
          <p:nvPr>
            <p:ph idx="1"/>
          </p:nvPr>
        </p:nvSpPr>
        <p:spPr/>
        <p:txBody>
          <a:bodyPr>
            <a:normAutofit/>
          </a:bodyPr>
          <a:lstStyle/>
          <a:p>
            <a:pPr algn="r" rtl="1"/>
            <a:r>
              <a:rPr lang="fa-IR" sz="2400" b="0" i="0" dirty="0">
                <a:effectLst/>
                <a:latin typeface="IRANYekan"/>
              </a:rPr>
              <a:t>خوشه‌بندی به معنی دسته‌بندی اتوماتیک داده‌ها به خوشه‌های همگن است، به این صورت که داده‌های هر خوشه، ویژگی‌های یکسانی داشته باشند. اولین گام برای خوشه‌بندی داده‌ها، انتخاب کردن معیاری برای خوشه‌بندی است؛ به عبارت دیگر در این گام باید معیاری برای سنجش فاصله بین داده‌ها انتخاب کنیم. همه ما با </a:t>
            </a:r>
            <a:r>
              <a:rPr lang="fa-IR" sz="2400" b="0" i="0" u="none" strike="noStrike" dirty="0">
                <a:effectLst/>
                <a:latin typeface="IRANYekan"/>
              </a:rPr>
              <a:t>فاصله اقلیدوسی </a:t>
            </a:r>
            <a:r>
              <a:rPr lang="fa-IR" sz="2400" b="0" i="0" dirty="0">
                <a:effectLst/>
                <a:latin typeface="IRANYekan"/>
              </a:rPr>
              <a:t>آشنا هستیم؛ فاصله اقلیدسی یکی از پرکاربرد‌ترین معیار‌های سنجش فاصله است، ولی لازم است بدانیم که معیار مناسب برای فاصله، تنها به فاصله اقلیدسی محدود نمی‌شود.</a:t>
            </a:r>
          </a:p>
          <a:p>
            <a:pPr algn="r" rtl="1"/>
            <a:r>
              <a:rPr lang="fa-IR" sz="2400" b="0" i="0" dirty="0">
                <a:effectLst/>
                <a:latin typeface="IRANYekan"/>
              </a:rPr>
              <a:t>به عنوان مثال عکس پایین نمونه‌ای از خوشه‌بندی است که داده‌ها را بر اساس معیار فاصله اقلیدسی به ۳ دسته ‌خوشه‌بندی کرده‌ایم.</a:t>
            </a:r>
          </a:p>
          <a:p>
            <a:pPr algn="r" rtl="1"/>
            <a:endParaRPr lang="en-US" sz="2400" dirty="0"/>
          </a:p>
        </p:txBody>
      </p:sp>
      <p:pic>
        <p:nvPicPr>
          <p:cNvPr id="1026" name="Picture 2" descr="clustering">
            <a:extLst>
              <a:ext uri="{FF2B5EF4-FFF2-40B4-BE49-F238E27FC236}">
                <a16:creationId xmlns:a16="http://schemas.microsoft.com/office/drawing/2014/main" id="{F4F431F4-F747-1122-46FA-99B577A4E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541" y="4290871"/>
            <a:ext cx="4749223" cy="2385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72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F410-AF98-FCD9-40F4-E239A20D10A4}"/>
              </a:ext>
            </a:extLst>
          </p:cNvPr>
          <p:cNvSpPr>
            <a:spLocks noGrp="1"/>
          </p:cNvSpPr>
          <p:nvPr>
            <p:ph type="title"/>
          </p:nvPr>
        </p:nvSpPr>
        <p:spPr/>
        <p:txBody>
          <a:bodyPr/>
          <a:lstStyle/>
          <a:p>
            <a:r>
              <a:rPr lang="fa-IR" dirty="0"/>
              <a:t>یادگیری بدون نظارت </a:t>
            </a:r>
            <a:r>
              <a:rPr lang="fa-IR" sz="2400" dirty="0"/>
              <a:t>(کاهش ابعاد)</a:t>
            </a:r>
            <a:endParaRPr lang="en-US" dirty="0"/>
          </a:p>
        </p:txBody>
      </p:sp>
      <p:sp>
        <p:nvSpPr>
          <p:cNvPr id="3" name="Content Placeholder 2">
            <a:extLst>
              <a:ext uri="{FF2B5EF4-FFF2-40B4-BE49-F238E27FC236}">
                <a16:creationId xmlns:a16="http://schemas.microsoft.com/office/drawing/2014/main" id="{D406E128-304A-8120-E926-69B8388B5779}"/>
              </a:ext>
            </a:extLst>
          </p:cNvPr>
          <p:cNvSpPr>
            <a:spLocks noGrp="1"/>
          </p:cNvSpPr>
          <p:nvPr>
            <p:ph idx="1"/>
          </p:nvPr>
        </p:nvSpPr>
        <p:spPr/>
        <p:txBody>
          <a:bodyPr>
            <a:normAutofit/>
          </a:bodyPr>
          <a:lstStyle/>
          <a:p>
            <a:pPr algn="r" rtl="1"/>
            <a:r>
              <a:rPr lang="fa-IR" sz="2400" b="0" i="0" dirty="0">
                <a:effectLst/>
                <a:latin typeface="IRANYekan"/>
              </a:rPr>
              <a:t>در ساده ترین حالت، روش کاهش ابعاد یعنی کاهش دادن تعداد ویژگی‌هایی که از آن‌ها برای آموزش مدل یادگیری ماشین خود استفاده می‌کنیم. به طور مثال، کاهش دادن تعداد ستون‌های یک دیتاست جدولی، حالتی از کاهش ابعاد است</a:t>
            </a:r>
            <a:endParaRPr lang="en-US" sz="2400" dirty="0"/>
          </a:p>
        </p:txBody>
      </p:sp>
      <p:pic>
        <p:nvPicPr>
          <p:cNvPr id="2050" name="Picture 2" descr="the curse of dimensionality">
            <a:extLst>
              <a:ext uri="{FF2B5EF4-FFF2-40B4-BE49-F238E27FC236}">
                <a16:creationId xmlns:a16="http://schemas.microsoft.com/office/drawing/2014/main" id="{ED18E14C-5CF9-406E-3976-243B896D3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889" y="3429000"/>
            <a:ext cx="48577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00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7F6F-C361-FFF5-A1F9-57E624FC7391}"/>
              </a:ext>
            </a:extLst>
          </p:cNvPr>
          <p:cNvSpPr>
            <a:spLocks noGrp="1"/>
          </p:cNvSpPr>
          <p:nvPr>
            <p:ph type="title"/>
          </p:nvPr>
        </p:nvSpPr>
        <p:spPr/>
        <p:txBody>
          <a:bodyPr/>
          <a:lstStyle/>
          <a:p>
            <a:r>
              <a:rPr lang="fa-IR" dirty="0"/>
              <a:t>یادگیری تقویتی</a:t>
            </a:r>
            <a:endParaRPr lang="en-US" dirty="0"/>
          </a:p>
        </p:txBody>
      </p:sp>
      <p:sp>
        <p:nvSpPr>
          <p:cNvPr id="3" name="Content Placeholder 2">
            <a:extLst>
              <a:ext uri="{FF2B5EF4-FFF2-40B4-BE49-F238E27FC236}">
                <a16:creationId xmlns:a16="http://schemas.microsoft.com/office/drawing/2014/main" id="{3D937F04-0C7F-B737-E7AD-4E381BE20060}"/>
              </a:ext>
            </a:extLst>
          </p:cNvPr>
          <p:cNvSpPr>
            <a:spLocks noGrp="1"/>
          </p:cNvSpPr>
          <p:nvPr>
            <p:ph idx="1"/>
          </p:nvPr>
        </p:nvSpPr>
        <p:spPr>
          <a:xfrm>
            <a:off x="618284" y="1754353"/>
            <a:ext cx="11326377" cy="4616947"/>
          </a:xfrm>
        </p:spPr>
        <p:txBody>
          <a:bodyPr>
            <a:normAutofit/>
          </a:bodyPr>
          <a:lstStyle/>
          <a:p>
            <a:pPr algn="r" rtl="1"/>
            <a:r>
              <a:rPr lang="fa-IR" sz="2400" dirty="0"/>
              <a:t>داریم در ارتباط با ساده ترین روش یادگیری یعنی آزموتن و خطا صحبت می کنیم . همه ما در کودکی با آزمون و خطا زیاد راه رفتن را یاد گرفتیم و به خوبی این مدل از یاد گیری را می توانیم درک کنیم .</a:t>
            </a:r>
          </a:p>
          <a:p>
            <a:pPr algn="r" rtl="1"/>
            <a:r>
              <a:rPr lang="fa-IR" sz="2400" dirty="0"/>
              <a:t>فرض کنید شما در یک هزار تو قرار دارید ، و هربار که قدمی در راستای خروج از آن بر می دارید پاداشی به شما داده می شود و برعکس .  این کار انقدر ادامه پیدا می کند تا موفق به خروج از هزارتو شوید .</a:t>
            </a:r>
          </a:p>
          <a:p>
            <a:pPr algn="just" rtl="1">
              <a:buFont typeface="Arial" panose="020B0604020202020204" pitchFamily="34" charset="0"/>
              <a:buChar char="•"/>
            </a:pPr>
            <a:r>
              <a:rPr lang="fa-IR" sz="1600" b="0" i="0" dirty="0">
                <a:effectLst/>
                <a:latin typeface="IRANYekan"/>
              </a:rPr>
              <a:t>عامل هوشمند </a:t>
            </a:r>
            <a:r>
              <a:rPr lang="en-US" sz="1600" b="0" i="0" dirty="0">
                <a:effectLst/>
                <a:latin typeface="IRANYekan"/>
              </a:rPr>
              <a:t> (</a:t>
            </a:r>
            <a:r>
              <a:rPr lang="en-US" sz="1600" b="0" i="1" dirty="0">
                <a:effectLst/>
                <a:latin typeface="IRANYekan"/>
              </a:rPr>
              <a:t>agent)</a:t>
            </a:r>
            <a:r>
              <a:rPr lang="en-US" sz="1600" b="0" i="0" dirty="0">
                <a:effectLst/>
                <a:latin typeface="IRANYekan"/>
              </a:rPr>
              <a:t> </a:t>
            </a:r>
            <a:r>
              <a:rPr lang="fa-IR" sz="1600" b="0" i="0" dirty="0">
                <a:effectLst/>
                <a:latin typeface="IRANYekan"/>
              </a:rPr>
              <a:t>شما هستید که سعی می‌کنید از هزارتو خارج شوید.</a:t>
            </a:r>
          </a:p>
          <a:p>
            <a:pPr algn="just" rtl="1">
              <a:buFont typeface="Arial" panose="020B0604020202020204" pitchFamily="34" charset="0"/>
              <a:buChar char="•"/>
            </a:pPr>
            <a:r>
              <a:rPr lang="fa-IR" sz="1600" b="0" i="0" dirty="0">
                <a:effectLst/>
                <a:latin typeface="IRANYekan"/>
              </a:rPr>
              <a:t>حالت جاری </a:t>
            </a:r>
            <a:r>
              <a:rPr lang="fa-IR" sz="1600" b="0" i="1" dirty="0">
                <a:effectLst/>
                <a:latin typeface="IRANYekan"/>
              </a:rPr>
              <a:t>(</a:t>
            </a:r>
            <a:r>
              <a:rPr lang="en-US" sz="1600" b="0" i="1" dirty="0">
                <a:effectLst/>
                <a:latin typeface="IRANYekan"/>
              </a:rPr>
              <a:t> (state</a:t>
            </a:r>
            <a:r>
              <a:rPr lang="fa-IR" sz="1600" b="0" i="0" dirty="0">
                <a:effectLst/>
                <a:latin typeface="IRANYekan"/>
              </a:rPr>
              <a:t>مختصات مکان فعلی شما در هزارتو و اطلاعات بیشتری در مورد محیطی که در آن به یادگیری می‌پردازید را نشان می‌دهد.</a:t>
            </a:r>
          </a:p>
          <a:p>
            <a:pPr algn="just" rtl="1">
              <a:buFont typeface="Arial" panose="020B0604020202020204" pitchFamily="34" charset="0"/>
              <a:buChar char="•"/>
            </a:pPr>
            <a:r>
              <a:rPr lang="fa-IR" sz="1600" b="0" i="0" dirty="0">
                <a:effectLst/>
                <a:latin typeface="IRANYekan"/>
              </a:rPr>
              <a:t>حرکت یا عمل </a:t>
            </a:r>
            <a:r>
              <a:rPr lang="en-US" sz="1600" b="0" i="0" dirty="0">
                <a:effectLst/>
                <a:latin typeface="IRANYekan"/>
              </a:rPr>
              <a:t> (</a:t>
            </a:r>
            <a:r>
              <a:rPr lang="en-US" sz="1600" b="0" i="1" dirty="0">
                <a:effectLst/>
                <a:latin typeface="IRANYekan"/>
              </a:rPr>
              <a:t>action)</a:t>
            </a:r>
            <a:r>
              <a:rPr lang="en-US" sz="1600" b="0" i="0" dirty="0">
                <a:effectLst/>
                <a:latin typeface="IRANYekan"/>
              </a:rPr>
              <a:t> </a:t>
            </a:r>
            <a:r>
              <a:rPr lang="fa-IR" sz="1600" b="0" i="0" dirty="0">
                <a:effectLst/>
                <a:latin typeface="IRANYekan"/>
              </a:rPr>
              <a:t>گامی است که در یک جهت برمی‌دارید.</a:t>
            </a:r>
          </a:p>
          <a:p>
            <a:pPr algn="just" rtl="1">
              <a:buFont typeface="Arial" panose="020B0604020202020204" pitchFamily="34" charset="0"/>
              <a:buChar char="•"/>
            </a:pPr>
            <a:r>
              <a:rPr lang="fa-IR" sz="1600" b="0" i="0" dirty="0">
                <a:effectLst/>
                <a:latin typeface="IRANYekan"/>
              </a:rPr>
              <a:t>بازخورد </a:t>
            </a:r>
            <a:r>
              <a:rPr lang="en-US" sz="1600" b="0" i="1" dirty="0">
                <a:effectLst/>
                <a:latin typeface="IRANYekan"/>
              </a:rPr>
              <a:t> (reward)</a:t>
            </a:r>
            <a:r>
              <a:rPr lang="en-US" sz="1600" b="0" i="0" dirty="0">
                <a:effectLst/>
                <a:latin typeface="IRANYekan"/>
              </a:rPr>
              <a:t> </a:t>
            </a:r>
            <a:r>
              <a:rPr lang="fa-IR" sz="1600" b="0" i="0" dirty="0">
                <a:effectLst/>
                <a:latin typeface="IRANYekan"/>
              </a:rPr>
              <a:t>امتیاز مثبت یا منفی‌ای است که دریافت می‌کنید تا بفهمید آیا در مسیر درستی قرار دارید یا نه!</a:t>
            </a:r>
          </a:p>
          <a:p>
            <a:pPr algn="just" rtl="1">
              <a:buFont typeface="Arial" panose="020B0604020202020204" pitchFamily="34" charset="0"/>
              <a:buChar char="•"/>
            </a:pPr>
            <a:r>
              <a:rPr lang="fa-IR" sz="1600" b="0" i="0" dirty="0">
                <a:effectLst/>
                <a:latin typeface="IRANYekan"/>
              </a:rPr>
              <a:t>خط‌مشی</a:t>
            </a:r>
            <a:r>
              <a:rPr lang="en-US" sz="1600" b="0" i="0" dirty="0">
                <a:effectLst/>
                <a:latin typeface="IRANYekan"/>
              </a:rPr>
              <a:t> (</a:t>
            </a:r>
            <a:r>
              <a:rPr lang="en-US" sz="1600" b="0" i="1" dirty="0">
                <a:effectLst/>
                <a:latin typeface="IRANYekan"/>
              </a:rPr>
              <a:t>policy)</a:t>
            </a:r>
            <a:r>
              <a:rPr lang="en-US" sz="1600" b="0" i="0" dirty="0">
                <a:effectLst/>
                <a:latin typeface="IRANYekan"/>
              </a:rPr>
              <a:t> </a:t>
            </a:r>
            <a:r>
              <a:rPr lang="fa-IR" sz="1600" b="0" i="0" dirty="0">
                <a:effectLst/>
                <a:latin typeface="IRANYekan"/>
              </a:rPr>
              <a:t>مشخص می‌کند که در هر حالت چه عملی را انتخاب کنید تا بهترین پاداش را بگیرید.</a:t>
            </a:r>
          </a:p>
          <a:p>
            <a:pPr algn="r" rtl="1"/>
            <a:endParaRPr lang="en-US" sz="2400" dirty="0"/>
          </a:p>
        </p:txBody>
      </p:sp>
      <p:pic>
        <p:nvPicPr>
          <p:cNvPr id="1026" name="Picture 2" descr="یادگیری تقویتی">
            <a:extLst>
              <a:ext uri="{FF2B5EF4-FFF2-40B4-BE49-F238E27FC236}">
                <a16:creationId xmlns:a16="http://schemas.microsoft.com/office/drawing/2014/main" id="{34F5ED31-F803-4EB5-5B1D-D8CCFD653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7" y="3980874"/>
            <a:ext cx="3694546" cy="2827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17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E7C2-3EDB-9137-5040-F8F28863BCF7}"/>
              </a:ext>
            </a:extLst>
          </p:cNvPr>
          <p:cNvSpPr>
            <a:spLocks noGrp="1"/>
          </p:cNvSpPr>
          <p:nvPr>
            <p:ph type="title"/>
          </p:nvPr>
        </p:nvSpPr>
        <p:spPr/>
        <p:txBody>
          <a:bodyPr/>
          <a:lstStyle/>
          <a:p>
            <a:r>
              <a:rPr lang="fa-IR" dirty="0"/>
              <a:t>چالش های الگوریتمی</a:t>
            </a:r>
            <a:endParaRPr lang="en-US" dirty="0"/>
          </a:p>
        </p:txBody>
      </p:sp>
      <p:sp>
        <p:nvSpPr>
          <p:cNvPr id="3" name="Content Placeholder 2">
            <a:extLst>
              <a:ext uri="{FF2B5EF4-FFF2-40B4-BE49-F238E27FC236}">
                <a16:creationId xmlns:a16="http://schemas.microsoft.com/office/drawing/2014/main" id="{5DF8EB3C-53B9-6F77-2EF2-92D16C6FDEC4}"/>
              </a:ext>
            </a:extLst>
          </p:cNvPr>
          <p:cNvSpPr>
            <a:spLocks noGrp="1"/>
          </p:cNvSpPr>
          <p:nvPr>
            <p:ph idx="1"/>
          </p:nvPr>
        </p:nvSpPr>
        <p:spPr/>
        <p:txBody>
          <a:bodyPr>
            <a:normAutofit/>
          </a:bodyPr>
          <a:lstStyle/>
          <a:p>
            <a:pPr algn="r" rtl="1"/>
            <a:r>
              <a:rPr lang="fa-IR" sz="2400" dirty="0"/>
              <a:t>به صورت کلی این نوع مشکلا به سه مسله تقسیم می شود </a:t>
            </a:r>
          </a:p>
          <a:p>
            <a:pPr marL="457200" indent="-457200" algn="r" rtl="1">
              <a:buFont typeface="+mj-lt"/>
              <a:buAutoNum type="arabicPeriod"/>
            </a:pPr>
            <a:r>
              <a:rPr lang="en-US" sz="2400" dirty="0">
                <a:hlinkClick r:id="rId2" action="ppaction://hlinksldjump"/>
              </a:rPr>
              <a:t>Overfitting</a:t>
            </a:r>
            <a:endParaRPr lang="en-US" sz="2400" dirty="0"/>
          </a:p>
          <a:p>
            <a:pPr marL="457200" indent="-457200" algn="r" rtl="1">
              <a:buFont typeface="+mj-lt"/>
              <a:buAutoNum type="arabicPeriod"/>
            </a:pPr>
            <a:r>
              <a:rPr lang="en-US" sz="2400" dirty="0">
                <a:hlinkClick r:id="rId3" action="ppaction://hlinksldjump"/>
              </a:rPr>
              <a:t>Underfitting</a:t>
            </a:r>
            <a:endParaRPr lang="en-US" sz="2400" dirty="0"/>
          </a:p>
          <a:p>
            <a:pPr marL="457200" indent="-457200" algn="r" rtl="1">
              <a:buFont typeface="+mj-lt"/>
              <a:buAutoNum type="arabicPeriod"/>
            </a:pPr>
            <a:r>
              <a:rPr lang="fa-IR" sz="2400" dirty="0">
                <a:hlinkClick r:id="rId4" action="ppaction://hlinksldjump"/>
              </a:rPr>
              <a:t>زمان </a:t>
            </a:r>
            <a:endParaRPr lang="en-US" sz="2400" dirty="0"/>
          </a:p>
        </p:txBody>
      </p:sp>
    </p:spTree>
    <p:extLst>
      <p:ext uri="{BB962C8B-B14F-4D97-AF65-F5344CB8AC3E}">
        <p14:creationId xmlns:p14="http://schemas.microsoft.com/office/powerpoint/2010/main" val="10701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10E9-C725-76B7-CF41-F99B7006F9DA}"/>
              </a:ext>
            </a:extLst>
          </p:cNvPr>
          <p:cNvSpPr>
            <a:spLocks noGrp="1"/>
          </p:cNvSpPr>
          <p:nvPr>
            <p:ph type="title"/>
          </p:nvPr>
        </p:nvSpPr>
        <p:spPr/>
        <p:txBody>
          <a:bodyPr>
            <a:normAutofit fontScale="90000"/>
          </a:bodyPr>
          <a:lstStyle/>
          <a:p>
            <a:r>
              <a:rPr lang="en-US" sz="4800" dirty="0">
                <a:hlinkClick r:id="rId2" action="ppaction://hlinksldjump"/>
              </a:rPr>
              <a:t>Overfitting</a:t>
            </a:r>
            <a:br>
              <a:rPr lang="en-US" sz="4800" dirty="0"/>
            </a:br>
            <a:endParaRPr lang="en-US" dirty="0"/>
          </a:p>
        </p:txBody>
      </p:sp>
      <p:sp>
        <p:nvSpPr>
          <p:cNvPr id="3" name="Content Placeholder 2">
            <a:extLst>
              <a:ext uri="{FF2B5EF4-FFF2-40B4-BE49-F238E27FC236}">
                <a16:creationId xmlns:a16="http://schemas.microsoft.com/office/drawing/2014/main" id="{C34703EF-23DA-2DCD-AE93-9B76C91446C3}"/>
              </a:ext>
            </a:extLst>
          </p:cNvPr>
          <p:cNvSpPr>
            <a:spLocks noGrp="1"/>
          </p:cNvSpPr>
          <p:nvPr>
            <p:ph idx="1"/>
          </p:nvPr>
        </p:nvSpPr>
        <p:spPr/>
        <p:txBody>
          <a:bodyPr>
            <a:normAutofit/>
          </a:bodyPr>
          <a:lstStyle/>
          <a:p>
            <a:pPr algn="r" rtl="1"/>
            <a:r>
              <a:rPr lang="fa-IR" sz="2400" b="0" i="0" dirty="0">
                <a:effectLst/>
                <a:latin typeface="IRANYekan"/>
              </a:rPr>
              <a:t>هدف ما در یادگیری‌ماشین این است که با مشاهده و یادگیری از داده‌های گذشته، آینده را پیش‌بینی کنیم. وقتی دچار </a:t>
            </a:r>
            <a:r>
              <a:rPr lang="en-US" sz="2400" b="0" i="1" dirty="0">
                <a:effectLst/>
                <a:latin typeface="IRANYekan"/>
              </a:rPr>
              <a:t>Overfitting</a:t>
            </a:r>
            <a:r>
              <a:rPr lang="en-US" sz="2400" b="0" i="0" dirty="0">
                <a:effectLst/>
                <a:latin typeface="IRANYekan"/>
              </a:rPr>
              <a:t> </a:t>
            </a:r>
            <a:r>
              <a:rPr lang="fa-IR" sz="2400" b="0" i="0" dirty="0">
                <a:effectLst/>
                <a:latin typeface="IRANYekan"/>
              </a:rPr>
              <a:t>می‌شویم در حقیقت مدل عمومیت خود را از دست داده است؛ به عبارت بهتر مدل نمی‌تواند آینده را به درستی پیش‌بینی کند. علت عدم توانایی در پیش‌بینی آینده این است که داده‌های آموزش را زیاد از حد یاد گرفته است.</a:t>
            </a:r>
            <a:endParaRPr lang="en-US" sz="2400" dirty="0"/>
          </a:p>
        </p:txBody>
      </p:sp>
    </p:spTree>
    <p:extLst>
      <p:ext uri="{BB962C8B-B14F-4D97-AF65-F5344CB8AC3E}">
        <p14:creationId xmlns:p14="http://schemas.microsoft.com/office/powerpoint/2010/main" val="3725048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04DC-7AB8-90C5-D9F2-4A6C17B74749}"/>
              </a:ext>
            </a:extLst>
          </p:cNvPr>
          <p:cNvSpPr>
            <a:spLocks noGrp="1"/>
          </p:cNvSpPr>
          <p:nvPr>
            <p:ph type="title"/>
          </p:nvPr>
        </p:nvSpPr>
        <p:spPr/>
        <p:txBody>
          <a:bodyPr>
            <a:normAutofit fontScale="90000"/>
          </a:bodyPr>
          <a:lstStyle/>
          <a:p>
            <a:r>
              <a:rPr lang="en-US" sz="4800" dirty="0">
                <a:hlinkClick r:id="rId2" action="ppaction://hlinksldjump"/>
              </a:rPr>
              <a:t>Underfitting</a:t>
            </a:r>
            <a:br>
              <a:rPr lang="en-US" sz="4800" dirty="0"/>
            </a:br>
            <a:endParaRPr lang="en-US" dirty="0"/>
          </a:p>
        </p:txBody>
      </p:sp>
      <p:sp>
        <p:nvSpPr>
          <p:cNvPr id="3" name="Content Placeholder 2">
            <a:extLst>
              <a:ext uri="{FF2B5EF4-FFF2-40B4-BE49-F238E27FC236}">
                <a16:creationId xmlns:a16="http://schemas.microsoft.com/office/drawing/2014/main" id="{D01C7F16-E3DF-0D09-7EE0-1D985B6B307D}"/>
              </a:ext>
            </a:extLst>
          </p:cNvPr>
          <p:cNvSpPr>
            <a:spLocks noGrp="1"/>
          </p:cNvSpPr>
          <p:nvPr>
            <p:ph idx="1"/>
          </p:nvPr>
        </p:nvSpPr>
        <p:spPr/>
        <p:txBody>
          <a:bodyPr>
            <a:normAutofit/>
          </a:bodyPr>
          <a:lstStyle/>
          <a:p>
            <a:pPr algn="just" rtl="1"/>
            <a:r>
              <a:rPr lang="fa-IR" sz="2400" b="0" i="0" dirty="0">
                <a:effectLst/>
                <a:latin typeface="IRANYekan"/>
              </a:rPr>
              <a:t>این مشکل وقتی به‌وجود می‌آید که مدل نتواند به خوبی از دادگان آموزش، یاد بگیرد. این مسئله می‌تواند به دلایل مختلفی پیش بیاید. </a:t>
            </a:r>
            <a:r>
              <a:rPr lang="fa-IR" sz="2400" b="1" i="0" dirty="0">
                <a:effectLst/>
                <a:latin typeface="IRANYekan"/>
              </a:rPr>
              <a:t>داده نامناسب</a:t>
            </a:r>
            <a:r>
              <a:rPr lang="fa-IR" sz="2400" b="0" i="0" dirty="0">
                <a:effectLst/>
                <a:latin typeface="IRANYekan"/>
              </a:rPr>
              <a:t> یکی از چندین دلیل کم‌برازش است.</a:t>
            </a:r>
          </a:p>
          <a:p>
            <a:pPr algn="just" rtl="1"/>
            <a:r>
              <a:rPr lang="fa-IR" sz="2400" b="0" i="0" dirty="0">
                <a:effectLst/>
                <a:latin typeface="IRANYekan"/>
              </a:rPr>
              <a:t>منظور از </a:t>
            </a:r>
            <a:r>
              <a:rPr lang="fa-IR" sz="2400" b="1" i="0" dirty="0">
                <a:effectLst/>
                <a:latin typeface="IRANYekan"/>
              </a:rPr>
              <a:t>داده نامناسب</a:t>
            </a:r>
            <a:r>
              <a:rPr lang="fa-IR" sz="2400" b="0" i="0" dirty="0">
                <a:effectLst/>
                <a:latin typeface="IRANYekan"/>
              </a:rPr>
              <a:t> آن است که داده به قدری بی‌کیفیت است که اطلاعات دقیق و جامعی از هدفی که قصد مدل کردن آن را داریم به دست نمی‌دهد.</a:t>
            </a:r>
          </a:p>
          <a:p>
            <a:pPr algn="r" rtl="1"/>
            <a:endParaRPr lang="en-US" sz="2400" dirty="0"/>
          </a:p>
        </p:txBody>
      </p:sp>
    </p:spTree>
    <p:extLst>
      <p:ext uri="{BB962C8B-B14F-4D97-AF65-F5344CB8AC3E}">
        <p14:creationId xmlns:p14="http://schemas.microsoft.com/office/powerpoint/2010/main" val="165697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1EF3C-155E-7F76-AD6F-99C3FBE8DA3D}"/>
              </a:ext>
            </a:extLst>
          </p:cNvPr>
          <p:cNvSpPr>
            <a:spLocks noGrp="1"/>
          </p:cNvSpPr>
          <p:nvPr>
            <p:ph type="title"/>
          </p:nvPr>
        </p:nvSpPr>
        <p:spPr/>
        <p:txBody>
          <a:bodyPr>
            <a:normAutofit fontScale="90000"/>
          </a:bodyPr>
          <a:lstStyle/>
          <a:p>
            <a:r>
              <a:rPr lang="fa-IR" sz="4800" dirty="0">
                <a:hlinkClick r:id="rId2" action="ppaction://hlinksldjump"/>
              </a:rPr>
              <a:t>زمان </a:t>
            </a:r>
            <a:br>
              <a:rPr lang="en-US" sz="4800" dirty="0">
                <a:hlinkClick r:id="rId2" action="ppaction://hlinksldjump"/>
              </a:rPr>
            </a:br>
            <a:endParaRPr lang="en-US" dirty="0"/>
          </a:p>
        </p:txBody>
      </p:sp>
      <p:sp>
        <p:nvSpPr>
          <p:cNvPr id="3" name="Content Placeholder 2">
            <a:extLst>
              <a:ext uri="{FF2B5EF4-FFF2-40B4-BE49-F238E27FC236}">
                <a16:creationId xmlns:a16="http://schemas.microsoft.com/office/drawing/2014/main" id="{3BF6C5DC-8B41-D690-3198-6C39F1FA649F}"/>
              </a:ext>
            </a:extLst>
          </p:cNvPr>
          <p:cNvSpPr>
            <a:spLocks noGrp="1"/>
          </p:cNvSpPr>
          <p:nvPr>
            <p:ph idx="1"/>
          </p:nvPr>
        </p:nvSpPr>
        <p:spPr/>
        <p:txBody>
          <a:bodyPr>
            <a:normAutofit/>
          </a:bodyPr>
          <a:lstStyle/>
          <a:p>
            <a:pPr algn="r" rtl="1"/>
            <a:r>
              <a:rPr lang="fa-IR" sz="2400" b="0" i="0" dirty="0">
                <a:effectLst/>
                <a:latin typeface="IRANYekan"/>
              </a:rPr>
              <a:t>زمان در یادگیری‌ماشین از دو جهت اهمیت دارد؛ هم مدت زمانی که طول می‌کشد تا آموزش مدل تمام شود، هم زمانی که مدل برای پیش‌بینی نمونه‌ها مصرف می‌کند. مدت زمانی که طول می‌کشد تا آموزش مدل تمام شود، طول مدت توسعه محصول را تحت تاثیر قرار می‌دهد و زمان مصرفی توسط مدل برای پیش‌بینی نمونه‌ها زمانی است که کاربر‌ نهایی تجربه می‌کند. دانشمند داده همواره سعی می‌کند هر دو زمان را کمینه کند.</a:t>
            </a:r>
            <a:endParaRPr lang="en-US" sz="2400" dirty="0"/>
          </a:p>
        </p:txBody>
      </p:sp>
    </p:spTree>
    <p:extLst>
      <p:ext uri="{BB962C8B-B14F-4D97-AF65-F5344CB8AC3E}">
        <p14:creationId xmlns:p14="http://schemas.microsoft.com/office/powerpoint/2010/main" val="3174143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8266-F161-F598-C1B8-911CC0C8AE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7C0C0F-7CBD-8BC8-A385-E8920F98144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752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3F1-4289-36E8-F91C-34E527709F65}"/>
              </a:ext>
            </a:extLst>
          </p:cNvPr>
          <p:cNvSpPr>
            <a:spLocks noGrp="1"/>
          </p:cNvSpPr>
          <p:nvPr>
            <p:ph type="title"/>
          </p:nvPr>
        </p:nvSpPr>
        <p:spPr/>
        <p:txBody>
          <a:bodyPr>
            <a:normAutofit/>
          </a:bodyPr>
          <a:lstStyle/>
          <a:p>
            <a:pPr algn="ctr" rtl="1"/>
            <a:r>
              <a:rPr lang="fa-IR" dirty="0">
                <a:effectLst/>
                <a:latin typeface="Calibri" panose="020F0502020204030204" pitchFamily="34" charset="0"/>
                <a:ea typeface="Calibri" panose="020F0502020204030204" pitchFamily="34" charset="0"/>
                <a:cs typeface="Arial" panose="020B0604020202020204" pitchFamily="34" charset="0"/>
              </a:rPr>
              <a:t>انواعداده</a:t>
            </a:r>
            <a:endParaRPr lang="en-US" dirty="0"/>
          </a:p>
        </p:txBody>
      </p:sp>
      <p:sp>
        <p:nvSpPr>
          <p:cNvPr id="3" name="Content Placeholder 2">
            <a:extLst>
              <a:ext uri="{FF2B5EF4-FFF2-40B4-BE49-F238E27FC236}">
                <a16:creationId xmlns:a16="http://schemas.microsoft.com/office/drawing/2014/main" id="{BB6A53E5-7E44-212E-95B3-440570DA5303}"/>
              </a:ext>
            </a:extLst>
          </p:cNvPr>
          <p:cNvSpPr>
            <a:spLocks noGrp="1"/>
          </p:cNvSpPr>
          <p:nvPr>
            <p:ph idx="1"/>
          </p:nvPr>
        </p:nvSpPr>
        <p:spPr/>
        <p:txBody>
          <a:bodyPr>
            <a:normAutofit/>
          </a:bodyPr>
          <a:lstStyle/>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تصاویر.</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کلمات و جملات (زبان طبیعی ) : زبان طبیعی زبانی است که با آن صحبت می کنیم.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جدول های پایگاه داده.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سری زمان : داده هایی که زمان در آن ها اهمیت دارد .... نکته: ممکنه توی داده های قبلی هم اثر گذار باشه .(مثل قیمت بورس)</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151597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8268-E73F-866A-050D-17130EC33984}"/>
              </a:ext>
            </a:extLst>
          </p:cNvPr>
          <p:cNvSpPr>
            <a:spLocks noGrp="1"/>
          </p:cNvSpPr>
          <p:nvPr>
            <p:ph type="title"/>
          </p:nvPr>
        </p:nvSpPr>
        <p:spPr/>
        <p:txBody>
          <a:bodyPr>
            <a:noAutofit/>
          </a:bodyPr>
          <a:lstStyle/>
          <a:p>
            <a:pPr algn="ctr"/>
            <a:r>
              <a:rPr lang="en-US" kern="100" dirty="0">
                <a:effectLst/>
                <a:latin typeface="Calibri" panose="020F0502020204030204" pitchFamily="34" charset="0"/>
                <a:ea typeface="Calibri" panose="020F0502020204030204" pitchFamily="34" charset="0"/>
                <a:cs typeface="Arial" panose="020B0604020202020204" pitchFamily="34" charset="0"/>
              </a:rPr>
              <a:t>TEP</a:t>
            </a:r>
            <a:br>
              <a:rPr lang="en-US"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107E3314-E2CC-5E4C-1224-44FF5AE5E822}"/>
              </a:ext>
            </a:extLst>
          </p:cNvPr>
          <p:cNvSpPr>
            <a:spLocks noGrp="1"/>
          </p:cNvSpPr>
          <p:nvPr>
            <p:ph idx="1"/>
          </p:nvPr>
        </p:nvSpPr>
        <p:spPr/>
        <p:txBody>
          <a:bodyPr>
            <a:normAutofit/>
          </a:bodyPr>
          <a:lstStyle/>
          <a:p>
            <a:pPr marL="228600" marR="0" algn="ct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 </a:t>
            </a: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T </a:t>
            </a:r>
            <a:r>
              <a:rPr lang="fa-IR" sz="2000" kern="100" dirty="0">
                <a:effectLst/>
                <a:latin typeface="Calibri" panose="020F0502020204030204" pitchFamily="34" charset="0"/>
                <a:ea typeface="Calibri" panose="020F0502020204030204" pitchFamily="34" charset="0"/>
                <a:cs typeface="Arial" panose="020B0604020202020204" pitchFamily="34" charset="0"/>
              </a:rPr>
              <a:t> : مسله ما </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E</a:t>
            </a:r>
            <a:r>
              <a:rPr lang="fa-IR" sz="2000" kern="100" dirty="0">
                <a:effectLst/>
                <a:latin typeface="Calibri" panose="020F0502020204030204" pitchFamily="34" charset="0"/>
                <a:ea typeface="Calibri" panose="020F0502020204030204" pitchFamily="34" charset="0"/>
                <a:cs typeface="Arial" panose="020B0604020202020204" pitchFamily="34" charset="0"/>
              </a:rPr>
              <a:t> : برای انجام فرایند یادگیری، که منجر به حل تکلیف </a:t>
            </a:r>
            <a:r>
              <a:rPr lang="en-US" sz="2000" i="1" kern="100" dirty="0">
                <a:effectLst/>
                <a:latin typeface="Calibri" panose="020F0502020204030204" pitchFamily="34" charset="0"/>
                <a:ea typeface="Calibri" panose="020F0502020204030204" pitchFamily="34" charset="0"/>
                <a:cs typeface="Arial" panose="020B0604020202020204" pitchFamily="34" charset="0"/>
              </a:rPr>
              <a:t>T</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می‌شود، ما نیازمند تعدادی نمونه</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en-US" sz="2000" i="1" kern="100" dirty="0">
                <a:effectLst/>
                <a:latin typeface="Calibri" panose="020F0502020204030204" pitchFamily="34" charset="0"/>
                <a:ea typeface="Calibri" panose="020F0502020204030204" pitchFamily="34" charset="0"/>
                <a:cs typeface="Arial" panose="020B0604020202020204" pitchFamily="34" charset="0"/>
              </a:rPr>
              <a:t>sample</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هستیم که اطلاعات مورد نیاز در مورد مساله را به ما می‌دهند. برای مثال در مساله‌ی وام دادن بانک، می‌توان از سابقه‌ی مشتریان پیشین و این که وام خود را پرداخت کرده‌اند یا خیر برای مجموعه‌ی داده</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en-US" sz="2000" i="1" kern="100" dirty="0">
                <a:effectLst/>
                <a:latin typeface="Calibri" panose="020F0502020204030204" pitchFamily="34" charset="0"/>
                <a:ea typeface="Calibri" panose="020F0502020204030204" pitchFamily="34" charset="0"/>
                <a:cs typeface="Arial" panose="020B0604020202020204" pitchFamily="34" charset="0"/>
              </a:rPr>
              <a:t>dataset</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یا نمونه‌ها استفاده نمود. در یادگیری بانظارت هر نمونه دارای یک برچسب</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en-US" sz="2000" i="1" kern="100" dirty="0">
                <a:effectLst/>
                <a:latin typeface="Calibri" panose="020F0502020204030204" pitchFamily="34" charset="0"/>
                <a:ea typeface="Calibri" panose="020F0502020204030204" pitchFamily="34" charset="0"/>
                <a:cs typeface="Arial" panose="020B0604020202020204" pitchFamily="34" charset="0"/>
              </a:rPr>
              <a:t>label</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است که پرداخت کردن یا نکردن وام مشتریان پیشین در این مساله همان برچسب به حساب می‌آید و انتظار داریم الگوریتم بتواند با داشتن سایر ویژگی‌ها، مقدار این برچسب را برای مشتری جدید پیش‌بینی کند</a:t>
            </a:r>
            <a:r>
              <a:rPr lang="en-US" sz="2000" kern="100" dirty="0">
                <a:effectLst/>
                <a:latin typeface="Calibri" panose="020F0502020204030204" pitchFamily="34" charset="0"/>
                <a:ea typeface="Calibri" panose="020F0502020204030204" pitchFamily="34" charset="0"/>
                <a:cs typeface="Arial" panose="020B0604020202020204" pitchFamily="34" charset="0"/>
              </a:rPr>
              <a:t>.</a:t>
            </a: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Sample</a:t>
            </a:r>
            <a:r>
              <a:rPr lang="fa-IR" sz="2000" kern="100" dirty="0">
                <a:effectLst/>
                <a:latin typeface="Calibri" panose="020F0502020204030204" pitchFamily="34" charset="0"/>
                <a:ea typeface="Calibri" panose="020F0502020204030204" pitchFamily="34" charset="0"/>
                <a:cs typeface="Arial" panose="020B0604020202020204" pitchFamily="34" charset="0"/>
              </a:rPr>
              <a:t> : نمونه </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Dataset</a:t>
            </a:r>
            <a:r>
              <a:rPr lang="fa-IR" sz="2000" kern="100" dirty="0">
                <a:effectLst/>
                <a:latin typeface="Calibri" panose="020F0502020204030204" pitchFamily="34" charset="0"/>
                <a:ea typeface="Calibri" panose="020F0502020204030204" pitchFamily="34" charset="0"/>
                <a:cs typeface="Arial" panose="020B0604020202020204" pitchFamily="34" charset="0"/>
              </a:rPr>
              <a:t> : مجموعه داده </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P</a:t>
            </a:r>
            <a:r>
              <a:rPr lang="fa-IR" sz="2000" kern="100" dirty="0">
                <a:effectLst/>
                <a:latin typeface="Calibri" panose="020F0502020204030204" pitchFamily="34" charset="0"/>
                <a:ea typeface="Calibri" panose="020F0502020204030204" pitchFamily="34" charset="0"/>
                <a:cs typeface="Arial" panose="020B0604020202020204" pitchFamily="34" charset="0"/>
              </a:rPr>
              <a:t> : سنجه</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A72E4717-0742-E6DA-D107-4846DE984AA4}"/>
                  </a:ext>
                </a:extLst>
              </p14:cNvPr>
              <p14:cNvContentPartPr/>
              <p14:nvPr/>
            </p14:nvContentPartPr>
            <p14:xfrm>
              <a:off x="-896360" y="341436"/>
              <a:ext cx="360" cy="360"/>
            </p14:xfrm>
          </p:contentPart>
        </mc:Choice>
        <mc:Fallback xmlns="">
          <p:pic>
            <p:nvPicPr>
              <p:cNvPr id="7" name="Ink 6">
                <a:extLst>
                  <a:ext uri="{FF2B5EF4-FFF2-40B4-BE49-F238E27FC236}">
                    <a16:creationId xmlns:a16="http://schemas.microsoft.com/office/drawing/2014/main" id="{A72E4717-0742-E6DA-D107-4846DE984AA4}"/>
                  </a:ext>
                </a:extLst>
              </p:cNvPr>
              <p:cNvPicPr/>
              <p:nvPr/>
            </p:nvPicPr>
            <p:blipFill>
              <a:blip r:embed="rId3"/>
              <a:stretch>
                <a:fillRect/>
              </a:stretch>
            </p:blipFill>
            <p:spPr>
              <a:xfrm>
                <a:off x="-950000" y="23343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BF64C7ED-153C-2246-42E7-DFE8E817D577}"/>
                  </a:ext>
                </a:extLst>
              </p14:cNvPr>
              <p14:cNvContentPartPr/>
              <p14:nvPr/>
            </p14:nvContentPartPr>
            <p14:xfrm>
              <a:off x="-896360" y="341436"/>
              <a:ext cx="360" cy="360"/>
            </p14:xfrm>
          </p:contentPart>
        </mc:Choice>
        <mc:Fallback xmlns="">
          <p:pic>
            <p:nvPicPr>
              <p:cNvPr id="8" name="Ink 7">
                <a:extLst>
                  <a:ext uri="{FF2B5EF4-FFF2-40B4-BE49-F238E27FC236}">
                    <a16:creationId xmlns:a16="http://schemas.microsoft.com/office/drawing/2014/main" id="{BF64C7ED-153C-2246-42E7-DFE8E817D577}"/>
                  </a:ext>
                </a:extLst>
              </p:cNvPr>
              <p:cNvPicPr/>
              <p:nvPr/>
            </p:nvPicPr>
            <p:blipFill>
              <a:blip r:embed="rId5"/>
              <a:stretch>
                <a:fillRect/>
              </a:stretch>
            </p:blipFill>
            <p:spPr>
              <a:xfrm>
                <a:off x="-950000" y="233436"/>
                <a:ext cx="108000" cy="216000"/>
              </a:xfrm>
              <a:prstGeom prst="rect">
                <a:avLst/>
              </a:prstGeom>
            </p:spPr>
          </p:pic>
        </mc:Fallback>
      </mc:AlternateContent>
    </p:spTree>
    <p:extLst>
      <p:ext uri="{BB962C8B-B14F-4D97-AF65-F5344CB8AC3E}">
        <p14:creationId xmlns:p14="http://schemas.microsoft.com/office/powerpoint/2010/main" val="389867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52CC-A502-6E3F-9D5E-7E9B1366BF92}"/>
              </a:ext>
            </a:extLst>
          </p:cNvPr>
          <p:cNvSpPr>
            <a:spLocks noGrp="1"/>
          </p:cNvSpPr>
          <p:nvPr>
            <p:ph type="title"/>
          </p:nvPr>
        </p:nvSpPr>
        <p:spPr/>
        <p:txBody>
          <a:bodyPr>
            <a:noAutofit/>
          </a:bodyPr>
          <a:lstStyle/>
          <a:p>
            <a:pPr algn="ctr" rtl="1"/>
            <a:r>
              <a:rPr lang="fa-IR" kern="100" dirty="0">
                <a:effectLst/>
                <a:latin typeface="Calibri" panose="020F0502020204030204" pitchFamily="34" charset="0"/>
                <a:ea typeface="Calibri" panose="020F0502020204030204" pitchFamily="34" charset="0"/>
                <a:cs typeface="Arial" panose="020B0604020202020204" pitchFamily="34" charset="0"/>
              </a:rPr>
              <a:t>مراحل انجام یادگیری ماشین</a:t>
            </a:r>
            <a:br>
              <a:rPr lang="en-US"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710898AF-6F43-FD40-1B1D-8C0A2002BBC7}"/>
              </a:ext>
            </a:extLst>
          </p:cNvPr>
          <p:cNvSpPr>
            <a:spLocks noGrp="1"/>
          </p:cNvSpPr>
          <p:nvPr>
            <p:ph idx="1"/>
          </p:nvPr>
        </p:nvSpPr>
        <p:spPr/>
        <p:txBody>
          <a:bodyPr/>
          <a:lstStyle/>
          <a:p>
            <a:pPr marL="0" marR="0" algn="r" rtl="1">
              <a:lnSpc>
                <a:spcPts val="2640"/>
              </a:lnSpc>
              <a:spcBef>
                <a:spcPts val="0"/>
              </a:spcBef>
              <a:spcAft>
                <a:spcPts val="1200"/>
              </a:spcAft>
            </a:pPr>
            <a:r>
              <a:rPr lang="fa-IR" sz="2400" kern="100" dirty="0">
                <a:effectLst/>
                <a:latin typeface="Calibri" panose="020F0502020204030204" pitchFamily="34" charset="0"/>
                <a:ea typeface="Calibri" panose="020F0502020204030204" pitchFamily="34" charset="0"/>
                <a:cs typeface="Arial" panose="020B0604020202020204" pitchFamily="34" charset="0"/>
              </a:rPr>
              <a:t>به طور کلی رویکرد انجام یادگیری ماشین، دارای ۴ عنصر اساسی است</a:t>
            </a:r>
            <a:r>
              <a:rPr lang="en-US" sz="2400" kern="100" dirty="0">
                <a:effectLst/>
                <a:latin typeface="Calibri" panose="020F0502020204030204" pitchFamily="34" charset="0"/>
                <a:ea typeface="Calibri" panose="020F0502020204030204" pitchFamily="34" charset="0"/>
                <a:cs typeface="Arial" panose="020B0604020202020204" pitchFamily="34" charset="0"/>
              </a:rPr>
              <a:t>:</a:t>
            </a: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یک الگوریتم (مدل) برای تصمیم‌گیری</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یک معیار برای امتیازدهی اینکه عملکرد مدل چقدر خوب بوده</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بررسی خودکار کیفیت مدل بر اساس امتیاز</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یک روش خودکار برای بهبود امتیاز بر اساس ایجاد تغییرات در مدل</a:t>
            </a:r>
          </a:p>
          <a:p>
            <a:pPr marL="342900" marR="0" lvl="0" indent="-342900" algn="r" rtl="1">
              <a:lnSpc>
                <a:spcPts val="2640"/>
              </a:lnSpc>
              <a:spcBef>
                <a:spcPts val="0"/>
              </a:spcBef>
              <a:spcAft>
                <a:spcPts val="800"/>
              </a:spcAft>
              <a:tabLst>
                <a:tab pos="457200" algn="l"/>
              </a:tabLst>
            </a:pP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05832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D8C2-4D6A-C046-555A-A66AECAB568B}"/>
              </a:ext>
            </a:extLst>
          </p:cNvPr>
          <p:cNvSpPr>
            <a:spLocks noGrp="1"/>
          </p:cNvSpPr>
          <p:nvPr>
            <p:ph type="title"/>
          </p:nvPr>
        </p:nvSpPr>
        <p:spPr>
          <a:xfrm>
            <a:off x="2993772" y="308352"/>
            <a:ext cx="11012131" cy="1018035"/>
          </a:xfrm>
        </p:spPr>
        <p:txBody>
          <a:bodyPr/>
          <a:lstStyle/>
          <a:p>
            <a:pPr algn="ctr" rtl="1"/>
            <a:r>
              <a:rPr lang="fa-IR" dirty="0"/>
              <a:t>دسته بندی یادگیری ماشین</a:t>
            </a:r>
            <a:endParaRPr lang="en-US" dirty="0"/>
          </a:p>
        </p:txBody>
      </p:sp>
      <p:sp>
        <p:nvSpPr>
          <p:cNvPr id="3" name="Content Placeholder 2">
            <a:extLst>
              <a:ext uri="{FF2B5EF4-FFF2-40B4-BE49-F238E27FC236}">
                <a16:creationId xmlns:a16="http://schemas.microsoft.com/office/drawing/2014/main" id="{C9A89C01-020C-6CA4-F9C8-0ECF18F4A40C}"/>
              </a:ext>
            </a:extLst>
          </p:cNvPr>
          <p:cNvSpPr>
            <a:spLocks noGrp="1"/>
          </p:cNvSpPr>
          <p:nvPr>
            <p:ph idx="1"/>
          </p:nvPr>
        </p:nvSpPr>
        <p:spPr/>
        <p:txBody>
          <a:bodyPr>
            <a:normAutofit/>
          </a:bodyPr>
          <a:lstStyle/>
          <a:p>
            <a:pPr marL="342900" marR="0" lvl="0" indent="-342900" algn="r" rtl="1">
              <a:lnSpc>
                <a:spcPts val="2640"/>
              </a:lnSpc>
              <a:spcBef>
                <a:spcPts val="0"/>
              </a:spcBef>
              <a:spcAft>
                <a:spcPts val="800"/>
              </a:spcAft>
              <a:buSzPts val="1000"/>
              <a:buFont typeface="Symbol" panose="05050102010706020507" pitchFamily="18" charset="2"/>
              <a:buChar char=""/>
              <a:tabLst>
                <a:tab pos="457200" algn="l"/>
              </a:tabLst>
            </a:pPr>
            <a:r>
              <a:rPr lang="fa-IR" sz="2800" kern="100" dirty="0">
                <a:effectLst/>
                <a:latin typeface="Calibri" panose="020F0502020204030204" pitchFamily="34" charset="0"/>
                <a:ea typeface="Calibri" panose="020F0502020204030204" pitchFamily="34" charset="0"/>
                <a:cs typeface="Arial" panose="020B0604020202020204" pitchFamily="34" charset="0"/>
              </a:rPr>
              <a:t>یادگیری بانظارت</a:t>
            </a:r>
            <a:r>
              <a:rPr lang="en-US" sz="2800" kern="100" dirty="0">
                <a:effectLst/>
                <a:latin typeface="Calibri" panose="020F0502020204030204" pitchFamily="34" charset="0"/>
                <a:ea typeface="Calibri" panose="020F0502020204030204" pitchFamily="34" charset="0"/>
                <a:cs typeface="Arial" panose="020B0604020202020204" pitchFamily="34" charset="0"/>
              </a:rPr>
              <a:t> (Supervised Learning)</a:t>
            </a:r>
          </a:p>
          <a:p>
            <a:pPr marL="342900" marR="0" lvl="0" indent="-342900" algn="r" rtl="1">
              <a:lnSpc>
                <a:spcPts val="2640"/>
              </a:lnSpc>
              <a:spcBef>
                <a:spcPts val="0"/>
              </a:spcBef>
              <a:spcAft>
                <a:spcPts val="800"/>
              </a:spcAft>
              <a:buSzPts val="1000"/>
              <a:buFont typeface="Symbol" panose="05050102010706020507" pitchFamily="18" charset="2"/>
              <a:buChar char=""/>
              <a:tabLst>
                <a:tab pos="457200" algn="l"/>
              </a:tabLst>
            </a:pPr>
            <a:r>
              <a:rPr lang="fa-IR" sz="2800" kern="100" dirty="0">
                <a:effectLst/>
                <a:latin typeface="Calibri" panose="020F0502020204030204" pitchFamily="34" charset="0"/>
                <a:ea typeface="Calibri" panose="020F0502020204030204" pitchFamily="34" charset="0"/>
                <a:cs typeface="Arial" panose="020B0604020202020204" pitchFamily="34" charset="0"/>
              </a:rPr>
              <a:t>یادگیری بی‌نظارت</a:t>
            </a:r>
            <a:r>
              <a:rPr lang="en-US" sz="2800" kern="100" dirty="0">
                <a:effectLst/>
                <a:latin typeface="Calibri" panose="020F0502020204030204" pitchFamily="34" charset="0"/>
                <a:ea typeface="Calibri" panose="020F0502020204030204" pitchFamily="34" charset="0"/>
                <a:cs typeface="Arial" panose="020B0604020202020204" pitchFamily="34" charset="0"/>
              </a:rPr>
              <a:t> (Unsupervised Learning)</a:t>
            </a:r>
          </a:p>
          <a:p>
            <a:pPr marL="342900" marR="0" lvl="0" indent="-342900" algn="r" rtl="1">
              <a:lnSpc>
                <a:spcPts val="2640"/>
              </a:lnSpc>
              <a:spcBef>
                <a:spcPts val="0"/>
              </a:spcBef>
              <a:spcAft>
                <a:spcPts val="800"/>
              </a:spcAft>
              <a:buSzPts val="1000"/>
              <a:buFont typeface="Symbol" panose="05050102010706020507" pitchFamily="18" charset="2"/>
              <a:buChar char=""/>
              <a:tabLst>
                <a:tab pos="457200" algn="l"/>
              </a:tabLst>
            </a:pPr>
            <a:r>
              <a:rPr lang="fa-IR" sz="2800" kern="100" dirty="0">
                <a:effectLst/>
                <a:latin typeface="Calibri" panose="020F0502020204030204" pitchFamily="34" charset="0"/>
                <a:ea typeface="Calibri" panose="020F0502020204030204" pitchFamily="34" charset="0"/>
                <a:cs typeface="Arial" panose="020B0604020202020204" pitchFamily="34" charset="0"/>
              </a:rPr>
              <a:t>یادگیری تقویتی</a:t>
            </a:r>
            <a:r>
              <a:rPr lang="fa-IR" sz="2800" kern="0" dirty="0">
                <a:effectLst/>
                <a:latin typeface="Calibri" panose="020F0502020204030204" pitchFamily="34" charset="0"/>
                <a:ea typeface="Times New Roman" panose="02020603050405020304" pitchFamily="18" charset="0"/>
                <a:cs typeface="Tahoma" panose="020B0604030504040204" pitchFamily="34" charset="0"/>
              </a:rPr>
              <a:t> </a:t>
            </a:r>
            <a:r>
              <a:rPr lang="en-US" sz="2800" kern="100" dirty="0">
                <a:effectLst/>
                <a:latin typeface="Calibri" panose="020F0502020204030204" pitchFamily="34" charset="0"/>
                <a:ea typeface="Calibri" panose="020F0502020204030204" pitchFamily="34" charset="0"/>
                <a:cs typeface="Arial" panose="020B0604020202020204" pitchFamily="34" charset="0"/>
              </a:rPr>
              <a:t>(Reinforcement Learning)</a:t>
            </a:r>
          </a:p>
          <a:p>
            <a:endParaRPr lang="en-US" sz="2800" dirty="0"/>
          </a:p>
        </p:txBody>
      </p:sp>
    </p:spTree>
    <p:extLst>
      <p:ext uri="{BB962C8B-B14F-4D97-AF65-F5344CB8AC3E}">
        <p14:creationId xmlns:p14="http://schemas.microsoft.com/office/powerpoint/2010/main" val="323091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F8B9-0556-46E2-9B05-A54609F37CE3}"/>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Supervised Learning</a:t>
            </a:r>
            <a:r>
              <a:rPr lang="en-US" dirty="0">
                <a:effectLst/>
                <a:latin typeface="Arial" panose="020B0604020202020204" pitchFamily="34" charset="0"/>
                <a:ea typeface="Calibri" panose="020F0502020204030204" pitchFamily="34" charset="0"/>
              </a:rPr>
              <a:t> </a:t>
            </a:r>
            <a:endParaRPr lang="en-US" dirty="0"/>
          </a:p>
        </p:txBody>
      </p:sp>
      <p:sp>
        <p:nvSpPr>
          <p:cNvPr id="3" name="Content Placeholder 2">
            <a:extLst>
              <a:ext uri="{FF2B5EF4-FFF2-40B4-BE49-F238E27FC236}">
                <a16:creationId xmlns:a16="http://schemas.microsoft.com/office/drawing/2014/main" id="{273B9E4B-7981-F9B4-04EA-71D0E7982F46}"/>
              </a:ext>
            </a:extLst>
          </p:cNvPr>
          <p:cNvSpPr>
            <a:spLocks noGrp="1"/>
          </p:cNvSpPr>
          <p:nvPr>
            <p:ph idx="1"/>
          </p:nvPr>
        </p:nvSpPr>
        <p:spPr>
          <a:xfrm>
            <a:off x="755638" y="1939637"/>
            <a:ext cx="10994760" cy="6271490"/>
          </a:xfrm>
        </p:spPr>
        <p:txBody>
          <a:bodyPr>
            <a:normAutofit/>
          </a:bodyPr>
          <a:lstStyle/>
          <a:p>
            <a:pPr algn="r" rtl="1"/>
            <a:r>
              <a:rPr lang="en-US" sz="2400" dirty="0">
                <a:effectLst/>
                <a:latin typeface="Arial" panose="020B0604020202020204" pitchFamily="34" charset="0"/>
                <a:ea typeface="Calibri" panose="020F0502020204030204" pitchFamily="34" charset="0"/>
              </a:rPr>
              <a:t> </a:t>
            </a:r>
            <a:r>
              <a:rPr lang="fa-IR" sz="2400" dirty="0">
                <a:effectLst/>
                <a:latin typeface="Arial" panose="020B0604020202020204" pitchFamily="34" charset="0"/>
                <a:ea typeface="Calibri" panose="020F0502020204030204" pitchFamily="34" charset="0"/>
              </a:rPr>
              <a:t>فرض کنید که کامپیوتر یک بچه است و ما ناظر </a:t>
            </a:r>
            <a:r>
              <a:rPr lang="en-US" sz="2400" i="1" dirty="0">
                <a:effectLst/>
                <a:latin typeface="Calibri" panose="020F0502020204030204" pitchFamily="34" charset="0"/>
                <a:ea typeface="Calibri" panose="020F0502020204030204" pitchFamily="34" charset="0"/>
                <a:cs typeface="Arial" panose="020B0604020202020204" pitchFamily="34" charset="0"/>
              </a:rPr>
              <a:t>(supervisor)</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fa-IR" sz="2400" dirty="0">
                <a:effectLst/>
                <a:latin typeface="Calibri" panose="020F0502020204030204" pitchFamily="34" charset="0"/>
                <a:ea typeface="Calibri" panose="020F0502020204030204" pitchFamily="34" charset="0"/>
                <a:cs typeface="Arial" panose="020B0604020202020204" pitchFamily="34" charset="0"/>
              </a:rPr>
              <a:t>او، به طور مثال والد یا معلم هستیم. ما می‌خواهیم به این کودک یاد بدهیم که یک خروس چه شکلی است. برای این کار، ما تعدادی عکس که بعضی از آن‌ها عکس خروس، و بعضی حیوانات دیگری هستند به کامپیوتر نشان می‌دهیم. وقتی که ما عکس خروس را نشان می‌دهیم، جمله «این خروس است» را صدا می‌زنیم و وقتی عکس‌هایی که خروس نیستند را نشان می‌دهیم، جمله «این خروس نیست» را می‌گوییم. به این روش یادگیری، یادگیری نظارت‌شده </a:t>
            </a:r>
            <a:r>
              <a:rPr lang="en-US" sz="2400" i="1" dirty="0">
                <a:effectLst/>
                <a:latin typeface="Calibri" panose="020F0502020204030204" pitchFamily="34" charset="0"/>
                <a:ea typeface="Calibri" panose="020F0502020204030204" pitchFamily="34" charset="0"/>
                <a:cs typeface="Arial" panose="020B0604020202020204" pitchFamily="34" charset="0"/>
              </a:rPr>
              <a:t>(supervised learning)</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fa-IR" sz="2400" dirty="0">
                <a:effectLst/>
                <a:latin typeface="Calibri" panose="020F0502020204030204" pitchFamily="34" charset="0"/>
                <a:ea typeface="Calibri" panose="020F0502020204030204" pitchFamily="34" charset="0"/>
                <a:cs typeface="Arial" panose="020B0604020202020204" pitchFamily="34" charset="0"/>
              </a:rPr>
              <a:t>می‌گوییم</a:t>
            </a:r>
            <a:r>
              <a:rPr lang="en-US" sz="2400" dirty="0">
                <a:effectLst/>
                <a:latin typeface="Calibri" panose="020F0502020204030204" pitchFamily="34" charset="0"/>
                <a:ea typeface="Calibri" panose="020F0502020204030204" pitchFamily="34" charset="0"/>
                <a:cs typeface="Arial" panose="020B0604020202020204" pitchFamily="34" charset="0"/>
              </a:rPr>
              <a:t>.</a:t>
            </a:r>
            <a:endParaRPr lang="en-US" sz="2400" dirty="0"/>
          </a:p>
        </p:txBody>
      </p:sp>
    </p:spTree>
    <p:extLst>
      <p:ext uri="{BB962C8B-B14F-4D97-AF65-F5344CB8AC3E}">
        <p14:creationId xmlns:p14="http://schemas.microsoft.com/office/powerpoint/2010/main" val="25266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FDD5-7B1B-DB12-AAF2-DAFAF47D7301}"/>
              </a:ext>
            </a:extLst>
          </p:cNvPr>
          <p:cNvSpPr>
            <a:spLocks noGrp="1"/>
          </p:cNvSpPr>
          <p:nvPr>
            <p:ph type="title"/>
          </p:nvPr>
        </p:nvSpPr>
        <p:spPr/>
        <p:txBody>
          <a:bodyPr/>
          <a:lstStyle/>
          <a:p>
            <a:r>
              <a:rPr lang="fa-IR" dirty="0"/>
              <a:t>یادگیری با نظارت و انواع آن(</a:t>
            </a:r>
            <a:r>
              <a:rPr lang="fa-IR" sz="1600" dirty="0"/>
              <a:t>طبقه بندی</a:t>
            </a:r>
            <a:r>
              <a:rPr lang="fa-IR" dirty="0"/>
              <a:t>)</a:t>
            </a:r>
            <a:endParaRPr lang="en-US" dirty="0"/>
          </a:p>
        </p:txBody>
      </p:sp>
      <p:sp>
        <p:nvSpPr>
          <p:cNvPr id="3" name="Content Placeholder 2">
            <a:extLst>
              <a:ext uri="{FF2B5EF4-FFF2-40B4-BE49-F238E27FC236}">
                <a16:creationId xmlns:a16="http://schemas.microsoft.com/office/drawing/2014/main" id="{C6465CA3-1A09-FF8A-584D-78295B1AD6CD}"/>
              </a:ext>
            </a:extLst>
          </p:cNvPr>
          <p:cNvSpPr>
            <a:spLocks noGrp="1"/>
          </p:cNvSpPr>
          <p:nvPr>
            <p:ph idx="1"/>
          </p:nvPr>
        </p:nvSpPr>
        <p:spPr/>
        <p:txBody>
          <a:bodyPr>
            <a:normAutofit/>
          </a:bodyPr>
          <a:lstStyle/>
          <a:p>
            <a:pPr marL="457200" indent="-457200" algn="r" rtl="1">
              <a:buFont typeface="+mj-lt"/>
              <a:buAutoNum type="arabicPeriod"/>
            </a:pPr>
            <a:r>
              <a:rPr lang="fa-IR" sz="2400" dirty="0"/>
              <a:t>طبقه بندی: برچسب زدن روی نمونه ها و جدا سازی آن ها بر اساس برچسب ، مثل جدا سازی سیب های خراب از سیب های سالم </a:t>
            </a:r>
            <a:endParaRPr lang="en-US" sz="2400" dirty="0"/>
          </a:p>
        </p:txBody>
      </p:sp>
      <p:pic>
        <p:nvPicPr>
          <p:cNvPr id="1026" name="Picture 2" descr="کلاسبند سیب">
            <a:extLst>
              <a:ext uri="{FF2B5EF4-FFF2-40B4-BE49-F238E27FC236}">
                <a16:creationId xmlns:a16="http://schemas.microsoft.com/office/drawing/2014/main" id="{32805F75-EB7D-836A-9B18-916FDBCB9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249" y="2408661"/>
            <a:ext cx="4421187" cy="3586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33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01DD-E240-5ED6-855E-04E0C3C3B083}"/>
              </a:ext>
            </a:extLst>
          </p:cNvPr>
          <p:cNvSpPr>
            <a:spLocks noGrp="1"/>
          </p:cNvSpPr>
          <p:nvPr>
            <p:ph type="title"/>
          </p:nvPr>
        </p:nvSpPr>
        <p:spPr/>
        <p:txBody>
          <a:bodyPr/>
          <a:lstStyle/>
          <a:p>
            <a:r>
              <a:rPr lang="fa-IR" dirty="0"/>
              <a:t>یادگیری با نظارت و انواع آن(</a:t>
            </a:r>
            <a:r>
              <a:rPr lang="fa-IR" sz="1600" dirty="0"/>
              <a:t>رگرسیون</a:t>
            </a:r>
            <a:r>
              <a:rPr lang="fa-IR" dirty="0"/>
              <a:t>)</a:t>
            </a:r>
            <a:endParaRPr lang="en-US" dirty="0"/>
          </a:p>
        </p:txBody>
      </p:sp>
      <p:sp>
        <p:nvSpPr>
          <p:cNvPr id="3" name="Content Placeholder 2">
            <a:extLst>
              <a:ext uri="{FF2B5EF4-FFF2-40B4-BE49-F238E27FC236}">
                <a16:creationId xmlns:a16="http://schemas.microsoft.com/office/drawing/2014/main" id="{360252F7-81C5-C6B0-5537-AC3F2512AF20}"/>
              </a:ext>
            </a:extLst>
          </p:cNvPr>
          <p:cNvSpPr>
            <a:spLocks noGrp="1"/>
          </p:cNvSpPr>
          <p:nvPr>
            <p:ph idx="1"/>
          </p:nvPr>
        </p:nvSpPr>
        <p:spPr/>
        <p:txBody>
          <a:bodyPr>
            <a:normAutofit/>
          </a:bodyPr>
          <a:lstStyle/>
          <a:p>
            <a:pPr algn="r" rtl="1"/>
            <a:r>
              <a:rPr lang="fa-IR" sz="2400" dirty="0"/>
              <a:t>در رگرسیون، هدف ما تخمین مقدار یک ویژگی (این بار مقداری پیوسته) برای یک نمونه می‌باشد. این الگوریتم‌ها برای پیش‌بینی روند بازار، قیمت خانه و دیگر مثال‌ها به کار می‌روند.</a:t>
            </a:r>
          </a:p>
          <a:p>
            <a:pPr algn="r" rtl="1"/>
            <a:r>
              <a:rPr lang="fa-IR" sz="2400" dirty="0"/>
              <a:t>به طور مثال، برای پیش‌بینی قیمت خانه، می‌توان از اطلاعات خانه‌های دیگر برای تخمین قیمت یک خانه استفاده کرد. ویژگی‌هایی مانند متراژ، تعداد اتاق، پارکینگ داشتن یا نداشتن، حیاط داشتن یا نداشتن و دیگر ویژگی‌های تاثیرگذار بر قیمت یک خانه، می‌توانند به عنوان اطلاعات ورودی به الگوریتم داده شوند.</a:t>
            </a:r>
          </a:p>
          <a:p>
            <a:pPr algn="r" rtl="1"/>
            <a:endParaRPr lang="fa-IR" sz="2400" dirty="0"/>
          </a:p>
          <a:p>
            <a:pPr algn="r" rtl="1"/>
            <a:r>
              <a:rPr lang="fa-IR" sz="2400" dirty="0"/>
              <a:t>**: درواقع تفاوت بین طبقه بندی و رگرسیون به این است که در رگرسیون متغییر ها پیوسته و در طبقه بندی گسسته هستند </a:t>
            </a:r>
          </a:p>
          <a:p>
            <a:pPr algn="r" rtl="1"/>
            <a:endParaRPr lang="en-US" sz="2000" dirty="0"/>
          </a:p>
        </p:txBody>
      </p:sp>
    </p:spTree>
    <p:extLst>
      <p:ext uri="{BB962C8B-B14F-4D97-AF65-F5344CB8AC3E}">
        <p14:creationId xmlns:p14="http://schemas.microsoft.com/office/powerpoint/2010/main" val="888445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2AD9-F42C-DE72-07E2-ED50DE879227}"/>
              </a:ext>
            </a:extLst>
          </p:cNvPr>
          <p:cNvSpPr>
            <a:spLocks noGrp="1"/>
          </p:cNvSpPr>
          <p:nvPr>
            <p:ph type="title"/>
          </p:nvPr>
        </p:nvSpPr>
        <p:spPr/>
        <p:txBody>
          <a:bodyPr>
            <a:normAutofit fontScale="90000"/>
          </a:bodyPr>
          <a:lstStyle/>
          <a:p>
            <a:r>
              <a:rPr lang="fa-IR" sz="5300" dirty="0"/>
              <a:t>یادگیری بی‌نظارت</a:t>
            </a:r>
            <a:br>
              <a:rPr lang="fa-IR" b="0" i="0" dirty="0">
                <a:solidFill>
                  <a:srgbClr val="323232"/>
                </a:solidFill>
                <a:effectLst/>
                <a:latin typeface="IRANYekan"/>
              </a:rPr>
            </a:br>
            <a:endParaRPr lang="en-US" dirty="0"/>
          </a:p>
        </p:txBody>
      </p:sp>
      <p:pic>
        <p:nvPicPr>
          <p:cNvPr id="1026" name="Picture 2" descr="supervisedVSunsupervised">
            <a:extLst>
              <a:ext uri="{FF2B5EF4-FFF2-40B4-BE49-F238E27FC236}">
                <a16:creationId xmlns:a16="http://schemas.microsoft.com/office/drawing/2014/main" id="{D2A14B2B-3910-C47E-3B4E-8C25ED42D8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4583" y="1816242"/>
            <a:ext cx="3996726" cy="26264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05EECE-3F57-A596-C5E0-CBE3AE8D3560}"/>
              </a:ext>
            </a:extLst>
          </p:cNvPr>
          <p:cNvSpPr txBox="1"/>
          <p:nvPr/>
        </p:nvSpPr>
        <p:spPr>
          <a:xfrm>
            <a:off x="4830617" y="1816242"/>
            <a:ext cx="7222837" cy="2585323"/>
          </a:xfrm>
          <a:prstGeom prst="rect">
            <a:avLst/>
          </a:prstGeom>
          <a:noFill/>
        </p:spPr>
        <p:txBody>
          <a:bodyPr wrap="square" rtlCol="0">
            <a:spAutoFit/>
          </a:bodyPr>
          <a:lstStyle/>
          <a:p>
            <a:pPr algn="r" rtl="1"/>
            <a:r>
              <a:rPr lang="fa-IR" dirty="0">
                <a:solidFill>
                  <a:schemeClr val="bg1"/>
                </a:solidFill>
              </a:rPr>
              <a:t>تصویر سمت چپ :یاد گیری بدون نظارت ( بدون دخالت انسان ) </a:t>
            </a:r>
          </a:p>
          <a:p>
            <a:pPr algn="r" rtl="1"/>
            <a:r>
              <a:rPr lang="fa-IR" dirty="0">
                <a:solidFill>
                  <a:schemeClr val="bg1"/>
                </a:solidFill>
              </a:rPr>
              <a:t>تصویر سمت راست : یادگیری با نظارت ( برچسب ها ) </a:t>
            </a:r>
          </a:p>
          <a:p>
            <a:pPr algn="r" rtl="1"/>
            <a:r>
              <a:rPr lang="fa-IR" dirty="0">
                <a:solidFill>
                  <a:schemeClr val="bg1"/>
                </a:solidFill>
              </a:rPr>
              <a:t>الگوریتم‌های یادگیری ماشین بی‌نظارت، که در آن مدل بدون دخالت انسان و با داده‌های بدون برچسب، الگوهای پنهان بین داده‌ها را پیدا می‌کند، به طور کلی به سه دسته خوشه‌بندی </a:t>
            </a:r>
            <a:r>
              <a:rPr lang="en-US" dirty="0">
                <a:solidFill>
                  <a:schemeClr val="bg1"/>
                </a:solidFill>
              </a:rPr>
              <a:t>(clustering)، </a:t>
            </a:r>
            <a:r>
              <a:rPr lang="fa-IR" dirty="0">
                <a:solidFill>
                  <a:schemeClr val="bg1"/>
                </a:solidFill>
              </a:rPr>
              <a:t>کاهش ابعاد </a:t>
            </a:r>
            <a:r>
              <a:rPr lang="en-US" dirty="0">
                <a:solidFill>
                  <a:schemeClr val="bg1"/>
                </a:solidFill>
              </a:rPr>
              <a:t>(dimensionality reduction) </a:t>
            </a:r>
            <a:r>
              <a:rPr lang="fa-IR" dirty="0">
                <a:solidFill>
                  <a:schemeClr val="bg1"/>
                </a:solidFill>
              </a:rPr>
              <a:t>و استخراج قانون وابستگی </a:t>
            </a:r>
            <a:r>
              <a:rPr lang="en-US" dirty="0">
                <a:solidFill>
                  <a:schemeClr val="bg1"/>
                </a:solidFill>
              </a:rPr>
              <a:t>(association rule mining) </a:t>
            </a:r>
            <a:r>
              <a:rPr lang="fa-IR" dirty="0">
                <a:solidFill>
                  <a:schemeClr val="bg1"/>
                </a:solidFill>
              </a:rPr>
              <a:t>تقسیم‌بندی می‌شود. روش‌های یادگیری ماشین بی‌نظارت بسیار زیادی وجود دارند که می‌توان از آن‌ها برای پیدا کردن الگوهای پنهان و نتایج مفید استفاده کرد. اما نکته مهم این است که یک دانشمند علم داده، زمینه کاری مسئله </a:t>
            </a:r>
            <a:r>
              <a:rPr lang="en-US" dirty="0">
                <a:solidFill>
                  <a:schemeClr val="bg1"/>
                </a:solidFill>
              </a:rPr>
              <a:t>(problem domain) </a:t>
            </a:r>
            <a:r>
              <a:rPr lang="fa-IR" dirty="0">
                <a:solidFill>
                  <a:schemeClr val="bg1"/>
                </a:solidFill>
              </a:rPr>
              <a:t>خود را به خوبی بشناسد و بتواند الگوریتم درست را انتخاب کند.</a:t>
            </a:r>
            <a:endParaRPr lang="en-US" dirty="0">
              <a:solidFill>
                <a:schemeClr val="bg1"/>
              </a:solidFill>
            </a:endParaRPr>
          </a:p>
        </p:txBody>
      </p:sp>
    </p:spTree>
    <p:extLst>
      <p:ext uri="{BB962C8B-B14F-4D97-AF65-F5344CB8AC3E}">
        <p14:creationId xmlns:p14="http://schemas.microsoft.com/office/powerpoint/2010/main" val="2052799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160930-artificial-intelligence-template-16x9</Template>
  <TotalTime>221</TotalTime>
  <Words>1286</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Aldhabi</vt:lpstr>
      <vt:lpstr>Arial</vt:lpstr>
      <vt:lpstr>Calibri</vt:lpstr>
      <vt:lpstr>IRANYekan</vt:lpstr>
      <vt:lpstr>Symbol</vt:lpstr>
      <vt:lpstr>Office Theme</vt:lpstr>
      <vt:lpstr>جلسه اول یادگیری ماشین </vt:lpstr>
      <vt:lpstr>انواعداده</vt:lpstr>
      <vt:lpstr>TEP </vt:lpstr>
      <vt:lpstr>مراحل انجام یادگیری ماشین </vt:lpstr>
      <vt:lpstr>دسته بندی یادگیری ماشین</vt:lpstr>
      <vt:lpstr>Supervised Learning </vt:lpstr>
      <vt:lpstr>یادگیری با نظارت و انواع آن(طبقه بندی)</vt:lpstr>
      <vt:lpstr>یادگیری با نظارت و انواع آن(رگرسیون)</vt:lpstr>
      <vt:lpstr>یادگیری بی‌نظارت </vt:lpstr>
      <vt:lpstr>یادگیری بدون نظارت (خوشه بندی)</vt:lpstr>
      <vt:lpstr>یادگیری بدون نظارت (کاهش ابعاد)</vt:lpstr>
      <vt:lpstr>یادگیری تقویتی</vt:lpstr>
      <vt:lpstr>چالش های الگوریتمی</vt:lpstr>
      <vt:lpstr>Overfitting </vt:lpstr>
      <vt:lpstr>Underfitting </vt:lpstr>
      <vt:lpstr>زمان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جلسه اول یادگیری ماشین</dc:title>
  <dc:creator>armin gh</dc:creator>
  <cp:lastModifiedBy>armin gh</cp:lastModifiedBy>
  <cp:revision>17</cp:revision>
  <dcterms:created xsi:type="dcterms:W3CDTF">2024-03-25T12:04:40Z</dcterms:created>
  <dcterms:modified xsi:type="dcterms:W3CDTF">2024-03-26T12:39:08Z</dcterms:modified>
</cp:coreProperties>
</file>