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68" r:id="rId4"/>
    <p:sldId id="266" r:id="rId5"/>
    <p:sldId id="273" r:id="rId6"/>
    <p:sldId id="259" r:id="rId7"/>
    <p:sldId id="271" r:id="rId8"/>
    <p:sldId id="274" r:id="rId9"/>
    <p:sldId id="258" r:id="rId10"/>
    <p:sldId id="260" r:id="rId11"/>
    <p:sldId id="261" r:id="rId12"/>
    <p:sldId id="264" r:id="rId13"/>
    <p:sldId id="263" r:id="rId14"/>
    <p:sldId id="265" r:id="rId1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25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2A72D-3D33-4F5B-A0F1-DE1F32FFB644}" type="datetimeFigureOut">
              <a:rPr lang="th-TH"/>
              <a:t>07/02/59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BF8AD-D3DD-493E-AFA8-4CA2D82CBFD1}" type="slidenum">
              <a:rPr lang="th-TH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5378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F8AD-D3DD-493E-AFA8-4CA2D82CBFD1}" type="slidenum">
              <a:rPr lang="th-TH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4725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F8AD-D3DD-493E-AFA8-4CA2D82CBFD1}" type="slidenum">
              <a:rPr lang="th-TH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4303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F8AD-D3DD-493E-AFA8-4CA2D82CBFD1}" type="slidenum">
              <a:rPr lang="th-TH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8833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F8AD-D3DD-493E-AFA8-4CA2D82CBFD1}" type="slidenum">
              <a:rPr lang="th-TH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5451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F8AD-D3DD-493E-AFA8-4CA2D82CBFD1}" type="slidenum">
              <a:rPr lang="th-TH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787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F8AD-D3DD-493E-AFA8-4CA2D82CBFD1}" type="slidenum">
              <a:rPr lang="th-TH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387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F8AD-D3DD-493E-AFA8-4CA2D82CBFD1}" type="slidenum">
              <a:rPr lang="th-TH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57035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F8AD-D3DD-493E-AFA8-4CA2D82CBFD1}" type="slidenum">
              <a:rPr lang="th-TH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9395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F8AD-D3DD-493E-AFA8-4CA2D82CBFD1}" type="slidenum">
              <a:rPr lang="th-TH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4219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F8AD-D3DD-493E-AFA8-4CA2D82CBFD1}" type="slidenum">
              <a:rPr lang="th-TH">
                <a:solidFill>
                  <a:prstClr val="black"/>
                </a:solidFill>
              </a:rPr>
              <a:pPr/>
              <a:t>7</a:t>
            </a:fld>
            <a:endParaRPr lang="th-T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219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F8AD-D3DD-493E-AFA8-4CA2D82CBFD1}" type="slidenum">
              <a:rPr lang="th-TH">
                <a:solidFill>
                  <a:prstClr val="black"/>
                </a:solidFill>
              </a:rPr>
              <a:pPr/>
              <a:t>8</a:t>
            </a:fld>
            <a:endParaRPr lang="th-T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219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F8AD-D3DD-493E-AFA8-4CA2D82CBFD1}" type="slidenum">
              <a:rPr lang="th-TH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8792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F8AD-D3DD-493E-AFA8-4CA2D82CBFD1}" type="slidenum">
              <a:rPr lang="th-TH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3187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dirty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07/02/59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412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dirty="0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07/02/59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973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dirty="0"/>
              <a:t>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dirty="0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07/02/59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6084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dirty="0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07/02/59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2885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dirty="0"/>
              <a:t>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dirty="0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07/02/59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2859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dirty="0"/>
              <a:t>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dirty="0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07/02/59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1746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dirty="0"/>
              <a:t>แก้ไขสไตล์ของข้อความต้นแบบ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07/02/59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8426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h-TH" dirty="0"/>
              <a:t>แก้ไขสไตล์ของข้อความต้นแบบ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07/02/59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391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dirty="0"/>
              <a:t>แก้ไขสไตล์ของข้อความต้นแบบ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07/02/59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245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dirty="0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07/02/59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4971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h-TH" dirty="0"/>
              <a:t>แก้ไขสไตล์ของข้อความต้นแบบ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h-TH" dirty="0"/>
              <a:t>แก้ไขสไตล์ของข้อความต้นแบบ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07/02/59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816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dirty="0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h-TH" dirty="0"/>
              <a:t>แก้ไขสไตล์ของข้อความต้นแบบ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dirty="0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h-TH" dirty="0"/>
              <a:t>แก้ไขสไตล์ของข้อความต้นแบบ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07/02/59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744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07/02/59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939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07/02/59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460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h-TH" dirty="0"/>
              <a:t>แก้ไขสไตล์ของข้อความต้นแบบ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h-TH" dirty="0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07/02/59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800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dirty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dirty="0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07/02/59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077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dirty="0"/>
              <a:t>แก้ไขสไตล์ของข้อความต้นแบบ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6ADFC-3C05-4889-A6D9-1FB9C8AC5B81}" type="datetimeFigureOut">
              <a:rPr lang="th-TH" smtClean="0"/>
              <a:t>07/02/59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027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285750"/>
            <a:ext cx="9144000" cy="959306"/>
          </a:xfrm>
        </p:spPr>
        <p:txBody>
          <a:bodyPr/>
          <a:lstStyle/>
          <a:p>
            <a:pPr algn="ctr"/>
            <a:r>
              <a:rPr lang="th-TH" sz="4000" b="1" dirty="0">
                <a:solidFill>
                  <a:srgbClr val="000000"/>
                </a:solidFill>
                <a:latin typeface="Cordia New"/>
                <a:cs typeface="Angsana New" charset="0"/>
              </a:rPr>
              <a:t>ระบบเว็บสำหรับ </a:t>
            </a:r>
            <a:r>
              <a:rPr lang="af-ZA" sz="4000" b="1" dirty="0">
                <a:solidFill>
                  <a:srgbClr val="000000"/>
                </a:solidFill>
                <a:latin typeface="Angsana New"/>
              </a:rPr>
              <a:t>sale</a:t>
            </a:r>
            <a:endParaRPr lang="th-TH" sz="4000" b="1" dirty="0">
              <a:solidFill>
                <a:srgbClr val="000000"/>
              </a:solidFill>
              <a:latin typeface="Angsana New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825625" y="1762125"/>
            <a:ext cx="8826500" cy="1783897"/>
          </a:xfrm>
        </p:spPr>
        <p:txBody>
          <a:bodyPr/>
          <a:lstStyle/>
          <a:p>
            <a:pPr algn="ctr"/>
            <a:r>
              <a:rPr lang="th-TH" sz="4000" dirty="0">
                <a:solidFill>
                  <a:srgbClr val="000000"/>
                </a:solidFill>
                <a:latin typeface="Angsana New"/>
              </a:rPr>
              <a:t>นาย ระพี </a:t>
            </a:r>
            <a:r>
              <a:rPr lang="th-TH" sz="4000" dirty="0" err="1">
                <a:solidFill>
                  <a:srgbClr val="000000"/>
                </a:solidFill>
                <a:latin typeface="Angsana New"/>
              </a:rPr>
              <a:t>ฉิม</a:t>
            </a:r>
            <a:r>
              <a:rPr lang="th-TH" sz="4000" dirty="0">
                <a:solidFill>
                  <a:srgbClr val="000000"/>
                </a:solidFill>
                <a:latin typeface="Angsana New"/>
              </a:rPr>
              <a:t>แม้นพันธ์ รหัส 574607030002</a:t>
            </a:r>
          </a:p>
          <a:p>
            <a:pPr algn="ctr"/>
            <a:r>
              <a:rPr lang="th-TH" sz="4000" dirty="0">
                <a:solidFill>
                  <a:srgbClr val="000000"/>
                </a:solidFill>
                <a:latin typeface="Angsana New"/>
              </a:rPr>
              <a:t>นาย กฤษดา สร้อยสูงเนิน รหัส 574607030003</a:t>
            </a: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2444151" y="3917179"/>
            <a:ext cx="7269162" cy="1569660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th-TH" sz="3200" dirty="0">
                <a:solidFill>
                  <a:srgbClr val="000000"/>
                </a:solidFill>
                <a:latin typeface="Cordia New"/>
              </a:rPr>
              <a:t>ผศ.ดร. เนื่องวงศ์ ทวยเจริญ</a:t>
            </a:r>
          </a:p>
          <a:p>
            <a:pPr algn="ctr"/>
            <a:r>
              <a:rPr lang="th-TH" sz="3200" dirty="0">
                <a:solidFill>
                  <a:srgbClr val="000000"/>
                </a:solidFill>
                <a:latin typeface="Cordia New"/>
              </a:rPr>
              <a:t>ภาควิชาวิศวกรรมคอมพิวเตอร์</a:t>
            </a:r>
          </a:p>
          <a:p>
            <a:pPr algn="ctr"/>
            <a:r>
              <a:rPr lang="th-TH" sz="3200" dirty="0">
                <a:solidFill>
                  <a:srgbClr val="000000"/>
                </a:solidFill>
                <a:latin typeface="Cordia New"/>
              </a:rPr>
              <a:t>คณะวิศวกรรมศาสตร์ มหาลัยธุรกิจบัณฑิตย์</a:t>
            </a:r>
          </a:p>
        </p:txBody>
      </p:sp>
    </p:spTree>
    <p:extLst>
      <p:ext uri="{BB962C8B-B14F-4D97-AF65-F5344CB8AC3E}">
        <p14:creationId xmlns:p14="http://schemas.microsoft.com/office/powerpoint/2010/main" val="379866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977660" y="1386683"/>
            <a:ext cx="10139363" cy="5078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684270" y="1670637"/>
            <a:ext cx="2743200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h-TH" dirty="0">
                <a:latin typeface="Cordia New"/>
              </a:rPr>
              <a:t>ชื่อ : </a:t>
            </a:r>
            <a:r>
              <a:rPr lang="th-TH" dirty="0" err="1">
                <a:latin typeface="Cordia New"/>
              </a:rPr>
              <a:t>xxxx</a:t>
            </a:r>
            <a:endParaRPr lang="th-TH" dirty="0" err="1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568289" y="2318073"/>
            <a:ext cx="2344678" cy="1886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000000"/>
                </a:solidFill>
                <a:latin typeface="Cordia New"/>
              </a:rPr>
              <a:t>รูปภาพ</a:t>
            </a:r>
          </a:p>
        </p:txBody>
      </p:sp>
      <p:sp>
        <p:nvSpPr>
          <p:cNvPr id="8" name="สี่เหลี่ยมผืนผ้ามุมมน 7"/>
          <p:cNvSpPr/>
          <p:nvPr/>
        </p:nvSpPr>
        <p:spPr>
          <a:xfrm>
            <a:off x="1645958" y="4333875"/>
            <a:ext cx="2197380" cy="177641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2000" dirty="0">
              <a:solidFill>
                <a:srgbClr val="000000"/>
              </a:solidFill>
              <a:latin typeface="Cordia New"/>
            </a:endParaRP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977660" y="4463035"/>
            <a:ext cx="2743200" cy="70788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h-TH" sz="2000" dirty="0">
                <a:solidFill>
                  <a:srgbClr val="000000"/>
                </a:solidFill>
                <a:latin typeface="Cordia New"/>
              </a:rPr>
              <a:t>รหัส : xxx</a:t>
            </a:r>
          </a:p>
          <a:p>
            <a:pPr algn="ctr"/>
            <a:r>
              <a:rPr lang="th-TH" sz="2000" dirty="0">
                <a:solidFill>
                  <a:srgbClr val="000000"/>
                </a:solidFill>
                <a:latin typeface="Cordia New"/>
              </a:rPr>
              <a:t>ราคา : xxx</a:t>
            </a:r>
          </a:p>
        </p:txBody>
      </p:sp>
      <p:sp>
        <p:nvSpPr>
          <p:cNvPr id="10" name="สี่เหลี่ยมผืนผ้ามุมมน 9"/>
          <p:cNvSpPr/>
          <p:nvPr/>
        </p:nvSpPr>
        <p:spPr>
          <a:xfrm>
            <a:off x="3018135" y="5447742"/>
            <a:ext cx="749368" cy="547663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rgbClr val="000000"/>
                </a:solidFill>
                <a:latin typeface="Cordia New"/>
              </a:rPr>
              <a:t>สั่งซื้อ</a:t>
            </a:r>
          </a:p>
        </p:txBody>
      </p:sp>
      <p:sp>
        <p:nvSpPr>
          <p:cNvPr id="11" name="สี่เหลี่ยมผืนผ้ามุมมน 10"/>
          <p:cNvSpPr/>
          <p:nvPr/>
        </p:nvSpPr>
        <p:spPr>
          <a:xfrm>
            <a:off x="1845524" y="5448300"/>
            <a:ext cx="1097701" cy="54768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rgbClr val="000000"/>
                </a:solidFill>
                <a:latin typeface="Cordia New"/>
              </a:rPr>
              <a:t>จำนวน</a:t>
            </a: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5282717" y="1790534"/>
            <a:ext cx="1786298" cy="1269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000000"/>
                </a:solidFill>
                <a:latin typeface="Cordia New"/>
              </a:rPr>
              <a:t>รูปภาพ</a:t>
            </a:r>
          </a:p>
          <a:p>
            <a:pPr algn="ctr"/>
            <a:r>
              <a:rPr lang="th-TH" dirty="0">
                <a:solidFill>
                  <a:srgbClr val="000000"/>
                </a:solidFill>
                <a:latin typeface="Cordia New"/>
              </a:rPr>
              <a:t>เพิ่มเติม</a:t>
            </a: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8118594" y="1790533"/>
            <a:ext cx="1763960" cy="1269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000000"/>
                </a:solidFill>
                <a:latin typeface="Cordia New"/>
              </a:rPr>
              <a:t>รูปภาพ</a:t>
            </a:r>
          </a:p>
          <a:p>
            <a:pPr algn="ctr"/>
            <a:r>
              <a:rPr lang="th-TH" dirty="0">
                <a:solidFill>
                  <a:srgbClr val="000000"/>
                </a:solidFill>
                <a:latin typeface="Cordia New"/>
              </a:rPr>
              <a:t>เพิ่มเติม</a:t>
            </a:r>
          </a:p>
        </p:txBody>
      </p:sp>
      <p:sp>
        <p:nvSpPr>
          <p:cNvPr id="16" name="สี่เหลี่ยมผืนผ้ามุมมน 15"/>
          <p:cNvSpPr/>
          <p:nvPr/>
        </p:nvSpPr>
        <p:spPr>
          <a:xfrm>
            <a:off x="5282717" y="3261200"/>
            <a:ext cx="5095875" cy="474315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>
                <a:solidFill>
                  <a:srgbClr val="000000"/>
                </a:solidFill>
                <a:latin typeface="Cordia New"/>
              </a:rPr>
              <a:t>รายละเอียดสินค้า</a:t>
            </a:r>
          </a:p>
        </p:txBody>
      </p:sp>
      <p:sp>
        <p:nvSpPr>
          <p:cNvPr id="17" name="กล่องข้อความ 16"/>
          <p:cNvSpPr txBox="1"/>
          <p:nvPr/>
        </p:nvSpPr>
        <p:spPr>
          <a:xfrm>
            <a:off x="4476165" y="3856821"/>
            <a:ext cx="4228488" cy="70788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h-TH" sz="2000" dirty="0">
                <a:latin typeface="Cordia New"/>
              </a:rPr>
              <a:t>รายละเอียด - </a:t>
            </a:r>
            <a:r>
              <a:rPr lang="th-TH" sz="2000" dirty="0" err="1">
                <a:latin typeface="Cordia New"/>
              </a:rPr>
              <a:t>xxxxxxxxx</a:t>
            </a:r>
            <a:endParaRPr lang="th-TH" sz="2000" dirty="0">
              <a:latin typeface="Cordia New"/>
            </a:endParaRPr>
          </a:p>
          <a:p>
            <a:pPr algn="ctr"/>
            <a:r>
              <a:rPr lang="th-TH" sz="2000" dirty="0">
                <a:latin typeface="Cordia New"/>
              </a:rPr>
              <a:t>                    - </a:t>
            </a:r>
            <a:r>
              <a:rPr lang="th-TH" sz="2000" dirty="0" err="1">
                <a:latin typeface="Cordia New"/>
              </a:rPr>
              <a:t>xxxxxxxxxx</a:t>
            </a:r>
            <a:endParaRPr lang="th-TH" sz="2000" dirty="0">
              <a:latin typeface="Cordia New"/>
            </a:endParaRPr>
          </a:p>
        </p:txBody>
      </p:sp>
      <p:sp>
        <p:nvSpPr>
          <p:cNvPr id="13" name="สี่เหลี่ยมผืนผ้ามุมมน 12"/>
          <p:cNvSpPr/>
          <p:nvPr/>
        </p:nvSpPr>
        <p:spPr>
          <a:xfrm>
            <a:off x="5282717" y="4579820"/>
            <a:ext cx="5095875" cy="474315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solidFill>
                  <a:srgbClr val="000000"/>
                </a:solidFill>
                <a:latin typeface="Cordia New"/>
              </a:rPr>
              <a:t>สินค้าที่เกี่ยวข้อง</a:t>
            </a:r>
            <a:endParaRPr lang="th-TH" dirty="0">
              <a:solidFill>
                <a:srgbClr val="000000"/>
              </a:solidFill>
              <a:latin typeface="Cordia New"/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5282717" y="5170922"/>
            <a:ext cx="1763960" cy="5512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dirty="0" smtClean="0">
              <a:solidFill>
                <a:srgbClr val="000000"/>
              </a:solidFill>
              <a:latin typeface="Cordia New"/>
            </a:endParaRPr>
          </a:p>
          <a:p>
            <a:pPr algn="ctr"/>
            <a:r>
              <a:rPr lang="th-TH" sz="2000" dirty="0" smtClean="0">
                <a:solidFill>
                  <a:srgbClr val="000000"/>
                </a:solidFill>
                <a:latin typeface="Cordia New"/>
              </a:rPr>
              <a:t>รูปภาพ</a:t>
            </a:r>
            <a:endParaRPr lang="th-TH" sz="2000" dirty="0">
              <a:solidFill>
                <a:srgbClr val="000000"/>
              </a:solidFill>
              <a:latin typeface="Cordia New"/>
            </a:endParaRPr>
          </a:p>
          <a:p>
            <a:pPr algn="ctr"/>
            <a:endParaRPr lang="th-TH" dirty="0">
              <a:solidFill>
                <a:srgbClr val="000000"/>
              </a:solidFill>
              <a:latin typeface="Cordia New"/>
            </a:endParaRPr>
          </a:p>
        </p:txBody>
      </p:sp>
      <p:sp>
        <p:nvSpPr>
          <p:cNvPr id="20" name="กล่องข้อความ 16"/>
          <p:cNvSpPr txBox="1"/>
          <p:nvPr/>
        </p:nvSpPr>
        <p:spPr>
          <a:xfrm>
            <a:off x="6590409" y="5170922"/>
            <a:ext cx="2965939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th-TH" sz="2000" dirty="0" smtClean="0">
                <a:latin typeface="Cordia New"/>
              </a:rPr>
              <a:t>รหัสสินค้า</a:t>
            </a:r>
            <a:r>
              <a:rPr lang="th-TH" sz="2000" dirty="0" smtClean="0">
                <a:latin typeface="Cordia New"/>
              </a:rPr>
              <a:t> </a:t>
            </a:r>
            <a:r>
              <a:rPr lang="th-TH" sz="2000" dirty="0" err="1" smtClean="0">
                <a:latin typeface="Cordia New"/>
              </a:rPr>
              <a:t>xxxxx</a:t>
            </a:r>
            <a:endParaRPr lang="th-TH" sz="2000" dirty="0">
              <a:latin typeface="Cordia New"/>
            </a:endParaRPr>
          </a:p>
          <a:p>
            <a:pPr algn="ctr"/>
            <a:r>
              <a:rPr lang="th-TH" sz="2000" dirty="0" smtClean="0">
                <a:latin typeface="Cordia New"/>
              </a:rPr>
              <a:t>ชื่อสินค้า</a:t>
            </a:r>
            <a:r>
              <a:rPr lang="th-TH" sz="2000" dirty="0" smtClean="0">
                <a:latin typeface="Cordia New"/>
              </a:rPr>
              <a:t>  </a:t>
            </a:r>
            <a:r>
              <a:rPr lang="th-TH" sz="2000" dirty="0" err="1" smtClean="0">
                <a:latin typeface="Cordia New"/>
              </a:rPr>
              <a:t>xxxxx</a:t>
            </a:r>
            <a:endParaRPr lang="th-TH" sz="2000" dirty="0" smtClean="0">
              <a:latin typeface="Cordia New"/>
            </a:endParaRPr>
          </a:p>
          <a:p>
            <a:pPr algn="ctr"/>
            <a:r>
              <a:rPr lang="th-TH" sz="2000" dirty="0" smtClean="0">
                <a:latin typeface="Cordia New"/>
              </a:rPr>
              <a:t> ราคา </a:t>
            </a:r>
            <a:r>
              <a:rPr lang="en-US" sz="2000" dirty="0" smtClean="0">
                <a:latin typeface="Cordia New"/>
              </a:rPr>
              <a:t>      </a:t>
            </a:r>
            <a:r>
              <a:rPr lang="en-US" sz="2000" dirty="0" err="1" smtClean="0">
                <a:latin typeface="Cordia New"/>
              </a:rPr>
              <a:t>xxxxx</a:t>
            </a:r>
            <a:endParaRPr lang="th-TH" sz="2000" dirty="0">
              <a:latin typeface="Cordia New"/>
            </a:endParaRPr>
          </a:p>
        </p:txBody>
      </p:sp>
      <p:sp>
        <p:nvSpPr>
          <p:cNvPr id="21" name="สี่เหลี่ยมผืนผ้ามุมมน 20"/>
          <p:cNvSpPr/>
          <p:nvPr/>
        </p:nvSpPr>
        <p:spPr>
          <a:xfrm>
            <a:off x="9181664" y="5562625"/>
            <a:ext cx="749368" cy="547663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rgbClr val="000000"/>
                </a:solidFill>
                <a:latin typeface="Cordia New"/>
              </a:rPr>
              <a:t>สั่งซื้อ</a:t>
            </a:r>
          </a:p>
        </p:txBody>
      </p:sp>
    </p:spTree>
    <p:extLst>
      <p:ext uri="{BB962C8B-B14F-4D97-AF65-F5344CB8AC3E}">
        <p14:creationId xmlns:p14="http://schemas.microsoft.com/office/powerpoint/2010/main" val="105107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977237" y="1284159"/>
            <a:ext cx="10139363" cy="5078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" name="รูปภาพ 5" descr="โลโก้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075" y="1538377"/>
            <a:ext cx="1913558" cy="1145514"/>
          </a:xfrm>
          <a:prstGeom prst="rect">
            <a:avLst/>
          </a:prstGeom>
        </p:spPr>
      </p:pic>
      <p:graphicFrame>
        <p:nvGraphicFramePr>
          <p:cNvPr id="7" name="ตาราง 6"/>
          <p:cNvGraphicFramePr/>
          <p:nvPr>
            <p:extLst>
              <p:ext uri="{D42A27DB-BD31-4B8C-83A1-F6EECF244321}">
                <p14:modId xmlns:p14="http://schemas.microsoft.com/office/powerpoint/2010/main" val="1183689131"/>
              </p:ext>
            </p:extLst>
          </p:nvPr>
        </p:nvGraphicFramePr>
        <p:xfrm>
          <a:off x="1754037" y="2861094"/>
          <a:ext cx="8593065" cy="2598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13">
                  <a:extLst>
                    <a:ext uri="{9D8B030D-6E8A-4147-A177-3AD203B41FA5}">
                      <a16:colId xmlns="" xmlns:a16="http://schemas.microsoft.com/office/drawing/2014/main" val="1025988272"/>
                    </a:ext>
                  </a:extLst>
                </a:gridCol>
                <a:gridCol w="1718613">
                  <a:extLst>
                    <a:ext uri="{9D8B030D-6E8A-4147-A177-3AD203B41FA5}">
                      <a16:colId xmlns="" xmlns:a16="http://schemas.microsoft.com/office/drawing/2014/main" val="1362232145"/>
                    </a:ext>
                  </a:extLst>
                </a:gridCol>
                <a:gridCol w="1718613">
                  <a:extLst>
                    <a:ext uri="{9D8B030D-6E8A-4147-A177-3AD203B41FA5}">
                      <a16:colId xmlns="" xmlns:a16="http://schemas.microsoft.com/office/drawing/2014/main" val="4026884515"/>
                    </a:ext>
                  </a:extLst>
                </a:gridCol>
                <a:gridCol w="1718613">
                  <a:extLst>
                    <a:ext uri="{9D8B030D-6E8A-4147-A177-3AD203B41FA5}">
                      <a16:colId xmlns="" xmlns:a16="http://schemas.microsoft.com/office/drawing/2014/main" val="2683613581"/>
                    </a:ext>
                  </a:extLst>
                </a:gridCol>
                <a:gridCol w="1718613">
                  <a:extLst>
                    <a:ext uri="{9D8B030D-6E8A-4147-A177-3AD203B41FA5}">
                      <a16:colId xmlns="" xmlns:a16="http://schemas.microsoft.com/office/drawing/2014/main" val="499998152"/>
                    </a:ext>
                  </a:extLst>
                </a:gridCol>
              </a:tblGrid>
              <a:tr h="882005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/>
                        <a:t>ภาพ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/>
                        <a:t>รหัสสินค้า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/>
                        <a:t>ชื่อสินค้า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/>
                        <a:t>จำนวน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/>
                        <a:t>ราคา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79566938"/>
                  </a:ext>
                </a:extLst>
              </a:tr>
              <a:tr h="858167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288989"/>
                  </a:ext>
                </a:extLst>
              </a:tr>
              <a:tr h="858167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8840512"/>
                  </a:ext>
                </a:extLst>
              </a:tr>
            </a:tbl>
          </a:graphicData>
        </a:graphic>
      </p:graphicFrame>
      <p:sp>
        <p:nvSpPr>
          <p:cNvPr id="9" name="กล่องข้อความ 8"/>
          <p:cNvSpPr txBox="1"/>
          <p:nvPr/>
        </p:nvSpPr>
        <p:spPr>
          <a:xfrm>
            <a:off x="4554986" y="1847490"/>
            <a:ext cx="2743200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h-TH" sz="3200" dirty="0">
                <a:latin typeface="Cordia New"/>
              </a:rPr>
              <a:t>สรุป</a:t>
            </a:r>
            <a:r>
              <a:rPr lang="th-TH" sz="3200" dirty="0" smtClean="0">
                <a:latin typeface="Cordia New"/>
              </a:rPr>
              <a:t>รายการทั้งหมด</a:t>
            </a:r>
            <a:endParaRPr lang="th-TH" sz="3200" dirty="0">
              <a:latin typeface="Cordia New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7820442" y="5636432"/>
            <a:ext cx="914400" cy="4376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000000"/>
                </a:solidFill>
                <a:latin typeface="Cordia New"/>
              </a:rPr>
              <a:t>แก้ไข</a:t>
            </a: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9170717" y="5636432"/>
            <a:ext cx="914400" cy="4376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000000"/>
                </a:solidFill>
                <a:latin typeface="Cordia New"/>
              </a:rPr>
              <a:t>ยืนยัน</a:t>
            </a:r>
          </a:p>
        </p:txBody>
      </p:sp>
    </p:spTree>
    <p:extLst>
      <p:ext uri="{BB962C8B-B14F-4D97-AF65-F5344CB8AC3E}">
        <p14:creationId xmlns:p14="http://schemas.microsoft.com/office/powerpoint/2010/main" val="56778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1006415" y="1351471"/>
            <a:ext cx="10139363" cy="5078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รูปภาพ 4" descr="โลโก้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20" y="1524000"/>
            <a:ext cx="1913558" cy="1145514"/>
          </a:xfrm>
          <a:prstGeom prst="rect">
            <a:avLst/>
          </a:prstGeom>
        </p:spPr>
      </p:pic>
      <p:sp>
        <p:nvSpPr>
          <p:cNvPr id="6" name="กล่องข้อความ 5"/>
          <p:cNvSpPr txBox="1"/>
          <p:nvPr/>
        </p:nvSpPr>
        <p:spPr>
          <a:xfrm>
            <a:off x="4708585" y="1567132"/>
            <a:ext cx="2743200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h-TH" dirty="0">
                <a:latin typeface="Cordia New"/>
              </a:rPr>
              <a:t>หน้าแสดงสินค้าคงเหลือ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7264886" y="2084717"/>
            <a:ext cx="2899641" cy="455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7264886" y="2620393"/>
            <a:ext cx="2899641" cy="455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5090093" y="2102808"/>
            <a:ext cx="2743200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h-TH" dirty="0" err="1">
                <a:latin typeface="Cordia New"/>
              </a:rPr>
              <a:t>Catalog</a:t>
            </a:r>
            <a:r>
              <a:rPr lang="th-TH" dirty="0">
                <a:latin typeface="Cordia New"/>
              </a:rPr>
              <a:t> </a:t>
            </a:r>
            <a:r>
              <a:rPr lang="th-TH" dirty="0" err="1">
                <a:latin typeface="Cordia New"/>
              </a:rPr>
              <a:t>No</a:t>
            </a:r>
            <a:r>
              <a:rPr lang="th-TH" dirty="0">
                <a:latin typeface="Cordia New"/>
              </a:rPr>
              <a:t>.</a:t>
            </a: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5090093" y="2534129"/>
            <a:ext cx="2743200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h-TH" dirty="0" err="1">
                <a:latin typeface="Cordia New"/>
              </a:rPr>
              <a:t>Name</a:t>
            </a:r>
            <a:endParaRPr lang="th-TH" dirty="0">
              <a:latin typeface="Cordia New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10247290" y="2103438"/>
            <a:ext cx="798535" cy="455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000000"/>
                </a:solidFill>
                <a:latin typeface="Cordia New"/>
              </a:rPr>
              <a:t>ค้นหา</a:t>
            </a:r>
          </a:p>
        </p:txBody>
      </p:sp>
      <p:graphicFrame>
        <p:nvGraphicFramePr>
          <p:cNvPr id="13" name="ตาราง 12"/>
          <p:cNvGraphicFramePr/>
          <p:nvPr>
            <p:extLst>
              <p:ext uri="{D42A27DB-BD31-4B8C-83A1-F6EECF244321}">
                <p14:modId xmlns:p14="http://schemas.microsoft.com/office/powerpoint/2010/main" val="204962259"/>
              </p:ext>
            </p:extLst>
          </p:nvPr>
        </p:nvGraphicFramePr>
        <p:xfrm>
          <a:off x="2046375" y="3445888"/>
          <a:ext cx="8132064" cy="268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688">
                  <a:extLst>
                    <a:ext uri="{9D8B030D-6E8A-4147-A177-3AD203B41FA5}">
                      <a16:colId xmlns="" xmlns:a16="http://schemas.microsoft.com/office/drawing/2014/main" val="2798269718"/>
                    </a:ext>
                  </a:extLst>
                </a:gridCol>
                <a:gridCol w="2710688">
                  <a:extLst>
                    <a:ext uri="{9D8B030D-6E8A-4147-A177-3AD203B41FA5}">
                      <a16:colId xmlns="" xmlns:a16="http://schemas.microsoft.com/office/drawing/2014/main" val="3290962879"/>
                    </a:ext>
                  </a:extLst>
                </a:gridCol>
                <a:gridCol w="2710688">
                  <a:extLst>
                    <a:ext uri="{9D8B030D-6E8A-4147-A177-3AD203B41FA5}">
                      <a16:colId xmlns="" xmlns:a16="http://schemas.microsoft.com/office/drawing/2014/main" val="2859489324"/>
                    </a:ext>
                  </a:extLst>
                </a:gridCol>
              </a:tblGrid>
              <a:tr h="555304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รหัสสินค้า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ชื่อสินค้า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จำนวนคงเหลือ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06747987"/>
                  </a:ext>
                </a:extLst>
              </a:tr>
              <a:tr h="532166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83453097"/>
                  </a:ext>
                </a:extLst>
              </a:tr>
              <a:tr h="532166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783322"/>
                  </a:ext>
                </a:extLst>
              </a:tr>
              <a:tr h="532166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3228506"/>
                  </a:ext>
                </a:extLst>
              </a:tr>
              <a:tr h="532166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27780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27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1006414" y="1351471"/>
            <a:ext cx="10139363" cy="5078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4822840" y="1610264"/>
            <a:ext cx="2743200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h-TH" dirty="0">
                <a:latin typeface="Cordia New"/>
              </a:rPr>
              <a:t>หน้าเพิ่ม แก้ไขสินค้า</a:t>
            </a:r>
          </a:p>
          <a:p>
            <a:pPr algn="ctr"/>
            <a:endParaRPr lang="th-TH" dirty="0">
              <a:latin typeface="Cordia New"/>
            </a:endParaRPr>
          </a:p>
        </p:txBody>
      </p:sp>
      <p:sp>
        <p:nvSpPr>
          <p:cNvPr id="7" name="สี่เหลี่ยมผืนผ้ามุมมน 6"/>
          <p:cNvSpPr/>
          <p:nvPr/>
        </p:nvSpPr>
        <p:spPr>
          <a:xfrm>
            <a:off x="1179423" y="1966685"/>
            <a:ext cx="1916113" cy="45501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000000"/>
                </a:solidFill>
                <a:latin typeface="Cordia New"/>
              </a:rPr>
              <a:t>ชื่อสินค้า</a:t>
            </a:r>
          </a:p>
        </p:txBody>
      </p:sp>
      <p:sp>
        <p:nvSpPr>
          <p:cNvPr id="8" name="สี่เหลี่ยมผืนผ้ามุมมน 7"/>
          <p:cNvSpPr/>
          <p:nvPr/>
        </p:nvSpPr>
        <p:spPr>
          <a:xfrm>
            <a:off x="1179513" y="2665413"/>
            <a:ext cx="1916112" cy="15213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000000"/>
                </a:solidFill>
                <a:latin typeface="Cordia New"/>
              </a:rPr>
              <a:t>รูปภาพ</a:t>
            </a:r>
          </a:p>
        </p:txBody>
      </p:sp>
      <p:sp>
        <p:nvSpPr>
          <p:cNvPr id="9" name="สี่เหลี่ยมผืนผ้ามุมมน 8"/>
          <p:cNvSpPr/>
          <p:nvPr/>
        </p:nvSpPr>
        <p:spPr>
          <a:xfrm>
            <a:off x="1179513" y="5110153"/>
            <a:ext cx="1916113" cy="45501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000000"/>
                </a:solidFill>
                <a:latin typeface="Cordia New"/>
              </a:rPr>
              <a:t>ราคา</a:t>
            </a:r>
          </a:p>
        </p:txBody>
      </p:sp>
      <p:sp>
        <p:nvSpPr>
          <p:cNvPr id="10" name="สี่เหลี่ยมผืนผ้ามุมมน 9"/>
          <p:cNvSpPr/>
          <p:nvPr/>
        </p:nvSpPr>
        <p:spPr>
          <a:xfrm>
            <a:off x="1179513" y="4521885"/>
            <a:ext cx="1916113" cy="45501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000000"/>
                </a:solidFill>
                <a:latin typeface="Cordia New"/>
              </a:rPr>
              <a:t>รหัสสินค้า</a:t>
            </a:r>
          </a:p>
        </p:txBody>
      </p:sp>
      <p:sp>
        <p:nvSpPr>
          <p:cNvPr id="11" name="สี่เหลี่ยมผืนผ้ามุมมน 10"/>
          <p:cNvSpPr/>
          <p:nvPr/>
        </p:nvSpPr>
        <p:spPr>
          <a:xfrm>
            <a:off x="8862594" y="2303395"/>
            <a:ext cx="1916112" cy="94389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000000"/>
                </a:solidFill>
                <a:latin typeface="Cordia New"/>
              </a:rPr>
              <a:t>รูปภาพ</a:t>
            </a:r>
          </a:p>
          <a:p>
            <a:pPr algn="ctr"/>
            <a:r>
              <a:rPr lang="th-TH" dirty="0">
                <a:solidFill>
                  <a:srgbClr val="000000"/>
                </a:solidFill>
                <a:latin typeface="Cordia New"/>
              </a:rPr>
              <a:t>เพิ่มเติม</a:t>
            </a:r>
          </a:p>
        </p:txBody>
      </p:sp>
      <p:sp>
        <p:nvSpPr>
          <p:cNvPr id="12" name="สี่เหลี่ยมผืนผ้ามุมมน 11"/>
          <p:cNvSpPr/>
          <p:nvPr/>
        </p:nvSpPr>
        <p:spPr>
          <a:xfrm>
            <a:off x="6476485" y="2303395"/>
            <a:ext cx="1916112" cy="94389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000000"/>
                </a:solidFill>
                <a:latin typeface="Cordia New"/>
              </a:rPr>
              <a:t>รูปภาพ</a:t>
            </a:r>
          </a:p>
          <a:p>
            <a:pPr algn="ctr"/>
            <a:r>
              <a:rPr lang="th-TH" dirty="0">
                <a:solidFill>
                  <a:srgbClr val="000000"/>
                </a:solidFill>
                <a:latin typeface="Cordia New"/>
              </a:rPr>
              <a:t>เพิ่มเติม</a:t>
            </a:r>
          </a:p>
        </p:txBody>
      </p:sp>
      <p:sp>
        <p:nvSpPr>
          <p:cNvPr id="13" name="สี่เหลี่ยมผืนผ้ามุมมน 12"/>
          <p:cNvSpPr/>
          <p:nvPr/>
        </p:nvSpPr>
        <p:spPr>
          <a:xfrm>
            <a:off x="4035318" y="2303395"/>
            <a:ext cx="1916112" cy="94389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000000"/>
                </a:solidFill>
                <a:latin typeface="Cordia New"/>
              </a:rPr>
              <a:t>รูปภาพ</a:t>
            </a:r>
          </a:p>
          <a:p>
            <a:pPr algn="ctr"/>
            <a:r>
              <a:rPr lang="th-TH" dirty="0">
                <a:solidFill>
                  <a:srgbClr val="000000"/>
                </a:solidFill>
                <a:latin typeface="Cordia New"/>
              </a:rPr>
              <a:t>เพิ่มเติม</a:t>
            </a:r>
          </a:p>
        </p:txBody>
      </p:sp>
      <p:sp>
        <p:nvSpPr>
          <p:cNvPr id="14" name="สี่เหลี่ยมผืนผ้ามุมมน 13"/>
          <p:cNvSpPr/>
          <p:nvPr/>
        </p:nvSpPr>
        <p:spPr>
          <a:xfrm>
            <a:off x="4088245" y="3426106"/>
            <a:ext cx="6690461" cy="45561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>
                <a:solidFill>
                  <a:srgbClr val="000000"/>
                </a:solidFill>
                <a:latin typeface="Cordia New"/>
              </a:rPr>
              <a:t>รายละเอียดสินค้า</a:t>
            </a:r>
          </a:p>
        </p:txBody>
      </p:sp>
      <p:sp>
        <p:nvSpPr>
          <p:cNvPr id="15" name="สี่เหลี่ยมผืนผ้ามุมมน 14"/>
          <p:cNvSpPr/>
          <p:nvPr/>
        </p:nvSpPr>
        <p:spPr>
          <a:xfrm>
            <a:off x="4087393" y="3963368"/>
            <a:ext cx="6691313" cy="56414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dirty="0">
              <a:solidFill>
                <a:srgbClr val="000000"/>
              </a:solidFill>
              <a:latin typeface="Cordia New"/>
            </a:endParaRPr>
          </a:p>
        </p:txBody>
      </p:sp>
      <p:sp>
        <p:nvSpPr>
          <p:cNvPr id="16" name="สี่เหลี่ยมผืนผ้ามุมมน 15"/>
          <p:cNvSpPr/>
          <p:nvPr/>
        </p:nvSpPr>
        <p:spPr>
          <a:xfrm>
            <a:off x="10232603" y="5803812"/>
            <a:ext cx="823904" cy="45501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000000"/>
                </a:solidFill>
                <a:latin typeface="Cordia New"/>
              </a:rPr>
              <a:t>ยืนยัน</a:t>
            </a:r>
          </a:p>
        </p:txBody>
      </p:sp>
      <p:sp>
        <p:nvSpPr>
          <p:cNvPr id="17" name="สี่เหลี่ยมผืนผ้ามุมมน 16"/>
          <p:cNvSpPr/>
          <p:nvPr/>
        </p:nvSpPr>
        <p:spPr>
          <a:xfrm>
            <a:off x="4096075" y="5192088"/>
            <a:ext cx="1916112" cy="94389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000000"/>
              </a:solidFill>
              <a:latin typeface="Cordia New"/>
            </a:endParaRPr>
          </a:p>
          <a:p>
            <a:pPr algn="ctr"/>
            <a:r>
              <a:rPr lang="th-TH" dirty="0" smtClean="0">
                <a:solidFill>
                  <a:srgbClr val="000000"/>
                </a:solidFill>
                <a:latin typeface="Cordia New"/>
              </a:rPr>
              <a:t>รูปภาพ</a:t>
            </a:r>
            <a:endParaRPr lang="th-TH" dirty="0">
              <a:solidFill>
                <a:srgbClr val="000000"/>
              </a:solidFill>
              <a:latin typeface="Cordia New"/>
            </a:endParaRPr>
          </a:p>
          <a:p>
            <a:pPr algn="ctr"/>
            <a:endParaRPr lang="th-TH" dirty="0">
              <a:solidFill>
                <a:srgbClr val="000000"/>
              </a:solidFill>
              <a:latin typeface="Cordia New"/>
            </a:endParaRPr>
          </a:p>
        </p:txBody>
      </p:sp>
      <p:sp>
        <p:nvSpPr>
          <p:cNvPr id="18" name="กล่องข้อความ 16"/>
          <p:cNvSpPr txBox="1"/>
          <p:nvPr/>
        </p:nvSpPr>
        <p:spPr>
          <a:xfrm>
            <a:off x="6402325" y="5192088"/>
            <a:ext cx="2965939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th-TH" sz="2000" dirty="0" smtClean="0">
                <a:latin typeface="Cordia New"/>
              </a:rPr>
              <a:t>รหัสสินค้า</a:t>
            </a:r>
            <a:r>
              <a:rPr lang="th-TH" sz="2000" dirty="0" smtClean="0">
                <a:latin typeface="Cordia New"/>
              </a:rPr>
              <a:t> </a:t>
            </a:r>
            <a:r>
              <a:rPr lang="th-TH" sz="2000" dirty="0" err="1" smtClean="0">
                <a:latin typeface="Cordia New"/>
              </a:rPr>
              <a:t>xxxxx</a:t>
            </a:r>
            <a:endParaRPr lang="th-TH" sz="2000" dirty="0">
              <a:latin typeface="Cordia New"/>
            </a:endParaRPr>
          </a:p>
          <a:p>
            <a:pPr algn="ctr"/>
            <a:r>
              <a:rPr lang="th-TH" sz="2000" dirty="0" smtClean="0">
                <a:latin typeface="Cordia New"/>
              </a:rPr>
              <a:t>ชื่อสินค้า</a:t>
            </a:r>
            <a:r>
              <a:rPr lang="th-TH" sz="2000" dirty="0" smtClean="0">
                <a:latin typeface="Cordia New"/>
              </a:rPr>
              <a:t>  </a:t>
            </a:r>
            <a:r>
              <a:rPr lang="th-TH" sz="2000" dirty="0" err="1" smtClean="0">
                <a:latin typeface="Cordia New"/>
              </a:rPr>
              <a:t>xxxxx</a:t>
            </a:r>
            <a:endParaRPr lang="th-TH" sz="2000" dirty="0" smtClean="0">
              <a:latin typeface="Cordia New"/>
            </a:endParaRPr>
          </a:p>
          <a:p>
            <a:pPr algn="ctr"/>
            <a:r>
              <a:rPr lang="th-TH" sz="2000" dirty="0" smtClean="0">
                <a:latin typeface="Cordia New"/>
              </a:rPr>
              <a:t> ราคา </a:t>
            </a:r>
            <a:r>
              <a:rPr lang="en-US" sz="2000" dirty="0" smtClean="0">
                <a:latin typeface="Cordia New"/>
              </a:rPr>
              <a:t>      </a:t>
            </a:r>
            <a:r>
              <a:rPr lang="en-US" sz="2000" dirty="0" err="1" smtClean="0">
                <a:latin typeface="Cordia New"/>
              </a:rPr>
              <a:t>xxxxx</a:t>
            </a:r>
            <a:endParaRPr lang="th-TH" sz="2000" dirty="0">
              <a:latin typeface="Cordia New"/>
            </a:endParaRPr>
          </a:p>
        </p:txBody>
      </p:sp>
      <p:sp>
        <p:nvSpPr>
          <p:cNvPr id="19" name="สี่เหลี่ยมผืนผ้ามุมมน 18"/>
          <p:cNvSpPr/>
          <p:nvPr/>
        </p:nvSpPr>
        <p:spPr>
          <a:xfrm>
            <a:off x="4096075" y="4653244"/>
            <a:ext cx="6690461" cy="45561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solidFill>
                  <a:srgbClr val="000000"/>
                </a:solidFill>
                <a:latin typeface="Cordia New"/>
              </a:rPr>
              <a:t>สินค้าที่เกี่ยวข้อง</a:t>
            </a:r>
            <a:endParaRPr lang="th-TH" dirty="0">
              <a:solidFill>
                <a:srgbClr val="000000"/>
              </a:solidFill>
              <a:latin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val="1546930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095" y="747496"/>
            <a:ext cx="5585028" cy="5676587"/>
          </a:xfrm>
        </p:spPr>
      </p:pic>
    </p:spTree>
    <p:extLst>
      <p:ext uri="{BB962C8B-B14F-4D97-AF65-F5344CB8AC3E}">
        <p14:creationId xmlns:p14="http://schemas.microsoft.com/office/powerpoint/2010/main" val="185374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sz="4000" b="1" dirty="0">
                <a:solidFill>
                  <a:srgbClr val="000000"/>
                </a:solidFill>
                <a:latin typeface="Cordia New"/>
                <a:cs typeface="Angsana New" charset="0"/>
              </a:rPr>
              <a:t>ขอบเขตของโครงงาน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504266" cy="3880772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lvl="0" indent="0">
              <a:buNone/>
            </a:pPr>
            <a:r>
              <a:rPr lang="en-US" sz="9600" b="1" dirty="0" smtClean="0">
                <a:latin typeface="Angsana New" pitchFamily="18" charset="-34"/>
                <a:cs typeface="Angsana New" pitchFamily="18" charset="-34"/>
              </a:rPr>
              <a:t>Sale</a:t>
            </a:r>
            <a:endParaRPr lang="en-US" sz="9600" b="1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en-US" sz="9600" dirty="0">
                <a:latin typeface="Angsana New" pitchFamily="18" charset="-34"/>
                <a:cs typeface="Angsana New" pitchFamily="18" charset="-34"/>
              </a:rPr>
              <a:t>S</a:t>
            </a:r>
            <a:r>
              <a:rPr lang="en-US" sz="9600" dirty="0" smtClean="0">
                <a:latin typeface="Angsana New" pitchFamily="18" charset="-34"/>
                <a:cs typeface="Angsana New" pitchFamily="18" charset="-34"/>
              </a:rPr>
              <a:t>ale </a:t>
            </a:r>
            <a:r>
              <a:rPr lang="th-TH" sz="9600" dirty="0">
                <a:latin typeface="Angsana New" pitchFamily="18" charset="-34"/>
                <a:cs typeface="Angsana New" pitchFamily="18" charset="-34"/>
              </a:rPr>
              <a:t>เพิ่มสินค้าลงรถเข็น แล้วสร้างเป็นเอกสารเสนอ</a:t>
            </a:r>
            <a:r>
              <a:rPr lang="th-TH" sz="9600" dirty="0" smtClean="0">
                <a:latin typeface="Angsana New" pitchFamily="18" charset="-34"/>
                <a:cs typeface="Angsana New" pitchFamily="18" charset="-34"/>
              </a:rPr>
              <a:t>ราคา</a:t>
            </a:r>
          </a:p>
          <a:p>
            <a:r>
              <a:rPr lang="th-TH" sz="9600" dirty="0" smtClean="0">
                <a:latin typeface="Angsana New" pitchFamily="18" charset="-34"/>
                <a:cs typeface="Angsana New" pitchFamily="18" charset="-34"/>
              </a:rPr>
              <a:t>สามารถ</a:t>
            </a:r>
            <a:r>
              <a:rPr lang="th-TH" sz="9600" dirty="0" smtClean="0">
                <a:latin typeface="Angsana New" pitchFamily="18" charset="-34"/>
                <a:cs typeface="Angsana New" pitchFamily="18" charset="-34"/>
              </a:rPr>
              <a:t>ดูรายละเอียดสินค้า</a:t>
            </a:r>
            <a:r>
              <a:rPr lang="th-TH" sz="9600" dirty="0" smtClean="0">
                <a:latin typeface="Angsana New" pitchFamily="18" charset="-34"/>
                <a:cs typeface="Angsana New" pitchFamily="18" charset="-34"/>
              </a:rPr>
              <a:t>ได้</a:t>
            </a:r>
          </a:p>
          <a:p>
            <a:pPr marL="0" indent="0">
              <a:buNone/>
            </a:pPr>
            <a:r>
              <a:rPr lang="en-US" sz="9600" b="1" dirty="0">
                <a:latin typeface="Angsana New" pitchFamily="18" charset="-34"/>
                <a:cs typeface="Angsana New" pitchFamily="18" charset="-34"/>
              </a:rPr>
              <a:t>User</a:t>
            </a:r>
            <a:endParaRPr lang="en-US" sz="96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9600" dirty="0">
                <a:latin typeface="Angsana New" pitchFamily="18" charset="-34"/>
                <a:cs typeface="Angsana New" pitchFamily="18" charset="-34"/>
              </a:rPr>
              <a:t>ลูกค้าสามารถดูรายการสินค้าได้</a:t>
            </a:r>
            <a:endParaRPr lang="en-US" sz="96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9600" dirty="0">
                <a:latin typeface="Angsana New" pitchFamily="18" charset="-34"/>
                <a:cs typeface="Angsana New" pitchFamily="18" charset="-34"/>
              </a:rPr>
              <a:t>ลูกค้าสามารถสั่งซื้อสินค้าได้</a:t>
            </a:r>
          </a:p>
          <a:p>
            <a:r>
              <a:rPr lang="th-TH" sz="9600" dirty="0">
                <a:latin typeface="Angsana New" pitchFamily="18" charset="-34"/>
                <a:cs typeface="Angsana New" pitchFamily="18" charset="-34"/>
              </a:rPr>
              <a:t>ลูกค้าสามารถเพิ่ม</a:t>
            </a:r>
            <a:r>
              <a:rPr lang="th-TH" sz="9600" dirty="0" smtClean="0">
                <a:latin typeface="Angsana New" pitchFamily="18" charset="-34"/>
                <a:cs typeface="Angsana New" pitchFamily="18" charset="-34"/>
              </a:rPr>
              <a:t>สินค้าลงรถเข็นและ</a:t>
            </a:r>
            <a:r>
              <a:rPr lang="th-TH" sz="9600" dirty="0">
                <a:latin typeface="Angsana New" pitchFamily="18" charset="-34"/>
                <a:cs typeface="Angsana New" pitchFamily="18" charset="-34"/>
              </a:rPr>
              <a:t>ส่ง </a:t>
            </a:r>
            <a:r>
              <a:rPr lang="en-US" sz="9600" dirty="0">
                <a:latin typeface="Angsana New" pitchFamily="18" charset="-34"/>
                <a:cs typeface="Angsana New" pitchFamily="18" charset="-34"/>
              </a:rPr>
              <a:t>E-mail </a:t>
            </a:r>
            <a:r>
              <a:rPr lang="th-TH" sz="9600" dirty="0">
                <a:latin typeface="Angsana New" pitchFamily="18" charset="-34"/>
                <a:cs typeface="Angsana New" pitchFamily="18" charset="-34"/>
              </a:rPr>
              <a:t>หา </a:t>
            </a:r>
            <a:r>
              <a:rPr lang="en-US" sz="9600" dirty="0">
                <a:latin typeface="Angsana New" pitchFamily="18" charset="-34"/>
                <a:cs typeface="Angsana New" pitchFamily="18" charset="-34"/>
              </a:rPr>
              <a:t>Admin </a:t>
            </a:r>
            <a:r>
              <a:rPr lang="th-TH" sz="9600" dirty="0">
                <a:latin typeface="Angsana New" pitchFamily="18" charset="-34"/>
                <a:cs typeface="Angsana New" pitchFamily="18" charset="-34"/>
              </a:rPr>
              <a:t>ได้</a:t>
            </a:r>
            <a:endParaRPr lang="en-US" sz="9600" dirty="0">
              <a:latin typeface="Angsana New" pitchFamily="18" charset="-34"/>
              <a:cs typeface="Angsana New" pitchFamily="18" charset="-34"/>
            </a:endParaRPr>
          </a:p>
          <a:p>
            <a:pPr marL="0" indent="0">
              <a:buNone/>
            </a:pPr>
            <a:endParaRPr lang="th-TH" sz="7400" dirty="0">
              <a:solidFill>
                <a:srgbClr val="E6B729"/>
              </a:solidFill>
              <a:latin typeface="Angsana New" charset="0"/>
              <a:cs typeface="Angsana New" charset="0"/>
            </a:endParaRPr>
          </a:p>
          <a:p>
            <a:pPr marL="0" indent="0">
              <a:buNone/>
            </a:pPr>
            <a:endParaRPr lang="th-TH" sz="2800" dirty="0">
              <a:solidFill>
                <a:srgbClr val="E6B729"/>
              </a:solidFill>
              <a:latin typeface="Calibri"/>
              <a:cs typeface="Angsana New" charset="0"/>
            </a:endParaRPr>
          </a:p>
          <a:p>
            <a:pPr marL="0" indent="0">
              <a:buNone/>
            </a:pPr>
            <a:r>
              <a:rPr lang="th-TH" sz="2400" dirty="0">
                <a:solidFill>
                  <a:srgbClr val="E6B729"/>
                </a:solidFill>
                <a:latin typeface="Angsana New" charset="0"/>
                <a:cs typeface="Angsana New" charset="0"/>
              </a:rPr>
              <a:t/>
            </a:r>
            <a:br>
              <a:rPr lang="th-TH" sz="2400" dirty="0">
                <a:solidFill>
                  <a:srgbClr val="E6B729"/>
                </a:solidFill>
                <a:latin typeface="Angsana New" charset="0"/>
                <a:cs typeface="Angsana New" charset="0"/>
              </a:rPr>
            </a:br>
            <a:endParaRPr lang="th-TH" sz="2400" dirty="0">
              <a:solidFill>
                <a:srgbClr val="E6B729"/>
              </a:solidFill>
              <a:latin typeface="Angsana New" charset="0"/>
              <a:cs typeface="Angsana New" charset="0"/>
            </a:endParaRPr>
          </a:p>
          <a:p>
            <a:pPr marL="0" indent="0">
              <a:buNone/>
            </a:pPr>
            <a:r>
              <a:rPr lang="th-TH" sz="2400" dirty="0">
                <a:solidFill>
                  <a:srgbClr val="E6B729"/>
                </a:solidFill>
                <a:latin typeface="Angsana New" charset="0"/>
                <a:cs typeface="Angsana New" charset="0"/>
              </a:rPr>
              <a:t> </a:t>
            </a:r>
          </a:p>
          <a:p>
            <a:pPr marL="0" indent="0">
              <a:buNone/>
            </a:pPr>
            <a:r>
              <a:rPr lang="th-TH" sz="2400" dirty="0">
                <a:solidFill>
                  <a:srgbClr val="E6B729"/>
                </a:solidFill>
                <a:latin typeface="Angsana New" charset="0"/>
                <a:cs typeface="Angsana New" charset="0"/>
              </a:rPr>
              <a:t> </a:t>
            </a:r>
          </a:p>
          <a:p>
            <a:pPr marL="0" indent="0">
              <a:buNone/>
            </a:pPr>
            <a:r>
              <a:rPr lang="th-TH" sz="2400" dirty="0">
                <a:solidFill>
                  <a:srgbClr val="000000"/>
                </a:solidFill>
                <a:latin typeface="Angsana New" charset="0"/>
              </a:rPr>
              <a:t> </a:t>
            </a:r>
          </a:p>
          <a:p>
            <a:endParaRPr lang="th-TH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5406494" y="2148866"/>
            <a:ext cx="5425630" cy="388077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 smtClean="0">
                <a:latin typeface="Angsana New" pitchFamily="18" charset="-34"/>
                <a:cs typeface="Angsana New" pitchFamily="18" charset="-34"/>
              </a:rPr>
              <a:t>Admin</a:t>
            </a:r>
            <a:endParaRPr lang="th-TH" sz="9600" b="1" dirty="0">
              <a:latin typeface="Angsana New" pitchFamily="18" charset="-34"/>
              <a:cs typeface="Angsana New" pitchFamily="18" charset="-34"/>
            </a:endParaRPr>
          </a:p>
          <a:p>
            <a:pPr lvl="0"/>
            <a:r>
              <a:rPr lang="th-TH" sz="9600" dirty="0">
                <a:latin typeface="Angsana New" pitchFamily="18" charset="-34"/>
                <a:cs typeface="Angsana New" pitchFamily="18" charset="-34"/>
              </a:rPr>
              <a:t>จัดการข้อมูลสินค้า และสินค้าที่เกี่ยวข้อง</a:t>
            </a:r>
            <a:endParaRPr lang="en-US" sz="9600" dirty="0">
              <a:latin typeface="Angsana New" pitchFamily="18" charset="-34"/>
              <a:cs typeface="Angsana New" pitchFamily="18" charset="-34"/>
            </a:endParaRPr>
          </a:p>
          <a:p>
            <a:pPr lvl="0"/>
            <a:r>
              <a:rPr lang="th-TH" sz="9600" dirty="0">
                <a:latin typeface="Angsana New" pitchFamily="18" charset="-34"/>
                <a:cs typeface="Angsana New" pitchFamily="18" charset="-34"/>
              </a:rPr>
              <a:t>จัดการข้อมูลประเภทสินค้า</a:t>
            </a:r>
          </a:p>
          <a:p>
            <a:pPr lvl="0"/>
            <a:r>
              <a:rPr lang="th-TH" sz="9600" dirty="0">
                <a:latin typeface="Angsana New" pitchFamily="18" charset="-34"/>
                <a:cs typeface="Angsana New" pitchFamily="18" charset="-34"/>
              </a:rPr>
              <a:t>เปลี่ยน</a:t>
            </a:r>
            <a:r>
              <a:rPr lang="en-US" sz="9600" dirty="0">
                <a:latin typeface="Angsana New" pitchFamily="18" charset="-34"/>
                <a:cs typeface="Angsana New" pitchFamily="18" charset="-34"/>
              </a:rPr>
              <a:t>theme </a:t>
            </a:r>
            <a:r>
              <a:rPr lang="th-TH" sz="9600" dirty="0">
                <a:latin typeface="Angsana New" pitchFamily="18" charset="-34"/>
                <a:cs typeface="Angsana New" pitchFamily="18" charset="-34"/>
              </a:rPr>
              <a:t>สีและ </a:t>
            </a:r>
            <a:r>
              <a:rPr lang="th-TH" sz="9600" dirty="0" err="1">
                <a:latin typeface="Angsana New" pitchFamily="18" charset="-34"/>
                <a:cs typeface="Angsana New" pitchFamily="18" charset="-34"/>
              </a:rPr>
              <a:t>โล</a:t>
            </a:r>
            <a:r>
              <a:rPr lang="th-TH" sz="9600" dirty="0">
                <a:latin typeface="Angsana New" pitchFamily="18" charset="-34"/>
                <a:cs typeface="Angsana New" pitchFamily="18" charset="-34"/>
              </a:rPr>
              <a:t>โก้ของเว็บได้</a:t>
            </a:r>
            <a:r>
              <a:rPr lang="en-US" sz="9600" dirty="0">
                <a:latin typeface="Angsana New" pitchFamily="18" charset="-34"/>
                <a:cs typeface="Angsana New" pitchFamily="18" charset="-34"/>
              </a:rPr>
              <a:t>, </a:t>
            </a:r>
          </a:p>
          <a:p>
            <a:pPr lvl="0"/>
            <a:r>
              <a:rPr lang="th-TH" sz="9600" dirty="0">
                <a:latin typeface="Angsana New" pitchFamily="18" charset="-34"/>
                <a:cs typeface="Angsana New" pitchFamily="18" charset="-34"/>
              </a:rPr>
              <a:t>เว็บสวยงามน่าใช้ และเป็น</a:t>
            </a:r>
            <a:r>
              <a:rPr lang="en-US" sz="9600" dirty="0">
                <a:latin typeface="Angsana New" pitchFamily="18" charset="-34"/>
                <a:cs typeface="Angsana New" pitchFamily="18" charset="-34"/>
              </a:rPr>
              <a:t>responsive web </a:t>
            </a:r>
          </a:p>
          <a:p>
            <a:pPr lvl="0"/>
            <a:r>
              <a:rPr lang="th-TH" sz="9600" dirty="0">
                <a:latin typeface="Angsana New" pitchFamily="18" charset="-34"/>
                <a:cs typeface="Angsana New" pitchFamily="18" charset="-34"/>
              </a:rPr>
              <a:t>สร้าง </a:t>
            </a:r>
            <a:r>
              <a:rPr lang="en-US" sz="9600" dirty="0">
                <a:latin typeface="Angsana New" pitchFamily="18" charset="-34"/>
                <a:cs typeface="Angsana New" pitchFamily="18" charset="-34"/>
              </a:rPr>
              <a:t>shortcut </a:t>
            </a:r>
            <a:r>
              <a:rPr lang="th-TH" sz="9600" dirty="0">
                <a:latin typeface="Angsana New" pitchFamily="18" charset="-34"/>
                <a:cs typeface="Angsana New" pitchFamily="18" charset="-34"/>
              </a:rPr>
              <a:t>บนหน้า </a:t>
            </a:r>
            <a:r>
              <a:rPr lang="en-US" sz="9600" dirty="0">
                <a:latin typeface="Angsana New" pitchFamily="18" charset="-34"/>
                <a:cs typeface="Angsana New" pitchFamily="18" charset="-34"/>
              </a:rPr>
              <a:t>home</a:t>
            </a:r>
            <a:r>
              <a:rPr lang="th-TH" sz="9600" dirty="0">
                <a:latin typeface="Angsana New" pitchFamily="18" charset="-34"/>
                <a:cs typeface="Angsana New" pitchFamily="18" charset="-34"/>
              </a:rPr>
              <a:t>ของ </a:t>
            </a:r>
            <a:r>
              <a:rPr lang="en-US" sz="9600" dirty="0">
                <a:latin typeface="Angsana New" pitchFamily="18" charset="-34"/>
                <a:cs typeface="Angsana New" pitchFamily="18" charset="-34"/>
              </a:rPr>
              <a:t>android</a:t>
            </a:r>
          </a:p>
          <a:p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73106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rgbClr val="000000"/>
                </a:solidFill>
                <a:latin typeface="Cordia New"/>
                <a:cs typeface="Angsana New" charset="0"/>
              </a:rPr>
              <a:t>ซอฟต์แวร์ ที่ใช้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af-ZA" sz="24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JDK (Java</a:t>
            </a:r>
            <a:r>
              <a:rPr lang="th-TH" sz="24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af-ZA" sz="2400" dirty="0" err="1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Development</a:t>
            </a:r>
            <a:r>
              <a:rPr lang="th-TH" sz="24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af-ZA" sz="24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kit</a:t>
            </a:r>
            <a:r>
              <a:rPr lang="th-TH" sz="24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th" sz="24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8  )</a:t>
            </a:r>
            <a:endParaRPr lang="th-TH" sz="2400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  <a:p>
            <a:r>
              <a:rPr lang="af-ZA" sz="24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Android SD</a:t>
            </a:r>
            <a:r>
              <a:rPr lang="en-US" sz="24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K</a:t>
            </a:r>
            <a:r>
              <a:rPr lang="af-ZA" sz="24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af-ZA" sz="24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(Android</a:t>
            </a:r>
            <a:r>
              <a:rPr lang="th-TH" sz="24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af-ZA" sz="2400" dirty="0" err="1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Software</a:t>
            </a:r>
            <a:r>
              <a:rPr lang="th-TH" sz="24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af-ZA" sz="2400" dirty="0" err="1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Development</a:t>
            </a:r>
            <a:r>
              <a:rPr lang="th-TH" sz="24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af-ZA" sz="24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kit) v </a:t>
            </a:r>
            <a:r>
              <a:rPr lang="th" sz="24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24.0.2 </a:t>
            </a:r>
            <a:endParaRPr lang="th-TH" sz="2400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  <a:p>
            <a:r>
              <a:rPr lang="af-ZA" sz="24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ADT (</a:t>
            </a:r>
            <a:r>
              <a:rPr lang="af-ZA" sz="2400" dirty="0" err="1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Android</a:t>
            </a:r>
            <a:r>
              <a:rPr lang="th-TH" sz="24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af-ZA" sz="2400" dirty="0" err="1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Development</a:t>
            </a:r>
            <a:r>
              <a:rPr lang="af-ZA" sz="24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af-ZA" sz="2400" dirty="0" err="1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Tool</a:t>
            </a:r>
            <a:r>
              <a:rPr lang="af-ZA" sz="24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)  v </a:t>
            </a:r>
            <a:r>
              <a:rPr lang="th" sz="24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4.4 </a:t>
            </a:r>
            <a:endParaRPr lang="th-TH" sz="2400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  <a:p>
            <a:r>
              <a:rPr lang="af-ZA" sz="2400" dirty="0" err="1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Sublime</a:t>
            </a:r>
            <a:r>
              <a:rPr lang="af-ZA" sz="24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af-ZA" sz="2400" dirty="0" err="1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text</a:t>
            </a:r>
            <a:r>
              <a:rPr lang="af-ZA" sz="24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3 </a:t>
            </a:r>
          </a:p>
          <a:p>
            <a:r>
              <a:rPr lang="th" sz="24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af-ZA" sz="2400" dirty="0" err="1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bootstrap</a:t>
            </a:r>
            <a:endParaRPr lang="th" sz="2400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  <a:p>
            <a:r>
              <a:rPr lang="th" sz="24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af-ZA" sz="24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xamp</a:t>
            </a:r>
            <a:endParaRPr lang="th" sz="2400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  <a:p>
            <a:endParaRPr lang="th" sz="2400" dirty="0">
              <a:solidFill>
                <a:srgbClr val="E6B729"/>
              </a:solidFill>
              <a:latin typeface="Angsana New" charset="0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4789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ตัวแทนเนื้อหา 6" descr="Imag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6440" y="2266798"/>
            <a:ext cx="1694940" cy="1080951"/>
          </a:xfrm>
        </p:spPr>
      </p:pic>
      <p:pic>
        <p:nvPicPr>
          <p:cNvPr id="8" name="รูปภาพ 7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422" y="2939762"/>
            <a:ext cx="1479550" cy="815975"/>
          </a:xfrm>
          <a:prstGeom prst="rect">
            <a:avLst/>
          </a:prstGeom>
        </p:spPr>
      </p:pic>
      <p:pic>
        <p:nvPicPr>
          <p:cNvPr id="13" name="รูปภาพ 12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1527" y="4841034"/>
            <a:ext cx="1741445" cy="1741445"/>
          </a:xfrm>
          <a:prstGeom prst="rect">
            <a:avLst/>
          </a:prstGeom>
        </p:spPr>
      </p:pic>
      <p:pic>
        <p:nvPicPr>
          <p:cNvPr id="15" name="รูปภาพ 14" descr="apex_server5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0151" y="1959889"/>
            <a:ext cx="1969274" cy="2758285"/>
          </a:xfrm>
          <a:prstGeom prst="rect">
            <a:avLst/>
          </a:prstGeom>
        </p:spPr>
      </p:pic>
      <p:sp>
        <p:nvSpPr>
          <p:cNvPr id="16" name="กล่องข้อความ 15"/>
          <p:cNvSpPr txBox="1"/>
          <p:nvPr/>
        </p:nvSpPr>
        <p:spPr>
          <a:xfrm>
            <a:off x="3416252" y="423379"/>
            <a:ext cx="5071986" cy="707886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th-TH" sz="4000" b="1" dirty="0">
                <a:solidFill>
                  <a:srgbClr val="000000"/>
                </a:solidFill>
                <a:latin typeface="Cordia New"/>
                <a:cs typeface="Angsana New" charset="0"/>
              </a:rPr>
              <a:t>สถาปัตยกรรมระบบ</a:t>
            </a:r>
          </a:p>
        </p:txBody>
      </p:sp>
      <p:cxnSp>
        <p:nvCxnSpPr>
          <p:cNvPr id="17" name="ลูกศรเชื่อมต่อแบบตรง 16"/>
          <p:cNvCxnSpPr/>
          <p:nvPr/>
        </p:nvCxnSpPr>
        <p:spPr>
          <a:xfrm>
            <a:off x="3416252" y="3001396"/>
            <a:ext cx="1299474" cy="29094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ลูกศรเชื่อมต่อแบบตรง 17"/>
          <p:cNvCxnSpPr/>
          <p:nvPr/>
        </p:nvCxnSpPr>
        <p:spPr>
          <a:xfrm flipH="1" flipV="1">
            <a:off x="7235695" y="3339032"/>
            <a:ext cx="1762788" cy="2078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ลูกศรเชื่อมต่อแบบตรง 18"/>
          <p:cNvCxnSpPr/>
          <p:nvPr/>
        </p:nvCxnSpPr>
        <p:spPr>
          <a:xfrm flipV="1">
            <a:off x="5755787" y="3969476"/>
            <a:ext cx="199261" cy="974299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1414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ตัวแทนเนื้อหา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81" y="1058618"/>
            <a:ext cx="6009188" cy="4997541"/>
          </a:xfrm>
        </p:spPr>
      </p:pic>
      <p:sp>
        <p:nvSpPr>
          <p:cNvPr id="2" name="TextBox 1"/>
          <p:cNvSpPr txBox="1"/>
          <p:nvPr/>
        </p:nvSpPr>
        <p:spPr>
          <a:xfrm>
            <a:off x="4396154" y="164123"/>
            <a:ext cx="3317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1" dirty="0" smtClean="0">
                <a:latin typeface="Angsana New" pitchFamily="18" charset="-34"/>
                <a:cs typeface="Angsana New" pitchFamily="18" charset="-34"/>
              </a:rPr>
              <a:t>ซอฟต์แวร์ ระบบ</a:t>
            </a:r>
            <a:endParaRPr lang="th-TH" sz="4000" b="1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1745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546105" y="560380"/>
            <a:ext cx="8596668" cy="1320800"/>
          </a:xfrm>
        </p:spPr>
        <p:txBody>
          <a:bodyPr/>
          <a:lstStyle/>
          <a:p>
            <a:pPr algn="ctr"/>
            <a:r>
              <a:rPr lang="th-TH" sz="4000" b="1" dirty="0" err="1">
                <a:solidFill>
                  <a:srgbClr val="000000"/>
                </a:solidFill>
                <a:latin typeface="Angsana New"/>
              </a:rPr>
              <a:t>Interface</a:t>
            </a:r>
            <a:endParaRPr lang="th-TH" sz="4000" b="1" dirty="0">
              <a:solidFill>
                <a:srgbClr val="000000"/>
              </a:solidFill>
              <a:latin typeface="Angsana New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769728" y="1411774"/>
            <a:ext cx="10139363" cy="5078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รูปภาพ 4" descr="โลโก้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551" y="1562491"/>
            <a:ext cx="1913558" cy="1145514"/>
          </a:xfrm>
          <a:prstGeom prst="rect">
            <a:avLst/>
          </a:prstGeom>
        </p:spPr>
      </p:pic>
      <p:sp>
        <p:nvSpPr>
          <p:cNvPr id="7" name="สี่เหลี่ยมผืนผ้า 6"/>
          <p:cNvSpPr/>
          <p:nvPr/>
        </p:nvSpPr>
        <p:spPr>
          <a:xfrm>
            <a:off x="3841868" y="3326458"/>
            <a:ext cx="4562475" cy="492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0C0C0C"/>
                </a:solidFill>
                <a:latin typeface="Cordia New"/>
              </a:rPr>
              <a:t>NAME</a:t>
            </a: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3841868" y="4174662"/>
            <a:ext cx="4562475" cy="4924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err="1">
                <a:solidFill>
                  <a:srgbClr val="000000"/>
                </a:solidFill>
                <a:latin typeface="Cordia New"/>
              </a:rPr>
              <a:t>Password</a:t>
            </a:r>
          </a:p>
        </p:txBody>
      </p:sp>
      <p:sp>
        <p:nvSpPr>
          <p:cNvPr id="11" name="สี่เหลี่ยมผืนผ้ามุมมน 10"/>
          <p:cNvSpPr/>
          <p:nvPr/>
        </p:nvSpPr>
        <p:spPr>
          <a:xfrm>
            <a:off x="7303121" y="4926013"/>
            <a:ext cx="1096342" cy="5111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000000"/>
                </a:solidFill>
                <a:latin typeface="Cordia New"/>
              </a:rPr>
              <a:t>LOGIN</a:t>
            </a:r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4513929" y="2137585"/>
            <a:ext cx="2743200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h-TH" dirty="0">
                <a:latin typeface="Cordia New"/>
              </a:rPr>
              <a:t>ลงชื่อเพื่อเข้าสู่ระบบ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3467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546105" y="560380"/>
            <a:ext cx="8596668" cy="1320800"/>
          </a:xfrm>
        </p:spPr>
        <p:txBody>
          <a:bodyPr/>
          <a:lstStyle/>
          <a:p>
            <a:pPr algn="ctr"/>
            <a:r>
              <a:rPr lang="th-TH" sz="4000" b="1" dirty="0" err="1">
                <a:solidFill>
                  <a:srgbClr val="000000"/>
                </a:solidFill>
                <a:latin typeface="Angsana New"/>
              </a:rPr>
              <a:t>Interface</a:t>
            </a:r>
            <a:endParaRPr lang="th-TH" sz="4000" b="1" dirty="0">
              <a:solidFill>
                <a:srgbClr val="000000"/>
              </a:solidFill>
              <a:latin typeface="Angsana New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909631" y="1562491"/>
            <a:ext cx="10139363" cy="5078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prstClr val="white"/>
              </a:solidFill>
            </a:endParaRPr>
          </a:p>
        </p:txBody>
      </p:sp>
      <p:pic>
        <p:nvPicPr>
          <p:cNvPr id="5" name="รูปภาพ 4" descr="โลโก้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551" y="1562491"/>
            <a:ext cx="1913558" cy="1145514"/>
          </a:xfrm>
          <a:prstGeom prst="rect">
            <a:avLst/>
          </a:prstGeom>
        </p:spPr>
      </p:pic>
      <p:sp>
        <p:nvSpPr>
          <p:cNvPr id="7" name="สี่เหลี่ยมผืนผ้า 6"/>
          <p:cNvSpPr/>
          <p:nvPr/>
        </p:nvSpPr>
        <p:spPr>
          <a:xfrm>
            <a:off x="3836987" y="2169936"/>
            <a:ext cx="4562475" cy="246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rgbClr val="0C0C0C"/>
                </a:solidFill>
                <a:latin typeface="Cordia New"/>
              </a:rPr>
              <a:t>ชื่อ </a:t>
            </a:r>
            <a:endParaRPr lang="th-TH" dirty="0">
              <a:solidFill>
                <a:srgbClr val="0C0C0C"/>
              </a:solidFill>
              <a:latin typeface="Cordia New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3828922" y="2584893"/>
            <a:ext cx="4562475" cy="2462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rgbClr val="000000"/>
                </a:solidFill>
                <a:latin typeface="Cordia New"/>
              </a:rPr>
              <a:t>นามสกุล</a:t>
            </a:r>
            <a:endParaRPr lang="th-TH" dirty="0">
              <a:solidFill>
                <a:srgbClr val="000000"/>
              </a:solidFill>
              <a:latin typeface="Cordia New"/>
            </a:endParaRPr>
          </a:p>
        </p:txBody>
      </p:sp>
      <p:sp>
        <p:nvSpPr>
          <p:cNvPr id="11" name="สี่เหลี่ยมผืนผ้ามุมมน 10"/>
          <p:cNvSpPr/>
          <p:nvPr/>
        </p:nvSpPr>
        <p:spPr>
          <a:xfrm>
            <a:off x="9553952" y="5805243"/>
            <a:ext cx="1096342" cy="5111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rdia New"/>
              </a:rPr>
              <a:t>submit</a:t>
            </a:r>
            <a:endParaRPr lang="th-TH" dirty="0">
              <a:solidFill>
                <a:srgbClr val="000000"/>
              </a:solidFill>
              <a:latin typeface="Cordia New"/>
            </a:endParaRPr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4502749" y="1614365"/>
            <a:ext cx="2743200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Cordia New"/>
              </a:rPr>
              <a:t>Register </a:t>
            </a:r>
            <a:r>
              <a:rPr lang="en-US" b="1" dirty="0" smtClean="0">
                <a:solidFill>
                  <a:prstClr val="black"/>
                </a:solidFill>
                <a:latin typeface="Cordia New"/>
              </a:rPr>
              <a:t>Sale, Admin </a:t>
            </a:r>
            <a:endParaRPr lang="th-TH" b="1" dirty="0">
              <a:solidFill>
                <a:prstClr val="black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3828919" y="3003537"/>
            <a:ext cx="4562475" cy="2462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rgbClr val="000000"/>
                </a:solidFill>
                <a:latin typeface="Cordia New"/>
              </a:rPr>
              <a:t>ชื่อ </a:t>
            </a:r>
            <a:r>
              <a:rPr lang="en-US" dirty="0" smtClean="0">
                <a:solidFill>
                  <a:srgbClr val="000000"/>
                </a:solidFill>
                <a:latin typeface="Cordia New"/>
              </a:rPr>
              <a:t>Login </a:t>
            </a:r>
            <a:r>
              <a:rPr lang="th-TH" dirty="0" smtClean="0">
                <a:solidFill>
                  <a:srgbClr val="000000"/>
                </a:solidFill>
                <a:latin typeface="Cordia New"/>
              </a:rPr>
              <a:t>รหัสพนักงาน</a:t>
            </a:r>
            <a:endParaRPr lang="th-TH" dirty="0">
              <a:solidFill>
                <a:srgbClr val="000000"/>
              </a:solidFill>
              <a:latin typeface="Cordia New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3836987" y="3455259"/>
            <a:ext cx="4562475" cy="2462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rdia New"/>
              </a:rPr>
              <a:t>password</a:t>
            </a:r>
            <a:endParaRPr lang="th-TH" dirty="0">
              <a:solidFill>
                <a:srgbClr val="000000"/>
              </a:solidFill>
              <a:latin typeface="Cordia New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3828918" y="3909449"/>
            <a:ext cx="4562475" cy="2462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rgbClr val="000000"/>
                </a:solidFill>
                <a:latin typeface="Cordia New"/>
              </a:rPr>
              <a:t>ยืนยัน </a:t>
            </a:r>
            <a:r>
              <a:rPr lang="en-US" dirty="0" smtClean="0">
                <a:solidFill>
                  <a:srgbClr val="000000"/>
                </a:solidFill>
                <a:latin typeface="Cordia New"/>
              </a:rPr>
              <a:t>password</a:t>
            </a:r>
            <a:endParaRPr lang="th-TH" dirty="0">
              <a:solidFill>
                <a:srgbClr val="000000"/>
              </a:solidFill>
              <a:latin typeface="Cordia New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3836987" y="4339968"/>
            <a:ext cx="4562475" cy="2462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rdia New"/>
              </a:rPr>
              <a:t>E-mail</a:t>
            </a:r>
            <a:endParaRPr lang="th-TH" dirty="0">
              <a:solidFill>
                <a:srgbClr val="000000"/>
              </a:solidFill>
              <a:latin typeface="Cordia New"/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3828915" y="4797020"/>
            <a:ext cx="4562475" cy="2462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rgbClr val="000000"/>
                </a:solidFill>
                <a:latin typeface="Cordia New"/>
              </a:rPr>
              <a:t>เบอร์โทร</a:t>
            </a:r>
            <a:endParaRPr lang="th-TH" dirty="0">
              <a:solidFill>
                <a:srgbClr val="000000"/>
              </a:solidFill>
              <a:latin typeface="Cordia New"/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3836987" y="5324558"/>
            <a:ext cx="4562475" cy="2462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rgbClr val="000000"/>
                </a:solidFill>
                <a:latin typeface="Cordia New"/>
              </a:rPr>
              <a:t>บริษัท</a:t>
            </a:r>
            <a:endParaRPr lang="th-TH" dirty="0">
              <a:solidFill>
                <a:srgbClr val="000000"/>
              </a:solidFill>
              <a:latin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val="401331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546105" y="560380"/>
            <a:ext cx="8596668" cy="1320800"/>
          </a:xfrm>
        </p:spPr>
        <p:txBody>
          <a:bodyPr/>
          <a:lstStyle/>
          <a:p>
            <a:pPr algn="ctr"/>
            <a:r>
              <a:rPr lang="th-TH" sz="4000" b="1" dirty="0" err="1">
                <a:solidFill>
                  <a:srgbClr val="000000"/>
                </a:solidFill>
                <a:latin typeface="Angsana New"/>
              </a:rPr>
              <a:t>Interface</a:t>
            </a:r>
            <a:endParaRPr lang="th-TH" sz="4000" b="1" dirty="0">
              <a:solidFill>
                <a:srgbClr val="000000"/>
              </a:solidFill>
              <a:latin typeface="Angsana New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909631" y="1470363"/>
            <a:ext cx="10139363" cy="5078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prstClr val="white"/>
              </a:solidFill>
            </a:endParaRPr>
          </a:p>
        </p:txBody>
      </p:sp>
      <p:pic>
        <p:nvPicPr>
          <p:cNvPr id="5" name="รูปภาพ 4" descr="โลโก้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551" y="1562491"/>
            <a:ext cx="1913558" cy="1145514"/>
          </a:xfrm>
          <a:prstGeom prst="rect">
            <a:avLst/>
          </a:prstGeom>
        </p:spPr>
      </p:pic>
      <p:sp>
        <p:nvSpPr>
          <p:cNvPr id="11" name="สี่เหลี่ยมผืนผ้ามุมมน 10"/>
          <p:cNvSpPr/>
          <p:nvPr/>
        </p:nvSpPr>
        <p:spPr>
          <a:xfrm>
            <a:off x="9553952" y="5805243"/>
            <a:ext cx="1096342" cy="5111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rdia New"/>
              </a:rPr>
              <a:t>Ok</a:t>
            </a:r>
            <a:endParaRPr lang="th-TH" dirty="0">
              <a:solidFill>
                <a:srgbClr val="000000"/>
              </a:solidFill>
              <a:latin typeface="Cordia New"/>
            </a:endParaRPr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4502749" y="1614365"/>
            <a:ext cx="2743200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h-TH" b="1" dirty="0" smtClean="0">
                <a:solidFill>
                  <a:prstClr val="black"/>
                </a:solidFill>
                <a:latin typeface="Cordia New"/>
              </a:rPr>
              <a:t>แก้ไข ข้อมูล</a:t>
            </a:r>
            <a:endParaRPr lang="th-TH" b="1" dirty="0">
              <a:solidFill>
                <a:prstClr val="black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3828919" y="3003537"/>
            <a:ext cx="4562475" cy="2462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rgbClr val="000000"/>
                </a:solidFill>
                <a:latin typeface="Cordia New"/>
              </a:rPr>
              <a:t>ชื่อ </a:t>
            </a:r>
            <a:r>
              <a:rPr lang="en-US" dirty="0" smtClean="0">
                <a:solidFill>
                  <a:srgbClr val="000000"/>
                </a:solidFill>
                <a:latin typeface="Cordia New"/>
              </a:rPr>
              <a:t>Login </a:t>
            </a:r>
            <a:endParaRPr lang="th-TH" dirty="0">
              <a:solidFill>
                <a:srgbClr val="000000"/>
              </a:solidFill>
              <a:latin typeface="Cordia New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3836987" y="3455259"/>
            <a:ext cx="4562475" cy="2462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rdia New"/>
              </a:rPr>
              <a:t>password</a:t>
            </a:r>
            <a:endParaRPr lang="th-TH" dirty="0">
              <a:solidFill>
                <a:srgbClr val="000000"/>
              </a:solidFill>
              <a:latin typeface="Cordia New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3828918" y="3909449"/>
            <a:ext cx="4562475" cy="2462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rdia New"/>
              </a:rPr>
              <a:t>Password </a:t>
            </a:r>
            <a:r>
              <a:rPr lang="th-TH" dirty="0" smtClean="0">
                <a:solidFill>
                  <a:srgbClr val="000000"/>
                </a:solidFill>
                <a:latin typeface="Cordia New"/>
              </a:rPr>
              <a:t>ใหม่</a:t>
            </a:r>
            <a:endParaRPr lang="th-TH" dirty="0">
              <a:solidFill>
                <a:srgbClr val="000000"/>
              </a:solidFill>
              <a:latin typeface="Cordia New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3836987" y="4339968"/>
            <a:ext cx="4562475" cy="2462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rgbClr val="000000"/>
                </a:solidFill>
                <a:latin typeface="Cordia New"/>
              </a:rPr>
              <a:t>ยืนยัน </a:t>
            </a:r>
            <a:r>
              <a:rPr lang="en-US" dirty="0" smtClean="0">
                <a:solidFill>
                  <a:srgbClr val="000000"/>
                </a:solidFill>
                <a:latin typeface="Cordia New"/>
              </a:rPr>
              <a:t>password</a:t>
            </a:r>
            <a:endParaRPr lang="th-TH" dirty="0">
              <a:solidFill>
                <a:srgbClr val="000000"/>
              </a:solidFill>
              <a:latin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val="89639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/>
          <p:cNvSpPr/>
          <p:nvPr/>
        </p:nvSpPr>
        <p:spPr>
          <a:xfrm>
            <a:off x="954405" y="1294999"/>
            <a:ext cx="10139363" cy="50785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6" descr="โลโก้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452" y="1552754"/>
            <a:ext cx="1913558" cy="1145514"/>
          </a:xfrm>
          <a:prstGeom prst="rect">
            <a:avLst/>
          </a:prstGeom>
        </p:spPr>
      </p:pic>
      <p:sp>
        <p:nvSpPr>
          <p:cNvPr id="8" name="กล่องข้อความ 7"/>
          <p:cNvSpPr txBox="1"/>
          <p:nvPr/>
        </p:nvSpPr>
        <p:spPr>
          <a:xfrm>
            <a:off x="8501801" y="1468931"/>
            <a:ext cx="2743200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h-TH" dirty="0">
                <a:latin typeface="Cordia New"/>
              </a:rPr>
              <a:t>นาย XXX  </a:t>
            </a:r>
            <a:r>
              <a:rPr lang="th-TH" u="sng" dirty="0">
                <a:latin typeface="Cordia New"/>
              </a:rPr>
              <a:t>LOG OUT</a:t>
            </a:r>
            <a:endParaRPr lang="th-TH" u="sng" dirty="0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233488" y="2905125"/>
            <a:ext cx="1903921" cy="342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1" name="ลูกศรเชื่อมต่อแบบตรง 10"/>
          <p:cNvCxnSpPr/>
          <p:nvPr/>
        </p:nvCxnSpPr>
        <p:spPr>
          <a:xfrm flipV="1">
            <a:off x="1203956" y="3425520"/>
            <a:ext cx="1922929" cy="2445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ลูกศรเชื่อมต่อแบบตรง 11"/>
          <p:cNvCxnSpPr/>
          <p:nvPr/>
        </p:nvCxnSpPr>
        <p:spPr>
          <a:xfrm flipV="1">
            <a:off x="1226299" y="3977838"/>
            <a:ext cx="1922929" cy="24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ลูกศรเชื่อมต่อแบบตรง 12"/>
          <p:cNvCxnSpPr/>
          <p:nvPr/>
        </p:nvCxnSpPr>
        <p:spPr>
          <a:xfrm flipV="1">
            <a:off x="1218333" y="4544144"/>
            <a:ext cx="1922929" cy="24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ลูกศรเชื่อมต่อแบบตรง 13"/>
          <p:cNvCxnSpPr/>
          <p:nvPr/>
        </p:nvCxnSpPr>
        <p:spPr>
          <a:xfrm flipV="1">
            <a:off x="1237524" y="5113995"/>
            <a:ext cx="1922929" cy="24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ลูกศรเชื่อมต่อแบบตรง 14"/>
          <p:cNvCxnSpPr/>
          <p:nvPr/>
        </p:nvCxnSpPr>
        <p:spPr>
          <a:xfrm flipV="1">
            <a:off x="1203956" y="5733067"/>
            <a:ext cx="1922929" cy="24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กล่องข้อความ 15"/>
          <p:cNvSpPr txBox="1"/>
          <p:nvPr/>
        </p:nvSpPr>
        <p:spPr>
          <a:xfrm>
            <a:off x="1218332" y="2896822"/>
            <a:ext cx="1931678" cy="523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rgbClr val="000000"/>
                </a:solidFill>
                <a:latin typeface="Cordia New"/>
              </a:rPr>
              <a:t>เมนู</a:t>
            </a:r>
          </a:p>
        </p:txBody>
      </p:sp>
      <p:sp>
        <p:nvSpPr>
          <p:cNvPr id="17" name="สี่เหลี่ยมผืนผ้ามุมมน 16"/>
          <p:cNvSpPr/>
          <p:nvPr/>
        </p:nvSpPr>
        <p:spPr>
          <a:xfrm>
            <a:off x="7024287" y="2246347"/>
            <a:ext cx="2308004" cy="3635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กล่องข้อความ 17"/>
          <p:cNvSpPr txBox="1"/>
          <p:nvPr/>
        </p:nvSpPr>
        <p:spPr>
          <a:xfrm>
            <a:off x="8310474" y="2185358"/>
            <a:ext cx="2743200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h-TH" dirty="0">
                <a:latin typeface="Cordia New"/>
              </a:rPr>
              <a:t>ราคา</a:t>
            </a:r>
            <a:endParaRPr lang="th-TH" dirty="0"/>
          </a:p>
        </p:txBody>
      </p:sp>
      <p:sp>
        <p:nvSpPr>
          <p:cNvPr id="20" name="สี่เหลี่ยมผืนผ้ามุมมน 19"/>
          <p:cNvSpPr/>
          <p:nvPr/>
        </p:nvSpPr>
        <p:spPr>
          <a:xfrm>
            <a:off x="10018713" y="2271713"/>
            <a:ext cx="876783" cy="363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กล่องข้อความ 20"/>
          <p:cNvSpPr txBox="1"/>
          <p:nvPr/>
        </p:nvSpPr>
        <p:spPr>
          <a:xfrm>
            <a:off x="4968415" y="2246347"/>
            <a:ext cx="2743200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h-TH" dirty="0" err="1">
                <a:latin typeface="Cordia New"/>
              </a:rPr>
              <a:t>Catalog</a:t>
            </a:r>
            <a:r>
              <a:rPr lang="th-TH" dirty="0">
                <a:latin typeface="Cordia New"/>
              </a:rPr>
              <a:t> </a:t>
            </a:r>
            <a:r>
              <a:rPr lang="th-TH" dirty="0" err="1">
                <a:latin typeface="Cordia New"/>
              </a:rPr>
              <a:t>No</a:t>
            </a:r>
            <a:r>
              <a:rPr lang="th-TH" dirty="0">
                <a:latin typeface="Cordia New"/>
              </a:rPr>
              <a:t>.</a:t>
            </a:r>
            <a:endParaRPr lang="th-TH" dirty="0"/>
          </a:p>
        </p:txBody>
      </p:sp>
      <p:sp>
        <p:nvSpPr>
          <p:cNvPr id="22" name="สี่เหลี่ยมผืนผ้ามุมมน 21"/>
          <p:cNvSpPr/>
          <p:nvPr/>
        </p:nvSpPr>
        <p:spPr>
          <a:xfrm>
            <a:off x="7024287" y="2905125"/>
            <a:ext cx="2308004" cy="3635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กล่องข้อความ 22"/>
          <p:cNvSpPr txBox="1"/>
          <p:nvPr/>
        </p:nvSpPr>
        <p:spPr>
          <a:xfrm>
            <a:off x="4982792" y="2763932"/>
            <a:ext cx="2743200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h-TH" dirty="0" err="1">
                <a:latin typeface="Cordia New"/>
              </a:rPr>
              <a:t>Name</a:t>
            </a:r>
          </a:p>
        </p:txBody>
      </p:sp>
      <p:sp>
        <p:nvSpPr>
          <p:cNvPr id="24" name="สี่เหลี่ยมผืนผ้ามุมมน 23"/>
          <p:cNvSpPr/>
          <p:nvPr/>
        </p:nvSpPr>
        <p:spPr>
          <a:xfrm>
            <a:off x="9413875" y="2908300"/>
            <a:ext cx="675393" cy="36353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rgbClr val="000000"/>
                </a:solidFill>
                <a:latin typeface="Cordia New"/>
              </a:rPr>
              <a:t>ค้นหา</a:t>
            </a: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3605281" y="3589338"/>
            <a:ext cx="1793875" cy="1482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000000"/>
                </a:solidFill>
                <a:latin typeface="Cordia New"/>
              </a:rPr>
              <a:t>รูปภาพ</a:t>
            </a:r>
          </a:p>
        </p:txBody>
      </p:sp>
      <p:sp>
        <p:nvSpPr>
          <p:cNvPr id="26" name="สี่เหลี่ยมผืนผ้า 25"/>
          <p:cNvSpPr/>
          <p:nvPr/>
        </p:nvSpPr>
        <p:spPr>
          <a:xfrm>
            <a:off x="6164263" y="3589338"/>
            <a:ext cx="1795462" cy="14645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000000"/>
                </a:solidFill>
                <a:latin typeface="Cordia New"/>
              </a:rPr>
              <a:t>รูปภาพ</a:t>
            </a:r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8777738" y="3546863"/>
            <a:ext cx="1795462" cy="1501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000000"/>
                </a:solidFill>
                <a:latin typeface="Cordia New"/>
              </a:rPr>
              <a:t>รูปภาพ</a:t>
            </a:r>
          </a:p>
        </p:txBody>
      </p:sp>
      <p:sp>
        <p:nvSpPr>
          <p:cNvPr id="29" name="กล่องข้อความ 28"/>
          <p:cNvSpPr txBox="1"/>
          <p:nvPr/>
        </p:nvSpPr>
        <p:spPr>
          <a:xfrm>
            <a:off x="2882077" y="5129218"/>
            <a:ext cx="2266441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h-TH" dirty="0">
                <a:latin typeface="Cordia New"/>
              </a:rPr>
              <a:t>รหัส : xxx</a:t>
            </a:r>
            <a:endParaRPr lang="th-TH" dirty="0"/>
          </a:p>
        </p:txBody>
      </p:sp>
      <p:sp>
        <p:nvSpPr>
          <p:cNvPr id="30" name="กล่องข้อความ 29"/>
          <p:cNvSpPr txBox="1"/>
          <p:nvPr/>
        </p:nvSpPr>
        <p:spPr>
          <a:xfrm>
            <a:off x="5511603" y="5128372"/>
            <a:ext cx="2266441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h-TH" dirty="0">
                <a:latin typeface="Cordia New"/>
              </a:rPr>
              <a:t>รหัส : xxx</a:t>
            </a:r>
            <a:endParaRPr lang="th-TH" dirty="0"/>
          </a:p>
        </p:txBody>
      </p:sp>
      <p:sp>
        <p:nvSpPr>
          <p:cNvPr id="31" name="กล่องข้อความ 30"/>
          <p:cNvSpPr txBox="1"/>
          <p:nvPr/>
        </p:nvSpPr>
        <p:spPr>
          <a:xfrm>
            <a:off x="8092723" y="5113995"/>
            <a:ext cx="2266441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h-TH" dirty="0">
                <a:latin typeface="Cordia New"/>
              </a:rPr>
              <a:t>รหัส : xxx</a:t>
            </a:r>
            <a:endParaRPr lang="th-TH" dirty="0"/>
          </a:p>
        </p:txBody>
      </p:sp>
      <p:sp>
        <p:nvSpPr>
          <p:cNvPr id="32" name="กล่องข้อความ 31"/>
          <p:cNvSpPr txBox="1"/>
          <p:nvPr/>
        </p:nvSpPr>
        <p:spPr>
          <a:xfrm>
            <a:off x="2882077" y="5538973"/>
            <a:ext cx="2266441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h-TH" dirty="0">
                <a:latin typeface="Cordia New"/>
              </a:rPr>
              <a:t>ชื่อ : xxx</a:t>
            </a:r>
            <a:endParaRPr lang="th-TH" dirty="0"/>
          </a:p>
        </p:txBody>
      </p:sp>
      <p:sp>
        <p:nvSpPr>
          <p:cNvPr id="33" name="กล่องข้อความ 32"/>
          <p:cNvSpPr txBox="1"/>
          <p:nvPr/>
        </p:nvSpPr>
        <p:spPr>
          <a:xfrm>
            <a:off x="5497226" y="5524596"/>
            <a:ext cx="2266441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h-TH" dirty="0">
                <a:latin typeface="Cordia New"/>
              </a:rPr>
              <a:t>ชื่อ : xxx</a:t>
            </a:r>
            <a:endParaRPr lang="th-TH" dirty="0"/>
          </a:p>
        </p:txBody>
      </p:sp>
      <p:sp>
        <p:nvSpPr>
          <p:cNvPr id="34" name="กล่องข้อความ 33"/>
          <p:cNvSpPr txBox="1"/>
          <p:nvPr/>
        </p:nvSpPr>
        <p:spPr>
          <a:xfrm>
            <a:off x="8092723" y="5538973"/>
            <a:ext cx="2266441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h-TH" dirty="0">
                <a:latin typeface="Cordia New"/>
              </a:rPr>
              <a:t>ชื่อ : xxx</a:t>
            </a:r>
            <a:endParaRPr lang="th-TH" dirty="0"/>
          </a:p>
        </p:txBody>
      </p:sp>
      <p:sp>
        <p:nvSpPr>
          <p:cNvPr id="35" name="กล่องข้อความ 34"/>
          <p:cNvSpPr txBox="1"/>
          <p:nvPr/>
        </p:nvSpPr>
        <p:spPr>
          <a:xfrm>
            <a:off x="2882077" y="5852622"/>
            <a:ext cx="2266441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h-TH" dirty="0">
                <a:latin typeface="Cordia New"/>
              </a:rPr>
              <a:t>ราคา: xxx</a:t>
            </a:r>
            <a:endParaRPr lang="th-TH" dirty="0"/>
          </a:p>
        </p:txBody>
      </p:sp>
      <p:sp>
        <p:nvSpPr>
          <p:cNvPr id="36" name="กล่องข้อความ 35"/>
          <p:cNvSpPr txBox="1"/>
          <p:nvPr/>
        </p:nvSpPr>
        <p:spPr>
          <a:xfrm>
            <a:off x="5504414" y="5900383"/>
            <a:ext cx="2266441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h-TH" dirty="0">
                <a:latin typeface="Cordia New"/>
              </a:rPr>
              <a:t>ราคา: xxx</a:t>
            </a:r>
            <a:endParaRPr lang="th-TH" dirty="0"/>
          </a:p>
        </p:txBody>
      </p:sp>
      <p:sp>
        <p:nvSpPr>
          <p:cNvPr id="37" name="กล่องข้อความ 36"/>
          <p:cNvSpPr txBox="1"/>
          <p:nvPr/>
        </p:nvSpPr>
        <p:spPr>
          <a:xfrm>
            <a:off x="8139775" y="5900383"/>
            <a:ext cx="2266441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h-TH" dirty="0">
                <a:latin typeface="Cordia New"/>
              </a:rPr>
              <a:t>ราคา: xxx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15780633"/>
      </p:ext>
    </p:extLst>
  </p:cSld>
  <p:clrMapOvr>
    <a:masterClrMapping/>
  </p:clrMapOvr>
</p:sld>
</file>

<file path=ppt/theme/theme1.xml><?xml version="1.0" encoding="utf-8"?>
<a:theme xmlns:a="http://schemas.openxmlformats.org/drawingml/2006/main" name="เหลี่ยมเพชร">
  <a:themeElements>
    <a:clrScheme name="เหลี่ยมเพชร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เหลี่ยมเพชร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หลี่ยมเพชร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343</Words>
  <Application>Microsoft Office PowerPoint</Application>
  <PresentationFormat>กำหนดเอง</PresentationFormat>
  <Paragraphs>143</Paragraphs>
  <Slides>14</Slides>
  <Notes>13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14</vt:i4>
      </vt:variant>
    </vt:vector>
  </HeadingPairs>
  <TitlesOfParts>
    <vt:vector size="15" baseType="lpstr">
      <vt:lpstr>เหลี่ยมเพชร</vt:lpstr>
      <vt:lpstr>ระบบเว็บสำหรับ sale</vt:lpstr>
      <vt:lpstr>ขอบเขตของโครงงาน</vt:lpstr>
      <vt:lpstr>ซอฟต์แวร์ ที่ใช้</vt:lpstr>
      <vt:lpstr>งานนำเสนอ PowerPoint</vt:lpstr>
      <vt:lpstr>งานนำเสนอ PowerPoint</vt:lpstr>
      <vt:lpstr>Interface</vt:lpstr>
      <vt:lpstr>Interface</vt:lpstr>
      <vt:lpstr>Interface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ระบบเว็บสำหรับ sale โรงงาน spotlight</dc:title>
  <dc:creator/>
  <cp:lastModifiedBy/>
  <cp:revision>11</cp:revision>
  <dcterms:created xsi:type="dcterms:W3CDTF">2012-08-01T08:07:07Z</dcterms:created>
  <dcterms:modified xsi:type="dcterms:W3CDTF">2016-02-07T15:54:57Z</dcterms:modified>
</cp:coreProperties>
</file>