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333" r:id="rId4"/>
    <p:sldId id="297" r:id="rId6"/>
    <p:sldId id="479" r:id="rId7"/>
    <p:sldId id="480" r:id="rId8"/>
    <p:sldId id="481" r:id="rId9"/>
    <p:sldId id="482" r:id="rId10"/>
    <p:sldId id="483" r:id="rId11"/>
    <p:sldId id="484" r:id="rId12"/>
    <p:sldId id="485" r:id="rId13"/>
    <p:sldId id="486" r:id="rId14"/>
    <p:sldId id="487" r:id="rId15"/>
    <p:sldId id="488" r:id="rId16"/>
    <p:sldId id="492" r:id="rId17"/>
    <p:sldId id="489" r:id="rId18"/>
    <p:sldId id="490" r:id="rId19"/>
    <p:sldId id="491" r:id="rId20"/>
    <p:sldId id="493" r:id="rId21"/>
    <p:sldId id="494" r:id="rId22"/>
    <p:sldId id="495" r:id="rId23"/>
    <p:sldId id="496" r:id="rId24"/>
    <p:sldId id="497" r:id="rId25"/>
    <p:sldId id="499" r:id="rId26"/>
    <p:sldId id="498" r:id="rId27"/>
    <p:sldId id="501" r:id="rId28"/>
    <p:sldId id="502" r:id="rId29"/>
    <p:sldId id="504" r:id="rId30"/>
    <p:sldId id="505" r:id="rId31"/>
    <p:sldId id="506" r:id="rId32"/>
    <p:sldId id="503" r:id="rId33"/>
    <p:sldId id="507" r:id="rId34"/>
    <p:sldId id="510" r:id="rId35"/>
    <p:sldId id="509" r:id="rId36"/>
    <p:sldId id="511" r:id="rId37"/>
    <p:sldId id="512" r:id="rId38"/>
    <p:sldId id="514" r:id="rId39"/>
    <p:sldId id="515" r:id="rId40"/>
    <p:sldId id="569" r:id="rId41"/>
    <p:sldId id="571" r:id="rId42"/>
    <p:sldId id="570" r:id="rId43"/>
    <p:sldId id="516" r:id="rId44"/>
    <p:sldId id="517" r:id="rId45"/>
    <p:sldId id="518" r:id="rId46"/>
    <p:sldId id="519" r:id="rId47"/>
    <p:sldId id="520" r:id="rId48"/>
    <p:sldId id="521" r:id="rId49"/>
    <p:sldId id="522" r:id="rId50"/>
    <p:sldId id="523" r:id="rId51"/>
    <p:sldId id="525" r:id="rId52"/>
    <p:sldId id="527" r:id="rId53"/>
    <p:sldId id="528" r:id="rId54"/>
    <p:sldId id="531" r:id="rId55"/>
    <p:sldId id="529" r:id="rId56"/>
    <p:sldId id="530" r:id="rId57"/>
    <p:sldId id="532"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45" r:id="rId71"/>
    <p:sldId id="546" r:id="rId72"/>
    <p:sldId id="547" r:id="rId73"/>
    <p:sldId id="548" r:id="rId74"/>
    <p:sldId id="549" r:id="rId75"/>
    <p:sldId id="550" r:id="rId76"/>
    <p:sldId id="551" r:id="rId77"/>
    <p:sldId id="552" r:id="rId78"/>
    <p:sldId id="554" r:id="rId79"/>
    <p:sldId id="557" r:id="rId80"/>
    <p:sldId id="556" r:id="rId81"/>
    <p:sldId id="555" r:id="rId82"/>
    <p:sldId id="553" r:id="rId83"/>
    <p:sldId id="558" r:id="rId84"/>
    <p:sldId id="559" r:id="rId85"/>
    <p:sldId id="560" r:id="rId86"/>
    <p:sldId id="562" r:id="rId87"/>
    <p:sldId id="621" r:id="rId88"/>
    <p:sldId id="561" r:id="rId89"/>
    <p:sldId id="563" r:id="rId90"/>
    <p:sldId id="564" r:id="rId91"/>
    <p:sldId id="565" r:id="rId9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67676"/>
    <a:srgbClr val="BFBFBF"/>
    <a:srgbClr val="E6E7E9"/>
    <a:srgbClr val="DF4C6F"/>
    <a:srgbClr val="5B5E77"/>
    <a:srgbClr val="E4E5E7"/>
    <a:srgbClr val="414455"/>
    <a:srgbClr val="F0F0F2"/>
    <a:srgbClr val="9394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howGuides="1">
      <p:cViewPr varScale="1">
        <p:scale>
          <a:sx n="110" d="100"/>
          <a:sy n="110" d="100"/>
        </p:scale>
        <p:origin x="67" y="67"/>
      </p:cViewPr>
      <p:guideLst>
        <p:guide orient="horz" pos="1604"/>
        <p:guide pos="29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015"/>
            <a:ext cx="6019800" cy="43894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361"/>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4B1069-3899-470A-8AB1-734237277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6D4B1069-3899-470A-8AB1-734237277644}"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BA8C7957-89EC-4DC7-A1B9-6F0B3159CBF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hyperlink" Target="http://g.tbcdn.cn/mtb/lib-flexible/0.3.4/??flexible_css.js,flexible.js" TargetMode="Externa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7.xml"/><Relationship Id="rId2" Type="http://schemas.openxmlformats.org/officeDocument/2006/relationships/image" Target="../media/image24.jpeg"/><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80.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任意多边形 3"/>
          <p:cNvSpPr/>
          <p:nvPr/>
        </p:nvSpPr>
        <p:spPr>
          <a:xfrm>
            <a:off x="207169" y="1510163"/>
            <a:ext cx="8589169" cy="1808560"/>
          </a:xfrm>
          <a:custGeom>
            <a:avLst/>
            <a:gdLst>
              <a:gd name="txL" fmla="*/ 0 w 11417523"/>
              <a:gd name="txT" fmla="*/ 0 h 2411413"/>
              <a:gd name="txR" fmla="*/ 11417523 w 11417523"/>
              <a:gd name="txB" fmla="*/ 2411413 h 2411413"/>
            </a:gdLst>
            <a:ahLst/>
            <a:cxnLst>
              <a:cxn ang="0">
                <a:pos x="0" y="0"/>
              </a:cxn>
              <a:cxn ang="0">
                <a:pos x="10763065" y="8775"/>
              </a:cxn>
              <a:cxn ang="0">
                <a:pos x="11417523" y="1219857"/>
              </a:cxn>
              <a:cxn ang="0">
                <a:pos x="10770010" y="2411413"/>
              </a:cxn>
              <a:cxn ang="0">
                <a:pos x="0" y="2411413"/>
              </a:cxn>
              <a:cxn ang="0">
                <a:pos x="657225" y="1209675"/>
              </a:cxn>
              <a:cxn ang="0">
                <a:pos x="0" y="0"/>
              </a:cxn>
            </a:cxnLst>
            <a:rect l="txL" t="txT" r="txR" b="txB"/>
            <a:pathLst>
              <a:path w="11417523" h="2411413">
                <a:moveTo>
                  <a:pt x="0" y="0"/>
                </a:moveTo>
                <a:lnTo>
                  <a:pt x="10763065" y="8775"/>
                </a:lnTo>
                <a:lnTo>
                  <a:pt x="11417523" y="1219857"/>
                </a:lnTo>
                <a:lnTo>
                  <a:pt x="10770010" y="2411413"/>
                </a:lnTo>
                <a:lnTo>
                  <a:pt x="0" y="2411413"/>
                </a:lnTo>
                <a:lnTo>
                  <a:pt x="657225" y="1209675"/>
                </a:lnTo>
                <a:lnTo>
                  <a:pt x="0" y="0"/>
                </a:lnTo>
                <a:close/>
              </a:path>
            </a:pathLst>
          </a:custGeom>
          <a:solidFill>
            <a:srgbClr val="14335D"/>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5" name="任意多边形 4"/>
          <p:cNvSpPr/>
          <p:nvPr/>
        </p:nvSpPr>
        <p:spPr>
          <a:xfrm>
            <a:off x="225029" y="1522069"/>
            <a:ext cx="8554640" cy="1788319"/>
          </a:xfrm>
          <a:custGeom>
            <a:avLst/>
            <a:gdLst>
              <a:gd name="txL" fmla="*/ 0 w 11405821"/>
              <a:gd name="txT" fmla="*/ 0 h 2382838"/>
              <a:gd name="txR" fmla="*/ 11405821 w 11405821"/>
              <a:gd name="txB" fmla="*/ 2382838 h 2382838"/>
            </a:gdLst>
            <a:ahLst/>
            <a:cxnLst>
              <a:cxn ang="0">
                <a:pos x="0" y="0"/>
              </a:cxn>
              <a:cxn ang="0">
                <a:pos x="10753938" y="0"/>
              </a:cxn>
              <a:cxn ang="0">
                <a:pos x="11405821" y="1206319"/>
              </a:cxn>
              <a:cxn ang="0">
                <a:pos x="10766480" y="2382838"/>
              </a:cxn>
              <a:cxn ang="0">
                <a:pos x="0" y="2382838"/>
              </a:cxn>
              <a:cxn ang="0">
                <a:pos x="649288" y="1195388"/>
              </a:cxn>
            </a:cxnLst>
            <a:rect l="txL" t="txT" r="txR" b="txB"/>
            <a:pathLst>
              <a:path w="11405821" h="2382838">
                <a:moveTo>
                  <a:pt x="0" y="0"/>
                </a:moveTo>
                <a:lnTo>
                  <a:pt x="10753938" y="0"/>
                </a:lnTo>
                <a:lnTo>
                  <a:pt x="11405821" y="1206319"/>
                </a:lnTo>
                <a:lnTo>
                  <a:pt x="10766480" y="2382838"/>
                </a:lnTo>
                <a:lnTo>
                  <a:pt x="0" y="2382838"/>
                </a:lnTo>
                <a:lnTo>
                  <a:pt x="649288" y="1195388"/>
                </a:lnTo>
                <a:close/>
              </a:path>
            </a:pathLst>
          </a:custGeom>
          <a:solidFill>
            <a:srgbClr val="414455"/>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6" name="任意多边形 5"/>
          <p:cNvSpPr/>
          <p:nvPr/>
        </p:nvSpPr>
        <p:spPr>
          <a:xfrm>
            <a:off x="260747" y="1542310"/>
            <a:ext cx="8490347" cy="1746647"/>
          </a:xfrm>
          <a:custGeom>
            <a:avLst/>
            <a:gdLst>
              <a:gd name="txL" fmla="*/ 0 w 11320096"/>
              <a:gd name="txT" fmla="*/ 0 h 2328863"/>
              <a:gd name="txR" fmla="*/ 11320096 w 11320096"/>
              <a:gd name="txB" fmla="*/ 2328863 h 2328863"/>
            </a:gdLst>
            <a:ahLst/>
            <a:cxnLst>
              <a:cxn ang="0">
                <a:pos x="0" y="0"/>
              </a:cxn>
              <a:cxn ang="0">
                <a:pos x="10682797" y="0"/>
              </a:cxn>
              <a:cxn ang="0">
                <a:pos x="11320096" y="1179332"/>
              </a:cxn>
              <a:cxn ang="0">
                <a:pos x="10695421" y="2328863"/>
              </a:cxn>
              <a:cxn ang="0">
                <a:pos x="0" y="2328863"/>
              </a:cxn>
              <a:cxn ang="0">
                <a:pos x="628650" y="1168400"/>
              </a:cxn>
            </a:cxnLst>
            <a:rect l="txL" t="txT" r="txR" b="txB"/>
            <a:pathLst>
              <a:path w="11320096" h="2328863">
                <a:moveTo>
                  <a:pt x="0" y="0"/>
                </a:moveTo>
                <a:lnTo>
                  <a:pt x="10682797" y="0"/>
                </a:lnTo>
                <a:lnTo>
                  <a:pt x="11320096" y="1179332"/>
                </a:lnTo>
                <a:lnTo>
                  <a:pt x="10695421" y="2328863"/>
                </a:lnTo>
                <a:lnTo>
                  <a:pt x="0" y="2328863"/>
                </a:lnTo>
                <a:lnTo>
                  <a:pt x="628650" y="1168400"/>
                </a:ln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77" name="任意多边形 6"/>
          <p:cNvSpPr/>
          <p:nvPr/>
        </p:nvSpPr>
        <p:spPr>
          <a:xfrm>
            <a:off x="296466" y="1563741"/>
            <a:ext cx="8429625" cy="1704975"/>
          </a:xfrm>
          <a:custGeom>
            <a:avLst/>
            <a:gdLst>
              <a:gd name="txL" fmla="*/ 0 w 11239498"/>
              <a:gd name="txT" fmla="*/ 0 h 2273300"/>
              <a:gd name="txR" fmla="*/ 11239498 w 11239498"/>
              <a:gd name="txB" fmla="*/ 2273300 h 2273300"/>
            </a:gdLst>
            <a:ahLst/>
            <a:cxnLst>
              <a:cxn ang="0">
                <a:pos x="0" y="0"/>
              </a:cxn>
              <a:cxn ang="0">
                <a:pos x="10620214" y="0"/>
              </a:cxn>
              <a:cxn ang="0">
                <a:pos x="11239498" y="1145995"/>
              </a:cxn>
              <a:cxn ang="0">
                <a:pos x="10626901" y="2273300"/>
              </a:cxn>
              <a:cxn ang="0">
                <a:pos x="0" y="2273300"/>
              </a:cxn>
              <a:cxn ang="0">
                <a:pos x="615950" y="1139825"/>
              </a:cxn>
            </a:cxnLst>
            <a:rect l="txL" t="txT" r="txR" b="txB"/>
            <a:pathLst>
              <a:path w="11239498" h="2273300">
                <a:moveTo>
                  <a:pt x="0" y="0"/>
                </a:moveTo>
                <a:lnTo>
                  <a:pt x="10620214" y="0"/>
                </a:lnTo>
                <a:lnTo>
                  <a:pt x="11239498" y="1145995"/>
                </a:lnTo>
                <a:lnTo>
                  <a:pt x="10626901" y="2273300"/>
                </a:lnTo>
                <a:lnTo>
                  <a:pt x="0" y="2273300"/>
                </a:lnTo>
                <a:lnTo>
                  <a:pt x="615950" y="1139825"/>
                </a:lnTo>
                <a:close/>
              </a:path>
            </a:pathLst>
          </a:custGeom>
          <a:solidFill>
            <a:srgbClr val="414455"/>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3082" name="组合 11"/>
          <p:cNvGrpSpPr/>
          <p:nvPr/>
        </p:nvGrpSpPr>
        <p:grpSpPr>
          <a:xfrm>
            <a:off x="1261540" y="1539873"/>
            <a:ext cx="1850754" cy="1753901"/>
            <a:chOff x="14287" y="41275"/>
            <a:chExt cx="1427163" cy="1352550"/>
          </a:xfrm>
        </p:grpSpPr>
        <p:sp>
          <p:nvSpPr>
            <p:cNvPr id="3083" name="Freeform 58"/>
            <p:cNvSpPr/>
            <p:nvPr/>
          </p:nvSpPr>
          <p:spPr>
            <a:xfrm>
              <a:off x="14287" y="41275"/>
              <a:ext cx="1427163" cy="1352550"/>
            </a:xfrm>
            <a:custGeom>
              <a:avLst/>
              <a:gdLst>
                <a:gd name="txL" fmla="*/ 0 w 209"/>
                <a:gd name="txT" fmla="*/ 0 h 197"/>
                <a:gd name="txR" fmla="*/ 209 w 209"/>
                <a:gd name="txB" fmla="*/ 197 h 197"/>
              </a:gdLst>
              <a:ahLst/>
              <a:cxnLst>
                <a:cxn ang="0">
                  <a:pos x="102" y="197"/>
                </a:cxn>
                <a:cxn ang="0">
                  <a:pos x="84" y="196"/>
                </a:cxn>
                <a:cxn ang="0">
                  <a:pos x="21" y="155"/>
                </a:cxn>
                <a:cxn ang="0">
                  <a:pos x="5" y="81"/>
                </a:cxn>
                <a:cxn ang="0">
                  <a:pos x="102" y="0"/>
                </a:cxn>
                <a:cxn ang="0">
                  <a:pos x="120" y="1"/>
                </a:cxn>
                <a:cxn ang="0">
                  <a:pos x="199" y="116"/>
                </a:cxn>
                <a:cxn ang="0">
                  <a:pos x="102" y="197"/>
                </a:cxn>
              </a:cxnLst>
              <a:rect l="txL" t="txT" r="txR" b="txB"/>
              <a:pathLst>
                <a:path w="209" h="197">
                  <a:moveTo>
                    <a:pt x="102" y="197"/>
                  </a:moveTo>
                  <a:cubicBezTo>
                    <a:pt x="96" y="197"/>
                    <a:pt x="90" y="197"/>
                    <a:pt x="84" y="196"/>
                  </a:cubicBezTo>
                  <a:cubicBezTo>
                    <a:pt x="58" y="191"/>
                    <a:pt x="36" y="176"/>
                    <a:pt x="21" y="155"/>
                  </a:cubicBezTo>
                  <a:cubicBezTo>
                    <a:pt x="6" y="133"/>
                    <a:pt x="0" y="107"/>
                    <a:pt x="5" y="81"/>
                  </a:cubicBezTo>
                  <a:cubicBezTo>
                    <a:pt x="14" y="34"/>
                    <a:pt x="54" y="0"/>
                    <a:pt x="102" y="0"/>
                  </a:cubicBezTo>
                  <a:cubicBezTo>
                    <a:pt x="108" y="0"/>
                    <a:pt x="114" y="0"/>
                    <a:pt x="120" y="1"/>
                  </a:cubicBezTo>
                  <a:cubicBezTo>
                    <a:pt x="173" y="11"/>
                    <a:pt x="209" y="63"/>
                    <a:pt x="199" y="116"/>
                  </a:cubicBezTo>
                  <a:cubicBezTo>
                    <a:pt x="191" y="163"/>
                    <a:pt x="150" y="197"/>
                    <a:pt x="102" y="197"/>
                  </a:cubicBez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5" name="Freeform 60"/>
            <p:cNvSpPr/>
            <p:nvPr/>
          </p:nvSpPr>
          <p:spPr>
            <a:xfrm>
              <a:off x="163512" y="171450"/>
              <a:ext cx="1093788" cy="1092200"/>
            </a:xfrm>
            <a:custGeom>
              <a:avLst/>
              <a:gdLst>
                <a:gd name="txL" fmla="*/ 0 w 160"/>
                <a:gd name="txT" fmla="*/ 0 h 159"/>
                <a:gd name="txR" fmla="*/ 160 w 160"/>
                <a:gd name="txB" fmla="*/ 159 h 159"/>
              </a:gdLst>
              <a:ahLst/>
              <a:cxnLst>
                <a:cxn ang="0">
                  <a:pos x="80" y="0"/>
                </a:cxn>
                <a:cxn ang="0">
                  <a:pos x="0" y="79"/>
                </a:cxn>
                <a:cxn ang="0">
                  <a:pos x="4" y="104"/>
                </a:cxn>
                <a:cxn ang="0">
                  <a:pos x="39" y="92"/>
                </a:cxn>
                <a:cxn ang="0">
                  <a:pos x="39" y="94"/>
                </a:cxn>
                <a:cxn ang="0">
                  <a:pos x="44" y="91"/>
                </a:cxn>
                <a:cxn ang="0">
                  <a:pos x="67" y="61"/>
                </a:cxn>
                <a:cxn ang="0">
                  <a:pos x="85" y="32"/>
                </a:cxn>
                <a:cxn ang="0">
                  <a:pos x="87" y="21"/>
                </a:cxn>
                <a:cxn ang="0">
                  <a:pos x="88" y="14"/>
                </a:cxn>
                <a:cxn ang="0">
                  <a:pos x="98" y="17"/>
                </a:cxn>
                <a:cxn ang="0">
                  <a:pos x="94" y="51"/>
                </a:cxn>
                <a:cxn ang="0">
                  <a:pos x="96" y="61"/>
                </a:cxn>
                <a:cxn ang="0">
                  <a:pos x="104" y="63"/>
                </a:cxn>
                <a:cxn ang="0">
                  <a:pos x="117" y="64"/>
                </a:cxn>
                <a:cxn ang="0">
                  <a:pos x="125" y="71"/>
                </a:cxn>
                <a:cxn ang="0">
                  <a:pos x="125" y="79"/>
                </a:cxn>
                <a:cxn ang="0">
                  <a:pos x="128" y="91"/>
                </a:cxn>
                <a:cxn ang="0">
                  <a:pos x="125" y="98"/>
                </a:cxn>
                <a:cxn ang="0">
                  <a:pos x="126" y="107"/>
                </a:cxn>
                <a:cxn ang="0">
                  <a:pos x="123" y="111"/>
                </a:cxn>
                <a:cxn ang="0">
                  <a:pos x="121" y="115"/>
                </a:cxn>
                <a:cxn ang="0">
                  <a:pos x="104" y="126"/>
                </a:cxn>
                <a:cxn ang="0">
                  <a:pos x="73" y="128"/>
                </a:cxn>
                <a:cxn ang="0">
                  <a:pos x="73" y="128"/>
                </a:cxn>
                <a:cxn ang="0">
                  <a:pos x="72" y="128"/>
                </a:cxn>
                <a:cxn ang="0">
                  <a:pos x="55" y="139"/>
                </a:cxn>
                <a:cxn ang="0">
                  <a:pos x="57" y="146"/>
                </a:cxn>
                <a:cxn ang="0">
                  <a:pos x="45" y="151"/>
                </a:cxn>
                <a:cxn ang="0">
                  <a:pos x="80" y="159"/>
                </a:cxn>
                <a:cxn ang="0">
                  <a:pos x="160" y="79"/>
                </a:cxn>
                <a:cxn ang="0">
                  <a:pos x="80" y="0"/>
                </a:cxn>
              </a:cxnLst>
              <a:rect l="txL" t="txT" r="txR" b="txB"/>
              <a:pathLst>
                <a:path w="160" h="159">
                  <a:moveTo>
                    <a:pt x="80" y="0"/>
                  </a:moveTo>
                  <a:cubicBezTo>
                    <a:pt x="36" y="0"/>
                    <a:pt x="0" y="35"/>
                    <a:pt x="0" y="79"/>
                  </a:cubicBezTo>
                  <a:cubicBezTo>
                    <a:pt x="0" y="88"/>
                    <a:pt x="2" y="96"/>
                    <a:pt x="4" y="104"/>
                  </a:cubicBezTo>
                  <a:cubicBezTo>
                    <a:pt x="39" y="92"/>
                    <a:pt x="39" y="92"/>
                    <a:pt x="39" y="92"/>
                  </a:cubicBezTo>
                  <a:cubicBezTo>
                    <a:pt x="39" y="94"/>
                    <a:pt x="39" y="94"/>
                    <a:pt x="39" y="94"/>
                  </a:cubicBezTo>
                  <a:cubicBezTo>
                    <a:pt x="41" y="93"/>
                    <a:pt x="43" y="92"/>
                    <a:pt x="44" y="91"/>
                  </a:cubicBezTo>
                  <a:cubicBezTo>
                    <a:pt x="57" y="84"/>
                    <a:pt x="61" y="73"/>
                    <a:pt x="67" y="61"/>
                  </a:cubicBezTo>
                  <a:cubicBezTo>
                    <a:pt x="72" y="51"/>
                    <a:pt x="81" y="42"/>
                    <a:pt x="85" y="32"/>
                  </a:cubicBezTo>
                  <a:cubicBezTo>
                    <a:pt x="86" y="28"/>
                    <a:pt x="87" y="25"/>
                    <a:pt x="87" y="21"/>
                  </a:cubicBezTo>
                  <a:cubicBezTo>
                    <a:pt x="87" y="19"/>
                    <a:pt x="86" y="16"/>
                    <a:pt x="88" y="14"/>
                  </a:cubicBezTo>
                  <a:cubicBezTo>
                    <a:pt x="91" y="10"/>
                    <a:pt x="95" y="14"/>
                    <a:pt x="98" y="17"/>
                  </a:cubicBezTo>
                  <a:cubicBezTo>
                    <a:pt x="105" y="28"/>
                    <a:pt x="98" y="40"/>
                    <a:pt x="94" y="51"/>
                  </a:cubicBezTo>
                  <a:cubicBezTo>
                    <a:pt x="92" y="56"/>
                    <a:pt x="89" y="59"/>
                    <a:pt x="96" y="61"/>
                  </a:cubicBezTo>
                  <a:cubicBezTo>
                    <a:pt x="96" y="61"/>
                    <a:pt x="104" y="63"/>
                    <a:pt x="104" y="63"/>
                  </a:cubicBezTo>
                  <a:cubicBezTo>
                    <a:pt x="109" y="64"/>
                    <a:pt x="113" y="62"/>
                    <a:pt x="117" y="64"/>
                  </a:cubicBezTo>
                  <a:cubicBezTo>
                    <a:pt x="120" y="66"/>
                    <a:pt x="124" y="68"/>
                    <a:pt x="125" y="71"/>
                  </a:cubicBezTo>
                  <a:cubicBezTo>
                    <a:pt x="126" y="74"/>
                    <a:pt x="125" y="77"/>
                    <a:pt x="125" y="79"/>
                  </a:cubicBezTo>
                  <a:cubicBezTo>
                    <a:pt x="125" y="84"/>
                    <a:pt x="128" y="86"/>
                    <a:pt x="128" y="91"/>
                  </a:cubicBezTo>
                  <a:cubicBezTo>
                    <a:pt x="127" y="94"/>
                    <a:pt x="125" y="95"/>
                    <a:pt x="125" y="98"/>
                  </a:cubicBezTo>
                  <a:cubicBezTo>
                    <a:pt x="125" y="101"/>
                    <a:pt x="126" y="104"/>
                    <a:pt x="126" y="107"/>
                  </a:cubicBezTo>
                  <a:cubicBezTo>
                    <a:pt x="125" y="109"/>
                    <a:pt x="124" y="110"/>
                    <a:pt x="123" y="111"/>
                  </a:cubicBezTo>
                  <a:cubicBezTo>
                    <a:pt x="121" y="112"/>
                    <a:pt x="121" y="113"/>
                    <a:pt x="121" y="115"/>
                  </a:cubicBezTo>
                  <a:cubicBezTo>
                    <a:pt x="120" y="123"/>
                    <a:pt x="111" y="126"/>
                    <a:pt x="104" y="126"/>
                  </a:cubicBezTo>
                  <a:cubicBezTo>
                    <a:pt x="93" y="127"/>
                    <a:pt x="84" y="127"/>
                    <a:pt x="73" y="128"/>
                  </a:cubicBezTo>
                  <a:cubicBezTo>
                    <a:pt x="73" y="128"/>
                    <a:pt x="73" y="128"/>
                    <a:pt x="73" y="128"/>
                  </a:cubicBezTo>
                  <a:cubicBezTo>
                    <a:pt x="73" y="128"/>
                    <a:pt x="73" y="128"/>
                    <a:pt x="72" y="128"/>
                  </a:cubicBezTo>
                  <a:cubicBezTo>
                    <a:pt x="66" y="131"/>
                    <a:pt x="61" y="135"/>
                    <a:pt x="55" y="139"/>
                  </a:cubicBezTo>
                  <a:cubicBezTo>
                    <a:pt x="57" y="146"/>
                    <a:pt x="57" y="146"/>
                    <a:pt x="57" y="146"/>
                  </a:cubicBezTo>
                  <a:cubicBezTo>
                    <a:pt x="45" y="151"/>
                    <a:pt x="45" y="151"/>
                    <a:pt x="45" y="151"/>
                  </a:cubicBezTo>
                  <a:cubicBezTo>
                    <a:pt x="56" y="156"/>
                    <a:pt x="68" y="159"/>
                    <a:pt x="80" y="159"/>
                  </a:cubicBezTo>
                  <a:cubicBezTo>
                    <a:pt x="124" y="159"/>
                    <a:pt x="160" y="124"/>
                    <a:pt x="160" y="79"/>
                  </a:cubicBezTo>
                  <a:cubicBezTo>
                    <a:pt x="160" y="35"/>
                    <a:pt x="124" y="0"/>
                    <a:pt x="80" y="0"/>
                  </a:cubicBez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086" name="Freeform 61"/>
            <p:cNvSpPr>
              <a:spLocks noEditPoints="1"/>
            </p:cNvSpPr>
            <p:nvPr/>
          </p:nvSpPr>
          <p:spPr>
            <a:xfrm>
              <a:off x="109537" y="130175"/>
              <a:ext cx="1230313" cy="1174750"/>
            </a:xfrm>
            <a:custGeom>
              <a:avLst/>
              <a:gdLst>
                <a:gd name="txL" fmla="*/ 0 w 180"/>
                <a:gd name="txT" fmla="*/ 0 h 171"/>
                <a:gd name="txR" fmla="*/ 180 w 180"/>
                <a:gd name="txB" fmla="*/ 171 h 171"/>
              </a:gdLst>
              <a:ahLst/>
              <a:cxnLst>
                <a:cxn ang="0">
                  <a:pos x="103" y="2"/>
                </a:cxn>
                <a:cxn ang="0">
                  <a:pos x="88" y="0"/>
                </a:cxn>
                <a:cxn ang="0">
                  <a:pos x="4" y="70"/>
                </a:cxn>
                <a:cxn ang="0">
                  <a:pos x="18" y="134"/>
                </a:cxn>
                <a:cxn ang="0">
                  <a:pos x="73" y="169"/>
                </a:cxn>
                <a:cxn ang="0">
                  <a:pos x="88" y="171"/>
                </a:cxn>
                <a:cxn ang="0">
                  <a:pos x="172" y="101"/>
                </a:cxn>
                <a:cxn ang="0">
                  <a:pos x="103" y="2"/>
                </a:cxn>
                <a:cxn ang="0">
                  <a:pos x="169" y="100"/>
                </a:cxn>
                <a:cxn ang="0">
                  <a:pos x="88" y="167"/>
                </a:cxn>
                <a:cxn ang="0">
                  <a:pos x="73" y="166"/>
                </a:cxn>
                <a:cxn ang="0">
                  <a:pos x="21" y="132"/>
                </a:cxn>
                <a:cxn ang="0">
                  <a:pos x="8" y="71"/>
                </a:cxn>
                <a:cxn ang="0">
                  <a:pos x="88" y="4"/>
                </a:cxn>
                <a:cxn ang="0">
                  <a:pos x="103" y="5"/>
                </a:cxn>
                <a:cxn ang="0">
                  <a:pos x="169" y="100"/>
                </a:cxn>
              </a:cxnLst>
              <a:rect l="txL" t="txT" r="txR" b="txB"/>
              <a:pathLst>
                <a:path w="180" h="171">
                  <a:moveTo>
                    <a:pt x="103" y="2"/>
                  </a:moveTo>
                  <a:cubicBezTo>
                    <a:pt x="98" y="1"/>
                    <a:pt x="93" y="0"/>
                    <a:pt x="88" y="0"/>
                  </a:cubicBezTo>
                  <a:cubicBezTo>
                    <a:pt x="47" y="0"/>
                    <a:pt x="12" y="30"/>
                    <a:pt x="4" y="70"/>
                  </a:cubicBezTo>
                  <a:cubicBezTo>
                    <a:pt x="0" y="92"/>
                    <a:pt x="5" y="115"/>
                    <a:pt x="18" y="134"/>
                  </a:cubicBezTo>
                  <a:cubicBezTo>
                    <a:pt x="31" y="152"/>
                    <a:pt x="50" y="165"/>
                    <a:pt x="73" y="169"/>
                  </a:cubicBezTo>
                  <a:cubicBezTo>
                    <a:pt x="78" y="170"/>
                    <a:pt x="83" y="171"/>
                    <a:pt x="88" y="171"/>
                  </a:cubicBezTo>
                  <a:cubicBezTo>
                    <a:pt x="129" y="171"/>
                    <a:pt x="164" y="141"/>
                    <a:pt x="172" y="101"/>
                  </a:cubicBezTo>
                  <a:cubicBezTo>
                    <a:pt x="180" y="55"/>
                    <a:pt x="150" y="10"/>
                    <a:pt x="103" y="2"/>
                  </a:cubicBezTo>
                  <a:close/>
                  <a:moveTo>
                    <a:pt x="169" y="100"/>
                  </a:moveTo>
                  <a:cubicBezTo>
                    <a:pt x="161" y="139"/>
                    <a:pt x="128" y="167"/>
                    <a:pt x="88" y="167"/>
                  </a:cubicBezTo>
                  <a:cubicBezTo>
                    <a:pt x="83" y="167"/>
                    <a:pt x="78" y="167"/>
                    <a:pt x="73" y="166"/>
                  </a:cubicBezTo>
                  <a:cubicBezTo>
                    <a:pt x="52" y="162"/>
                    <a:pt x="33" y="150"/>
                    <a:pt x="21" y="132"/>
                  </a:cubicBezTo>
                  <a:cubicBezTo>
                    <a:pt x="8" y="114"/>
                    <a:pt x="4" y="92"/>
                    <a:pt x="8" y="71"/>
                  </a:cubicBezTo>
                  <a:cubicBezTo>
                    <a:pt x="15" y="32"/>
                    <a:pt x="49" y="4"/>
                    <a:pt x="88" y="4"/>
                  </a:cubicBezTo>
                  <a:cubicBezTo>
                    <a:pt x="93" y="4"/>
                    <a:pt x="98" y="4"/>
                    <a:pt x="103" y="5"/>
                  </a:cubicBezTo>
                  <a:cubicBezTo>
                    <a:pt x="147" y="13"/>
                    <a:pt x="177" y="56"/>
                    <a:pt x="169" y="100"/>
                  </a:cubicBezTo>
                  <a:close/>
                </a:path>
              </a:pathLst>
            </a:custGeom>
            <a:solidFill>
              <a:srgbClr val="F2EED8"/>
            </a:solidFill>
            <a:ln w="9525">
              <a:noFill/>
            </a:ln>
          </p:spPr>
          <p:txBody>
            <a:bodyPr vert="horz" wrap="square" anchor="t"/>
            <a:lstStyle/>
            <a:p>
              <a:pPr lvl="0">
                <a:lnSpc>
                  <a:spcPct val="100000"/>
                </a:lnSpc>
              </a:pPr>
              <a:endParaRPr sz="135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sp>
        <p:nvSpPr>
          <p:cNvPr id="3087" name="文本框 16"/>
          <p:cNvSpPr/>
          <p:nvPr/>
        </p:nvSpPr>
        <p:spPr>
          <a:xfrm>
            <a:off x="3569970" y="1950085"/>
            <a:ext cx="4500880" cy="645160"/>
          </a:xfrm>
          <a:prstGeom prst="rect">
            <a:avLst/>
          </a:prstGeom>
          <a:noFill/>
          <a:ln w="9525">
            <a:noFill/>
          </a:ln>
        </p:spPr>
        <p:txBody>
          <a:bodyPr wrap="square">
            <a:spAutoFit/>
          </a:bodyPr>
          <a:lstStyle/>
          <a:p>
            <a:pPr algn="ctr" fontAlgn="auto">
              <a:spcBef>
                <a:spcPts val="0"/>
              </a:spcBef>
              <a:spcAft>
                <a:spcPts val="0"/>
              </a:spcAft>
              <a:defRPr/>
            </a:pPr>
            <a:r>
              <a:rPr lang="en-US" altLang="zh-CN" sz="3600" b="1" dirty="0">
                <a:solidFill>
                  <a:srgbClr val="F2EED8"/>
                </a:solidFill>
                <a:latin typeface="微软雅黑" panose="020B0503020204020204" pitchFamily="34" charset="-122"/>
                <a:ea typeface="微软雅黑" panose="020B0503020204020204" pitchFamily="34" charset="-122"/>
                <a:sym typeface="微软雅黑" panose="020B0503020204020204" pitchFamily="34" charset="-122"/>
              </a:rPr>
              <a:t>CSS3</a:t>
            </a:r>
            <a:endParaRPr lang="en-US" altLang="zh-CN" sz="3600" b="1" dirty="0">
              <a:solidFill>
                <a:srgbClr val="F2EED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8" name="矩形 8"/>
          <p:cNvSpPr/>
          <p:nvPr/>
        </p:nvSpPr>
        <p:spPr>
          <a:xfrm>
            <a:off x="6540252" y="3443738"/>
            <a:ext cx="1537600" cy="323165"/>
          </a:xfrm>
          <a:prstGeom prst="rect">
            <a:avLst/>
          </a:prstGeom>
          <a:solidFill>
            <a:srgbClr val="414455"/>
          </a:solidFill>
          <a:ln w="9525">
            <a:noFill/>
          </a:ln>
        </p:spPr>
        <p:txBody>
          <a:bodyPr wrap="none">
            <a:spAutoFit/>
          </a:bodyPr>
          <a:lstStyle/>
          <a:p>
            <a:pPr lvl="0" algn="ctr" eaLnBrk="1" hangingPunct="1">
              <a:lnSpc>
                <a:spcPct val="100000"/>
              </a:lnSpc>
            </a:pPr>
            <a:r>
              <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主讲人：</a:t>
            </a: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Aimee</a:t>
            </a:r>
            <a:endPar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8" name="组合 47"/>
          <p:cNvGrpSpPr/>
          <p:nvPr/>
        </p:nvGrpSpPr>
        <p:grpSpPr>
          <a:xfrm>
            <a:off x="1024255" y="1292860"/>
            <a:ext cx="2258695" cy="2037080"/>
            <a:chOff x="3720691" y="2824413"/>
            <a:chExt cx="1341120" cy="1209172"/>
          </a:xfrm>
        </p:grpSpPr>
        <p:sp>
          <p:nvSpPr>
            <p:cNvPr id="4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5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52" name="Freeform 5"/>
          <p:cNvSpPr/>
          <p:nvPr/>
        </p:nvSpPr>
        <p:spPr bwMode="auto">
          <a:xfrm rot="1855731">
            <a:off x="1263650" y="1468120"/>
            <a:ext cx="1822450" cy="164338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pic>
        <p:nvPicPr>
          <p:cNvPr id="2" name="图片 1" descr="001"/>
          <p:cNvPicPr>
            <a:picLocks noChangeAspect="1"/>
          </p:cNvPicPr>
          <p:nvPr/>
        </p:nvPicPr>
        <p:blipFill>
          <a:blip r:embed="rId1"/>
          <a:stretch>
            <a:fillRect/>
          </a:stretch>
        </p:blipFill>
        <p:spPr>
          <a:xfrm>
            <a:off x="1483995" y="1642745"/>
            <a:ext cx="1389380" cy="1428750"/>
          </a:xfrm>
          <a:prstGeom prst="rect">
            <a:avLst/>
          </a:prstGeom>
        </p:spPr>
      </p:pic>
      <p:cxnSp>
        <p:nvCxnSpPr>
          <p:cNvPr id="87" name="直接连接符 86"/>
          <p:cNvCxnSpPr/>
          <p:nvPr/>
        </p:nvCxnSpPr>
        <p:spPr>
          <a:xfrm>
            <a:off x="3569970" y="2670810"/>
            <a:ext cx="4319905"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3</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a:t>
            </a:r>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选项卡</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选项卡</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效果展示</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5" name="图片 4"/>
          <p:cNvPicPr>
            <a:picLocks noChangeAspect="1"/>
          </p:cNvPicPr>
          <p:nvPr/>
        </p:nvPicPr>
        <p:blipFill rotWithShape="1">
          <a:blip r:embed="rId2"/>
          <a:srcRect l="30313" t="9552" r="30912" b="65400"/>
          <a:stretch>
            <a:fillRect/>
          </a:stretch>
        </p:blipFill>
        <p:spPr>
          <a:xfrm>
            <a:off x="1350658" y="1635646"/>
            <a:ext cx="6341282" cy="230425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4</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常用属性（一）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常用属性</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p:cNvSpPr/>
          <p:nvPr/>
        </p:nvSpPr>
        <p:spPr>
          <a:xfrm>
            <a:off x="1337474" y="1403863"/>
            <a:ext cx="7266974" cy="2584450"/>
          </a:xfrm>
          <a:prstGeom prst="rect">
            <a:avLst/>
          </a:prstGeom>
        </p:spPr>
        <p:txBody>
          <a:bodyPr wrap="square">
            <a:spAutoFit/>
          </a:bodyPr>
          <a:lstStyle/>
          <a:p>
            <a:pPr marL="285750" indent="-285750">
              <a:buFont typeface="Wingdings" panose="05000000000000000000" pitchFamily="2" charset="2"/>
              <a:buChar char="Ø"/>
            </a:pPr>
            <a:r>
              <a:rPr lang="en-US" altLang="zh-CN" sz="1600" dirty="0"/>
              <a:t>border-radius </a:t>
            </a:r>
            <a:r>
              <a:rPr lang="zh-CN" altLang="en-US" sz="1600" dirty="0"/>
              <a:t>圆角</a:t>
            </a:r>
            <a:endParaRPr lang="en-US" altLang="zh-CN" sz="1600" dirty="0"/>
          </a:p>
          <a:p>
            <a:pPr lvl="1"/>
            <a:r>
              <a:rPr lang="zh-CN" altLang="en-US" sz="1400" dirty="0"/>
              <a:t>一个值</a:t>
            </a:r>
            <a:r>
              <a:rPr lang="en-US" altLang="zh-CN" sz="1400" dirty="0"/>
              <a:t>/</a:t>
            </a:r>
            <a:r>
              <a:rPr lang="zh-CN" altLang="en-US" sz="1400" dirty="0"/>
              <a:t>四个值</a:t>
            </a:r>
            <a:r>
              <a:rPr lang="en-US" altLang="zh-CN" sz="1400" dirty="0"/>
              <a:t>/</a:t>
            </a:r>
            <a:r>
              <a:rPr lang="zh-CN" altLang="en-US" sz="1400" dirty="0"/>
              <a:t>每个值拆分成两个方向值</a:t>
            </a:r>
            <a:endParaRPr lang="en-US" altLang="zh-CN" sz="1400" dirty="0"/>
          </a:p>
          <a:p>
            <a:pPr lvl="1"/>
            <a:endParaRPr lang="en-US" altLang="zh-CN" sz="1400" dirty="0"/>
          </a:p>
          <a:p>
            <a:pPr marL="285750" indent="-285750">
              <a:buFont typeface="Wingdings" panose="05000000000000000000" pitchFamily="2" charset="2"/>
              <a:buChar char="Ø"/>
            </a:pPr>
            <a:r>
              <a:rPr lang="en-US" altLang="zh-CN" sz="1600" dirty="0"/>
              <a:t>box-shadow </a:t>
            </a:r>
            <a:r>
              <a:rPr lang="zh-CN" altLang="en-US" sz="1600" dirty="0"/>
              <a:t>盒子阴影</a:t>
            </a:r>
            <a:r>
              <a:rPr lang="en-US" altLang="zh-CN" sz="1600" dirty="0"/>
              <a:t>/</a:t>
            </a:r>
            <a:r>
              <a:rPr lang="zh-CN" altLang="en-US" sz="1600" dirty="0"/>
              <a:t>（性能杀手）</a:t>
            </a:r>
            <a:endParaRPr lang="en-US" altLang="zh-CN" sz="1600" dirty="0"/>
          </a:p>
          <a:p>
            <a:pPr lvl="1"/>
            <a:r>
              <a:rPr lang="en-US" altLang="zh-CN" sz="1400" dirty="0"/>
              <a:t>box-shadow: x y [</a:t>
            </a:r>
            <a:r>
              <a:rPr lang="zh-CN" altLang="en-US" sz="1400" dirty="0"/>
              <a:t>模糊半径</a:t>
            </a:r>
            <a:r>
              <a:rPr lang="en-US" altLang="zh-CN" sz="1400" dirty="0"/>
              <a:t>] [</a:t>
            </a:r>
            <a:r>
              <a:rPr lang="zh-CN" altLang="en-US" sz="1400" dirty="0"/>
              <a:t>阴影拓展半径</a:t>
            </a:r>
            <a:r>
              <a:rPr lang="en-US" altLang="zh-CN" sz="1400" dirty="0"/>
              <a:t>] [</a:t>
            </a:r>
            <a:r>
              <a:rPr lang="zh-CN" altLang="en-US" sz="1400" dirty="0"/>
              <a:t>阴影颜色</a:t>
            </a:r>
            <a:r>
              <a:rPr lang="en-US" altLang="zh-CN" sz="1400" dirty="0"/>
              <a:t>] [</a:t>
            </a:r>
            <a:r>
              <a:rPr lang="zh-CN" altLang="en-US" sz="1400" dirty="0"/>
              <a:t>投影方式</a:t>
            </a:r>
            <a:r>
              <a:rPr lang="en-US" altLang="zh-CN" sz="1400" dirty="0"/>
              <a:t>]</a:t>
            </a:r>
            <a:endParaRPr lang="en-US" altLang="zh-CN" sz="1400" dirty="0"/>
          </a:p>
          <a:p>
            <a:pPr lvl="1"/>
            <a:endParaRPr lang="en-US" altLang="zh-CN" sz="1400" dirty="0"/>
          </a:p>
          <a:p>
            <a:pPr marL="285750" indent="-285750">
              <a:buFont typeface="Wingdings" panose="05000000000000000000" pitchFamily="2" charset="2"/>
              <a:buChar char="Ø"/>
            </a:pPr>
            <a:r>
              <a:rPr lang="en-US" altLang="zh-CN" sz="1600" dirty="0"/>
              <a:t>text-shadow </a:t>
            </a:r>
            <a:r>
              <a:rPr lang="zh-CN" altLang="en-US" sz="1600" dirty="0"/>
              <a:t>文字阴影 </a:t>
            </a:r>
            <a:r>
              <a:rPr lang="en-US" altLang="zh-CN" sz="1600" dirty="0"/>
              <a:t>/</a:t>
            </a:r>
            <a:r>
              <a:rPr lang="zh-CN" altLang="en-US" sz="1600" dirty="0"/>
              <a:t>（性能杀手）</a:t>
            </a:r>
            <a:endParaRPr lang="en-US" altLang="zh-CN" sz="1600" dirty="0"/>
          </a:p>
          <a:p>
            <a:r>
              <a:rPr lang="en-US" altLang="zh-CN" sz="1400" dirty="0"/>
              <a:t>           text-shadow: x y [</a:t>
            </a:r>
            <a:r>
              <a:rPr lang="zh-CN" altLang="en-US" sz="1400" dirty="0"/>
              <a:t>模糊半径</a:t>
            </a:r>
            <a:r>
              <a:rPr lang="en-US" altLang="zh-CN" sz="1400" dirty="0"/>
              <a:t>] [</a:t>
            </a:r>
            <a:r>
              <a:rPr lang="zh-CN" altLang="en-US" sz="1400" dirty="0"/>
              <a:t>阴影颜色</a:t>
            </a:r>
            <a:r>
              <a:rPr lang="en-US" altLang="zh-CN" sz="1400" dirty="0"/>
              <a:t>]</a:t>
            </a:r>
            <a:endParaRPr lang="en-US" altLang="zh-CN" sz="1400" dirty="0"/>
          </a:p>
          <a:p>
            <a:endParaRPr lang="en-US" altLang="zh-CN" sz="1400" dirty="0"/>
          </a:p>
          <a:p>
            <a:pPr marL="285750" indent="-285750">
              <a:buFont typeface="Wingdings" panose="05000000000000000000" pitchFamily="2" charset="2"/>
              <a:buChar char="Ø"/>
            </a:pPr>
            <a:r>
              <a:rPr lang="en-US" altLang="zh-CN" sz="1600" dirty="0" err="1"/>
              <a:t>rgba</a:t>
            </a:r>
            <a:r>
              <a:rPr lang="en-US" altLang="zh-CN" sz="1600" dirty="0"/>
              <a:t>(r, g, b, a)</a:t>
            </a:r>
            <a:endParaRPr lang="en-US" altLang="zh-CN" sz="1600" dirty="0"/>
          </a:p>
          <a:p>
            <a:pPr lvl="1"/>
            <a:r>
              <a:rPr lang="zh-CN" altLang="en-US" sz="1400" dirty="0"/>
              <a:t>注意与</a:t>
            </a:r>
            <a:r>
              <a:rPr lang="en-US" altLang="zh-CN" sz="1400" dirty="0">
                <a:solidFill>
                  <a:srgbClr val="FF0000"/>
                </a:solidFill>
              </a:rPr>
              <a:t>opacity</a:t>
            </a:r>
            <a:r>
              <a:rPr lang="zh-CN" altLang="en-US" sz="1400" dirty="0"/>
              <a:t>的区别</a:t>
            </a:r>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5</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常用属性（二）</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55158" y="788365"/>
            <a:ext cx="7266974" cy="3999865"/>
          </a:xfrm>
          <a:prstGeom prst="rect">
            <a:avLst/>
          </a:prstGeom>
        </p:spPr>
        <p:txBody>
          <a:bodyPr wrap="square">
            <a:spAutoFit/>
          </a:bodyPr>
          <a:lstStyle/>
          <a:p>
            <a:pPr marL="285750" indent="-285750">
              <a:buFont typeface="Wingdings" panose="05000000000000000000" pitchFamily="2" charset="2"/>
              <a:buChar char="Ø"/>
            </a:pPr>
            <a:r>
              <a:rPr lang="zh-CN" altLang="en-US" sz="1600" dirty="0"/>
              <a:t>线性渐变</a:t>
            </a:r>
            <a:endParaRPr lang="en-US" altLang="zh-CN" sz="1600" dirty="0"/>
          </a:p>
          <a:p>
            <a:pPr lvl="1"/>
            <a:r>
              <a:rPr lang="en-US" altLang="zh-CN" sz="1400" dirty="0" err="1"/>
              <a:t>background:linear-gradient</a:t>
            </a:r>
            <a:r>
              <a:rPr lang="en-US" altLang="zh-CN" sz="1400" dirty="0"/>
              <a:t>(direction, color [percent], color [percent]) </a:t>
            </a:r>
            <a:r>
              <a:rPr lang="zh-CN" altLang="en-US" sz="1200" dirty="0"/>
              <a:t>属性值参数详解如下：</a:t>
            </a:r>
            <a:endParaRPr lang="en-US" altLang="zh-CN" sz="1200" dirty="0"/>
          </a:p>
          <a:p>
            <a:pPr lvl="1"/>
            <a:r>
              <a:rPr lang="en-US" altLang="zh-CN" sz="1400" dirty="0"/>
              <a:t>direction</a:t>
            </a:r>
            <a:r>
              <a:rPr lang="en-US" altLang="zh-CN" sz="1400" dirty="0">
                <a:solidFill>
                  <a:schemeClr val="bg1">
                    <a:lumMod val="50000"/>
                  </a:schemeClr>
                </a:solidFill>
              </a:rPr>
              <a:t> </a:t>
            </a:r>
            <a:r>
              <a:rPr lang="en-US" altLang="zh-CN" sz="1200" dirty="0">
                <a:solidFill>
                  <a:schemeClr val="bg1">
                    <a:lumMod val="50000"/>
                  </a:schemeClr>
                </a:solidFill>
              </a:rPr>
              <a:t>//</a:t>
            </a:r>
            <a:r>
              <a:rPr lang="zh-CN" altLang="en-US" sz="1200" dirty="0">
                <a:solidFill>
                  <a:schemeClr val="bg1">
                    <a:lumMod val="50000"/>
                  </a:schemeClr>
                </a:solidFill>
              </a:rPr>
              <a:t>渐变方向</a:t>
            </a:r>
            <a:endParaRPr lang="en-US" altLang="zh-CN" sz="1200" dirty="0">
              <a:solidFill>
                <a:schemeClr val="bg1">
                  <a:lumMod val="50000"/>
                </a:schemeClr>
              </a:solidFill>
            </a:endParaRPr>
          </a:p>
          <a:p>
            <a:pPr lvl="1"/>
            <a:r>
              <a:rPr lang="en-US" altLang="zh-CN" sz="1400" dirty="0"/>
              <a:t>        </a:t>
            </a:r>
            <a:r>
              <a:rPr lang="zh-CN" altLang="en-US" sz="1400" dirty="0"/>
              <a:t>写方向：</a:t>
            </a:r>
            <a:r>
              <a:rPr lang="en-US" altLang="zh-CN" sz="1400" dirty="0"/>
              <a:t>to bottom/to bottom right……</a:t>
            </a:r>
            <a:endParaRPr lang="en-US" altLang="zh-CN" sz="1400" dirty="0"/>
          </a:p>
          <a:p>
            <a:pPr lvl="1"/>
            <a:r>
              <a:rPr lang="en-US" altLang="zh-CN" sz="1400" dirty="0"/>
              <a:t>        </a:t>
            </a:r>
            <a:r>
              <a:rPr lang="zh-CN" altLang="en-US" sz="1400" dirty="0"/>
              <a:t>写角度：</a:t>
            </a:r>
            <a:r>
              <a:rPr lang="en-US" altLang="zh-CN" sz="1400" dirty="0"/>
              <a:t>0deg/45deg</a:t>
            </a:r>
            <a:endParaRPr lang="en-US" altLang="zh-CN" sz="1400" dirty="0"/>
          </a:p>
          <a:p>
            <a:pPr lvl="1"/>
            <a:r>
              <a:rPr lang="en-US" altLang="zh-CN" sz="1400" dirty="0"/>
              <a:t>color </a:t>
            </a:r>
            <a:r>
              <a:rPr lang="en-US" altLang="zh-CN" sz="1200" dirty="0">
                <a:solidFill>
                  <a:schemeClr val="bg1">
                    <a:lumMod val="50000"/>
                  </a:schemeClr>
                </a:solidFill>
              </a:rPr>
              <a:t>//</a:t>
            </a:r>
            <a:r>
              <a:rPr lang="zh-CN" altLang="en-US" sz="1200" dirty="0">
                <a:solidFill>
                  <a:schemeClr val="bg1">
                    <a:lumMod val="50000"/>
                  </a:schemeClr>
                </a:solidFill>
              </a:rPr>
              <a:t>渐变颜色</a:t>
            </a:r>
            <a:endParaRPr lang="en-US" altLang="zh-CN" sz="1200" dirty="0">
              <a:solidFill>
                <a:schemeClr val="bg1">
                  <a:lumMod val="50000"/>
                </a:schemeClr>
              </a:solidFill>
            </a:endParaRPr>
          </a:p>
          <a:p>
            <a:pPr lvl="1"/>
            <a:r>
              <a:rPr lang="en-US" altLang="zh-CN" sz="1400" dirty="0"/>
              <a:t>percent</a:t>
            </a:r>
            <a:r>
              <a:rPr lang="en-US" altLang="zh-CN" sz="1200" dirty="0"/>
              <a:t> </a:t>
            </a:r>
            <a:r>
              <a:rPr lang="en-US" altLang="zh-CN" sz="1200" dirty="0">
                <a:solidFill>
                  <a:schemeClr val="bg1">
                    <a:lumMod val="50000"/>
                  </a:schemeClr>
                </a:solidFill>
              </a:rPr>
              <a:t>// </a:t>
            </a:r>
            <a:r>
              <a:rPr lang="zh-CN" altLang="en-US" sz="1200" dirty="0">
                <a:solidFill>
                  <a:schemeClr val="bg1">
                    <a:lumMod val="50000"/>
                  </a:schemeClr>
                </a:solidFill>
              </a:rPr>
              <a:t>百分比</a:t>
            </a:r>
            <a:endParaRPr lang="en-US" altLang="zh-CN" sz="1200" dirty="0">
              <a:solidFill>
                <a:schemeClr val="bg1">
                  <a:lumMod val="50000"/>
                </a:schemeClr>
              </a:solidFill>
            </a:endParaRPr>
          </a:p>
          <a:p>
            <a:pPr marL="285750" indent="-285750">
              <a:buFont typeface="Wingdings" panose="05000000000000000000" pitchFamily="2" charset="2"/>
              <a:buChar char="Ø"/>
            </a:pPr>
            <a:r>
              <a:rPr lang="zh-CN" altLang="en-US" sz="1600" dirty="0"/>
              <a:t>径向渐变</a:t>
            </a:r>
            <a:endParaRPr lang="en-US" altLang="zh-CN" sz="1600" dirty="0"/>
          </a:p>
          <a:p>
            <a:pPr marL="0" lvl="1"/>
            <a:r>
              <a:rPr lang="en-US" altLang="zh-CN" sz="1400" dirty="0" err="1"/>
              <a:t>           background:radial-gradient</a:t>
            </a:r>
            <a:r>
              <a:rPr lang="en-US" altLang="zh-CN" sz="1400" dirty="0"/>
              <a:t>(shape r/(</a:t>
            </a:r>
            <a:r>
              <a:rPr lang="en-US" altLang="zh-CN" sz="1400" dirty="0" err="1"/>
              <a:t>a,b</a:t>
            </a:r>
            <a:r>
              <a:rPr lang="en-US" altLang="zh-CN" sz="1400" dirty="0"/>
              <a:t>) at position, color [percent], color [percent]) </a:t>
            </a:r>
            <a:r>
              <a:rPr lang="zh-CN" altLang="en-US" sz="1200" dirty="0">
                <a:sym typeface="+mn-ea"/>
              </a:rPr>
              <a:t>属性值参数详解如下：</a:t>
            </a:r>
            <a:endParaRPr lang="en-US" altLang="zh-CN" sz="1200" dirty="0"/>
          </a:p>
          <a:p>
            <a:pPr lvl="1"/>
            <a:r>
              <a:rPr lang="en-US" altLang="zh-CN" sz="1400" dirty="0"/>
              <a:t>shape</a:t>
            </a:r>
            <a:r>
              <a:rPr lang="en-US" altLang="zh-CN" sz="1200" dirty="0"/>
              <a:t> </a:t>
            </a:r>
            <a:r>
              <a:rPr lang="en-US" altLang="zh-CN" sz="1200" dirty="0">
                <a:solidFill>
                  <a:schemeClr val="bg1">
                    <a:lumMod val="65000"/>
                  </a:schemeClr>
                </a:solidFill>
              </a:rPr>
              <a:t>//</a:t>
            </a:r>
            <a:r>
              <a:rPr lang="zh-CN" altLang="en-US" sz="1200" dirty="0">
                <a:solidFill>
                  <a:schemeClr val="bg1">
                    <a:lumMod val="65000"/>
                  </a:schemeClr>
                </a:solidFill>
              </a:rPr>
              <a:t>形状</a:t>
            </a:r>
            <a:endParaRPr lang="en-US" altLang="zh-CN" sz="1200" dirty="0">
              <a:solidFill>
                <a:schemeClr val="bg1">
                  <a:lumMod val="65000"/>
                </a:schemeClr>
              </a:solidFill>
            </a:endParaRPr>
          </a:p>
          <a:p>
            <a:pPr lvl="1"/>
            <a:r>
              <a:rPr lang="en-US" altLang="zh-CN" sz="1400" dirty="0"/>
              <a:t>        circle/ellipse</a:t>
            </a:r>
            <a:endParaRPr lang="en-US" altLang="zh-CN" sz="1400" dirty="0"/>
          </a:p>
          <a:p>
            <a:pPr lvl="1"/>
            <a:r>
              <a:rPr lang="en-US" altLang="zh-CN" sz="1400" dirty="0"/>
              <a:t>r/(</a:t>
            </a:r>
            <a:r>
              <a:rPr lang="en-US" altLang="zh-CN" sz="1400" dirty="0" err="1"/>
              <a:t>a,b</a:t>
            </a:r>
            <a:r>
              <a:rPr lang="en-US" altLang="zh-CN" sz="1400" dirty="0"/>
              <a:t>) </a:t>
            </a:r>
            <a:r>
              <a:rPr lang="en-US" altLang="zh-CN" sz="1200" dirty="0">
                <a:solidFill>
                  <a:schemeClr val="bg1">
                    <a:lumMod val="50000"/>
                  </a:schemeClr>
                </a:solidFill>
              </a:rPr>
              <a:t>// </a:t>
            </a:r>
            <a:r>
              <a:rPr lang="zh-CN" altLang="en-US" sz="1200" dirty="0">
                <a:solidFill>
                  <a:schemeClr val="bg1">
                    <a:lumMod val="50000"/>
                  </a:schemeClr>
                </a:solidFill>
              </a:rPr>
              <a:t>半径</a:t>
            </a:r>
            <a:r>
              <a:rPr lang="en-US" altLang="zh-CN" sz="1200" dirty="0">
                <a:solidFill>
                  <a:schemeClr val="bg1">
                    <a:lumMod val="50000"/>
                  </a:schemeClr>
                </a:solidFill>
              </a:rPr>
              <a:t>/(</a:t>
            </a:r>
            <a:r>
              <a:rPr lang="zh-CN" altLang="en-US" sz="1200" dirty="0">
                <a:solidFill>
                  <a:schemeClr val="bg1">
                    <a:lumMod val="50000"/>
                  </a:schemeClr>
                </a:solidFill>
              </a:rPr>
              <a:t>长短轴</a:t>
            </a:r>
            <a:r>
              <a:rPr lang="en-US" altLang="zh-CN" sz="1200" dirty="0">
                <a:solidFill>
                  <a:schemeClr val="bg1">
                    <a:lumMod val="50000"/>
                  </a:schemeClr>
                </a:solidFill>
              </a:rPr>
              <a:t>)</a:t>
            </a:r>
            <a:endParaRPr lang="en-US" altLang="zh-CN" sz="1200" dirty="0">
              <a:solidFill>
                <a:schemeClr val="bg1">
                  <a:lumMod val="50000"/>
                </a:schemeClr>
              </a:solidFill>
            </a:endParaRPr>
          </a:p>
          <a:p>
            <a:pPr lvl="1"/>
            <a:r>
              <a:rPr lang="en-US" altLang="zh-CN" sz="1400" dirty="0"/>
              <a:t>position </a:t>
            </a:r>
            <a:r>
              <a:rPr lang="en-US" altLang="zh-CN" sz="1200" dirty="0">
                <a:solidFill>
                  <a:schemeClr val="bg1">
                    <a:lumMod val="50000"/>
                  </a:schemeClr>
                </a:solidFill>
              </a:rPr>
              <a:t>//</a:t>
            </a:r>
            <a:r>
              <a:rPr lang="zh-CN" altLang="en-US" sz="1200" dirty="0">
                <a:solidFill>
                  <a:schemeClr val="bg1">
                    <a:lumMod val="50000"/>
                  </a:schemeClr>
                </a:solidFill>
              </a:rPr>
              <a:t>中心点位置</a:t>
            </a:r>
            <a:endParaRPr lang="en-US" altLang="zh-CN" sz="1400" dirty="0">
              <a:solidFill>
                <a:schemeClr val="bg1">
                  <a:lumMod val="50000"/>
                </a:schemeClr>
              </a:solidFill>
            </a:endParaRPr>
          </a:p>
          <a:p>
            <a:pPr lvl="1"/>
            <a:r>
              <a:rPr lang="en-US" altLang="zh-CN" sz="1400" dirty="0"/>
              <a:t>        </a:t>
            </a:r>
            <a:r>
              <a:rPr lang="zh-CN" altLang="en-US" sz="1400" dirty="0"/>
              <a:t>像素值</a:t>
            </a:r>
            <a:r>
              <a:rPr lang="en-US" altLang="zh-CN" sz="1400" dirty="0"/>
              <a:t>/</a:t>
            </a:r>
            <a:r>
              <a:rPr lang="zh-CN" altLang="en-US" sz="1400" dirty="0"/>
              <a:t>百分比</a:t>
            </a:r>
            <a:r>
              <a:rPr lang="en-US" altLang="zh-CN" sz="1400" dirty="0"/>
              <a:t>/</a:t>
            </a:r>
            <a:r>
              <a:rPr lang="zh-CN" altLang="en-US" sz="1400" dirty="0"/>
              <a:t>方向</a:t>
            </a:r>
            <a:r>
              <a:rPr lang="en-US" altLang="zh-CN" sz="1400" dirty="0"/>
              <a:t>(top left)/</a:t>
            </a:r>
            <a:r>
              <a:rPr lang="zh-CN" altLang="en-US" sz="1400" dirty="0"/>
              <a:t>也可以是一个值，第二个值默认</a:t>
            </a:r>
            <a:r>
              <a:rPr lang="en-US" altLang="zh-CN" sz="1400" dirty="0"/>
              <a:t>center</a:t>
            </a:r>
            <a:endParaRPr lang="en-US" altLang="zh-CN" sz="1400" dirty="0"/>
          </a:p>
          <a:p>
            <a:pPr lvl="1"/>
            <a:r>
              <a:rPr lang="en-US" altLang="zh-CN" sz="1400" dirty="0">
                <a:solidFill>
                  <a:srgbClr val="767676"/>
                </a:solidFill>
              </a:rPr>
              <a:t>*transparent</a:t>
            </a:r>
            <a:r>
              <a:rPr lang="zh-CN" altLang="en-US" sz="1400" dirty="0">
                <a:solidFill>
                  <a:srgbClr val="767676"/>
                </a:solidFill>
              </a:rPr>
              <a:t>透明</a:t>
            </a:r>
            <a:endParaRPr lang="en-US" altLang="zh-CN" sz="1400" dirty="0"/>
          </a:p>
          <a:p>
            <a:pPr lvl="1"/>
            <a:endParaRPr lang="en-US" altLang="zh-CN" sz="1400" dirty="0"/>
          </a:p>
          <a:p>
            <a:pPr lvl="1"/>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16600" y="779647"/>
            <a:ext cx="7266974" cy="3446145"/>
          </a:xfrm>
          <a:prstGeom prst="rect">
            <a:avLst/>
          </a:prstGeom>
        </p:spPr>
        <p:txBody>
          <a:bodyPr wrap="square">
            <a:spAutoFit/>
          </a:bodyPr>
          <a:lstStyle/>
          <a:p>
            <a:pPr marL="285750" indent="-285750">
              <a:buFont typeface="Wingdings" panose="05000000000000000000" pitchFamily="2" charset="2"/>
              <a:buChar char="Ø"/>
            </a:pPr>
            <a:r>
              <a:rPr lang="en-US" altLang="zh-CN" dirty="0"/>
              <a:t>CSS3 </a:t>
            </a:r>
            <a:r>
              <a:rPr lang="zh-CN" altLang="en-US" dirty="0"/>
              <a:t>新增 </a:t>
            </a:r>
            <a:r>
              <a:rPr lang="en-US" altLang="zh-CN" dirty="0"/>
              <a:t>background</a:t>
            </a:r>
            <a:r>
              <a:rPr lang="zh-CN" altLang="en-US" dirty="0"/>
              <a:t>值：</a:t>
            </a:r>
            <a:endParaRPr lang="en-US" altLang="zh-CN" dirty="0"/>
          </a:p>
          <a:p>
            <a:endParaRPr lang="en-US" altLang="zh-CN" dirty="0"/>
          </a:p>
          <a:p>
            <a:r>
              <a:rPr lang="zh-CN" altLang="en-US" sz="1600" dirty="0"/>
              <a:t>指定绘制背景图像时的起点</a:t>
            </a:r>
            <a:endParaRPr lang="en-US" altLang="zh-CN" sz="1600" dirty="0"/>
          </a:p>
          <a:p>
            <a:r>
              <a:rPr lang="en-US" altLang="zh-CN" sz="1600" dirty="0" err="1"/>
              <a:t>background-origin:border-box</a:t>
            </a:r>
            <a:r>
              <a:rPr lang="en-US" altLang="zh-CN" sz="1600" dirty="0"/>
              <a:t> | padding-box | content-box</a:t>
            </a:r>
            <a:endParaRPr lang="en-US" altLang="zh-CN" sz="1600" dirty="0"/>
          </a:p>
          <a:p>
            <a:endParaRPr lang="en-US" altLang="zh-CN" sz="1600" dirty="0"/>
          </a:p>
          <a:p>
            <a:r>
              <a:rPr lang="zh-CN" altLang="en-US" sz="1600" dirty="0"/>
              <a:t>指定背景的显示范围</a:t>
            </a:r>
            <a:endParaRPr lang="en-US" altLang="zh-CN" sz="1600" dirty="0"/>
          </a:p>
          <a:p>
            <a:r>
              <a:rPr lang="en-US" altLang="zh-CN" sz="1600" dirty="0"/>
              <a:t>background-clip: border-box | </a:t>
            </a:r>
            <a:r>
              <a:rPr lang="en-US" altLang="zh-CN" sz="1600" dirty="0">
                <a:solidFill>
                  <a:schemeClr val="accent6"/>
                </a:solidFill>
              </a:rPr>
              <a:t>padding-box </a:t>
            </a:r>
            <a:r>
              <a:rPr lang="en-US" altLang="zh-CN" sz="1600" dirty="0"/>
              <a:t>| content-box</a:t>
            </a:r>
            <a:endParaRPr lang="en-US" altLang="zh-CN" sz="1600" dirty="0"/>
          </a:p>
          <a:p>
            <a:endParaRPr lang="en-US" altLang="zh-CN" sz="1600" dirty="0"/>
          </a:p>
          <a:p>
            <a:r>
              <a:rPr lang="zh-CN" altLang="en-US" sz="1600" dirty="0"/>
              <a:t>指定背景中图像的尺寸</a:t>
            </a:r>
            <a:endParaRPr lang="en-US" altLang="zh-CN" sz="1600" dirty="0"/>
          </a:p>
          <a:p>
            <a:r>
              <a:rPr lang="en-US" altLang="zh-CN" sz="1600" dirty="0" err="1"/>
              <a:t>background-size:auto|length|percentage|cover|contain </a:t>
            </a:r>
            <a:r>
              <a:rPr lang="zh-CN" altLang="en-US" sz="1600" dirty="0">
                <a:sym typeface="+mn-ea"/>
              </a:rPr>
              <a:t>属性值详解如下：</a:t>
            </a:r>
            <a:endParaRPr lang="en-US" altLang="zh-CN" sz="1600" dirty="0"/>
          </a:p>
          <a:p>
            <a:r>
              <a:rPr lang="en-US" altLang="zh-CN" sz="1600" dirty="0"/>
              <a:t>      </a:t>
            </a:r>
            <a:r>
              <a:rPr lang="en-US" altLang="zh-CN" sz="1400" dirty="0"/>
              <a:t>cover</a:t>
            </a:r>
            <a:r>
              <a:rPr lang="en-US" altLang="zh-CN" sz="1200" dirty="0">
                <a:solidFill>
                  <a:schemeClr val="bg1">
                    <a:lumMod val="50000"/>
                  </a:schemeClr>
                </a:solidFill>
              </a:rPr>
              <a:t>// </a:t>
            </a:r>
            <a:r>
              <a:rPr lang="zh-CN" altLang="en-US" sz="1200" dirty="0">
                <a:solidFill>
                  <a:schemeClr val="bg1">
                    <a:lumMod val="50000"/>
                  </a:schemeClr>
                </a:solidFill>
              </a:rPr>
              <a:t>用一张图片铺满盒子</a:t>
            </a:r>
            <a:endParaRPr lang="en-US" altLang="zh-CN" sz="1200" dirty="0">
              <a:solidFill>
                <a:schemeClr val="bg1">
                  <a:lumMod val="50000"/>
                </a:schemeClr>
              </a:solidFill>
            </a:endParaRPr>
          </a:p>
          <a:p>
            <a:r>
              <a:rPr lang="en-US" altLang="zh-CN" sz="1400" dirty="0"/>
              <a:t>      contain </a:t>
            </a:r>
            <a:r>
              <a:rPr lang="en-US" altLang="zh-CN" sz="1200" dirty="0">
                <a:solidFill>
                  <a:schemeClr val="bg1">
                    <a:lumMod val="50000"/>
                  </a:schemeClr>
                </a:solidFill>
              </a:rPr>
              <a:t>//</a:t>
            </a:r>
            <a:r>
              <a:rPr lang="zh-CN" altLang="en-US" sz="1200" dirty="0">
                <a:solidFill>
                  <a:schemeClr val="bg1">
                    <a:lumMod val="50000"/>
                  </a:schemeClr>
                </a:solidFill>
              </a:rPr>
              <a:t>让盒子保留一张完整背景图片</a:t>
            </a:r>
            <a:endParaRPr lang="zh-CN" altLang="en-US" sz="1200" dirty="0">
              <a:solidFill>
                <a:schemeClr val="bg1">
                  <a:lumMod val="50000"/>
                </a:schemeClr>
              </a:solidFill>
            </a:endParaRPr>
          </a:p>
          <a:p>
            <a:endParaRPr lang="zh-CN" altLang="en-US" sz="1200" dirty="0">
              <a:solidFill>
                <a:schemeClr val="bg1">
                  <a:lumMod val="50000"/>
                </a:schemeClr>
              </a:solidFill>
            </a:endParaRPr>
          </a:p>
          <a:p>
            <a:r>
              <a:rPr lang="en-US" altLang="zh-CN" sz="1200" dirty="0" err="1">
                <a:sym typeface="+mn-ea"/>
              </a:rPr>
              <a:t>background-position </a:t>
            </a:r>
            <a:r>
              <a:rPr lang="zh-CN" altLang="en-US" sz="1200" dirty="0" err="1">
                <a:sym typeface="+mn-ea"/>
              </a:rPr>
              <a:t>（</a:t>
            </a:r>
            <a:r>
              <a:rPr lang="en-US" altLang="zh-CN" sz="1200" dirty="0" err="1">
                <a:sym typeface="+mn-ea"/>
              </a:rPr>
              <a:t>css</a:t>
            </a:r>
            <a:r>
              <a:rPr lang="zh-CN" altLang="en-US" sz="1200" dirty="0" err="1">
                <a:sym typeface="+mn-ea"/>
              </a:rPr>
              <a:t>精灵 雪碧图）</a:t>
            </a:r>
            <a:endParaRPr lang="zh-CN" altLang="en-US" sz="1200" dirty="0" err="1">
              <a:solidFill>
                <a:schemeClr val="bg1">
                  <a:lumMod val="50000"/>
                </a:schemeClr>
              </a:solidFill>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16600" y="779647"/>
            <a:ext cx="7266974" cy="2984500"/>
          </a:xfrm>
          <a:prstGeom prst="rect">
            <a:avLst/>
          </a:prstGeom>
        </p:spPr>
        <p:txBody>
          <a:bodyPr wrap="square">
            <a:spAutoFit/>
          </a:bodyPr>
          <a:lstStyle/>
          <a:p>
            <a:pPr marL="285750" indent="-285750">
              <a:buFont typeface="Wingdings" panose="05000000000000000000" pitchFamily="2" charset="2"/>
              <a:buChar char="Ø"/>
            </a:pPr>
            <a:r>
              <a:rPr lang="en-US" altLang="zh-CN" dirty="0"/>
              <a:t>CSS3 </a:t>
            </a:r>
            <a:r>
              <a:rPr lang="zh-CN" altLang="en-US" dirty="0"/>
              <a:t>新增 </a:t>
            </a:r>
            <a:r>
              <a:rPr lang="en-US" altLang="zh-CN" dirty="0"/>
              <a:t>border</a:t>
            </a:r>
            <a:r>
              <a:rPr lang="zh-CN" altLang="en-US" dirty="0"/>
              <a:t>值：</a:t>
            </a:r>
            <a:endParaRPr lang="en-US" altLang="zh-CN" dirty="0"/>
          </a:p>
          <a:p>
            <a:pPr marL="285750" indent="-285750">
              <a:buFont typeface="Wingdings" panose="05000000000000000000" pitchFamily="2" charset="2"/>
              <a:buChar char="Ø"/>
            </a:pPr>
            <a:endParaRPr lang="en-US" altLang="zh-CN" sz="1600" dirty="0"/>
          </a:p>
          <a:p>
            <a:r>
              <a:rPr lang="zh-CN" altLang="en-US" sz="1600" dirty="0"/>
              <a:t>可单独设置每边的</a:t>
            </a:r>
            <a:r>
              <a:rPr lang="en-US" altLang="zh-CN" sz="1600" dirty="0"/>
              <a:t>border</a:t>
            </a:r>
            <a:endParaRPr lang="en-US" altLang="zh-CN" sz="1600" dirty="0"/>
          </a:p>
          <a:p>
            <a:r>
              <a:rPr lang="en-US" altLang="zh-CN" sz="1600" dirty="0"/>
              <a:t>border: border-width  border-style b order-color;</a:t>
            </a:r>
            <a:endParaRPr lang="en-US" altLang="zh-CN" sz="1600" dirty="0"/>
          </a:p>
          <a:p>
            <a:endParaRPr lang="en-US" altLang="zh-CN" sz="1600" dirty="0"/>
          </a:p>
          <a:p>
            <a:r>
              <a:rPr lang="zh-CN" altLang="en-US" sz="1600" dirty="0"/>
              <a:t>给</a:t>
            </a:r>
            <a:r>
              <a:rPr lang="en-US" altLang="zh-CN" sz="1600" dirty="0"/>
              <a:t>border</a:t>
            </a:r>
            <a:r>
              <a:rPr lang="zh-CN" altLang="en-US" sz="1600" dirty="0"/>
              <a:t>添加背景图片</a:t>
            </a:r>
            <a:endParaRPr lang="en-US" altLang="zh-CN" sz="1600" dirty="0"/>
          </a:p>
          <a:p>
            <a:r>
              <a:rPr lang="en-US" altLang="zh-CN" sz="1600" dirty="0"/>
              <a:t>border-image</a:t>
            </a:r>
            <a:r>
              <a:rPr lang="zh-CN" altLang="en-US" sz="1600" dirty="0"/>
              <a:t>：</a:t>
            </a:r>
            <a:r>
              <a:rPr lang="en-US" altLang="zh-CN" sz="1600" dirty="0" err="1"/>
              <a:t>url</a:t>
            </a:r>
            <a:r>
              <a:rPr lang="en-US" altLang="zh-CN" sz="1600" dirty="0"/>
              <a:t> number style;</a:t>
            </a:r>
            <a:r>
              <a:rPr lang="zh-CN" altLang="en-US" sz="1600" dirty="0">
                <a:sym typeface="+mn-ea"/>
              </a:rPr>
              <a:t>属性值详解如下：</a:t>
            </a:r>
            <a:endParaRPr lang="en-US" altLang="zh-CN" sz="1600" dirty="0"/>
          </a:p>
          <a:p>
            <a:r>
              <a:rPr lang="en-US" altLang="zh-CN" sz="1600" dirty="0"/>
              <a:t>    </a:t>
            </a:r>
            <a:r>
              <a:rPr lang="en-US" altLang="zh-CN" sz="1400" dirty="0"/>
              <a:t>url </a:t>
            </a:r>
            <a:r>
              <a:rPr lang="en-US" altLang="zh-CN" sz="1200" dirty="0">
                <a:solidFill>
                  <a:schemeClr val="bg1">
                    <a:lumMod val="50000"/>
                  </a:schemeClr>
                </a:solidFill>
              </a:rPr>
              <a:t>//</a:t>
            </a:r>
            <a:r>
              <a:rPr lang="zh-CN" altLang="en-US" sz="1200" dirty="0">
                <a:solidFill>
                  <a:schemeClr val="bg1">
                    <a:lumMod val="50000"/>
                  </a:schemeClr>
                </a:solidFill>
              </a:rPr>
              <a:t>图片地址</a:t>
            </a:r>
            <a:endParaRPr lang="en-US" altLang="zh-CN" sz="1200" dirty="0">
              <a:solidFill>
                <a:schemeClr val="bg1">
                  <a:lumMod val="50000"/>
                </a:schemeClr>
              </a:solidFill>
            </a:endParaRPr>
          </a:p>
          <a:p>
            <a:r>
              <a:rPr lang="en-US" altLang="zh-CN" sz="1400" dirty="0"/>
              <a:t>    number</a:t>
            </a:r>
            <a:r>
              <a:rPr lang="en-US" altLang="zh-CN" sz="1400" dirty="0">
                <a:solidFill>
                  <a:schemeClr val="bg1">
                    <a:lumMod val="50000"/>
                  </a:schemeClr>
                </a:solidFill>
              </a:rPr>
              <a:t> </a:t>
            </a:r>
            <a:r>
              <a:rPr lang="en-US" altLang="zh-CN" sz="1200" dirty="0">
                <a:solidFill>
                  <a:schemeClr val="bg1">
                    <a:lumMod val="50000"/>
                  </a:schemeClr>
                </a:solidFill>
              </a:rPr>
              <a:t>// </a:t>
            </a:r>
            <a:r>
              <a:rPr lang="zh-CN" altLang="en-US" sz="1200" dirty="0">
                <a:solidFill>
                  <a:schemeClr val="bg1">
                    <a:lumMod val="50000"/>
                  </a:schemeClr>
                </a:solidFill>
              </a:rPr>
              <a:t>图片裁剪的值</a:t>
            </a:r>
            <a:endParaRPr lang="en-US" altLang="zh-CN" sz="1200" dirty="0">
              <a:solidFill>
                <a:schemeClr val="bg1">
                  <a:lumMod val="50000"/>
                </a:schemeClr>
              </a:solidFill>
            </a:endParaRPr>
          </a:p>
          <a:p>
            <a:r>
              <a:rPr lang="en-US" altLang="zh-CN" sz="1400" dirty="0"/>
              <a:t>    style </a:t>
            </a:r>
            <a:r>
              <a:rPr lang="en-US" altLang="zh-CN" sz="1200" dirty="0">
                <a:solidFill>
                  <a:schemeClr val="bg1">
                    <a:lumMod val="50000"/>
                  </a:schemeClr>
                </a:solidFill>
              </a:rPr>
              <a:t>// </a:t>
            </a:r>
            <a:r>
              <a:rPr lang="zh-CN" altLang="en-US" sz="1200" dirty="0">
                <a:solidFill>
                  <a:schemeClr val="bg1">
                    <a:lumMod val="50000"/>
                  </a:schemeClr>
                </a:solidFill>
              </a:rPr>
              <a:t>图片添加的方式</a:t>
            </a:r>
            <a:endParaRPr lang="en-US" altLang="zh-CN" sz="1200" dirty="0">
              <a:solidFill>
                <a:schemeClr val="bg1">
                  <a:lumMod val="50000"/>
                </a:schemeClr>
              </a:solidFill>
            </a:endParaRPr>
          </a:p>
          <a:p>
            <a:r>
              <a:rPr lang="zh-CN" altLang="en-US" sz="1600" dirty="0"/>
              <a:t>例如：花边效果</a:t>
            </a:r>
            <a:endParaRPr lang="zh-CN" altLang="en-US" sz="1600" dirty="0"/>
          </a:p>
          <a:p>
            <a:pPr lvl="1"/>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16600" y="779647"/>
            <a:ext cx="7266974" cy="4369435"/>
          </a:xfrm>
          <a:prstGeom prst="rect">
            <a:avLst/>
          </a:prstGeom>
        </p:spPr>
        <p:txBody>
          <a:bodyPr wrap="square">
            <a:spAutoFit/>
          </a:bodyPr>
          <a:lstStyle/>
          <a:p>
            <a:pPr marL="285750" indent="-285750">
              <a:buFont typeface="Wingdings" panose="05000000000000000000" pitchFamily="2" charset="2"/>
              <a:buChar char="Ø"/>
            </a:pPr>
            <a:r>
              <a:rPr lang="zh-CN" altLang="en-US" sz="1600" dirty="0"/>
              <a:t>文字属性：文本溢出</a:t>
            </a:r>
            <a:endParaRPr lang="en-US" altLang="zh-CN" sz="1600" dirty="0"/>
          </a:p>
          <a:p>
            <a:r>
              <a:rPr lang="en-US" altLang="zh-CN" sz="1600" dirty="0"/>
              <a:t>text-overflow: </a:t>
            </a:r>
            <a:r>
              <a:rPr lang="en-US" altLang="zh-CN" sz="1600" dirty="0" err="1"/>
              <a:t>clip|ellipsis|ellipsis-word </a:t>
            </a:r>
            <a:r>
              <a:rPr lang="zh-CN" altLang="en-US" sz="1600" dirty="0">
                <a:sym typeface="+mn-ea"/>
              </a:rPr>
              <a:t>属性值详解如下：</a:t>
            </a:r>
            <a:endParaRPr lang="en-US" altLang="zh-CN" sz="1600" dirty="0"/>
          </a:p>
          <a:p>
            <a:r>
              <a:rPr lang="en-US" altLang="zh-CN" sz="1400" dirty="0"/>
              <a:t> </a:t>
            </a:r>
            <a:r>
              <a:rPr lang="zh-CN" altLang="en-US" sz="1400" dirty="0"/>
              <a:t>   </a:t>
            </a:r>
            <a:r>
              <a:rPr lang="en-US" altLang="zh-CN" sz="1400" dirty="0"/>
              <a:t>clip </a:t>
            </a:r>
            <a:r>
              <a:rPr lang="en-US" altLang="zh-CN" sz="1200" dirty="0">
                <a:solidFill>
                  <a:schemeClr val="bg1">
                    <a:lumMod val="50000"/>
                  </a:schemeClr>
                </a:solidFill>
              </a:rPr>
              <a:t>//</a:t>
            </a:r>
            <a:r>
              <a:rPr lang="zh-CN" altLang="en-US" sz="1200" dirty="0">
                <a:solidFill>
                  <a:schemeClr val="bg1">
                    <a:lumMod val="50000"/>
                  </a:schemeClr>
                </a:solidFill>
              </a:rPr>
              <a:t>不显示省略标记</a:t>
            </a:r>
            <a:r>
              <a:rPr lang="en-US" altLang="zh-CN" sz="1200" dirty="0">
                <a:solidFill>
                  <a:schemeClr val="bg1">
                    <a:lumMod val="50000"/>
                  </a:schemeClr>
                </a:solidFill>
              </a:rPr>
              <a:t>(…),</a:t>
            </a:r>
            <a:r>
              <a:rPr lang="zh-CN" altLang="en-US" sz="1200" dirty="0">
                <a:solidFill>
                  <a:schemeClr val="bg1">
                    <a:lumMod val="50000"/>
                  </a:schemeClr>
                </a:solidFill>
              </a:rPr>
              <a:t>而是简单裁切</a:t>
            </a:r>
            <a:endParaRPr lang="zh-CN" altLang="en-US" sz="1200" dirty="0">
              <a:solidFill>
                <a:schemeClr val="bg1">
                  <a:lumMod val="50000"/>
                </a:schemeClr>
              </a:solidFill>
            </a:endParaRPr>
          </a:p>
          <a:p>
            <a:r>
              <a:rPr lang="en-US" altLang="zh-CN" sz="1400" dirty="0"/>
              <a:t>    ellipsis </a:t>
            </a:r>
            <a:r>
              <a:rPr lang="en-US" altLang="zh-CN" sz="1200" dirty="0">
                <a:solidFill>
                  <a:schemeClr val="bg1">
                    <a:lumMod val="50000"/>
                  </a:schemeClr>
                </a:solidFill>
              </a:rPr>
              <a:t>//</a:t>
            </a:r>
            <a:r>
              <a:rPr lang="zh-CN" altLang="en-US" sz="1200" dirty="0">
                <a:solidFill>
                  <a:schemeClr val="bg1">
                    <a:lumMod val="50000"/>
                  </a:schemeClr>
                </a:solidFill>
              </a:rPr>
              <a:t>当对象文本一出时显示省略标记</a:t>
            </a:r>
            <a:r>
              <a:rPr lang="en-US" altLang="zh-CN" sz="1200" dirty="0">
                <a:solidFill>
                  <a:schemeClr val="bg1">
                    <a:lumMod val="50000"/>
                  </a:schemeClr>
                </a:solidFill>
              </a:rPr>
              <a:t>(…)</a:t>
            </a:r>
            <a:r>
              <a:rPr lang="zh-CN" altLang="en-US" sz="1200" dirty="0">
                <a:solidFill>
                  <a:schemeClr val="bg1">
                    <a:lumMod val="50000"/>
                  </a:schemeClr>
                </a:solidFill>
              </a:rPr>
              <a:t>，省略标记插入的位置是最后一个字符</a:t>
            </a:r>
            <a:endParaRPr lang="en-US" altLang="zh-CN" sz="1200" dirty="0">
              <a:solidFill>
                <a:schemeClr val="bg1">
                  <a:lumMod val="50000"/>
                </a:schemeClr>
              </a:solidFill>
            </a:endParaRPr>
          </a:p>
          <a:p>
            <a:br>
              <a:rPr lang="zh-CN" altLang="en-US" sz="1600" dirty="0"/>
            </a:br>
            <a:r>
              <a:rPr lang="en-US" altLang="zh-CN" sz="1600" dirty="0" err="1"/>
              <a:t>white-space:nowrap</a:t>
            </a:r>
            <a:r>
              <a:rPr lang="en-US" altLang="zh-CN" sz="1600" dirty="0"/>
              <a:t> </a:t>
            </a:r>
            <a:r>
              <a:rPr lang="zh-CN" altLang="en-US" sz="1600" dirty="0"/>
              <a:t>文本不会换行，直到遇到 </a:t>
            </a:r>
            <a:r>
              <a:rPr lang="en-US" altLang="zh-CN" sz="1600" dirty="0"/>
              <a:t>&lt;</a:t>
            </a:r>
            <a:r>
              <a:rPr lang="en-US" altLang="zh-CN" sz="1600" dirty="0" err="1"/>
              <a:t>br</a:t>
            </a:r>
            <a:r>
              <a:rPr lang="en-US" altLang="zh-CN" sz="1600" dirty="0"/>
              <a:t>&gt; </a:t>
            </a:r>
            <a:r>
              <a:rPr lang="zh-CN" altLang="en-US" sz="1600" dirty="0"/>
              <a:t>标签为止。</a:t>
            </a:r>
            <a:r>
              <a:rPr lang="en-US" altLang="zh-CN" sz="1600" dirty="0"/>
              <a:t>(css2.1)</a:t>
            </a:r>
            <a:endParaRPr lang="en-US" altLang="zh-CN" sz="1600" dirty="0"/>
          </a:p>
          <a:p>
            <a:endParaRPr lang="en-US" altLang="zh-CN" sz="1600" dirty="0"/>
          </a:p>
          <a:p>
            <a:r>
              <a:rPr lang="zh-CN" altLang="en-US" sz="1400" dirty="0"/>
              <a:t>单行打点：</a:t>
            </a:r>
            <a:endParaRPr lang="zh-CN" altLang="en-US" sz="1400" dirty="0"/>
          </a:p>
          <a:p>
            <a:r>
              <a:rPr lang="en-US" altLang="zh-CN" sz="1400" dirty="0" err="1"/>
              <a:t>text-overflow:ellipsis</a:t>
            </a:r>
            <a:r>
              <a:rPr lang="en-US" altLang="zh-CN" sz="1400" dirty="0"/>
              <a:t>;</a:t>
            </a:r>
            <a:endParaRPr lang="en-US" altLang="zh-CN" sz="1400" dirty="0"/>
          </a:p>
          <a:p>
            <a:r>
              <a:rPr lang="en-US" altLang="zh-CN" sz="1400" dirty="0" err="1"/>
              <a:t>white-space:nowrap</a:t>
            </a:r>
            <a:r>
              <a:rPr lang="en-US" altLang="zh-CN" sz="1400" dirty="0"/>
              <a:t>;  </a:t>
            </a:r>
            <a:r>
              <a:rPr lang="en-US" altLang="zh-CN" sz="1200" dirty="0">
                <a:solidFill>
                  <a:schemeClr val="bg1">
                    <a:lumMod val="50000"/>
                  </a:schemeClr>
                </a:solidFill>
              </a:rPr>
              <a:t>//</a:t>
            </a:r>
            <a:r>
              <a:rPr lang="zh-CN" altLang="en-US" sz="1200" dirty="0">
                <a:solidFill>
                  <a:schemeClr val="bg1">
                    <a:lumMod val="50000"/>
                  </a:schemeClr>
                </a:solidFill>
              </a:rPr>
              <a:t>强制文本在一行内显示</a:t>
            </a:r>
            <a:endParaRPr lang="zh-CN" altLang="en-US" sz="1200" dirty="0">
              <a:solidFill>
                <a:schemeClr val="bg1">
                  <a:lumMod val="50000"/>
                </a:schemeClr>
              </a:solidFill>
            </a:endParaRPr>
          </a:p>
          <a:p>
            <a:r>
              <a:rPr lang="en-US" altLang="zh-CN" sz="1400" dirty="0" err="1"/>
              <a:t>overflow:hidden</a:t>
            </a:r>
            <a:r>
              <a:rPr lang="en-US" altLang="zh-CN" sz="1400" dirty="0"/>
              <a:t>;  </a:t>
            </a:r>
            <a:r>
              <a:rPr lang="en-US" altLang="zh-CN" sz="1200" dirty="0">
                <a:solidFill>
                  <a:schemeClr val="bg1">
                    <a:lumMod val="50000"/>
                  </a:schemeClr>
                </a:solidFill>
              </a:rPr>
              <a:t>//</a:t>
            </a:r>
            <a:r>
              <a:rPr lang="zh-CN" altLang="en-US" sz="1200" dirty="0">
                <a:solidFill>
                  <a:schemeClr val="bg1">
                    <a:lumMod val="50000"/>
                  </a:schemeClr>
                </a:solidFill>
              </a:rPr>
              <a:t>溢出内容为隐藏</a:t>
            </a:r>
            <a:endParaRPr lang="zh-CN" altLang="en-US" sz="1400" dirty="0"/>
          </a:p>
          <a:p>
            <a:br>
              <a:rPr lang="zh-CN" altLang="en-US" sz="1600" dirty="0"/>
            </a:br>
            <a:r>
              <a:rPr lang="zh-CN" altLang="en-US" sz="1400" dirty="0"/>
              <a:t>多行打点：</a:t>
            </a:r>
            <a:endParaRPr lang="zh-CN" altLang="en-US" sz="1400" dirty="0"/>
          </a:p>
          <a:p>
            <a:r>
              <a:rPr lang="en-US" altLang="zh-CN" sz="1400" dirty="0"/>
              <a:t>-</a:t>
            </a:r>
            <a:r>
              <a:rPr lang="en-US" altLang="zh-CN" sz="1400" dirty="0" err="1"/>
              <a:t>webkit</a:t>
            </a:r>
            <a:r>
              <a:rPr lang="en-US" altLang="zh-CN" sz="1400" dirty="0"/>
              <a:t>-line-clamp: 2;</a:t>
            </a:r>
            <a:endParaRPr lang="en-US" altLang="zh-CN" sz="1400" dirty="0"/>
          </a:p>
          <a:p>
            <a:r>
              <a:rPr lang="en-US" altLang="zh-CN" sz="1400" dirty="0"/>
              <a:t>text-overflow: ellipsis;</a:t>
            </a:r>
            <a:endParaRPr lang="en-US" altLang="zh-CN" sz="1400" dirty="0"/>
          </a:p>
          <a:p>
            <a:r>
              <a:rPr lang="en-US" altLang="zh-CN" sz="1400" dirty="0"/>
              <a:t>display: -</a:t>
            </a:r>
            <a:r>
              <a:rPr lang="en-US" altLang="zh-CN" sz="1400" dirty="0" err="1"/>
              <a:t>webkit</a:t>
            </a:r>
            <a:r>
              <a:rPr lang="en-US" altLang="zh-CN" sz="1400" dirty="0"/>
              <a:t>-box;</a:t>
            </a:r>
            <a:endParaRPr lang="en-US" altLang="zh-CN" sz="1400" dirty="0"/>
          </a:p>
          <a:p>
            <a:r>
              <a:rPr lang="en-US" altLang="zh-CN" sz="1400" dirty="0"/>
              <a:t>-</a:t>
            </a:r>
            <a:r>
              <a:rPr lang="en-US" altLang="zh-CN" sz="1400" dirty="0" err="1"/>
              <a:t>webkit</a:t>
            </a:r>
            <a:r>
              <a:rPr lang="en-US" altLang="zh-CN" sz="1400" dirty="0"/>
              <a:t>-box-orient: vertical;</a:t>
            </a:r>
            <a:r>
              <a:rPr lang="en-US" altLang="zh-CN" sz="1200" dirty="0">
                <a:solidFill>
                  <a:schemeClr val="bg1">
                    <a:lumMod val="50000"/>
                  </a:schemeClr>
                </a:solidFill>
              </a:rPr>
              <a:t>//</a:t>
            </a:r>
            <a:r>
              <a:rPr lang="zh-CN" altLang="en-US" sz="1200" dirty="0">
                <a:solidFill>
                  <a:schemeClr val="bg1">
                    <a:lumMod val="50000"/>
                  </a:schemeClr>
                </a:solidFill>
              </a:rPr>
              <a:t>子元素被垂直排列</a:t>
            </a:r>
            <a:endParaRPr lang="en-US" altLang="zh-CN" sz="1200" dirty="0">
              <a:solidFill>
                <a:schemeClr val="bg1">
                  <a:lumMod val="50000"/>
                </a:schemeClr>
              </a:solidFill>
            </a:endParaRPr>
          </a:p>
          <a:p>
            <a:r>
              <a:rPr lang="en-US" altLang="zh-CN" sz="1400" dirty="0" err="1"/>
              <a:t>overflow:hidden</a:t>
            </a:r>
            <a:r>
              <a:rPr lang="en-US" altLang="zh-CN" sz="1400" dirty="0"/>
              <a:t>;</a:t>
            </a:r>
            <a:endParaRPr lang="en-US" altLang="zh-CN" sz="1400" dirty="0"/>
          </a:p>
          <a:p>
            <a:r>
              <a:rPr lang="zh-CN" altLang="en-US" sz="1400" dirty="0"/>
              <a:t>多行打点兼容性不好，可用</a:t>
            </a:r>
            <a:r>
              <a:rPr lang="en-US" altLang="zh-CN" sz="1400" dirty="0" err="1"/>
              <a:t>js</a:t>
            </a:r>
            <a:r>
              <a:rPr lang="zh-CN" altLang="en-US" sz="1400" dirty="0"/>
              <a:t>操作</a:t>
            </a:r>
            <a:endParaRPr lang="en-US" altLang="zh-CN"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16600" y="779647"/>
            <a:ext cx="7266974" cy="3876675"/>
          </a:xfrm>
          <a:prstGeom prst="rect">
            <a:avLst/>
          </a:prstGeom>
        </p:spPr>
        <p:txBody>
          <a:bodyPr wrap="square">
            <a:spAutoFit/>
          </a:bodyPr>
          <a:lstStyle/>
          <a:p>
            <a:pPr marL="285750" indent="-285750">
              <a:buFont typeface="Wingdings" panose="05000000000000000000" pitchFamily="2" charset="2"/>
              <a:buChar char="Ø"/>
            </a:pPr>
            <a:r>
              <a:rPr lang="zh-CN" altLang="en-US" sz="1600" dirty="0"/>
              <a:t>文字属性：文本换行</a:t>
            </a:r>
            <a:endParaRPr lang="zh-CN" altLang="en-US" sz="1600" dirty="0"/>
          </a:p>
          <a:p>
            <a:r>
              <a:rPr lang="en-US" altLang="zh-CN" sz="1600" dirty="0"/>
              <a:t>word-wrap: </a:t>
            </a:r>
            <a:r>
              <a:rPr lang="en-US" altLang="zh-CN" sz="1600" dirty="0" err="1"/>
              <a:t>normal|break-word</a:t>
            </a:r>
            <a:r>
              <a:rPr lang="en-US" altLang="zh-CN" sz="1600" dirty="0"/>
              <a:t>; </a:t>
            </a:r>
            <a:r>
              <a:rPr lang="zh-CN" altLang="en-US" sz="1600" dirty="0"/>
              <a:t>属性值详解如下：</a:t>
            </a:r>
            <a:endParaRPr lang="en-US" altLang="zh-CN" sz="1600" dirty="0"/>
          </a:p>
          <a:p>
            <a:r>
              <a:rPr lang="en-US" altLang="zh-CN" sz="1400" dirty="0"/>
              <a:t>    normal </a:t>
            </a:r>
            <a:r>
              <a:rPr lang="en-US" altLang="zh-CN" sz="1200" dirty="0">
                <a:solidFill>
                  <a:schemeClr val="bg1">
                    <a:lumMod val="50000"/>
                  </a:schemeClr>
                </a:solidFill>
              </a:rPr>
              <a:t>//</a:t>
            </a:r>
            <a:r>
              <a:rPr lang="zh-CN" altLang="en-US" sz="1200" dirty="0">
                <a:solidFill>
                  <a:schemeClr val="bg1">
                    <a:lumMod val="50000"/>
                  </a:schemeClr>
                </a:solidFill>
              </a:rPr>
              <a:t>连续文本换行</a:t>
            </a:r>
            <a:endParaRPr lang="zh-CN" altLang="en-US" sz="1200" dirty="0">
              <a:solidFill>
                <a:schemeClr val="bg1">
                  <a:lumMod val="50000"/>
                </a:schemeClr>
              </a:solidFill>
            </a:endParaRPr>
          </a:p>
          <a:p>
            <a:r>
              <a:rPr lang="en-US" altLang="zh-CN" sz="1400" dirty="0"/>
              <a:t>    break-word </a:t>
            </a:r>
            <a:r>
              <a:rPr lang="en-US" altLang="zh-CN" sz="1200" dirty="0">
                <a:solidFill>
                  <a:schemeClr val="bg1">
                    <a:lumMod val="50000"/>
                  </a:schemeClr>
                </a:solidFill>
              </a:rPr>
              <a:t>//</a:t>
            </a:r>
            <a:r>
              <a:rPr lang="zh-CN" altLang="en-US" sz="1200" dirty="0">
                <a:solidFill>
                  <a:schemeClr val="bg1">
                    <a:lumMod val="50000"/>
                  </a:schemeClr>
                </a:solidFill>
              </a:rPr>
              <a:t>内容将在边界内换行（强制换行）</a:t>
            </a:r>
            <a:endParaRPr lang="en-US" altLang="zh-CN" sz="1400" dirty="0"/>
          </a:p>
          <a:p>
            <a:endParaRPr lang="en-US" altLang="zh-CN" sz="1400" dirty="0"/>
          </a:p>
          <a:p>
            <a:r>
              <a:rPr lang="en-US" altLang="zh-CN" dirty="0"/>
              <a:t>4</a:t>
            </a:r>
            <a:r>
              <a:rPr lang="zh-CN" altLang="en-US" dirty="0"/>
              <a:t>、文字属性：文字字体</a:t>
            </a:r>
            <a:endParaRPr lang="en-US" altLang="zh-CN" dirty="0"/>
          </a:p>
          <a:p>
            <a:r>
              <a:rPr lang="en-US" altLang="zh-CN" sz="1400" dirty="0"/>
              <a:t>@font-face{</a:t>
            </a:r>
            <a:endParaRPr lang="en-US" altLang="zh-CN" sz="1400" dirty="0"/>
          </a:p>
          <a:p>
            <a:r>
              <a:rPr lang="en-US" altLang="zh-CN" sz="1400" dirty="0"/>
              <a:t>    font-family: '</a:t>
            </a:r>
            <a:r>
              <a:rPr lang="en-US" altLang="zh-CN" sz="1400" dirty="0" err="1"/>
              <a:t>ShadowsIntoLight</a:t>
            </a:r>
            <a:r>
              <a:rPr lang="en-US" altLang="zh-CN" sz="1400" dirty="0"/>
              <a:t>’;</a:t>
            </a:r>
            <a:endParaRPr lang="en-US" altLang="zh-CN" sz="1400" dirty="0"/>
          </a:p>
          <a:p>
            <a:r>
              <a:rPr lang="en-US" altLang="zh-CN" sz="1400" dirty="0"/>
              <a:t>    </a:t>
            </a:r>
            <a:r>
              <a:rPr lang="en-US" altLang="zh-CN" sz="1400" dirty="0" err="1"/>
              <a:t>src</a:t>
            </a:r>
            <a:r>
              <a:rPr lang="en-US" altLang="zh-CN" sz="1400" dirty="0"/>
              <a:t>: </a:t>
            </a:r>
            <a:r>
              <a:rPr lang="en-US" altLang="zh-CN" sz="1400" dirty="0" err="1"/>
              <a:t>url</a:t>
            </a:r>
            <a:r>
              <a:rPr lang="en-US" altLang="zh-CN" sz="1400" dirty="0"/>
              <a:t>('./ShadowsIntoLight.ttf');/*</a:t>
            </a:r>
            <a:r>
              <a:rPr lang="zh-CN" altLang="en-US" sz="1400" dirty="0"/>
              <a:t>兼容</a:t>
            </a:r>
            <a:r>
              <a:rPr lang="en-US" altLang="zh-CN" sz="1400" dirty="0"/>
              <a:t>IE*/</a:t>
            </a:r>
            <a:endParaRPr lang="en-US" altLang="zh-CN" sz="1400" dirty="0"/>
          </a:p>
          <a:p>
            <a:r>
              <a:rPr lang="en-US" altLang="zh-CN" sz="1400" dirty="0"/>
              <a:t>    </a:t>
            </a:r>
            <a:r>
              <a:rPr lang="en-US" altLang="zh-CN" sz="1400" dirty="0" err="1"/>
              <a:t>src</a:t>
            </a:r>
            <a:r>
              <a:rPr lang="en-US" altLang="zh-CN" sz="1400" dirty="0"/>
              <a:t>: </a:t>
            </a:r>
            <a:endParaRPr lang="en-US" altLang="zh-CN" sz="1400" dirty="0"/>
          </a:p>
          <a:p>
            <a:r>
              <a:rPr lang="en-US" altLang="zh-CN" sz="1400" dirty="0"/>
              <a:t>        </a:t>
            </a:r>
            <a:r>
              <a:rPr lang="en-US" altLang="zh-CN" sz="1400" dirty="0" err="1"/>
              <a:t>url</a:t>
            </a:r>
            <a:r>
              <a:rPr lang="en-US" altLang="zh-CN" sz="1400" dirty="0"/>
              <a:t>('./</a:t>
            </a:r>
            <a:r>
              <a:rPr lang="en-US" altLang="zh-CN" sz="1400" dirty="0" err="1"/>
              <a:t>ShadowsIntoLight.eot</a:t>
            </a:r>
            <a:r>
              <a:rPr lang="en-US" altLang="zh-CN" sz="1400" dirty="0"/>
              <a:t>?#</a:t>
            </a:r>
            <a:r>
              <a:rPr lang="en-US" altLang="zh-CN" sz="1400" dirty="0" err="1"/>
              <a:t>iefix</a:t>
            </a:r>
            <a:r>
              <a:rPr lang="en-US" altLang="zh-CN" sz="1400" dirty="0"/>
              <a:t>') format('embedded-</a:t>
            </a:r>
            <a:r>
              <a:rPr lang="en-US" altLang="zh-CN" sz="1400" dirty="0" err="1"/>
              <a:t>opentype</a:t>
            </a:r>
            <a:r>
              <a:rPr lang="en-US" altLang="zh-CN" sz="1400" dirty="0"/>
              <a:t>’),</a:t>
            </a:r>
            <a:endParaRPr lang="en-US" altLang="zh-CN" sz="1400" dirty="0"/>
          </a:p>
          <a:p>
            <a:r>
              <a:rPr lang="en-US" altLang="zh-CN" sz="1400" dirty="0"/>
              <a:t>        </a:t>
            </a:r>
            <a:r>
              <a:rPr lang="en-US" altLang="zh-CN" sz="1400" dirty="0" err="1"/>
              <a:t>url</a:t>
            </a:r>
            <a:r>
              <a:rPr lang="en-US" altLang="zh-CN" sz="1400" dirty="0"/>
              <a:t>('./</a:t>
            </a:r>
            <a:r>
              <a:rPr lang="en-US" altLang="zh-CN" sz="1400" dirty="0" err="1"/>
              <a:t>ShadowsIntoLight.woff</a:t>
            </a:r>
            <a:r>
              <a:rPr lang="en-US" altLang="zh-CN" sz="1400" dirty="0"/>
              <a:t>') format('</a:t>
            </a:r>
            <a:r>
              <a:rPr lang="en-US" altLang="zh-CN" sz="1400" dirty="0" err="1"/>
              <a:t>woff</a:t>
            </a:r>
            <a:r>
              <a:rPr lang="en-US" altLang="zh-CN" sz="1400" dirty="0"/>
              <a:t>’),</a:t>
            </a:r>
            <a:endParaRPr lang="en-US" altLang="zh-CN" sz="1400" dirty="0"/>
          </a:p>
          <a:p>
            <a:r>
              <a:rPr lang="en-US" altLang="zh-CN" sz="1400" dirty="0"/>
              <a:t>        </a:t>
            </a:r>
            <a:r>
              <a:rPr lang="en-US" altLang="zh-CN" sz="1400" dirty="0" err="1"/>
              <a:t>url</a:t>
            </a:r>
            <a:r>
              <a:rPr lang="en-US" altLang="zh-CN" sz="1400" dirty="0"/>
              <a:t>('./ShadowsIntoLight.ttf') format('</a:t>
            </a:r>
            <a:r>
              <a:rPr lang="en-US" altLang="zh-CN" sz="1400" dirty="0" err="1"/>
              <a:t>truetype</a:t>
            </a:r>
            <a:r>
              <a:rPr lang="en-US" altLang="zh-CN" sz="1400" dirty="0"/>
              <a:t>’),</a:t>
            </a:r>
            <a:endParaRPr lang="en-US" altLang="zh-CN" sz="1400" dirty="0"/>
          </a:p>
          <a:p>
            <a:r>
              <a:rPr lang="en-US" altLang="zh-CN" sz="1400" dirty="0"/>
              <a:t>        </a:t>
            </a:r>
            <a:r>
              <a:rPr lang="en-US" altLang="zh-CN" sz="1400" dirty="0" err="1"/>
              <a:t>url</a:t>
            </a:r>
            <a:r>
              <a:rPr lang="en-US" altLang="zh-CN" sz="1400" dirty="0"/>
              <a:t>('./</a:t>
            </a:r>
            <a:r>
              <a:rPr lang="en-US" altLang="zh-CN" sz="1400" dirty="0" err="1"/>
              <a:t>ShadowsIntoLight.svg</a:t>
            </a:r>
            <a:r>
              <a:rPr lang="en-US" altLang="zh-CN" sz="1400" dirty="0"/>
              <a:t>') format('</a:t>
            </a:r>
            <a:r>
              <a:rPr lang="en-US" altLang="zh-CN" sz="1400" dirty="0" err="1"/>
              <a:t>svg</a:t>
            </a:r>
            <a:r>
              <a:rPr lang="en-US" altLang="zh-CN" sz="1400" dirty="0"/>
              <a:t>');</a:t>
            </a:r>
            <a:endParaRPr lang="en-US" altLang="zh-CN" sz="1400" dirty="0"/>
          </a:p>
          <a:p>
            <a:r>
              <a:rPr lang="en-US" altLang="zh-CN" sz="1400" dirty="0"/>
              <a:t>}</a:t>
            </a:r>
            <a:endParaRPr lang="en-US" altLang="zh-CN" sz="1400" dirty="0"/>
          </a:p>
          <a:p>
            <a:r>
              <a:rPr lang="zh-CN" altLang="en-US" sz="1400" dirty="0"/>
              <a:t>地址：</a:t>
            </a:r>
            <a:r>
              <a:rPr lang="en-US" altLang="zh-CN" sz="1400" dirty="0">
                <a:solidFill>
                  <a:schemeClr val="accent6"/>
                </a:solidFill>
              </a:rPr>
              <a:t>http://www.zhaozi.cn/s/all/ttf/index_2.php</a:t>
            </a:r>
            <a:r>
              <a:rPr lang="zh-CN" altLang="en-US" sz="1400" dirty="0">
                <a:solidFill>
                  <a:schemeClr val="accent6"/>
                </a:solidFill>
              </a:rPr>
              <a:t>（这里的字体库更好看）</a:t>
            </a:r>
            <a:endParaRPr lang="en-US" altLang="zh-CN" sz="1400" dirty="0">
              <a:solidFill>
                <a:schemeClr val="accent6"/>
              </a:solidFill>
            </a:endParaRPr>
          </a:p>
          <a:p>
            <a:pPr lvl="1"/>
            <a:endParaRPr lang="en-US" altLang="zh-CN" sz="1400" dirty="0">
              <a:solidFill>
                <a:schemeClr val="accent6"/>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p:nvPr/>
        </p:nvSpPr>
        <p:spPr bwMode="auto">
          <a:xfrm rot="3564117">
            <a:off x="3705581" y="-820187"/>
            <a:ext cx="1701563" cy="153415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8" name="TextBox 7"/>
          <p:cNvSpPr>
            <a:spLocks noChangeArrowheads="1"/>
          </p:cNvSpPr>
          <p:nvPr/>
        </p:nvSpPr>
        <p:spPr bwMode="auto">
          <a:xfrm>
            <a:off x="4121278" y="60279"/>
            <a:ext cx="88265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00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zh-CN" altLang="en-US" sz="3000" b="1"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Freeform 5"/>
          <p:cNvSpPr/>
          <p:nvPr/>
        </p:nvSpPr>
        <p:spPr bwMode="auto">
          <a:xfrm rot="3564117">
            <a:off x="3782655" y="-750695"/>
            <a:ext cx="1547413" cy="13951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sp>
        <p:nvSpPr>
          <p:cNvPr id="80" name="TextBox 79"/>
          <p:cNvSpPr txBox="1"/>
          <p:nvPr/>
        </p:nvSpPr>
        <p:spPr>
          <a:xfrm>
            <a:off x="4140064" y="744747"/>
            <a:ext cx="645160" cy="228600"/>
          </a:xfrm>
          <a:prstGeom prst="rect">
            <a:avLst/>
          </a:prstGeom>
          <a:noFill/>
        </p:spPr>
        <p:txBody>
          <a:bodyPr wrap="none" rtlCol="0">
            <a:spAutoFit/>
          </a:bodyPr>
          <a:lstStyle/>
          <a:p>
            <a:r>
              <a:rPr lang="en-US" altLang="zh-CN" sz="900" b="1" dirty="0">
                <a:solidFill>
                  <a:srgbClr val="414455"/>
                </a:solidFill>
                <a:latin typeface="方正兰亭黑简体" panose="02000000000000000000" pitchFamily="2" charset="-122"/>
                <a:ea typeface="方正兰亭黑简体" panose="02000000000000000000" pitchFamily="2" charset="-122"/>
              </a:rPr>
              <a:t>CONTENTS</a:t>
            </a:r>
            <a:endParaRPr lang="zh-CN" altLang="en-US" sz="900" b="1" dirty="0">
              <a:solidFill>
                <a:srgbClr val="414455"/>
              </a:solidFill>
              <a:latin typeface="方正兰亭黑简体" panose="02000000000000000000" pitchFamily="2" charset="-122"/>
              <a:ea typeface="方正兰亭黑简体" panose="02000000000000000000" pitchFamily="2" charset="-122"/>
            </a:endParaRPr>
          </a:p>
        </p:txBody>
      </p:sp>
      <p:grpSp>
        <p:nvGrpSpPr>
          <p:cNvPr id="81" name="组合 80"/>
          <p:cNvGrpSpPr/>
          <p:nvPr/>
        </p:nvGrpSpPr>
        <p:grpSpPr>
          <a:xfrm>
            <a:off x="1983332" y="2037845"/>
            <a:ext cx="896234" cy="808057"/>
            <a:chOff x="3720691" y="2824413"/>
            <a:chExt cx="1341120" cy="1209172"/>
          </a:xfrm>
        </p:grpSpPr>
        <p:sp>
          <p:nvSpPr>
            <p:cNvPr id="8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8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dirty="0"/>
            </a:p>
          </p:txBody>
        </p:sp>
      </p:grpSp>
      <p:sp>
        <p:nvSpPr>
          <p:cNvPr id="84" name="Freeform 5"/>
          <p:cNvSpPr/>
          <p:nvPr/>
        </p:nvSpPr>
        <p:spPr bwMode="auto">
          <a:xfrm rot="1855731">
            <a:off x="2044704" y="2093177"/>
            <a:ext cx="773492" cy="6973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85" name="组合 84"/>
          <p:cNvGrpSpPr/>
          <p:nvPr/>
        </p:nvGrpSpPr>
        <p:grpSpPr>
          <a:xfrm>
            <a:off x="4264104" y="2033681"/>
            <a:ext cx="861221" cy="776489"/>
            <a:chOff x="3720691" y="2824413"/>
            <a:chExt cx="1341120" cy="1209172"/>
          </a:xfrm>
        </p:grpSpPr>
        <p:sp>
          <p:nvSpPr>
            <p:cNvPr id="8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8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88" name="Freeform 5"/>
          <p:cNvSpPr/>
          <p:nvPr/>
        </p:nvSpPr>
        <p:spPr bwMode="auto">
          <a:xfrm rot="1855731">
            <a:off x="4323078" y="2086852"/>
            <a:ext cx="743274" cy="670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sp>
        <p:nvSpPr>
          <p:cNvPr id="39" name="Freeform 126"/>
          <p:cNvSpPr>
            <a:spLocks noChangeAspect="1" noEditPoints="1"/>
          </p:cNvSpPr>
          <p:nvPr/>
        </p:nvSpPr>
        <p:spPr bwMode="auto">
          <a:xfrm>
            <a:off x="2281920" y="2276576"/>
            <a:ext cx="293926" cy="36779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sp>
        <p:nvSpPr>
          <p:cNvPr id="40" name="Freeform 261"/>
          <p:cNvSpPr/>
          <p:nvPr/>
        </p:nvSpPr>
        <p:spPr bwMode="auto">
          <a:xfrm>
            <a:off x="4492156" y="2254068"/>
            <a:ext cx="389353" cy="38935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endParaRPr>
          </a:p>
        </p:txBody>
      </p:sp>
      <p:sp>
        <p:nvSpPr>
          <p:cNvPr id="44" name="矩形 43"/>
          <p:cNvSpPr/>
          <p:nvPr/>
        </p:nvSpPr>
        <p:spPr>
          <a:xfrm>
            <a:off x="1867412" y="3011668"/>
            <a:ext cx="1048685" cy="323165"/>
          </a:xfrm>
          <a:prstGeom prst="rect">
            <a:avLst/>
          </a:prstGeom>
        </p:spPr>
        <p:txBody>
          <a:bodyPr wrap="none">
            <a:spAutoFit/>
          </a:bodyPr>
          <a:lstStyle/>
          <a:p>
            <a:pPr algn="ctr">
              <a:spcBef>
                <a:spcPts val="500"/>
              </a:spcBef>
              <a:spcAft>
                <a:spcPts val="0"/>
              </a:spcAft>
              <a:defRPr/>
            </a:pPr>
            <a:r>
              <a:rPr lang="en-US" altLang="zh-CN"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CSS3</a:t>
            </a:r>
            <a:r>
              <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基础</a:t>
            </a:r>
            <a:endParaRPr lang="zh-CN" altLang="zh-CN" sz="105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矩形 47"/>
          <p:cNvSpPr/>
          <p:nvPr/>
        </p:nvSpPr>
        <p:spPr>
          <a:xfrm>
            <a:off x="4170370" y="3010717"/>
            <a:ext cx="1048685" cy="323165"/>
          </a:xfrm>
          <a:prstGeom prst="rect">
            <a:avLst/>
          </a:prstGeom>
        </p:spPr>
        <p:txBody>
          <a:bodyPr wrap="none">
            <a:spAutoFit/>
          </a:bodyPr>
          <a:lstStyle/>
          <a:p>
            <a:pPr algn="ctr">
              <a:spcBef>
                <a:spcPts val="500"/>
              </a:spcBef>
              <a:spcAft>
                <a:spcPts val="0"/>
              </a:spcAft>
              <a:defRPr/>
            </a:pPr>
            <a:r>
              <a:rPr lang="en-US" altLang="zh-CN"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CSS3</a:t>
            </a:r>
            <a:r>
              <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sym typeface="+mn-ea"/>
              </a:rPr>
              <a:t>进阶</a:t>
            </a:r>
            <a:endPar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7" name="组合 96"/>
          <p:cNvGrpSpPr/>
          <p:nvPr/>
        </p:nvGrpSpPr>
        <p:grpSpPr>
          <a:xfrm>
            <a:off x="6308860" y="2096857"/>
            <a:ext cx="861221" cy="776489"/>
            <a:chOff x="3720691" y="2824413"/>
            <a:chExt cx="1341120" cy="1209172"/>
          </a:xfrm>
        </p:grpSpPr>
        <p:sp>
          <p:nvSpPr>
            <p:cNvPr id="9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9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00" name="Freeform 5"/>
          <p:cNvSpPr/>
          <p:nvPr/>
        </p:nvSpPr>
        <p:spPr bwMode="auto">
          <a:xfrm rot="1855731">
            <a:off x="6367834" y="2150028"/>
            <a:ext cx="743274" cy="670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2" name="组合 1"/>
          <p:cNvGrpSpPr/>
          <p:nvPr/>
        </p:nvGrpSpPr>
        <p:grpSpPr>
          <a:xfrm>
            <a:off x="7065572" y="2036726"/>
            <a:ext cx="208734" cy="138347"/>
            <a:chOff x="9482595" y="2565731"/>
            <a:chExt cx="278384" cy="184511"/>
          </a:xfrm>
        </p:grpSpPr>
        <p:sp>
          <p:nvSpPr>
            <p:cNvPr id="3" name="椭圆 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椭圆 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7" name="Freeform 206"/>
          <p:cNvSpPr>
            <a:spLocks noChangeAspect="1" noEditPoints="1"/>
          </p:cNvSpPr>
          <p:nvPr/>
        </p:nvSpPr>
        <p:spPr bwMode="auto">
          <a:xfrm>
            <a:off x="6618117" y="2290273"/>
            <a:ext cx="321462" cy="3885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tx1">
                  <a:lumMod val="65000"/>
                  <a:lumOff val="35000"/>
                </a:schemeClr>
              </a:solidFill>
              <a:latin typeface="Arial" panose="020B0604020202020204" pitchFamily="34" charset="0"/>
              <a:cs typeface="Arial" panose="020B0604020202020204" pitchFamily="34" charset="0"/>
            </a:endParaRPr>
          </a:p>
        </p:txBody>
      </p:sp>
      <p:sp>
        <p:nvSpPr>
          <p:cNvPr id="51" name="矩形 50"/>
          <p:cNvSpPr/>
          <p:nvPr/>
        </p:nvSpPr>
        <p:spPr>
          <a:xfrm>
            <a:off x="6259452" y="2996428"/>
            <a:ext cx="1048685" cy="323165"/>
          </a:xfrm>
          <a:prstGeom prst="rect">
            <a:avLst/>
          </a:prstGeom>
        </p:spPr>
        <p:txBody>
          <a:bodyPr wrap="none">
            <a:spAutoFit/>
          </a:bodyPr>
          <a:lstStyle/>
          <a:p>
            <a:pPr algn="ctr">
              <a:spcBef>
                <a:spcPts val="500"/>
              </a:spcBef>
              <a:spcAft>
                <a:spcPts val="0"/>
              </a:spcAft>
              <a:defRPr/>
            </a:pPr>
            <a:r>
              <a:rPr lang="en-US" altLang="zh-CN"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CSS3</a:t>
            </a:r>
            <a:r>
              <a:rPr lang="zh-CN" altLang="en-US" sz="1500" b="1" kern="100" dirty="0">
                <a:solidFill>
                  <a:srgbClr val="414455"/>
                </a:solidFill>
                <a:latin typeface="微软雅黑" panose="020B0503020204020204" pitchFamily="34" charset="-122"/>
                <a:ea typeface="微软雅黑" panose="020B0503020204020204" pitchFamily="34" charset="-122"/>
                <a:cs typeface="Times New Roman" panose="02020603050405020304" pitchFamily="18" charset="0"/>
              </a:rPr>
              <a:t>答疑</a:t>
            </a:r>
            <a:endParaRPr lang="zh-CN" altLang="zh-CN" sz="1050" kern="100" dirty="0">
              <a:solidFill>
                <a:srgbClr val="414455"/>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6</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rgbClr val="FF0000"/>
                </a:solidFill>
                <a:latin typeface="微软雅黑" panose="020B0503020204020204" pitchFamily="34" charset="-122"/>
                <a:ea typeface="微软雅黑" panose="020B0503020204020204" pitchFamily="34" charset="-122"/>
              </a:rPr>
              <a:t>盒模型</a:t>
            </a:r>
            <a:r>
              <a:rPr lang="zh-CN" altLang="en-US" sz="2100" b="1" dirty="0">
                <a:solidFill>
                  <a:schemeClr val="bg1"/>
                </a:solidFill>
                <a:latin typeface="微软雅黑" panose="020B0503020204020204" pitchFamily="34" charset="-122"/>
                <a:ea typeface="微软雅黑" panose="020B0503020204020204" pitchFamily="34" charset="-122"/>
              </a:rPr>
              <a:t>及使用</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盒模型及使用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16600" y="779647"/>
            <a:ext cx="7266974" cy="2646045"/>
          </a:xfrm>
          <a:prstGeom prst="rect">
            <a:avLst/>
          </a:prstGeom>
        </p:spPr>
        <p:txBody>
          <a:bodyPr wrap="square">
            <a:spAutoFit/>
          </a:bodyPr>
          <a:lstStyle/>
          <a:p>
            <a:pPr marL="285750" indent="-285750">
              <a:buFont typeface="Wingdings" panose="05000000000000000000" pitchFamily="2" charset="2"/>
              <a:buChar char="Ø"/>
            </a:pPr>
            <a:r>
              <a:rPr lang="zh-CN" altLang="en-US" dirty="0"/>
              <a:t>定义显示方式</a:t>
            </a:r>
            <a:endParaRPr lang="zh-CN" altLang="en-US" dirty="0"/>
          </a:p>
          <a:p>
            <a:r>
              <a:rPr lang="zh-CN" altLang="en-US" sz="1600" dirty="0"/>
              <a:t>定义显示方式 </a:t>
            </a:r>
            <a:r>
              <a:rPr lang="en-US" altLang="zh-CN" sz="1600" dirty="0"/>
              <a:t>box-sizing: </a:t>
            </a:r>
            <a:r>
              <a:rPr lang="en-US" altLang="zh-CN" sz="1600"/>
              <a:t>content-box | border-box</a:t>
            </a:r>
            <a:endParaRPr lang="en-US" altLang="zh-CN" sz="1600"/>
          </a:p>
          <a:p>
            <a:endParaRPr lang="en-US" altLang="zh-CN" sz="1600" dirty="0"/>
          </a:p>
          <a:p>
            <a:pPr marL="285750" indent="-285750">
              <a:buFont typeface="Wingdings" panose="05000000000000000000" pitchFamily="2" charset="2"/>
              <a:buChar char="Ø"/>
            </a:pPr>
            <a:r>
              <a:rPr lang="zh-CN" altLang="en-US" dirty="0"/>
              <a:t>可控大小</a:t>
            </a:r>
            <a:endParaRPr lang="en-US" altLang="zh-CN" dirty="0"/>
          </a:p>
          <a:p>
            <a:r>
              <a:rPr lang="en-US" altLang="zh-CN" sz="1600" dirty="0"/>
              <a:t>resize: </a:t>
            </a:r>
            <a:r>
              <a:rPr lang="en-US" altLang="zh-CN" sz="1600" dirty="0" err="1"/>
              <a:t>nont</a:t>
            </a:r>
            <a:r>
              <a:rPr lang="en-US" altLang="zh-CN" sz="1600" dirty="0"/>
              <a:t> | horizontal | vertical | both; </a:t>
            </a:r>
            <a:endParaRPr lang="en-US" altLang="zh-CN" sz="1600" dirty="0"/>
          </a:p>
          <a:p>
            <a:r>
              <a:rPr lang="zh-CN" altLang="en-US" sz="1600" dirty="0"/>
              <a:t>结合属性</a:t>
            </a:r>
            <a:r>
              <a:rPr lang="en-US" altLang="zh-CN" sz="1600" dirty="0"/>
              <a:t>overflow: auto; </a:t>
            </a:r>
            <a:endParaRPr lang="en-US" altLang="zh-CN" sz="1600" dirty="0"/>
          </a:p>
          <a:p>
            <a:endParaRPr lang="en-US" altLang="zh-CN" sz="1600" dirty="0"/>
          </a:p>
          <a:p>
            <a:pPr marL="285750" indent="-285750">
              <a:buFont typeface="Wingdings" panose="05000000000000000000" pitchFamily="2" charset="2"/>
              <a:buChar char="Ø"/>
            </a:pPr>
            <a:r>
              <a:rPr lang="zh-CN" altLang="en-US" dirty="0"/>
              <a:t>定义轮廓</a:t>
            </a:r>
            <a:endParaRPr lang="en-US" altLang="zh-CN" dirty="0"/>
          </a:p>
          <a:p>
            <a:r>
              <a:rPr lang="zh-CN" altLang="en-US" sz="1600" dirty="0"/>
              <a:t> </a:t>
            </a:r>
            <a:r>
              <a:rPr lang="en-US" altLang="zh-CN" sz="1600" dirty="0"/>
              <a:t>outline: outline-width outline-style outline-color;</a:t>
            </a:r>
            <a:endParaRPr lang="zh-CN" altLang="en-US" sz="1600" dirty="0"/>
          </a:p>
          <a:p>
            <a:pPr lvl="1"/>
            <a:endParaRPr lang="en-US" altLang="zh-CN"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7</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Columns</a:t>
            </a:r>
            <a:r>
              <a:rPr lang="zh-CN" altLang="en-US" sz="2100" b="1" dirty="0">
                <a:solidFill>
                  <a:schemeClr val="bg1"/>
                </a:solidFill>
                <a:latin typeface="微软雅黑" panose="020B0503020204020204" pitchFamily="34" charset="-122"/>
                <a:ea typeface="微软雅黑" panose="020B0503020204020204" pitchFamily="34" charset="-122"/>
              </a:rPr>
              <a:t>多列布局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Columns</a:t>
            </a:r>
            <a:r>
              <a:rPr lang="zh-CN" altLang="en-US" sz="1350" dirty="0">
                <a:solidFill>
                  <a:srgbClr val="414455"/>
                </a:solidFill>
                <a:latin typeface="微软雅黑" panose="020B0503020204020204" pitchFamily="34" charset="-122"/>
                <a:ea typeface="微软雅黑" panose="020B0503020204020204" pitchFamily="34" charset="-122"/>
              </a:rPr>
              <a:t>多列布局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37" y="955749"/>
            <a:ext cx="7633134" cy="323200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Columns</a:t>
            </a:r>
            <a:r>
              <a:rPr lang="zh-CN" altLang="en-US" sz="1350" dirty="0">
                <a:solidFill>
                  <a:srgbClr val="414455"/>
                </a:solidFill>
                <a:latin typeface="微软雅黑" panose="020B0503020204020204" pitchFamily="34" charset="-122"/>
                <a:ea typeface="微软雅黑" panose="020B0503020204020204" pitchFamily="34" charset="-122"/>
              </a:rPr>
              <a:t>多列布局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916600" y="779647"/>
            <a:ext cx="7266974" cy="3507740"/>
          </a:xfrm>
          <a:prstGeom prst="rect">
            <a:avLst/>
          </a:prstGeom>
        </p:spPr>
        <p:txBody>
          <a:bodyPr wrap="square">
            <a:spAutoFit/>
          </a:bodyPr>
          <a:lstStyle/>
          <a:p>
            <a:pPr marL="285750" indent="-285750">
              <a:buFont typeface="Wingdings" panose="05000000000000000000" pitchFamily="2" charset="2"/>
              <a:buChar char="Ø"/>
            </a:pPr>
            <a:r>
              <a:rPr lang="en-US" altLang="zh-CN" dirty="0"/>
              <a:t>columns: column-width | column-count;</a:t>
            </a:r>
            <a:r>
              <a:rPr lang="zh-CN" altLang="en-US" dirty="0"/>
              <a:t>。</a:t>
            </a:r>
            <a:r>
              <a:rPr lang="en-US" altLang="zh-CN" sz="1200" dirty="0">
                <a:solidFill>
                  <a:schemeClr val="tx1">
                    <a:lumMod val="50000"/>
                    <a:lumOff val="50000"/>
                  </a:schemeClr>
                </a:solidFill>
              </a:rPr>
              <a:t>//</a:t>
            </a:r>
            <a:r>
              <a:rPr lang="zh-CN" altLang="en-US" sz="1200" dirty="0">
                <a:solidFill>
                  <a:schemeClr val="tx1">
                    <a:lumMod val="50000"/>
                    <a:lumOff val="50000"/>
                  </a:schemeClr>
                </a:solidFill>
                <a:sym typeface="+mn-ea"/>
              </a:rPr>
              <a:t>每列的宽度  或  显示的列数</a:t>
            </a:r>
            <a:endParaRPr lang="en-US" altLang="zh-CN" sz="1200" dirty="0">
              <a:solidFill>
                <a:schemeClr val="tx1">
                  <a:lumMod val="50000"/>
                  <a:lumOff val="50000"/>
                </a:schemeClr>
              </a:solidFill>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column-width </a:t>
            </a:r>
            <a:r>
              <a:rPr lang="en-US" altLang="zh-CN" sz="1200" dirty="0">
                <a:solidFill>
                  <a:schemeClr val="bg1">
                    <a:lumMod val="50000"/>
                  </a:schemeClr>
                </a:solidFill>
              </a:rPr>
              <a:t>//</a:t>
            </a:r>
            <a:r>
              <a:rPr lang="zh-CN" altLang="en-US" sz="1200" dirty="0">
                <a:solidFill>
                  <a:schemeClr val="bg1">
                    <a:lumMod val="50000"/>
                  </a:schemeClr>
                </a:solidFill>
              </a:rPr>
              <a:t>每列的宽度</a:t>
            </a:r>
            <a:endParaRPr lang="en-US" altLang="zh-CN" sz="1200" dirty="0">
              <a:solidFill>
                <a:schemeClr val="bg1">
                  <a:lumMod val="50000"/>
                </a:schemeClr>
              </a:solidFill>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column-</a:t>
            </a:r>
            <a:r>
              <a:rPr lang="en-US" altLang="zh-CN" dirty="0" err="1"/>
              <a:t>conunt </a:t>
            </a:r>
            <a:r>
              <a:rPr lang="en-US" altLang="zh-CN" sz="1200" dirty="0" err="1">
                <a:solidFill>
                  <a:schemeClr val="bg1">
                    <a:lumMod val="50000"/>
                  </a:schemeClr>
                </a:solidFill>
              </a:rPr>
              <a:t>//</a:t>
            </a:r>
            <a:r>
              <a:rPr lang="zh-CN" altLang="en-US" sz="1200" dirty="0">
                <a:solidFill>
                  <a:schemeClr val="bg1">
                    <a:lumMod val="50000"/>
                  </a:schemeClr>
                </a:solidFill>
              </a:rPr>
              <a:t>显示的列数</a:t>
            </a:r>
            <a:endParaRPr lang="en-US" altLang="zh-CN" sz="1200" dirty="0">
              <a:solidFill>
                <a:schemeClr val="bg1">
                  <a:lumMod val="50000"/>
                </a:schemeClr>
              </a:solidFill>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column-gap </a:t>
            </a:r>
            <a:r>
              <a:rPr lang="en-US" altLang="zh-CN" sz="1200" dirty="0">
                <a:solidFill>
                  <a:schemeClr val="bg1">
                    <a:lumMod val="50000"/>
                  </a:schemeClr>
                </a:solidFill>
              </a:rPr>
              <a:t>// </a:t>
            </a:r>
            <a:r>
              <a:rPr lang="zh-CN" altLang="en-US" sz="1200" dirty="0">
                <a:solidFill>
                  <a:schemeClr val="bg1">
                    <a:lumMod val="50000"/>
                  </a:schemeClr>
                </a:solidFill>
              </a:rPr>
              <a:t>列宽，默认由</a:t>
            </a:r>
            <a:r>
              <a:rPr lang="en-US" altLang="zh-CN" sz="1200" dirty="0">
                <a:solidFill>
                  <a:schemeClr val="bg1">
                    <a:lumMod val="50000"/>
                  </a:schemeClr>
                </a:solidFill>
              </a:rPr>
              <a:t>font-size</a:t>
            </a:r>
            <a:r>
              <a:rPr lang="zh-CN" altLang="en-US" sz="1200" dirty="0">
                <a:solidFill>
                  <a:schemeClr val="bg1">
                    <a:lumMod val="50000"/>
                  </a:schemeClr>
                </a:solidFill>
              </a:rPr>
              <a:t>决定</a:t>
            </a:r>
            <a:endParaRPr lang="en-US" altLang="zh-CN" sz="1200" dirty="0">
              <a:solidFill>
                <a:schemeClr val="bg1">
                  <a:lumMod val="50000"/>
                </a:schemeClr>
              </a:solidFill>
            </a:endParaRPr>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en-US" altLang="zh-CN" dirty="0"/>
              <a:t>column-rule: column-rule-width column-rule-style column-style-</a:t>
            </a:r>
            <a:r>
              <a:rPr lang="en-US" altLang="zh-CN" dirty="0" err="1"/>
              <a:t>colro</a:t>
            </a:r>
            <a:r>
              <a:rPr lang="en-US" altLang="zh-CN" dirty="0"/>
              <a:t> </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列边框样式</a:t>
            </a:r>
            <a:endParaRPr lang="en-US" altLang="zh-CN" sz="1200" dirty="0">
              <a:solidFill>
                <a:schemeClr val="tx1">
                  <a:lumMod val="50000"/>
                  <a:lumOff val="50000"/>
                </a:schemeClr>
              </a:solidFill>
            </a:endParaRPr>
          </a:p>
          <a:p>
            <a:pPr marL="285750"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r>
              <a:rPr lang="en-US" altLang="zh-CN" dirty="0"/>
              <a:t>column-span: none</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无</a:t>
            </a:r>
            <a:r>
              <a:rPr lang="en-US" altLang="zh-CN" sz="1200" dirty="0">
                <a:solidFill>
                  <a:schemeClr val="tx1">
                    <a:lumMod val="50000"/>
                    <a:lumOff val="50000"/>
                  </a:schemeClr>
                </a:solidFill>
              </a:rPr>
              <a:t>)</a:t>
            </a:r>
            <a:r>
              <a:rPr lang="en-US" altLang="zh-CN" dirty="0"/>
              <a:t> | all</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横跨所有列</a:t>
            </a:r>
            <a:r>
              <a:rPr lang="en-US" altLang="zh-CN" sz="1200" dirty="0">
                <a:solidFill>
                  <a:schemeClr val="tx1">
                    <a:lumMod val="50000"/>
                    <a:lumOff val="50000"/>
                  </a:schemeClr>
                </a:solidFill>
              </a:rPr>
              <a:t>)</a:t>
            </a:r>
            <a:endParaRPr lang="en-US" altLang="zh-CN" sz="1200" dirty="0">
              <a:solidFill>
                <a:schemeClr val="tx1">
                  <a:lumMod val="50000"/>
                  <a:lumOff val="50000"/>
                </a:schemeClr>
              </a:solidFill>
            </a:endParaRPr>
          </a:p>
          <a:p>
            <a:pPr lvl="1"/>
            <a:endParaRPr lang="en-US" altLang="zh-CN" sz="1200" dirty="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常用属性（一）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瀑布流效果</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474" y="1596789"/>
            <a:ext cx="6516216" cy="30451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8</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rgbClr val="FF0000"/>
                </a:solidFill>
                <a:latin typeface="微软雅黑" panose="020B0503020204020204" pitchFamily="34" charset="-122"/>
                <a:ea typeface="微软雅黑" panose="020B0503020204020204" pitchFamily="34" charset="-122"/>
              </a:rPr>
              <a:t>Flex</a:t>
            </a:r>
            <a:r>
              <a:rPr lang="zh-CN" altLang="en-US" sz="2100" b="1" dirty="0">
                <a:solidFill>
                  <a:schemeClr val="bg1"/>
                </a:solidFill>
                <a:latin typeface="微软雅黑" panose="020B0503020204020204" pitchFamily="34" charset="-122"/>
                <a:ea typeface="微软雅黑" panose="020B0503020204020204" pitchFamily="34" charset="-122"/>
              </a:rPr>
              <a:t>弹性盒子（一）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337474" y="1403863"/>
            <a:ext cx="7266974" cy="3447098"/>
          </a:xfrm>
          <a:prstGeom prst="rect">
            <a:avLst/>
          </a:prstGeom>
        </p:spPr>
        <p:txBody>
          <a:bodyPr wrap="square">
            <a:spAutoFit/>
          </a:bodyPr>
          <a:lstStyle/>
          <a:p>
            <a:r>
              <a:rPr lang="en-US" altLang="zh-CN" dirty="0"/>
              <a:t>flexbox</a:t>
            </a:r>
            <a:r>
              <a:rPr lang="zh-CN" altLang="en-US" dirty="0"/>
              <a:t>，是一种一维的布局模型。它给 </a:t>
            </a:r>
            <a:r>
              <a:rPr lang="en-US" altLang="zh-CN" dirty="0"/>
              <a:t>flexbox </a:t>
            </a:r>
            <a:r>
              <a:rPr lang="zh-CN" altLang="en-US" dirty="0"/>
              <a:t>的子元素之间提供了强大的</a:t>
            </a:r>
            <a:r>
              <a:rPr lang="zh-CN" altLang="en-US" dirty="0">
                <a:solidFill>
                  <a:srgbClr val="FF0000"/>
                </a:solidFill>
              </a:rPr>
              <a:t>空间分布</a:t>
            </a:r>
            <a:r>
              <a:rPr lang="zh-CN" altLang="en-US" dirty="0"/>
              <a:t>和</a:t>
            </a:r>
            <a:r>
              <a:rPr lang="zh-CN" altLang="en-US" dirty="0">
                <a:solidFill>
                  <a:srgbClr val="FF0000"/>
                </a:solidFill>
              </a:rPr>
              <a:t>对齐</a:t>
            </a:r>
            <a:r>
              <a:rPr lang="zh-CN" altLang="en-US" dirty="0"/>
              <a:t>能力。</a:t>
            </a:r>
            <a:br>
              <a:rPr lang="zh-CN" altLang="en-US" dirty="0"/>
            </a:br>
            <a:endParaRPr lang="en-US" altLang="zh-CN" dirty="0"/>
          </a:p>
          <a:p>
            <a:endParaRPr lang="en-US" altLang="zh-CN" dirty="0"/>
          </a:p>
          <a:p>
            <a:endParaRPr lang="en-US" altLang="zh-CN" dirty="0"/>
          </a:p>
          <a:p>
            <a:r>
              <a:rPr lang="zh-CN" altLang="en-US" dirty="0"/>
              <a:t>弹性盒子</a:t>
            </a:r>
            <a:r>
              <a:rPr lang="en-US" altLang="zh-CN" dirty="0"/>
              <a:t>(</a:t>
            </a:r>
            <a:r>
              <a:rPr lang="en-US" altLang="zh-CN" sz="1400" dirty="0"/>
              <a:t>Flexbox</a:t>
            </a:r>
            <a:r>
              <a:rPr lang="en-US" altLang="zh-CN" dirty="0"/>
              <a:t>)</a:t>
            </a:r>
            <a:endParaRPr lang="en-US" altLang="zh-CN" dirty="0"/>
          </a:p>
          <a:p>
            <a:endParaRPr lang="en-US" altLang="zh-CN" dirty="0"/>
          </a:p>
          <a:p>
            <a:endParaRPr lang="en-US" altLang="zh-CN" dirty="0"/>
          </a:p>
          <a:p>
            <a:endParaRPr lang="en-US" altLang="zh-CN" dirty="0"/>
          </a:p>
          <a:p>
            <a:endParaRPr lang="en-US" altLang="zh-CN" sz="1400" dirty="0"/>
          </a:p>
          <a:p>
            <a:r>
              <a:rPr lang="zh-CN" altLang="en-US" sz="1400" dirty="0"/>
              <a:t>注意：</a:t>
            </a:r>
            <a:r>
              <a:rPr lang="en-US" altLang="zh-CN" sz="1400" dirty="0"/>
              <a:t>columns</a:t>
            </a:r>
            <a:r>
              <a:rPr lang="zh-CN" altLang="en-US" sz="1400" dirty="0"/>
              <a:t>属性再伸缩容器上没效果，同时 </a:t>
            </a:r>
            <a:r>
              <a:rPr lang="en-US" altLang="zh-CN" sz="1400" dirty="0"/>
              <a:t>float, clear</a:t>
            </a:r>
            <a:r>
              <a:rPr lang="zh-CN" altLang="en-US" sz="1400" dirty="0"/>
              <a:t>和</a:t>
            </a:r>
            <a:r>
              <a:rPr lang="en-US" altLang="zh-CN" sz="1400" dirty="0"/>
              <a:t>vertical-align</a:t>
            </a:r>
            <a:r>
              <a:rPr lang="zh-CN" altLang="en-US" sz="1400" dirty="0"/>
              <a:t>属性再伸缩项目上页没有效果</a:t>
            </a:r>
            <a:br>
              <a:rPr lang="zh-CN" altLang="en-US" dirty="0"/>
            </a:br>
            <a:endParaRPr lang="en-US" altLang="zh-CN" sz="1400" dirty="0"/>
          </a:p>
        </p:txBody>
      </p:sp>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定义弹性盒子</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grpSp>
        <p:nvGrpSpPr>
          <p:cNvPr id="17" name="组合 16"/>
          <p:cNvGrpSpPr/>
          <p:nvPr/>
        </p:nvGrpSpPr>
        <p:grpSpPr>
          <a:xfrm>
            <a:off x="5447670" y="2191185"/>
            <a:ext cx="2592288" cy="1737484"/>
            <a:chOff x="1763688" y="2211710"/>
            <a:chExt cx="2592288" cy="1737484"/>
          </a:xfrm>
        </p:grpSpPr>
        <p:sp>
          <p:nvSpPr>
            <p:cNvPr id="9" name="矩形 8"/>
            <p:cNvSpPr/>
            <p:nvPr/>
          </p:nvSpPr>
          <p:spPr>
            <a:xfrm>
              <a:off x="1763688" y="2211710"/>
              <a:ext cx="2592288"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25678" y="3165026"/>
              <a:ext cx="2468308" cy="338554"/>
            </a:xfrm>
            <a:prstGeom prst="rect">
              <a:avLst/>
            </a:prstGeom>
            <a:noFill/>
          </p:spPr>
          <p:txBody>
            <a:bodyPr wrap="square" rtlCol="0">
              <a:spAutoFit/>
            </a:bodyPr>
            <a:lstStyle/>
            <a:p>
              <a:pPr algn="ctr"/>
              <a:r>
                <a:rPr lang="en-US" altLang="zh-CN" sz="1600" dirty="0"/>
                <a:t>display: flex | inline-flex</a:t>
              </a:r>
              <a:endParaRPr lang="zh-CN" altLang="en-US" sz="1600" dirty="0"/>
            </a:p>
          </p:txBody>
        </p:sp>
        <p:sp>
          <p:nvSpPr>
            <p:cNvPr id="10" name="文本框 9"/>
            <p:cNvSpPr txBox="1"/>
            <p:nvPr/>
          </p:nvSpPr>
          <p:spPr>
            <a:xfrm>
              <a:off x="2627784" y="3579862"/>
              <a:ext cx="1080120" cy="369332"/>
            </a:xfrm>
            <a:prstGeom prst="rect">
              <a:avLst/>
            </a:prstGeom>
            <a:noFill/>
          </p:spPr>
          <p:txBody>
            <a:bodyPr wrap="square" rtlCol="0">
              <a:spAutoFit/>
            </a:bodyPr>
            <a:lstStyle/>
            <a:p>
              <a:r>
                <a:rPr lang="en-US" altLang="zh-CN" b="1" dirty="0">
                  <a:solidFill>
                    <a:schemeClr val="tx2"/>
                  </a:solidFill>
                </a:rPr>
                <a:t>flex</a:t>
              </a:r>
              <a:r>
                <a:rPr lang="zh-CN" altLang="en-US" b="1" dirty="0">
                  <a:solidFill>
                    <a:schemeClr val="tx2"/>
                  </a:solidFill>
                </a:rPr>
                <a:t>容器</a:t>
              </a:r>
              <a:endParaRPr lang="zh-CN" altLang="en-US" b="1" dirty="0">
                <a:solidFill>
                  <a:schemeClr val="tx2"/>
                </a:solidFill>
              </a:endParaRPr>
            </a:p>
          </p:txBody>
        </p:sp>
      </p:grpSp>
      <p:sp>
        <p:nvSpPr>
          <p:cNvPr id="8" name="矩形: 圆角 7"/>
          <p:cNvSpPr/>
          <p:nvPr/>
        </p:nvSpPr>
        <p:spPr>
          <a:xfrm>
            <a:off x="5792470" y="2175510"/>
            <a:ext cx="664210" cy="79184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62625" y="2684145"/>
            <a:ext cx="901700" cy="276860"/>
          </a:xfrm>
          <a:prstGeom prst="rect">
            <a:avLst/>
          </a:prstGeom>
          <a:noFill/>
        </p:spPr>
        <p:txBody>
          <a:bodyPr wrap="square" rtlCol="0">
            <a:spAutoFit/>
          </a:bodyPr>
          <a:lstStyle/>
          <a:p>
            <a:r>
              <a:rPr lang="en-US" altLang="zh-CN" sz="1200" dirty="0">
                <a:solidFill>
                  <a:schemeClr val="accent6">
                    <a:lumMod val="75000"/>
                  </a:schemeClr>
                </a:solidFill>
              </a:rPr>
              <a:t>flex</a:t>
            </a:r>
            <a:r>
              <a:rPr lang="zh-CN" altLang="en-US" sz="1200" dirty="0">
                <a:solidFill>
                  <a:schemeClr val="accent6">
                    <a:lumMod val="75000"/>
                  </a:schemeClr>
                </a:solidFill>
              </a:rPr>
              <a:t>元素</a:t>
            </a:r>
            <a:endParaRPr lang="zh-CN" altLang="en-US" sz="1200" dirty="0">
              <a:solidFill>
                <a:schemeClr val="accent6">
                  <a:lumMod val="75000"/>
                </a:schemeClr>
              </a:solidFill>
            </a:endParaRPr>
          </a:p>
        </p:txBody>
      </p:sp>
      <p:sp>
        <p:nvSpPr>
          <p:cNvPr id="12" name="文本框 11"/>
          <p:cNvSpPr txBox="1"/>
          <p:nvPr/>
        </p:nvSpPr>
        <p:spPr>
          <a:xfrm>
            <a:off x="5963920" y="2329180"/>
            <a:ext cx="435610" cy="369570"/>
          </a:xfrm>
          <a:prstGeom prst="rect">
            <a:avLst/>
          </a:prstGeom>
          <a:noFill/>
        </p:spPr>
        <p:txBody>
          <a:bodyPr wrap="square" rtlCol="0">
            <a:spAutoFit/>
          </a:bodyPr>
          <a:lstStyle/>
          <a:p>
            <a:r>
              <a:rPr lang="en-US" altLang="zh-CN" dirty="0">
                <a:solidFill>
                  <a:schemeClr val="accent6">
                    <a:lumMod val="75000"/>
                  </a:schemeClr>
                </a:solidFill>
              </a:rPr>
              <a:t>1</a:t>
            </a:r>
            <a:endParaRPr lang="zh-CN" altLang="en-US" dirty="0">
              <a:solidFill>
                <a:schemeClr val="accent6">
                  <a:lumMod val="75000"/>
                </a:schemeClr>
              </a:solidFill>
            </a:endParaRPr>
          </a:p>
        </p:txBody>
      </p:sp>
      <p:grpSp>
        <p:nvGrpSpPr>
          <p:cNvPr id="15" name="组合 14"/>
          <p:cNvGrpSpPr/>
          <p:nvPr/>
        </p:nvGrpSpPr>
        <p:grpSpPr>
          <a:xfrm>
            <a:off x="6413410" y="2181846"/>
            <a:ext cx="781884" cy="797107"/>
            <a:chOff x="2371986" y="2280604"/>
            <a:chExt cx="781884" cy="797107"/>
          </a:xfrm>
        </p:grpSpPr>
        <p:sp>
          <p:nvSpPr>
            <p:cNvPr id="30" name="矩形: 圆角 29"/>
            <p:cNvSpPr/>
            <p:nvPr/>
          </p:nvSpPr>
          <p:spPr>
            <a:xfrm>
              <a:off x="2429082" y="2280604"/>
              <a:ext cx="576064" cy="79208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2371986" y="2800712"/>
              <a:ext cx="781884" cy="276999"/>
            </a:xfrm>
            <a:prstGeom prst="rect">
              <a:avLst/>
            </a:prstGeom>
            <a:noFill/>
          </p:spPr>
          <p:txBody>
            <a:bodyPr wrap="square" rtlCol="0">
              <a:spAutoFit/>
            </a:bodyPr>
            <a:lstStyle/>
            <a:p>
              <a:r>
                <a:rPr lang="en-US" altLang="zh-CN" sz="1200" dirty="0">
                  <a:solidFill>
                    <a:schemeClr val="accent6">
                      <a:lumMod val="75000"/>
                    </a:schemeClr>
                  </a:solidFill>
                </a:rPr>
                <a:t>flex</a:t>
              </a:r>
              <a:r>
                <a:rPr lang="zh-CN" altLang="en-US" sz="1200" dirty="0">
                  <a:solidFill>
                    <a:schemeClr val="accent6">
                      <a:lumMod val="75000"/>
                    </a:schemeClr>
                  </a:solidFill>
                </a:rPr>
                <a:t>元素</a:t>
              </a:r>
              <a:endParaRPr lang="zh-CN" altLang="en-US" sz="1200" dirty="0">
                <a:solidFill>
                  <a:schemeClr val="accent6">
                    <a:lumMod val="75000"/>
                  </a:schemeClr>
                </a:solidFill>
              </a:endParaRPr>
            </a:p>
          </p:txBody>
        </p:sp>
        <p:sp>
          <p:nvSpPr>
            <p:cNvPr id="38" name="文本框 37"/>
            <p:cNvSpPr txBox="1"/>
            <p:nvPr/>
          </p:nvSpPr>
          <p:spPr>
            <a:xfrm>
              <a:off x="2549469" y="2446066"/>
              <a:ext cx="377362" cy="369332"/>
            </a:xfrm>
            <a:prstGeom prst="rect">
              <a:avLst/>
            </a:prstGeom>
            <a:noFill/>
          </p:spPr>
          <p:txBody>
            <a:bodyPr wrap="square" rtlCol="0">
              <a:spAutoFit/>
            </a:bodyPr>
            <a:lstStyle/>
            <a:p>
              <a:r>
                <a:rPr lang="en-US" altLang="zh-CN" dirty="0">
                  <a:solidFill>
                    <a:schemeClr val="accent6">
                      <a:lumMod val="75000"/>
                    </a:schemeClr>
                  </a:solidFill>
                </a:rPr>
                <a:t>2</a:t>
              </a:r>
              <a:endParaRPr lang="zh-CN" altLang="en-US" dirty="0">
                <a:solidFill>
                  <a:schemeClr val="accent6">
                    <a:lumMod val="75000"/>
                  </a:schemeClr>
                </a:solidFill>
              </a:endParaRPr>
            </a:p>
          </p:txBody>
        </p:sp>
      </p:grpSp>
      <p:grpSp>
        <p:nvGrpSpPr>
          <p:cNvPr id="14" name="组合 13"/>
          <p:cNvGrpSpPr/>
          <p:nvPr/>
        </p:nvGrpSpPr>
        <p:grpSpPr>
          <a:xfrm>
            <a:off x="7014463" y="2181469"/>
            <a:ext cx="781884" cy="792088"/>
            <a:chOff x="2973039" y="2280227"/>
            <a:chExt cx="781884" cy="792088"/>
          </a:xfrm>
        </p:grpSpPr>
        <p:sp>
          <p:nvSpPr>
            <p:cNvPr id="31" name="矩形: 圆角 30"/>
            <p:cNvSpPr/>
            <p:nvPr/>
          </p:nvSpPr>
          <p:spPr>
            <a:xfrm>
              <a:off x="3022468" y="2280227"/>
              <a:ext cx="576064" cy="79208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973039" y="2794011"/>
              <a:ext cx="781884" cy="276999"/>
            </a:xfrm>
            <a:prstGeom prst="rect">
              <a:avLst/>
            </a:prstGeom>
            <a:noFill/>
          </p:spPr>
          <p:txBody>
            <a:bodyPr wrap="square" rtlCol="0">
              <a:spAutoFit/>
            </a:bodyPr>
            <a:lstStyle/>
            <a:p>
              <a:r>
                <a:rPr lang="en-US" altLang="zh-CN" sz="1200" dirty="0">
                  <a:solidFill>
                    <a:schemeClr val="accent6">
                      <a:lumMod val="75000"/>
                    </a:schemeClr>
                  </a:solidFill>
                </a:rPr>
                <a:t>flex</a:t>
              </a:r>
              <a:r>
                <a:rPr lang="zh-CN" altLang="en-US" sz="1200" dirty="0">
                  <a:solidFill>
                    <a:schemeClr val="accent6">
                      <a:lumMod val="75000"/>
                    </a:schemeClr>
                  </a:solidFill>
                </a:rPr>
                <a:t>元素</a:t>
              </a:r>
              <a:endParaRPr lang="zh-CN" altLang="en-US" sz="1200" dirty="0">
                <a:solidFill>
                  <a:schemeClr val="accent6">
                    <a:lumMod val="75000"/>
                  </a:schemeClr>
                </a:solidFill>
              </a:endParaRPr>
            </a:p>
          </p:txBody>
        </p:sp>
        <p:sp>
          <p:nvSpPr>
            <p:cNvPr id="39" name="文本框 38"/>
            <p:cNvSpPr txBox="1"/>
            <p:nvPr/>
          </p:nvSpPr>
          <p:spPr>
            <a:xfrm>
              <a:off x="3160640" y="2446066"/>
              <a:ext cx="377362" cy="369332"/>
            </a:xfrm>
            <a:prstGeom prst="rect">
              <a:avLst/>
            </a:prstGeom>
            <a:noFill/>
          </p:spPr>
          <p:txBody>
            <a:bodyPr wrap="square" rtlCol="0">
              <a:spAutoFit/>
            </a:bodyPr>
            <a:lstStyle/>
            <a:p>
              <a:r>
                <a:rPr lang="en-US" altLang="zh-CN" dirty="0">
                  <a:solidFill>
                    <a:schemeClr val="accent6">
                      <a:lumMod val="75000"/>
                    </a:schemeClr>
                  </a:solidFill>
                </a:rPr>
                <a:t>3</a:t>
              </a:r>
              <a:endParaRPr lang="zh-CN" altLang="en-US" dirty="0">
                <a:solidFill>
                  <a:schemeClr val="accent6">
                    <a:lumMod val="75000"/>
                  </a:schemeClr>
                </a:solidFill>
              </a:endParaRPr>
            </a:p>
          </p:txBody>
        </p:sp>
      </p:grpSp>
      <p:grpSp>
        <p:nvGrpSpPr>
          <p:cNvPr id="23" name="组合 22"/>
          <p:cNvGrpSpPr/>
          <p:nvPr/>
        </p:nvGrpSpPr>
        <p:grpSpPr>
          <a:xfrm>
            <a:off x="3211662" y="2452250"/>
            <a:ext cx="2238055" cy="1045876"/>
            <a:chOff x="3300814" y="2479731"/>
            <a:chExt cx="2238055" cy="1045876"/>
          </a:xfrm>
        </p:grpSpPr>
        <p:cxnSp>
          <p:nvCxnSpPr>
            <p:cNvPr id="19" name="直接箭头连接符 18"/>
            <p:cNvCxnSpPr/>
            <p:nvPr/>
          </p:nvCxnSpPr>
          <p:spPr>
            <a:xfrm flipV="1">
              <a:off x="3300814" y="2665988"/>
              <a:ext cx="100811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347849" y="2479731"/>
              <a:ext cx="1191020" cy="369332"/>
            </a:xfrm>
            <a:prstGeom prst="rect">
              <a:avLst/>
            </a:prstGeom>
            <a:noFill/>
          </p:spPr>
          <p:txBody>
            <a:bodyPr wrap="square" rtlCol="0">
              <a:spAutoFit/>
            </a:bodyPr>
            <a:lstStyle/>
            <a:p>
              <a:r>
                <a:rPr lang="en-US" altLang="zh-CN" dirty="0"/>
                <a:t>flex</a:t>
              </a:r>
              <a:r>
                <a:rPr lang="zh-CN" altLang="en-US" dirty="0"/>
                <a:t>元素</a:t>
              </a:r>
              <a:endParaRPr lang="zh-CN" altLang="en-US" dirty="0"/>
            </a:p>
          </p:txBody>
        </p:sp>
        <p:cxnSp>
          <p:nvCxnSpPr>
            <p:cNvPr id="22" name="直接箭头连接符 21"/>
            <p:cNvCxnSpPr/>
            <p:nvPr/>
          </p:nvCxnSpPr>
          <p:spPr>
            <a:xfrm>
              <a:off x="3300814" y="3041507"/>
              <a:ext cx="1008112" cy="29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345244" y="3156275"/>
              <a:ext cx="1191020" cy="369332"/>
            </a:xfrm>
            <a:prstGeom prst="rect">
              <a:avLst/>
            </a:prstGeom>
            <a:noFill/>
          </p:spPr>
          <p:txBody>
            <a:bodyPr wrap="square" rtlCol="0">
              <a:spAutoFit/>
            </a:bodyPr>
            <a:lstStyle/>
            <a:p>
              <a:r>
                <a:rPr lang="en-US" altLang="zh-CN" dirty="0"/>
                <a:t>flex</a:t>
              </a:r>
              <a:r>
                <a:rPr lang="zh-CN" altLang="en-US" dirty="0"/>
                <a:t>容器</a:t>
              </a:r>
              <a:endParaRPr lang="zh-CN" altLang="en-US" dirty="0"/>
            </a:p>
          </p:txBody>
        </p:sp>
      </p:grpSp>
      <p:sp>
        <p:nvSpPr>
          <p:cNvPr id="5" name="圆角矩形 4"/>
          <p:cNvSpPr/>
          <p:nvPr/>
        </p:nvSpPr>
        <p:spPr>
          <a:xfrm>
            <a:off x="5868035" y="2284095"/>
            <a:ext cx="144145" cy="143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6083935" y="2284095"/>
            <a:ext cx="288290" cy="143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flexbox</a:t>
              </a:r>
              <a:r>
                <a:rPr lang="zh-CN" altLang="en-US" dirty="0">
                  <a:solidFill>
                    <a:srgbClr val="5B5E77"/>
                  </a:solidFill>
                  <a:latin typeface="微软雅黑" panose="020B0503020204020204" pitchFamily="34" charset="-122"/>
                  <a:ea typeface="微软雅黑" panose="020B0503020204020204" pitchFamily="34" charset="-122"/>
                </a:rPr>
                <a:t>的两根轴线</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p:cNvSpPr/>
          <p:nvPr/>
        </p:nvSpPr>
        <p:spPr>
          <a:xfrm>
            <a:off x="1237850" y="1423771"/>
            <a:ext cx="7266974" cy="830997"/>
          </a:xfrm>
          <a:prstGeom prst="rect">
            <a:avLst/>
          </a:prstGeom>
        </p:spPr>
        <p:txBody>
          <a:bodyPr wrap="square">
            <a:spAutoFit/>
          </a:bodyPr>
          <a:lstStyle/>
          <a:p>
            <a:pPr marL="285750" indent="-285750">
              <a:buFont typeface="Wingdings" panose="05000000000000000000" pitchFamily="2" charset="2"/>
              <a:buChar char="Ø"/>
            </a:pPr>
            <a:r>
              <a:rPr lang="zh-CN" altLang="en-US" sz="1600" dirty="0"/>
              <a:t>主轴和交叉轴。</a:t>
            </a:r>
            <a:endParaRPr lang="zh-CN" altLang="en-US" sz="1600" dirty="0"/>
          </a:p>
          <a:p>
            <a:pPr marL="285750" indent="-285750">
              <a:buFont typeface="Wingdings" panose="05000000000000000000" pitchFamily="2" charset="2"/>
              <a:buChar char="Ø"/>
            </a:pPr>
            <a:r>
              <a:rPr lang="zh-CN" altLang="en-US" sz="1600" dirty="0"/>
              <a:t>方向</a:t>
            </a:r>
            <a:endParaRPr lang="en-US" altLang="zh-CN" sz="1600" dirty="0"/>
          </a:p>
          <a:p>
            <a:pPr marL="285750" indent="-285750">
              <a:buFont typeface="Wingdings" panose="05000000000000000000" pitchFamily="2" charset="2"/>
              <a:buChar char="Ø"/>
            </a:pPr>
            <a:r>
              <a:rPr lang="zh-CN" altLang="en-US" sz="1600" dirty="0"/>
              <a:t>起始位置和终止位置</a:t>
            </a:r>
            <a:endParaRPr lang="zh-CN" altLang="en-US" sz="1600" dirty="0"/>
          </a:p>
        </p:txBody>
      </p:sp>
      <p:grpSp>
        <p:nvGrpSpPr>
          <p:cNvPr id="13" name="组合 12"/>
          <p:cNvGrpSpPr/>
          <p:nvPr/>
        </p:nvGrpSpPr>
        <p:grpSpPr>
          <a:xfrm>
            <a:off x="1932205" y="1995686"/>
            <a:ext cx="6720346" cy="3035776"/>
            <a:chOff x="1398386" y="1071762"/>
            <a:chExt cx="6899057" cy="3328867"/>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138" y="1458575"/>
              <a:ext cx="4565477" cy="2700362"/>
            </a:xfrm>
            <a:prstGeom prst="rect">
              <a:avLst/>
            </a:prstGeom>
          </p:spPr>
        </p:pic>
        <p:sp>
          <p:nvSpPr>
            <p:cNvPr id="9" name="文本框 8"/>
            <p:cNvSpPr txBox="1"/>
            <p:nvPr/>
          </p:nvSpPr>
          <p:spPr>
            <a:xfrm>
              <a:off x="1714646" y="1912536"/>
              <a:ext cx="705492" cy="404989"/>
            </a:xfrm>
            <a:prstGeom prst="rect">
              <a:avLst/>
            </a:prstGeom>
            <a:noFill/>
          </p:spPr>
          <p:txBody>
            <a:bodyPr wrap="square" rtlCol="0">
              <a:spAutoFit/>
            </a:bodyPr>
            <a:lstStyle/>
            <a:p>
              <a:r>
                <a:rPr lang="zh-CN" altLang="en-US" b="1" dirty="0">
                  <a:solidFill>
                    <a:schemeClr val="tx2"/>
                  </a:solidFill>
                </a:rPr>
                <a:t>主轴</a:t>
              </a:r>
              <a:endParaRPr lang="zh-CN" altLang="en-US" b="1" dirty="0">
                <a:solidFill>
                  <a:schemeClr val="tx2"/>
                </a:solidFill>
              </a:endParaRPr>
            </a:p>
          </p:txBody>
        </p:sp>
        <p:sp>
          <p:nvSpPr>
            <p:cNvPr id="10" name="文本框 9"/>
            <p:cNvSpPr txBox="1"/>
            <p:nvPr/>
          </p:nvSpPr>
          <p:spPr>
            <a:xfrm>
              <a:off x="4932040" y="1071762"/>
              <a:ext cx="1008112" cy="369332"/>
            </a:xfrm>
            <a:prstGeom prst="rect">
              <a:avLst/>
            </a:prstGeom>
            <a:noFill/>
          </p:spPr>
          <p:txBody>
            <a:bodyPr wrap="square" rtlCol="0">
              <a:spAutoFit/>
            </a:bodyPr>
            <a:lstStyle/>
            <a:p>
              <a:r>
                <a:rPr lang="zh-CN" altLang="en-US" i="1" dirty="0">
                  <a:solidFill>
                    <a:schemeClr val="accent2">
                      <a:lumMod val="75000"/>
                    </a:schemeClr>
                  </a:solidFill>
                </a:rPr>
                <a:t>交叉轴</a:t>
              </a:r>
              <a:endParaRPr lang="zh-CN" altLang="en-US" i="1" dirty="0">
                <a:solidFill>
                  <a:schemeClr val="accent2">
                    <a:lumMod val="75000"/>
                  </a:schemeClr>
                </a:solidFill>
              </a:endParaRPr>
            </a:p>
          </p:txBody>
        </p:sp>
        <p:sp>
          <p:nvSpPr>
            <p:cNvPr id="11" name="文本框 10"/>
            <p:cNvSpPr txBox="1"/>
            <p:nvPr/>
          </p:nvSpPr>
          <p:spPr>
            <a:xfrm>
              <a:off x="1398386" y="3579862"/>
              <a:ext cx="1395431" cy="307777"/>
            </a:xfrm>
            <a:prstGeom prst="rect">
              <a:avLst/>
            </a:prstGeom>
            <a:noFill/>
          </p:spPr>
          <p:txBody>
            <a:bodyPr wrap="square" rtlCol="0">
              <a:spAutoFit/>
            </a:bodyPr>
            <a:lstStyle/>
            <a:p>
              <a:r>
                <a:rPr lang="zh-CN" altLang="en-US" sz="1400" b="1" dirty="0">
                  <a:solidFill>
                    <a:schemeClr val="tx2"/>
                  </a:solidFill>
                </a:rPr>
                <a:t>主轴起始点</a:t>
              </a:r>
              <a:endParaRPr lang="zh-CN" altLang="en-US" sz="1400" b="1" dirty="0">
                <a:solidFill>
                  <a:schemeClr val="tx2"/>
                </a:solidFill>
              </a:endParaRPr>
            </a:p>
          </p:txBody>
        </p:sp>
        <p:sp>
          <p:nvSpPr>
            <p:cNvPr id="36" name="文本框 35"/>
            <p:cNvSpPr txBox="1"/>
            <p:nvPr/>
          </p:nvSpPr>
          <p:spPr>
            <a:xfrm>
              <a:off x="6902012" y="3579861"/>
              <a:ext cx="1395431" cy="307777"/>
            </a:xfrm>
            <a:prstGeom prst="rect">
              <a:avLst/>
            </a:prstGeom>
            <a:noFill/>
          </p:spPr>
          <p:txBody>
            <a:bodyPr wrap="square" rtlCol="0">
              <a:spAutoFit/>
            </a:bodyPr>
            <a:lstStyle/>
            <a:p>
              <a:r>
                <a:rPr lang="zh-CN" altLang="en-US" sz="1400" b="1" dirty="0">
                  <a:solidFill>
                    <a:schemeClr val="tx2"/>
                  </a:solidFill>
                </a:rPr>
                <a:t>主轴终止点</a:t>
              </a:r>
              <a:endParaRPr lang="zh-CN" altLang="en-US" sz="1400" b="1" dirty="0">
                <a:solidFill>
                  <a:schemeClr val="tx2"/>
                </a:solidFill>
              </a:endParaRPr>
            </a:p>
          </p:txBody>
        </p:sp>
        <p:sp>
          <p:nvSpPr>
            <p:cNvPr id="37" name="文本框 36"/>
            <p:cNvSpPr txBox="1"/>
            <p:nvPr/>
          </p:nvSpPr>
          <p:spPr>
            <a:xfrm>
              <a:off x="3707904" y="1140728"/>
              <a:ext cx="1395431" cy="307777"/>
            </a:xfrm>
            <a:prstGeom prst="rect">
              <a:avLst/>
            </a:prstGeom>
            <a:noFill/>
          </p:spPr>
          <p:txBody>
            <a:bodyPr wrap="square" rtlCol="0">
              <a:spAutoFit/>
            </a:bodyPr>
            <a:lstStyle/>
            <a:p>
              <a:r>
                <a:rPr lang="zh-CN" altLang="en-US" sz="1400" i="1" dirty="0">
                  <a:solidFill>
                    <a:schemeClr val="accent2">
                      <a:lumMod val="75000"/>
                    </a:schemeClr>
                  </a:solidFill>
                </a:rPr>
                <a:t>交叉轴起始点</a:t>
              </a:r>
              <a:endParaRPr lang="zh-CN" altLang="en-US" sz="1400" i="1" dirty="0">
                <a:solidFill>
                  <a:schemeClr val="accent2">
                    <a:lumMod val="75000"/>
                  </a:schemeClr>
                </a:solidFill>
              </a:endParaRPr>
            </a:p>
          </p:txBody>
        </p:sp>
        <p:sp>
          <p:nvSpPr>
            <p:cNvPr id="38" name="文本框 37"/>
            <p:cNvSpPr txBox="1"/>
            <p:nvPr/>
          </p:nvSpPr>
          <p:spPr>
            <a:xfrm>
              <a:off x="3707904" y="4092852"/>
              <a:ext cx="1395431" cy="307777"/>
            </a:xfrm>
            <a:prstGeom prst="rect">
              <a:avLst/>
            </a:prstGeom>
            <a:noFill/>
          </p:spPr>
          <p:txBody>
            <a:bodyPr wrap="square" rtlCol="0">
              <a:spAutoFit/>
            </a:bodyPr>
            <a:lstStyle/>
            <a:p>
              <a:r>
                <a:rPr lang="zh-CN" altLang="en-US" sz="1400" i="1" dirty="0">
                  <a:solidFill>
                    <a:schemeClr val="accent2">
                      <a:lumMod val="75000"/>
                    </a:schemeClr>
                  </a:solidFill>
                </a:rPr>
                <a:t>交叉轴终止点</a:t>
              </a:r>
              <a:endParaRPr lang="zh-CN" altLang="en-US" sz="1400" i="1" dirty="0">
                <a:solidFill>
                  <a:schemeClr val="accent2">
                    <a:lumMod val="75000"/>
                  </a:schemeClr>
                </a:solidFill>
              </a:endParaRPr>
            </a:p>
          </p:txBody>
        </p:sp>
        <p:sp>
          <p:nvSpPr>
            <p:cNvPr id="12" name="文本框 11"/>
            <p:cNvSpPr txBox="1"/>
            <p:nvPr/>
          </p:nvSpPr>
          <p:spPr>
            <a:xfrm>
              <a:off x="4270986" y="2979711"/>
              <a:ext cx="945739" cy="472487"/>
            </a:xfrm>
            <a:prstGeom prst="rect">
              <a:avLst/>
            </a:prstGeom>
            <a:noFill/>
          </p:spPr>
          <p:txBody>
            <a:bodyPr wrap="square" rtlCol="0">
              <a:spAutoFit/>
            </a:bodyPr>
            <a:lstStyle/>
            <a:p>
              <a:r>
                <a:rPr lang="en-US" altLang="zh-CN" sz="1100" dirty="0">
                  <a:solidFill>
                    <a:srgbClr val="DF4C6F"/>
                  </a:solidFill>
                </a:rPr>
                <a:t>flex</a:t>
              </a:r>
              <a:r>
                <a:rPr lang="zh-CN" altLang="en-US" sz="1100" dirty="0">
                  <a:solidFill>
                    <a:srgbClr val="DF4C6F"/>
                  </a:solidFill>
                </a:rPr>
                <a:t>元素占主轴空间</a:t>
              </a:r>
              <a:endParaRPr lang="zh-CN" altLang="en-US" sz="1100" dirty="0">
                <a:solidFill>
                  <a:srgbClr val="DF4C6F"/>
                </a:solidFill>
              </a:endParaRPr>
            </a:p>
          </p:txBody>
        </p:sp>
        <p:sp>
          <p:nvSpPr>
            <p:cNvPr id="40" name="文本框 39"/>
            <p:cNvSpPr txBox="1"/>
            <p:nvPr/>
          </p:nvSpPr>
          <p:spPr>
            <a:xfrm>
              <a:off x="5550055" y="2990775"/>
              <a:ext cx="945740" cy="430887"/>
            </a:xfrm>
            <a:prstGeom prst="rect">
              <a:avLst/>
            </a:prstGeom>
            <a:noFill/>
          </p:spPr>
          <p:txBody>
            <a:bodyPr wrap="square" rtlCol="0">
              <a:spAutoFit/>
            </a:bodyPr>
            <a:lstStyle/>
            <a:p>
              <a:r>
                <a:rPr lang="en-US" altLang="zh-CN" sz="1100" dirty="0">
                  <a:solidFill>
                    <a:srgbClr val="DF4C6F"/>
                  </a:solidFill>
                </a:rPr>
                <a:t>flex</a:t>
              </a:r>
              <a:r>
                <a:rPr lang="zh-CN" altLang="en-US" sz="1100" dirty="0">
                  <a:solidFill>
                    <a:srgbClr val="DF4C6F"/>
                  </a:solidFill>
                </a:rPr>
                <a:t>元素占交叉轴空间</a:t>
              </a:r>
              <a:endParaRPr lang="zh-CN" altLang="en-US" sz="1100" dirty="0">
                <a:solidFill>
                  <a:srgbClr val="DF4C6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初始效果</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p:cNvSpPr/>
          <p:nvPr/>
        </p:nvSpPr>
        <p:spPr>
          <a:xfrm>
            <a:off x="1237850" y="1423771"/>
            <a:ext cx="7266974" cy="2800767"/>
          </a:xfrm>
          <a:prstGeom prst="rect">
            <a:avLst/>
          </a:prstGeom>
        </p:spPr>
        <p:txBody>
          <a:bodyPr wrap="square">
            <a:spAutoFit/>
          </a:bodyPr>
          <a:lstStyle/>
          <a:p>
            <a:r>
              <a:rPr lang="zh-CN" altLang="en-US" sz="1600" dirty="0"/>
              <a:t>所有</a:t>
            </a:r>
            <a:r>
              <a:rPr lang="en-US" altLang="zh-CN" sz="1600" dirty="0"/>
              <a:t>CSS</a:t>
            </a:r>
            <a:r>
              <a:rPr lang="zh-CN" altLang="en-US" sz="1600" dirty="0"/>
              <a:t>属性都会有一个初始值，所以 </a:t>
            </a:r>
            <a:r>
              <a:rPr lang="en-US" altLang="zh-CN" sz="1600" dirty="0"/>
              <a:t>flex </a:t>
            </a:r>
            <a:r>
              <a:rPr lang="zh-CN" altLang="en-US" sz="1600" dirty="0"/>
              <a:t>容器中的所有 </a:t>
            </a:r>
            <a:r>
              <a:rPr lang="en-US" altLang="zh-CN" sz="1600" dirty="0"/>
              <a:t>flex </a:t>
            </a:r>
            <a:r>
              <a:rPr lang="zh-CN" altLang="en-US" sz="1600" dirty="0"/>
              <a:t>元素都会初始默认效果：</a:t>
            </a:r>
            <a:endParaRPr lang="zh-CN" altLang="en-US" sz="1600" dirty="0"/>
          </a:p>
          <a:p>
            <a:pPr marL="285750" indent="-285750">
              <a:buFont typeface="Wingdings" panose="05000000000000000000" pitchFamily="2" charset="2"/>
              <a:buChar char="Ø"/>
            </a:pPr>
            <a:r>
              <a:rPr lang="zh-CN" altLang="en-US" sz="1600" dirty="0"/>
              <a:t>主轴水平从左向右。元素排列为一行 </a:t>
            </a:r>
            <a:r>
              <a:rPr lang="en-US" altLang="zh-CN" sz="1600" dirty="0"/>
              <a:t>(flex-direction </a:t>
            </a:r>
            <a:r>
              <a:rPr lang="zh-CN" altLang="en-US" sz="1600" dirty="0"/>
              <a:t>属性的初始值是 </a:t>
            </a:r>
            <a:r>
              <a:rPr lang="en-US" altLang="zh-CN" sz="1600" dirty="0"/>
              <a:t>row)</a:t>
            </a:r>
            <a:r>
              <a:rPr lang="zh-CN" altLang="en-US" sz="1600" dirty="0"/>
              <a:t>。</a:t>
            </a:r>
            <a:endParaRPr lang="en-US" altLang="zh-CN"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zh-CN" altLang="en-US" sz="1600" dirty="0"/>
              <a:t>元素从左边起始线开始</a:t>
            </a:r>
            <a:r>
              <a:rPr lang="en-US" altLang="zh-CN" sz="1600" dirty="0"/>
              <a:t>(</a:t>
            </a:r>
            <a:r>
              <a:rPr lang="en-US" altLang="zh-CN" sz="1600" dirty="0" err="1"/>
              <a:t>justify-content:flex-start</a:t>
            </a:r>
            <a:r>
              <a:rPr lang="en-US" altLang="zh-CN" sz="1600" dirty="0"/>
              <a:t>)</a:t>
            </a:r>
            <a:r>
              <a:rPr lang="zh-CN" altLang="en-US" sz="1600" dirty="0"/>
              <a:t>。元素从主轴的起始线开始。</a:t>
            </a:r>
            <a:endParaRPr lang="en-US" altLang="zh-CN"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zh-CN" altLang="en-US" sz="1600" dirty="0"/>
              <a:t>默认不拉伸</a:t>
            </a:r>
            <a:r>
              <a:rPr lang="en-US" altLang="zh-CN" sz="1600" dirty="0"/>
              <a:t>(flex-grow:0)</a:t>
            </a:r>
            <a:r>
              <a:rPr lang="zh-CN" altLang="en-US" sz="1600" dirty="0"/>
              <a:t>，但是会压缩</a:t>
            </a:r>
            <a:r>
              <a:rPr lang="en-US" altLang="zh-CN" sz="1600" dirty="0"/>
              <a:t>(flex-shrink:1)</a:t>
            </a:r>
            <a:r>
              <a:rPr lang="zh-CN" altLang="en-US" sz="1600" dirty="0"/>
              <a:t>不换行</a:t>
            </a:r>
            <a:r>
              <a:rPr lang="en-US" altLang="zh-CN" sz="1600" dirty="0"/>
              <a:t>(</a:t>
            </a:r>
            <a:r>
              <a:rPr lang="en-US" altLang="zh-CN" sz="1600" dirty="0" err="1"/>
              <a:t>flew-wrap:nowrap</a:t>
            </a:r>
            <a:r>
              <a:rPr lang="en-US" altLang="zh-CN" sz="1600" dirty="0"/>
              <a:t>)</a:t>
            </a:r>
            <a:r>
              <a:rPr lang="zh-CN" altLang="en-US" sz="1600" dirty="0"/>
              <a:t>。元素不会在主维度方向拉伸，但是可以缩小。</a:t>
            </a:r>
            <a:endParaRPr lang="en-US" altLang="zh-CN" sz="1600" dirty="0"/>
          </a:p>
          <a:p>
            <a:pPr marL="285750" indent="-285750">
              <a:buFont typeface="Wingdings" panose="05000000000000000000" pitchFamily="2" charset="2"/>
              <a:buChar char="Ø"/>
            </a:pPr>
            <a:endParaRPr lang="zh-CN" altLang="en-US" sz="1600" dirty="0"/>
          </a:p>
          <a:p>
            <a:pPr marL="285750" indent="-285750">
              <a:buFont typeface="Wingdings" panose="05000000000000000000" pitchFamily="2" charset="2"/>
              <a:buChar char="Ø"/>
            </a:pPr>
            <a:r>
              <a:rPr lang="zh-CN" altLang="en-US" sz="1600" dirty="0"/>
              <a:t>不设置高度时</a:t>
            </a:r>
            <a:r>
              <a:rPr lang="en-US" altLang="zh-CN" sz="1600" dirty="0"/>
              <a:t>flex</a:t>
            </a:r>
            <a:r>
              <a:rPr lang="zh-CN" altLang="en-US" sz="1600" dirty="0"/>
              <a:t>元素充满</a:t>
            </a:r>
            <a:r>
              <a:rPr lang="en-US" altLang="zh-CN" sz="1600" dirty="0"/>
              <a:t>flex</a:t>
            </a:r>
            <a:r>
              <a:rPr lang="zh-CN" altLang="en-US" sz="1600" dirty="0"/>
              <a:t>容器</a:t>
            </a:r>
            <a:r>
              <a:rPr lang="en-US" altLang="zh-CN" sz="1600" dirty="0"/>
              <a:t>(</a:t>
            </a:r>
            <a:r>
              <a:rPr lang="en-US" altLang="zh-CN" sz="1600" dirty="0" err="1"/>
              <a:t>align-items:stretch</a:t>
            </a:r>
            <a:r>
              <a:rPr lang="en-US" altLang="zh-CN" sz="1600" dirty="0"/>
              <a:t>)</a:t>
            </a:r>
            <a:r>
              <a:rPr lang="zh-CN" altLang="en-US" sz="1600" dirty="0"/>
              <a:t>。元素被拉伸来填充交叉轴大小。</a:t>
            </a:r>
            <a:endParaRPr lang="zh-CN" altLang="en-US"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id-ID" sz="4950" b="1" dirty="0">
                <a:solidFill>
                  <a:schemeClr val="bg1"/>
                </a:solidFill>
                <a:latin typeface="方正兰亭黑简体" panose="02000000000000000000" pitchFamily="2" charset="-122"/>
                <a:ea typeface="方正兰亭黑简体" panose="02000000000000000000" pitchFamily="2" charset="-122"/>
              </a:rPr>
              <a:t>1</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a:t>
            </a:r>
            <a:r>
              <a:rPr lang="zh-CN" altLang="en-US" sz="2100" b="1" dirty="0">
                <a:solidFill>
                  <a:schemeClr val="bg1"/>
                </a:solidFill>
                <a:latin typeface="微软雅黑" panose="020B0503020204020204" pitchFamily="34" charset="-122"/>
                <a:ea typeface="微软雅黑" panose="020B0503020204020204" pitchFamily="34" charset="-122"/>
              </a:rPr>
              <a:t>前情回顾</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9</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Flex</a:t>
            </a:r>
            <a:r>
              <a:rPr lang="zh-CN" altLang="en-US" sz="2100" b="1" dirty="0">
                <a:solidFill>
                  <a:schemeClr val="bg1"/>
                </a:solidFill>
                <a:latin typeface="微软雅黑" panose="020B0503020204020204" pitchFamily="34" charset="-122"/>
                <a:ea typeface="微软雅黑" panose="020B0503020204020204" pitchFamily="34" charset="-122"/>
              </a:rPr>
              <a:t>弹性盒子（二）</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25683"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flex</a:t>
              </a:r>
              <a:r>
                <a:rPr lang="zh-CN" altLang="en-US" dirty="0">
                  <a:solidFill>
                    <a:srgbClr val="5B5E77"/>
                  </a:solidFill>
                  <a:latin typeface="微软雅黑" panose="020B0503020204020204" pitchFamily="34" charset="-122"/>
                  <a:ea typeface="微软雅黑" panose="020B0503020204020204" pitchFamily="34" charset="-122"/>
                </a:rPr>
                <a:t>容器属性</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p:cNvSpPr/>
          <p:nvPr/>
        </p:nvSpPr>
        <p:spPr>
          <a:xfrm>
            <a:off x="1257300" y="1403985"/>
            <a:ext cx="7469505" cy="3014980"/>
          </a:xfrm>
          <a:prstGeom prst="rect">
            <a:avLst/>
          </a:prstGeom>
        </p:spPr>
        <p:txBody>
          <a:bodyPr wrap="square">
            <a:spAutoFit/>
          </a:bodyPr>
          <a:lstStyle/>
          <a:p>
            <a:r>
              <a:rPr lang="en-US" altLang="zh-CN" sz="1600" dirty="0"/>
              <a:t>1</a:t>
            </a:r>
            <a:r>
              <a:rPr lang="zh-CN" altLang="en-US" sz="1600" dirty="0"/>
              <a:t>、</a:t>
            </a:r>
            <a:r>
              <a:rPr lang="en-US" altLang="zh-CN" sz="1600" dirty="0"/>
              <a:t>flex-direction</a:t>
            </a:r>
            <a:r>
              <a:rPr lang="zh-CN" altLang="en-US" sz="1600" dirty="0"/>
              <a:t>设置</a:t>
            </a:r>
            <a:r>
              <a:rPr lang="en-US" altLang="zh-CN" sz="1600" dirty="0"/>
              <a:t>flex</a:t>
            </a:r>
            <a:r>
              <a:rPr lang="zh-CN" altLang="en-US" sz="1600" dirty="0"/>
              <a:t>容器主轴的方向</a:t>
            </a:r>
            <a:r>
              <a:rPr lang="zh-CN" altLang="en-US" sz="1600" dirty="0">
                <a:sym typeface="+mn-ea"/>
              </a:rPr>
              <a:t>，属性值详解如下：</a:t>
            </a:r>
            <a:endParaRPr lang="zh-CN" altLang="en-US" sz="1600" dirty="0"/>
          </a:p>
          <a:p>
            <a:pPr lvl="1"/>
            <a:r>
              <a:rPr lang="en-US" altLang="zh-CN" sz="1400" dirty="0"/>
              <a:t>row </a:t>
            </a:r>
            <a:r>
              <a:rPr lang="en-US" altLang="zh-CN" sz="1200" dirty="0">
                <a:solidFill>
                  <a:schemeClr val="bg1">
                    <a:lumMod val="50000"/>
                  </a:schemeClr>
                </a:solidFill>
              </a:rPr>
              <a:t>// (</a:t>
            </a:r>
            <a:r>
              <a:rPr lang="zh-CN" altLang="en-US" sz="1200" dirty="0">
                <a:solidFill>
                  <a:schemeClr val="bg1">
                    <a:lumMod val="50000"/>
                  </a:schemeClr>
                </a:solidFill>
              </a:rPr>
              <a:t>默认</a:t>
            </a:r>
            <a:r>
              <a:rPr lang="en-US" altLang="zh-CN" sz="1200" dirty="0">
                <a:solidFill>
                  <a:schemeClr val="bg1">
                    <a:lumMod val="50000"/>
                  </a:schemeClr>
                </a:solidFill>
              </a:rPr>
              <a:t>)</a:t>
            </a:r>
            <a:r>
              <a:rPr lang="zh-CN" altLang="en-US" sz="1200" dirty="0">
                <a:solidFill>
                  <a:schemeClr val="bg1">
                    <a:lumMod val="50000"/>
                  </a:schemeClr>
                </a:solidFill>
              </a:rPr>
              <a:t>默认方向</a:t>
            </a:r>
            <a:endParaRPr lang="zh-CN" altLang="en-US" sz="1200" dirty="0">
              <a:solidFill>
                <a:schemeClr val="bg1">
                  <a:lumMod val="50000"/>
                </a:schemeClr>
              </a:solidFill>
            </a:endParaRPr>
          </a:p>
          <a:p>
            <a:pPr lvl="1"/>
            <a:r>
              <a:rPr lang="en-US" altLang="zh-CN" sz="1400" dirty="0"/>
              <a:t>row-reverse </a:t>
            </a:r>
            <a:r>
              <a:rPr lang="en-US" altLang="zh-CN" sz="1200" dirty="0">
                <a:solidFill>
                  <a:schemeClr val="bg1">
                    <a:lumMod val="50000"/>
                  </a:schemeClr>
                </a:solidFill>
              </a:rPr>
              <a:t>//</a:t>
            </a:r>
            <a:r>
              <a:rPr lang="zh-CN" altLang="en-US" sz="1200" dirty="0">
                <a:solidFill>
                  <a:schemeClr val="bg1">
                    <a:lumMod val="50000"/>
                  </a:schemeClr>
                </a:solidFill>
              </a:rPr>
              <a:t>默认方向 首尾互换</a:t>
            </a:r>
            <a:endParaRPr lang="zh-CN" altLang="en-US" sz="1200" dirty="0">
              <a:solidFill>
                <a:schemeClr val="bg1">
                  <a:lumMod val="50000"/>
                </a:schemeClr>
              </a:solidFill>
            </a:endParaRPr>
          </a:p>
          <a:p>
            <a:pPr lvl="1"/>
            <a:r>
              <a:rPr lang="en-US" altLang="zh-CN" sz="1400" dirty="0"/>
              <a:t>column  </a:t>
            </a:r>
            <a:r>
              <a:rPr lang="en-US" altLang="zh-CN" sz="1200" dirty="0">
                <a:solidFill>
                  <a:schemeClr val="bg1">
                    <a:lumMod val="50000"/>
                  </a:schemeClr>
                </a:solidFill>
              </a:rPr>
              <a:t>//</a:t>
            </a:r>
            <a:r>
              <a:rPr lang="zh-CN" altLang="en-US" sz="1200" dirty="0">
                <a:solidFill>
                  <a:schemeClr val="bg1">
                    <a:lumMod val="50000"/>
                  </a:schemeClr>
                </a:solidFill>
              </a:rPr>
              <a:t>垂直，从上到下</a:t>
            </a:r>
            <a:endParaRPr lang="zh-CN" altLang="en-US" sz="1200" dirty="0">
              <a:solidFill>
                <a:schemeClr val="bg1">
                  <a:lumMod val="50000"/>
                </a:schemeClr>
              </a:solidFill>
            </a:endParaRPr>
          </a:p>
          <a:p>
            <a:pPr lvl="1"/>
            <a:r>
              <a:rPr lang="en-US" altLang="zh-CN" sz="1400" dirty="0"/>
              <a:t>column-reverse </a:t>
            </a:r>
            <a:r>
              <a:rPr lang="en-US" altLang="zh-CN" sz="1200" dirty="0">
                <a:solidFill>
                  <a:schemeClr val="bg1">
                    <a:lumMod val="50000"/>
                  </a:schemeClr>
                </a:solidFill>
              </a:rPr>
              <a:t>//</a:t>
            </a:r>
            <a:r>
              <a:rPr lang="zh-CN" altLang="en-US" sz="1200" dirty="0">
                <a:solidFill>
                  <a:schemeClr val="bg1">
                    <a:lumMod val="50000"/>
                  </a:schemeClr>
                </a:solidFill>
              </a:rPr>
              <a:t>垂直 从下到上</a:t>
            </a:r>
            <a:endParaRPr lang="en-US" altLang="zh-CN" sz="1200" dirty="0">
              <a:solidFill>
                <a:schemeClr val="bg1">
                  <a:lumMod val="50000"/>
                </a:schemeClr>
              </a:solidFill>
            </a:endParaRPr>
          </a:p>
          <a:p>
            <a:pPr lvl="1"/>
            <a:endParaRPr lang="zh-CN" altLang="en-US" sz="1400" dirty="0"/>
          </a:p>
          <a:p>
            <a:r>
              <a:rPr lang="en-US" altLang="zh-CN" sz="1600" dirty="0"/>
              <a:t>2</a:t>
            </a:r>
            <a:r>
              <a:rPr lang="zh-CN" altLang="en-US" sz="1600" dirty="0"/>
              <a:t>、</a:t>
            </a:r>
            <a:r>
              <a:rPr lang="en-US" altLang="zh-CN" sz="1600" dirty="0"/>
              <a:t>flex-wrap </a:t>
            </a:r>
            <a:r>
              <a:rPr lang="zh-CN" altLang="en-US" sz="1600" dirty="0"/>
              <a:t>控制</a:t>
            </a:r>
            <a:r>
              <a:rPr lang="en-US" altLang="zh-CN" sz="1600" dirty="0"/>
              <a:t>flex</a:t>
            </a:r>
            <a:r>
              <a:rPr lang="zh-CN" altLang="en-US" sz="1600" dirty="0"/>
              <a:t>容器是单线还是多线，以及新线的堆叠方向</a:t>
            </a:r>
            <a:r>
              <a:rPr lang="zh-CN" altLang="en-US" sz="1600" dirty="0">
                <a:sym typeface="+mn-ea"/>
              </a:rPr>
              <a:t>，</a:t>
            </a:r>
            <a:r>
              <a:rPr lang="zh-CN" altLang="en-US" sz="1400" dirty="0">
                <a:sym typeface="+mn-ea"/>
              </a:rPr>
              <a:t>属性值详解如下：</a:t>
            </a:r>
            <a:endParaRPr lang="zh-CN" altLang="en-US" sz="1400" dirty="0"/>
          </a:p>
          <a:p>
            <a:pPr lvl="1"/>
            <a:r>
              <a:rPr lang="en-US" altLang="zh-CN" sz="1400" dirty="0" err="1"/>
              <a:t>nowrap </a:t>
            </a:r>
            <a:r>
              <a:rPr lang="en-US" altLang="zh-CN" sz="1200" dirty="0" err="1">
                <a:solidFill>
                  <a:schemeClr val="bg1">
                    <a:lumMod val="50000"/>
                  </a:schemeClr>
                </a:solidFill>
              </a:rPr>
              <a:t>//</a:t>
            </a:r>
            <a:r>
              <a:rPr lang="zh-CN" altLang="en-US" sz="1200" dirty="0">
                <a:solidFill>
                  <a:schemeClr val="bg1">
                    <a:lumMod val="50000"/>
                  </a:schemeClr>
                </a:solidFill>
              </a:rPr>
              <a:t>单行</a:t>
            </a:r>
            <a:endParaRPr lang="zh-CN" altLang="en-US" sz="1400" dirty="0"/>
          </a:p>
          <a:p>
            <a:pPr lvl="1"/>
            <a:r>
              <a:rPr lang="en-US" altLang="zh-CN" sz="1400" dirty="0"/>
              <a:t>wrap </a:t>
            </a:r>
            <a:r>
              <a:rPr lang="en-US" altLang="zh-CN" sz="1200" dirty="0">
                <a:solidFill>
                  <a:schemeClr val="bg1">
                    <a:lumMod val="50000"/>
                  </a:schemeClr>
                </a:solidFill>
              </a:rPr>
              <a:t>//</a:t>
            </a:r>
            <a:r>
              <a:rPr lang="zh-CN" altLang="en-US" sz="1200" dirty="0">
                <a:solidFill>
                  <a:schemeClr val="bg1">
                    <a:lumMod val="50000"/>
                  </a:schemeClr>
                </a:solidFill>
              </a:rPr>
              <a:t>多行</a:t>
            </a:r>
            <a:endParaRPr lang="zh-CN" altLang="en-US" sz="1400" dirty="0"/>
          </a:p>
          <a:p>
            <a:pPr lvl="1"/>
            <a:r>
              <a:rPr lang="en-US" altLang="zh-CN" sz="1400" dirty="0"/>
              <a:t>wrap-reverse</a:t>
            </a:r>
            <a:r>
              <a:rPr lang="en-US" altLang="zh-CN" sz="1200" dirty="0">
                <a:solidFill>
                  <a:schemeClr val="bg1">
                    <a:lumMod val="50000"/>
                  </a:schemeClr>
                </a:solidFill>
              </a:rPr>
              <a:t> // </a:t>
            </a:r>
            <a:r>
              <a:rPr lang="zh-CN" altLang="en-US" sz="1200" dirty="0">
                <a:solidFill>
                  <a:schemeClr val="bg1">
                    <a:lumMod val="50000"/>
                  </a:schemeClr>
                </a:solidFill>
              </a:rPr>
              <a:t>新线上前排列</a:t>
            </a:r>
            <a:endParaRPr lang="en-US" altLang="zh-CN" sz="1400" dirty="0"/>
          </a:p>
          <a:p>
            <a:pPr lvl="1"/>
            <a:endParaRPr lang="zh-CN" altLang="en-US" sz="1400" dirty="0"/>
          </a:p>
          <a:p>
            <a:r>
              <a:rPr lang="en-US" altLang="zh-CN" sz="1600" dirty="0"/>
              <a:t>3</a:t>
            </a:r>
            <a:r>
              <a:rPr lang="zh-CN" altLang="en-US" sz="1600" dirty="0"/>
              <a:t>、</a:t>
            </a:r>
            <a:r>
              <a:rPr lang="en-US" altLang="zh-CN" sz="1600" dirty="0"/>
              <a:t>flex-flow: flex-direction flex-wrap;</a:t>
            </a:r>
            <a:endParaRPr lang="en-US" altLang="zh-CN" sz="1600" dirty="0"/>
          </a:p>
          <a:p>
            <a:endParaRPr lang="zh-CN" altLang="en-US"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29" name="矩形 28"/>
          <p:cNvSpPr/>
          <p:nvPr/>
        </p:nvSpPr>
        <p:spPr>
          <a:xfrm>
            <a:off x="870660" y="473693"/>
            <a:ext cx="7266974" cy="4707890"/>
          </a:xfrm>
          <a:prstGeom prst="rect">
            <a:avLst/>
          </a:prstGeom>
        </p:spPr>
        <p:txBody>
          <a:bodyPr wrap="square">
            <a:spAutoFit/>
          </a:bodyPr>
          <a:lstStyle/>
          <a:p>
            <a:r>
              <a:rPr lang="en-US" altLang="zh-CN" sz="1600" dirty="0"/>
              <a:t>4</a:t>
            </a:r>
            <a:r>
              <a:rPr lang="zh-CN" altLang="en-US" sz="1600" dirty="0"/>
              <a:t>、</a:t>
            </a:r>
            <a:r>
              <a:rPr lang="en-US" altLang="zh-CN" sz="1600" dirty="0"/>
              <a:t>justify-content </a:t>
            </a:r>
            <a:r>
              <a:rPr lang="zh-CN" altLang="en-US" sz="1600" dirty="0"/>
              <a:t>项目在主轴上的对齐方式，</a:t>
            </a:r>
            <a:r>
              <a:rPr lang="zh-CN" altLang="en-US" sz="1600" dirty="0">
                <a:sym typeface="+mn-ea"/>
              </a:rPr>
              <a:t>属性值详解如下：</a:t>
            </a:r>
            <a:endParaRPr lang="zh-CN" altLang="en-US" sz="1600" dirty="0"/>
          </a:p>
          <a:p>
            <a:pPr lvl="1"/>
            <a:r>
              <a:rPr lang="en-US" altLang="zh-CN" sz="1400" dirty="0"/>
              <a:t>flex-start </a:t>
            </a:r>
            <a:r>
              <a:rPr lang="en-US" altLang="zh-CN" sz="1200" dirty="0">
                <a:solidFill>
                  <a:schemeClr val="bg1">
                    <a:lumMod val="50000"/>
                  </a:schemeClr>
                </a:solidFill>
              </a:rPr>
              <a:t>//(</a:t>
            </a:r>
            <a:r>
              <a:rPr lang="zh-CN" altLang="en-US" sz="1200" dirty="0">
                <a:solidFill>
                  <a:schemeClr val="bg1">
                    <a:lumMod val="50000"/>
                  </a:schemeClr>
                </a:solidFill>
              </a:rPr>
              <a:t>默认</a:t>
            </a:r>
            <a:r>
              <a:rPr lang="en-US" altLang="zh-CN" sz="1200" dirty="0">
                <a:solidFill>
                  <a:schemeClr val="bg1">
                    <a:lumMod val="50000"/>
                  </a:schemeClr>
                </a:solidFill>
              </a:rPr>
              <a:t>) </a:t>
            </a:r>
            <a:r>
              <a:rPr lang="zh-CN" altLang="en-US" sz="1200" dirty="0">
                <a:solidFill>
                  <a:schemeClr val="bg1">
                    <a:lumMod val="50000"/>
                  </a:schemeClr>
                </a:solidFill>
              </a:rPr>
              <a:t>主轴起始端</a:t>
            </a:r>
            <a:r>
              <a:rPr lang="en-US" altLang="zh-CN" sz="1200" dirty="0">
                <a:solidFill>
                  <a:schemeClr val="bg1">
                    <a:lumMod val="50000"/>
                  </a:schemeClr>
                </a:solidFill>
              </a:rPr>
              <a:t>(</a:t>
            </a:r>
            <a:r>
              <a:rPr lang="en-US" altLang="zh-CN" sz="1200" dirty="0">
                <a:solidFill>
                  <a:schemeClr val="bg1">
                    <a:lumMod val="50000"/>
                  </a:schemeClr>
                </a:solidFill>
                <a:sym typeface="+mn-ea"/>
              </a:rPr>
              <a:t>main-start)</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flex-end </a:t>
            </a:r>
            <a:r>
              <a:rPr lang="en-US" altLang="zh-CN" sz="1200" dirty="0">
                <a:solidFill>
                  <a:schemeClr val="bg1">
                    <a:lumMod val="50000"/>
                  </a:schemeClr>
                </a:solidFill>
              </a:rPr>
              <a:t>// </a:t>
            </a:r>
            <a:r>
              <a:rPr lang="zh-CN" altLang="en-US" sz="1200" dirty="0">
                <a:solidFill>
                  <a:schemeClr val="bg1">
                    <a:lumMod val="50000"/>
                  </a:schemeClr>
                </a:solidFill>
                <a:sym typeface="+mn-ea"/>
              </a:rPr>
              <a:t>主轴末端</a:t>
            </a:r>
            <a:r>
              <a:rPr lang="en-US" altLang="zh-CN" sz="1200" dirty="0">
                <a:solidFill>
                  <a:schemeClr val="bg1">
                    <a:lumMod val="50000"/>
                  </a:schemeClr>
                </a:solidFill>
                <a:sym typeface="+mn-ea"/>
              </a:rPr>
              <a:t>(</a:t>
            </a:r>
            <a:r>
              <a:rPr lang="en-US" altLang="zh-CN" sz="1200" dirty="0">
                <a:solidFill>
                  <a:schemeClr val="bg1">
                    <a:lumMod val="50000"/>
                  </a:schemeClr>
                </a:solidFill>
              </a:rPr>
              <a:t>main-end)</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center </a:t>
            </a:r>
            <a:r>
              <a:rPr lang="en-US" altLang="zh-CN" sz="1200" dirty="0">
                <a:solidFill>
                  <a:schemeClr val="bg1">
                    <a:lumMod val="50000"/>
                  </a:schemeClr>
                </a:solidFill>
              </a:rPr>
              <a:t>//</a:t>
            </a:r>
            <a:r>
              <a:rPr lang="zh-CN" altLang="en-US" sz="1200" dirty="0">
                <a:solidFill>
                  <a:schemeClr val="bg1">
                    <a:lumMod val="50000"/>
                  </a:schemeClr>
                </a:solidFill>
              </a:rPr>
              <a:t>居中</a:t>
            </a:r>
            <a:endParaRPr lang="zh-CN" altLang="en-US" sz="1200" dirty="0">
              <a:solidFill>
                <a:schemeClr val="bg1">
                  <a:lumMod val="50000"/>
                </a:schemeClr>
              </a:solidFill>
            </a:endParaRPr>
          </a:p>
          <a:p>
            <a:pPr lvl="1"/>
            <a:r>
              <a:rPr lang="en-US" altLang="zh-CN" sz="1400" dirty="0"/>
              <a:t>space-between</a:t>
            </a:r>
            <a:r>
              <a:rPr lang="en-US" altLang="zh-CN" sz="1200" dirty="0">
                <a:solidFill>
                  <a:schemeClr val="bg1">
                    <a:lumMod val="50000"/>
                  </a:schemeClr>
                </a:solidFill>
              </a:rPr>
              <a:t> // </a:t>
            </a:r>
            <a:r>
              <a:rPr lang="zh-CN" altLang="en-US" sz="1200" dirty="0">
                <a:solidFill>
                  <a:schemeClr val="bg1">
                    <a:lumMod val="50000"/>
                  </a:schemeClr>
                </a:solidFill>
              </a:rPr>
              <a:t>两端对齐，没两个</a:t>
            </a:r>
            <a:r>
              <a:rPr lang="en-US" altLang="zh-CN" sz="1200" dirty="0">
                <a:solidFill>
                  <a:schemeClr val="bg1">
                    <a:lumMod val="50000"/>
                  </a:schemeClr>
                </a:solidFill>
              </a:rPr>
              <a:t>flex</a:t>
            </a:r>
            <a:r>
              <a:rPr lang="zh-CN" altLang="en-US" sz="1200" dirty="0">
                <a:solidFill>
                  <a:schemeClr val="bg1">
                    <a:lumMod val="50000"/>
                  </a:schemeClr>
                </a:solidFill>
              </a:rPr>
              <a:t>元素之间的空隙相等</a:t>
            </a:r>
            <a:endParaRPr lang="zh-CN" altLang="en-US" sz="1200" dirty="0">
              <a:solidFill>
                <a:schemeClr val="bg1">
                  <a:lumMod val="50000"/>
                </a:schemeClr>
              </a:solidFill>
            </a:endParaRPr>
          </a:p>
          <a:p>
            <a:pPr lvl="1"/>
            <a:r>
              <a:rPr lang="en-US" altLang="zh-CN" sz="1400" dirty="0"/>
              <a:t>space-around </a:t>
            </a:r>
            <a:r>
              <a:rPr lang="en-US" altLang="zh-CN" sz="1200" dirty="0">
                <a:solidFill>
                  <a:schemeClr val="bg1">
                    <a:lumMod val="50000"/>
                  </a:schemeClr>
                </a:solidFill>
              </a:rPr>
              <a:t>// </a:t>
            </a:r>
            <a:r>
              <a:rPr lang="zh-CN" altLang="en-US" sz="1200" dirty="0">
                <a:solidFill>
                  <a:schemeClr val="bg1">
                    <a:lumMod val="50000"/>
                  </a:schemeClr>
                </a:solidFill>
              </a:rPr>
              <a:t>每个项目两侧的距离相等</a:t>
            </a:r>
            <a:endParaRPr lang="en-US" altLang="zh-CN" sz="1200" dirty="0">
              <a:solidFill>
                <a:schemeClr val="bg1">
                  <a:lumMod val="50000"/>
                </a:schemeClr>
              </a:solidFill>
            </a:endParaRPr>
          </a:p>
          <a:p>
            <a:endParaRPr lang="zh-CN" altLang="en-US" sz="1400" dirty="0"/>
          </a:p>
          <a:p>
            <a:r>
              <a:rPr lang="en-US" altLang="zh-CN" sz="1600" dirty="0"/>
              <a:t>5</a:t>
            </a:r>
            <a:r>
              <a:rPr lang="zh-CN" altLang="en-US" sz="1600" dirty="0"/>
              <a:t>、</a:t>
            </a:r>
            <a:r>
              <a:rPr lang="en-US" altLang="zh-CN" sz="1600" dirty="0"/>
              <a:t>align-items </a:t>
            </a:r>
            <a:r>
              <a:rPr lang="zh-CN" altLang="en-US" sz="1600" dirty="0"/>
              <a:t>项目在交叉轴上的对齐方式，</a:t>
            </a:r>
            <a:r>
              <a:rPr lang="zh-CN" altLang="en-US" sz="1600" dirty="0">
                <a:sym typeface="+mn-ea"/>
              </a:rPr>
              <a:t>属性值详解如下：</a:t>
            </a:r>
            <a:endParaRPr lang="zh-CN" altLang="en-US" sz="1600" dirty="0"/>
          </a:p>
          <a:p>
            <a:pPr lvl="1"/>
            <a:r>
              <a:rPr lang="en-US" altLang="zh-CN" sz="1400" dirty="0"/>
              <a:t>flex-start </a:t>
            </a:r>
            <a:r>
              <a:rPr lang="en-US" altLang="zh-CN" sz="1200" dirty="0">
                <a:solidFill>
                  <a:schemeClr val="bg1">
                    <a:lumMod val="50000"/>
                  </a:schemeClr>
                </a:solidFill>
              </a:rPr>
              <a:t>// </a:t>
            </a:r>
            <a:r>
              <a:rPr lang="zh-CN" altLang="en-US" sz="1200" dirty="0">
                <a:solidFill>
                  <a:schemeClr val="bg1">
                    <a:lumMod val="50000"/>
                  </a:schemeClr>
                </a:solidFill>
              </a:rPr>
              <a:t>交叉轴起始段</a:t>
            </a:r>
            <a:r>
              <a:rPr lang="en-US" altLang="zh-CN" sz="1200" dirty="0">
                <a:solidFill>
                  <a:schemeClr val="bg1">
                    <a:lumMod val="50000"/>
                  </a:schemeClr>
                </a:solidFill>
              </a:rPr>
              <a:t>(cross-start)</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flex-end </a:t>
            </a:r>
            <a:r>
              <a:rPr lang="en-US" altLang="zh-CN" sz="1200" dirty="0">
                <a:solidFill>
                  <a:schemeClr val="bg1">
                    <a:lumMod val="50000"/>
                  </a:schemeClr>
                </a:solidFill>
              </a:rPr>
              <a:t>// </a:t>
            </a:r>
            <a:r>
              <a:rPr lang="zh-CN" altLang="en-US" sz="1200" dirty="0">
                <a:solidFill>
                  <a:schemeClr val="bg1">
                    <a:lumMod val="50000"/>
                  </a:schemeClr>
                </a:solidFill>
              </a:rPr>
              <a:t>交叉轴末端</a:t>
            </a:r>
            <a:r>
              <a:rPr lang="en-US" altLang="zh-CN" sz="1200" dirty="0">
                <a:solidFill>
                  <a:schemeClr val="bg1">
                    <a:lumMod val="50000"/>
                  </a:schemeClr>
                </a:solidFill>
              </a:rPr>
              <a:t>(cross-end)</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center </a:t>
            </a:r>
            <a:r>
              <a:rPr lang="en-US" altLang="zh-CN" sz="1200" dirty="0">
                <a:solidFill>
                  <a:schemeClr val="bg1">
                    <a:lumMod val="50000"/>
                  </a:schemeClr>
                </a:solidFill>
              </a:rPr>
              <a:t>// </a:t>
            </a:r>
            <a:r>
              <a:rPr lang="zh-CN" altLang="en-US" sz="1200" dirty="0">
                <a:solidFill>
                  <a:schemeClr val="bg1">
                    <a:lumMod val="50000"/>
                  </a:schemeClr>
                </a:solidFill>
              </a:rPr>
              <a:t>居中对齐</a:t>
            </a:r>
            <a:endParaRPr lang="zh-CN" altLang="en-US" sz="1200" dirty="0">
              <a:solidFill>
                <a:schemeClr val="bg1">
                  <a:lumMod val="50000"/>
                </a:schemeClr>
              </a:solidFill>
            </a:endParaRPr>
          </a:p>
          <a:p>
            <a:pPr lvl="1"/>
            <a:r>
              <a:rPr lang="en-US" altLang="zh-CN" sz="1400" dirty="0"/>
              <a:t>baseline </a:t>
            </a:r>
            <a:r>
              <a:rPr lang="en-US" altLang="zh-CN" sz="1200" dirty="0">
                <a:solidFill>
                  <a:schemeClr val="bg1">
                    <a:lumMod val="50000"/>
                  </a:schemeClr>
                </a:solidFill>
              </a:rPr>
              <a:t>//flex</a:t>
            </a:r>
            <a:r>
              <a:rPr lang="zh-CN" altLang="en-US" sz="1200" dirty="0">
                <a:solidFill>
                  <a:schemeClr val="bg1">
                    <a:lumMod val="50000"/>
                  </a:schemeClr>
                </a:solidFill>
              </a:rPr>
              <a:t>元素的第一行文字为基准对齐</a:t>
            </a:r>
            <a:endParaRPr lang="zh-CN" altLang="en-US" sz="1400" dirty="0"/>
          </a:p>
          <a:p>
            <a:pPr lvl="1"/>
            <a:r>
              <a:rPr lang="en-US" altLang="zh-CN" sz="1400" dirty="0"/>
              <a:t>stretch </a:t>
            </a:r>
            <a:r>
              <a:rPr lang="en-US" altLang="zh-CN" sz="1200" dirty="0">
                <a:solidFill>
                  <a:schemeClr val="bg1">
                    <a:lumMod val="50000"/>
                  </a:schemeClr>
                </a:solidFill>
              </a:rPr>
              <a:t>//flex</a:t>
            </a:r>
            <a:r>
              <a:rPr lang="zh-CN" altLang="en-US" sz="1200" dirty="0">
                <a:solidFill>
                  <a:schemeClr val="bg1">
                    <a:lumMod val="50000"/>
                  </a:schemeClr>
                </a:solidFill>
              </a:rPr>
              <a:t>元素未设置高度时，高度充满</a:t>
            </a:r>
            <a:r>
              <a:rPr lang="en-US" altLang="zh-CN" sz="1200" dirty="0">
                <a:solidFill>
                  <a:schemeClr val="bg1">
                    <a:lumMod val="50000"/>
                  </a:schemeClr>
                </a:solidFill>
              </a:rPr>
              <a:t>flex</a:t>
            </a:r>
            <a:r>
              <a:rPr lang="zh-CN" altLang="en-US" sz="1200" dirty="0">
                <a:solidFill>
                  <a:schemeClr val="bg1">
                    <a:lumMod val="50000"/>
                  </a:schemeClr>
                </a:solidFill>
              </a:rPr>
              <a:t>容器高度</a:t>
            </a:r>
            <a:r>
              <a:rPr lang="zh-CN" altLang="en-US" sz="1400" dirty="0"/>
              <a:t> </a:t>
            </a:r>
            <a:endParaRPr lang="en-US" altLang="zh-CN" sz="1400" dirty="0"/>
          </a:p>
          <a:p>
            <a:endParaRPr lang="zh-CN" altLang="en-US" sz="1400" dirty="0"/>
          </a:p>
          <a:p>
            <a:r>
              <a:rPr lang="en-US" altLang="zh-CN" sz="1600" dirty="0"/>
              <a:t>6</a:t>
            </a:r>
            <a:r>
              <a:rPr lang="zh-CN" altLang="en-US" sz="1600" dirty="0"/>
              <a:t>、</a:t>
            </a:r>
            <a:r>
              <a:rPr lang="en-US" altLang="zh-CN" sz="1600" dirty="0"/>
              <a:t>align-content </a:t>
            </a:r>
            <a:r>
              <a:rPr lang="zh-CN" altLang="en-US" sz="1600" dirty="0"/>
              <a:t>多线的对齐方式，单线不起作用。</a:t>
            </a:r>
            <a:r>
              <a:rPr lang="zh-CN" altLang="en-US" sz="1600" dirty="0">
                <a:sym typeface="+mn-ea"/>
              </a:rPr>
              <a:t>属性值详解如下：</a:t>
            </a:r>
            <a:endParaRPr lang="zh-CN" altLang="en-US" sz="1600" dirty="0"/>
          </a:p>
          <a:p>
            <a:pPr lvl="1"/>
            <a:r>
              <a:rPr lang="en-US" altLang="zh-CN" sz="1400" dirty="0"/>
              <a:t>flex-start  </a:t>
            </a:r>
            <a:r>
              <a:rPr lang="en-US" altLang="zh-CN" sz="1200" dirty="0">
                <a:solidFill>
                  <a:schemeClr val="bg1">
                    <a:lumMod val="50000"/>
                  </a:schemeClr>
                </a:solidFill>
              </a:rPr>
              <a:t>//</a:t>
            </a:r>
            <a:r>
              <a:rPr lang="zh-CN" altLang="en-US" sz="1200" dirty="0">
                <a:solidFill>
                  <a:schemeClr val="bg1">
                    <a:lumMod val="50000"/>
                  </a:schemeClr>
                </a:solidFill>
              </a:rPr>
              <a:t>所有</a:t>
            </a:r>
            <a:r>
              <a:rPr lang="en-US" altLang="zh-CN" sz="1200" dirty="0">
                <a:solidFill>
                  <a:schemeClr val="bg1">
                    <a:lumMod val="50000"/>
                  </a:schemeClr>
                </a:solidFill>
              </a:rPr>
              <a:t>flex</a:t>
            </a:r>
            <a:r>
              <a:rPr lang="zh-CN" altLang="en-US" sz="1200" dirty="0">
                <a:solidFill>
                  <a:schemeClr val="bg1">
                    <a:lumMod val="50000"/>
                  </a:schemeClr>
                </a:solidFill>
              </a:rPr>
              <a:t>子元素</a:t>
            </a:r>
            <a:r>
              <a:rPr lang="zh-CN" altLang="en-US" sz="1200" dirty="0">
                <a:solidFill>
                  <a:schemeClr val="bg1">
                    <a:lumMod val="50000"/>
                  </a:schemeClr>
                </a:solidFill>
                <a:sym typeface="+mn-ea"/>
              </a:rPr>
              <a:t>交叉轴起始段</a:t>
            </a:r>
            <a:r>
              <a:rPr lang="en-US" altLang="zh-CN" sz="1200" dirty="0">
                <a:solidFill>
                  <a:schemeClr val="bg1">
                    <a:lumMod val="50000"/>
                  </a:schemeClr>
                </a:solidFill>
                <a:sym typeface="+mn-ea"/>
              </a:rPr>
              <a:t>(cross-start)</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flex-end </a:t>
            </a:r>
            <a:r>
              <a:rPr lang="en-US" altLang="zh-CN" sz="1200" dirty="0">
                <a:solidFill>
                  <a:schemeClr val="bg1">
                    <a:lumMod val="50000"/>
                  </a:schemeClr>
                </a:solidFill>
              </a:rPr>
              <a:t>//</a:t>
            </a:r>
            <a:r>
              <a:rPr lang="zh-CN" altLang="en-US" sz="1200" dirty="0">
                <a:solidFill>
                  <a:schemeClr val="bg1">
                    <a:lumMod val="50000"/>
                  </a:schemeClr>
                </a:solidFill>
              </a:rPr>
              <a:t>所有</a:t>
            </a:r>
            <a:r>
              <a:rPr lang="en-US" altLang="zh-CN" sz="1200" dirty="0">
                <a:solidFill>
                  <a:schemeClr val="bg1">
                    <a:lumMod val="50000"/>
                  </a:schemeClr>
                </a:solidFill>
              </a:rPr>
              <a:t>flex</a:t>
            </a:r>
            <a:r>
              <a:rPr lang="zh-CN" altLang="en-US" sz="1200" dirty="0">
                <a:solidFill>
                  <a:schemeClr val="bg1">
                    <a:lumMod val="50000"/>
                  </a:schemeClr>
                </a:solidFill>
              </a:rPr>
              <a:t>子元素</a:t>
            </a:r>
            <a:r>
              <a:rPr lang="zh-CN" altLang="en-US" sz="1200" dirty="0">
                <a:solidFill>
                  <a:schemeClr val="bg1">
                    <a:lumMod val="50000"/>
                  </a:schemeClr>
                </a:solidFill>
                <a:sym typeface="+mn-ea"/>
              </a:rPr>
              <a:t>交叉轴末端</a:t>
            </a:r>
            <a:r>
              <a:rPr lang="en-US" altLang="zh-CN" sz="1200" dirty="0">
                <a:solidFill>
                  <a:schemeClr val="bg1">
                    <a:lumMod val="50000"/>
                  </a:schemeClr>
                </a:solidFill>
                <a:sym typeface="+mn-ea"/>
              </a:rPr>
              <a:t>(cross-end)</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center </a:t>
            </a:r>
            <a:r>
              <a:rPr lang="en-US" altLang="zh-CN" sz="1200" dirty="0">
                <a:solidFill>
                  <a:schemeClr val="bg1">
                    <a:lumMod val="50000"/>
                  </a:schemeClr>
                </a:solidFill>
              </a:rPr>
              <a:t>//</a:t>
            </a:r>
            <a:r>
              <a:rPr lang="zh-CN" altLang="en-US" sz="1200" dirty="0">
                <a:solidFill>
                  <a:schemeClr val="bg1">
                    <a:lumMod val="50000"/>
                  </a:schemeClr>
                </a:solidFill>
                <a:sym typeface="+mn-ea"/>
              </a:rPr>
              <a:t>所有</a:t>
            </a:r>
            <a:r>
              <a:rPr lang="en-US" altLang="zh-CN" sz="1200" dirty="0">
                <a:solidFill>
                  <a:schemeClr val="bg1">
                    <a:lumMod val="50000"/>
                  </a:schemeClr>
                </a:solidFill>
                <a:sym typeface="+mn-ea"/>
              </a:rPr>
              <a:t>flex</a:t>
            </a:r>
            <a:r>
              <a:rPr lang="zh-CN" altLang="en-US" sz="1200" dirty="0">
                <a:solidFill>
                  <a:schemeClr val="bg1">
                    <a:lumMod val="50000"/>
                  </a:schemeClr>
                </a:solidFill>
                <a:sym typeface="+mn-ea"/>
              </a:rPr>
              <a:t>子元素</a:t>
            </a:r>
            <a:r>
              <a:rPr lang="zh-CN" altLang="en-US" sz="1200" dirty="0">
                <a:solidFill>
                  <a:schemeClr val="bg1">
                    <a:lumMod val="50000"/>
                  </a:schemeClr>
                </a:solidFill>
              </a:rPr>
              <a:t>居中对齐</a:t>
            </a:r>
            <a:endParaRPr lang="zh-CN" altLang="en-US" sz="1200" dirty="0">
              <a:solidFill>
                <a:schemeClr val="bg1">
                  <a:lumMod val="50000"/>
                </a:schemeClr>
              </a:solidFill>
            </a:endParaRPr>
          </a:p>
          <a:p>
            <a:pPr lvl="1"/>
            <a:r>
              <a:rPr lang="en-US" altLang="zh-CN" sz="1400" dirty="0"/>
              <a:t>stretch </a:t>
            </a:r>
            <a:r>
              <a:rPr lang="en-US" altLang="zh-CN" sz="1200" dirty="0">
                <a:solidFill>
                  <a:schemeClr val="bg1">
                    <a:lumMod val="50000"/>
                  </a:schemeClr>
                </a:solidFill>
              </a:rPr>
              <a:t>//</a:t>
            </a:r>
            <a:r>
              <a:rPr lang="zh-CN" altLang="en-US" sz="1200" dirty="0">
                <a:solidFill>
                  <a:schemeClr val="bg1">
                    <a:lumMod val="50000"/>
                  </a:schemeClr>
                </a:solidFill>
              </a:rPr>
              <a:t>未设置高度时占满整个交叉轴。</a:t>
            </a:r>
            <a:r>
              <a:rPr lang="zh-CN" altLang="en-US" sz="1200" dirty="0">
                <a:solidFill>
                  <a:schemeClr val="accent6"/>
                </a:solidFill>
              </a:rPr>
              <a:t>默认值</a:t>
            </a:r>
            <a:endParaRPr lang="zh-CN" altLang="en-US" sz="1200" dirty="0">
              <a:solidFill>
                <a:schemeClr val="accent6"/>
              </a:solidFill>
            </a:endParaRPr>
          </a:p>
          <a:p>
            <a:pPr lvl="1"/>
            <a:r>
              <a:rPr lang="en-US" altLang="zh-CN" sz="1400" dirty="0"/>
              <a:t>space-between </a:t>
            </a:r>
            <a:r>
              <a:rPr lang="en-US" altLang="zh-CN" sz="1200" dirty="0">
                <a:solidFill>
                  <a:schemeClr val="bg1">
                    <a:lumMod val="50000"/>
                  </a:schemeClr>
                </a:solidFill>
              </a:rPr>
              <a:t>//</a:t>
            </a:r>
            <a:r>
              <a:rPr lang="zh-CN" altLang="en-US" sz="1200" dirty="0">
                <a:solidFill>
                  <a:schemeClr val="bg1">
                    <a:lumMod val="50000"/>
                  </a:schemeClr>
                </a:solidFill>
              </a:rPr>
              <a:t>交叉轴</a:t>
            </a:r>
            <a:r>
              <a:rPr lang="en-US" altLang="zh-CN" sz="1200" dirty="0">
                <a:solidFill>
                  <a:schemeClr val="bg1">
                    <a:lumMod val="50000"/>
                  </a:schemeClr>
                </a:solidFill>
              </a:rPr>
              <a:t>(cross)</a:t>
            </a:r>
            <a:r>
              <a:rPr lang="zh-CN" altLang="en-US" sz="1200" dirty="0">
                <a:solidFill>
                  <a:schemeClr val="bg1">
                    <a:lumMod val="50000"/>
                  </a:schemeClr>
                </a:solidFill>
              </a:rPr>
              <a:t>两端对齐</a:t>
            </a:r>
            <a:endParaRPr lang="zh-CN" altLang="en-US" sz="1200" dirty="0">
              <a:solidFill>
                <a:schemeClr val="bg1">
                  <a:lumMod val="50000"/>
                </a:schemeClr>
              </a:solidFill>
            </a:endParaRPr>
          </a:p>
          <a:p>
            <a:pPr lvl="1"/>
            <a:r>
              <a:rPr lang="en-US" altLang="zh-CN" sz="1400" dirty="0"/>
              <a:t>space-around </a:t>
            </a:r>
            <a:r>
              <a:rPr lang="en-US" altLang="zh-CN" sz="1200" dirty="0">
                <a:solidFill>
                  <a:schemeClr val="bg1">
                    <a:lumMod val="50000"/>
                  </a:schemeClr>
                </a:solidFill>
              </a:rPr>
              <a:t>//</a:t>
            </a:r>
            <a:r>
              <a:rPr lang="zh-CN" altLang="en-US" sz="1200" dirty="0">
                <a:solidFill>
                  <a:schemeClr val="bg1">
                    <a:lumMod val="50000"/>
                  </a:schemeClr>
                </a:solidFill>
              </a:rPr>
              <a:t>每跟轴两侧空隙相等</a:t>
            </a:r>
            <a:endParaRPr lang="zh-CN" altLang="en-US" sz="1200" dirty="0">
              <a:solidFill>
                <a:schemeClr val="bg1">
                  <a:lumMod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Flex</a:t>
            </a:r>
            <a:r>
              <a:rPr lang="zh-CN" altLang="en-US" sz="1350" dirty="0">
                <a:solidFill>
                  <a:srgbClr val="414455"/>
                </a:solidFill>
                <a:latin typeface="微软雅黑" panose="020B0503020204020204" pitchFamily="34" charset="-122"/>
                <a:ea typeface="微软雅黑" panose="020B0503020204020204" pitchFamily="34" charset="-122"/>
              </a:rPr>
              <a:t>弹性盒子（二）</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flex</a:t>
              </a:r>
              <a:r>
                <a:rPr lang="zh-CN" altLang="en-US" dirty="0">
                  <a:solidFill>
                    <a:srgbClr val="5B5E77"/>
                  </a:solidFill>
                  <a:latin typeface="微软雅黑" panose="020B0503020204020204" pitchFamily="34" charset="-122"/>
                  <a:ea typeface="微软雅黑" panose="020B0503020204020204" pitchFamily="34" charset="-122"/>
                </a:rPr>
                <a:t>元素属性</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p:cNvSpPr/>
          <p:nvPr/>
        </p:nvSpPr>
        <p:spPr>
          <a:xfrm>
            <a:off x="1254113" y="1263015"/>
            <a:ext cx="7266974" cy="3846195"/>
          </a:xfrm>
          <a:prstGeom prst="rect">
            <a:avLst/>
          </a:prstGeom>
        </p:spPr>
        <p:txBody>
          <a:bodyPr wrap="square">
            <a:spAutoFit/>
          </a:bodyPr>
          <a:lstStyle/>
          <a:p>
            <a:r>
              <a:rPr lang="en-US" altLang="zh-CN" sz="1600" dirty="0"/>
              <a:t>1</a:t>
            </a:r>
            <a:r>
              <a:rPr lang="zh-CN" altLang="en-US" sz="1600" dirty="0"/>
              <a:t>、</a:t>
            </a:r>
            <a:r>
              <a:rPr lang="en-US" altLang="zh-CN" sz="1600" dirty="0"/>
              <a:t>flex-basis: length; </a:t>
            </a:r>
            <a:r>
              <a:rPr lang="en-US" altLang="zh-CN" sz="1200" dirty="0">
                <a:solidFill>
                  <a:schemeClr val="bg1">
                    <a:lumMod val="50000"/>
                  </a:schemeClr>
                </a:solidFill>
              </a:rPr>
              <a:t>//</a:t>
            </a:r>
            <a:r>
              <a:rPr lang="zh-CN" altLang="en-US" sz="1200" dirty="0">
                <a:solidFill>
                  <a:schemeClr val="bg1">
                    <a:lumMod val="50000"/>
                  </a:schemeClr>
                </a:solidFill>
              </a:rPr>
              <a:t>定义该元素的</a:t>
            </a:r>
            <a:r>
              <a:rPr lang="en-US" altLang="zh-CN" sz="1200" dirty="0">
                <a:solidFill>
                  <a:schemeClr val="bg1">
                    <a:lumMod val="50000"/>
                  </a:schemeClr>
                </a:solidFill>
              </a:rPr>
              <a:t>main-size</a:t>
            </a:r>
            <a:r>
              <a:rPr lang="zh-CN" altLang="en-US" sz="1200" dirty="0">
                <a:solidFill>
                  <a:schemeClr val="bg1">
                    <a:lumMod val="50000"/>
                  </a:schemeClr>
                </a:solidFill>
              </a:rPr>
              <a:t>。</a:t>
            </a:r>
            <a:endParaRPr lang="en-US" altLang="zh-CN" sz="1200" dirty="0">
              <a:solidFill>
                <a:schemeClr val="bg1">
                  <a:lumMod val="50000"/>
                </a:schemeClr>
              </a:solidFill>
            </a:endParaRPr>
          </a:p>
          <a:p>
            <a:endParaRPr lang="zh-CN" altLang="en-US" sz="1600" dirty="0"/>
          </a:p>
          <a:p>
            <a:r>
              <a:rPr lang="en-US" altLang="zh-CN" sz="1600" dirty="0"/>
              <a:t>2</a:t>
            </a:r>
            <a:r>
              <a:rPr lang="zh-CN" altLang="en-US" sz="1600" dirty="0"/>
              <a:t>、</a:t>
            </a:r>
            <a:r>
              <a:rPr lang="en-US" altLang="zh-CN" sz="1600" dirty="0"/>
              <a:t>flex-grow: number; </a:t>
            </a:r>
            <a:r>
              <a:rPr lang="en-US" altLang="zh-CN" sz="1200" dirty="0">
                <a:solidFill>
                  <a:schemeClr val="bg1">
                    <a:lumMod val="50000"/>
                  </a:schemeClr>
                </a:solidFill>
              </a:rPr>
              <a:t>//</a:t>
            </a:r>
            <a:r>
              <a:rPr lang="zh-CN" altLang="en-US" sz="1200" dirty="0">
                <a:solidFill>
                  <a:schemeClr val="bg1">
                    <a:lumMod val="50000"/>
                  </a:schemeClr>
                </a:solidFill>
              </a:rPr>
              <a:t>拉伸比例，默认值为</a:t>
            </a:r>
            <a:r>
              <a:rPr lang="en-US" altLang="zh-CN" sz="1200" dirty="0">
                <a:solidFill>
                  <a:schemeClr val="bg1">
                    <a:lumMod val="50000"/>
                  </a:schemeClr>
                </a:solidFill>
              </a:rPr>
              <a:t>0</a:t>
            </a:r>
            <a:endParaRPr lang="en-US" altLang="zh-CN" sz="1200" dirty="0">
              <a:solidFill>
                <a:schemeClr val="bg1">
                  <a:lumMod val="50000"/>
                </a:schemeClr>
              </a:solidFill>
            </a:endParaRPr>
          </a:p>
          <a:p>
            <a:endParaRPr lang="en-US" altLang="zh-CN" sz="1600" dirty="0"/>
          </a:p>
          <a:p>
            <a:r>
              <a:rPr lang="en-US" altLang="zh-CN" sz="1600" dirty="0"/>
              <a:t>3</a:t>
            </a:r>
            <a:r>
              <a:rPr lang="zh-CN" altLang="en-US" sz="1600" dirty="0"/>
              <a:t>、</a:t>
            </a:r>
            <a:r>
              <a:rPr lang="en-US" altLang="zh-CN" sz="1600" dirty="0"/>
              <a:t>flex-shrink: number; </a:t>
            </a:r>
            <a:r>
              <a:rPr lang="en-US" altLang="zh-CN" sz="1200" dirty="0">
                <a:solidFill>
                  <a:schemeClr val="bg1">
                    <a:lumMod val="50000"/>
                  </a:schemeClr>
                </a:solidFill>
              </a:rPr>
              <a:t>//</a:t>
            </a:r>
            <a:r>
              <a:rPr lang="zh-CN" altLang="en-US" sz="1200" dirty="0">
                <a:solidFill>
                  <a:schemeClr val="bg1">
                    <a:lumMod val="50000"/>
                  </a:schemeClr>
                </a:solidFill>
              </a:rPr>
              <a:t>压缩比例，默认值为</a:t>
            </a:r>
            <a:r>
              <a:rPr lang="en-US" altLang="zh-CN" sz="1200" dirty="0">
                <a:solidFill>
                  <a:schemeClr val="bg1">
                    <a:lumMod val="50000"/>
                  </a:schemeClr>
                </a:solidFill>
              </a:rPr>
              <a:t>1</a:t>
            </a:r>
            <a:endParaRPr lang="en-US" altLang="zh-CN" sz="1200" dirty="0">
              <a:solidFill>
                <a:schemeClr val="bg1">
                  <a:lumMod val="50000"/>
                </a:schemeClr>
              </a:solidFill>
            </a:endParaRPr>
          </a:p>
          <a:p>
            <a:endParaRPr lang="en-US" altLang="zh-CN" sz="1600" dirty="0"/>
          </a:p>
          <a:p>
            <a:r>
              <a:rPr lang="en-US" altLang="zh-CN" sz="1600" dirty="0"/>
              <a:t>4</a:t>
            </a:r>
            <a:r>
              <a:rPr lang="zh-CN" altLang="en-US" sz="1600" dirty="0"/>
              <a:t>、</a:t>
            </a:r>
            <a:r>
              <a:rPr lang="en-US" altLang="zh-CN" sz="1600" dirty="0"/>
              <a:t>flex: flex-grow flex-shrink flex-basis </a:t>
            </a:r>
            <a:r>
              <a:rPr lang="en-US" altLang="zh-CN" sz="1200" dirty="0">
                <a:solidFill>
                  <a:schemeClr val="bg1">
                    <a:lumMod val="50000"/>
                  </a:schemeClr>
                </a:solidFill>
              </a:rPr>
              <a:t>//</a:t>
            </a:r>
            <a:r>
              <a:rPr lang="zh-CN" altLang="en-US" sz="1200" dirty="0">
                <a:solidFill>
                  <a:schemeClr val="bg1">
                    <a:lumMod val="50000"/>
                  </a:schemeClr>
                </a:solidFill>
              </a:rPr>
              <a:t>默认值 </a:t>
            </a:r>
            <a:r>
              <a:rPr lang="en-US" altLang="zh-CN" sz="1200" dirty="0">
                <a:solidFill>
                  <a:schemeClr val="bg1">
                    <a:lumMod val="50000"/>
                  </a:schemeClr>
                </a:solidFill>
              </a:rPr>
              <a:t>0 1 auto</a:t>
            </a:r>
            <a:endParaRPr lang="en-US" altLang="zh-CN" sz="1400" dirty="0">
              <a:solidFill>
                <a:schemeClr val="bg1">
                  <a:lumMod val="50000"/>
                </a:schemeClr>
              </a:solidFill>
            </a:endParaRPr>
          </a:p>
          <a:p>
            <a:br>
              <a:rPr lang="en-US" altLang="zh-CN" sz="1600" dirty="0"/>
            </a:br>
            <a:r>
              <a:rPr lang="en-US" altLang="zh-CN" sz="1600" dirty="0"/>
              <a:t>5</a:t>
            </a:r>
            <a:r>
              <a:rPr lang="zh-CN" altLang="en-US" sz="1600" dirty="0"/>
              <a:t>、</a:t>
            </a:r>
            <a:r>
              <a:rPr lang="en-US" altLang="zh-CN" sz="1600" dirty="0"/>
              <a:t>align-self</a:t>
            </a:r>
            <a:r>
              <a:rPr lang="zh-CN" altLang="en-US" sz="1600" dirty="0"/>
              <a:t>单个项目在</a:t>
            </a:r>
            <a:r>
              <a:rPr lang="en-US" altLang="zh-CN" sz="1600" dirty="0"/>
              <a:t>cross</a:t>
            </a:r>
            <a:r>
              <a:rPr lang="zh-CN" altLang="en-US" sz="1600" dirty="0"/>
              <a:t>轴上的对齐方式，</a:t>
            </a:r>
            <a:r>
              <a:rPr lang="zh-CN" altLang="en-US" sz="1600" dirty="0">
                <a:sym typeface="+mn-ea"/>
              </a:rPr>
              <a:t>属性值详解如下：</a:t>
            </a:r>
            <a:endParaRPr lang="zh-CN" altLang="en-US" sz="1600" dirty="0"/>
          </a:p>
          <a:p>
            <a:pPr lvl="1"/>
            <a:r>
              <a:rPr lang="en-US" altLang="zh-CN" sz="1400" dirty="0"/>
              <a:t>flex-start  </a:t>
            </a:r>
            <a:r>
              <a:rPr lang="en-US" altLang="zh-CN" sz="1200" dirty="0">
                <a:solidFill>
                  <a:schemeClr val="bg1">
                    <a:lumMod val="50000"/>
                  </a:schemeClr>
                </a:solidFill>
              </a:rPr>
              <a:t>//cross-start</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flex-end </a:t>
            </a:r>
            <a:r>
              <a:rPr lang="en-US" altLang="zh-CN" sz="1200" dirty="0">
                <a:solidFill>
                  <a:schemeClr val="bg1">
                    <a:lumMod val="50000"/>
                  </a:schemeClr>
                </a:solidFill>
              </a:rPr>
              <a:t>//cross-end</a:t>
            </a:r>
            <a:r>
              <a:rPr lang="zh-CN" altLang="en-US" sz="1200" dirty="0">
                <a:solidFill>
                  <a:schemeClr val="bg1">
                    <a:lumMod val="50000"/>
                  </a:schemeClr>
                </a:solidFill>
              </a:rPr>
              <a:t>齐平</a:t>
            </a:r>
            <a:endParaRPr lang="zh-CN" altLang="en-US" sz="1200" dirty="0">
              <a:solidFill>
                <a:schemeClr val="bg1">
                  <a:lumMod val="50000"/>
                </a:schemeClr>
              </a:solidFill>
            </a:endParaRPr>
          </a:p>
          <a:p>
            <a:pPr lvl="1"/>
            <a:r>
              <a:rPr lang="en-US" altLang="zh-CN" sz="1400" dirty="0"/>
              <a:t>center </a:t>
            </a:r>
            <a:r>
              <a:rPr lang="en-US" altLang="zh-CN" sz="1200" dirty="0">
                <a:solidFill>
                  <a:schemeClr val="bg1">
                    <a:lumMod val="50000"/>
                  </a:schemeClr>
                </a:solidFill>
              </a:rPr>
              <a:t>//</a:t>
            </a:r>
            <a:r>
              <a:rPr lang="zh-CN" altLang="en-US" sz="1200" dirty="0">
                <a:solidFill>
                  <a:schemeClr val="bg1">
                    <a:lumMod val="50000"/>
                  </a:schemeClr>
                </a:solidFill>
              </a:rPr>
              <a:t>居中</a:t>
            </a:r>
            <a:endParaRPr lang="zh-CN" altLang="en-US" sz="1200" dirty="0">
              <a:solidFill>
                <a:schemeClr val="bg1">
                  <a:lumMod val="50000"/>
                </a:schemeClr>
              </a:solidFill>
            </a:endParaRPr>
          </a:p>
          <a:p>
            <a:pPr lvl="1"/>
            <a:r>
              <a:rPr lang="en-US" altLang="zh-CN" sz="1400" dirty="0"/>
              <a:t>baseline </a:t>
            </a:r>
            <a:r>
              <a:rPr lang="en-US" altLang="zh-CN" sz="1200" dirty="0">
                <a:solidFill>
                  <a:schemeClr val="bg1">
                    <a:lumMod val="50000"/>
                  </a:schemeClr>
                </a:solidFill>
              </a:rPr>
              <a:t>//</a:t>
            </a:r>
            <a:r>
              <a:rPr lang="zh-CN" altLang="en-US" sz="1200" dirty="0">
                <a:solidFill>
                  <a:schemeClr val="bg1">
                    <a:lumMod val="50000"/>
                  </a:schemeClr>
                </a:solidFill>
              </a:rPr>
              <a:t>第一行文字</a:t>
            </a:r>
            <a:endParaRPr lang="zh-CN" altLang="en-US" sz="1200" dirty="0">
              <a:solidFill>
                <a:schemeClr val="bg1">
                  <a:lumMod val="50000"/>
                </a:schemeClr>
              </a:solidFill>
            </a:endParaRPr>
          </a:p>
          <a:p>
            <a:pPr lvl="1"/>
            <a:r>
              <a:rPr lang="en-US" altLang="zh-CN" sz="1400" dirty="0"/>
              <a:t>stretch </a:t>
            </a:r>
            <a:r>
              <a:rPr lang="en-US" altLang="zh-CN" sz="1200" dirty="0">
                <a:solidFill>
                  <a:schemeClr val="bg1">
                    <a:lumMod val="50000"/>
                  </a:schemeClr>
                </a:solidFill>
              </a:rPr>
              <a:t>//</a:t>
            </a:r>
            <a:r>
              <a:rPr lang="zh-CN" altLang="en-US" sz="1200" dirty="0">
                <a:solidFill>
                  <a:schemeClr val="bg1">
                    <a:lumMod val="50000"/>
                  </a:schemeClr>
                </a:solidFill>
              </a:rPr>
              <a:t>为设置高度时 该元素高度为</a:t>
            </a:r>
            <a:r>
              <a:rPr lang="en-US" altLang="zh-CN" sz="1200" dirty="0">
                <a:solidFill>
                  <a:schemeClr val="bg1">
                    <a:lumMod val="50000"/>
                  </a:schemeClr>
                </a:solidFill>
              </a:rPr>
              <a:t>flex</a:t>
            </a:r>
            <a:r>
              <a:rPr lang="zh-CN" altLang="en-US" sz="1200" dirty="0">
                <a:solidFill>
                  <a:schemeClr val="bg1">
                    <a:lumMod val="50000"/>
                  </a:schemeClr>
                </a:solidFill>
              </a:rPr>
              <a:t>容器高度 </a:t>
            </a:r>
            <a:endParaRPr lang="en-US" altLang="zh-CN" sz="1200" dirty="0">
              <a:solidFill>
                <a:schemeClr val="bg1">
                  <a:lumMod val="50000"/>
                </a:schemeClr>
              </a:solidFill>
            </a:endParaRPr>
          </a:p>
          <a:p>
            <a:pPr lvl="1"/>
            <a:endParaRPr lang="zh-CN" altLang="en-US" sz="1400" dirty="0"/>
          </a:p>
          <a:p>
            <a:r>
              <a:rPr lang="en-US" altLang="zh-CN" sz="1600" dirty="0"/>
              <a:t>6</a:t>
            </a:r>
            <a:r>
              <a:rPr lang="zh-CN" altLang="en-US" sz="1600" dirty="0"/>
              <a:t>、</a:t>
            </a:r>
            <a:r>
              <a:rPr lang="en-US" altLang="zh-CN" sz="1600" dirty="0"/>
              <a:t>order</a:t>
            </a:r>
            <a:r>
              <a:rPr lang="zh-CN" altLang="en-US" sz="1600" dirty="0"/>
              <a:t>：</a:t>
            </a:r>
            <a:r>
              <a:rPr lang="en-US" altLang="zh-CN" sz="1600" dirty="0"/>
              <a:t>number; </a:t>
            </a:r>
            <a:r>
              <a:rPr lang="en-US" altLang="zh-CN" sz="1200" dirty="0">
                <a:solidFill>
                  <a:schemeClr val="bg1">
                    <a:lumMod val="50000"/>
                  </a:schemeClr>
                </a:solidFill>
              </a:rPr>
              <a:t>//</a:t>
            </a:r>
            <a:r>
              <a:rPr lang="zh-CN" altLang="en-US" sz="1200" dirty="0">
                <a:solidFill>
                  <a:schemeClr val="bg1">
                    <a:lumMod val="50000"/>
                  </a:schemeClr>
                </a:solidFill>
              </a:rPr>
              <a:t>该项目排列的位置</a:t>
            </a:r>
            <a:r>
              <a:rPr lang="en-US" altLang="zh-CN" sz="1200" dirty="0">
                <a:solidFill>
                  <a:schemeClr val="bg1">
                    <a:lumMod val="50000"/>
                  </a:schemeClr>
                </a:solidFill>
              </a:rPr>
              <a:t> </a:t>
            </a:r>
            <a:r>
              <a:rPr lang="zh-CN" altLang="en-US" sz="1200" dirty="0">
                <a:solidFill>
                  <a:schemeClr val="bg1">
                    <a:lumMod val="50000"/>
                  </a:schemeClr>
                </a:solidFill>
              </a:rPr>
              <a:t>值从小到大排列</a:t>
            </a:r>
            <a:endParaRPr lang="zh-CN" altLang="en-US" sz="1200" dirty="0">
              <a:solidFill>
                <a:schemeClr val="bg1">
                  <a:lumMod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项目：弹性盒子布局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项目：弹性盒子布局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水平垂直居中</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579134"/>
            <a:ext cx="2752256" cy="2330685"/>
          </a:xfrm>
          <a:prstGeom prst="rect">
            <a:avLst/>
          </a:prstGeom>
        </p:spPr>
      </p:pic>
      <p:sp>
        <p:nvSpPr>
          <p:cNvPr id="7" name="文本框 6"/>
          <p:cNvSpPr txBox="1"/>
          <p:nvPr/>
        </p:nvSpPr>
        <p:spPr>
          <a:xfrm>
            <a:off x="791130" y="1608891"/>
            <a:ext cx="6157134" cy="2461260"/>
          </a:xfrm>
          <a:prstGeom prst="rect">
            <a:avLst/>
          </a:prstGeom>
          <a:noFill/>
        </p:spPr>
        <p:txBody>
          <a:bodyPr wrap="square" rtlCol="0">
            <a:spAutoFit/>
          </a:bodyPr>
          <a:lstStyle/>
          <a:p>
            <a:r>
              <a:rPr lang="zh-CN" altLang="en-US" dirty="0"/>
              <a:t>已知宽高 </a:t>
            </a:r>
            <a:endParaRPr lang="zh-CN" altLang="en-US" dirty="0"/>
          </a:p>
          <a:p>
            <a:pPr marL="285750" indent="-285750">
              <a:buFont typeface="Wingdings" panose="05000000000000000000" pitchFamily="2" charset="2"/>
              <a:buChar char="Ø"/>
            </a:pPr>
            <a:r>
              <a:rPr lang="zh-CN" altLang="en-US" sz="1600" dirty="0"/>
              <a:t>绝对定位四个方向为</a:t>
            </a:r>
            <a:r>
              <a:rPr lang="en-US" altLang="zh-CN" sz="1600" dirty="0"/>
              <a:t>0</a:t>
            </a:r>
            <a:r>
              <a:rPr lang="zh-CN" altLang="en-US" sz="1600" dirty="0"/>
              <a:t>，实现水平垂直居中</a:t>
            </a:r>
            <a:endParaRPr lang="en-US" altLang="zh-CN" sz="1600" dirty="0"/>
          </a:p>
          <a:p>
            <a:pPr marL="285750" indent="-285750">
              <a:buFont typeface="Wingdings" panose="05000000000000000000" pitchFamily="2" charset="2"/>
              <a:buChar char="Ø"/>
            </a:pPr>
            <a:r>
              <a:rPr lang="zh-CN" altLang="en-US" sz="1600" dirty="0"/>
              <a:t>绝对定位，</a:t>
            </a:r>
            <a:r>
              <a:rPr lang="en-US" altLang="zh-CN" sz="1600" dirty="0"/>
              <a:t>50% margin</a:t>
            </a:r>
            <a:r>
              <a:rPr lang="zh-CN" altLang="en-US" sz="1600" dirty="0"/>
              <a:t>挪回一半</a:t>
            </a:r>
            <a:endParaRPr lang="zh-CN" altLang="en-US" sz="1600" dirty="0"/>
          </a:p>
          <a:p>
            <a:endParaRPr lang="en-US" altLang="zh-CN" dirty="0"/>
          </a:p>
          <a:p>
            <a:r>
              <a:rPr lang="zh-CN" altLang="en-US" dirty="0"/>
              <a:t>未知高度</a:t>
            </a:r>
            <a:endParaRPr lang="en-US" altLang="zh-CN" dirty="0"/>
          </a:p>
          <a:p>
            <a:pPr marL="285750" indent="-285750">
              <a:buFont typeface="Wingdings" panose="05000000000000000000" pitchFamily="2" charset="2"/>
              <a:buChar char="Ø"/>
            </a:pPr>
            <a:r>
              <a:rPr lang="zh-CN" altLang="en-US" sz="1600" dirty="0"/>
              <a:t>绝对定位，</a:t>
            </a:r>
            <a:r>
              <a:rPr lang="en-US" altLang="zh-CN" sz="1600" dirty="0"/>
              <a:t>50% transform</a:t>
            </a:r>
            <a:r>
              <a:rPr lang="zh-CN" altLang="en-US" sz="1600" dirty="0"/>
              <a:t>挪回一半</a:t>
            </a:r>
            <a:endParaRPr lang="zh-CN" altLang="en-US" sz="1600" dirty="0"/>
          </a:p>
          <a:p>
            <a:pPr marL="285750" indent="-285750">
              <a:buFont typeface="Wingdings" panose="05000000000000000000" pitchFamily="2" charset="2"/>
              <a:buChar char="Ø"/>
            </a:pPr>
            <a:r>
              <a:rPr lang="en-US" altLang="zh-CN" sz="1600" dirty="0"/>
              <a:t>flex</a:t>
            </a:r>
            <a:r>
              <a:rPr lang="zh-CN" altLang="en-US" sz="1600" dirty="0"/>
              <a:t>布局</a:t>
            </a:r>
            <a:endParaRPr lang="zh-CN" altLang="en-US" sz="1600" dirty="0"/>
          </a:p>
          <a:p>
            <a:pPr indent="0">
              <a:buFont typeface="Wingdings" panose="05000000000000000000" pitchFamily="2" charset="2"/>
              <a:buNone/>
            </a:pPr>
            <a:endParaRPr lang="zh-CN" altLang="en-US" dirty="0"/>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项目：弹性盒子布局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导航栏</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859782"/>
            <a:ext cx="5357324" cy="525826"/>
          </a:xfrm>
          <a:prstGeom prst="rect">
            <a:avLst/>
          </a:prstGeom>
        </p:spPr>
      </p:pic>
      <p:sp>
        <p:nvSpPr>
          <p:cNvPr id="9" name="文本框 8"/>
          <p:cNvSpPr txBox="1"/>
          <p:nvPr/>
        </p:nvSpPr>
        <p:spPr>
          <a:xfrm>
            <a:off x="1403648" y="1563638"/>
            <a:ext cx="4608512"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display: inline-block; </a:t>
            </a:r>
            <a:r>
              <a:rPr lang="zh-CN" altLang="en-US" dirty="0"/>
              <a:t>需要设置</a:t>
            </a:r>
            <a:r>
              <a:rPr lang="en-US" altLang="zh-CN" dirty="0"/>
              <a:t>font-size:0</a:t>
            </a:r>
            <a:endParaRPr lang="en-US" altLang="zh-CN" dirty="0"/>
          </a:p>
          <a:p>
            <a:pPr marL="285750" indent="-285750">
              <a:buFont typeface="Wingdings" panose="05000000000000000000" pitchFamily="2" charset="2"/>
              <a:buChar char="Ø"/>
            </a:pPr>
            <a:r>
              <a:rPr lang="en-US" altLang="zh-CN" dirty="0"/>
              <a:t>float </a:t>
            </a:r>
            <a:r>
              <a:rPr lang="zh-CN" altLang="en-US" dirty="0"/>
              <a:t>需要清除浮动</a:t>
            </a:r>
            <a:endParaRPr lang="en-US" altLang="zh-CN" dirty="0"/>
          </a:p>
          <a:p>
            <a:pPr marL="285750" indent="-285750">
              <a:buFont typeface="Wingdings" panose="05000000000000000000" pitchFamily="2" charset="2"/>
              <a:buChar char="Ø"/>
            </a:pPr>
            <a:r>
              <a:rPr lang="en-US" altLang="zh-CN" dirty="0"/>
              <a:t>flex</a:t>
            </a:r>
            <a:r>
              <a:rPr lang="zh-CN" altLang="en-US" dirty="0"/>
              <a:t>完美</a:t>
            </a:r>
            <a:r>
              <a:rPr lang="en-US" altLang="zh-CN" dirty="0"/>
              <a:t>~ </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项目：弹性盒子布局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两列三列布局</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1231" y="1181238"/>
            <a:ext cx="3744416" cy="3050637"/>
          </a:xfrm>
          <a:prstGeom prst="rect">
            <a:avLst/>
          </a:prstGeom>
        </p:spPr>
      </p:pic>
      <p:sp>
        <p:nvSpPr>
          <p:cNvPr id="7" name="文本框 6"/>
          <p:cNvSpPr txBox="1"/>
          <p:nvPr/>
        </p:nvSpPr>
        <p:spPr>
          <a:xfrm>
            <a:off x="1032337" y="1662023"/>
            <a:ext cx="4100205" cy="1383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还记两列布局吗？</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flex </a:t>
            </a:r>
            <a:r>
              <a:rPr lang="zh-CN" altLang="en-US" dirty="0"/>
              <a:t>实现两列三列布局，轻松愉快</a:t>
            </a:r>
            <a:r>
              <a:rPr lang="en-US" altLang="zh-CN" dirty="0"/>
              <a:t>~</a:t>
            </a:r>
            <a:endParaRPr lang="en-US" altLang="zh-CN" dirty="0"/>
          </a:p>
          <a:p>
            <a:pPr marL="285750" indent="-285750">
              <a:buFont typeface="Wingdings" panose="05000000000000000000" pitchFamily="2" charset="2"/>
              <a:buChar char="Ø"/>
            </a:pPr>
            <a:endParaRPr lang="en-US" altLang="zh-CN" dirty="0"/>
          </a:p>
          <a:p>
            <a:r>
              <a:rPr lang="zh-CN" altLang="en-US" sz="1200" dirty="0"/>
              <a:t>（</a:t>
            </a:r>
            <a:r>
              <a:rPr lang="en-US" altLang="zh-CN" sz="1200" dirty="0"/>
              <a:t>Flex</a:t>
            </a:r>
            <a:r>
              <a:rPr lang="zh-CN" altLang="en-US" sz="1200" dirty="0"/>
              <a:t>实现三列布局，提交到</a:t>
            </a:r>
            <a:r>
              <a:rPr lang="en-US" altLang="zh-CN" sz="1200" dirty="0"/>
              <a:t>git</a:t>
            </a:r>
            <a:r>
              <a:rPr lang="zh-CN" altLang="en-US" sz="1200" dirty="0"/>
              <a:t>仓库）</a:t>
            </a:r>
            <a:endParaRPr lang="zh-CN" altLang="en-US" sz="1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3380"/>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总结</a:t>
            </a:r>
            <a:r>
              <a:rPr lang="en-US" altLang="zh-CN" sz="2100" b="1" dirty="0">
                <a:solidFill>
                  <a:schemeClr val="bg1"/>
                </a:solidFill>
                <a:latin typeface="微软雅黑" panose="020B0503020204020204" pitchFamily="34" charset="-122"/>
                <a:ea typeface="微软雅黑" panose="020B0503020204020204" pitchFamily="34" charset="-122"/>
              </a:rPr>
              <a:t>+</a:t>
            </a:r>
            <a:r>
              <a:rPr lang="zh-CN" altLang="en-US" sz="2100" b="1" dirty="0">
                <a:solidFill>
                  <a:schemeClr val="bg1"/>
                </a:solidFill>
                <a:latin typeface="微软雅黑" panose="020B0503020204020204" pitchFamily="34" charset="-122"/>
                <a:ea typeface="微软雅黑" panose="020B0503020204020204" pitchFamily="34" charset="-122"/>
              </a:rPr>
              <a:t>答疑（一）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8445"/>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总结</a:t>
            </a:r>
            <a:r>
              <a:rPr lang="en-US" altLang="zh-CN" sz="1350" dirty="0">
                <a:solidFill>
                  <a:srgbClr val="414455"/>
                </a:solidFill>
                <a:latin typeface="微软雅黑" panose="020B0503020204020204" pitchFamily="34" charset="-122"/>
                <a:ea typeface="微软雅黑" panose="020B0503020204020204" pitchFamily="34" charset="-122"/>
              </a:rPr>
              <a:t>+</a:t>
            </a:r>
            <a:r>
              <a:rPr lang="zh-CN" altLang="en-US" sz="1350" dirty="0">
                <a:solidFill>
                  <a:srgbClr val="414455"/>
                </a:solidFill>
                <a:latin typeface="微软雅黑" panose="020B0503020204020204" pitchFamily="34" charset="-122"/>
                <a:ea typeface="微软雅黑" panose="020B0503020204020204" pitchFamily="34" charset="-122"/>
              </a:rPr>
              <a:t>答疑</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5" name="文本框 4"/>
          <p:cNvSpPr txBox="1"/>
          <p:nvPr/>
        </p:nvSpPr>
        <p:spPr>
          <a:xfrm>
            <a:off x="950595" y="881380"/>
            <a:ext cx="7606665" cy="2768600"/>
          </a:xfrm>
          <a:prstGeom prst="rect">
            <a:avLst/>
          </a:prstGeom>
          <a:noFill/>
        </p:spPr>
        <p:txBody>
          <a:bodyPr wrap="none" rtlCol="0">
            <a:spAutoFit/>
          </a:bodyPr>
          <a:p>
            <a:pPr algn="l"/>
            <a:r>
              <a:rPr lang="en-US" altLang="zh-CN" sz="1400"/>
              <a:t>HTML</a:t>
            </a:r>
            <a:r>
              <a:rPr lang="zh-CN" altLang="en-US" sz="1400"/>
              <a:t>规范：</a:t>
            </a:r>
            <a:endParaRPr lang="zh-CN" altLang="en-US" sz="1400"/>
          </a:p>
          <a:p>
            <a:pPr algn="l"/>
            <a:endParaRPr lang="zh-CN" altLang="en-US" sz="1400"/>
          </a:p>
          <a:p>
            <a:pPr algn="l"/>
            <a:r>
              <a:rPr lang="zh-CN" altLang="en-US" sz="1400"/>
              <a:t>1.引号</a:t>
            </a:r>
            <a:endParaRPr lang="zh-CN" altLang="en-US" sz="1400"/>
          </a:p>
          <a:p>
            <a:pPr algn="l"/>
            <a:r>
              <a:rPr lang="zh-CN" altLang="en-US" sz="1200"/>
              <a:t>    属性的定义，统一使用双引号。</a:t>
            </a:r>
            <a:endParaRPr lang="zh-CN" altLang="en-US" sz="1200"/>
          </a:p>
          <a:p>
            <a:pPr algn="l"/>
            <a:endParaRPr lang="zh-CN" altLang="en-US" sz="1200" dirty="0">
              <a:sym typeface="+mn-ea"/>
            </a:endParaRPr>
          </a:p>
          <a:p>
            <a:pPr algn="l"/>
            <a:r>
              <a:rPr lang="en-US" altLang="zh-CN" sz="1200"/>
              <a:t>2.嵌套 </a:t>
            </a:r>
            <a:endParaRPr lang="en-US" altLang="zh-CN" sz="1200"/>
          </a:p>
          <a:p>
            <a:pPr algn="l"/>
            <a:r>
              <a:rPr lang="en-US" altLang="zh-CN" sz="1200"/>
              <a:t>    1)块级元素与块级元素平级、内联元素与内联元素平级；</a:t>
            </a:r>
            <a:endParaRPr lang="en-US" altLang="zh-CN" sz="1200"/>
          </a:p>
          <a:p>
            <a:pPr algn="l"/>
            <a:r>
              <a:rPr lang="en-US" altLang="zh-CN" sz="1200"/>
              <a:t>    2)块级元素可以包含内联元素或某些块级元素，但内联元素不能包含块级元素，它只能包含其他的内联元素；</a:t>
            </a:r>
            <a:endParaRPr lang="en-US" altLang="zh-CN" sz="1200"/>
          </a:p>
          <a:p>
            <a:pPr algn="l"/>
            <a:r>
              <a:rPr lang="en-US" altLang="zh-CN" sz="1200"/>
              <a:t>    3)有几个特殊的块级元素只能包含内联元素，不能再包含块级元素   </a:t>
            </a:r>
            <a:endParaRPr lang="en-US" altLang="zh-CN" sz="1200"/>
          </a:p>
          <a:p>
            <a:pPr algn="l"/>
            <a:r>
              <a:rPr lang="en-US" altLang="zh-CN" sz="1200"/>
              <a:t>    </a:t>
            </a:r>
            <a:r>
              <a:rPr lang="zh-CN" altLang="en-US" sz="1200"/>
              <a:t>注：</a:t>
            </a:r>
            <a:r>
              <a:rPr lang="en-US" altLang="zh-CN" sz="1200"/>
              <a:t>a标签不能嵌套a标签（链接嵌套）</a:t>
            </a:r>
            <a:r>
              <a:rPr lang="zh-CN" altLang="en-US" sz="1200"/>
              <a:t>、</a:t>
            </a:r>
            <a:r>
              <a:rPr lang="en-US" altLang="zh-CN" sz="1200"/>
              <a:t>p标签不能嵌套块级标签</a:t>
            </a:r>
            <a:endParaRPr lang="en-US" altLang="zh-CN" sz="1200"/>
          </a:p>
          <a:p>
            <a:pPr algn="l"/>
            <a:endParaRPr lang="en-US" altLang="zh-CN" sz="1200"/>
          </a:p>
          <a:p>
            <a:pPr algn="l"/>
            <a:r>
              <a:rPr lang="en-US" altLang="zh-CN" sz="1200">
                <a:sym typeface="+mn-ea"/>
              </a:rPr>
              <a:t>3.</a:t>
            </a:r>
            <a:r>
              <a:rPr lang="zh-CN" altLang="en-US" sz="1200">
                <a:sym typeface="+mn-ea"/>
              </a:rPr>
              <a:t>语义化</a:t>
            </a:r>
            <a:endParaRPr lang="zh-CN" altLang="en-US" sz="1200">
              <a:sym typeface="+mn-ea"/>
            </a:endParaRPr>
          </a:p>
          <a:p>
            <a:pPr algn="l"/>
            <a:r>
              <a:rPr lang="en-US" altLang="zh-CN" sz="1200" dirty="0">
                <a:sym typeface="+mn-ea"/>
              </a:rPr>
              <a:t>    1)</a:t>
            </a:r>
            <a:r>
              <a:rPr sz="1200" dirty="0">
                <a:sym typeface="+mn-ea"/>
              </a:rPr>
              <a:t>通常情况下，每个标签都是有语义的</a:t>
            </a:r>
            <a:r>
              <a:rPr lang="zh-CN" sz="1200" dirty="0">
                <a:sym typeface="+mn-ea"/>
              </a:rPr>
              <a:t>，便于程序员理解。维护</a:t>
            </a:r>
            <a:endParaRPr sz="1200" dirty="0">
              <a:sym typeface="+mn-ea"/>
            </a:endParaRPr>
          </a:p>
          <a:p>
            <a:pPr algn="l"/>
            <a:r>
              <a:rPr sz="1200" dirty="0">
                <a:sym typeface="+mn-ea"/>
              </a:rPr>
              <a:t>    </a:t>
            </a:r>
            <a:r>
              <a:rPr lang="en-US" sz="1200" dirty="0">
                <a:sym typeface="+mn-ea"/>
              </a:rPr>
              <a:t>2)</a:t>
            </a:r>
            <a:r>
              <a:rPr lang="zh-CN" sz="1200" dirty="0">
                <a:sym typeface="+mn-ea"/>
              </a:rPr>
              <a:t>外语义化的 HTML 结构，有助于机器（搜索引擎）理解。裸奔</a:t>
            </a:r>
            <a:endParaRPr lang="zh-CN" sz="1200" dirty="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前情回顾</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979805" y="863600"/>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en-US" altLang="zh-CN" dirty="0" err="1">
                  <a:solidFill>
                    <a:srgbClr val="5B5E77"/>
                  </a:solidFill>
                  <a:latin typeface="微软雅黑" panose="020B0503020204020204" pitchFamily="34" charset="-122"/>
                  <a:ea typeface="微软雅黑" panose="020B0503020204020204" pitchFamily="34" charset="-122"/>
                </a:rPr>
                <a:t>css</a:t>
              </a:r>
              <a:r>
                <a:rPr lang="zh-CN" altLang="en-US" dirty="0">
                  <a:solidFill>
                    <a:srgbClr val="5B5E77"/>
                  </a:solidFill>
                  <a:latin typeface="微软雅黑" panose="020B0503020204020204" pitchFamily="34" charset="-122"/>
                  <a:ea typeface="微软雅黑" panose="020B0503020204020204" pitchFamily="34" charset="-122"/>
                </a:rPr>
                <a:t>三种引入方式</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5" name="文本框 4"/>
          <p:cNvSpPr txBox="1"/>
          <p:nvPr/>
        </p:nvSpPr>
        <p:spPr>
          <a:xfrm>
            <a:off x="1508709" y="1386595"/>
            <a:ext cx="2441575" cy="830997"/>
          </a:xfrm>
          <a:prstGeom prst="rect">
            <a:avLst/>
          </a:prstGeom>
          <a:noFill/>
        </p:spPr>
        <p:txBody>
          <a:bodyPr wrap="square" rtlCol="0">
            <a:spAutoFit/>
          </a:bodyPr>
          <a:lstStyle/>
          <a:p>
            <a:pPr marL="285750" indent="-285750">
              <a:buFont typeface="Wingdings" panose="05000000000000000000" charset="0"/>
              <a:buChar char="Ø"/>
            </a:pPr>
            <a:r>
              <a:rPr lang="zh-CN" altLang="en-US" sz="1600" dirty="0">
                <a:solidFill>
                  <a:srgbClr val="414455"/>
                </a:solidFill>
              </a:rPr>
              <a:t>内部样式表 </a:t>
            </a:r>
            <a:r>
              <a:rPr lang="en-US" altLang="zh-CN" sz="1600" dirty="0">
                <a:solidFill>
                  <a:srgbClr val="414455"/>
                </a:solidFill>
              </a:rPr>
              <a:t>style</a:t>
            </a:r>
            <a:endParaRPr lang="en-US" altLang="zh-CN" sz="1600" dirty="0">
              <a:solidFill>
                <a:srgbClr val="414455"/>
              </a:solidFill>
            </a:endParaRPr>
          </a:p>
          <a:p>
            <a:pPr marL="285750" indent="-285750">
              <a:buFont typeface="Wingdings" panose="05000000000000000000" charset="0"/>
              <a:buChar char="Ø"/>
            </a:pPr>
            <a:r>
              <a:rPr lang="zh-CN" altLang="en-US" sz="1600" dirty="0">
                <a:solidFill>
                  <a:srgbClr val="414455"/>
                </a:solidFill>
              </a:rPr>
              <a:t>外部样式表 </a:t>
            </a:r>
            <a:r>
              <a:rPr lang="en-US" altLang="zh-CN" sz="1600" dirty="0">
                <a:solidFill>
                  <a:srgbClr val="414455"/>
                </a:solidFill>
              </a:rPr>
              <a:t>link </a:t>
            </a:r>
            <a:endParaRPr lang="en-US" altLang="zh-CN" sz="1600" dirty="0">
              <a:solidFill>
                <a:srgbClr val="414455"/>
              </a:solidFill>
            </a:endParaRPr>
          </a:p>
          <a:p>
            <a:pPr marL="285750" indent="-285750">
              <a:buFont typeface="Wingdings" panose="05000000000000000000" charset="0"/>
              <a:buChar char="Ø"/>
            </a:pPr>
            <a:r>
              <a:rPr lang="zh-CN" altLang="en-US" sz="1600" dirty="0">
                <a:solidFill>
                  <a:srgbClr val="414455"/>
                </a:solidFill>
              </a:rPr>
              <a:t>行内样式</a:t>
            </a:r>
            <a:endParaRPr lang="en-US" altLang="zh-CN" sz="1600" dirty="0">
              <a:solidFill>
                <a:srgbClr val="414455"/>
              </a:solidFill>
            </a:endParaRPr>
          </a:p>
        </p:txBody>
      </p:sp>
      <p:grpSp>
        <p:nvGrpSpPr>
          <p:cNvPr id="29" name="组合 28"/>
          <p:cNvGrpSpPr/>
          <p:nvPr/>
        </p:nvGrpSpPr>
        <p:grpSpPr>
          <a:xfrm>
            <a:off x="942975" y="2592070"/>
            <a:ext cx="3484880" cy="372745"/>
            <a:chOff x="1543" y="1360"/>
            <a:chExt cx="4608" cy="587"/>
          </a:xfrm>
        </p:grpSpPr>
        <p:sp>
          <p:nvSpPr>
            <p:cNvPr id="30" name="文本框 29"/>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en-US" altLang="zh-CN" dirty="0" err="1">
                  <a:solidFill>
                    <a:srgbClr val="5B5E77"/>
                  </a:solidFill>
                  <a:latin typeface="微软雅黑" panose="020B0503020204020204" pitchFamily="34" charset="-122"/>
                  <a:ea typeface="微软雅黑" panose="020B0503020204020204" pitchFamily="34" charset="-122"/>
                </a:rPr>
                <a:t>css</a:t>
              </a:r>
              <a:r>
                <a:rPr lang="zh-CN" altLang="en-US" dirty="0">
                  <a:solidFill>
                    <a:srgbClr val="5B5E77"/>
                  </a:solidFill>
                  <a:latin typeface="微软雅黑" panose="020B0503020204020204" pitchFamily="34" charset="-122"/>
                  <a:ea typeface="微软雅黑" panose="020B0503020204020204" pitchFamily="34" charset="-122"/>
                </a:rPr>
                <a:t>选择器权重 </a:t>
              </a:r>
              <a:r>
                <a:rPr lang="en-US" altLang="zh-CN" dirty="0">
                  <a:solidFill>
                    <a:srgbClr val="5B5E77"/>
                  </a:solidFill>
                  <a:latin typeface="微软雅黑" panose="020B0503020204020204" pitchFamily="34" charset="-122"/>
                  <a:ea typeface="微软雅黑" panose="020B0503020204020204" pitchFamily="34" charset="-122"/>
                </a:rPr>
                <a:t>256</a:t>
              </a:r>
              <a:r>
                <a:rPr lang="zh-CN" altLang="en-US" dirty="0">
                  <a:solidFill>
                    <a:srgbClr val="5B5E77"/>
                  </a:solidFill>
                  <a:latin typeface="微软雅黑" panose="020B0503020204020204" pitchFamily="34" charset="-122"/>
                  <a:ea typeface="微软雅黑" panose="020B0503020204020204" pitchFamily="34" charset="-122"/>
                </a:rPr>
                <a:t>进制</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543" y="1360"/>
              <a:ext cx="651" cy="587"/>
              <a:chOff x="7541" y="3259"/>
              <a:chExt cx="1356" cy="1222"/>
            </a:xfrm>
          </p:grpSpPr>
          <p:grpSp>
            <p:nvGrpSpPr>
              <p:cNvPr id="36" name="组合 35"/>
              <p:cNvGrpSpPr/>
              <p:nvPr/>
            </p:nvGrpSpPr>
            <p:grpSpPr>
              <a:xfrm>
                <a:off x="7541" y="3259"/>
                <a:ext cx="1356" cy="1223"/>
                <a:chOff x="7541" y="3259"/>
                <a:chExt cx="1356" cy="1223"/>
              </a:xfrm>
            </p:grpSpPr>
            <p:grpSp>
              <p:nvGrpSpPr>
                <p:cNvPr id="41" name="组合 40"/>
                <p:cNvGrpSpPr/>
                <p:nvPr/>
              </p:nvGrpSpPr>
              <p:grpSpPr>
                <a:xfrm>
                  <a:off x="7541" y="3259"/>
                  <a:ext cx="1356" cy="1223"/>
                  <a:chOff x="3720691" y="2824413"/>
                  <a:chExt cx="1341120" cy="1209172"/>
                </a:xfrm>
              </p:grpSpPr>
              <p:sp>
                <p:nvSpPr>
                  <p:cNvPr id="4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4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42"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37" name="组合 36"/>
              <p:cNvGrpSpPr/>
              <p:nvPr/>
            </p:nvGrpSpPr>
            <p:grpSpPr>
              <a:xfrm>
                <a:off x="7921" y="3535"/>
                <a:ext cx="626" cy="627"/>
                <a:chOff x="11986" y="3265"/>
                <a:chExt cx="869" cy="870"/>
              </a:xfrm>
              <a:solidFill>
                <a:srgbClr val="414455"/>
              </a:solidFill>
            </p:grpSpPr>
            <p:sp>
              <p:nvSpPr>
                <p:cNvPr id="38"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45" name="文本框 44"/>
          <p:cNvSpPr txBox="1"/>
          <p:nvPr/>
        </p:nvSpPr>
        <p:spPr>
          <a:xfrm>
            <a:off x="1508709" y="3164586"/>
            <a:ext cx="4763874" cy="1814830"/>
          </a:xfrm>
          <a:prstGeom prst="rect">
            <a:avLst/>
          </a:prstGeom>
          <a:noFill/>
        </p:spPr>
        <p:txBody>
          <a:bodyPr wrap="square" rtlCol="0">
            <a:spAutoFit/>
          </a:bodyPr>
          <a:lstStyle/>
          <a:p>
            <a:pPr marL="285750" indent="-285750">
              <a:buFont typeface="Wingdings" panose="05000000000000000000" charset="0"/>
              <a:buChar char="Ø"/>
            </a:pPr>
            <a:r>
              <a:rPr lang="zh-CN" altLang="en-US" sz="1600" dirty="0">
                <a:solidFill>
                  <a:srgbClr val="414455"/>
                </a:solidFill>
              </a:rPr>
              <a:t>无限大 </a:t>
            </a:r>
            <a:r>
              <a:rPr lang="en-US" altLang="zh-CN" sz="1600" dirty="0">
                <a:solidFill>
                  <a:srgbClr val="414455"/>
                </a:solidFill>
              </a:rPr>
              <a:t>!important</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1000    </a:t>
            </a:r>
            <a:r>
              <a:rPr lang="en-US" altLang="zh-CN" sz="1600" dirty="0">
                <a:solidFill>
                  <a:srgbClr val="FF0000"/>
                </a:solidFill>
              </a:rPr>
              <a:t> </a:t>
            </a:r>
            <a:r>
              <a:rPr lang="zh-CN" altLang="en-US" sz="1600" dirty="0">
                <a:solidFill>
                  <a:srgbClr val="FF0000"/>
                </a:solidFill>
              </a:rPr>
              <a:t>行间样式 </a:t>
            </a:r>
            <a:endParaRPr lang="en-US" altLang="zh-CN" sz="1600" dirty="0">
              <a:solidFill>
                <a:srgbClr val="FF0000"/>
              </a:solidFill>
            </a:endParaRPr>
          </a:p>
          <a:p>
            <a:pPr marL="285750" indent="-285750">
              <a:buFont typeface="Wingdings" panose="05000000000000000000" charset="0"/>
              <a:buChar char="Ø"/>
            </a:pPr>
            <a:r>
              <a:rPr lang="en-US" altLang="zh-CN" sz="1600" dirty="0">
                <a:solidFill>
                  <a:srgbClr val="414455"/>
                </a:solidFill>
              </a:rPr>
              <a:t>100        id</a:t>
            </a:r>
            <a:r>
              <a:rPr lang="zh-CN" altLang="en-US" sz="1600" dirty="0">
                <a:solidFill>
                  <a:srgbClr val="414455"/>
                </a:solidFill>
              </a:rPr>
              <a:t>选择器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10          class</a:t>
            </a:r>
            <a:r>
              <a:rPr lang="zh-CN" altLang="en-US" sz="1600" dirty="0">
                <a:solidFill>
                  <a:srgbClr val="414455"/>
                </a:solidFill>
              </a:rPr>
              <a:t>选择器</a:t>
            </a:r>
            <a:r>
              <a:rPr lang="en-US" altLang="zh-CN" sz="1600" dirty="0">
                <a:solidFill>
                  <a:srgbClr val="414455"/>
                </a:solidFill>
              </a:rPr>
              <a:t>||</a:t>
            </a:r>
            <a:r>
              <a:rPr lang="zh-CN" altLang="en-US" sz="1600" dirty="0">
                <a:solidFill>
                  <a:srgbClr val="414455"/>
                </a:solidFill>
              </a:rPr>
              <a:t>属性选择器</a:t>
            </a:r>
            <a:r>
              <a:rPr lang="en-US" altLang="zh-CN" sz="1600" dirty="0">
                <a:solidFill>
                  <a:srgbClr val="414455"/>
                </a:solidFill>
              </a:rPr>
              <a:t>||</a:t>
            </a:r>
            <a:r>
              <a:rPr lang="zh-CN" altLang="en-US" sz="1600" dirty="0">
                <a:solidFill>
                  <a:srgbClr val="414455"/>
                </a:solidFill>
              </a:rPr>
              <a:t>伪类选择器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1            </a:t>
            </a:r>
            <a:r>
              <a:rPr lang="zh-CN" altLang="en-US" sz="1600" dirty="0">
                <a:solidFill>
                  <a:srgbClr val="414455"/>
                </a:solidFill>
              </a:rPr>
              <a:t>标签选择器</a:t>
            </a:r>
            <a:r>
              <a:rPr lang="en-US" altLang="zh-CN" sz="1600" dirty="0">
                <a:solidFill>
                  <a:srgbClr val="414455"/>
                </a:solidFill>
              </a:rPr>
              <a:t>||</a:t>
            </a:r>
            <a:r>
              <a:rPr lang="zh-CN" altLang="en-US" sz="1600" dirty="0">
                <a:solidFill>
                  <a:srgbClr val="414455"/>
                </a:solidFill>
              </a:rPr>
              <a:t>伪元素</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0            </a:t>
            </a:r>
            <a:r>
              <a:rPr lang="zh-CN" altLang="en-US" sz="1600" dirty="0">
                <a:solidFill>
                  <a:srgbClr val="414455"/>
                </a:solidFill>
              </a:rPr>
              <a:t>通配符选择器</a:t>
            </a:r>
            <a:r>
              <a:rPr lang="en-US" altLang="zh-CN" sz="1600" dirty="0">
                <a:solidFill>
                  <a:srgbClr val="414455"/>
                </a:solidFill>
              </a:rPr>
              <a:t>*</a:t>
            </a:r>
            <a:endParaRPr lang="en-US" altLang="zh-CN" sz="1600" dirty="0">
              <a:solidFill>
                <a:srgbClr val="414455"/>
              </a:solidFill>
            </a:endParaRPr>
          </a:p>
          <a:p>
            <a:pPr indent="0">
              <a:buFont typeface="Wingdings" panose="05000000000000000000" charset="0"/>
              <a:buNone/>
            </a:pPr>
            <a:endParaRPr lang="en-US" altLang="zh-CN" sz="1600" dirty="0">
              <a:solidFill>
                <a:srgbClr val="414455"/>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8445"/>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总结</a:t>
            </a:r>
            <a:r>
              <a:rPr lang="en-US" altLang="zh-CN" sz="1350" dirty="0">
                <a:solidFill>
                  <a:srgbClr val="414455"/>
                </a:solidFill>
                <a:latin typeface="微软雅黑" panose="020B0503020204020204" pitchFamily="34" charset="-122"/>
                <a:ea typeface="微软雅黑" panose="020B0503020204020204" pitchFamily="34" charset="-122"/>
              </a:rPr>
              <a:t>+</a:t>
            </a:r>
            <a:r>
              <a:rPr lang="zh-CN" altLang="en-US" sz="1350" dirty="0">
                <a:solidFill>
                  <a:srgbClr val="414455"/>
                </a:solidFill>
                <a:latin typeface="微软雅黑" panose="020B0503020204020204" pitchFamily="34" charset="-122"/>
                <a:ea typeface="微软雅黑" panose="020B0503020204020204" pitchFamily="34" charset="-122"/>
              </a:rPr>
              <a:t>答疑</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sp>
        <p:nvSpPr>
          <p:cNvPr id="5" name="文本框 4"/>
          <p:cNvSpPr txBox="1"/>
          <p:nvPr/>
        </p:nvSpPr>
        <p:spPr>
          <a:xfrm>
            <a:off x="950595" y="881380"/>
            <a:ext cx="6501765" cy="4030980"/>
          </a:xfrm>
          <a:prstGeom prst="rect">
            <a:avLst/>
          </a:prstGeom>
          <a:noFill/>
        </p:spPr>
        <p:txBody>
          <a:bodyPr wrap="none" rtlCol="0">
            <a:spAutoFit/>
          </a:bodyPr>
          <a:p>
            <a:pPr algn="l"/>
            <a:r>
              <a:rPr lang="en-US" altLang="zh-CN" sz="1400"/>
              <a:t>CSS</a:t>
            </a:r>
            <a:r>
              <a:rPr lang="zh-CN" altLang="en-US" sz="1400"/>
              <a:t>规范：</a:t>
            </a:r>
            <a:endParaRPr lang="zh-CN" altLang="en-US" sz="1400"/>
          </a:p>
          <a:p>
            <a:pPr algn="l"/>
            <a:r>
              <a:rPr lang="zh-CN" altLang="en-US" sz="1400"/>
              <a:t>1.C</a:t>
            </a:r>
            <a:r>
              <a:rPr lang="en-US" altLang="zh-CN" sz="1400"/>
              <a:t>SS</a:t>
            </a:r>
            <a:r>
              <a:rPr lang="zh-CN" altLang="en-US" sz="1400"/>
              <a:t> 命名规则</a:t>
            </a:r>
            <a:endParaRPr lang="zh-CN" altLang="en-US" sz="1400"/>
          </a:p>
          <a:p>
            <a:pPr algn="l"/>
            <a:r>
              <a:rPr lang="zh-CN" altLang="en-US" sz="1200"/>
              <a:t>    1)样式类名全部用小写,首字符必须是字母,禁止数字或其他特殊字符。</a:t>
            </a:r>
            <a:endParaRPr lang="zh-CN" altLang="en-US" sz="1200"/>
          </a:p>
          <a:p>
            <a:pPr algn="l"/>
            <a:r>
              <a:rPr lang="zh-CN" altLang="en-US" sz="1200"/>
              <a:t>    2)可以是单个单词,也可以是组合单词,要求能够描述清楚模块和元素的含义,使其具有语义化。</a:t>
            </a:r>
            <a:endParaRPr lang="zh-CN" altLang="en-US" sz="1200"/>
          </a:p>
          <a:p>
            <a:pPr algn="l"/>
            <a:r>
              <a:rPr lang="zh-CN" altLang="en-US" sz="1200"/>
              <a:t>    3)尽量用单个单词简单描述class名称。</a:t>
            </a:r>
            <a:endParaRPr lang="zh-CN" altLang="en-US" sz="1200"/>
          </a:p>
          <a:p>
            <a:pPr algn="l"/>
            <a:r>
              <a:rPr lang="zh-CN" altLang="en-US" sz="1200"/>
              <a:t>    4)双单词或多单词组合方式，推荐用中划线</a:t>
            </a:r>
            <a:r>
              <a:rPr lang="en-US" altLang="zh-CN" sz="1200"/>
              <a:t>-</a:t>
            </a:r>
            <a:endParaRPr lang="zh-CN" altLang="en-US" sz="1200" dirty="0">
              <a:sym typeface="+mn-ea"/>
            </a:endParaRPr>
          </a:p>
          <a:p>
            <a:pPr algn="l"/>
            <a:endParaRPr lang="zh-CN" altLang="en-US" sz="1200" dirty="0">
              <a:sym typeface="+mn-ea"/>
            </a:endParaRPr>
          </a:p>
          <a:p>
            <a:pPr algn="l"/>
            <a:r>
              <a:rPr lang="en-US" altLang="zh-CN" sz="1200"/>
              <a:t>2.Class 和 ID</a:t>
            </a:r>
            <a:endParaRPr lang="en-US" altLang="zh-CN" sz="1200"/>
          </a:p>
          <a:p>
            <a:pPr algn="l"/>
            <a:r>
              <a:rPr lang="en-US" altLang="zh-CN" sz="1200"/>
              <a:t>    1)使用语义化、通用的命名方式；</a:t>
            </a:r>
            <a:endParaRPr lang="en-US" altLang="zh-CN" sz="1200"/>
          </a:p>
          <a:p>
            <a:pPr algn="l"/>
            <a:r>
              <a:rPr lang="en-US" altLang="zh-CN" sz="1200"/>
              <a:t>    2)使用连字符 - 作为 ID、Class 名称界定符，不要驼峰命名法和下划线；</a:t>
            </a:r>
            <a:endParaRPr lang="en-US" altLang="zh-CN" sz="1200"/>
          </a:p>
          <a:p>
            <a:pPr algn="l"/>
            <a:r>
              <a:rPr lang="en-US" altLang="zh-CN" sz="1200"/>
              <a:t>    3)避免选择器嵌套层级过多，尽量少于 3 级；.wrapper .box .list .item .demo</a:t>
            </a:r>
            <a:endParaRPr lang="en-US" altLang="zh-CN" sz="1200"/>
          </a:p>
          <a:p>
            <a:pPr algn="l"/>
            <a:r>
              <a:rPr lang="en-US" altLang="zh-CN" sz="1200"/>
              <a:t>    4)避免选择器和 Class、ID 叠加使用；</a:t>
            </a:r>
            <a:endParaRPr lang="en-US" altLang="zh-CN" sz="1200"/>
          </a:p>
          <a:p>
            <a:pPr algn="l"/>
            <a:endParaRPr lang="en-US" altLang="zh-CN" sz="1200"/>
          </a:p>
          <a:p>
            <a:pPr algn="l"/>
            <a:r>
              <a:rPr lang="en-US" altLang="zh-CN" sz="1200">
                <a:sym typeface="+mn-ea"/>
              </a:rPr>
              <a:t>3.CSS</a:t>
            </a:r>
            <a:r>
              <a:rPr lang="zh-CN" altLang="en-US" sz="1200">
                <a:sym typeface="+mn-ea"/>
              </a:rPr>
              <a:t>属性书写顺序</a:t>
            </a:r>
            <a:endParaRPr lang="zh-CN" altLang="en-US" sz="1200"/>
          </a:p>
          <a:p>
            <a:pPr algn="l"/>
            <a:r>
              <a:rPr lang="en-US" altLang="zh-CN" sz="1200" dirty="0">
                <a:sym typeface="+mn-ea"/>
              </a:rPr>
              <a:t>    1)</a:t>
            </a:r>
            <a:r>
              <a:rPr sz="1200" dirty="0">
                <a:sym typeface="+mn-ea"/>
              </a:rPr>
              <a:t>布局方式、位置，相关属性包括：position, top, z-index, display, float等</a:t>
            </a:r>
            <a:endParaRPr sz="1200" dirty="0">
              <a:sym typeface="+mn-ea"/>
            </a:endParaRPr>
          </a:p>
          <a:p>
            <a:pPr algn="l"/>
            <a:r>
              <a:rPr lang="en-US" altLang="zh-CN" sz="1200" dirty="0">
                <a:sym typeface="+mn-ea"/>
              </a:rPr>
              <a:t>    2)</a:t>
            </a:r>
            <a:r>
              <a:rPr sz="1200" dirty="0">
                <a:sym typeface="+mn-ea"/>
              </a:rPr>
              <a:t>盒模型，相关属性包括：width, height, padding, margin，border,overflow</a:t>
            </a:r>
            <a:endParaRPr sz="1200" dirty="0">
              <a:sym typeface="+mn-ea"/>
            </a:endParaRPr>
          </a:p>
          <a:p>
            <a:pPr algn="l"/>
            <a:r>
              <a:rPr lang="en-US" altLang="zh-CN" sz="1200" dirty="0">
                <a:sym typeface="+mn-ea"/>
              </a:rPr>
              <a:t>    3)</a:t>
            </a:r>
            <a:r>
              <a:rPr sz="1200" dirty="0">
                <a:sym typeface="+mn-ea"/>
              </a:rPr>
              <a:t> 文本排版，相关属性包括：font, line-height, text-align</a:t>
            </a:r>
            <a:endParaRPr sz="1200" dirty="0">
              <a:sym typeface="+mn-ea"/>
            </a:endParaRPr>
          </a:p>
          <a:p>
            <a:pPr algn="l"/>
            <a:r>
              <a:rPr lang="en-US" altLang="zh-CN" sz="1200" dirty="0">
                <a:sym typeface="+mn-ea"/>
              </a:rPr>
              <a:t>    4)</a:t>
            </a:r>
            <a:r>
              <a:rPr sz="1200" dirty="0">
                <a:sym typeface="+mn-ea"/>
              </a:rPr>
              <a:t>视觉外观，相关属性包括：color, background, list-style, transform, animation</a:t>
            </a:r>
            <a:endParaRPr sz="1200" dirty="0">
              <a:sym typeface="+mn-ea"/>
            </a:endParaRPr>
          </a:p>
          <a:p>
            <a:pPr algn="l"/>
            <a:r>
              <a:rPr lang="en-US" altLang="zh-CN" sz="1200" dirty="0">
                <a:sym typeface="+mn-ea"/>
              </a:rPr>
              <a:t>    5)</a:t>
            </a:r>
            <a:r>
              <a:rPr lang="zh-CN" altLang="en-US" sz="1200" dirty="0">
                <a:sym typeface="+mn-ea"/>
              </a:rPr>
              <a:t>其他</a:t>
            </a:r>
            <a:endParaRPr lang="zh-CN" altLang="en-US" sz="1200" dirty="0">
              <a:sym typeface="+mn-ea"/>
            </a:endParaRPr>
          </a:p>
          <a:p>
            <a:pPr algn="l"/>
            <a:endParaRPr lang="zh-CN" altLang="en-US" sz="1200" dirty="0">
              <a:sym typeface="+mn-ea"/>
            </a:endParaRPr>
          </a:p>
          <a:p>
            <a:pPr algn="l"/>
            <a:r>
              <a:rPr lang="zh-CN" altLang="en-US" sz="1200"/>
              <a:t>前端开发规范：</a:t>
            </a:r>
            <a:r>
              <a:rPr lang="en-US" altLang="zh-CN" sz="1200"/>
              <a:t>https://www.w3cschool.cn/webdevelopment/q3k8wozt.html</a:t>
            </a:r>
            <a:endParaRPr lang="en-US" altLang="zh-CN"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11</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Media </a:t>
            </a:r>
            <a:r>
              <a:rPr lang="zh-CN" altLang="en-US" sz="2100" b="1" dirty="0">
                <a:solidFill>
                  <a:schemeClr val="bg1"/>
                </a:solidFill>
                <a:latin typeface="微软雅黑" panose="020B0503020204020204" pitchFamily="34" charset="-122"/>
                <a:ea typeface="微软雅黑" panose="020B0503020204020204" pitchFamily="34" charset="-122"/>
              </a:rPr>
              <a:t>媒体查询</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常见页面布局</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29" name="矩形 28"/>
          <p:cNvSpPr/>
          <p:nvPr/>
        </p:nvSpPr>
        <p:spPr>
          <a:xfrm>
            <a:off x="1254113" y="1263015"/>
            <a:ext cx="7266974" cy="1815882"/>
          </a:xfrm>
          <a:prstGeom prst="rect">
            <a:avLst/>
          </a:prstGeom>
        </p:spPr>
        <p:txBody>
          <a:bodyPr wrap="square">
            <a:spAutoFit/>
          </a:bodyPr>
          <a:lstStyle/>
          <a:p>
            <a:pPr marL="285750" indent="-285750">
              <a:buFont typeface="Wingdings" panose="05000000000000000000" pitchFamily="2" charset="2"/>
              <a:buChar char="Ø"/>
            </a:pPr>
            <a:r>
              <a:rPr lang="zh-CN" altLang="en-US" sz="1600" dirty="0"/>
              <a:t>静态布局</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流式布局</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t>自适应布局</a:t>
            </a:r>
            <a:endParaRPr lang="en-US" altLang="zh-CN" sz="1600" dirty="0"/>
          </a:p>
          <a:p>
            <a:pPr marL="285750" indent="-285750">
              <a:buFont typeface="Wingdings" panose="05000000000000000000" pitchFamily="2" charset="2"/>
              <a:buChar char="Ø"/>
            </a:pPr>
            <a:endParaRPr lang="en-US" altLang="zh-CN" sz="1600" dirty="0"/>
          </a:p>
          <a:p>
            <a:pPr marL="285750" indent="-285750">
              <a:buFont typeface="Wingdings" panose="05000000000000000000" pitchFamily="2" charset="2"/>
              <a:buChar char="Ø"/>
            </a:pPr>
            <a:r>
              <a:rPr lang="zh-CN" altLang="en-US" sz="1600" dirty="0">
                <a:solidFill>
                  <a:srgbClr val="FF0000"/>
                </a:solidFill>
              </a:rPr>
              <a:t>响应式布局</a:t>
            </a:r>
            <a:endParaRPr lang="zh-CN" altLang="en-US" sz="1600" dirty="0">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媒体查询的使用</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grpSp>
        <p:nvGrpSpPr>
          <p:cNvPr id="21" name="组合 20"/>
          <p:cNvGrpSpPr/>
          <p:nvPr/>
        </p:nvGrpSpPr>
        <p:grpSpPr>
          <a:xfrm>
            <a:off x="2175700" y="1543339"/>
            <a:ext cx="4003211" cy="1161315"/>
            <a:chOff x="2359289" y="1294695"/>
            <a:chExt cx="4003211" cy="1161315"/>
          </a:xfrm>
        </p:grpSpPr>
        <p:sp>
          <p:nvSpPr>
            <p:cNvPr id="5" name="矩形: 圆角 4"/>
            <p:cNvSpPr/>
            <p:nvPr/>
          </p:nvSpPr>
          <p:spPr>
            <a:xfrm>
              <a:off x="2359289" y="1987207"/>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媒体类型</a:t>
              </a:r>
              <a:endParaRPr lang="zh-CN" altLang="en-US" dirty="0"/>
            </a:p>
          </p:txBody>
        </p:sp>
        <p:sp>
          <p:nvSpPr>
            <p:cNvPr id="30" name="矩形: 圆角 29"/>
            <p:cNvSpPr/>
            <p:nvPr/>
          </p:nvSpPr>
          <p:spPr>
            <a:xfrm>
              <a:off x="3779912" y="1294695"/>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媒体查询</a:t>
              </a:r>
              <a:endParaRPr lang="zh-CN" altLang="en-US" dirty="0"/>
            </a:p>
          </p:txBody>
        </p:sp>
        <p:sp>
          <p:nvSpPr>
            <p:cNvPr id="31" name="矩形: 圆角 30"/>
            <p:cNvSpPr/>
            <p:nvPr/>
          </p:nvSpPr>
          <p:spPr>
            <a:xfrm>
              <a:off x="5210372" y="2023962"/>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媒体特性</a:t>
              </a:r>
              <a:endParaRPr lang="zh-CN" altLang="en-US" dirty="0"/>
            </a:p>
          </p:txBody>
        </p:sp>
        <p:sp>
          <p:nvSpPr>
            <p:cNvPr id="18" name="箭头: 直角上 17"/>
            <p:cNvSpPr/>
            <p:nvPr/>
          </p:nvSpPr>
          <p:spPr>
            <a:xfrm flipH="1" flipV="1">
              <a:off x="2730015" y="1506750"/>
              <a:ext cx="771565" cy="36957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直角上 42"/>
            <p:cNvSpPr/>
            <p:nvPr/>
          </p:nvSpPr>
          <p:spPr>
            <a:xfrm flipV="1">
              <a:off x="5210372" y="1459658"/>
              <a:ext cx="740603" cy="34059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1763688" y="2997195"/>
            <a:ext cx="2172335" cy="1200329"/>
          </a:xfrm>
          <a:prstGeom prst="rect">
            <a:avLst/>
          </a:prstGeom>
        </p:spPr>
        <p:txBody>
          <a:bodyPr wrap="square">
            <a:spAutoFit/>
          </a:bodyPr>
          <a:lstStyle/>
          <a:p>
            <a:r>
              <a:rPr lang="zh-CN" altLang="en-US" dirty="0">
                <a:latin typeface="Consolas" panose="020B0609020204030204" pitchFamily="49" charset="0"/>
              </a:rPr>
              <a:t>媒体查询中指定的媒体类型匹配展示文档所使用的设备类型</a:t>
            </a:r>
            <a:endParaRPr lang="zh-CN" altLang="en-US" b="0" dirty="0">
              <a:effectLst/>
              <a:latin typeface="Consolas" panose="020B0609020204030204" pitchFamily="49" charset="0"/>
            </a:endParaRPr>
          </a:p>
        </p:txBody>
      </p:sp>
      <p:sp>
        <p:nvSpPr>
          <p:cNvPr id="32" name="矩形 31"/>
          <p:cNvSpPr/>
          <p:nvPr/>
        </p:nvSpPr>
        <p:spPr>
          <a:xfrm>
            <a:off x="4567859" y="2997194"/>
            <a:ext cx="2069976" cy="1200329"/>
          </a:xfrm>
          <a:prstGeom prst="rect">
            <a:avLst/>
          </a:prstGeom>
        </p:spPr>
        <p:txBody>
          <a:bodyPr wrap="square">
            <a:spAutoFit/>
          </a:bodyPr>
          <a:lstStyle/>
          <a:p>
            <a:r>
              <a:rPr lang="zh-CN" altLang="en-US" dirty="0">
                <a:latin typeface="Consolas" panose="020B0609020204030204" pitchFamily="49" charset="0"/>
              </a:rPr>
              <a:t>媒体特性表达式</a:t>
            </a:r>
            <a:r>
              <a:rPr lang="en-US" altLang="zh-CN" dirty="0">
                <a:latin typeface="Consolas" panose="020B0609020204030204" pitchFamily="49" charset="0"/>
              </a:rPr>
              <a:t>(0</a:t>
            </a:r>
            <a:r>
              <a:rPr lang="zh-CN" altLang="en-US" dirty="0">
                <a:latin typeface="Consolas" panose="020B0609020204030204" pitchFamily="49" charset="0"/>
              </a:rPr>
              <a:t>或多个</a:t>
            </a:r>
            <a:r>
              <a:rPr lang="en-US" altLang="zh-CN" dirty="0">
                <a:latin typeface="Consolas" panose="020B0609020204030204" pitchFamily="49" charset="0"/>
              </a:rPr>
              <a:t>)</a:t>
            </a:r>
            <a:r>
              <a:rPr lang="zh-CN" altLang="en-US" dirty="0">
                <a:latin typeface="Consolas" panose="020B0609020204030204" pitchFamily="49" charset="0"/>
              </a:rPr>
              <a:t>最终会被解析为</a:t>
            </a:r>
            <a:r>
              <a:rPr lang="en-US" altLang="zh-CN" dirty="0">
                <a:latin typeface="Consolas" panose="020B0609020204030204" pitchFamily="49" charset="0"/>
              </a:rPr>
              <a:t>true</a:t>
            </a:r>
            <a:r>
              <a:rPr lang="zh-CN" altLang="en-US" dirty="0">
                <a:latin typeface="Consolas" panose="020B0609020204030204" pitchFamily="49" charset="0"/>
              </a:rPr>
              <a:t>或</a:t>
            </a:r>
            <a:r>
              <a:rPr lang="en-US" altLang="zh-CN" dirty="0">
                <a:latin typeface="Consolas" panose="020B0609020204030204" pitchFamily="49" charset="0"/>
              </a:rPr>
              <a:t>false</a:t>
            </a:r>
            <a:endParaRPr lang="en-US" altLang="zh-CN" b="0" dirty="0">
              <a:effectLst/>
              <a:latin typeface="Consolas" panose="020B0609020204030204" pitchFamily="49"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媒体查询的使用</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611560" y="1436705"/>
            <a:ext cx="8064896" cy="2308324"/>
          </a:xfrm>
          <a:prstGeom prst="rect">
            <a:avLst/>
          </a:prstGeom>
        </p:spPr>
        <p:txBody>
          <a:bodyPr wrap="square">
            <a:spAutoFit/>
          </a:bodyPr>
          <a:lstStyle/>
          <a:p>
            <a:pPr marL="285750" indent="-285750">
              <a:buFont typeface="Wingdings" panose="05000000000000000000" pitchFamily="2" charset="2"/>
              <a:buChar char="Ø"/>
            </a:pPr>
            <a:r>
              <a:rPr lang="en-US" altLang="zh-CN" sz="1600" dirty="0">
                <a:latin typeface="Consolas" panose="020B0609020204030204" pitchFamily="49" charset="0"/>
              </a:rPr>
              <a:t>link</a:t>
            </a:r>
            <a:r>
              <a:rPr lang="zh-CN" altLang="en-US" sz="1600" dirty="0">
                <a:latin typeface="Consolas" panose="020B0609020204030204" pitchFamily="49" charset="0"/>
              </a:rPr>
              <a:t>元素中的</a:t>
            </a:r>
            <a:r>
              <a:rPr lang="en-US" altLang="zh-CN" sz="1600" dirty="0" err="1">
                <a:latin typeface="Consolas" panose="020B0609020204030204" pitchFamily="49" charset="0"/>
              </a:rPr>
              <a:t>css</a:t>
            </a:r>
            <a:r>
              <a:rPr lang="zh-CN" altLang="en-US" sz="1600" dirty="0">
                <a:latin typeface="Consolas" panose="020B0609020204030204" pitchFamily="49" charset="0"/>
              </a:rPr>
              <a:t>媒体查询</a:t>
            </a:r>
            <a:endParaRPr lang="zh-CN" altLang="en-US" sz="1600" dirty="0">
              <a:latin typeface="Consolas" panose="020B0609020204030204" pitchFamily="49" charset="0"/>
            </a:endParaRPr>
          </a:p>
          <a:p>
            <a:r>
              <a:rPr lang="en-US" altLang="zh-CN" sz="1400" dirty="0">
                <a:latin typeface="Consolas" panose="020B0609020204030204" pitchFamily="49" charset="0"/>
              </a:rPr>
              <a:t>&lt;link </a:t>
            </a:r>
            <a:r>
              <a:rPr lang="en-US" altLang="zh-CN" sz="1400" dirty="0" err="1">
                <a:latin typeface="Consolas" panose="020B0609020204030204" pitchFamily="49" charset="0"/>
              </a:rPr>
              <a:t>rel</a:t>
            </a:r>
            <a:r>
              <a:rPr lang="en-US" altLang="zh-CN" sz="1400" dirty="0">
                <a:latin typeface="Consolas" panose="020B0609020204030204" pitchFamily="49" charset="0"/>
              </a:rPr>
              <a:t>="stylesheet" </a:t>
            </a:r>
            <a:r>
              <a:rPr lang="en-US" altLang="zh-CN" sz="1400" dirty="0" err="1">
                <a:latin typeface="Consolas" panose="020B0609020204030204" pitchFamily="49" charset="0"/>
              </a:rPr>
              <a:t>href</a:t>
            </a:r>
            <a:r>
              <a:rPr lang="en-US" altLang="zh-CN" sz="1400" dirty="0">
                <a:latin typeface="Consolas" panose="020B0609020204030204" pitchFamily="49" charset="0"/>
              </a:rPr>
              <a:t>="demo.css" media="screen and (max-width: 800px)"&gt;</a:t>
            </a:r>
            <a:endParaRPr lang="en-US" altLang="zh-CN" sz="1400" dirty="0">
              <a:latin typeface="Consolas" panose="020B0609020204030204" pitchFamily="49" charset="0"/>
            </a:endParaRPr>
          </a:p>
          <a:p>
            <a:endParaRPr lang="en-US" altLang="zh-CN" sz="1400" dirty="0">
              <a:latin typeface="Consolas" panose="020B0609020204030204" pitchFamily="49" charset="0"/>
            </a:endParaRPr>
          </a:p>
          <a:p>
            <a:pPr marL="285750" indent="-285750">
              <a:buFont typeface="Wingdings" panose="05000000000000000000" pitchFamily="2" charset="2"/>
              <a:buChar char="Ø"/>
            </a:pPr>
            <a:r>
              <a:rPr lang="zh-CN" altLang="en-US" sz="1600" dirty="0">
                <a:latin typeface="Consolas" panose="020B0609020204030204" pitchFamily="49" charset="0"/>
              </a:rPr>
              <a:t>样式表中的</a:t>
            </a:r>
            <a:r>
              <a:rPr lang="en-US" altLang="zh-CN" sz="1600" dirty="0" err="1">
                <a:latin typeface="Consolas" panose="020B0609020204030204" pitchFamily="49" charset="0"/>
              </a:rPr>
              <a:t>css</a:t>
            </a:r>
            <a:r>
              <a:rPr lang="zh-CN" altLang="en-US" sz="1600" dirty="0">
                <a:latin typeface="Consolas" panose="020B0609020204030204" pitchFamily="49" charset="0"/>
              </a:rPr>
              <a:t>媒体查询</a:t>
            </a:r>
            <a:endParaRPr lang="zh-CN" altLang="en-US" sz="1600" dirty="0">
              <a:latin typeface="Consolas" panose="020B0609020204030204" pitchFamily="49" charset="0"/>
            </a:endParaRPr>
          </a:p>
          <a:p>
            <a:r>
              <a:rPr lang="en-US" altLang="zh-CN" sz="1400" dirty="0">
                <a:latin typeface="Consolas" panose="020B0609020204030204" pitchFamily="49" charset="0"/>
              </a:rPr>
              <a:t>@media screen and (max-width: 600px) {</a:t>
            </a:r>
            <a:endParaRPr lang="en-US" altLang="zh-CN" sz="1400" dirty="0">
              <a:latin typeface="Consolas" panose="020B0609020204030204" pitchFamily="49" charset="0"/>
            </a:endParaRPr>
          </a:p>
          <a:p>
            <a:r>
              <a:rPr lang="en-US" altLang="zh-CN" sz="1400" dirty="0">
                <a:latin typeface="Consolas" panose="020B0609020204030204" pitchFamily="49" charset="0"/>
              </a:rPr>
              <a:t>    .demo{</a:t>
            </a:r>
            <a:endParaRPr lang="en-US" altLang="zh-CN" sz="1400" dirty="0">
              <a:latin typeface="Consolas" panose="020B0609020204030204" pitchFamily="49" charset="0"/>
            </a:endParaRPr>
          </a:p>
          <a:p>
            <a:r>
              <a:rPr lang="en-US" altLang="zh-CN" sz="1400" dirty="0">
                <a:latin typeface="Consolas" panose="020B0609020204030204" pitchFamily="49" charset="0"/>
              </a:rPr>
              <a:t>        background: pink;</a:t>
            </a:r>
            <a:endParaRPr lang="en-US" altLang="zh-CN" sz="1400" dirty="0">
              <a:latin typeface="Consolas" panose="020B0609020204030204" pitchFamily="49" charset="0"/>
            </a:endParaRPr>
          </a:p>
          <a:p>
            <a:r>
              <a:rPr lang="en-US" altLang="zh-CN" sz="1400" dirty="0">
                <a:latin typeface="Consolas" panose="020B0609020204030204" pitchFamily="49" charset="0"/>
              </a:rPr>
              <a:t>        color: </a:t>
            </a:r>
            <a:r>
              <a:rPr lang="en-US" altLang="zh-CN" sz="1400" dirty="0" err="1">
                <a:latin typeface="Consolas" panose="020B0609020204030204" pitchFamily="49" charset="0"/>
              </a:rPr>
              <a:t>deeppink</a:t>
            </a:r>
            <a:r>
              <a:rPr lang="en-US" altLang="zh-CN" sz="1400" dirty="0">
                <a:latin typeface="Consolas" panose="020B0609020204030204" pitchFamily="49" charset="0"/>
              </a:rPr>
              <a:t>;</a:t>
            </a:r>
            <a:endParaRPr lang="en-US" altLang="zh-CN" sz="1400" dirty="0">
              <a:latin typeface="Consolas" panose="020B0609020204030204" pitchFamily="49" charset="0"/>
            </a:endParaRPr>
          </a:p>
          <a:p>
            <a:r>
              <a:rPr lang="en-US" altLang="zh-CN" sz="1400" dirty="0">
                <a:latin typeface="Consolas" panose="020B0609020204030204" pitchFamily="49" charset="0"/>
              </a:rPr>
              <a:t>    }</a:t>
            </a:r>
            <a:endParaRPr lang="en-US" altLang="zh-CN" sz="1400" dirty="0">
              <a:latin typeface="Consolas" panose="020B0609020204030204" pitchFamily="49" charset="0"/>
            </a:endParaRPr>
          </a:p>
          <a:p>
            <a:r>
              <a:rPr lang="en-US" altLang="zh-CN" sz="1400" dirty="0">
                <a:latin typeface="Consolas" panose="020B0609020204030204" pitchFamily="49" charset="0"/>
              </a:rPr>
              <a:t>}</a:t>
            </a:r>
            <a:endParaRPr lang="en-US" altLang="zh-CN" sz="1400" b="0" dirty="0">
              <a:effectLst/>
              <a:latin typeface="Consolas" panose="020B0609020204030204" pitchFamily="49"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媒体查询的使用</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315844" y="1376947"/>
            <a:ext cx="1580524" cy="338554"/>
          </a:xfrm>
          <a:prstGeom prst="rect">
            <a:avLst/>
          </a:prstGeom>
        </p:spPr>
        <p:txBody>
          <a:bodyPr wrap="square">
            <a:spAutoFit/>
          </a:bodyPr>
          <a:lstStyle/>
          <a:p>
            <a:pPr marL="285750" indent="-285750">
              <a:buFont typeface="Wingdings" panose="05000000000000000000" pitchFamily="2" charset="2"/>
              <a:buChar char="Ø"/>
            </a:pPr>
            <a:r>
              <a:rPr lang="zh-CN" altLang="en-US" sz="1600" b="0" dirty="0">
                <a:effectLst/>
                <a:latin typeface="Consolas" panose="020B0609020204030204" pitchFamily="49" charset="0"/>
              </a:rPr>
              <a:t>媒体类型</a:t>
            </a:r>
            <a:endParaRPr lang="en-US" altLang="zh-CN" sz="1600" b="0" dirty="0">
              <a:effectLst/>
              <a:latin typeface="Consolas" panose="020B0609020204030204" pitchFamily="49"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35" y="1877695"/>
            <a:ext cx="4191000" cy="2792095"/>
          </a:xfrm>
          <a:prstGeom prst="rect">
            <a:avLst/>
          </a:prstGeom>
        </p:spPr>
      </p:pic>
      <p:sp>
        <p:nvSpPr>
          <p:cNvPr id="29" name="矩形 28"/>
          <p:cNvSpPr/>
          <p:nvPr/>
        </p:nvSpPr>
        <p:spPr>
          <a:xfrm>
            <a:off x="5796136" y="1377402"/>
            <a:ext cx="1580524" cy="338554"/>
          </a:xfrm>
          <a:prstGeom prst="rect">
            <a:avLst/>
          </a:prstGeom>
        </p:spPr>
        <p:txBody>
          <a:bodyPr wrap="square">
            <a:spAutoFit/>
          </a:bodyPr>
          <a:lstStyle/>
          <a:p>
            <a:pPr marL="285750" indent="-285750">
              <a:buFont typeface="Wingdings" panose="05000000000000000000" pitchFamily="2" charset="2"/>
              <a:buChar char="Ø"/>
            </a:pPr>
            <a:r>
              <a:rPr lang="zh-CN" altLang="en-US" sz="1600" b="0" dirty="0">
                <a:effectLst/>
                <a:latin typeface="Consolas" panose="020B0609020204030204" pitchFamily="49" charset="0"/>
              </a:rPr>
              <a:t>媒体特性</a:t>
            </a:r>
            <a:endParaRPr lang="en-US" altLang="zh-CN" sz="1600" b="0" dirty="0">
              <a:effectLst/>
              <a:latin typeface="Consolas" panose="020B0609020204030204" pitchFamily="49"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510" y="1258570"/>
            <a:ext cx="3494405" cy="388683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Media </a:t>
            </a:r>
            <a:r>
              <a:rPr lang="zh-CN" altLang="en-US" sz="1350" dirty="0">
                <a:solidFill>
                  <a:srgbClr val="414455"/>
                </a:solidFill>
                <a:latin typeface="微软雅黑" panose="020B0503020204020204" pitchFamily="34" charset="-122"/>
                <a:ea typeface="微软雅黑" panose="020B0503020204020204" pitchFamily="34" charset="-122"/>
              </a:rPr>
              <a:t>媒体查询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4010025" cy="372745"/>
            <a:chOff x="1543" y="1360"/>
            <a:chExt cx="6315" cy="587"/>
          </a:xfrm>
        </p:grpSpPr>
        <p:sp>
          <p:nvSpPr>
            <p:cNvPr id="3" name="文本框 2"/>
            <p:cNvSpPr txBox="1"/>
            <p:nvPr/>
          </p:nvSpPr>
          <p:spPr>
            <a:xfrm>
              <a:off x="2298" y="1364"/>
              <a:ext cx="5560"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媒体查询的逻辑操作符</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8" name="文本框 7"/>
          <p:cNvSpPr txBox="1"/>
          <p:nvPr/>
        </p:nvSpPr>
        <p:spPr>
          <a:xfrm>
            <a:off x="1835696" y="1995686"/>
            <a:ext cx="184731" cy="369332"/>
          </a:xfrm>
          <a:prstGeom prst="rect">
            <a:avLst/>
          </a:prstGeom>
          <a:noFill/>
        </p:spPr>
        <p:txBody>
          <a:bodyPr wrap="none" rtlCol="0">
            <a:spAutoFit/>
          </a:bodyPr>
          <a:lstStyle/>
          <a:p>
            <a:endParaRPr lang="zh-CN" altLang="en-US" dirty="0"/>
          </a:p>
        </p:txBody>
      </p:sp>
      <p:sp>
        <p:nvSpPr>
          <p:cNvPr id="11" name="Rectangle 3"/>
          <p:cNvSpPr>
            <a:spLocks noChangeArrowheads="1"/>
          </p:cNvSpPr>
          <p:nvPr/>
        </p:nvSpPr>
        <p:spPr bwMode="auto">
          <a:xfrm>
            <a:off x="1156725" y="1306611"/>
            <a:ext cx="714071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altLang="zh-CN" sz="1400" dirty="0"/>
              <a:t>and</a:t>
            </a:r>
            <a:r>
              <a:rPr lang="zh-CN" altLang="en-US" sz="1400" dirty="0"/>
              <a:t>操作符</a:t>
            </a: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pPr>
            <a:r>
              <a:rPr lang="zh-CN" altLang="zh-CN" sz="1400" dirty="0"/>
              <a:t>关键字用于合并多个媒体属性或合并媒体属性与媒体类型。</a:t>
            </a:r>
            <a:endParaRPr lang="en-US" altLang="zh-CN" sz="1400" dirty="0"/>
          </a:p>
          <a:p>
            <a:r>
              <a:rPr lang="en-US" altLang="zh-CN" sz="1400" dirty="0"/>
              <a:t>@media screen and (min-width: 500px) and (max-width: 800px) </a:t>
            </a:r>
            <a:endParaRPr kumimoji="0" lang="en-US" altLang="zh-CN" sz="14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solidFill>
                <a:srgbClr val="333333"/>
              </a:solidFill>
              <a:latin typeface="Verdana" panose="020B0604030504040204" pitchFamily="34" charset="0"/>
            </a:endParaRPr>
          </a:p>
          <a:p>
            <a:pPr marL="285750" indent="-285750">
              <a:buFont typeface="Wingdings" panose="05000000000000000000" pitchFamily="2" charset="2"/>
              <a:buChar char="Ø"/>
            </a:pPr>
            <a:r>
              <a:rPr lang="zh-CN" altLang="en-US" sz="1400" dirty="0"/>
              <a:t>逗号分隔列表</a:t>
            </a:r>
            <a:br>
              <a:rPr lang="zh-CN" altLang="en-US" sz="1400" dirty="0"/>
            </a:br>
            <a:r>
              <a:rPr lang="zh-CN" altLang="en-US" sz="1400" dirty="0"/>
              <a:t>媒体查询中使用逗号分隔效果等同于</a:t>
            </a:r>
            <a:r>
              <a:rPr lang="en-US" altLang="zh-CN" sz="1400" dirty="0"/>
              <a:t>or</a:t>
            </a:r>
            <a:r>
              <a:rPr lang="zh-CN" altLang="en-US" sz="1400" dirty="0"/>
              <a:t>逻辑操作符。当使用逗号分隔的媒体查询时，如果任何一个媒体查询返回真，样式就是有效的。</a:t>
            </a:r>
            <a:endParaRPr lang="en-US" altLang="zh-CN" sz="1400" dirty="0"/>
          </a:p>
          <a:p>
            <a:r>
              <a:rPr lang="en-US" altLang="zh-CN" sz="1400" dirty="0"/>
              <a:t>@media (max-width: 300px), screen and (orientation: landscape)</a:t>
            </a: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altLang="zh-CN" sz="1400" dirty="0"/>
              <a:t>not</a:t>
            </a:r>
            <a:r>
              <a:rPr lang="zh-CN" altLang="en-US" sz="1400" dirty="0"/>
              <a:t>操作符</a:t>
            </a:r>
            <a:endParaRPr lang="en-US" altLang="zh-CN" sz="1400" dirty="0"/>
          </a:p>
          <a:p>
            <a:r>
              <a:rPr lang="en-US" altLang="zh-CN" sz="1400" dirty="0"/>
              <a:t>not </a:t>
            </a:r>
            <a:r>
              <a:rPr lang="zh-CN" altLang="en-US" sz="1400" dirty="0"/>
              <a:t>关键字应用于整个媒体查询，在媒体查询为假时返回真</a:t>
            </a:r>
            <a:endParaRPr lang="en-US" altLang="zh-CN" sz="1400" dirty="0"/>
          </a:p>
          <a:p>
            <a:r>
              <a:rPr lang="en-US" altLang="zh-CN" sz="1400" dirty="0"/>
              <a:t>@media not screen and (min-width: 500px) and (max-width: 800px)</a:t>
            </a:r>
            <a:endParaRPr lang="en-US" altLang="zh-CN" sz="1400" dirty="0"/>
          </a:p>
          <a:p>
            <a:endParaRPr lang="en-US" altLang="zh-CN" sz="1400" dirty="0"/>
          </a:p>
          <a:p>
            <a:pPr marL="285750" indent="-285750">
              <a:buFont typeface="Wingdings" panose="05000000000000000000" pitchFamily="2" charset="2"/>
              <a:buChar char="Ø"/>
            </a:pPr>
            <a:r>
              <a:rPr lang="en-US" altLang="zh-CN" sz="1400" dirty="0"/>
              <a:t>only</a:t>
            </a:r>
            <a:r>
              <a:rPr lang="zh-CN" altLang="en-US" sz="1400" dirty="0"/>
              <a:t>操作符</a:t>
            </a:r>
            <a:endParaRPr lang="zh-CN" altLang="en-US" sz="1400" dirty="0"/>
          </a:p>
          <a:p>
            <a:r>
              <a:rPr lang="en-US" altLang="zh-CN" sz="1400" dirty="0"/>
              <a:t>only</a:t>
            </a:r>
            <a:r>
              <a:rPr lang="zh-CN" altLang="en-US" sz="1400" dirty="0"/>
              <a:t>关键字防止老旧的浏览器不支持带媒体属性的查询而应用到给定的样式</a:t>
            </a:r>
            <a:endParaRPr lang="en-US" altLang="zh-CN" sz="1400" dirty="0"/>
          </a:p>
          <a:p>
            <a:r>
              <a:rPr kumimoji="0" lang="zh-CN" altLang="zh-CN" sz="1400" b="0" i="0" u="none" strike="noStrike" cap="none" normalizeH="0" baseline="0" dirty="0">
                <a:ln>
                  <a:noFill/>
                </a:ln>
                <a:solidFill>
                  <a:schemeClr val="tx1"/>
                </a:solidFill>
                <a:effectLst/>
              </a:rPr>
              <a:t> </a:t>
            </a:r>
            <a:r>
              <a:rPr lang="en-US" altLang="zh-CN" sz="1400" dirty="0"/>
              <a:t>@media only screen and (min-width: 500px) and (max-width: 800px)</a:t>
            </a: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12</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移动端布局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等比缩放</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292478" y="1436705"/>
            <a:ext cx="6231850" cy="1814830"/>
          </a:xfrm>
          <a:prstGeom prst="rect">
            <a:avLst/>
          </a:prstGeom>
        </p:spPr>
        <p:txBody>
          <a:bodyPr wrap="square">
            <a:spAutoFit/>
          </a:bodyPr>
          <a:lstStyle/>
          <a:p>
            <a:pPr marL="285750" indent="-285750">
              <a:buFont typeface="Wingdings" panose="05000000000000000000" pitchFamily="2" charset="2"/>
              <a:buChar char="Ø"/>
            </a:pPr>
            <a:r>
              <a:rPr lang="zh-CN" altLang="en-US" sz="1400" dirty="0">
                <a:latin typeface="Consolas" panose="020B0609020204030204" pitchFamily="49" charset="0"/>
              </a:rPr>
              <a:t>百分比布局</a:t>
            </a:r>
            <a:endParaRPr lang="en-US" altLang="zh-CN" sz="1400" dirty="0">
              <a:latin typeface="Consolas" panose="020B0609020204030204" pitchFamily="49" charset="0"/>
            </a:endParaRPr>
          </a:p>
          <a:p>
            <a:pPr marL="285750" indent="-285750">
              <a:buFont typeface="Wingdings" panose="05000000000000000000" pitchFamily="2" charset="2"/>
              <a:buChar char="Ø"/>
            </a:pPr>
            <a:endParaRPr lang="en-US" altLang="zh-CN" sz="1400" dirty="0">
              <a:latin typeface="Consolas" panose="020B0609020204030204" pitchFamily="49" charset="0"/>
            </a:endParaRPr>
          </a:p>
          <a:p>
            <a:pPr marL="285750" indent="-285750">
              <a:buFont typeface="Wingdings" panose="05000000000000000000" pitchFamily="2" charset="2"/>
              <a:buChar char="Ø"/>
            </a:pPr>
            <a:r>
              <a:rPr lang="en-US" altLang="zh-CN" sz="1400" dirty="0">
                <a:latin typeface="Consolas" panose="020B0609020204030204" pitchFamily="49" charset="0"/>
              </a:rPr>
              <a:t>flex</a:t>
            </a:r>
            <a:r>
              <a:rPr lang="zh-CN" altLang="en-US" sz="1400" dirty="0">
                <a:latin typeface="Consolas" panose="020B0609020204030204" pitchFamily="49" charset="0"/>
              </a:rPr>
              <a:t>布局</a:t>
            </a:r>
            <a:endParaRPr lang="en-US" altLang="zh-CN" sz="1400" dirty="0">
              <a:latin typeface="Consolas" panose="020B0609020204030204" pitchFamily="49" charset="0"/>
            </a:endParaRPr>
          </a:p>
          <a:p>
            <a:pPr marL="285750" indent="-285750">
              <a:buFont typeface="Wingdings" panose="05000000000000000000" pitchFamily="2" charset="2"/>
              <a:buChar char="Ø"/>
            </a:pPr>
            <a:endParaRPr lang="en-US" altLang="zh-CN" sz="1400" dirty="0">
              <a:latin typeface="Consolas" panose="020B0609020204030204" pitchFamily="49" charset="0"/>
            </a:endParaRPr>
          </a:p>
          <a:p>
            <a:pPr marL="285750" indent="-285750">
              <a:buFont typeface="Wingdings" panose="05000000000000000000" pitchFamily="2" charset="2"/>
              <a:buChar char="Ø"/>
            </a:pPr>
            <a:r>
              <a:rPr lang="zh-CN" altLang="en-US" sz="1400" dirty="0">
                <a:latin typeface="Consolas" panose="020B0609020204030204" pitchFamily="49" charset="0"/>
              </a:rPr>
              <a:t>单位</a:t>
            </a:r>
            <a:r>
              <a:rPr lang="en-US" altLang="zh-CN" sz="1400" dirty="0">
                <a:latin typeface="Consolas" panose="020B0609020204030204" pitchFamily="49" charset="0"/>
              </a:rPr>
              <a:t>rem </a:t>
            </a:r>
            <a:endParaRPr lang="en-US" altLang="zh-CN" sz="1400" dirty="0">
              <a:latin typeface="Consolas" panose="020B0609020204030204" pitchFamily="49" charset="0"/>
            </a:endParaRPr>
          </a:p>
          <a:p>
            <a:pPr marL="285750" indent="-285750">
              <a:buFont typeface="Wingdings" panose="05000000000000000000" pitchFamily="2" charset="2"/>
              <a:buChar char="Ø"/>
            </a:pPr>
            <a:endParaRPr lang="en-US" altLang="zh-CN" sz="1400" dirty="0">
              <a:latin typeface="Consolas" panose="020B0609020204030204" pitchFamily="49" charset="0"/>
            </a:endParaRPr>
          </a:p>
          <a:p>
            <a:pPr marL="285750" indent="-285750">
              <a:buFont typeface="Wingdings" panose="05000000000000000000" pitchFamily="2" charset="2"/>
              <a:buChar char="Ø"/>
            </a:pPr>
            <a:r>
              <a:rPr lang="zh-CN" altLang="en-US" sz="1400" dirty="0">
                <a:latin typeface="Consolas" panose="020B0609020204030204" pitchFamily="49" charset="0"/>
              </a:rPr>
              <a:t>单位</a:t>
            </a:r>
            <a:r>
              <a:rPr lang="en-US" altLang="zh-CN" sz="1400" dirty="0" err="1">
                <a:latin typeface="Consolas" panose="020B0609020204030204" pitchFamily="49" charset="0"/>
              </a:rPr>
              <a:t>vw</a:t>
            </a:r>
            <a:r>
              <a:rPr lang="en-US" altLang="zh-CN" sz="1400" dirty="0">
                <a:latin typeface="Consolas" panose="020B0609020204030204" pitchFamily="49" charset="0"/>
              </a:rPr>
              <a:t> </a:t>
            </a:r>
            <a:r>
              <a:rPr lang="en-US" altLang="zh-CN" sz="1400" dirty="0" err="1">
                <a:latin typeface="Consolas" panose="020B0609020204030204" pitchFamily="49" charset="0"/>
              </a:rPr>
              <a:t>vh</a:t>
            </a:r>
            <a:endParaRPr lang="en-US" altLang="zh-CN" sz="1400" dirty="0">
              <a:latin typeface="Consolas" panose="020B0609020204030204" pitchFamily="49" charset="0"/>
            </a:endParaRPr>
          </a:p>
          <a:p>
            <a:endParaRPr lang="en-US" altLang="zh-CN" sz="1400" b="0" dirty="0">
              <a:effectLst/>
              <a:latin typeface="Consolas" panose="020B0609020204030204" pitchFamily="49"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294695"/>
            <a:ext cx="3336949" cy="261322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292478" y="1436705"/>
            <a:ext cx="6231850" cy="1169551"/>
          </a:xfrm>
          <a:prstGeom prst="rect">
            <a:avLst/>
          </a:prstGeom>
        </p:spPr>
        <p:txBody>
          <a:bodyPr wrap="square">
            <a:spAutoFit/>
          </a:bodyPr>
          <a:lstStyle/>
          <a:p>
            <a:pPr marL="285750" indent="-285750">
              <a:buFont typeface="Wingdings" panose="05000000000000000000" pitchFamily="2" charset="2"/>
              <a:buChar char="Ø"/>
            </a:pPr>
            <a:r>
              <a:rPr lang="zh-CN" altLang="en-US" sz="1400" b="0" dirty="0">
                <a:effectLst/>
                <a:latin typeface="Consolas" panose="020B0609020204030204" pitchFamily="49" charset="0"/>
              </a:rPr>
              <a:t>物理像素：</a:t>
            </a:r>
            <a:r>
              <a:rPr lang="zh-CN" altLang="en-US" sz="1400" dirty="0"/>
              <a:t>物理像素又被称为设备像素，他是显示设备中一个最小的物理部件。每个像素可以根据操作系统设置自己的颜色和亮度。</a:t>
            </a:r>
            <a:endParaRPr lang="en-US" altLang="zh-CN" sz="1400" dirty="0"/>
          </a:p>
          <a:p>
            <a:pPr marL="285750" indent="-285750">
              <a:buFont typeface="Wingdings" panose="05000000000000000000" pitchFamily="2" charset="2"/>
              <a:buChar char="Ø"/>
            </a:pPr>
            <a:r>
              <a:rPr lang="zh-CN" altLang="en-US" sz="1400" b="0" dirty="0">
                <a:effectLst/>
                <a:latin typeface="Consolas" panose="020B0609020204030204" pitchFamily="49" charset="0"/>
              </a:rPr>
              <a:t>逻辑像素：</a:t>
            </a:r>
            <a:r>
              <a:rPr lang="zh-CN" altLang="en-US" sz="1400" dirty="0"/>
              <a:t>一个可以由程序使用的虚拟像素</a:t>
            </a:r>
            <a:r>
              <a:rPr lang="en-US" altLang="zh-CN" sz="1400" dirty="0"/>
              <a:t>(</a:t>
            </a:r>
            <a:r>
              <a:rPr lang="zh-CN" altLang="en-US" sz="1400" dirty="0"/>
              <a:t>比如说</a:t>
            </a:r>
            <a:r>
              <a:rPr lang="en-US" altLang="zh-CN" sz="1400" dirty="0"/>
              <a:t>CSS</a:t>
            </a:r>
            <a:r>
              <a:rPr lang="zh-CN" altLang="en-US" sz="1400" dirty="0"/>
              <a:t>像素</a:t>
            </a:r>
            <a:r>
              <a:rPr lang="en-US" altLang="zh-CN" sz="1400" dirty="0"/>
              <a:t>)</a:t>
            </a:r>
            <a:r>
              <a:rPr lang="zh-CN" altLang="en-US" sz="1400" dirty="0"/>
              <a:t>，然后由相关系统转换为物理像素。</a:t>
            </a:r>
            <a:endParaRPr lang="en-US" altLang="zh-CN" sz="1400" dirty="0"/>
          </a:p>
          <a:p>
            <a:pPr marL="285750" indent="-285750">
              <a:buFont typeface="Wingdings" panose="05000000000000000000" pitchFamily="2" charset="2"/>
              <a:buChar char="Ø"/>
            </a:pPr>
            <a:r>
              <a:rPr lang="zh-CN" altLang="en-US" sz="1400" b="0" dirty="0">
                <a:effectLst/>
                <a:latin typeface="Consolas" panose="020B0609020204030204" pitchFamily="49" charset="0"/>
              </a:rPr>
              <a:t>设备像素比</a:t>
            </a:r>
            <a:r>
              <a:rPr lang="en-US" altLang="zh-CN" sz="1400" b="0" dirty="0">
                <a:effectLst/>
                <a:latin typeface="Consolas" panose="020B0609020204030204" pitchFamily="49" charset="0"/>
              </a:rPr>
              <a:t>(</a:t>
            </a:r>
            <a:r>
              <a:rPr lang="en-US" altLang="zh-CN" sz="1400" b="0" dirty="0" err="1">
                <a:effectLst/>
                <a:latin typeface="Consolas" panose="020B0609020204030204" pitchFamily="49" charset="0"/>
              </a:rPr>
              <a:t>dpr</a:t>
            </a:r>
            <a:r>
              <a:rPr lang="en-US" altLang="zh-CN" sz="1400" b="0" dirty="0">
                <a:effectLst/>
                <a:latin typeface="Consolas" panose="020B0609020204030204" pitchFamily="49" charset="0"/>
              </a:rPr>
              <a:t>) = </a:t>
            </a:r>
            <a:r>
              <a:rPr lang="zh-CN" altLang="en-US" sz="1400" b="0" dirty="0">
                <a:effectLst/>
                <a:latin typeface="Consolas" panose="020B0609020204030204" pitchFamily="49" charset="0"/>
              </a:rPr>
              <a:t>物理像素</a:t>
            </a:r>
            <a:r>
              <a:rPr lang="en-US" altLang="zh-CN" sz="1400" b="0" dirty="0">
                <a:effectLst/>
                <a:latin typeface="Consolas" panose="020B0609020204030204" pitchFamily="49" charset="0"/>
              </a:rPr>
              <a:t>/</a:t>
            </a:r>
            <a:r>
              <a:rPr lang="zh-CN" altLang="en-US" sz="1400" b="0" dirty="0">
                <a:effectLst/>
                <a:latin typeface="Consolas" panose="020B0609020204030204" pitchFamily="49" charset="0"/>
              </a:rPr>
              <a:t>逻辑像素</a:t>
            </a:r>
            <a:endParaRPr lang="en-US" altLang="zh-CN" sz="1400" b="0" dirty="0">
              <a:effectLst/>
              <a:latin typeface="Consolas" panose="020B0609020204030204" pitchFamily="49"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2828918"/>
            <a:ext cx="2215158" cy="1706849"/>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1" y="2774016"/>
            <a:ext cx="1344149" cy="2128883"/>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2576" y="2774016"/>
            <a:ext cx="1296144" cy="2124566"/>
          </a:xfrm>
          <a:prstGeom prst="rect">
            <a:avLst/>
          </a:prstGeom>
        </p:spPr>
      </p:pic>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9389" y="2774016"/>
            <a:ext cx="1287270" cy="214813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前情回顾</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979805" y="863600"/>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r>
                <a:rPr lang="zh-CN" altLang="en-US" dirty="0"/>
                <a:t>文档流</a:t>
              </a:r>
              <a:endParaRPr lang="zh-CN" altLang="en-US" dirty="0"/>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5" name="文本框 4"/>
          <p:cNvSpPr txBox="1"/>
          <p:nvPr/>
        </p:nvSpPr>
        <p:spPr>
          <a:xfrm>
            <a:off x="1476684" y="1329716"/>
            <a:ext cx="2441575" cy="584775"/>
          </a:xfrm>
          <a:prstGeom prst="rect">
            <a:avLst/>
          </a:prstGeom>
          <a:noFill/>
        </p:spPr>
        <p:txBody>
          <a:bodyPr wrap="square" rtlCol="0">
            <a:spAutoFit/>
          </a:bodyPr>
          <a:lstStyle/>
          <a:p>
            <a:pPr marL="285750" indent="-285750">
              <a:buFont typeface="Wingdings" panose="05000000000000000000" charset="0"/>
              <a:buChar char="Ø"/>
            </a:pPr>
            <a:r>
              <a:rPr lang="zh-CN" altLang="en-US" sz="1600" dirty="0">
                <a:solidFill>
                  <a:srgbClr val="414455"/>
                </a:solidFill>
              </a:rPr>
              <a:t>文档流</a:t>
            </a:r>
            <a:endParaRPr lang="en-US" altLang="zh-CN" sz="1600" dirty="0">
              <a:solidFill>
                <a:srgbClr val="414455"/>
              </a:solidFill>
            </a:endParaRPr>
          </a:p>
          <a:p>
            <a:pPr marL="285750" indent="-285750">
              <a:buFont typeface="Wingdings" panose="05000000000000000000" charset="0"/>
              <a:buChar char="Ø"/>
            </a:pPr>
            <a:r>
              <a:rPr lang="zh-CN" altLang="en-US" sz="1600" dirty="0">
                <a:solidFill>
                  <a:srgbClr val="414455"/>
                </a:solidFill>
              </a:rPr>
              <a:t>脱离文档流</a:t>
            </a:r>
            <a:endParaRPr lang="en-US" altLang="zh-CN" sz="1600" dirty="0">
              <a:solidFill>
                <a:srgbClr val="414455"/>
              </a:solidFill>
            </a:endParaRPr>
          </a:p>
        </p:txBody>
      </p:sp>
      <p:grpSp>
        <p:nvGrpSpPr>
          <p:cNvPr id="29" name="组合 28"/>
          <p:cNvGrpSpPr/>
          <p:nvPr/>
        </p:nvGrpSpPr>
        <p:grpSpPr>
          <a:xfrm>
            <a:off x="964566" y="2592004"/>
            <a:ext cx="2926080" cy="372745"/>
            <a:chOff x="1543" y="1360"/>
            <a:chExt cx="4608" cy="587"/>
          </a:xfrm>
        </p:grpSpPr>
        <p:sp>
          <p:nvSpPr>
            <p:cNvPr id="30" name="文本框 29"/>
            <p:cNvSpPr txBox="1"/>
            <p:nvPr/>
          </p:nvSpPr>
          <p:spPr>
            <a:xfrm>
              <a:off x="2298" y="1364"/>
              <a:ext cx="3853" cy="582"/>
            </a:xfrm>
            <a:prstGeom prst="rect">
              <a:avLst/>
            </a:prstGeom>
            <a:noFill/>
          </p:spPr>
          <p:txBody>
            <a:bodyPr wrap="square" rtlCol="0">
              <a:spAutoFit/>
            </a:bodyPr>
            <a:lstStyle/>
            <a:p>
              <a:pPr indent="0">
                <a:buFont typeface="Wingdings" panose="05000000000000000000" charset="0"/>
                <a:buNone/>
              </a:pPr>
              <a:r>
                <a:rPr lang="en-US" altLang="zh-CN" dirty="0" err="1">
                  <a:solidFill>
                    <a:srgbClr val="5B5E77"/>
                  </a:solidFill>
                  <a:latin typeface="微软雅黑" panose="020B0503020204020204" pitchFamily="34" charset="-122"/>
                  <a:ea typeface="微软雅黑" panose="020B0503020204020204" pitchFamily="34" charset="-122"/>
                </a:rPr>
                <a:t>css</a:t>
              </a:r>
              <a:r>
                <a:rPr lang="zh-CN" altLang="en-US" dirty="0">
                  <a:solidFill>
                    <a:srgbClr val="5B5E77"/>
                  </a:solidFill>
                  <a:latin typeface="微软雅黑" panose="020B0503020204020204" pitchFamily="34" charset="-122"/>
                  <a:ea typeface="微软雅黑" panose="020B0503020204020204" pitchFamily="34" charset="-122"/>
                </a:rPr>
                <a:t>属性前缀</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543" y="1360"/>
              <a:ext cx="651" cy="587"/>
              <a:chOff x="7541" y="3259"/>
              <a:chExt cx="1356" cy="1222"/>
            </a:xfrm>
          </p:grpSpPr>
          <p:grpSp>
            <p:nvGrpSpPr>
              <p:cNvPr id="36" name="组合 35"/>
              <p:cNvGrpSpPr/>
              <p:nvPr/>
            </p:nvGrpSpPr>
            <p:grpSpPr>
              <a:xfrm>
                <a:off x="7541" y="3259"/>
                <a:ext cx="1356" cy="1223"/>
                <a:chOff x="7541" y="3259"/>
                <a:chExt cx="1356" cy="1223"/>
              </a:xfrm>
            </p:grpSpPr>
            <p:grpSp>
              <p:nvGrpSpPr>
                <p:cNvPr id="41" name="组合 40"/>
                <p:cNvGrpSpPr/>
                <p:nvPr/>
              </p:nvGrpSpPr>
              <p:grpSpPr>
                <a:xfrm>
                  <a:off x="7541" y="3259"/>
                  <a:ext cx="1356" cy="1223"/>
                  <a:chOff x="3720691" y="2824413"/>
                  <a:chExt cx="1341120" cy="1209172"/>
                </a:xfrm>
              </p:grpSpPr>
              <p:sp>
                <p:nvSpPr>
                  <p:cNvPr id="4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4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42"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37" name="组合 36"/>
              <p:cNvGrpSpPr/>
              <p:nvPr/>
            </p:nvGrpSpPr>
            <p:grpSpPr>
              <a:xfrm>
                <a:off x="7921" y="3535"/>
                <a:ext cx="626" cy="627"/>
                <a:chOff x="11986" y="3265"/>
                <a:chExt cx="869" cy="870"/>
              </a:xfrm>
              <a:solidFill>
                <a:srgbClr val="414455"/>
              </a:solidFill>
            </p:grpSpPr>
            <p:sp>
              <p:nvSpPr>
                <p:cNvPr id="38"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45" name="文本框 44"/>
          <p:cNvSpPr txBox="1"/>
          <p:nvPr/>
        </p:nvSpPr>
        <p:spPr>
          <a:xfrm>
            <a:off x="1508708" y="3164586"/>
            <a:ext cx="6951723" cy="1077218"/>
          </a:xfrm>
          <a:prstGeom prst="rect">
            <a:avLst/>
          </a:prstGeom>
          <a:noFill/>
        </p:spPr>
        <p:txBody>
          <a:bodyPr wrap="square" rtlCol="0">
            <a:spAutoFit/>
          </a:bodyPr>
          <a:lstStyle/>
          <a:p>
            <a:pPr marL="285750" indent="-285750">
              <a:buFont typeface="Wingdings" panose="05000000000000000000" charset="0"/>
              <a:buChar char="Ø"/>
            </a:pPr>
            <a:r>
              <a:rPr lang="en-US" altLang="zh-CN" sz="1600" dirty="0">
                <a:solidFill>
                  <a:srgbClr val="414455"/>
                </a:solidFill>
              </a:rPr>
              <a:t>-</a:t>
            </a:r>
            <a:r>
              <a:rPr lang="en-US" altLang="zh-CN" sz="1600" dirty="0" err="1">
                <a:solidFill>
                  <a:srgbClr val="414455"/>
                </a:solidFill>
              </a:rPr>
              <a:t>moz</a:t>
            </a:r>
            <a:r>
              <a:rPr lang="en-US" altLang="zh-CN" sz="1600" dirty="0">
                <a:solidFill>
                  <a:srgbClr val="414455"/>
                </a:solidFill>
              </a:rPr>
              <a:t> </a:t>
            </a:r>
            <a:r>
              <a:rPr lang="zh-CN" altLang="en-US" sz="1600" dirty="0">
                <a:solidFill>
                  <a:srgbClr val="414455"/>
                </a:solidFill>
              </a:rPr>
              <a:t>火狐等使用</a:t>
            </a:r>
            <a:r>
              <a:rPr lang="en-US" altLang="zh-CN" sz="1600" dirty="0">
                <a:solidFill>
                  <a:srgbClr val="414455"/>
                </a:solidFill>
              </a:rPr>
              <a:t>Mozilla</a:t>
            </a:r>
            <a:r>
              <a:rPr lang="zh-CN" altLang="en-US" sz="1600" dirty="0">
                <a:solidFill>
                  <a:srgbClr val="414455"/>
                </a:solidFill>
              </a:rPr>
              <a:t>浏览器引擎的浏览器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 </a:t>
            </a:r>
            <a:r>
              <a:rPr lang="en-US" altLang="zh-CN" sz="1600" dirty="0" err="1">
                <a:solidFill>
                  <a:srgbClr val="414455"/>
                </a:solidFill>
              </a:rPr>
              <a:t>webkit</a:t>
            </a:r>
            <a:r>
              <a:rPr lang="en-US" altLang="zh-CN" sz="1600" dirty="0">
                <a:solidFill>
                  <a:srgbClr val="414455"/>
                </a:solidFill>
              </a:rPr>
              <a:t>-  Safari, </a:t>
            </a:r>
            <a:r>
              <a:rPr lang="zh-CN" altLang="en-US" sz="1600" dirty="0">
                <a:solidFill>
                  <a:srgbClr val="414455"/>
                </a:solidFill>
              </a:rPr>
              <a:t>谷歌浏览器等使用</a:t>
            </a:r>
            <a:r>
              <a:rPr lang="en-US" altLang="zh-CN" sz="1600" dirty="0" err="1">
                <a:solidFill>
                  <a:srgbClr val="414455"/>
                </a:solidFill>
              </a:rPr>
              <a:t>Webkit</a:t>
            </a:r>
            <a:r>
              <a:rPr lang="zh-CN" altLang="en-US" sz="1600" dirty="0">
                <a:solidFill>
                  <a:srgbClr val="414455"/>
                </a:solidFill>
              </a:rPr>
              <a:t>引擎的浏览器</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-o  Opera</a:t>
            </a:r>
            <a:r>
              <a:rPr lang="zh-CN" altLang="en-US" sz="1600" dirty="0">
                <a:solidFill>
                  <a:srgbClr val="414455"/>
                </a:solidFill>
              </a:rPr>
              <a:t>浏览器</a:t>
            </a:r>
            <a:r>
              <a:rPr lang="en-US" altLang="zh-CN" sz="1600" dirty="0">
                <a:solidFill>
                  <a:srgbClr val="414455"/>
                </a:solidFill>
              </a:rPr>
              <a:t>(</a:t>
            </a:r>
            <a:r>
              <a:rPr lang="zh-CN" altLang="en-US" sz="1600" dirty="0">
                <a:solidFill>
                  <a:srgbClr val="414455"/>
                </a:solidFill>
              </a:rPr>
              <a:t>早期</a:t>
            </a:r>
            <a:r>
              <a:rPr lang="en-US" altLang="zh-CN" sz="1600" dirty="0">
                <a:solidFill>
                  <a:srgbClr val="414455"/>
                </a:solidFill>
              </a:rPr>
              <a:t>)</a:t>
            </a:r>
            <a:endParaRPr lang="en-US" altLang="zh-CN" sz="1600" dirty="0">
              <a:solidFill>
                <a:srgbClr val="414455"/>
              </a:solidFill>
            </a:endParaRPr>
          </a:p>
          <a:p>
            <a:pPr marL="285750" indent="-285750">
              <a:buFont typeface="Wingdings" panose="05000000000000000000" charset="0"/>
              <a:buChar char="Ø"/>
            </a:pPr>
            <a:r>
              <a:rPr lang="en-US" altLang="zh-CN" sz="1600" dirty="0">
                <a:solidFill>
                  <a:srgbClr val="414455"/>
                </a:solidFill>
              </a:rPr>
              <a:t>-</a:t>
            </a:r>
            <a:r>
              <a:rPr lang="en-US" altLang="zh-CN" sz="1600" dirty="0" err="1">
                <a:solidFill>
                  <a:srgbClr val="414455"/>
                </a:solidFill>
              </a:rPr>
              <a:t>ms</a:t>
            </a:r>
            <a:r>
              <a:rPr lang="en-US" altLang="zh-CN" sz="1600" dirty="0">
                <a:solidFill>
                  <a:srgbClr val="414455"/>
                </a:solidFill>
              </a:rPr>
              <a:t>-</a:t>
            </a:r>
            <a:r>
              <a:rPr lang="zh-CN" altLang="en-US" sz="1600" dirty="0">
                <a:solidFill>
                  <a:srgbClr val="414455"/>
                </a:solidFill>
              </a:rPr>
              <a:t> </a:t>
            </a:r>
            <a:r>
              <a:rPr lang="en-US" altLang="zh-CN" sz="1600" dirty="0">
                <a:solidFill>
                  <a:srgbClr val="414455"/>
                </a:solidFill>
              </a:rPr>
              <a:t>Internet Explorer</a:t>
            </a:r>
            <a:endParaRPr lang="zh-CN" altLang="en-US" sz="1600" dirty="0">
              <a:solidFill>
                <a:srgbClr val="414455"/>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r>
                <a:rPr lang="zh-CN" altLang="en-US" dirty="0">
                  <a:solidFill>
                    <a:srgbClr val="5B5E77"/>
                  </a:solidFill>
                  <a:latin typeface="微软雅黑" panose="020B0503020204020204" pitchFamily="34" charset="-122"/>
                  <a:ea typeface="微软雅黑" panose="020B0503020204020204" pitchFamily="34" charset="-122"/>
                </a:rPr>
                <a:t>视窗</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145210" y="1254366"/>
            <a:ext cx="6871659" cy="2676525"/>
          </a:xfrm>
          <a:prstGeom prst="rect">
            <a:avLst/>
          </a:prstGeom>
        </p:spPr>
        <p:txBody>
          <a:bodyPr wrap="square">
            <a:spAutoFit/>
          </a:bodyPr>
          <a:lstStyle/>
          <a:p>
            <a:r>
              <a:rPr lang="en-US" altLang="zh-CN" sz="1400" dirty="0"/>
              <a:t>viewport</a:t>
            </a:r>
            <a:r>
              <a:rPr lang="zh-CN" altLang="en-US" sz="1400" dirty="0"/>
              <a:t>是严格等于浏览器的窗口。在桌面浏览器中，</a:t>
            </a:r>
            <a:r>
              <a:rPr lang="en-US" altLang="zh-CN" sz="1400" dirty="0"/>
              <a:t>viewport</a:t>
            </a:r>
            <a:r>
              <a:rPr lang="zh-CN" altLang="en-US" sz="1400" dirty="0"/>
              <a:t>就是浏览器窗口的宽度高度。但在移动端设备上就有点复杂。</a:t>
            </a:r>
            <a:endParaRPr lang="zh-CN" altLang="en-US" sz="1400" dirty="0"/>
          </a:p>
          <a:p>
            <a:r>
              <a:rPr lang="en-US" altLang="zh-CN" sz="1400" dirty="0"/>
              <a:t>viewport</a:t>
            </a:r>
            <a:r>
              <a:rPr lang="zh-CN" altLang="en-US" sz="1400" dirty="0"/>
              <a:t>就是浏览器上，用来显示网页的那一部分的区域。</a:t>
            </a:r>
            <a:r>
              <a:rPr lang="en-US" altLang="zh-CN" sz="1400" dirty="0" err="1"/>
              <a:t>Ios</a:t>
            </a:r>
            <a:r>
              <a:rPr lang="zh-CN" altLang="en-US" sz="1400" dirty="0"/>
              <a:t>及新版本浏览器默认</a:t>
            </a:r>
            <a:r>
              <a:rPr lang="en-US" altLang="zh-CN" sz="1400" dirty="0"/>
              <a:t>viewport</a:t>
            </a:r>
            <a:r>
              <a:rPr lang="zh-CN" altLang="en-US" sz="1400" dirty="0"/>
              <a:t>为</a:t>
            </a:r>
            <a:r>
              <a:rPr lang="en-US" altLang="zh-CN" sz="1400" dirty="0"/>
              <a:t>980px</a:t>
            </a:r>
            <a:r>
              <a:rPr lang="zh-CN" altLang="en-US" sz="1400" dirty="0"/>
              <a:t>。</a:t>
            </a:r>
            <a:endParaRPr lang="en-US" altLang="zh-CN" sz="1400" dirty="0"/>
          </a:p>
          <a:p>
            <a:endParaRPr lang="zh-CN" altLang="en-US" sz="1400" dirty="0"/>
          </a:p>
          <a:p>
            <a:r>
              <a:rPr lang="en-US" altLang="zh-CN" sz="1400" dirty="0"/>
              <a:t>viewport</a:t>
            </a:r>
            <a:r>
              <a:rPr lang="zh-CN" altLang="en-US" sz="1400" dirty="0"/>
              <a:t>默认有</a:t>
            </a:r>
            <a:r>
              <a:rPr lang="en-US" altLang="zh-CN" sz="1400" dirty="0"/>
              <a:t>6</a:t>
            </a:r>
            <a:r>
              <a:rPr lang="zh-CN" altLang="en-US" sz="1400" dirty="0"/>
              <a:t>个属性：</a:t>
            </a:r>
            <a:endParaRPr lang="zh-CN" altLang="en-US" sz="1400" dirty="0"/>
          </a:p>
          <a:p>
            <a:r>
              <a:rPr lang="en-US" altLang="zh-CN" sz="1400" dirty="0"/>
              <a:t>width                   </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设置</a:t>
            </a:r>
            <a:r>
              <a:rPr lang="en-US" altLang="zh-CN" sz="1200" dirty="0">
                <a:solidFill>
                  <a:schemeClr val="tx1">
                    <a:lumMod val="50000"/>
                    <a:lumOff val="50000"/>
                  </a:schemeClr>
                </a:solidFill>
              </a:rPr>
              <a:t>viewport</a:t>
            </a:r>
            <a:r>
              <a:rPr lang="zh-CN" altLang="en-US" sz="1200" dirty="0">
                <a:solidFill>
                  <a:schemeClr val="tx1">
                    <a:lumMod val="50000"/>
                    <a:lumOff val="50000"/>
                  </a:schemeClr>
                </a:solidFill>
              </a:rPr>
              <a:t>宽度，可以为一个整数，或字符串</a:t>
            </a:r>
            <a:r>
              <a:rPr lang="en-US" altLang="zh-CN" sz="1200" dirty="0">
                <a:solidFill>
                  <a:schemeClr val="tx1">
                    <a:lumMod val="50000"/>
                    <a:lumOff val="50000"/>
                  </a:schemeClr>
                </a:solidFill>
              </a:rPr>
              <a:t>"device-width"</a:t>
            </a:r>
            <a:endParaRPr lang="en-US" altLang="zh-CN" sz="1200" dirty="0">
              <a:solidFill>
                <a:schemeClr val="tx1">
                  <a:lumMod val="50000"/>
                  <a:lumOff val="50000"/>
                </a:schemeClr>
              </a:solidFill>
            </a:endParaRPr>
          </a:p>
          <a:p>
            <a:r>
              <a:rPr lang="en-US" altLang="zh-CN" sz="1400" dirty="0"/>
              <a:t>initial-scale         </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页面初始的缩放值，为数字，可以是小数</a:t>
            </a:r>
            <a:endParaRPr lang="zh-CN" altLang="en-US" sz="1200" dirty="0">
              <a:solidFill>
                <a:schemeClr val="tx1">
                  <a:lumMod val="50000"/>
                  <a:lumOff val="50000"/>
                </a:schemeClr>
              </a:solidFill>
            </a:endParaRPr>
          </a:p>
          <a:p>
            <a:r>
              <a:rPr lang="en-US" altLang="zh-CN" sz="1400" dirty="0"/>
              <a:t>minimum-scale  </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允许用户的最小缩放值，为数字，可以是小数</a:t>
            </a:r>
            <a:endParaRPr lang="zh-CN" altLang="en-US" sz="1200" dirty="0">
              <a:solidFill>
                <a:schemeClr val="tx1">
                  <a:lumMod val="50000"/>
                  <a:lumOff val="50000"/>
                </a:schemeClr>
              </a:solidFill>
            </a:endParaRPr>
          </a:p>
          <a:p>
            <a:r>
              <a:rPr lang="en-US" altLang="zh-CN" sz="1400" dirty="0"/>
              <a:t>maximum-scale </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允许用户的最大缩放值，为数字，可以是小数</a:t>
            </a:r>
            <a:endParaRPr lang="zh-CN" altLang="en-US" sz="1200" dirty="0">
              <a:solidFill>
                <a:schemeClr val="tx1">
                  <a:lumMod val="50000"/>
                  <a:lumOff val="50000"/>
                </a:schemeClr>
              </a:solidFill>
            </a:endParaRPr>
          </a:p>
          <a:p>
            <a:r>
              <a:rPr lang="en-US" altLang="zh-CN" sz="1400" dirty="0"/>
              <a:t>height                 </a:t>
            </a:r>
            <a:r>
              <a:rPr lang="en-US" altLang="zh-CN" sz="1200" dirty="0">
                <a:solidFill>
                  <a:schemeClr val="tx1">
                    <a:lumMod val="50000"/>
                    <a:lumOff val="50000"/>
                  </a:schemeClr>
                </a:solidFill>
              </a:rPr>
              <a:t> //</a:t>
            </a:r>
            <a:r>
              <a:rPr lang="zh-CN" altLang="en-US" sz="1200" dirty="0">
                <a:solidFill>
                  <a:schemeClr val="tx1">
                    <a:lumMod val="50000"/>
                    <a:lumOff val="50000"/>
                  </a:schemeClr>
                </a:solidFill>
              </a:rPr>
              <a:t>设置</a:t>
            </a:r>
            <a:r>
              <a:rPr lang="en-US" altLang="zh-CN" sz="1200" dirty="0">
                <a:solidFill>
                  <a:schemeClr val="tx1">
                    <a:lumMod val="50000"/>
                    <a:lumOff val="50000"/>
                  </a:schemeClr>
                </a:solidFill>
              </a:rPr>
              <a:t>viewport</a:t>
            </a:r>
            <a:r>
              <a:rPr lang="zh-CN" altLang="en-US" sz="1200" dirty="0">
                <a:solidFill>
                  <a:schemeClr val="tx1">
                    <a:lumMod val="50000"/>
                    <a:lumOff val="50000"/>
                  </a:schemeClr>
                </a:solidFill>
              </a:rPr>
              <a:t>的高度（我们一般而言并不能用到）</a:t>
            </a:r>
            <a:endParaRPr lang="zh-CN" altLang="en-US" sz="1200" dirty="0">
              <a:solidFill>
                <a:schemeClr val="tx1">
                  <a:lumMod val="50000"/>
                  <a:lumOff val="50000"/>
                </a:schemeClr>
              </a:solidFill>
            </a:endParaRPr>
          </a:p>
          <a:p>
            <a:r>
              <a:rPr lang="en-US" altLang="zh-CN" sz="1400" dirty="0"/>
              <a:t>user-scalable      </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允许用户进行缩放，</a:t>
            </a:r>
            <a:r>
              <a:rPr lang="en-US" altLang="zh-CN" sz="1200" dirty="0">
                <a:solidFill>
                  <a:schemeClr val="tx1">
                    <a:lumMod val="50000"/>
                    <a:lumOff val="50000"/>
                  </a:schemeClr>
                </a:solidFill>
              </a:rPr>
              <a:t>'no'</a:t>
            </a:r>
            <a:r>
              <a:rPr lang="zh-CN" altLang="en-US" sz="1200" dirty="0">
                <a:solidFill>
                  <a:schemeClr val="tx1">
                    <a:lumMod val="50000"/>
                    <a:lumOff val="50000"/>
                  </a:schemeClr>
                </a:solidFill>
              </a:rPr>
              <a:t>为不允许，</a:t>
            </a:r>
            <a:r>
              <a:rPr lang="en-US" altLang="zh-CN" sz="1200" dirty="0">
                <a:solidFill>
                  <a:schemeClr val="tx1">
                    <a:lumMod val="50000"/>
                    <a:lumOff val="50000"/>
                  </a:schemeClr>
                </a:solidFill>
              </a:rPr>
              <a:t>'yes’</a:t>
            </a:r>
            <a:r>
              <a:rPr lang="zh-CN" altLang="en-US" sz="1200" dirty="0">
                <a:solidFill>
                  <a:schemeClr val="tx1">
                    <a:lumMod val="50000"/>
                    <a:lumOff val="50000"/>
                  </a:schemeClr>
                </a:solidFill>
              </a:rPr>
              <a:t>为允许</a:t>
            </a:r>
            <a:endParaRPr lang="zh-CN" altLang="en-US" sz="1200" dirty="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145210" y="1254366"/>
            <a:ext cx="6871659" cy="3847207"/>
          </a:xfrm>
          <a:prstGeom prst="rect">
            <a:avLst/>
          </a:prstGeom>
        </p:spPr>
        <p:txBody>
          <a:bodyPr wrap="square">
            <a:spAutoFit/>
          </a:bodyPr>
          <a:lstStyle/>
          <a:p>
            <a:pPr marL="285750" indent="-285750">
              <a:buFont typeface="Wingdings" panose="05000000000000000000" pitchFamily="2" charset="2"/>
              <a:buChar char="Ø"/>
            </a:pPr>
            <a:r>
              <a:rPr lang="zh-CN" altLang="en-US" sz="1600" dirty="0"/>
              <a:t>根据</a:t>
            </a:r>
            <a:r>
              <a:rPr lang="en-US" altLang="zh-CN" sz="1600" dirty="0" err="1"/>
              <a:t>dpr</a:t>
            </a:r>
            <a:r>
              <a:rPr lang="zh-CN" altLang="en-US" sz="1600" dirty="0"/>
              <a:t>的值来修改</a:t>
            </a:r>
            <a:r>
              <a:rPr lang="en-US" altLang="zh-CN" sz="1600" dirty="0"/>
              <a:t>viewport</a:t>
            </a:r>
            <a:r>
              <a:rPr lang="zh-CN" altLang="en-US" sz="1600" dirty="0"/>
              <a:t>实现</a:t>
            </a:r>
            <a:r>
              <a:rPr lang="en-US" altLang="zh-CN" sz="1600" dirty="0"/>
              <a:t>1px</a:t>
            </a:r>
            <a:r>
              <a:rPr lang="zh-CN" altLang="en-US" sz="1600" dirty="0"/>
              <a:t>的线？</a:t>
            </a:r>
            <a:endParaRPr lang="en-US" altLang="zh-CN" sz="1400" dirty="0"/>
          </a:p>
          <a:p>
            <a:r>
              <a:rPr lang="zh-CN" altLang="en-US" sz="1400" dirty="0"/>
              <a:t>解决方案：</a:t>
            </a:r>
            <a:endParaRPr lang="en-US" altLang="zh-CN" sz="1400" dirty="0"/>
          </a:p>
          <a:p>
            <a:r>
              <a:rPr lang="en-US" altLang="zh-CN" sz="1400" dirty="0"/>
              <a:t>1</a:t>
            </a:r>
            <a:r>
              <a:rPr lang="zh-CN" altLang="en-US" sz="1400" dirty="0"/>
              <a:t>、动态生成</a:t>
            </a:r>
            <a:r>
              <a:rPr lang="en-US" altLang="zh-CN" sz="1400" dirty="0"/>
              <a:t>mate</a:t>
            </a:r>
            <a:r>
              <a:rPr lang="zh-CN" altLang="en-US" sz="1400" dirty="0"/>
              <a:t>标签</a:t>
            </a:r>
            <a:endParaRPr lang="en-US" altLang="zh-CN" sz="1400" dirty="0"/>
          </a:p>
          <a:p>
            <a:r>
              <a:rPr lang="en-US" altLang="zh-CN" sz="1400" dirty="0"/>
              <a:t>&lt;meta name="viewport" content="width=device-width, initial-scale=0.5, maximum-scale=0.5, minimum-scale=0.5, user-scalable=no"&gt;</a:t>
            </a:r>
            <a:endParaRPr lang="en-US" altLang="zh-CN" sz="1400" dirty="0"/>
          </a:p>
          <a:p>
            <a:endParaRPr lang="en-US" altLang="zh-CN" sz="1400" dirty="0"/>
          </a:p>
          <a:p>
            <a:r>
              <a:rPr lang="en-US" altLang="zh-CN" sz="1400" dirty="0"/>
              <a:t>2</a:t>
            </a:r>
            <a:r>
              <a:rPr lang="zh-CN" altLang="en-US" sz="1400" dirty="0"/>
              <a:t>、</a:t>
            </a:r>
            <a:r>
              <a:rPr lang="en-US" altLang="zh-CN" sz="1400" dirty="0"/>
              <a:t>css3 </a:t>
            </a:r>
            <a:r>
              <a:rPr lang="en-US" altLang="zh-CN" sz="1400" dirty="0" err="1"/>
              <a:t>transform:scale</a:t>
            </a:r>
            <a:r>
              <a:rPr lang="zh-CN" altLang="en-US" sz="1400" dirty="0"/>
              <a:t>缩放</a:t>
            </a:r>
            <a:endParaRPr lang="en-US" altLang="zh-CN" sz="1400" dirty="0"/>
          </a:p>
          <a:p>
            <a:r>
              <a:rPr lang="en-US" altLang="zh-CN" sz="1200" dirty="0"/>
              <a:t>@media</a:t>
            </a:r>
            <a:endParaRPr lang="en-US" altLang="zh-CN" sz="1200" dirty="0"/>
          </a:p>
          <a:p>
            <a:r>
              <a:rPr lang="en-US" altLang="zh-CN" sz="1200" dirty="0"/>
              <a:t>only screen and (-</a:t>
            </a:r>
            <a:r>
              <a:rPr lang="en-US" altLang="zh-CN" sz="1200" dirty="0" err="1"/>
              <a:t>webkit</a:t>
            </a:r>
            <a:r>
              <a:rPr lang="en-US" altLang="zh-CN" sz="1200" dirty="0"/>
              <a:t>-min-device-pixel-ratio: 2),</a:t>
            </a:r>
            <a:endParaRPr lang="en-US" altLang="zh-CN" sz="1200" dirty="0"/>
          </a:p>
          <a:p>
            <a:r>
              <a:rPr lang="en-US" altLang="zh-CN" sz="1200" dirty="0"/>
              <a:t>only screen and ( min--</a:t>
            </a:r>
            <a:r>
              <a:rPr lang="en-US" altLang="zh-CN" sz="1200" dirty="0" err="1"/>
              <a:t>moz</a:t>
            </a:r>
            <a:r>
              <a:rPr lang="en-US" altLang="zh-CN" sz="1200" dirty="0"/>
              <a:t>-device-pixel-ratio: 2),</a:t>
            </a:r>
            <a:endParaRPr lang="en-US" altLang="zh-CN" sz="1200" dirty="0"/>
          </a:p>
          <a:p>
            <a:r>
              <a:rPr lang="en-US" altLang="zh-CN" sz="1200" dirty="0"/>
              <a:t>only screen and ( -o-min-device-pixel-ratio: 2/1),</a:t>
            </a:r>
            <a:endParaRPr lang="en-US" altLang="zh-CN" sz="1200" dirty="0"/>
          </a:p>
          <a:p>
            <a:r>
              <a:rPr lang="en-US" altLang="zh-CN" sz="1200" dirty="0"/>
              <a:t>only screen and ( min-device-pixel-ratio: 2),</a:t>
            </a:r>
            <a:endParaRPr lang="en-US" altLang="zh-CN" sz="1200" dirty="0"/>
          </a:p>
          <a:p>
            <a:r>
              <a:rPr lang="en-US" altLang="zh-CN" sz="1200" dirty="0"/>
              <a:t>only screen and ( min-resolution: 192dpi),</a:t>
            </a:r>
            <a:endParaRPr lang="en-US" altLang="zh-CN" sz="1200" dirty="0"/>
          </a:p>
          <a:p>
            <a:r>
              <a:rPr lang="en-US" altLang="zh-CN" sz="1200" dirty="0"/>
              <a:t>only screen and ( min-resolution: 2dppx){ </a:t>
            </a:r>
            <a:endParaRPr lang="en-US" altLang="zh-CN" sz="1200" dirty="0"/>
          </a:p>
          <a:p>
            <a:r>
              <a:rPr lang="en-US" altLang="zh-CN" sz="1200" dirty="0"/>
              <a:t>      div{</a:t>
            </a:r>
            <a:endParaRPr lang="en-US" altLang="zh-CN" sz="1200" dirty="0"/>
          </a:p>
          <a:p>
            <a:r>
              <a:rPr lang="en-US" altLang="zh-CN" sz="1200" dirty="0"/>
              <a:t>                ……</a:t>
            </a:r>
            <a:endParaRPr lang="en-US" altLang="zh-CN" sz="1200" dirty="0"/>
          </a:p>
          <a:p>
            <a:r>
              <a:rPr lang="en-US" altLang="zh-CN" sz="1200" dirty="0"/>
              <a:t>                transform: scale(0.5, 0.5);</a:t>
            </a:r>
            <a:endParaRPr lang="en-US" altLang="zh-CN" sz="1200" dirty="0"/>
          </a:p>
          <a:p>
            <a:r>
              <a:rPr lang="en-US" altLang="zh-CN" sz="1200" dirty="0"/>
              <a:t>      }</a:t>
            </a:r>
            <a:endParaRPr lang="en-US" altLang="zh-CN" sz="1200" dirty="0"/>
          </a:p>
          <a:p>
            <a:r>
              <a:rPr lang="en-US" altLang="zh-CN" sz="1200" dirty="0"/>
              <a:t>}</a:t>
            </a:r>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综合解决方案：</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136170" y="1214043"/>
            <a:ext cx="6871659" cy="3538220"/>
          </a:xfrm>
          <a:prstGeom prst="rect">
            <a:avLst/>
          </a:prstGeom>
        </p:spPr>
        <p:txBody>
          <a:bodyPr wrap="square">
            <a:spAutoFit/>
          </a:bodyPr>
          <a:lstStyle/>
          <a:p>
            <a:r>
              <a:rPr lang="zh-CN" altLang="en-US" sz="1400" dirty="0"/>
              <a:t>方案一：手淘解决方案 </a:t>
            </a:r>
            <a:r>
              <a:rPr lang="en-US" altLang="zh-CN" sz="1400" dirty="0" err="1"/>
              <a:t>flexbile</a:t>
            </a:r>
            <a:endParaRPr lang="en-US" altLang="zh-CN" sz="1400" dirty="0"/>
          </a:p>
          <a:p>
            <a:r>
              <a:rPr lang="en-US" altLang="zh-CN" sz="1400" dirty="0">
                <a:hlinkClick r:id="rId2"/>
              </a:rPr>
              <a:t>http://g.tbcdn.cn/mtb/lib-flexible/0.3.4/??flexible_css.js,flexible.js</a:t>
            </a:r>
            <a:endParaRPr lang="en-US" altLang="zh-CN" sz="1400" dirty="0"/>
          </a:p>
          <a:p>
            <a:r>
              <a:rPr lang="en-US" altLang="zh-CN" sz="1400" dirty="0"/>
              <a:t>1</a:t>
            </a:r>
            <a:r>
              <a:rPr lang="zh-CN" altLang="en-US" sz="1400" dirty="0"/>
              <a:t>、根据屏幕大小动态改变</a:t>
            </a:r>
            <a:r>
              <a:rPr lang="en-US" altLang="zh-CN" sz="1400" dirty="0"/>
              <a:t>html</a:t>
            </a:r>
            <a:r>
              <a:rPr lang="zh-CN" altLang="en-US" sz="1400" dirty="0"/>
              <a:t>的</a:t>
            </a:r>
            <a:r>
              <a:rPr lang="en-US" altLang="zh-CN" sz="1400" dirty="0" err="1"/>
              <a:t>fontSize</a:t>
            </a:r>
            <a:r>
              <a:rPr lang="zh-CN" altLang="en-US" sz="1400" dirty="0"/>
              <a:t>，达到等比缩放问题</a:t>
            </a:r>
            <a:endParaRPr lang="en-US" altLang="zh-CN" sz="1400" dirty="0"/>
          </a:p>
          <a:p>
            <a:r>
              <a:rPr lang="en-US" altLang="zh-CN" sz="1400" dirty="0"/>
              <a:t>2</a:t>
            </a:r>
            <a:r>
              <a:rPr lang="zh-CN" altLang="en-US" sz="1400" dirty="0"/>
              <a:t>、给</a:t>
            </a:r>
            <a:r>
              <a:rPr lang="en-US" altLang="zh-CN" sz="1400" dirty="0"/>
              <a:t>body</a:t>
            </a:r>
            <a:r>
              <a:rPr lang="zh-CN" altLang="en-US" sz="1400" dirty="0"/>
              <a:t>设置</a:t>
            </a:r>
            <a:r>
              <a:rPr lang="en-US" altLang="zh-CN" sz="1400" dirty="0" err="1"/>
              <a:t>fontSize</a:t>
            </a:r>
            <a:r>
              <a:rPr lang="zh-CN" altLang="en-US" sz="1400" dirty="0"/>
              <a:t>，字体大小可以直接继承</a:t>
            </a:r>
            <a:r>
              <a:rPr lang="en-US" altLang="zh-CN" sz="1400" dirty="0"/>
              <a:t>body</a:t>
            </a:r>
            <a:r>
              <a:rPr lang="zh-CN" altLang="en-US" sz="1400" dirty="0"/>
              <a:t>的</a:t>
            </a:r>
            <a:r>
              <a:rPr lang="en-US" altLang="zh-CN" sz="1400" dirty="0"/>
              <a:t>font-size</a:t>
            </a:r>
            <a:endParaRPr lang="en-US" altLang="zh-CN" sz="1400" dirty="0"/>
          </a:p>
          <a:p>
            <a:r>
              <a:rPr lang="en-US" altLang="zh-CN" sz="1400" dirty="0"/>
              <a:t>3</a:t>
            </a:r>
            <a:r>
              <a:rPr lang="zh-CN" altLang="en-US" sz="1400" dirty="0"/>
              <a:t>、给</a:t>
            </a:r>
            <a:r>
              <a:rPr lang="en-US" altLang="zh-CN" sz="1400" dirty="0"/>
              <a:t>html</a:t>
            </a:r>
            <a:r>
              <a:rPr lang="zh-CN" altLang="en-US" sz="1400" dirty="0"/>
              <a:t>标签添加</a:t>
            </a:r>
            <a:r>
              <a:rPr lang="en-US" altLang="zh-CN" sz="1400" dirty="0"/>
              <a:t>data-</a:t>
            </a:r>
            <a:r>
              <a:rPr lang="en-US" altLang="zh-CN" sz="1400" dirty="0" err="1"/>
              <a:t>dpr</a:t>
            </a:r>
            <a:r>
              <a:rPr lang="zh-CN" altLang="en-US" sz="1400" dirty="0"/>
              <a:t>属性，可以通过查找该属性，给不同</a:t>
            </a:r>
            <a:r>
              <a:rPr lang="en-US" altLang="zh-CN" sz="1400" dirty="0" err="1"/>
              <a:t>dpr</a:t>
            </a:r>
            <a:r>
              <a:rPr lang="zh-CN" altLang="en-US" sz="1400" dirty="0"/>
              <a:t>元素设置个性化属性</a:t>
            </a:r>
            <a:endParaRPr lang="en-US" altLang="zh-CN" sz="1400" dirty="0"/>
          </a:p>
          <a:p>
            <a:r>
              <a:rPr lang="en-US" altLang="zh-CN" sz="1400" dirty="0"/>
              <a:t>[data-</a:t>
            </a:r>
            <a:r>
              <a:rPr lang="en-US" altLang="zh-CN" sz="1400" dirty="0" err="1"/>
              <a:t>dpr</a:t>
            </a:r>
            <a:r>
              <a:rPr lang="en-US" altLang="zh-CN" sz="1400" dirty="0"/>
              <a:t>='2'] div{</a:t>
            </a:r>
            <a:endParaRPr lang="en-US" altLang="zh-CN" sz="1400" dirty="0"/>
          </a:p>
          <a:p>
            <a:r>
              <a:rPr lang="en-US" altLang="zh-CN" sz="1400" dirty="0"/>
              <a:t>     font-size:  26px;</a:t>
            </a:r>
            <a:endParaRPr lang="en-US" altLang="zh-CN" sz="1400" dirty="0"/>
          </a:p>
          <a:p>
            <a:r>
              <a:rPr lang="en-US" altLang="zh-CN" sz="1400" dirty="0"/>
              <a:t>}</a:t>
            </a:r>
            <a:endParaRPr lang="en-US" altLang="zh-CN" sz="1400" dirty="0"/>
          </a:p>
          <a:p>
            <a:endParaRPr lang="en-US" altLang="zh-CN" sz="1400" dirty="0"/>
          </a:p>
          <a:p>
            <a:r>
              <a:rPr lang="zh-CN" altLang="en-US" sz="1400" dirty="0"/>
              <a:t>方案二：</a:t>
            </a:r>
            <a:r>
              <a:rPr lang="en-US" altLang="zh-CN" sz="1400" dirty="0"/>
              <a:t> </a:t>
            </a:r>
            <a:r>
              <a:rPr lang="en-US" altLang="zh-CN" sz="1400" dirty="0" err="1"/>
              <a:t>Vw+postcss</a:t>
            </a:r>
            <a:r>
              <a:rPr lang="en-US" altLang="zh-CN" sz="1400" dirty="0"/>
              <a:t>(</a:t>
            </a:r>
            <a:r>
              <a:rPr lang="zh-CN" altLang="en-US" sz="1400" dirty="0"/>
              <a:t>插件</a:t>
            </a:r>
            <a:r>
              <a:rPr lang="en-US" altLang="zh-CN" sz="1400" dirty="0"/>
              <a:t>) </a:t>
            </a:r>
            <a:r>
              <a:rPr lang="zh-CN" altLang="en-US" sz="1400" dirty="0"/>
              <a:t>（推荐）</a:t>
            </a:r>
            <a:endParaRPr lang="en-US" altLang="zh-CN" sz="1400" dirty="0"/>
          </a:p>
          <a:p>
            <a:r>
              <a:rPr lang="zh-CN" altLang="en-US" sz="1400" dirty="0"/>
              <a:t>根据设置稿（如宽度</a:t>
            </a:r>
            <a:r>
              <a:rPr lang="en-US" altLang="zh-CN" sz="1400" dirty="0"/>
              <a:t>750px</a:t>
            </a:r>
            <a:r>
              <a:rPr lang="zh-CN" altLang="en-US" sz="1400" dirty="0"/>
              <a:t>的设计稿），以</a:t>
            </a:r>
            <a:r>
              <a:rPr lang="en-US" altLang="zh-CN" sz="1400" dirty="0"/>
              <a:t>px</a:t>
            </a:r>
            <a:r>
              <a:rPr lang="zh-CN" altLang="en-US" sz="1400" dirty="0"/>
              <a:t>为单位写大小，转换成</a:t>
            </a:r>
            <a:r>
              <a:rPr lang="en-US" altLang="zh-CN" sz="1400" dirty="0" err="1"/>
              <a:t>vw</a:t>
            </a:r>
            <a:r>
              <a:rPr lang="zh-CN" altLang="en-US" sz="1400" dirty="0"/>
              <a:t>。解决等比缩放问题。</a:t>
            </a:r>
            <a:endParaRPr lang="en-US" altLang="zh-CN" sz="1400" dirty="0"/>
          </a:p>
          <a:p>
            <a:r>
              <a:rPr lang="zh-CN" altLang="en-US" sz="1400" dirty="0"/>
              <a:t>至于小于等于</a:t>
            </a:r>
            <a:r>
              <a:rPr lang="en-US" altLang="zh-CN" sz="1400" dirty="0"/>
              <a:t>1px</a:t>
            </a:r>
            <a:r>
              <a:rPr lang="zh-CN" altLang="en-US" sz="1400" dirty="0"/>
              <a:t>的线，以</a:t>
            </a:r>
            <a:r>
              <a:rPr lang="en-US" altLang="zh-CN" sz="1400" dirty="0"/>
              <a:t>px</a:t>
            </a:r>
            <a:r>
              <a:rPr lang="zh-CN" altLang="en-US" sz="1400" dirty="0"/>
              <a:t>为单位不专成</a:t>
            </a:r>
            <a:r>
              <a:rPr lang="en-US" altLang="zh-CN" sz="1400" dirty="0" err="1"/>
              <a:t>vw</a:t>
            </a:r>
            <a:r>
              <a:rPr lang="zh-CN" altLang="en-US" sz="1400" dirty="0"/>
              <a:t>。 </a:t>
            </a:r>
            <a:r>
              <a:rPr lang="en-US" altLang="zh-CN" sz="1400" dirty="0" err="1"/>
              <a:t>postcss</a:t>
            </a:r>
            <a:r>
              <a:rPr lang="en-US" altLang="zh-CN" sz="1400" dirty="0"/>
              <a:t>-write-</a:t>
            </a:r>
            <a:r>
              <a:rPr lang="en-US" altLang="zh-CN" sz="1400" dirty="0" err="1"/>
              <a:t>svg</a:t>
            </a:r>
            <a:r>
              <a:rPr lang="zh-CN" altLang="en-US" sz="1400" dirty="0"/>
              <a:t>插件主要用来处理移动端</a:t>
            </a:r>
            <a:r>
              <a:rPr lang="en-US" altLang="zh-CN" sz="1400" dirty="0"/>
              <a:t>1px</a:t>
            </a:r>
            <a:r>
              <a:rPr lang="zh-CN" altLang="en-US" sz="1400" dirty="0"/>
              <a:t>的解决方案。该插件主要使用的是</a:t>
            </a:r>
            <a:r>
              <a:rPr lang="en-US" altLang="zh-CN" sz="1400" dirty="0"/>
              <a:t>border-image</a:t>
            </a:r>
            <a:r>
              <a:rPr lang="zh-CN" altLang="en-US" sz="1400" dirty="0"/>
              <a:t>和</a:t>
            </a:r>
            <a:r>
              <a:rPr lang="en-US" altLang="zh-CN" sz="1400" dirty="0"/>
              <a:t>background</a:t>
            </a:r>
            <a:r>
              <a:rPr lang="zh-CN" altLang="en-US" sz="1400" dirty="0"/>
              <a:t>来做</a:t>
            </a:r>
            <a:r>
              <a:rPr lang="en-US" altLang="zh-CN" sz="1400" dirty="0"/>
              <a:t>1px</a:t>
            </a:r>
            <a:r>
              <a:rPr lang="zh-CN" altLang="en-US" sz="1400" dirty="0"/>
              <a:t>的相关处理，编译出来是</a:t>
            </a:r>
            <a:r>
              <a:rPr lang="en-US" altLang="zh-CN" sz="1400" dirty="0"/>
              <a:t>border-image</a:t>
            </a:r>
            <a:r>
              <a:rPr lang="zh-CN" altLang="en-US" sz="1400" dirty="0"/>
              <a:t>或者</a:t>
            </a:r>
            <a:r>
              <a:rPr lang="en-US" altLang="zh-CN" sz="1400" dirty="0"/>
              <a:t>background</a:t>
            </a:r>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145210" y="1254366"/>
            <a:ext cx="6871659" cy="553998"/>
          </a:xfrm>
          <a:prstGeom prst="rect">
            <a:avLst/>
          </a:prstGeom>
        </p:spPr>
        <p:txBody>
          <a:bodyPr wrap="square">
            <a:spAutoFit/>
          </a:bodyPr>
          <a:lstStyle/>
          <a:p>
            <a:pPr marL="285750" indent="-285750">
              <a:buFont typeface="Wingdings" panose="05000000000000000000" pitchFamily="2" charset="2"/>
              <a:buChar char="Ø"/>
            </a:pPr>
            <a:r>
              <a:rPr lang="en-US" altLang="zh-CN" sz="1600" dirty="0" err="1"/>
              <a:t>dpr</a:t>
            </a:r>
            <a:r>
              <a:rPr lang="en-US" altLang="zh-CN" sz="1600" dirty="0"/>
              <a:t> </a:t>
            </a:r>
            <a:r>
              <a:rPr lang="zh-CN" altLang="en-US" sz="1600" dirty="0"/>
              <a:t>不同的设备上 图片的适配问题？</a:t>
            </a:r>
            <a:endParaRPr lang="en-US" altLang="zh-CN" sz="1400" dirty="0"/>
          </a:p>
          <a:p>
            <a:endParaRPr lang="en-US" altLang="zh-CN" sz="14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904" y="2189481"/>
            <a:ext cx="4271340" cy="1480939"/>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9" y="2200968"/>
            <a:ext cx="3779912" cy="1396117"/>
          </a:xfrm>
          <a:prstGeom prst="rect">
            <a:avLst/>
          </a:prstGeom>
        </p:spPr>
      </p:pic>
      <p:sp>
        <p:nvSpPr>
          <p:cNvPr id="10" name="文本框 9"/>
          <p:cNvSpPr txBox="1"/>
          <p:nvPr/>
        </p:nvSpPr>
        <p:spPr>
          <a:xfrm>
            <a:off x="539552" y="3830675"/>
            <a:ext cx="3672409" cy="523220"/>
          </a:xfrm>
          <a:prstGeom prst="rect">
            <a:avLst/>
          </a:prstGeom>
          <a:noFill/>
        </p:spPr>
        <p:txBody>
          <a:bodyPr wrap="square" rtlCol="0">
            <a:spAutoFit/>
          </a:bodyPr>
          <a:lstStyle/>
          <a:p>
            <a:r>
              <a:rPr lang="zh-CN" altLang="en-US" sz="1400" dirty="0"/>
              <a:t>普通屏幕下的分辨率大的图被压缩，减少像素取样</a:t>
            </a:r>
            <a:endParaRPr lang="zh-CN" altLang="en-US" sz="1400" dirty="0"/>
          </a:p>
        </p:txBody>
      </p:sp>
      <p:sp>
        <p:nvSpPr>
          <p:cNvPr id="11" name="矩形 10"/>
          <p:cNvSpPr/>
          <p:nvPr/>
        </p:nvSpPr>
        <p:spPr>
          <a:xfrm>
            <a:off x="4651904" y="3795886"/>
            <a:ext cx="4312584" cy="738664"/>
          </a:xfrm>
          <a:prstGeom prst="rect">
            <a:avLst/>
          </a:prstGeom>
        </p:spPr>
        <p:txBody>
          <a:bodyPr wrap="square">
            <a:spAutoFit/>
          </a:bodyPr>
          <a:lstStyle/>
          <a:p>
            <a:r>
              <a:rPr lang="en-US" altLang="zh-CN" sz="1400" dirty="0"/>
              <a:t>Retina</a:t>
            </a:r>
            <a:r>
              <a:rPr lang="zh-CN" altLang="en-US" sz="1400" dirty="0"/>
              <a:t>屏幕下，分辨率图会使用四倍的物理像素显示。每个物理像素最终完全匹配一位图像素，使用图像得到完全的呈现，但是会模糊。</a:t>
            </a:r>
            <a:endParaRPr lang="zh-CN" altLang="en-US"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移动端布局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viewport</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145210" y="1254366"/>
            <a:ext cx="6871659" cy="2277547"/>
          </a:xfrm>
          <a:prstGeom prst="rect">
            <a:avLst/>
          </a:prstGeom>
        </p:spPr>
        <p:txBody>
          <a:bodyPr wrap="square">
            <a:spAutoFit/>
          </a:bodyPr>
          <a:lstStyle/>
          <a:p>
            <a:pPr marL="285750" indent="-285750">
              <a:buFont typeface="Wingdings" panose="05000000000000000000" pitchFamily="2" charset="2"/>
              <a:buChar char="Ø"/>
            </a:pPr>
            <a:r>
              <a:rPr lang="en-US" altLang="zh-CN" sz="1600" dirty="0" err="1"/>
              <a:t>dpr</a:t>
            </a:r>
            <a:r>
              <a:rPr lang="en-US" altLang="zh-CN" sz="1600" dirty="0"/>
              <a:t> </a:t>
            </a:r>
            <a:r>
              <a:rPr lang="zh-CN" altLang="en-US" sz="1600" dirty="0"/>
              <a:t>不同的设备上 图片的适配问题？</a:t>
            </a:r>
            <a:endParaRPr lang="en-US" altLang="zh-CN" sz="1400" dirty="0"/>
          </a:p>
          <a:p>
            <a:r>
              <a:rPr lang="en-US" altLang="zh-CN" sz="1400" dirty="0"/>
              <a:t>1</a:t>
            </a:r>
            <a:r>
              <a:rPr lang="zh-CN" altLang="en-US" sz="1400" dirty="0"/>
              <a:t>、</a:t>
            </a:r>
            <a:r>
              <a:rPr lang="en-US" altLang="zh-CN" sz="1400" dirty="0"/>
              <a:t>media</a:t>
            </a:r>
            <a:r>
              <a:rPr lang="zh-CN" altLang="en-US" sz="1400" dirty="0"/>
              <a:t>媒体查询</a:t>
            </a:r>
            <a:endParaRPr lang="en-US" altLang="zh-CN" sz="1400" dirty="0"/>
          </a:p>
          <a:p>
            <a:r>
              <a:rPr lang="en-US" altLang="zh-CN" sz="1400" dirty="0"/>
              <a:t>only screen and (-</a:t>
            </a:r>
            <a:r>
              <a:rPr lang="en-US" altLang="zh-CN" sz="1400" dirty="0" err="1"/>
              <a:t>webkit</a:t>
            </a:r>
            <a:r>
              <a:rPr lang="en-US" altLang="zh-CN" sz="1400" dirty="0"/>
              <a:t>-min-device-pixel-ratio: 2),</a:t>
            </a:r>
            <a:endParaRPr lang="en-US" altLang="zh-CN" sz="1400" dirty="0"/>
          </a:p>
          <a:p>
            <a:r>
              <a:rPr lang="en-US" altLang="zh-CN" sz="1400" dirty="0"/>
              <a:t>only screen and ( min--</a:t>
            </a:r>
            <a:r>
              <a:rPr lang="en-US" altLang="zh-CN" sz="1400" dirty="0" err="1"/>
              <a:t>moz</a:t>
            </a:r>
            <a:r>
              <a:rPr lang="en-US" altLang="zh-CN" sz="1400" dirty="0"/>
              <a:t>-device-pixel-ratio: 2),</a:t>
            </a:r>
            <a:endParaRPr lang="en-US" altLang="zh-CN" sz="1400" dirty="0"/>
          </a:p>
          <a:p>
            <a:r>
              <a:rPr lang="en-US" altLang="zh-CN" sz="1400" dirty="0"/>
              <a:t>only screen and ( -o-min-device-pixel-ratio: 2/1),</a:t>
            </a:r>
            <a:endParaRPr lang="en-US" altLang="zh-CN" sz="1400" dirty="0"/>
          </a:p>
          <a:p>
            <a:r>
              <a:rPr lang="en-US" altLang="zh-CN" sz="1400" dirty="0"/>
              <a:t>only screen and ( min-device-pixel-ratio: 2),</a:t>
            </a:r>
            <a:endParaRPr lang="en-US" altLang="zh-CN" sz="1400" dirty="0"/>
          </a:p>
          <a:p>
            <a:r>
              <a:rPr lang="en-US" altLang="zh-CN" sz="1400" dirty="0"/>
              <a:t>only screen and ( min-resolution: 192dpi),</a:t>
            </a:r>
            <a:endParaRPr lang="en-US" altLang="zh-CN" sz="1400" dirty="0"/>
          </a:p>
          <a:p>
            <a:r>
              <a:rPr lang="en-US" altLang="zh-CN" sz="1400" dirty="0"/>
              <a:t>only screen and ( min-resolution: 2dppx){ </a:t>
            </a:r>
            <a:endParaRPr lang="en-US" altLang="zh-CN" sz="1400" dirty="0"/>
          </a:p>
          <a:p>
            <a:endParaRPr lang="en-US" altLang="zh-CN" sz="1400" dirty="0"/>
          </a:p>
          <a:p>
            <a:r>
              <a:rPr lang="en-US" altLang="zh-CN" sz="1400" dirty="0"/>
              <a:t>2</a:t>
            </a:r>
            <a:r>
              <a:rPr lang="zh-CN" altLang="en-US" sz="1400" dirty="0"/>
              <a:t>、</a:t>
            </a:r>
            <a:r>
              <a:rPr lang="en-US" altLang="zh-CN" sz="1400" dirty="0" err="1"/>
              <a:t>js</a:t>
            </a:r>
            <a:r>
              <a:rPr lang="zh-CN" altLang="en-US" sz="1400" dirty="0"/>
              <a:t>动态添加图片</a:t>
            </a:r>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13</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a:t>
            </a:r>
            <a:r>
              <a:rPr lang="en-US" altLang="zh-CN" sz="2100" b="1" dirty="0">
                <a:solidFill>
                  <a:schemeClr val="bg1"/>
                </a:solidFill>
                <a:latin typeface="微软雅黑" panose="020B0503020204020204" pitchFamily="34" charset="-122"/>
                <a:ea typeface="微软雅黑" panose="020B0503020204020204" pitchFamily="34" charset="-122"/>
              </a:rPr>
              <a:t>: </a:t>
            </a:r>
            <a:r>
              <a:rPr lang="zh-CN" altLang="en-US" sz="2100" b="1" dirty="0">
                <a:solidFill>
                  <a:schemeClr val="bg1"/>
                </a:solidFill>
                <a:latin typeface="微软雅黑" panose="020B0503020204020204" pitchFamily="34" charset="-122"/>
                <a:ea typeface="微软雅黑" panose="020B0503020204020204" pitchFamily="34" charset="-122"/>
              </a:rPr>
              <a:t>响应式布局</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项目：响应式布局</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效果图</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970" y="1833979"/>
            <a:ext cx="4916249" cy="206972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775" y="1028457"/>
            <a:ext cx="2333563" cy="38488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14</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Bootstrap</a:t>
            </a:r>
            <a:r>
              <a:rPr lang="zh-CN" altLang="en-US" sz="2100" b="1" dirty="0">
                <a:solidFill>
                  <a:schemeClr val="bg1"/>
                </a:solidFill>
                <a:latin typeface="微软雅黑" panose="020B0503020204020204" pitchFamily="34" charset="-122"/>
                <a:ea typeface="微软雅黑" panose="020B0503020204020204" pitchFamily="34" charset="-122"/>
              </a:rPr>
              <a:t>快速使用</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Bootstrap</a:t>
            </a:r>
            <a:r>
              <a:rPr lang="zh-CN" altLang="en-US" sz="1350" dirty="0">
                <a:solidFill>
                  <a:srgbClr val="414455"/>
                </a:solidFill>
                <a:latin typeface="微软雅黑" panose="020B0503020204020204" pitchFamily="34" charset="-122"/>
                <a:ea typeface="微软雅黑" panose="020B0503020204020204" pitchFamily="34" charset="-122"/>
              </a:rPr>
              <a:t>快速使用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介绍</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145210" y="1254366"/>
            <a:ext cx="6871659" cy="2831544"/>
          </a:xfrm>
          <a:prstGeom prst="rect">
            <a:avLst/>
          </a:prstGeom>
        </p:spPr>
        <p:txBody>
          <a:bodyPr wrap="square">
            <a:spAutoFit/>
          </a:bodyPr>
          <a:lstStyle/>
          <a:p>
            <a:r>
              <a:rPr lang="en-US" altLang="zh-CN" sz="1600" dirty="0"/>
              <a:t>1</a:t>
            </a:r>
            <a:r>
              <a:rPr lang="zh-CN" altLang="en-US" sz="1600" dirty="0"/>
              <a:t>、什么是</a:t>
            </a:r>
            <a:r>
              <a:rPr lang="en-US" altLang="zh-CN" sz="1600" dirty="0"/>
              <a:t>Bootstrap?</a:t>
            </a:r>
            <a:endParaRPr lang="en-US" altLang="zh-CN" sz="1600" dirty="0"/>
          </a:p>
          <a:p>
            <a:r>
              <a:rPr lang="en-US" altLang="zh-CN" sz="1400" dirty="0"/>
              <a:t>Bootstrap </a:t>
            </a:r>
            <a:r>
              <a:rPr lang="zh-CN" altLang="en-US" sz="1400" dirty="0"/>
              <a:t>是最受欢迎的 </a:t>
            </a:r>
            <a:r>
              <a:rPr lang="en-US" altLang="zh-CN" sz="1400" dirty="0"/>
              <a:t>HTML</a:t>
            </a:r>
            <a:r>
              <a:rPr lang="zh-CN" altLang="en-US" sz="1400" dirty="0"/>
              <a:t>、</a:t>
            </a:r>
            <a:r>
              <a:rPr lang="en-US" altLang="zh-CN" sz="1400" dirty="0"/>
              <a:t>CSS </a:t>
            </a:r>
            <a:r>
              <a:rPr lang="zh-CN" altLang="en-US" sz="1400" dirty="0"/>
              <a:t>和 </a:t>
            </a:r>
            <a:r>
              <a:rPr lang="en-US" altLang="zh-CN" sz="1400" dirty="0"/>
              <a:t>JS </a:t>
            </a:r>
            <a:r>
              <a:rPr lang="zh-CN" altLang="en-US" sz="1400" dirty="0"/>
              <a:t>框架，用于开发响应式布局、移动设备优先的 </a:t>
            </a:r>
            <a:r>
              <a:rPr lang="en-US" altLang="zh-CN" sz="1400" dirty="0"/>
              <a:t>WEB </a:t>
            </a:r>
            <a:r>
              <a:rPr lang="zh-CN" altLang="en-US" sz="1400" dirty="0"/>
              <a:t>项目。</a:t>
            </a:r>
            <a:endParaRPr lang="en-US" altLang="zh-CN" sz="1400" dirty="0"/>
          </a:p>
          <a:p>
            <a:endParaRPr lang="en-US" altLang="zh-CN" sz="1600" dirty="0"/>
          </a:p>
          <a:p>
            <a:r>
              <a:rPr lang="en-US" altLang="zh-CN" sz="1600" dirty="0"/>
              <a:t>2</a:t>
            </a:r>
            <a:r>
              <a:rPr lang="zh-CN" altLang="en-US" sz="1600" dirty="0"/>
              <a:t>、特点：</a:t>
            </a:r>
            <a:endParaRPr lang="en-US" altLang="zh-CN" sz="1600" dirty="0"/>
          </a:p>
          <a:p>
            <a:pPr marL="285750" indent="-285750">
              <a:buFont typeface="Wingdings" panose="05000000000000000000" pitchFamily="2" charset="2"/>
              <a:buChar char="Ø"/>
            </a:pPr>
            <a:r>
              <a:rPr lang="zh-CN" altLang="en-US" sz="1400" dirty="0"/>
              <a:t>虽然可以直接使用 </a:t>
            </a:r>
            <a:r>
              <a:rPr lang="en-US" altLang="zh-CN" sz="1400" dirty="0"/>
              <a:t>Bootstrap </a:t>
            </a:r>
            <a:r>
              <a:rPr lang="zh-CN" altLang="en-US" sz="1400" dirty="0"/>
              <a:t>提供的 </a:t>
            </a:r>
            <a:r>
              <a:rPr lang="en-US" altLang="zh-CN" sz="1400" dirty="0"/>
              <a:t>CSS </a:t>
            </a:r>
            <a:r>
              <a:rPr lang="zh-CN" altLang="en-US" sz="1400" dirty="0"/>
              <a:t>样式表，但</a:t>
            </a:r>
            <a:r>
              <a:rPr lang="en-US" altLang="zh-CN" sz="1400" dirty="0"/>
              <a:t>Bootstrap </a:t>
            </a:r>
            <a:r>
              <a:rPr lang="zh-CN" altLang="en-US" sz="1400" dirty="0"/>
              <a:t>的源码是基于最流行的 </a:t>
            </a:r>
            <a:r>
              <a:rPr lang="en-US" altLang="zh-CN" sz="1400" dirty="0"/>
              <a:t>CSS </a:t>
            </a:r>
            <a:r>
              <a:rPr lang="zh-CN" altLang="en-US" sz="1400" dirty="0"/>
              <a:t>预处理脚本 </a:t>
            </a:r>
            <a:r>
              <a:rPr lang="en-US" altLang="zh-CN" sz="1400" dirty="0"/>
              <a:t>Less</a:t>
            </a:r>
            <a:r>
              <a:rPr lang="zh-CN" altLang="en-US" sz="1400" dirty="0"/>
              <a:t>和 </a:t>
            </a:r>
            <a:r>
              <a:rPr lang="en-US" altLang="zh-CN" sz="1400" dirty="0"/>
              <a:t>Sass</a:t>
            </a:r>
            <a:r>
              <a:rPr lang="zh-CN" altLang="en-US" sz="1400" dirty="0"/>
              <a:t> 开发的。你可以采用预编译的 </a:t>
            </a:r>
            <a:r>
              <a:rPr lang="en-US" altLang="zh-CN" sz="1400" dirty="0"/>
              <a:t>CSS </a:t>
            </a:r>
            <a:r>
              <a:rPr lang="zh-CN" altLang="en-US" sz="1400" dirty="0"/>
              <a:t>文件快速开发，也可以从源码定制自己需要的样式。</a:t>
            </a:r>
            <a:endParaRPr lang="en-US" altLang="zh-CN" sz="1400" dirty="0"/>
          </a:p>
          <a:p>
            <a:pPr marL="285750" indent="-285750">
              <a:buFont typeface="Wingdings" panose="05000000000000000000" pitchFamily="2" charset="2"/>
              <a:buChar char="Ø"/>
            </a:pPr>
            <a:r>
              <a:rPr lang="zh-CN" altLang="en-US" sz="1400" dirty="0"/>
              <a:t>你的网站和应用能在 </a:t>
            </a:r>
            <a:r>
              <a:rPr lang="en-US" altLang="zh-CN" sz="1400" dirty="0"/>
              <a:t>Bootstrap </a:t>
            </a:r>
            <a:r>
              <a:rPr lang="zh-CN" altLang="en-US" sz="1400" dirty="0"/>
              <a:t>的帮助下通过同一份代码快速、有效适配手机、平板、</a:t>
            </a:r>
            <a:r>
              <a:rPr lang="en-US" altLang="zh-CN" sz="1400" dirty="0"/>
              <a:t>PC </a:t>
            </a:r>
            <a:r>
              <a:rPr lang="zh-CN" altLang="en-US" sz="1400" dirty="0"/>
              <a:t>设备，这一切都是 </a:t>
            </a:r>
            <a:r>
              <a:rPr lang="en-US" altLang="zh-CN" sz="1400" dirty="0"/>
              <a:t>CSS </a:t>
            </a:r>
            <a:r>
              <a:rPr lang="zh-CN" altLang="en-US" sz="1400" dirty="0"/>
              <a:t>媒体查询（</a:t>
            </a:r>
            <a:r>
              <a:rPr lang="en-US" altLang="zh-CN" sz="1400" dirty="0"/>
              <a:t>Media Query</a:t>
            </a:r>
            <a:r>
              <a:rPr lang="zh-CN" altLang="en-US" sz="1400" dirty="0"/>
              <a:t>）的功劳。</a:t>
            </a:r>
            <a:endParaRPr lang="en-US" altLang="zh-CN" sz="1400" dirty="0"/>
          </a:p>
          <a:p>
            <a:pPr marL="285750" indent="-285750">
              <a:buFont typeface="Wingdings" panose="05000000000000000000" pitchFamily="2" charset="2"/>
              <a:buChar char="Ø"/>
            </a:pPr>
            <a:r>
              <a:rPr lang="en-US" altLang="zh-CN" sz="1400" dirty="0"/>
              <a:t>Bootstrap </a:t>
            </a:r>
            <a:r>
              <a:rPr lang="zh-CN" altLang="en-US" sz="1400" dirty="0"/>
              <a:t>提供了全面、美观的文档。你能在这里找到关于 </a:t>
            </a:r>
            <a:r>
              <a:rPr lang="en-US" altLang="zh-CN" sz="1400" dirty="0"/>
              <a:t>HTML </a:t>
            </a:r>
            <a:r>
              <a:rPr lang="zh-CN" altLang="en-US" sz="1400" dirty="0"/>
              <a:t>元素、</a:t>
            </a:r>
            <a:r>
              <a:rPr lang="en-US" altLang="zh-CN" sz="1400" dirty="0"/>
              <a:t>HTML </a:t>
            </a:r>
            <a:r>
              <a:rPr lang="zh-CN" altLang="en-US" sz="1400" dirty="0"/>
              <a:t>和 </a:t>
            </a:r>
            <a:r>
              <a:rPr lang="en-US" altLang="zh-CN" sz="1400" dirty="0"/>
              <a:t>CSS </a:t>
            </a:r>
            <a:r>
              <a:rPr lang="zh-CN" altLang="en-US" sz="1400" dirty="0"/>
              <a:t>组件、</a:t>
            </a:r>
            <a:r>
              <a:rPr lang="en-US" altLang="zh-CN" sz="1400" dirty="0"/>
              <a:t>jQuery </a:t>
            </a:r>
            <a:r>
              <a:rPr lang="zh-CN" altLang="en-US" sz="1400" dirty="0"/>
              <a:t>插件方面的所有详细文档。</a:t>
            </a:r>
            <a:endParaRPr lang="en-US" altLang="zh-CN"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Bootstrap</a:t>
            </a:r>
            <a:r>
              <a:rPr lang="zh-CN" altLang="en-US" sz="1350" dirty="0">
                <a:solidFill>
                  <a:srgbClr val="414455"/>
                </a:solidFill>
                <a:latin typeface="微软雅黑" panose="020B0503020204020204" pitchFamily="34" charset="-122"/>
                <a:ea typeface="微软雅黑" panose="020B0503020204020204" pitchFamily="34" charset="-122"/>
              </a:rPr>
              <a:t>快速使用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2651760" cy="372745"/>
            <a:chOff x="1543" y="1360"/>
            <a:chExt cx="4176" cy="587"/>
          </a:xfrm>
        </p:grpSpPr>
        <p:sp>
          <p:nvSpPr>
            <p:cNvPr id="3" name="文本框 2"/>
            <p:cNvSpPr txBox="1"/>
            <p:nvPr/>
          </p:nvSpPr>
          <p:spPr>
            <a:xfrm>
              <a:off x="2298" y="1364"/>
              <a:ext cx="342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快速使用</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3016210"/>
          </a:xfrm>
          <a:prstGeom prst="rect">
            <a:avLst/>
          </a:prstGeom>
        </p:spPr>
        <p:txBody>
          <a:bodyPr wrap="square">
            <a:spAutoFit/>
          </a:bodyPr>
          <a:lstStyle/>
          <a:p>
            <a:pPr marL="342900" indent="-342900">
              <a:buFont typeface="Wingdings" panose="05000000000000000000" pitchFamily="2" charset="2"/>
              <a:buChar char="Ø"/>
            </a:pPr>
            <a:r>
              <a:rPr lang="zh-CN" altLang="en-US" sz="1600" dirty="0">
                <a:sym typeface="Wingdings" panose="05000000000000000000" pitchFamily="2" charset="2"/>
              </a:rPr>
              <a:t>全局样式</a:t>
            </a:r>
            <a:endParaRPr lang="en-US" altLang="zh-CN" sz="1600" dirty="0">
              <a:sym typeface="Wingdings" panose="05000000000000000000" pitchFamily="2" charset="2"/>
            </a:endParaRPr>
          </a:p>
          <a:p>
            <a:r>
              <a:rPr lang="zh-CN" altLang="en-US" sz="1600" dirty="0">
                <a:sym typeface="Wingdings" panose="05000000000000000000" pitchFamily="2" charset="2"/>
              </a:rPr>
              <a:t>表格、按钮、辅助类</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组件</a:t>
            </a:r>
            <a:endParaRPr lang="en-US" altLang="zh-CN" sz="1600" dirty="0">
              <a:sym typeface="Wingdings" panose="05000000000000000000" pitchFamily="2" charset="2"/>
            </a:endParaRPr>
          </a:p>
          <a:p>
            <a:r>
              <a:rPr lang="zh-CN" altLang="en-US" sz="1600" dirty="0">
                <a:sym typeface="Wingdings" panose="05000000000000000000" pitchFamily="2" charset="2"/>
              </a:rPr>
              <a:t>按钮组、下拉菜单、字体图标、导航条</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pPr marL="285750" indent="-285750">
              <a:buFont typeface="Wingdings" panose="05000000000000000000" pitchFamily="2" charset="2"/>
              <a:buChar char="Ø"/>
            </a:pPr>
            <a:r>
              <a:rPr lang="zh-CN" altLang="en-US" sz="1600" dirty="0">
                <a:solidFill>
                  <a:srgbClr val="FF0000"/>
                </a:solidFill>
                <a:sym typeface="Wingdings" panose="05000000000000000000" pitchFamily="2" charset="2"/>
              </a:rPr>
              <a:t>栅格系统</a:t>
            </a:r>
            <a:endParaRPr lang="en-US" altLang="zh-CN" sz="1600" dirty="0">
              <a:solidFill>
                <a:srgbClr val="FF0000"/>
              </a:solidFill>
              <a:sym typeface="Wingdings" panose="05000000000000000000" pitchFamily="2" charset="2"/>
            </a:endParaRPr>
          </a:p>
          <a:p>
            <a:pPr marL="285750" indent="-285750">
              <a:buFont typeface="Wingdings" panose="05000000000000000000" pitchFamily="2" charset="2"/>
              <a:buChar char="Ø"/>
            </a:pPr>
            <a:endParaRPr lang="en-US" altLang="zh-CN" sz="16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插件</a:t>
            </a:r>
            <a:endParaRPr lang="en-US" altLang="zh-CN" sz="1600" dirty="0">
              <a:sym typeface="Wingdings" panose="05000000000000000000" pitchFamily="2" charset="2"/>
            </a:endParaRPr>
          </a:p>
          <a:p>
            <a:r>
              <a:rPr lang="zh-CN" altLang="en-US" sz="1600" dirty="0">
                <a:sym typeface="Wingdings" panose="05000000000000000000" pitchFamily="2" charset="2"/>
              </a:rPr>
              <a:t>模态框、轮播图</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4410024" y="2091923"/>
            <a:ext cx="269960" cy="845820"/>
          </a:xfrm>
          <a:prstGeom prst="rect">
            <a:avLst/>
          </a:prstGeom>
          <a:noFill/>
        </p:spPr>
        <p:txBody>
          <a:bodyPr wrap="square" rtlCol="0">
            <a:spAutoFit/>
          </a:bodyPr>
          <a:lstStyle/>
          <a:p>
            <a:pPr algn="ctr"/>
            <a:r>
              <a:rPr lang="en-US" sz="4950" b="1" dirty="0">
                <a:solidFill>
                  <a:schemeClr val="bg1"/>
                </a:solidFill>
                <a:latin typeface="方正兰亭黑简体" panose="02000000000000000000" pitchFamily="2" charset="-122"/>
                <a:ea typeface="方正兰亭黑简体" panose="02000000000000000000" pitchFamily="2" charset="-122"/>
              </a:rPr>
              <a:t>2</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50" y="2328143"/>
            <a:ext cx="3005742"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常用选择器</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15</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项目：快速搭建</a:t>
            </a:r>
            <a:r>
              <a:rPr lang="en-US" altLang="zh-CN" sz="2100" b="1" dirty="0">
                <a:solidFill>
                  <a:schemeClr val="bg1"/>
                </a:solidFill>
                <a:latin typeface="微软雅黑" panose="020B0503020204020204" pitchFamily="34" charset="-122"/>
                <a:ea typeface="微软雅黑" panose="020B0503020204020204" pitchFamily="34" charset="-122"/>
              </a:rPr>
              <a:t>Bootstrap</a:t>
            </a:r>
            <a:r>
              <a:rPr lang="zh-CN" altLang="en-US" sz="2100" b="1" dirty="0">
                <a:solidFill>
                  <a:schemeClr val="bg1"/>
                </a:solidFill>
                <a:latin typeface="微软雅黑" panose="020B0503020204020204" pitchFamily="34" charset="-122"/>
                <a:ea typeface="微软雅黑" panose="020B0503020204020204" pitchFamily="34" charset="-122"/>
              </a:rPr>
              <a:t>网页</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快速搭建</a:t>
            </a:r>
            <a:r>
              <a:rPr lang="en-US" altLang="zh-CN" sz="1350" dirty="0">
                <a:solidFill>
                  <a:srgbClr val="414455"/>
                </a:solidFill>
                <a:latin typeface="微软雅黑" panose="020B0503020204020204" pitchFamily="34" charset="-122"/>
                <a:ea typeface="微软雅黑" panose="020B0503020204020204" pitchFamily="34" charset="-122"/>
              </a:rPr>
              <a:t>Bootstrap</a:t>
            </a:r>
            <a:r>
              <a:rPr lang="zh-CN" altLang="en-US" sz="1350" dirty="0">
                <a:solidFill>
                  <a:srgbClr val="414455"/>
                </a:solidFill>
                <a:latin typeface="微软雅黑" panose="020B0503020204020204" pitchFamily="34" charset="-122"/>
                <a:ea typeface="微软雅黑" panose="020B0503020204020204" pitchFamily="34" charset="-122"/>
              </a:rPr>
              <a:t>网页</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搭建</a:t>
              </a:r>
              <a:r>
                <a:rPr lang="en-US" altLang="zh-CN" dirty="0">
                  <a:solidFill>
                    <a:srgbClr val="5B5E77"/>
                  </a:solidFill>
                  <a:latin typeface="微软雅黑" panose="020B0503020204020204" pitchFamily="34" charset="-122"/>
                  <a:ea typeface="微软雅黑" panose="020B0503020204020204" pitchFamily="34" charset="-122"/>
                </a:rPr>
                <a:t>bootstrap</a:t>
              </a:r>
              <a:r>
                <a:rPr lang="zh-CN" altLang="en-US" dirty="0">
                  <a:solidFill>
                    <a:srgbClr val="5B5E77"/>
                  </a:solidFill>
                  <a:latin typeface="微软雅黑" panose="020B0503020204020204" pitchFamily="34" charset="-122"/>
                  <a:ea typeface="微软雅黑" panose="020B0503020204020204" pitchFamily="34" charset="-122"/>
                </a:rPr>
                <a:t>官网首页</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45210" y="1254366"/>
            <a:ext cx="6871659" cy="1292662"/>
          </a:xfrm>
          <a:prstGeom prst="rect">
            <a:avLst/>
          </a:prstGeom>
        </p:spPr>
        <p:txBody>
          <a:bodyPr wrap="square">
            <a:spAutoFit/>
          </a:bodyPr>
          <a:lstStyle/>
          <a:p>
            <a:endParaRPr lang="en-US" altLang="zh-CN" sz="1600" dirty="0">
              <a:sym typeface="Wingdings" panose="05000000000000000000" pitchFamily="2" charset="2"/>
            </a:endParaRPr>
          </a:p>
          <a:p>
            <a:r>
              <a:rPr lang="zh-CN" altLang="en-US" sz="1600" dirty="0">
                <a:sym typeface="Wingdings" panose="05000000000000000000" pitchFamily="2" charset="2"/>
              </a:rPr>
              <a:t>我做一半 你做一半</a:t>
            </a:r>
            <a:endParaRPr lang="en-US" altLang="zh-CN" sz="1600" dirty="0">
              <a:sym typeface="Wingdings" panose="05000000000000000000" pitchFamily="2" charset="2"/>
            </a:endParaRPr>
          </a:p>
          <a:p>
            <a:endParaRPr lang="en-US" altLang="zh-CN" sz="1600" dirty="0">
              <a:sym typeface="Wingdings" panose="05000000000000000000" pitchFamily="2" charset="2"/>
            </a:endParaRPr>
          </a:p>
          <a:p>
            <a:r>
              <a:rPr lang="en-US" altLang="zh-CN" sz="1600" dirty="0">
                <a:sym typeface="Wingdings" panose="05000000000000000000" pitchFamily="2" charset="2"/>
              </a:rPr>
              <a:t>Then </a:t>
            </a:r>
            <a:r>
              <a:rPr lang="zh-CN" altLang="en-US" sz="1600" dirty="0">
                <a:sym typeface="Wingdings" panose="05000000000000000000" pitchFamily="2" charset="2"/>
              </a:rPr>
              <a:t>提交到</a:t>
            </a:r>
            <a:r>
              <a:rPr lang="en-US" altLang="zh-CN" sz="1600" dirty="0">
                <a:sym typeface="Wingdings" panose="05000000000000000000" pitchFamily="2" charset="2"/>
              </a:rPr>
              <a:t>git</a:t>
            </a:r>
            <a:r>
              <a:rPr lang="zh-CN" altLang="en-US" sz="1600" dirty="0">
                <a:sym typeface="Wingdings" panose="05000000000000000000" pitchFamily="2" charset="2"/>
              </a:rPr>
              <a:t>仓库中</a:t>
            </a:r>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16</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Transform</a:t>
            </a:r>
            <a:r>
              <a:rPr lang="zh-CN" altLang="en-US" sz="2100" b="1" dirty="0">
                <a:solidFill>
                  <a:schemeClr val="bg1"/>
                </a:solidFill>
                <a:latin typeface="微软雅黑" panose="020B0503020204020204" pitchFamily="34" charset="-122"/>
                <a:ea typeface="微软雅黑" panose="020B0503020204020204" pitchFamily="34" charset="-122"/>
              </a:rPr>
              <a:t>形状变换</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Transform</a:t>
            </a:r>
            <a:r>
              <a:rPr lang="zh-CN" altLang="en-US" sz="1350" dirty="0">
                <a:solidFill>
                  <a:srgbClr val="414455"/>
                </a:solidFill>
                <a:latin typeface="微软雅黑" panose="020B0503020204020204" pitchFamily="34" charset="-122"/>
                <a:ea typeface="微软雅黑" panose="020B0503020204020204" pitchFamily="34" charset="-122"/>
              </a:rPr>
              <a:t>形状变换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transform</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45210" y="1254366"/>
            <a:ext cx="6871659" cy="3692525"/>
          </a:xfrm>
          <a:prstGeom prst="rect">
            <a:avLst/>
          </a:prstGeom>
        </p:spPr>
        <p:txBody>
          <a:bodyPr wrap="square">
            <a:spAutoFit/>
          </a:bodyPr>
          <a:lstStyle/>
          <a:p>
            <a:r>
              <a:rPr lang="en-US" altLang="zh-CN" sz="1600" dirty="0"/>
              <a:t>transform</a:t>
            </a:r>
            <a:r>
              <a:rPr lang="zh-CN" altLang="en-US" sz="1600" dirty="0"/>
              <a:t>属性向元素应用 </a:t>
            </a:r>
            <a:r>
              <a:rPr lang="en-US" altLang="zh-CN" sz="1600" dirty="0"/>
              <a:t>2D </a:t>
            </a:r>
            <a:r>
              <a:rPr lang="zh-CN" altLang="en-US" sz="1600" dirty="0"/>
              <a:t>或 </a:t>
            </a:r>
            <a:r>
              <a:rPr lang="en-US" altLang="zh-CN" sz="1600" dirty="0">
                <a:solidFill>
                  <a:schemeClr val="bg1">
                    <a:lumMod val="50000"/>
                  </a:schemeClr>
                </a:solidFill>
              </a:rPr>
              <a:t>3D </a:t>
            </a:r>
            <a:r>
              <a:rPr lang="zh-CN" altLang="en-US" sz="1600" dirty="0"/>
              <a:t>转换。该属性允许我们对元素进行移动、缩放、旋转或倾斜。</a:t>
            </a:r>
            <a:endParaRPr lang="en-US" altLang="zh-CN" sz="1600" dirty="0"/>
          </a:p>
          <a:p>
            <a:endParaRPr lang="en-US" altLang="zh-CN" sz="1600" dirty="0">
              <a:sym typeface="Wingdings" panose="05000000000000000000" pitchFamily="2" charset="2"/>
            </a:endParaRPr>
          </a:p>
          <a:p>
            <a:pPr marL="342900" indent="-342900">
              <a:buFont typeface="Wingdings" panose="05000000000000000000" pitchFamily="2" charset="2"/>
              <a:buChar char="Ø"/>
            </a:pPr>
            <a:r>
              <a:rPr lang="zh-CN" altLang="en-US" sz="1600" dirty="0">
                <a:sym typeface="Wingdings" panose="05000000000000000000" pitchFamily="2" charset="2"/>
              </a:rPr>
              <a:t>移动</a:t>
            </a:r>
            <a:r>
              <a:rPr lang="en-US" altLang="zh-CN" sz="1600" dirty="0">
                <a:sym typeface="Wingdings" panose="05000000000000000000" pitchFamily="2" charset="2"/>
              </a:rPr>
              <a:t>: translate</a:t>
            </a:r>
            <a:endParaRPr lang="en-US" altLang="zh-CN" sz="1600" dirty="0">
              <a:sym typeface="Wingdings" panose="05000000000000000000" pitchFamily="2" charset="2"/>
            </a:endParaRPr>
          </a:p>
          <a:p>
            <a:r>
              <a:rPr lang="en-US" altLang="zh-CN" sz="1400" dirty="0" err="1">
                <a:sym typeface="Wingdings" panose="05000000000000000000" pitchFamily="2" charset="2"/>
              </a:rPr>
              <a:t>translateX</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ym typeface="Wingdings" panose="05000000000000000000" pitchFamily="2" charset="2"/>
              </a:rPr>
              <a:t>translateY</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olidFill>
                  <a:schemeClr val="bg1">
                    <a:lumMod val="50000"/>
                  </a:schemeClr>
                </a:solidFill>
                <a:sym typeface="Wingdings" panose="05000000000000000000" pitchFamily="2" charset="2"/>
              </a:rPr>
              <a:t>translateZ</a:t>
            </a:r>
            <a:r>
              <a:rPr lang="en-US" altLang="zh-CN" sz="1400" dirty="0">
                <a:solidFill>
                  <a:schemeClr val="bg1">
                    <a:lumMod val="50000"/>
                  </a:schemeClr>
                </a:solidFill>
                <a:sym typeface="Wingdings" panose="05000000000000000000" pitchFamily="2" charset="2"/>
              </a:rPr>
              <a:t>()</a:t>
            </a:r>
            <a:r>
              <a:rPr lang="en-US" altLang="zh-CN" sz="1200" dirty="0">
                <a:solidFill>
                  <a:schemeClr val="bg1">
                    <a:lumMod val="50000"/>
                  </a:schemeClr>
                </a:solidFill>
                <a:sym typeface="Wingdings" panose="05000000000000000000" pitchFamily="2" charset="2"/>
              </a:rPr>
              <a:t> //</a:t>
            </a:r>
            <a:r>
              <a:rPr lang="zh-CN" altLang="en-US" sz="1200" dirty="0">
                <a:solidFill>
                  <a:schemeClr val="bg1">
                    <a:lumMod val="50000"/>
                  </a:schemeClr>
                </a:solidFill>
                <a:sym typeface="Wingdings" panose="05000000000000000000" pitchFamily="2" charset="2"/>
              </a:rPr>
              <a:t>有</a:t>
            </a:r>
            <a:r>
              <a:rPr lang="en-US" altLang="zh-CN" sz="1200" dirty="0">
                <a:solidFill>
                  <a:schemeClr val="bg1">
                    <a:lumMod val="50000"/>
                  </a:schemeClr>
                </a:solidFill>
                <a:sym typeface="Wingdings" panose="05000000000000000000" pitchFamily="2" charset="2"/>
              </a:rPr>
              <a:t>3D</a:t>
            </a:r>
            <a:r>
              <a:rPr lang="zh-CN" altLang="en-US" sz="1200" dirty="0">
                <a:solidFill>
                  <a:schemeClr val="bg1">
                    <a:lumMod val="50000"/>
                  </a:schemeClr>
                </a:solidFill>
                <a:sym typeface="Wingdings" panose="05000000000000000000" pitchFamily="2" charset="2"/>
              </a:rPr>
              <a:t>效果</a:t>
            </a:r>
            <a:endParaRPr lang="en-US" altLang="zh-CN" sz="1400" dirty="0">
              <a:solidFill>
                <a:schemeClr val="bg1">
                  <a:lumMod val="50000"/>
                </a:schemeClr>
              </a:solidFill>
              <a:sym typeface="Wingdings" panose="05000000000000000000" pitchFamily="2" charset="2"/>
            </a:endParaRPr>
          </a:p>
          <a:p>
            <a:r>
              <a:rPr lang="en-US" altLang="zh-CN" sz="1400" dirty="0">
                <a:solidFill>
                  <a:schemeClr val="bg1">
                    <a:lumMod val="50000"/>
                  </a:schemeClr>
                </a:solidFill>
                <a:sym typeface="Wingdings" panose="05000000000000000000" pitchFamily="2" charset="2"/>
              </a:rPr>
              <a:t>translate3d(</a:t>
            </a:r>
            <a:r>
              <a:rPr lang="en-US" altLang="zh-CN" sz="1400" dirty="0" err="1">
                <a:solidFill>
                  <a:schemeClr val="bg1">
                    <a:lumMod val="50000"/>
                  </a:schemeClr>
                </a:solidFill>
                <a:sym typeface="Wingdings" panose="05000000000000000000" pitchFamily="2" charset="2"/>
              </a:rPr>
              <a:t>x,y,z</a:t>
            </a:r>
            <a:r>
              <a:rPr lang="en-US" altLang="zh-CN" sz="1400" dirty="0">
                <a:solidFill>
                  <a:schemeClr val="bg1">
                    <a:lumMod val="50000"/>
                  </a:schemeClr>
                </a:solidFill>
                <a:sym typeface="Wingdings" panose="05000000000000000000" pitchFamily="2" charset="2"/>
              </a:rPr>
              <a:t>)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有</a:t>
            </a:r>
            <a:r>
              <a:rPr lang="en-US" altLang="zh-CN" sz="1200" dirty="0">
                <a:solidFill>
                  <a:schemeClr val="bg1">
                    <a:lumMod val="50000"/>
                  </a:schemeClr>
                </a:solidFill>
                <a:sym typeface="Wingdings" panose="05000000000000000000" pitchFamily="2" charset="2"/>
              </a:rPr>
              <a:t>3D</a:t>
            </a:r>
            <a:r>
              <a:rPr lang="zh-CN" altLang="en-US" sz="1200" dirty="0">
                <a:solidFill>
                  <a:schemeClr val="bg1">
                    <a:lumMod val="50000"/>
                  </a:schemeClr>
                </a:solidFill>
                <a:sym typeface="Wingdings" panose="05000000000000000000" pitchFamily="2" charset="2"/>
              </a:rPr>
              <a:t>效果</a:t>
            </a:r>
            <a:endParaRPr lang="en-US" altLang="zh-CN" sz="1200" dirty="0">
              <a:solidFill>
                <a:schemeClr val="bg1">
                  <a:lumMod val="50000"/>
                </a:schemeClr>
              </a:solidFill>
              <a:sym typeface="Wingdings" panose="05000000000000000000" pitchFamily="2" charset="2"/>
            </a:endParaRPr>
          </a:p>
          <a:p>
            <a:r>
              <a:rPr lang="zh-CN" altLang="en-US" sz="1400" dirty="0">
                <a:sym typeface="Wingdings" panose="05000000000000000000" pitchFamily="2" charset="2"/>
              </a:rPr>
              <a:t>简写：</a:t>
            </a:r>
            <a:r>
              <a:rPr lang="en-US" altLang="zh-CN" sz="1400" dirty="0">
                <a:sym typeface="Wingdings" panose="05000000000000000000" pitchFamily="2" charset="2"/>
              </a:rPr>
              <a:t>translate()translate(</a:t>
            </a:r>
            <a:r>
              <a:rPr lang="en-US" altLang="zh-CN" sz="1400" dirty="0" err="1">
                <a:sym typeface="Wingdings" panose="05000000000000000000" pitchFamily="2" charset="2"/>
              </a:rPr>
              <a:t>x,y</a:t>
            </a:r>
            <a:r>
              <a:rPr lang="en-US" altLang="zh-CN" sz="1400" dirty="0">
                <a:sym typeface="Wingdings" panose="05000000000000000000" pitchFamily="2" charset="2"/>
              </a:rPr>
              <a:t>)</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缩放：</a:t>
            </a:r>
            <a:r>
              <a:rPr lang="en-US" altLang="zh-CN" sz="1600" dirty="0">
                <a:sym typeface="Wingdings" panose="05000000000000000000" pitchFamily="2" charset="2"/>
              </a:rPr>
              <a:t>scale</a:t>
            </a:r>
            <a:endParaRPr lang="en-US" altLang="zh-CN" sz="1600" dirty="0">
              <a:sym typeface="Wingdings" panose="05000000000000000000" pitchFamily="2" charset="2"/>
            </a:endParaRPr>
          </a:p>
          <a:p>
            <a:r>
              <a:rPr lang="en-US" altLang="zh-CN" sz="1400" dirty="0" err="1">
                <a:sym typeface="Wingdings" panose="05000000000000000000" pitchFamily="2" charset="2"/>
              </a:rPr>
              <a:t>scaleX</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ym typeface="Wingdings" panose="05000000000000000000" pitchFamily="2" charset="2"/>
              </a:rPr>
              <a:t>scaleY</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olidFill>
                  <a:schemeClr val="bg1">
                    <a:lumMod val="50000"/>
                  </a:schemeClr>
                </a:solidFill>
                <a:sym typeface="Wingdings" panose="05000000000000000000" pitchFamily="2" charset="2"/>
              </a:rPr>
              <a:t>scaleZ</a:t>
            </a:r>
            <a:r>
              <a:rPr lang="en-US" altLang="zh-CN" sz="1400" dirty="0">
                <a:solidFill>
                  <a:schemeClr val="bg1">
                    <a:lumMod val="50000"/>
                  </a:schemeClr>
                </a:solidFill>
                <a:sym typeface="Wingdings" panose="05000000000000000000" pitchFamily="2" charset="2"/>
              </a:rPr>
              <a:t>()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有</a:t>
            </a:r>
            <a:r>
              <a:rPr lang="en-US" altLang="zh-CN" sz="1200" dirty="0">
                <a:solidFill>
                  <a:schemeClr val="bg1">
                    <a:lumMod val="50000"/>
                  </a:schemeClr>
                </a:solidFill>
                <a:sym typeface="Wingdings" panose="05000000000000000000" pitchFamily="2" charset="2"/>
              </a:rPr>
              <a:t>3D</a:t>
            </a:r>
            <a:r>
              <a:rPr lang="zh-CN" altLang="en-US" sz="1200" dirty="0">
                <a:solidFill>
                  <a:schemeClr val="bg1">
                    <a:lumMod val="50000"/>
                  </a:schemeClr>
                </a:solidFill>
                <a:sym typeface="Wingdings" panose="05000000000000000000" pitchFamily="2" charset="2"/>
              </a:rPr>
              <a:t>效果</a:t>
            </a:r>
            <a:endParaRPr lang="en-US" altLang="zh-CN" sz="1200" dirty="0">
              <a:solidFill>
                <a:schemeClr val="bg1">
                  <a:lumMod val="50000"/>
                </a:schemeClr>
              </a:solidFill>
              <a:sym typeface="Wingdings" panose="05000000000000000000" pitchFamily="2" charset="2"/>
            </a:endParaRPr>
          </a:p>
          <a:p>
            <a:r>
              <a:rPr lang="en-US" altLang="zh-CN" sz="1400" dirty="0">
                <a:solidFill>
                  <a:schemeClr val="bg1">
                    <a:lumMod val="50000"/>
                  </a:schemeClr>
                </a:solidFill>
                <a:sym typeface="Wingdings" panose="05000000000000000000" pitchFamily="2" charset="2"/>
              </a:rPr>
              <a:t>scale3d(</a:t>
            </a:r>
            <a:r>
              <a:rPr lang="en-US" altLang="zh-CN" sz="1400" dirty="0" err="1">
                <a:solidFill>
                  <a:schemeClr val="bg1">
                    <a:lumMod val="50000"/>
                  </a:schemeClr>
                </a:solidFill>
                <a:sym typeface="Wingdings" panose="05000000000000000000" pitchFamily="2" charset="2"/>
              </a:rPr>
              <a:t>x,y,z</a:t>
            </a:r>
            <a:r>
              <a:rPr lang="en-US" altLang="zh-CN" sz="1400" dirty="0">
                <a:solidFill>
                  <a:schemeClr val="bg1">
                    <a:lumMod val="50000"/>
                  </a:schemeClr>
                </a:solidFill>
                <a:sym typeface="Wingdings" panose="05000000000000000000" pitchFamily="2" charset="2"/>
              </a:rPr>
              <a:t>)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有</a:t>
            </a:r>
            <a:r>
              <a:rPr lang="en-US" altLang="zh-CN" sz="1200" dirty="0">
                <a:solidFill>
                  <a:schemeClr val="bg1">
                    <a:lumMod val="50000"/>
                  </a:schemeClr>
                </a:solidFill>
                <a:sym typeface="Wingdings" panose="05000000000000000000" pitchFamily="2" charset="2"/>
              </a:rPr>
              <a:t>3D</a:t>
            </a:r>
            <a:r>
              <a:rPr lang="zh-CN" altLang="en-US" sz="1200" dirty="0">
                <a:solidFill>
                  <a:schemeClr val="bg1">
                    <a:lumMod val="50000"/>
                  </a:schemeClr>
                </a:solidFill>
                <a:sym typeface="Wingdings" panose="05000000000000000000" pitchFamily="2" charset="2"/>
              </a:rPr>
              <a:t>效果</a:t>
            </a:r>
            <a:endParaRPr lang="en-US" altLang="zh-CN" sz="1200" dirty="0">
              <a:solidFill>
                <a:schemeClr val="bg1">
                  <a:lumMod val="50000"/>
                </a:schemeClr>
              </a:solidFill>
              <a:sym typeface="Wingdings" panose="05000000000000000000" pitchFamily="2" charset="2"/>
            </a:endParaRPr>
          </a:p>
          <a:p>
            <a:r>
              <a:rPr lang="zh-CN" altLang="en-US" sz="1400" dirty="0">
                <a:sym typeface="Wingdings" panose="05000000000000000000" pitchFamily="2" charset="2"/>
              </a:rPr>
              <a:t>简写：</a:t>
            </a:r>
            <a:r>
              <a:rPr lang="en-US" altLang="zh-CN" sz="1400" dirty="0">
                <a:sym typeface="Wingdings" panose="05000000000000000000" pitchFamily="2" charset="2"/>
              </a:rPr>
              <a:t>scale(</a:t>
            </a:r>
            <a:r>
              <a:rPr lang="en-US" altLang="zh-CN" sz="1400" dirty="0" err="1">
                <a:sym typeface="Wingdings" panose="05000000000000000000" pitchFamily="2" charset="2"/>
              </a:rPr>
              <a:t>x,y</a:t>
            </a:r>
            <a:r>
              <a:rPr lang="en-US" altLang="zh-CN" sz="1400" dirty="0">
                <a:sym typeface="Wingdings" panose="05000000000000000000" pitchFamily="2" charset="2"/>
              </a:rPr>
              <a:t>) | scale(n)scale(</a:t>
            </a:r>
            <a:r>
              <a:rPr lang="en-US" altLang="zh-CN" sz="1400" dirty="0" err="1">
                <a:sym typeface="Wingdings" panose="05000000000000000000" pitchFamily="2" charset="2"/>
              </a:rPr>
              <a:t>n,n</a:t>
            </a:r>
            <a:r>
              <a:rPr lang="en-US" altLang="zh-CN" sz="1400" dirty="0">
                <a:sym typeface="Wingdings" panose="05000000000000000000" pitchFamily="2" charset="2"/>
              </a:rPr>
              <a:t>)</a:t>
            </a:r>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Transform</a:t>
            </a:r>
            <a:r>
              <a:rPr lang="zh-CN" altLang="en-US" sz="1350" dirty="0">
                <a:solidFill>
                  <a:srgbClr val="414455"/>
                </a:solidFill>
                <a:latin typeface="微软雅黑" panose="020B0503020204020204" pitchFamily="34" charset="-122"/>
                <a:ea typeface="微软雅黑" panose="020B0503020204020204" pitchFamily="34" charset="-122"/>
              </a:rPr>
              <a:t>形状变换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transform</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45210" y="1254366"/>
            <a:ext cx="6871659" cy="2984500"/>
          </a:xfrm>
          <a:prstGeom prst="rect">
            <a:avLst/>
          </a:prstGeom>
        </p:spPr>
        <p:txBody>
          <a:bodyPr wrap="square">
            <a:spAutoFit/>
          </a:bodyPr>
          <a:lstStyle/>
          <a:p>
            <a:endParaRPr lang="en-US" altLang="zh-CN" sz="1600" dirty="0">
              <a:sym typeface="Wingdings" panose="05000000000000000000" pitchFamily="2" charset="2"/>
            </a:endParaRPr>
          </a:p>
          <a:p>
            <a:pPr marL="342900" indent="-342900">
              <a:buFont typeface="Wingdings" panose="05000000000000000000" pitchFamily="2" charset="2"/>
              <a:buChar char="Ø"/>
            </a:pPr>
            <a:r>
              <a:rPr lang="zh-CN" altLang="en-US" sz="1600" dirty="0">
                <a:sym typeface="Wingdings" panose="05000000000000000000" pitchFamily="2" charset="2"/>
              </a:rPr>
              <a:t>旋转</a:t>
            </a:r>
            <a:r>
              <a:rPr lang="en-US" altLang="zh-CN" sz="1600" dirty="0">
                <a:sym typeface="Wingdings" panose="05000000000000000000" pitchFamily="2" charset="2"/>
              </a:rPr>
              <a:t>: rotate</a:t>
            </a:r>
            <a:endParaRPr lang="en-US" altLang="zh-CN" sz="1600" dirty="0">
              <a:sym typeface="Wingdings" panose="05000000000000000000" pitchFamily="2" charset="2"/>
            </a:endParaRPr>
          </a:p>
          <a:p>
            <a:r>
              <a:rPr lang="en-US" altLang="zh-CN" sz="1400" dirty="0" err="1">
                <a:sym typeface="Wingdings" panose="05000000000000000000" pitchFamily="2" charset="2"/>
              </a:rPr>
              <a:t>rotateX</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ym typeface="Wingdings" panose="05000000000000000000" pitchFamily="2" charset="2"/>
              </a:rPr>
              <a:t>rotateY</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ym typeface="Wingdings" panose="05000000000000000000" pitchFamily="2" charset="2"/>
              </a:rPr>
              <a:t>rotateZ</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a:solidFill>
                  <a:schemeClr val="tx1">
                    <a:lumMod val="50000"/>
                    <a:lumOff val="50000"/>
                  </a:schemeClr>
                </a:solidFill>
                <a:sym typeface="Wingdings" panose="05000000000000000000" pitchFamily="2" charset="2"/>
              </a:rPr>
              <a:t>rotate3d(</a:t>
            </a:r>
            <a:r>
              <a:rPr lang="en-US" altLang="zh-CN" sz="1400" dirty="0" err="1">
                <a:solidFill>
                  <a:schemeClr val="tx1">
                    <a:lumMod val="50000"/>
                    <a:lumOff val="50000"/>
                  </a:schemeClr>
                </a:solidFill>
                <a:sym typeface="Wingdings" panose="05000000000000000000" pitchFamily="2" charset="2"/>
              </a:rPr>
              <a:t>x,y,z</a:t>
            </a:r>
            <a:r>
              <a:rPr lang="en-US" altLang="zh-CN" sz="1400" dirty="0">
                <a:solidFill>
                  <a:schemeClr val="tx1">
                    <a:lumMod val="50000"/>
                    <a:lumOff val="50000"/>
                  </a:schemeClr>
                </a:solidFill>
                <a:sym typeface="Wingdings" panose="05000000000000000000" pitchFamily="2" charset="2"/>
              </a:rPr>
              <a:t>)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有</a:t>
            </a:r>
            <a:r>
              <a:rPr lang="en-US" altLang="zh-CN" sz="1200" dirty="0">
                <a:solidFill>
                  <a:schemeClr val="bg1">
                    <a:lumMod val="50000"/>
                  </a:schemeClr>
                </a:solidFill>
                <a:sym typeface="Wingdings" panose="05000000000000000000" pitchFamily="2" charset="2"/>
              </a:rPr>
              <a:t>3D</a:t>
            </a:r>
            <a:r>
              <a:rPr lang="zh-CN" altLang="en-US" sz="1200" dirty="0">
                <a:solidFill>
                  <a:schemeClr val="bg1">
                    <a:lumMod val="50000"/>
                  </a:schemeClr>
                </a:solidFill>
                <a:sym typeface="Wingdings" panose="05000000000000000000" pitchFamily="2" charset="2"/>
              </a:rPr>
              <a:t>效果</a:t>
            </a:r>
            <a:endParaRPr lang="en-US" altLang="zh-CN" sz="1400" dirty="0">
              <a:solidFill>
                <a:schemeClr val="tx1">
                  <a:lumMod val="85000"/>
                  <a:lumOff val="15000"/>
                </a:schemeClr>
              </a:solidFill>
              <a:sym typeface="Wingdings" panose="05000000000000000000" pitchFamily="2" charset="2"/>
            </a:endParaRPr>
          </a:p>
          <a:p>
            <a:r>
              <a:rPr lang="zh-CN" altLang="en-US" sz="1400" dirty="0">
                <a:sym typeface="Wingdings" panose="05000000000000000000" pitchFamily="2" charset="2"/>
              </a:rPr>
              <a:t>简写：</a:t>
            </a:r>
            <a:r>
              <a:rPr lang="en-US" altLang="zh-CN" sz="1400" dirty="0">
                <a:sym typeface="Wingdings" panose="05000000000000000000" pitchFamily="2" charset="2"/>
              </a:rPr>
              <a:t>rotate()</a:t>
            </a:r>
            <a:r>
              <a:rPr lang="en-US" altLang="zh-CN" sz="1400" dirty="0" err="1">
                <a:sym typeface="Wingdings" panose="05000000000000000000" pitchFamily="2" charset="2"/>
              </a:rPr>
              <a:t>rotateZ</a:t>
            </a:r>
            <a:r>
              <a:rPr lang="en-US" altLang="zh-CN" sz="1400" dirty="0">
                <a:sym typeface="Wingdings" panose="05000000000000000000" pitchFamily="2" charset="2"/>
              </a:rPr>
              <a:t>()</a:t>
            </a:r>
            <a:endParaRPr lang="en-US" altLang="zh-CN" sz="1400" dirty="0">
              <a:sym typeface="Wingdings" panose="05000000000000000000" pitchFamily="2" charset="2"/>
            </a:endParaRPr>
          </a:p>
          <a:p>
            <a:endParaRPr lang="en-US" altLang="zh-CN" sz="1400" dirty="0">
              <a:solidFill>
                <a:schemeClr val="bg1">
                  <a:lumMod val="50000"/>
                </a:schemeClr>
              </a:solidFill>
              <a:sym typeface="Wingdings" panose="05000000000000000000" pitchFamily="2" charset="2"/>
            </a:endParaRPr>
          </a:p>
          <a:p>
            <a:pPr marL="285750" indent="-285750">
              <a:buFont typeface="Wingdings" panose="05000000000000000000" pitchFamily="2" charset="2"/>
              <a:buChar char="Ø"/>
            </a:pPr>
            <a:r>
              <a:rPr lang="zh-CN" altLang="en-US" sz="1600" dirty="0">
                <a:sym typeface="Wingdings" panose="05000000000000000000" pitchFamily="2" charset="2"/>
              </a:rPr>
              <a:t>倾斜：</a:t>
            </a:r>
            <a:r>
              <a:rPr lang="en-US" altLang="zh-CN" sz="1600" dirty="0">
                <a:sym typeface="Wingdings" panose="05000000000000000000" pitchFamily="2" charset="2"/>
              </a:rPr>
              <a:t>skew</a:t>
            </a:r>
            <a:endParaRPr lang="en-US" altLang="zh-CN" sz="1600" dirty="0">
              <a:sym typeface="Wingdings" panose="05000000000000000000" pitchFamily="2" charset="2"/>
            </a:endParaRPr>
          </a:p>
          <a:p>
            <a:r>
              <a:rPr lang="en-US" altLang="zh-CN" sz="1400" dirty="0" err="1">
                <a:sym typeface="Wingdings" panose="05000000000000000000" pitchFamily="2" charset="2"/>
              </a:rPr>
              <a:t>skewX</a:t>
            </a:r>
            <a:r>
              <a:rPr lang="en-US" altLang="zh-CN" sz="1400" dirty="0">
                <a:sym typeface="Wingdings" panose="05000000000000000000" pitchFamily="2" charset="2"/>
              </a:rPr>
              <a:t>(</a:t>
            </a:r>
            <a:r>
              <a:rPr lang="en-US" altLang="zh-CN" sz="1400" dirty="0" err="1">
                <a:sym typeface="Wingdings" panose="05000000000000000000" pitchFamily="2" charset="2"/>
              </a:rPr>
              <a:t>ndeg</a:t>
            </a:r>
            <a:r>
              <a:rPr lang="en-US" altLang="zh-CN" sz="1400" dirty="0">
                <a:sym typeface="Wingdings" panose="05000000000000000000" pitchFamily="2" charset="2"/>
              </a:rPr>
              <a:t>)</a:t>
            </a:r>
            <a:endParaRPr lang="en-US" altLang="zh-CN" sz="1400" dirty="0">
              <a:sym typeface="Wingdings" panose="05000000000000000000" pitchFamily="2" charset="2"/>
            </a:endParaRPr>
          </a:p>
          <a:p>
            <a:r>
              <a:rPr lang="en-US" altLang="zh-CN" sz="1400" dirty="0" err="1">
                <a:sym typeface="Wingdings" panose="05000000000000000000" pitchFamily="2" charset="2"/>
              </a:rPr>
              <a:t>skewY</a:t>
            </a:r>
            <a:r>
              <a:rPr lang="en-US" altLang="zh-CN" sz="1400" dirty="0">
                <a:sym typeface="Wingdings" panose="05000000000000000000" pitchFamily="2" charset="2"/>
              </a:rPr>
              <a:t>(</a:t>
            </a:r>
            <a:r>
              <a:rPr lang="en-US" altLang="zh-CN" sz="1400" dirty="0" err="1">
                <a:sym typeface="Wingdings" panose="05000000000000000000" pitchFamily="2" charset="2"/>
              </a:rPr>
              <a:t>ndeg</a:t>
            </a:r>
            <a:r>
              <a:rPr lang="en-US" altLang="zh-CN" sz="1400" dirty="0">
                <a:sym typeface="Wingdings" panose="05000000000000000000" pitchFamily="2" charset="2"/>
              </a:rPr>
              <a:t>)</a:t>
            </a:r>
            <a:endParaRPr lang="en-US" altLang="zh-CN" sz="1400" dirty="0">
              <a:solidFill>
                <a:schemeClr val="bg1">
                  <a:lumMod val="50000"/>
                </a:schemeClr>
              </a:solidFill>
              <a:sym typeface="Wingdings" panose="05000000000000000000" pitchFamily="2" charset="2"/>
            </a:endParaRPr>
          </a:p>
          <a:p>
            <a:r>
              <a:rPr lang="en-US" altLang="zh-CN" sz="1400" dirty="0">
                <a:solidFill>
                  <a:schemeClr val="tx1">
                    <a:lumMod val="50000"/>
                    <a:lumOff val="50000"/>
                  </a:schemeClr>
                </a:solidFill>
                <a:sym typeface="Wingdings" panose="05000000000000000000" pitchFamily="2" charset="2"/>
              </a:rPr>
              <a:t>scale3d(</a:t>
            </a:r>
            <a:r>
              <a:rPr lang="en-US" altLang="zh-CN" sz="1400" dirty="0" err="1">
                <a:solidFill>
                  <a:schemeClr val="tx1">
                    <a:lumMod val="50000"/>
                    <a:lumOff val="50000"/>
                  </a:schemeClr>
                </a:solidFill>
                <a:sym typeface="Wingdings" panose="05000000000000000000" pitchFamily="2" charset="2"/>
              </a:rPr>
              <a:t>x,y</a:t>
            </a:r>
            <a:r>
              <a:rPr lang="en-US" altLang="zh-CN" sz="1400" dirty="0">
                <a:solidFill>
                  <a:schemeClr val="tx1">
                    <a:lumMod val="50000"/>
                    <a:lumOff val="50000"/>
                  </a:schemeClr>
                </a:solidFill>
                <a:sym typeface="Wingdings" panose="05000000000000000000" pitchFamily="2" charset="2"/>
              </a:rPr>
              <a:t>)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有</a:t>
            </a:r>
            <a:r>
              <a:rPr lang="en-US" altLang="zh-CN" sz="1200" dirty="0">
                <a:solidFill>
                  <a:schemeClr val="bg1">
                    <a:lumMod val="50000"/>
                  </a:schemeClr>
                </a:solidFill>
                <a:sym typeface="Wingdings" panose="05000000000000000000" pitchFamily="2" charset="2"/>
              </a:rPr>
              <a:t>3D</a:t>
            </a:r>
            <a:r>
              <a:rPr lang="zh-CN" altLang="en-US" sz="1200" dirty="0">
                <a:solidFill>
                  <a:schemeClr val="bg1">
                    <a:lumMod val="50000"/>
                  </a:schemeClr>
                </a:solidFill>
                <a:sym typeface="Wingdings" panose="05000000000000000000" pitchFamily="2" charset="2"/>
              </a:rPr>
              <a:t>效果</a:t>
            </a:r>
            <a:endParaRPr lang="en-US" altLang="zh-CN" sz="1400" dirty="0">
              <a:solidFill>
                <a:schemeClr val="bg1">
                  <a:lumMod val="50000"/>
                </a:schemeClr>
              </a:solidFill>
              <a:sym typeface="Wingdings" panose="05000000000000000000" pitchFamily="2" charset="2"/>
            </a:endParaRPr>
          </a:p>
          <a:p>
            <a:r>
              <a:rPr lang="zh-CN" altLang="en-US" sz="1400" dirty="0">
                <a:sym typeface="Wingdings" panose="05000000000000000000" pitchFamily="2" charset="2"/>
              </a:rPr>
              <a:t>简写：</a:t>
            </a:r>
            <a:r>
              <a:rPr lang="en-US" altLang="zh-CN" sz="1400" dirty="0">
                <a:sym typeface="Wingdings" panose="05000000000000000000" pitchFamily="2" charset="2"/>
              </a:rPr>
              <a:t>skew(x, y)</a:t>
            </a:r>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Transform</a:t>
            </a:r>
            <a:r>
              <a:rPr lang="zh-CN" altLang="en-US" sz="1350" dirty="0">
                <a:solidFill>
                  <a:srgbClr val="414455"/>
                </a:solidFill>
                <a:latin typeface="微软雅黑" panose="020B0503020204020204" pitchFamily="34" charset="-122"/>
                <a:ea typeface="微软雅黑" panose="020B0503020204020204" pitchFamily="34" charset="-122"/>
              </a:rPr>
              <a:t>形状变换</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transform-origin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45210" y="1254366"/>
            <a:ext cx="6871659" cy="1599565"/>
          </a:xfrm>
          <a:prstGeom prst="rect">
            <a:avLst/>
          </a:prstGeom>
        </p:spPr>
        <p:txBody>
          <a:bodyPr wrap="square">
            <a:spAutoFit/>
          </a:bodyPr>
          <a:lstStyle/>
          <a:p>
            <a:r>
              <a:rPr lang="en-US" altLang="zh-CN" sz="1400" dirty="0">
                <a:sym typeface="Wingdings" panose="05000000000000000000" pitchFamily="2" charset="2"/>
              </a:rPr>
              <a:t>transform-origin </a:t>
            </a:r>
            <a:r>
              <a:rPr lang="en-US" altLang="zh-CN" sz="1200" dirty="0">
                <a:solidFill>
                  <a:schemeClr val="tx1">
                    <a:lumMod val="50000"/>
                    <a:lumOff val="50000"/>
                  </a:schemeClr>
                </a:solidFill>
                <a:sym typeface="Wingdings" panose="05000000000000000000" pitchFamily="2" charset="2"/>
              </a:rPr>
              <a:t>//</a:t>
            </a:r>
            <a:r>
              <a:rPr lang="zh-CN" altLang="en-US" sz="1200" dirty="0">
                <a:solidFill>
                  <a:schemeClr val="tx1">
                    <a:lumMod val="50000"/>
                    <a:lumOff val="50000"/>
                  </a:schemeClr>
                </a:solidFill>
                <a:sym typeface="Wingdings" panose="05000000000000000000" pitchFamily="2" charset="2"/>
              </a:rPr>
              <a:t>设置元素原点位置</a:t>
            </a:r>
            <a:endParaRPr lang="en-US" altLang="zh-CN" sz="1200" dirty="0">
              <a:solidFill>
                <a:schemeClr val="tx1">
                  <a:lumMod val="50000"/>
                  <a:lumOff val="50000"/>
                </a:schemeClr>
              </a:solidFill>
              <a:sym typeface="Wingdings" panose="05000000000000000000" pitchFamily="2" charset="2"/>
            </a:endParaRPr>
          </a:p>
          <a:p>
            <a:r>
              <a:rPr lang="en-US" altLang="zh-CN" sz="1400" dirty="0">
                <a:sym typeface="Wingdings" panose="05000000000000000000" pitchFamily="2" charset="2"/>
              </a:rPr>
              <a:t>transform-origin: 50% 50% 0;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默认值</a:t>
            </a:r>
            <a:endParaRPr lang="en-US" altLang="zh-CN" sz="1200" dirty="0">
              <a:solidFill>
                <a:schemeClr val="bg1">
                  <a:lumMod val="50000"/>
                </a:schemeClr>
              </a:solidFill>
              <a:sym typeface="Wingdings" panose="05000000000000000000" pitchFamily="2" charset="2"/>
            </a:endParaRPr>
          </a:p>
          <a:p>
            <a:endParaRPr lang="en-US" altLang="zh-CN" sz="1400" dirty="0">
              <a:sym typeface="Wingdings" panose="05000000000000000000" pitchFamily="2" charset="2"/>
            </a:endParaRPr>
          </a:p>
          <a:p>
            <a:r>
              <a:rPr lang="en-US" altLang="zh-CN" sz="1400" dirty="0">
                <a:sym typeface="Wingdings" panose="05000000000000000000" pitchFamily="2" charset="2"/>
              </a:rPr>
              <a:t>X</a:t>
            </a:r>
            <a:r>
              <a:rPr lang="zh-CN" altLang="en-US" sz="1400" dirty="0">
                <a:sym typeface="Wingdings" panose="05000000000000000000" pitchFamily="2" charset="2"/>
              </a:rPr>
              <a:t>轴方向：</a:t>
            </a:r>
            <a:r>
              <a:rPr lang="en-US" altLang="zh-CN" sz="1400" dirty="0">
                <a:sym typeface="Wingdings" panose="05000000000000000000" pitchFamily="2" charset="2"/>
              </a:rPr>
              <a:t>left | center | right | length | %</a:t>
            </a:r>
            <a:endParaRPr lang="en-US" altLang="zh-CN" sz="1400" dirty="0">
              <a:sym typeface="Wingdings" panose="05000000000000000000" pitchFamily="2" charset="2"/>
            </a:endParaRPr>
          </a:p>
          <a:p>
            <a:r>
              <a:rPr lang="en-US" altLang="zh-CN" sz="1400" dirty="0">
                <a:sym typeface="Wingdings" panose="05000000000000000000" pitchFamily="2" charset="2"/>
              </a:rPr>
              <a:t>Y</a:t>
            </a:r>
            <a:r>
              <a:rPr lang="zh-CN" altLang="en-US" sz="1400" dirty="0">
                <a:sym typeface="Wingdings" panose="05000000000000000000" pitchFamily="2" charset="2"/>
              </a:rPr>
              <a:t>轴方向：</a:t>
            </a:r>
            <a:r>
              <a:rPr lang="en-US" altLang="zh-CN" sz="1400" dirty="0">
                <a:sym typeface="Wingdings" panose="05000000000000000000" pitchFamily="2" charset="2"/>
              </a:rPr>
              <a:t>top | center | bottom | length | %</a:t>
            </a:r>
            <a:endParaRPr lang="en-US" altLang="zh-CN" sz="1400" dirty="0">
              <a:sym typeface="Wingdings" panose="05000000000000000000" pitchFamily="2" charset="2"/>
            </a:endParaRPr>
          </a:p>
          <a:p>
            <a:r>
              <a:rPr lang="en-US" altLang="zh-CN" sz="1400" dirty="0">
                <a:sym typeface="Wingdings" panose="05000000000000000000" pitchFamily="2" charset="2"/>
              </a:rPr>
              <a:t>Z</a:t>
            </a:r>
            <a:r>
              <a:rPr lang="zh-CN" altLang="en-US" sz="1400" dirty="0">
                <a:sym typeface="Wingdings" panose="05000000000000000000" pitchFamily="2" charset="2"/>
              </a:rPr>
              <a:t>轴方向：</a:t>
            </a:r>
            <a:r>
              <a:rPr lang="en-US" altLang="zh-CN" sz="1400" dirty="0">
                <a:sym typeface="Wingdings" panose="05000000000000000000" pitchFamily="2" charset="2"/>
              </a:rPr>
              <a:t>length</a:t>
            </a:r>
            <a:endParaRPr lang="en-US" altLang="zh-CN" sz="1400" dirty="0">
              <a:sym typeface="Wingdings" panose="05000000000000000000" pitchFamily="2" charset="2"/>
            </a:endParaRPr>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17</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transition</a:t>
            </a:r>
            <a:r>
              <a:rPr lang="zh-CN" altLang="en-US" sz="2100" b="1" dirty="0">
                <a:solidFill>
                  <a:schemeClr val="bg1"/>
                </a:solidFill>
                <a:latin typeface="微软雅黑" panose="020B0503020204020204" pitchFamily="34" charset="-122"/>
                <a:ea typeface="微软雅黑" panose="020B0503020204020204" pitchFamily="34" charset="-122"/>
              </a:rPr>
              <a:t>过渡动画</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transition</a:t>
            </a:r>
            <a:r>
              <a:rPr lang="zh-CN" altLang="en-US" sz="1350" dirty="0">
                <a:solidFill>
                  <a:srgbClr val="414455"/>
                </a:solidFill>
                <a:latin typeface="微软雅黑" panose="020B0503020204020204" pitchFamily="34" charset="-122"/>
                <a:ea typeface="微软雅黑" panose="020B0503020204020204" pitchFamily="34" charset="-122"/>
              </a:rPr>
              <a:t>过渡动画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transition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45210" y="1254366"/>
            <a:ext cx="6871659" cy="2091690"/>
          </a:xfrm>
          <a:prstGeom prst="rect">
            <a:avLst/>
          </a:prstGeom>
        </p:spPr>
        <p:txBody>
          <a:bodyPr wrap="square">
            <a:spAutoFit/>
          </a:bodyPr>
          <a:lstStyle/>
          <a:p>
            <a:endParaRPr lang="en-US" altLang="zh-CN" dirty="0"/>
          </a:p>
          <a:p>
            <a:pPr indent="0">
              <a:buFont typeface="Wingdings" panose="05000000000000000000" charset="0"/>
              <a:buNone/>
            </a:pPr>
            <a:r>
              <a:rPr lang="en-US" altLang="zh-CN" dirty="0"/>
              <a:t>transition: property duration timing-function delay;</a:t>
            </a:r>
            <a:endParaRPr lang="en-US" altLang="zh-CN" dirty="0"/>
          </a:p>
          <a:p>
            <a:endParaRPr lang="en-US" altLang="zh-CN" dirty="0"/>
          </a:p>
          <a:p>
            <a:r>
              <a:rPr lang="en-US" altLang="zh-CN" sz="1600" dirty="0"/>
              <a:t>        transition-property </a:t>
            </a:r>
            <a:r>
              <a:rPr lang="en-US" altLang="zh-CN" sz="1200" dirty="0">
                <a:solidFill>
                  <a:schemeClr val="bg1">
                    <a:lumMod val="50000"/>
                  </a:schemeClr>
                </a:solidFill>
              </a:rPr>
              <a:t>//</a:t>
            </a:r>
            <a:r>
              <a:rPr lang="zh-CN" altLang="en-US" sz="1200" dirty="0">
                <a:solidFill>
                  <a:schemeClr val="bg1">
                    <a:lumMod val="50000"/>
                  </a:schemeClr>
                </a:solidFill>
              </a:rPr>
              <a:t>规定设置过渡效果的 </a:t>
            </a:r>
            <a:r>
              <a:rPr lang="en-US" altLang="zh-CN" sz="1200" dirty="0">
                <a:solidFill>
                  <a:schemeClr val="bg1">
                    <a:lumMod val="50000"/>
                  </a:schemeClr>
                </a:solidFill>
              </a:rPr>
              <a:t>CSS </a:t>
            </a:r>
            <a:r>
              <a:rPr lang="zh-CN" altLang="en-US" sz="1200" dirty="0">
                <a:solidFill>
                  <a:schemeClr val="bg1">
                    <a:lumMod val="50000"/>
                  </a:schemeClr>
                </a:solidFill>
              </a:rPr>
              <a:t>属性的名称。</a:t>
            </a:r>
            <a:endParaRPr lang="zh-CN" altLang="en-US" sz="1200" dirty="0">
              <a:solidFill>
                <a:schemeClr val="bg1">
                  <a:lumMod val="50000"/>
                </a:schemeClr>
              </a:solidFill>
            </a:endParaRPr>
          </a:p>
          <a:p>
            <a:r>
              <a:rPr lang="en-US" altLang="zh-CN" sz="1600" dirty="0"/>
              <a:t>        transition-duration </a:t>
            </a:r>
            <a:r>
              <a:rPr lang="en-US" altLang="zh-CN" sz="1200" dirty="0">
                <a:solidFill>
                  <a:schemeClr val="bg1">
                    <a:lumMod val="50000"/>
                  </a:schemeClr>
                </a:solidFill>
              </a:rPr>
              <a:t>//</a:t>
            </a:r>
            <a:r>
              <a:rPr lang="zh-CN" altLang="en-US" sz="1200" dirty="0">
                <a:solidFill>
                  <a:schemeClr val="bg1">
                    <a:lumMod val="50000"/>
                  </a:schemeClr>
                </a:solidFill>
              </a:rPr>
              <a:t>规定完成过渡效果需要多少秒或毫秒。</a:t>
            </a:r>
            <a:endParaRPr lang="zh-CN" altLang="en-US" sz="1600" dirty="0"/>
          </a:p>
          <a:p>
            <a:r>
              <a:rPr lang="en-US" altLang="zh-CN" sz="1600" dirty="0"/>
              <a:t>        transition-timing-function  </a:t>
            </a:r>
            <a:r>
              <a:rPr lang="en-US" altLang="zh-CN" sz="1200" dirty="0">
                <a:solidFill>
                  <a:schemeClr val="bg1">
                    <a:lumMod val="50000"/>
                  </a:schemeClr>
                </a:solidFill>
              </a:rPr>
              <a:t>//</a:t>
            </a:r>
            <a:r>
              <a:rPr lang="zh-CN" altLang="en-US" sz="1200" dirty="0">
                <a:solidFill>
                  <a:schemeClr val="bg1">
                    <a:lumMod val="50000"/>
                  </a:schemeClr>
                </a:solidFill>
              </a:rPr>
              <a:t>规定速度效果的速度曲线。</a:t>
            </a:r>
            <a:endParaRPr lang="zh-CN" altLang="en-US" sz="1200" dirty="0">
              <a:solidFill>
                <a:schemeClr val="bg1">
                  <a:lumMod val="50000"/>
                </a:schemeClr>
              </a:solidFill>
            </a:endParaRPr>
          </a:p>
          <a:p>
            <a:r>
              <a:rPr lang="en-US" altLang="zh-CN" sz="1600" dirty="0"/>
              <a:t>        transition-delay    </a:t>
            </a:r>
            <a:r>
              <a:rPr lang="en-US" altLang="zh-CN" sz="1200" dirty="0">
                <a:solidFill>
                  <a:schemeClr val="bg1">
                    <a:lumMod val="50000"/>
                  </a:schemeClr>
                </a:solidFill>
              </a:rPr>
              <a:t>//</a:t>
            </a:r>
            <a:r>
              <a:rPr lang="zh-CN" altLang="en-US" sz="1200" dirty="0">
                <a:solidFill>
                  <a:schemeClr val="bg1">
                    <a:lumMod val="50000"/>
                  </a:schemeClr>
                </a:solidFill>
              </a:rPr>
              <a:t>定义过渡效果何时开始。</a:t>
            </a:r>
            <a:endParaRPr lang="zh-CN" altLang="en-US" sz="1200" dirty="0">
              <a:solidFill>
                <a:schemeClr val="bg1">
                  <a:lumMod val="50000"/>
                </a:schemeClr>
              </a:solidFill>
            </a:endParaRPr>
          </a:p>
          <a:p>
            <a:endParaRPr lang="zh-CN" altLang="en-US" sz="1200" dirty="0">
              <a:solidFill>
                <a:schemeClr val="bg1">
                  <a:lumMod val="50000"/>
                </a:schemeClr>
              </a:solidFill>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Transition</a:t>
            </a:r>
            <a:r>
              <a:rPr lang="zh-CN" altLang="en-US" sz="1350" dirty="0">
                <a:solidFill>
                  <a:srgbClr val="414455"/>
                </a:solidFill>
                <a:latin typeface="微软雅黑" panose="020B0503020204020204" pitchFamily="34" charset="-122"/>
                <a:ea typeface="微软雅黑" panose="020B0503020204020204" pitchFamily="34" charset="-122"/>
              </a:rPr>
              <a:t>过渡动画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transition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553085"/>
          </a:xfrm>
          <a:prstGeom prst="rect">
            <a:avLst/>
          </a:prstGeom>
        </p:spPr>
        <p:txBody>
          <a:bodyPr wrap="square">
            <a:spAutoFit/>
          </a:bodyPr>
          <a:lstStyle/>
          <a:p>
            <a:pPr marL="285750" indent="-285750">
              <a:buFont typeface="Wingdings" panose="05000000000000000000" charset="0"/>
              <a:buChar char="Ø"/>
            </a:pPr>
            <a:r>
              <a:rPr lang="en-US" altLang="zh-CN" sz="1600" dirty="0"/>
              <a:t>transition-property </a:t>
            </a:r>
            <a:r>
              <a:rPr lang="zh-CN" altLang="en-US" sz="1600" dirty="0"/>
              <a:t>规定设置过渡效果的 </a:t>
            </a:r>
            <a:r>
              <a:rPr lang="en-US" altLang="zh-CN" sz="1600" dirty="0"/>
              <a:t>CSS </a:t>
            </a:r>
            <a:r>
              <a:rPr lang="zh-CN" altLang="en-US" sz="1600" dirty="0"/>
              <a:t>属性的名称。</a:t>
            </a:r>
            <a:endParaRPr lang="zh-CN" altLang="en-US" sz="1600" dirty="0"/>
          </a:p>
          <a:p>
            <a:endParaRPr lang="en-US" altLang="zh-CN" sz="1400" dirty="0">
              <a:sym typeface="Wingdings" panose="05000000000000000000" pitchFamily="2" charset="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911" y="1727549"/>
            <a:ext cx="4207985" cy="321517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Transition</a:t>
            </a:r>
            <a:r>
              <a:rPr lang="zh-CN" altLang="en-US" sz="1350" dirty="0">
                <a:solidFill>
                  <a:srgbClr val="414455"/>
                </a:solidFill>
                <a:latin typeface="微软雅黑" panose="020B0503020204020204" pitchFamily="34" charset="-122"/>
                <a:ea typeface="微软雅黑" panose="020B0503020204020204" pitchFamily="34" charset="-122"/>
              </a:rPr>
              <a:t>过渡动画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transition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2522855"/>
          </a:xfrm>
          <a:prstGeom prst="rect">
            <a:avLst/>
          </a:prstGeom>
        </p:spPr>
        <p:txBody>
          <a:bodyPr wrap="square">
            <a:spAutoFit/>
          </a:bodyPr>
          <a:lstStyle/>
          <a:p>
            <a:pPr marL="285750" indent="-285750">
              <a:buFont typeface="Wingdings" panose="05000000000000000000" charset="0"/>
              <a:buChar char="Ø"/>
            </a:pPr>
            <a:r>
              <a:rPr lang="en-US" altLang="zh-CN" sz="1600" dirty="0"/>
              <a:t>transition-timing-function </a:t>
            </a:r>
            <a:r>
              <a:rPr lang="zh-CN" altLang="en-US" sz="1600" dirty="0"/>
              <a:t>规定设置过渡效果的 </a:t>
            </a:r>
            <a:r>
              <a:rPr lang="en-US" altLang="zh-CN" sz="1600" dirty="0"/>
              <a:t>CSS </a:t>
            </a:r>
            <a:r>
              <a:rPr lang="zh-CN" altLang="en-US" sz="1600" dirty="0"/>
              <a:t>属性的名称。</a:t>
            </a:r>
            <a:r>
              <a:rPr lang="zh-CN" altLang="en-US" sz="1600" dirty="0">
                <a:sym typeface="+mn-ea"/>
              </a:rPr>
              <a:t>属性值详解如下：</a:t>
            </a:r>
            <a:endParaRPr lang="zh-CN" altLang="en-US" sz="1600" dirty="0"/>
          </a:p>
          <a:p>
            <a:r>
              <a:rPr lang="en-US" altLang="zh-CN" sz="1400" dirty="0"/>
              <a:t>        transition-timing-function: linear | ease | ease-in | ease-out | ease-in-out | cubic-</a:t>
            </a:r>
            <a:endParaRPr lang="en-US" altLang="zh-CN" sz="1400" dirty="0"/>
          </a:p>
          <a:p>
            <a:r>
              <a:rPr lang="en-US" altLang="zh-CN" sz="1400" dirty="0" err="1"/>
              <a:t>bezier</a:t>
            </a:r>
            <a:r>
              <a:rPr lang="en-US" altLang="zh-CN" sz="1400" dirty="0"/>
              <a:t>(</a:t>
            </a:r>
            <a:r>
              <a:rPr lang="en-US" altLang="zh-CN" sz="1400" dirty="0" err="1"/>
              <a:t>n,n,n,n</a:t>
            </a:r>
            <a:r>
              <a:rPr lang="en-US" altLang="zh-CN" sz="1400" dirty="0"/>
              <a:t>);  </a:t>
            </a:r>
            <a:endParaRPr lang="en-US" altLang="zh-CN" sz="1400" dirty="0"/>
          </a:p>
          <a:p>
            <a:r>
              <a:rPr lang="en-US" altLang="zh-CN" sz="1400" dirty="0"/>
              <a:t>    </a:t>
            </a:r>
            <a:endParaRPr lang="en-US" altLang="zh-CN" sz="1400" dirty="0"/>
          </a:p>
          <a:p>
            <a:r>
              <a:rPr lang="en-US" altLang="zh-CN" sz="1400" dirty="0"/>
              <a:t>        linear </a:t>
            </a:r>
            <a:r>
              <a:rPr lang="en-US" altLang="zh-CN" sz="1200" dirty="0">
                <a:solidFill>
                  <a:schemeClr val="bg1">
                    <a:lumMod val="50000"/>
                  </a:schemeClr>
                </a:solidFill>
              </a:rPr>
              <a:t>//</a:t>
            </a:r>
            <a:r>
              <a:rPr lang="zh-CN" altLang="en-US" sz="1200" dirty="0">
                <a:solidFill>
                  <a:schemeClr val="bg1">
                    <a:lumMod val="50000"/>
                  </a:schemeClr>
                </a:solidFill>
              </a:rPr>
              <a:t>匀速</a:t>
            </a:r>
            <a:r>
              <a:rPr lang="en-US" altLang="zh-CN" sz="1200" dirty="0">
                <a:solidFill>
                  <a:schemeClr val="bg1">
                    <a:lumMod val="50000"/>
                  </a:schemeClr>
                </a:solidFill>
              </a:rPr>
              <a:t>, cubic-</a:t>
            </a:r>
            <a:r>
              <a:rPr lang="en-US" altLang="zh-CN" sz="1200" dirty="0" err="1">
                <a:solidFill>
                  <a:schemeClr val="bg1">
                    <a:lumMod val="50000"/>
                  </a:schemeClr>
                </a:solidFill>
              </a:rPr>
              <a:t>bezier</a:t>
            </a:r>
            <a:r>
              <a:rPr lang="en-US" altLang="zh-CN" sz="1200" dirty="0">
                <a:solidFill>
                  <a:schemeClr val="bg1">
                    <a:lumMod val="50000"/>
                  </a:schemeClr>
                </a:solidFill>
              </a:rPr>
              <a:t>(0,0,1,1) </a:t>
            </a:r>
            <a:endParaRPr lang="en-US" altLang="zh-CN" sz="1200" dirty="0">
              <a:solidFill>
                <a:schemeClr val="bg1">
                  <a:lumMod val="50000"/>
                </a:schemeClr>
              </a:solidFill>
            </a:endParaRPr>
          </a:p>
          <a:p>
            <a:r>
              <a:rPr lang="en-US" altLang="zh-CN" sz="1400" dirty="0"/>
              <a:t>       ease </a:t>
            </a:r>
            <a:r>
              <a:rPr lang="en-US" altLang="zh-CN" sz="1200" dirty="0">
                <a:solidFill>
                  <a:schemeClr val="bg1">
                    <a:lumMod val="50000"/>
                  </a:schemeClr>
                </a:solidFill>
              </a:rPr>
              <a:t>//</a:t>
            </a:r>
            <a:r>
              <a:rPr lang="zh-CN" altLang="en-US" sz="1200" dirty="0">
                <a:solidFill>
                  <a:schemeClr val="bg1">
                    <a:lumMod val="50000"/>
                  </a:schemeClr>
                </a:solidFill>
              </a:rPr>
              <a:t>慢快慢，</a:t>
            </a:r>
            <a:r>
              <a:rPr lang="en-US" altLang="zh-CN" sz="1200" dirty="0">
                <a:solidFill>
                  <a:schemeClr val="bg1">
                    <a:lumMod val="50000"/>
                  </a:schemeClr>
                </a:solidFill>
              </a:rPr>
              <a:t> cubic-</a:t>
            </a:r>
            <a:r>
              <a:rPr lang="en-US" altLang="zh-CN" sz="1200" dirty="0" err="1">
                <a:solidFill>
                  <a:schemeClr val="bg1">
                    <a:lumMod val="50000"/>
                  </a:schemeClr>
                </a:solidFill>
              </a:rPr>
              <a:t>bezier</a:t>
            </a:r>
            <a:r>
              <a:rPr lang="en-US" altLang="zh-CN" sz="1200" dirty="0">
                <a:solidFill>
                  <a:schemeClr val="bg1">
                    <a:lumMod val="50000"/>
                  </a:schemeClr>
                </a:solidFill>
              </a:rPr>
              <a:t>(0.25,0.1,0.25,1) </a:t>
            </a:r>
            <a:endParaRPr lang="en-US" altLang="zh-CN" sz="1200" dirty="0">
              <a:solidFill>
                <a:schemeClr val="bg1">
                  <a:lumMod val="50000"/>
                </a:schemeClr>
              </a:solidFill>
            </a:endParaRPr>
          </a:p>
          <a:p>
            <a:r>
              <a:rPr lang="en-US" altLang="zh-CN" sz="1400" dirty="0"/>
              <a:t>       ease-in </a:t>
            </a:r>
            <a:r>
              <a:rPr lang="en-US" altLang="zh-CN" sz="1200" dirty="0">
                <a:solidFill>
                  <a:schemeClr val="bg1">
                    <a:lumMod val="50000"/>
                  </a:schemeClr>
                </a:solidFill>
              </a:rPr>
              <a:t>//</a:t>
            </a:r>
            <a:r>
              <a:rPr lang="zh-CN" altLang="en-US" sz="1200" dirty="0">
                <a:solidFill>
                  <a:schemeClr val="bg1">
                    <a:lumMod val="50000"/>
                  </a:schemeClr>
                </a:solidFill>
              </a:rPr>
              <a:t>慢速开始的过渡，</a:t>
            </a:r>
            <a:r>
              <a:rPr lang="en-US" altLang="zh-CN" sz="1200" dirty="0">
                <a:solidFill>
                  <a:schemeClr val="bg1">
                    <a:lumMod val="50000"/>
                  </a:schemeClr>
                </a:solidFill>
              </a:rPr>
              <a:t> cubic-</a:t>
            </a:r>
            <a:r>
              <a:rPr lang="en-US" altLang="zh-CN" sz="1200" dirty="0" err="1">
                <a:solidFill>
                  <a:schemeClr val="bg1">
                    <a:lumMod val="50000"/>
                  </a:schemeClr>
                </a:solidFill>
              </a:rPr>
              <a:t>bezier</a:t>
            </a:r>
            <a:r>
              <a:rPr lang="en-US" altLang="zh-CN" sz="1200" dirty="0">
                <a:solidFill>
                  <a:schemeClr val="bg1">
                    <a:lumMod val="50000"/>
                  </a:schemeClr>
                </a:solidFill>
              </a:rPr>
              <a:t>(0.42,0,1,1) </a:t>
            </a:r>
            <a:endParaRPr lang="en-US" altLang="zh-CN" sz="1200" dirty="0">
              <a:solidFill>
                <a:schemeClr val="bg1">
                  <a:lumMod val="50000"/>
                </a:schemeClr>
              </a:solidFill>
            </a:endParaRPr>
          </a:p>
          <a:p>
            <a:r>
              <a:rPr lang="en-US" altLang="zh-CN" sz="1400" dirty="0"/>
              <a:t>       ease-out </a:t>
            </a:r>
            <a:r>
              <a:rPr lang="en-US" altLang="zh-CN" sz="1200" dirty="0">
                <a:solidFill>
                  <a:schemeClr val="bg1">
                    <a:lumMod val="50000"/>
                  </a:schemeClr>
                </a:solidFill>
              </a:rPr>
              <a:t>//</a:t>
            </a:r>
            <a:r>
              <a:rPr lang="zh-CN" altLang="en-US" sz="1200" dirty="0">
                <a:solidFill>
                  <a:schemeClr val="bg1">
                    <a:lumMod val="50000"/>
                  </a:schemeClr>
                </a:solidFill>
              </a:rPr>
              <a:t>慢速结束的过渡，</a:t>
            </a:r>
            <a:r>
              <a:rPr lang="en-US" altLang="zh-CN" sz="1200" dirty="0">
                <a:solidFill>
                  <a:schemeClr val="bg1">
                    <a:lumMod val="50000"/>
                  </a:schemeClr>
                </a:solidFill>
              </a:rPr>
              <a:t> cubic-</a:t>
            </a:r>
            <a:r>
              <a:rPr lang="en-US" altLang="zh-CN" sz="1200" dirty="0" err="1">
                <a:solidFill>
                  <a:schemeClr val="bg1">
                    <a:lumMod val="50000"/>
                  </a:schemeClr>
                </a:solidFill>
              </a:rPr>
              <a:t>bezier</a:t>
            </a:r>
            <a:r>
              <a:rPr lang="en-US" altLang="zh-CN" sz="1200" dirty="0">
                <a:solidFill>
                  <a:schemeClr val="bg1">
                    <a:lumMod val="50000"/>
                  </a:schemeClr>
                </a:solidFill>
              </a:rPr>
              <a:t>(0,0,0.58,1) </a:t>
            </a:r>
            <a:endParaRPr lang="en-US" altLang="zh-CN" sz="1200" dirty="0">
              <a:solidFill>
                <a:schemeClr val="bg1">
                  <a:lumMod val="50000"/>
                </a:schemeClr>
              </a:solidFill>
            </a:endParaRPr>
          </a:p>
          <a:p>
            <a:r>
              <a:rPr lang="en-US" altLang="zh-CN" sz="1400" dirty="0"/>
              <a:t>       ease-in-out </a:t>
            </a:r>
            <a:r>
              <a:rPr lang="en-US" altLang="zh-CN" sz="1200" dirty="0">
                <a:solidFill>
                  <a:schemeClr val="bg1">
                    <a:lumMod val="50000"/>
                  </a:schemeClr>
                </a:solidFill>
              </a:rPr>
              <a:t>//</a:t>
            </a:r>
            <a:r>
              <a:rPr lang="zh-CN" altLang="en-US" sz="1200" dirty="0">
                <a:solidFill>
                  <a:schemeClr val="bg1">
                    <a:lumMod val="50000"/>
                  </a:schemeClr>
                </a:solidFill>
              </a:rPr>
              <a:t>慢速开始和结束的过渡，</a:t>
            </a:r>
            <a:r>
              <a:rPr lang="en-US" altLang="zh-CN" sz="1200" dirty="0">
                <a:solidFill>
                  <a:schemeClr val="bg1">
                    <a:lumMod val="50000"/>
                  </a:schemeClr>
                </a:solidFill>
              </a:rPr>
              <a:t> cubic-</a:t>
            </a:r>
            <a:r>
              <a:rPr lang="en-US" altLang="zh-CN" sz="1200" dirty="0" err="1">
                <a:solidFill>
                  <a:schemeClr val="bg1">
                    <a:lumMod val="50000"/>
                  </a:schemeClr>
                </a:solidFill>
              </a:rPr>
              <a:t>bezier</a:t>
            </a:r>
            <a:r>
              <a:rPr lang="en-US" altLang="zh-CN" sz="1200" dirty="0">
                <a:solidFill>
                  <a:schemeClr val="bg1">
                    <a:lumMod val="50000"/>
                  </a:schemeClr>
                </a:solidFill>
              </a:rPr>
              <a:t>(0.42,0,0.58,1) </a:t>
            </a:r>
            <a:endParaRPr lang="en-US" altLang="zh-CN" sz="1200" dirty="0">
              <a:solidFill>
                <a:schemeClr val="bg1">
                  <a:lumMod val="50000"/>
                </a:schemeClr>
              </a:solidFill>
            </a:endParaRPr>
          </a:p>
          <a:p>
            <a:r>
              <a:rPr lang="en-US" altLang="zh-CN" sz="1400" dirty="0"/>
              <a:t>       cubic-</a:t>
            </a:r>
            <a:r>
              <a:rPr lang="en-US" altLang="zh-CN" sz="1400" dirty="0" err="1"/>
              <a:t>bezier</a:t>
            </a:r>
            <a:r>
              <a:rPr lang="en-US" altLang="zh-CN" sz="1400" dirty="0"/>
              <a:t>(</a:t>
            </a:r>
            <a:r>
              <a:rPr lang="en-US" altLang="zh-CN" sz="1400" dirty="0" err="1"/>
              <a:t>n,n,n,n</a:t>
            </a:r>
            <a:r>
              <a:rPr lang="en-US" altLang="zh-CN" sz="1400" dirty="0"/>
              <a:t>) </a:t>
            </a:r>
            <a:r>
              <a:rPr lang="en-US" altLang="zh-CN" sz="1200" dirty="0">
                <a:solidFill>
                  <a:schemeClr val="bg1">
                    <a:lumMod val="50000"/>
                  </a:schemeClr>
                </a:solidFill>
              </a:rPr>
              <a:t>//</a:t>
            </a:r>
            <a:r>
              <a:rPr lang="zh-CN" altLang="en-US" sz="1200" dirty="0">
                <a:solidFill>
                  <a:schemeClr val="bg1">
                    <a:lumMod val="50000"/>
                  </a:schemeClr>
                </a:solidFill>
              </a:rPr>
              <a:t>在 </a:t>
            </a:r>
            <a:r>
              <a:rPr lang="en-US" altLang="zh-CN" sz="1200" dirty="0">
                <a:solidFill>
                  <a:schemeClr val="bg1">
                    <a:lumMod val="50000"/>
                  </a:schemeClr>
                </a:solidFill>
              </a:rPr>
              <a:t>cubic-</a:t>
            </a:r>
            <a:r>
              <a:rPr lang="en-US" altLang="zh-CN" sz="1200" dirty="0" err="1">
                <a:solidFill>
                  <a:schemeClr val="bg1">
                    <a:lumMod val="50000"/>
                  </a:schemeClr>
                </a:solidFill>
              </a:rPr>
              <a:t>bezier</a:t>
            </a:r>
            <a:r>
              <a:rPr lang="en-US" altLang="zh-CN" sz="1200" dirty="0">
                <a:solidFill>
                  <a:schemeClr val="bg1">
                    <a:lumMod val="50000"/>
                  </a:schemeClr>
                </a:solidFill>
              </a:rPr>
              <a:t> </a:t>
            </a:r>
            <a:r>
              <a:rPr lang="zh-CN" altLang="en-US" sz="1200" dirty="0">
                <a:solidFill>
                  <a:schemeClr val="bg1">
                    <a:lumMod val="50000"/>
                  </a:schemeClr>
                </a:solidFill>
              </a:rPr>
              <a:t>函数中定义自己的值。可能的值是 </a:t>
            </a:r>
            <a:r>
              <a:rPr lang="en-US" altLang="zh-CN" sz="1200" dirty="0">
                <a:solidFill>
                  <a:schemeClr val="bg1">
                    <a:lumMod val="50000"/>
                  </a:schemeClr>
                </a:solidFill>
              </a:rPr>
              <a:t>0 ~1 </a:t>
            </a:r>
            <a:r>
              <a:rPr lang="zh-CN" altLang="en-US" sz="1200" dirty="0">
                <a:solidFill>
                  <a:schemeClr val="bg1">
                    <a:lumMod val="50000"/>
                  </a:schemeClr>
                </a:solidFill>
              </a:rPr>
              <a:t>之间的数值。</a:t>
            </a:r>
            <a:endParaRPr lang="zh-CN" altLang="en-US" sz="1200" dirty="0">
              <a:solidFill>
                <a:schemeClr val="bg1">
                  <a:lumMod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常用选择器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979805" y="863600"/>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属性选择器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445829" y="1407385"/>
            <a:ext cx="5762350" cy="1569660"/>
          </a:xfrm>
          <a:prstGeom prst="rect">
            <a:avLst/>
          </a:prstGeom>
        </p:spPr>
        <p:txBody>
          <a:bodyPr wrap="square">
            <a:spAutoFit/>
          </a:bodyPr>
          <a:lstStyle/>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 </a:t>
            </a:r>
            <a:r>
              <a:rPr lang="zh-CN" altLang="en-US" sz="1600" dirty="0">
                <a:solidFill>
                  <a:srgbClr val="5B5E77"/>
                </a:solidFill>
              </a:rPr>
              <a:t>属性</a:t>
            </a:r>
            <a:endParaRPr lang="zh-CN" altLang="en-US" sz="1600" dirty="0">
              <a:solidFill>
                <a:srgbClr val="5B5E77"/>
              </a:solidFill>
            </a:endParaRP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的值为</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的元素</a:t>
            </a:r>
            <a:endParaRPr lang="zh-CN" altLang="en-US" sz="1600" dirty="0">
              <a:solidFill>
                <a:srgbClr val="5B5E77"/>
              </a:solidFill>
            </a:endParaRP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有多个值，</a:t>
            </a:r>
            <a:r>
              <a:rPr lang="en-US" altLang="zh-CN" sz="1600" dirty="0" err="1">
                <a:solidFill>
                  <a:srgbClr val="5B5E77"/>
                </a:solidFill>
              </a:rPr>
              <a:t>val</a:t>
            </a:r>
            <a:r>
              <a:rPr lang="zh-CN" altLang="en-US" sz="1600" dirty="0">
                <a:solidFill>
                  <a:srgbClr val="5B5E77"/>
                </a:solidFill>
              </a:rPr>
              <a:t>为其中一个</a:t>
            </a:r>
            <a:br>
              <a:rPr lang="zh-CN" altLang="en-US" sz="1600" dirty="0">
                <a:solidFill>
                  <a:srgbClr val="5B5E77"/>
                </a:solidFill>
              </a:rPr>
            </a:br>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的值以</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开头的元素</a:t>
            </a:r>
            <a:endParaRPr lang="zh-CN" altLang="en-US" sz="1600" dirty="0">
              <a:solidFill>
                <a:srgbClr val="5B5E77"/>
              </a:solidFill>
            </a:endParaRP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的值以</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结尾的元素</a:t>
            </a:r>
            <a:endParaRPr lang="zh-CN" altLang="en-US" sz="1600" dirty="0">
              <a:solidFill>
                <a:srgbClr val="5B5E77"/>
              </a:solidFill>
            </a:endParaRPr>
          </a:p>
          <a:p>
            <a:r>
              <a:rPr lang="en-US" altLang="zh-CN" sz="1600" dirty="0">
                <a:solidFill>
                  <a:srgbClr val="5B5E77"/>
                </a:solidFill>
              </a:rPr>
              <a:t>E[</a:t>
            </a:r>
            <a:r>
              <a:rPr lang="en-US" altLang="zh-CN" sz="1600" dirty="0" err="1">
                <a:solidFill>
                  <a:srgbClr val="5B5E77"/>
                </a:solidFill>
              </a:rPr>
              <a:t>att</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 </a:t>
            </a:r>
            <a:r>
              <a:rPr lang="zh-CN" altLang="en-US" sz="1600" dirty="0">
                <a:solidFill>
                  <a:srgbClr val="5B5E77"/>
                </a:solidFill>
              </a:rPr>
              <a:t>属性</a:t>
            </a:r>
            <a:r>
              <a:rPr lang="en-US" altLang="zh-CN" sz="1600" dirty="0" err="1">
                <a:solidFill>
                  <a:srgbClr val="5B5E77"/>
                </a:solidFill>
              </a:rPr>
              <a:t>att</a:t>
            </a:r>
            <a:r>
              <a:rPr lang="zh-CN" altLang="en-US" sz="1600" dirty="0">
                <a:solidFill>
                  <a:srgbClr val="5B5E77"/>
                </a:solidFill>
              </a:rPr>
              <a:t>的值包含</a:t>
            </a:r>
            <a:r>
              <a:rPr lang="en-US" altLang="zh-CN" sz="1600" dirty="0">
                <a:solidFill>
                  <a:srgbClr val="5B5E77"/>
                </a:solidFill>
              </a:rPr>
              <a:t>"</a:t>
            </a:r>
            <a:r>
              <a:rPr lang="en-US" altLang="zh-CN" sz="1600" dirty="0" err="1">
                <a:solidFill>
                  <a:srgbClr val="5B5E77"/>
                </a:solidFill>
              </a:rPr>
              <a:t>val</a:t>
            </a:r>
            <a:r>
              <a:rPr lang="en-US" altLang="zh-CN" sz="1600" dirty="0">
                <a:solidFill>
                  <a:srgbClr val="5B5E77"/>
                </a:solidFill>
              </a:rPr>
              <a:t>"</a:t>
            </a:r>
            <a:r>
              <a:rPr lang="zh-CN" altLang="en-US" sz="1600" dirty="0">
                <a:solidFill>
                  <a:srgbClr val="5B5E77"/>
                </a:solidFill>
              </a:rPr>
              <a:t>的元素</a:t>
            </a:r>
            <a:endParaRPr lang="zh-CN" altLang="en-US" sz="1600" dirty="0">
              <a:solidFill>
                <a:srgbClr val="5B5E77"/>
              </a:solidFill>
            </a:endParaRPr>
          </a:p>
        </p:txBody>
      </p:sp>
      <p:grpSp>
        <p:nvGrpSpPr>
          <p:cNvPr id="46" name="组合 45"/>
          <p:cNvGrpSpPr/>
          <p:nvPr/>
        </p:nvGrpSpPr>
        <p:grpSpPr>
          <a:xfrm>
            <a:off x="1006366" y="3219822"/>
            <a:ext cx="2926080" cy="372745"/>
            <a:chOff x="1543" y="1360"/>
            <a:chExt cx="4608" cy="587"/>
          </a:xfrm>
        </p:grpSpPr>
        <p:sp>
          <p:nvSpPr>
            <p:cNvPr id="47" name="文本框 46"/>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同级选择器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48" name="组合 47"/>
            <p:cNvGrpSpPr/>
            <p:nvPr/>
          </p:nvGrpSpPr>
          <p:grpSpPr>
            <a:xfrm>
              <a:off x="1543" y="1360"/>
              <a:ext cx="651" cy="587"/>
              <a:chOff x="7541" y="3259"/>
              <a:chExt cx="1356" cy="1222"/>
            </a:xfrm>
          </p:grpSpPr>
          <p:grpSp>
            <p:nvGrpSpPr>
              <p:cNvPr id="49" name="组合 48"/>
              <p:cNvGrpSpPr/>
              <p:nvPr/>
            </p:nvGrpSpPr>
            <p:grpSpPr>
              <a:xfrm>
                <a:off x="7541" y="3259"/>
                <a:ext cx="1356" cy="1223"/>
                <a:chOff x="7541" y="3259"/>
                <a:chExt cx="1356" cy="1223"/>
              </a:xfrm>
            </p:grpSpPr>
            <p:grpSp>
              <p:nvGrpSpPr>
                <p:cNvPr id="57" name="组合 56"/>
                <p:cNvGrpSpPr/>
                <p:nvPr/>
              </p:nvGrpSpPr>
              <p:grpSpPr>
                <a:xfrm>
                  <a:off x="7541" y="3259"/>
                  <a:ext cx="1356" cy="1223"/>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5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50" name="组合 49"/>
              <p:cNvGrpSpPr/>
              <p:nvPr/>
            </p:nvGrpSpPr>
            <p:grpSpPr>
              <a:xfrm>
                <a:off x="7921" y="3535"/>
                <a:ext cx="626" cy="627"/>
                <a:chOff x="11986" y="3265"/>
                <a:chExt cx="869" cy="870"/>
              </a:xfrm>
              <a:solidFill>
                <a:srgbClr val="414455"/>
              </a:solidFill>
            </p:grpSpPr>
            <p:sp>
              <p:nvSpPr>
                <p:cNvPr id="54"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1" name="矩形 60"/>
          <p:cNvSpPr/>
          <p:nvPr/>
        </p:nvSpPr>
        <p:spPr>
          <a:xfrm>
            <a:off x="1459230" y="3744100"/>
            <a:ext cx="5762350" cy="830997"/>
          </a:xfrm>
          <a:prstGeom prst="rect">
            <a:avLst/>
          </a:prstGeom>
        </p:spPr>
        <p:txBody>
          <a:bodyPr wrap="square">
            <a:spAutoFit/>
          </a:bodyPr>
          <a:lstStyle/>
          <a:p>
            <a:r>
              <a:rPr lang="en-US" altLang="zh-CN" sz="1600" dirty="0">
                <a:solidFill>
                  <a:srgbClr val="5B5E77"/>
                </a:solidFill>
              </a:rPr>
              <a:t>E + F </a:t>
            </a:r>
            <a:r>
              <a:rPr lang="zh-CN" altLang="en-US" sz="1600" dirty="0">
                <a:solidFill>
                  <a:srgbClr val="5B5E77"/>
                </a:solidFill>
              </a:rPr>
              <a:t>毗邻元素选择器，匹配所有紧随</a:t>
            </a:r>
            <a:r>
              <a:rPr lang="en-US" altLang="zh-CN" sz="1600" dirty="0">
                <a:solidFill>
                  <a:srgbClr val="5B5E77"/>
                </a:solidFill>
              </a:rPr>
              <a:t>E</a:t>
            </a:r>
            <a:r>
              <a:rPr lang="zh-CN" altLang="en-US" sz="1600" dirty="0">
                <a:solidFill>
                  <a:srgbClr val="5B5E77"/>
                </a:solidFill>
              </a:rPr>
              <a:t>元素之后的同级元素</a:t>
            </a:r>
            <a:r>
              <a:rPr lang="en-US" altLang="zh-CN" sz="1600" dirty="0">
                <a:solidFill>
                  <a:srgbClr val="5B5E77"/>
                </a:solidFill>
              </a:rPr>
              <a:t>F</a:t>
            </a:r>
            <a:endParaRPr lang="en-US" altLang="zh-CN" sz="1600" dirty="0">
              <a:solidFill>
                <a:srgbClr val="5B5E77"/>
              </a:solidFill>
            </a:endParaRPr>
          </a:p>
          <a:p>
            <a:r>
              <a:rPr lang="en-US" altLang="zh-CN" sz="1600" dirty="0">
                <a:solidFill>
                  <a:srgbClr val="5B5E77"/>
                </a:solidFill>
              </a:rPr>
              <a:t>E ~ F </a:t>
            </a:r>
            <a:r>
              <a:rPr lang="zh-CN" altLang="en-US" sz="1600" dirty="0">
                <a:solidFill>
                  <a:srgbClr val="5B5E77"/>
                </a:solidFill>
              </a:rPr>
              <a:t>匹配任何在</a:t>
            </a:r>
            <a:r>
              <a:rPr lang="en-US" altLang="zh-CN" sz="1600" dirty="0">
                <a:solidFill>
                  <a:srgbClr val="5B5E77"/>
                </a:solidFill>
              </a:rPr>
              <a:t>E</a:t>
            </a:r>
            <a:r>
              <a:rPr lang="zh-CN" altLang="en-US" sz="1600" dirty="0">
                <a:solidFill>
                  <a:srgbClr val="5B5E77"/>
                </a:solidFill>
              </a:rPr>
              <a:t>元素之后的同级</a:t>
            </a:r>
            <a:r>
              <a:rPr lang="en-US" altLang="zh-CN" sz="1600" dirty="0">
                <a:solidFill>
                  <a:srgbClr val="5B5E77"/>
                </a:solidFill>
              </a:rPr>
              <a:t>F</a:t>
            </a:r>
            <a:r>
              <a:rPr lang="zh-CN" altLang="en-US" sz="1600" dirty="0">
                <a:solidFill>
                  <a:srgbClr val="5B5E77"/>
                </a:solidFill>
              </a:rPr>
              <a:t>元素</a:t>
            </a:r>
            <a:r>
              <a:rPr lang="en-US" altLang="zh-CN" sz="1600" dirty="0">
                <a:solidFill>
                  <a:srgbClr val="5B5E77"/>
                </a:solidFill>
              </a:rPr>
              <a:t>,</a:t>
            </a:r>
            <a:r>
              <a:rPr lang="zh-CN" altLang="en-US" sz="1600" dirty="0">
                <a:solidFill>
                  <a:srgbClr val="5B5E77"/>
                </a:solidFill>
              </a:rPr>
              <a:t>兄弟选择器</a:t>
            </a:r>
            <a:endParaRPr lang="zh-CN" altLang="en-US" sz="1600" dirty="0">
              <a:solidFill>
                <a:srgbClr val="5B5E77"/>
              </a:solidFill>
            </a:endParaRPr>
          </a:p>
          <a:p>
            <a:endParaRPr lang="zh-CN" altLang="en-US" sz="1600" dirty="0">
              <a:solidFill>
                <a:srgbClr val="5B5E77"/>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18</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项目：动画练习</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animation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45210" y="1254366"/>
            <a:ext cx="6871659" cy="3107690"/>
          </a:xfrm>
          <a:prstGeom prst="rect">
            <a:avLst/>
          </a:prstGeom>
        </p:spPr>
        <p:txBody>
          <a:bodyPr wrap="square">
            <a:spAutoFit/>
          </a:bodyPr>
          <a:lstStyle/>
          <a:p>
            <a:endParaRPr lang="en-US" altLang="zh-CN" dirty="0"/>
          </a:p>
          <a:p>
            <a:pPr indent="0">
              <a:buFont typeface="Wingdings" panose="05000000000000000000" charset="0"/>
              <a:buNone/>
            </a:pPr>
            <a:r>
              <a:rPr lang="en-US" altLang="zh-CN" dirty="0"/>
              <a:t>animation </a:t>
            </a:r>
            <a:r>
              <a:rPr lang="zh-CN" altLang="en-US" dirty="0"/>
              <a:t>属性是一个简写属性，用于设置动画属性。</a:t>
            </a:r>
            <a:r>
              <a:rPr lang="zh-CN" altLang="en-US" sz="1400" dirty="0"/>
              <a:t>属性值详解如下：</a:t>
            </a:r>
            <a:endParaRPr lang="en-US" altLang="zh-CN" dirty="0"/>
          </a:p>
          <a:p>
            <a:endParaRPr lang="zh-CN" altLang="en-US" dirty="0"/>
          </a:p>
          <a:p>
            <a:r>
              <a:rPr lang="en-US" altLang="zh-CN" sz="1600" dirty="0"/>
              <a:t>        animation-name  </a:t>
            </a:r>
            <a:r>
              <a:rPr lang="en-US" altLang="zh-CN" sz="1200" dirty="0">
                <a:solidFill>
                  <a:schemeClr val="bg1">
                    <a:lumMod val="50000"/>
                  </a:schemeClr>
                </a:solidFill>
              </a:rPr>
              <a:t>//</a:t>
            </a:r>
            <a:r>
              <a:rPr lang="zh-CN" altLang="en-US" sz="1200" dirty="0">
                <a:solidFill>
                  <a:schemeClr val="bg1">
                    <a:lumMod val="50000"/>
                  </a:schemeClr>
                </a:solidFill>
              </a:rPr>
              <a:t>规定需要绑定到选择器的 </a:t>
            </a:r>
            <a:r>
              <a:rPr lang="en-US" altLang="zh-CN" sz="1200" dirty="0">
                <a:solidFill>
                  <a:schemeClr val="bg1">
                    <a:lumMod val="50000"/>
                  </a:schemeClr>
                </a:solidFill>
              </a:rPr>
              <a:t>keyframe </a:t>
            </a:r>
            <a:r>
              <a:rPr lang="zh-CN" altLang="en-US" sz="1200" dirty="0">
                <a:solidFill>
                  <a:schemeClr val="bg1">
                    <a:lumMod val="50000"/>
                  </a:schemeClr>
                </a:solidFill>
              </a:rPr>
              <a:t>名称。。</a:t>
            </a:r>
            <a:endParaRPr lang="zh-CN" altLang="en-US" sz="1200" dirty="0">
              <a:solidFill>
                <a:schemeClr val="bg1">
                  <a:lumMod val="50000"/>
                </a:schemeClr>
              </a:solidFill>
            </a:endParaRPr>
          </a:p>
          <a:p>
            <a:r>
              <a:rPr lang="en-US" altLang="zh-CN" sz="1600" dirty="0"/>
              <a:t>        animation-duration  </a:t>
            </a:r>
            <a:r>
              <a:rPr lang="en-US" altLang="zh-CN" sz="1200" dirty="0">
                <a:solidFill>
                  <a:schemeClr val="bg1">
                    <a:lumMod val="50000"/>
                  </a:schemeClr>
                </a:solidFill>
              </a:rPr>
              <a:t>//</a:t>
            </a:r>
            <a:r>
              <a:rPr lang="zh-CN" altLang="en-US" sz="1200" dirty="0">
                <a:solidFill>
                  <a:schemeClr val="bg1">
                    <a:lumMod val="50000"/>
                  </a:schemeClr>
                </a:solidFill>
              </a:rPr>
              <a:t>规定完成动画所花费的时间，以秒或毫秒计。</a:t>
            </a:r>
            <a:endParaRPr lang="zh-CN" altLang="en-US" sz="1200" dirty="0">
              <a:solidFill>
                <a:schemeClr val="bg1">
                  <a:lumMod val="50000"/>
                </a:schemeClr>
              </a:solidFill>
            </a:endParaRPr>
          </a:p>
          <a:p>
            <a:r>
              <a:rPr lang="en-US" altLang="zh-CN" sz="1600" dirty="0"/>
              <a:t>        animation-timing-function   </a:t>
            </a:r>
            <a:r>
              <a:rPr lang="en-US" altLang="zh-CN" sz="1200" dirty="0">
                <a:solidFill>
                  <a:schemeClr val="bg1">
                    <a:lumMod val="50000"/>
                  </a:schemeClr>
                </a:solidFill>
              </a:rPr>
              <a:t>//</a:t>
            </a:r>
            <a:r>
              <a:rPr lang="zh-CN" altLang="en-US" sz="1200" dirty="0">
                <a:solidFill>
                  <a:schemeClr val="bg1">
                    <a:lumMod val="50000"/>
                  </a:schemeClr>
                </a:solidFill>
              </a:rPr>
              <a:t>规定动画的速度曲线。</a:t>
            </a:r>
            <a:endParaRPr lang="zh-CN" altLang="en-US" sz="1600" dirty="0"/>
          </a:p>
          <a:p>
            <a:r>
              <a:rPr lang="en-US" altLang="zh-CN" sz="1600" dirty="0"/>
              <a:t>        animation-delay </a:t>
            </a:r>
            <a:r>
              <a:rPr lang="en-US" altLang="zh-CN" sz="1200" dirty="0">
                <a:solidFill>
                  <a:schemeClr val="bg1">
                    <a:lumMod val="50000"/>
                  </a:schemeClr>
                </a:solidFill>
              </a:rPr>
              <a:t>//</a:t>
            </a:r>
            <a:r>
              <a:rPr lang="zh-CN" altLang="en-US" sz="1200" dirty="0">
                <a:solidFill>
                  <a:schemeClr val="bg1">
                    <a:lumMod val="50000"/>
                  </a:schemeClr>
                </a:solidFill>
              </a:rPr>
              <a:t>规定在动画开始之前的延迟。</a:t>
            </a:r>
            <a:endParaRPr lang="zh-CN" altLang="en-US" sz="1600" dirty="0"/>
          </a:p>
          <a:p>
            <a:r>
              <a:rPr lang="en-US" altLang="zh-CN" sz="1600" dirty="0"/>
              <a:t>        animation-iteration-count   </a:t>
            </a:r>
            <a:r>
              <a:rPr lang="en-US" altLang="zh-CN" sz="1200" dirty="0">
                <a:solidFill>
                  <a:schemeClr val="bg1">
                    <a:lumMod val="50000"/>
                  </a:schemeClr>
                </a:solidFill>
              </a:rPr>
              <a:t>//</a:t>
            </a:r>
            <a:r>
              <a:rPr lang="zh-CN" altLang="en-US" sz="1200" dirty="0">
                <a:solidFill>
                  <a:schemeClr val="bg1">
                    <a:lumMod val="50000"/>
                  </a:schemeClr>
                </a:solidFill>
              </a:rPr>
              <a:t>规定动画应该播放的次数。</a:t>
            </a:r>
            <a:endParaRPr lang="zh-CN" altLang="en-US" sz="1200" dirty="0">
              <a:solidFill>
                <a:schemeClr val="bg1">
                  <a:lumMod val="50000"/>
                </a:schemeClr>
              </a:solidFill>
            </a:endParaRPr>
          </a:p>
          <a:p>
            <a:r>
              <a:rPr lang="en-US" altLang="zh-CN" sz="1600" dirty="0"/>
              <a:t>        animation-direction </a:t>
            </a:r>
            <a:r>
              <a:rPr lang="en-US" altLang="zh-CN" sz="1200" dirty="0">
                <a:solidFill>
                  <a:schemeClr val="bg1">
                    <a:lumMod val="50000"/>
                  </a:schemeClr>
                </a:solidFill>
              </a:rPr>
              <a:t>//</a:t>
            </a:r>
            <a:r>
              <a:rPr lang="zh-CN" altLang="en-US" sz="1200" dirty="0">
                <a:solidFill>
                  <a:schemeClr val="bg1">
                    <a:lumMod val="50000"/>
                  </a:schemeClr>
                </a:solidFill>
              </a:rPr>
              <a:t>规定是否应该轮流反向播放动画。</a:t>
            </a:r>
            <a:endParaRPr lang="en-US" altLang="zh-CN" sz="1600" dirty="0"/>
          </a:p>
          <a:p>
            <a:r>
              <a:rPr lang="en-US" altLang="zh-CN" sz="1600" dirty="0"/>
              <a:t>        animation-fill-mode </a:t>
            </a:r>
            <a:r>
              <a:rPr lang="en-US" altLang="zh-CN" sz="1200" dirty="0">
                <a:solidFill>
                  <a:schemeClr val="bg1">
                    <a:lumMod val="50000"/>
                  </a:schemeClr>
                </a:solidFill>
              </a:rPr>
              <a:t>//</a:t>
            </a:r>
            <a:r>
              <a:rPr lang="zh-CN" altLang="en-US" sz="1200" dirty="0">
                <a:solidFill>
                  <a:schemeClr val="bg1">
                    <a:lumMod val="50000"/>
                  </a:schemeClr>
                </a:solidFill>
              </a:rPr>
              <a:t>属性规定动画在播放之前或之后，其动画效果是否可见。</a:t>
            </a:r>
            <a:endParaRPr lang="en-US" altLang="zh-CN" sz="1200" dirty="0">
              <a:solidFill>
                <a:schemeClr val="bg1">
                  <a:lumMod val="50000"/>
                </a:schemeClr>
              </a:solidFill>
            </a:endParaRPr>
          </a:p>
          <a:p>
            <a:r>
              <a:rPr lang="en-US" altLang="zh-CN" sz="1600" dirty="0"/>
              <a:t>        animation-play-state </a:t>
            </a:r>
            <a:r>
              <a:rPr lang="en-US" altLang="zh-CN" sz="1200" dirty="0">
                <a:solidFill>
                  <a:schemeClr val="bg1">
                    <a:lumMod val="50000"/>
                  </a:schemeClr>
                </a:solidFill>
              </a:rPr>
              <a:t>//</a:t>
            </a:r>
            <a:r>
              <a:rPr lang="zh-CN" altLang="en-US" sz="1200" dirty="0">
                <a:solidFill>
                  <a:schemeClr val="bg1">
                    <a:lumMod val="50000"/>
                  </a:schemeClr>
                </a:solidFill>
              </a:rPr>
              <a:t>属性规定动画正在运行还是暂停。</a:t>
            </a:r>
            <a:endParaRPr lang="zh-CN" altLang="en-US" sz="1600" dirty="0"/>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animation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465" y="1374140"/>
            <a:ext cx="7116445" cy="2584450"/>
          </a:xfrm>
          <a:prstGeom prst="rect">
            <a:avLst/>
          </a:prstGeom>
        </p:spPr>
        <p:txBody>
          <a:bodyPr wrap="square">
            <a:spAutoFit/>
          </a:bodyPr>
          <a:lstStyle/>
          <a:p>
            <a:pPr marL="285750" indent="-285750">
              <a:buFont typeface="Wingdings" panose="05000000000000000000" pitchFamily="2" charset="2"/>
              <a:buChar char="Ø"/>
            </a:pPr>
            <a:r>
              <a:rPr lang="en-US" altLang="zh-CN" dirty="0"/>
              <a:t>animation-iteration-count   </a:t>
            </a:r>
            <a:r>
              <a:rPr lang="zh-CN" altLang="en-US" sz="1600" dirty="0"/>
              <a:t>规定动画应该播放的次数。</a:t>
            </a:r>
            <a:r>
              <a:rPr lang="zh-CN" altLang="en-US" sz="1600" dirty="0">
                <a:sym typeface="+mn-ea"/>
              </a:rPr>
              <a:t>属性值详解如下：</a:t>
            </a:r>
            <a:endParaRPr lang="en-US" altLang="zh-CN" sz="1600" dirty="0">
              <a:sym typeface="Wingdings" panose="05000000000000000000" pitchFamily="2" charset="2"/>
            </a:endParaRPr>
          </a:p>
          <a:p>
            <a:r>
              <a:rPr lang="en-US" altLang="zh-CN" sz="1400" dirty="0">
                <a:sym typeface="Wingdings" panose="05000000000000000000" pitchFamily="2" charset="2"/>
              </a:rPr>
              <a:t>        n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播放</a:t>
            </a:r>
            <a:r>
              <a:rPr lang="en-US" altLang="zh-CN" sz="1200" dirty="0">
                <a:solidFill>
                  <a:schemeClr val="bg1">
                    <a:lumMod val="50000"/>
                  </a:schemeClr>
                </a:solidFill>
                <a:sym typeface="Wingdings" panose="05000000000000000000" pitchFamily="2" charset="2"/>
              </a:rPr>
              <a:t>n</a:t>
            </a:r>
            <a:r>
              <a:rPr lang="zh-CN" altLang="en-US" sz="1200" dirty="0">
                <a:solidFill>
                  <a:schemeClr val="bg1">
                    <a:lumMod val="50000"/>
                  </a:schemeClr>
                </a:solidFill>
                <a:sym typeface="Wingdings" panose="05000000000000000000" pitchFamily="2" charset="2"/>
              </a:rPr>
              <a:t>次</a:t>
            </a:r>
            <a:endParaRPr lang="en-US" altLang="zh-CN" sz="1200" dirty="0">
              <a:solidFill>
                <a:schemeClr val="bg1">
                  <a:lumMod val="50000"/>
                </a:schemeClr>
              </a:solidFill>
              <a:sym typeface="Wingdings" panose="05000000000000000000" pitchFamily="2" charset="2"/>
            </a:endParaRPr>
          </a:p>
          <a:p>
            <a:r>
              <a:rPr lang="en-US" altLang="zh-CN" sz="1400" dirty="0">
                <a:sym typeface="Wingdings" panose="05000000000000000000" pitchFamily="2" charset="2"/>
              </a:rPr>
              <a:t>        infinite </a:t>
            </a:r>
            <a:r>
              <a:rPr lang="en-US" altLang="zh-CN" sz="1200" dirty="0">
                <a:solidFill>
                  <a:schemeClr val="bg1">
                    <a:lumMod val="50000"/>
                  </a:schemeClr>
                </a:solidFill>
                <a:sym typeface="Wingdings" panose="05000000000000000000" pitchFamily="2" charset="2"/>
              </a:rPr>
              <a:t>//</a:t>
            </a:r>
            <a:r>
              <a:rPr lang="zh-CN" altLang="en-US" sz="1200" dirty="0">
                <a:solidFill>
                  <a:schemeClr val="bg1">
                    <a:lumMod val="50000"/>
                  </a:schemeClr>
                </a:solidFill>
                <a:sym typeface="Wingdings" panose="05000000000000000000" pitchFamily="2" charset="2"/>
              </a:rPr>
              <a:t>无限次</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pPr marL="285750" indent="-285750">
              <a:buFont typeface="Wingdings" panose="05000000000000000000" pitchFamily="2" charset="2"/>
              <a:buChar char="Ø"/>
            </a:pPr>
            <a:r>
              <a:rPr lang="en-US" altLang="zh-CN" dirty="0"/>
              <a:t>animation-direction </a:t>
            </a:r>
            <a:r>
              <a:rPr lang="zh-CN" altLang="en-US" sz="1600" dirty="0"/>
              <a:t>规定是否应该轮流反向播放动画。</a:t>
            </a:r>
            <a:r>
              <a:rPr lang="zh-CN" altLang="en-US" sz="1600" dirty="0">
                <a:sym typeface="+mn-ea"/>
              </a:rPr>
              <a:t>属性值详解如下：</a:t>
            </a:r>
            <a:endParaRPr lang="en-US" altLang="zh-CN" dirty="0"/>
          </a:p>
          <a:p>
            <a:r>
              <a:rPr lang="en-US" altLang="zh-CN" sz="1400" dirty="0"/>
              <a:t>        normal </a:t>
            </a:r>
            <a:r>
              <a:rPr lang="en-US" altLang="zh-CN" sz="1200" dirty="0">
                <a:solidFill>
                  <a:schemeClr val="bg1">
                    <a:lumMod val="50000"/>
                  </a:schemeClr>
                </a:solidFill>
              </a:rPr>
              <a:t>//</a:t>
            </a:r>
            <a:r>
              <a:rPr lang="zh-CN" altLang="en-US" sz="1200" dirty="0">
                <a:solidFill>
                  <a:schemeClr val="bg1">
                    <a:lumMod val="50000"/>
                  </a:schemeClr>
                </a:solidFill>
              </a:rPr>
              <a:t>默认值，按照顺序正常播放</a:t>
            </a:r>
            <a:endParaRPr lang="en-US" altLang="zh-CN" sz="1400" dirty="0"/>
          </a:p>
          <a:p>
            <a:r>
              <a:rPr lang="en-US" altLang="zh-CN" sz="1400" dirty="0"/>
              <a:t>        reverse </a:t>
            </a:r>
            <a:r>
              <a:rPr lang="en-US" altLang="zh-CN" sz="1200" dirty="0">
                <a:solidFill>
                  <a:schemeClr val="bg1">
                    <a:lumMod val="50000"/>
                  </a:schemeClr>
                </a:solidFill>
              </a:rPr>
              <a:t>//</a:t>
            </a:r>
            <a:r>
              <a:rPr lang="zh-CN" altLang="en-US" sz="1200" dirty="0">
                <a:solidFill>
                  <a:schemeClr val="bg1">
                    <a:lumMod val="50000"/>
                  </a:schemeClr>
                </a:solidFill>
              </a:rPr>
              <a:t>动画反向播放</a:t>
            </a:r>
            <a:endParaRPr lang="en-US" altLang="zh-CN" sz="1200" dirty="0">
              <a:solidFill>
                <a:schemeClr val="bg1">
                  <a:lumMod val="50000"/>
                </a:schemeClr>
              </a:solidFill>
            </a:endParaRPr>
          </a:p>
          <a:p>
            <a:r>
              <a:rPr lang="en-US" altLang="zh-CN" sz="1400" dirty="0"/>
              <a:t>        alternate </a:t>
            </a:r>
            <a:r>
              <a:rPr lang="en-US" altLang="zh-CN" sz="1200" dirty="0">
                <a:solidFill>
                  <a:schemeClr val="bg1">
                    <a:lumMod val="50000"/>
                  </a:schemeClr>
                </a:solidFill>
              </a:rPr>
              <a:t>//</a:t>
            </a:r>
            <a:r>
              <a:rPr lang="zh-CN" altLang="en-US" sz="1200" dirty="0">
                <a:solidFill>
                  <a:schemeClr val="bg1">
                    <a:lumMod val="50000"/>
                  </a:schemeClr>
                </a:solidFill>
              </a:rPr>
              <a:t>动画在奇数次正向，偶数次反向播放</a:t>
            </a:r>
            <a:endParaRPr lang="en-US" altLang="zh-CN" sz="1400" dirty="0"/>
          </a:p>
          <a:p>
            <a:r>
              <a:rPr lang="en-US" altLang="zh-CN" sz="1400" dirty="0"/>
              <a:t>        alternate-reverse </a:t>
            </a:r>
            <a:r>
              <a:rPr lang="en-US" altLang="zh-CN" sz="1200" dirty="0">
                <a:solidFill>
                  <a:schemeClr val="bg1">
                    <a:lumMod val="50000"/>
                  </a:schemeClr>
                </a:solidFill>
              </a:rPr>
              <a:t>//</a:t>
            </a:r>
            <a:r>
              <a:rPr lang="zh-CN" altLang="en-US" sz="1200" dirty="0">
                <a:solidFill>
                  <a:schemeClr val="bg1">
                    <a:lumMod val="50000"/>
                  </a:schemeClr>
                </a:solidFill>
              </a:rPr>
              <a:t>动画在奇数次反向，偶数次正向播放</a:t>
            </a:r>
            <a:endParaRPr lang="en-US" altLang="zh-CN" sz="1200" dirty="0">
              <a:solidFill>
                <a:schemeClr val="bg1">
                  <a:lumMod val="50000"/>
                </a:schemeClr>
              </a:solidFill>
            </a:endParaRPr>
          </a:p>
          <a:p>
            <a:endParaRPr lang="zh-CN" altLang="en-US" sz="1400" dirty="0"/>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r>
              <a:rPr lang="en-US" altLang="zh-CN" sz="1350" dirty="0">
                <a:solidFill>
                  <a:srgbClr val="414455"/>
                </a:solidFill>
                <a:latin typeface="微软雅黑" panose="020B0503020204020204" pitchFamily="34" charset="-122"/>
                <a:ea typeface="微软雅黑" panose="020B0503020204020204" pitchFamily="34" charset="-122"/>
              </a:rPr>
              <a:t>s</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animation</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3476625"/>
          </a:xfrm>
          <a:prstGeom prst="rect">
            <a:avLst/>
          </a:prstGeom>
        </p:spPr>
        <p:txBody>
          <a:bodyPr wrap="square">
            <a:spAutoFit/>
          </a:bodyPr>
          <a:lstStyle/>
          <a:p>
            <a:pPr marL="285750" indent="-285750">
              <a:buFont typeface="Wingdings" panose="05000000000000000000" pitchFamily="2" charset="2"/>
              <a:buChar char="Ø"/>
            </a:pPr>
            <a:r>
              <a:rPr lang="en-US" altLang="zh-CN" dirty="0"/>
              <a:t>animation-fill-mode </a:t>
            </a:r>
            <a:r>
              <a:rPr lang="zh-CN" altLang="en-US" sz="1600" dirty="0"/>
              <a:t>规定动画在播放之前或之后，其动画效果是否可见。属性值详解如下：</a:t>
            </a:r>
            <a:endParaRPr lang="en-US" altLang="zh-CN" sz="1600" dirty="0">
              <a:sym typeface="Wingdings" panose="05000000000000000000" pitchFamily="2" charset="2"/>
            </a:endParaRPr>
          </a:p>
          <a:p>
            <a:r>
              <a:rPr lang="en-US" altLang="zh-CN" sz="1400" dirty="0"/>
              <a:t>        none    </a:t>
            </a:r>
            <a:r>
              <a:rPr lang="en-US" altLang="zh-CN" sz="1200" dirty="0">
                <a:solidFill>
                  <a:schemeClr val="bg1">
                    <a:lumMod val="50000"/>
                  </a:schemeClr>
                </a:solidFill>
              </a:rPr>
              <a:t>//</a:t>
            </a:r>
            <a:r>
              <a:rPr lang="zh-CN" altLang="en-US" sz="1200" dirty="0">
                <a:solidFill>
                  <a:schemeClr val="bg1">
                    <a:lumMod val="50000"/>
                  </a:schemeClr>
                </a:solidFill>
              </a:rPr>
              <a:t>不改变默认行为。</a:t>
            </a:r>
            <a:endParaRPr lang="zh-CN" altLang="en-US" sz="1400" dirty="0"/>
          </a:p>
          <a:p>
            <a:r>
              <a:rPr lang="en-US" altLang="zh-CN" sz="1400" dirty="0"/>
              <a:t>        forwards    </a:t>
            </a:r>
            <a:r>
              <a:rPr lang="en-US" altLang="zh-CN" sz="1200" dirty="0">
                <a:solidFill>
                  <a:schemeClr val="bg1">
                    <a:lumMod val="50000"/>
                  </a:schemeClr>
                </a:solidFill>
              </a:rPr>
              <a:t>//</a:t>
            </a:r>
            <a:r>
              <a:rPr lang="zh-CN" altLang="en-US" sz="1200" dirty="0">
                <a:solidFill>
                  <a:schemeClr val="bg1">
                    <a:lumMod val="50000"/>
                  </a:schemeClr>
                </a:solidFill>
              </a:rPr>
              <a:t>当动画完成后，保持最后一个属性值（在最后一个关键帧中定义）。</a:t>
            </a:r>
            <a:endParaRPr lang="zh-CN" altLang="en-US" sz="1400" dirty="0"/>
          </a:p>
          <a:p>
            <a:r>
              <a:rPr lang="en-US" altLang="zh-CN" sz="1400" dirty="0"/>
              <a:t>        backwards  </a:t>
            </a:r>
            <a:r>
              <a:rPr lang="en-US" altLang="zh-CN" sz="1200" dirty="0">
                <a:solidFill>
                  <a:schemeClr val="bg1">
                    <a:lumMod val="50000"/>
                  </a:schemeClr>
                </a:solidFill>
              </a:rPr>
              <a:t> //</a:t>
            </a:r>
            <a:r>
              <a:rPr lang="zh-CN" altLang="en-US" sz="1200" dirty="0">
                <a:solidFill>
                  <a:schemeClr val="bg1">
                    <a:lumMod val="50000"/>
                  </a:schemeClr>
                </a:solidFill>
              </a:rPr>
              <a:t>在 </a:t>
            </a:r>
            <a:r>
              <a:rPr lang="en-US" altLang="zh-CN" sz="1200" dirty="0">
                <a:solidFill>
                  <a:schemeClr val="bg1">
                    <a:lumMod val="50000"/>
                  </a:schemeClr>
                </a:solidFill>
              </a:rPr>
              <a:t>animation-delay </a:t>
            </a:r>
            <a:r>
              <a:rPr lang="zh-CN" altLang="en-US" sz="1200" dirty="0">
                <a:solidFill>
                  <a:schemeClr val="bg1">
                    <a:lumMod val="50000"/>
                  </a:schemeClr>
                </a:solidFill>
              </a:rPr>
              <a:t>所指定的一段时间内，在动画显示之前，应用开始属性值（在第一个关键帧中定义）。</a:t>
            </a:r>
            <a:endParaRPr lang="zh-CN" altLang="en-US" sz="1200" dirty="0">
              <a:solidFill>
                <a:schemeClr val="bg1">
                  <a:lumMod val="50000"/>
                </a:schemeClr>
              </a:solidFill>
            </a:endParaRPr>
          </a:p>
          <a:p>
            <a:r>
              <a:rPr lang="en-US" altLang="zh-CN" sz="1400" dirty="0"/>
              <a:t>        both   </a:t>
            </a:r>
            <a:r>
              <a:rPr lang="en-US" altLang="zh-CN" sz="1200" dirty="0">
                <a:solidFill>
                  <a:schemeClr val="bg1">
                    <a:lumMod val="50000"/>
                  </a:schemeClr>
                </a:solidFill>
              </a:rPr>
              <a:t> //</a:t>
            </a:r>
            <a:r>
              <a:rPr lang="zh-CN" altLang="en-US" sz="1200" dirty="0">
                <a:solidFill>
                  <a:schemeClr val="bg1">
                    <a:lumMod val="50000"/>
                  </a:schemeClr>
                </a:solidFill>
              </a:rPr>
              <a:t>向前和向后填充模式都被应用。</a:t>
            </a:r>
            <a:endParaRPr lang="zh-CN" altLang="en-US" sz="1200" dirty="0">
              <a:solidFill>
                <a:schemeClr val="bg1">
                  <a:lumMod val="50000"/>
                </a:schemeClr>
              </a:solidFill>
            </a:endParaRPr>
          </a:p>
          <a:p>
            <a:endParaRPr lang="en-US" altLang="zh-CN" sz="1400" dirty="0">
              <a:sym typeface="Wingdings" panose="05000000000000000000" pitchFamily="2" charset="2"/>
            </a:endParaRPr>
          </a:p>
          <a:p>
            <a:endParaRPr lang="en-US" altLang="zh-CN" sz="1400" dirty="0">
              <a:sym typeface="Wingdings" panose="05000000000000000000" pitchFamily="2" charset="2"/>
            </a:endParaRPr>
          </a:p>
          <a:p>
            <a:pPr marL="285750" indent="-285750">
              <a:buFont typeface="Wingdings" panose="05000000000000000000" pitchFamily="2" charset="2"/>
              <a:buChar char="Ø"/>
            </a:pPr>
            <a:r>
              <a:rPr lang="en-US" altLang="zh-CN" dirty="0"/>
              <a:t>animation-play-state </a:t>
            </a:r>
            <a:r>
              <a:rPr lang="zh-CN" altLang="en-US" sz="1600" dirty="0"/>
              <a:t>属性规定动画正在运行还是暂停。</a:t>
            </a:r>
            <a:r>
              <a:rPr lang="zh-CN" altLang="en-US" sz="1600" dirty="0">
                <a:sym typeface="+mn-ea"/>
              </a:rPr>
              <a:t>属性值详解如下：</a:t>
            </a:r>
            <a:endParaRPr lang="en-US" altLang="zh-CN" sz="1600" dirty="0"/>
          </a:p>
          <a:p>
            <a:r>
              <a:rPr lang="en-US" altLang="zh-CN" sz="1400" dirty="0"/>
              <a:t>        paused  </a:t>
            </a:r>
            <a:r>
              <a:rPr lang="en-US" altLang="zh-CN" sz="1200" dirty="0">
                <a:solidFill>
                  <a:schemeClr val="bg1">
                    <a:lumMod val="50000"/>
                  </a:schemeClr>
                </a:solidFill>
              </a:rPr>
              <a:t>//</a:t>
            </a:r>
            <a:r>
              <a:rPr lang="zh-CN" altLang="en-US" sz="1200" dirty="0">
                <a:solidFill>
                  <a:schemeClr val="bg1">
                    <a:lumMod val="50000"/>
                  </a:schemeClr>
                </a:solidFill>
              </a:rPr>
              <a:t>规定动画已暂停。</a:t>
            </a:r>
            <a:endParaRPr lang="zh-CN" altLang="en-US" sz="1200" dirty="0">
              <a:solidFill>
                <a:schemeClr val="bg1">
                  <a:lumMod val="50000"/>
                </a:schemeClr>
              </a:solidFill>
            </a:endParaRPr>
          </a:p>
          <a:p>
            <a:r>
              <a:rPr lang="en-US" altLang="zh-CN" sz="1400" dirty="0"/>
              <a:t>        running </a:t>
            </a:r>
            <a:r>
              <a:rPr lang="en-US" altLang="zh-CN" sz="1200" dirty="0">
                <a:solidFill>
                  <a:schemeClr val="bg1">
                    <a:lumMod val="50000"/>
                  </a:schemeClr>
                </a:solidFill>
              </a:rPr>
              <a:t>//</a:t>
            </a:r>
            <a:r>
              <a:rPr lang="zh-CN" altLang="en-US" sz="1200" dirty="0">
                <a:solidFill>
                  <a:schemeClr val="bg1">
                    <a:lumMod val="50000"/>
                  </a:schemeClr>
                </a:solidFill>
              </a:rPr>
              <a:t>规定动画正在播放。</a:t>
            </a:r>
            <a:endParaRPr lang="zh-CN" altLang="en-US" sz="1200" dirty="0">
              <a:solidFill>
                <a:schemeClr val="bg1">
                  <a:lumMod val="50000"/>
                </a:schemeClr>
              </a:solidFill>
            </a:endParaRPr>
          </a:p>
          <a:p>
            <a:endParaRPr lang="zh-CN" altLang="en-US" sz="1400" dirty="0"/>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项目：动画练习</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4658360" cy="372745"/>
            <a:chOff x="1543" y="1360"/>
            <a:chExt cx="7336" cy="587"/>
          </a:xfrm>
        </p:grpSpPr>
        <p:sp>
          <p:nvSpPr>
            <p:cNvPr id="3" name="文本框 2"/>
            <p:cNvSpPr txBox="1"/>
            <p:nvPr/>
          </p:nvSpPr>
          <p:spPr>
            <a:xfrm>
              <a:off x="2298" y="1364"/>
              <a:ext cx="6581"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项目：感知鼠标滑过方向图片遮罩效果</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9014" y="1351035"/>
            <a:ext cx="5745972" cy="34902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19</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 3D</a:t>
            </a:r>
            <a:r>
              <a:rPr lang="zh-CN" altLang="en-US" sz="2100" b="1" dirty="0">
                <a:solidFill>
                  <a:schemeClr val="bg1"/>
                </a:solidFill>
                <a:latin typeface="微软雅黑" panose="020B0503020204020204" pitchFamily="34" charset="-122"/>
                <a:ea typeface="微软雅黑" panose="020B0503020204020204" pitchFamily="34" charset="-122"/>
              </a:rPr>
              <a:t>变换动画</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829945"/>
          </a:xfrm>
          <a:prstGeom prst="rect">
            <a:avLst/>
          </a:prstGeom>
        </p:spPr>
        <p:txBody>
          <a:bodyPr wrap="square">
            <a:spAutoFit/>
          </a:bodyPr>
          <a:lstStyle/>
          <a:p>
            <a:pPr marL="285750" indent="-285750">
              <a:buFont typeface="Wingdings" panose="05000000000000000000" pitchFamily="2" charset="2"/>
              <a:buChar char="Ø"/>
            </a:pPr>
            <a:r>
              <a:rPr lang="en-US" altLang="zh-CN" sz="1600" dirty="0"/>
              <a:t>perspective </a:t>
            </a:r>
            <a:r>
              <a:rPr lang="zh-CN" altLang="en-US" sz="1600" dirty="0"/>
              <a:t>景深</a:t>
            </a:r>
            <a:endParaRPr lang="en-US" altLang="zh-CN" sz="1600" dirty="0"/>
          </a:p>
          <a:p>
            <a:r>
              <a:rPr lang="zh-CN" altLang="en-US" sz="1600" dirty="0"/>
              <a:t>定义 </a:t>
            </a:r>
            <a:r>
              <a:rPr lang="en-US" altLang="zh-CN" sz="1600" dirty="0"/>
              <a:t>3D </a:t>
            </a:r>
            <a:r>
              <a:rPr lang="zh-CN" altLang="en-US" sz="1600" dirty="0"/>
              <a:t>元素距视图的距离，以像素计。当为元素定义 </a:t>
            </a:r>
            <a:r>
              <a:rPr lang="en-US" altLang="zh-CN" sz="1600" dirty="0"/>
              <a:t>perspective </a:t>
            </a:r>
            <a:r>
              <a:rPr lang="zh-CN" altLang="en-US" sz="1600" dirty="0"/>
              <a:t>属性时，其子元素会获得透视效果，而不是元素本身。</a:t>
            </a:r>
            <a:endParaRPr lang="en-US" altLang="zh-CN" sz="1400" dirty="0">
              <a:sym typeface="Wingdings" panose="05000000000000000000" pitchFamily="2" charset="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184997" y="1782041"/>
            <a:ext cx="2774006" cy="36986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553085"/>
          </a:xfrm>
          <a:prstGeom prst="rect">
            <a:avLst/>
          </a:prstGeom>
        </p:spPr>
        <p:txBody>
          <a:bodyPr wrap="square">
            <a:spAutoFit/>
          </a:bodyPr>
          <a:lstStyle/>
          <a:p>
            <a:pPr marL="285750" indent="-285750">
              <a:buFont typeface="Wingdings" panose="05000000000000000000" pitchFamily="2" charset="2"/>
              <a:buChar char="Ø"/>
            </a:pPr>
            <a:r>
              <a:rPr lang="en-US" altLang="zh-CN" sz="1600" dirty="0"/>
              <a:t>translate3d(</a:t>
            </a:r>
            <a:r>
              <a:rPr lang="en-US" altLang="zh-CN" sz="1600" dirty="0" err="1"/>
              <a:t>x,y,z,n</a:t>
            </a:r>
            <a:r>
              <a:rPr lang="en-US" altLang="zh-CN" sz="1600" dirty="0"/>
              <a:t>) </a:t>
            </a:r>
            <a:endParaRPr lang="zh-CN" altLang="en-US" sz="1400" dirty="0"/>
          </a:p>
          <a:p>
            <a:endParaRPr lang="en-US" altLang="zh-CN" sz="1400" dirty="0">
              <a:sym typeface="Wingdings" panose="05000000000000000000" pitchFamily="2" charset="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801291" y="1505285"/>
            <a:ext cx="2769224" cy="369229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614045"/>
          </a:xfrm>
          <a:prstGeom prst="rect">
            <a:avLst/>
          </a:prstGeom>
        </p:spPr>
        <p:txBody>
          <a:bodyPr wrap="square">
            <a:spAutoFit/>
          </a:bodyPr>
          <a:lstStyle/>
          <a:p>
            <a:pPr marL="285750" indent="-285750">
              <a:buFont typeface="Wingdings" panose="05000000000000000000" pitchFamily="2" charset="2"/>
              <a:buChar char="Ø"/>
            </a:pPr>
            <a:r>
              <a:rPr lang="en-US" altLang="zh-CN" dirty="0"/>
              <a:t>perspective-origin</a:t>
            </a:r>
            <a:r>
              <a:rPr lang="zh-CN" altLang="en-US" dirty="0"/>
              <a:t>视点得位置</a:t>
            </a:r>
            <a:endParaRPr lang="en-US" altLang="zh-CN" dirty="0"/>
          </a:p>
          <a:p>
            <a:r>
              <a:rPr lang="en-US" altLang="zh-CN" sz="1600" dirty="0"/>
              <a:t>      perspective-origin: x</a:t>
            </a:r>
            <a:r>
              <a:rPr lang="zh-CN" altLang="en-US" sz="1600" dirty="0"/>
              <a:t> </a:t>
            </a:r>
            <a:r>
              <a:rPr lang="en-US" altLang="zh-CN" sz="1600" dirty="0"/>
              <a:t>y;</a:t>
            </a:r>
            <a:r>
              <a:rPr lang="en-US" altLang="zh-CN" sz="1200" dirty="0">
                <a:solidFill>
                  <a:schemeClr val="bg1">
                    <a:lumMod val="50000"/>
                  </a:schemeClr>
                </a:solidFill>
              </a:rPr>
              <a:t>//</a:t>
            </a:r>
            <a:r>
              <a:rPr lang="zh-CN" altLang="en-US" sz="1200" dirty="0">
                <a:solidFill>
                  <a:schemeClr val="bg1">
                    <a:lumMod val="50000"/>
                  </a:schemeClr>
                </a:solidFill>
              </a:rPr>
              <a:t>默认</a:t>
            </a:r>
            <a:r>
              <a:rPr lang="en-US" altLang="zh-CN" sz="1200" dirty="0">
                <a:solidFill>
                  <a:schemeClr val="bg1">
                    <a:lumMod val="50000"/>
                  </a:schemeClr>
                </a:solidFill>
              </a:rPr>
              <a:t>50% 50% 50%;</a:t>
            </a:r>
            <a:endParaRPr lang="en-US" altLang="zh-CN" sz="1200" dirty="0">
              <a:solidFill>
                <a:schemeClr val="bg1">
                  <a:lumMod val="50000"/>
                </a:scheme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832241" y="1597849"/>
            <a:ext cx="2954924" cy="393989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变换动画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en-US" altLang="zh-CN" dirty="0">
                  <a:solidFill>
                    <a:srgbClr val="5B5E77"/>
                  </a:solidFill>
                  <a:latin typeface="微软雅黑" panose="020B0503020204020204" pitchFamily="34" charset="-122"/>
                  <a:ea typeface="微软雅黑" panose="020B0503020204020204" pitchFamily="34" charset="-122"/>
                </a:rPr>
                <a:t>3D</a:t>
              </a:r>
              <a:r>
                <a:rPr lang="zh-CN" altLang="en-US" dirty="0">
                  <a:solidFill>
                    <a:srgbClr val="5B5E77"/>
                  </a:solidFill>
                  <a:latin typeface="微软雅黑" panose="020B0503020204020204" pitchFamily="34" charset="-122"/>
                  <a:ea typeface="微软雅黑" panose="020B0503020204020204" pitchFamily="34" charset="-122"/>
                </a:rPr>
                <a:t>变换动画</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2339102"/>
          </a:xfrm>
          <a:prstGeom prst="rect">
            <a:avLst/>
          </a:prstGeom>
        </p:spPr>
        <p:txBody>
          <a:bodyPr wrap="square">
            <a:spAutoFit/>
          </a:bodyPr>
          <a:lstStyle/>
          <a:p>
            <a:pPr marL="285750" indent="-285750">
              <a:buFont typeface="Wingdings" panose="05000000000000000000" pitchFamily="2" charset="2"/>
              <a:buChar char="Ø"/>
            </a:pPr>
            <a:r>
              <a:rPr lang="en-US" altLang="zh-CN" sz="1600" dirty="0"/>
              <a:t>transform-style</a:t>
            </a:r>
            <a:r>
              <a:rPr lang="zh-CN" altLang="en-US" dirty="0"/>
              <a:t>指定嵌套元素是怎样在三维空间中呈现。</a:t>
            </a:r>
            <a:endParaRPr lang="en-US" altLang="zh-CN" dirty="0"/>
          </a:p>
          <a:p>
            <a:r>
              <a:rPr lang="en-US" altLang="zh-CN" sz="1600" dirty="0"/>
              <a:t>transform-style: flat|preserve-3d;</a:t>
            </a:r>
            <a:endParaRPr lang="en-US" altLang="zh-CN" sz="1600" dirty="0"/>
          </a:p>
          <a:p>
            <a:r>
              <a:rPr lang="zh-CN" altLang="en-US" sz="1600" dirty="0"/>
              <a:t>注：设置了</a:t>
            </a:r>
            <a:r>
              <a:rPr lang="en-US" altLang="zh-CN" sz="1600" dirty="0"/>
              <a:t>transfrom-style:preserve-3d</a:t>
            </a:r>
            <a:r>
              <a:rPr lang="zh-CN" altLang="en-US" sz="1600" dirty="0"/>
              <a:t>的元素，不能防止子元素溢出，即不能设置</a:t>
            </a:r>
            <a:r>
              <a:rPr lang="en-US" altLang="zh-CN" sz="1600" dirty="0" err="1"/>
              <a:t>overflow:hidden</a:t>
            </a:r>
            <a:r>
              <a:rPr lang="zh-CN" altLang="en-US" sz="1600" dirty="0"/>
              <a:t>；否则</a:t>
            </a:r>
            <a:r>
              <a:rPr lang="en-US" altLang="zh-CN" sz="1600" dirty="0"/>
              <a:t>persever-3d</a:t>
            </a:r>
            <a:r>
              <a:rPr lang="zh-CN" altLang="en-US" sz="1600" dirty="0"/>
              <a:t>失效；</a:t>
            </a:r>
            <a:endParaRPr lang="en-US" altLang="zh-CN" sz="1600" dirty="0"/>
          </a:p>
          <a:p>
            <a:endParaRPr lang="en-US" altLang="zh-CN" sz="1600" dirty="0"/>
          </a:p>
          <a:p>
            <a:endParaRPr lang="en-US" altLang="zh-CN" sz="1600" dirty="0"/>
          </a:p>
          <a:p>
            <a:pPr marL="285750" indent="-285750">
              <a:buFont typeface="Wingdings" panose="05000000000000000000" pitchFamily="2" charset="2"/>
              <a:buChar char="Ø"/>
            </a:pPr>
            <a:r>
              <a:rPr lang="en-US" altLang="zh-CN" sz="1600" dirty="0" err="1"/>
              <a:t>backface</a:t>
            </a:r>
            <a:r>
              <a:rPr lang="en-US" altLang="zh-CN" sz="1600" dirty="0"/>
              <a:t>-visibility </a:t>
            </a:r>
            <a:r>
              <a:rPr lang="zh-CN" altLang="en-US" dirty="0"/>
              <a:t>属性定义当元素背面是否可见。 </a:t>
            </a:r>
            <a:endParaRPr lang="en-US" altLang="zh-CN" dirty="0"/>
          </a:p>
          <a:p>
            <a:r>
              <a:rPr lang="en-US" altLang="zh-CN" sz="1600" dirty="0" err="1"/>
              <a:t>backface</a:t>
            </a:r>
            <a:r>
              <a:rPr lang="en-US" altLang="zh-CN" sz="1600" dirty="0"/>
              <a:t>-visibility: visible | hidden;</a:t>
            </a:r>
            <a:endParaRPr lang="zh-CN" altLang="en-US" sz="1600" dirty="0"/>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常用选择器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952491" y="692865"/>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伪类选择器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449677" y="1109154"/>
            <a:ext cx="6290676" cy="3784600"/>
          </a:xfrm>
          <a:prstGeom prst="rect">
            <a:avLst/>
          </a:prstGeom>
        </p:spPr>
        <p:txBody>
          <a:bodyPr wrap="square">
            <a:spAutoFit/>
          </a:bodyPr>
          <a:lstStyle/>
          <a:p>
            <a:r>
              <a:rPr lang="en-US" altLang="zh-CN" sz="1600" dirty="0">
                <a:solidFill>
                  <a:srgbClr val="5B5E77"/>
                </a:solidFill>
              </a:rPr>
              <a:t>:not(s)</a:t>
            </a:r>
            <a:r>
              <a:rPr lang="zh-CN" altLang="en-US" sz="1600" dirty="0">
                <a:solidFill>
                  <a:srgbClr val="5B5E77"/>
                </a:solidFill>
              </a:rPr>
              <a:t>不含有</a:t>
            </a:r>
            <a:r>
              <a:rPr lang="en-US" altLang="zh-CN" sz="1600" dirty="0">
                <a:solidFill>
                  <a:srgbClr val="5B5E77"/>
                </a:solidFill>
              </a:rPr>
              <a:t>s</a:t>
            </a:r>
            <a:r>
              <a:rPr lang="zh-CN" altLang="en-US" sz="1600" dirty="0">
                <a:solidFill>
                  <a:srgbClr val="5B5E77"/>
                </a:solidFill>
              </a:rPr>
              <a:t>选择符的元素</a:t>
            </a:r>
            <a:r>
              <a:rPr lang="en-US" altLang="zh-CN" sz="1600" dirty="0">
                <a:solidFill>
                  <a:srgbClr val="5B5E77"/>
                </a:solidFill>
              </a:rPr>
              <a:t>E </a:t>
            </a:r>
            <a:endParaRPr lang="en-US" altLang="zh-CN" sz="1600" dirty="0">
              <a:solidFill>
                <a:srgbClr val="5B5E77"/>
              </a:solidFill>
            </a:endParaRPr>
          </a:p>
          <a:p>
            <a:r>
              <a:rPr lang="en-US" altLang="zh-CN" sz="1600" dirty="0">
                <a:solidFill>
                  <a:srgbClr val="FF0000"/>
                </a:solidFill>
              </a:rPr>
              <a:t>:first-child</a:t>
            </a:r>
            <a:r>
              <a:rPr lang="zh-CN" altLang="en-US" sz="1600" dirty="0">
                <a:solidFill>
                  <a:srgbClr val="FF0000"/>
                </a:solidFill>
              </a:rPr>
              <a:t>匹配父元素的第一个子元素</a:t>
            </a:r>
            <a:endParaRPr lang="zh-CN" altLang="en-US" sz="1600" dirty="0">
              <a:solidFill>
                <a:srgbClr val="FF0000"/>
              </a:solidFill>
            </a:endParaRPr>
          </a:p>
          <a:p>
            <a:r>
              <a:rPr lang="en-US" altLang="zh-CN" sz="1600" dirty="0">
                <a:solidFill>
                  <a:srgbClr val="FF0000"/>
                </a:solidFill>
              </a:rPr>
              <a:t>:last-child</a:t>
            </a:r>
            <a:endParaRPr lang="en-US" altLang="zh-CN" sz="1600" dirty="0">
              <a:solidFill>
                <a:srgbClr val="FF0000"/>
              </a:solidFill>
            </a:endParaRPr>
          </a:p>
          <a:p>
            <a:r>
              <a:rPr lang="en-US" altLang="zh-CN" sz="1600" dirty="0">
                <a:solidFill>
                  <a:srgbClr val="FF0000"/>
                </a:solidFill>
              </a:rPr>
              <a:t>:nth-child(n) </a:t>
            </a:r>
            <a:endParaRPr lang="en-US" altLang="zh-CN" sz="1600" dirty="0">
              <a:solidFill>
                <a:srgbClr val="FF0000"/>
              </a:solidFill>
            </a:endParaRPr>
          </a:p>
          <a:p>
            <a:r>
              <a:rPr lang="en-US" altLang="zh-CN" sz="1600" dirty="0">
                <a:solidFill>
                  <a:srgbClr val="5B5E77"/>
                </a:solidFill>
              </a:rPr>
              <a:t>:nth-last-child(n)</a:t>
            </a:r>
            <a:endParaRPr lang="en-US" altLang="zh-CN" sz="1600" dirty="0">
              <a:solidFill>
                <a:srgbClr val="5B5E77"/>
              </a:solidFill>
            </a:endParaRPr>
          </a:p>
          <a:p>
            <a:r>
              <a:rPr lang="en-US" altLang="zh-CN" sz="1600" dirty="0">
                <a:solidFill>
                  <a:srgbClr val="FF0000"/>
                </a:solidFill>
              </a:rPr>
              <a:t>:first-of-type</a:t>
            </a:r>
            <a:endParaRPr lang="en-US" altLang="zh-CN" sz="1600" dirty="0">
              <a:solidFill>
                <a:srgbClr val="FF0000"/>
              </a:solidFill>
            </a:endParaRPr>
          </a:p>
          <a:p>
            <a:r>
              <a:rPr lang="en-US" altLang="zh-CN" sz="1600" dirty="0">
                <a:solidFill>
                  <a:srgbClr val="FF0000"/>
                </a:solidFill>
              </a:rPr>
              <a:t>:last-of-type</a:t>
            </a:r>
            <a:endParaRPr lang="en-US" altLang="zh-CN" sz="1600" dirty="0">
              <a:solidFill>
                <a:srgbClr val="FF0000"/>
              </a:solidFill>
            </a:endParaRPr>
          </a:p>
          <a:p>
            <a:r>
              <a:rPr lang="en-US" altLang="zh-CN" sz="1600" dirty="0">
                <a:solidFill>
                  <a:srgbClr val="FF0000"/>
                </a:solidFill>
              </a:rPr>
              <a:t>:nth-of-type</a:t>
            </a:r>
            <a:endParaRPr lang="en-US" altLang="zh-CN" sz="1600" dirty="0">
              <a:solidFill>
                <a:srgbClr val="FF0000"/>
              </a:solidFill>
            </a:endParaRPr>
          </a:p>
          <a:p>
            <a:r>
              <a:rPr lang="en-US" altLang="zh-CN" sz="1600" dirty="0">
                <a:solidFill>
                  <a:srgbClr val="5B5E77"/>
                </a:solidFill>
              </a:rPr>
              <a:t>:nth-last-of-type</a:t>
            </a:r>
            <a:endParaRPr lang="en-US" altLang="zh-CN" sz="1600" dirty="0">
              <a:solidFill>
                <a:srgbClr val="5B5E77"/>
              </a:solidFill>
            </a:endParaRPr>
          </a:p>
          <a:p>
            <a:r>
              <a:rPr lang="en-US" altLang="zh-CN" sz="1600" dirty="0">
                <a:solidFill>
                  <a:srgbClr val="5B5E77"/>
                </a:solidFill>
              </a:rPr>
              <a:t>:empty (</a:t>
            </a:r>
            <a:r>
              <a:rPr lang="en-US" altLang="zh-CN" sz="1600" dirty="0" err="1">
                <a:solidFill>
                  <a:srgbClr val="5B5E77"/>
                </a:solidFill>
              </a:rPr>
              <a:t>dom</a:t>
            </a:r>
            <a:r>
              <a:rPr lang="zh-CN" altLang="en-US" sz="1600" dirty="0">
                <a:solidFill>
                  <a:srgbClr val="5B5E77"/>
                </a:solidFill>
              </a:rPr>
              <a:t>树无内容</a:t>
            </a:r>
            <a:r>
              <a:rPr lang="en-US" altLang="zh-CN" sz="1600" dirty="0">
                <a:solidFill>
                  <a:srgbClr val="5B5E77"/>
                </a:solidFill>
              </a:rPr>
              <a:t>)</a:t>
            </a:r>
            <a:endParaRPr lang="en-US" altLang="zh-CN" sz="1600" dirty="0">
              <a:solidFill>
                <a:srgbClr val="5B5E77"/>
              </a:solidFill>
            </a:endParaRPr>
          </a:p>
          <a:p>
            <a:r>
              <a:rPr lang="en-US" altLang="zh-CN" sz="1600" dirty="0">
                <a:solidFill>
                  <a:srgbClr val="5B5E77"/>
                </a:solidFill>
              </a:rPr>
              <a:t>:</a:t>
            </a:r>
            <a:r>
              <a:rPr lang="en-US" altLang="zh-CN" sz="1600" dirty="0">
                <a:solidFill>
                  <a:srgbClr val="FF0000"/>
                </a:solidFill>
              </a:rPr>
              <a:t>enable </a:t>
            </a:r>
            <a:r>
              <a:rPr lang="zh-CN" altLang="en-US" sz="1600" dirty="0">
                <a:solidFill>
                  <a:srgbClr val="FF0000"/>
                </a:solidFill>
              </a:rPr>
              <a:t>匹配表单中激活的元素</a:t>
            </a:r>
            <a:endParaRPr lang="zh-CN" altLang="en-US" sz="1600" dirty="0">
              <a:solidFill>
                <a:srgbClr val="FF0000"/>
              </a:solidFill>
            </a:endParaRPr>
          </a:p>
          <a:p>
            <a:r>
              <a:rPr lang="en-US" altLang="zh-CN" sz="1600" dirty="0">
                <a:solidFill>
                  <a:srgbClr val="FF0000"/>
                </a:solidFill>
              </a:rPr>
              <a:t>:disabled </a:t>
            </a:r>
            <a:r>
              <a:rPr lang="zh-CN" altLang="en-US" sz="1600" dirty="0">
                <a:solidFill>
                  <a:srgbClr val="5B5E77"/>
                </a:solidFill>
              </a:rPr>
              <a:t>匹配表单中禁用的元素</a:t>
            </a:r>
            <a:endParaRPr lang="zh-CN" altLang="en-US" sz="1600" dirty="0">
              <a:solidFill>
                <a:srgbClr val="5B5E77"/>
              </a:solidFill>
            </a:endParaRPr>
          </a:p>
          <a:p>
            <a:r>
              <a:rPr lang="en-US" altLang="zh-CN" sz="1600" dirty="0">
                <a:solidFill>
                  <a:srgbClr val="FF0000"/>
                </a:solidFill>
              </a:rPr>
              <a:t>:checked </a:t>
            </a:r>
            <a:r>
              <a:rPr lang="zh-CN" altLang="en-US" sz="1600" dirty="0">
                <a:solidFill>
                  <a:srgbClr val="5B5E77"/>
                </a:solidFill>
              </a:rPr>
              <a:t>匹配表单中被选中的</a:t>
            </a:r>
            <a:r>
              <a:rPr lang="en-US" altLang="zh-CN" sz="1600" dirty="0">
                <a:solidFill>
                  <a:srgbClr val="5B5E77"/>
                </a:solidFill>
              </a:rPr>
              <a:t>radio(</a:t>
            </a:r>
            <a:r>
              <a:rPr lang="zh-CN" altLang="en-US" sz="1600" dirty="0">
                <a:solidFill>
                  <a:srgbClr val="5B5E77"/>
                </a:solidFill>
              </a:rPr>
              <a:t>单选按钮</a:t>
            </a:r>
            <a:r>
              <a:rPr lang="en-US" altLang="zh-CN" sz="1600" dirty="0">
                <a:solidFill>
                  <a:srgbClr val="5B5E77"/>
                </a:solidFill>
              </a:rPr>
              <a:t>)</a:t>
            </a:r>
            <a:r>
              <a:rPr lang="zh-CN" altLang="en-US" sz="1600" dirty="0">
                <a:solidFill>
                  <a:srgbClr val="5B5E77"/>
                </a:solidFill>
              </a:rPr>
              <a:t>或</a:t>
            </a:r>
            <a:r>
              <a:rPr lang="en-US" altLang="zh-CN" sz="1600" dirty="0">
                <a:solidFill>
                  <a:srgbClr val="5B5E77"/>
                </a:solidFill>
              </a:rPr>
              <a:t>checkbox(</a:t>
            </a:r>
            <a:r>
              <a:rPr lang="zh-CN" altLang="en-US" sz="1600" dirty="0">
                <a:solidFill>
                  <a:srgbClr val="5B5E77"/>
                </a:solidFill>
              </a:rPr>
              <a:t>复选框</a:t>
            </a:r>
            <a:r>
              <a:rPr lang="en-US" altLang="zh-CN" sz="1600" dirty="0">
                <a:solidFill>
                  <a:srgbClr val="5B5E77"/>
                </a:solidFill>
              </a:rPr>
              <a:t>)</a:t>
            </a:r>
            <a:r>
              <a:rPr lang="zh-CN" altLang="en-US" sz="1600" dirty="0">
                <a:solidFill>
                  <a:srgbClr val="5B5E77"/>
                </a:solidFill>
              </a:rPr>
              <a:t>元素</a:t>
            </a:r>
            <a:endParaRPr lang="en-US" altLang="zh-CN" sz="1600" dirty="0">
              <a:solidFill>
                <a:srgbClr val="5B5E77"/>
              </a:solidFill>
            </a:endParaRPr>
          </a:p>
          <a:p>
            <a:r>
              <a:rPr lang="en-US" altLang="zh-CN" sz="1600" dirty="0">
                <a:solidFill>
                  <a:srgbClr val="FF0000"/>
                </a:solidFill>
              </a:rPr>
              <a:t>:target</a:t>
            </a:r>
            <a:endParaRPr lang="en-US" altLang="zh-CN" sz="1600" dirty="0">
              <a:solidFill>
                <a:srgbClr val="FF0000"/>
              </a:solidFill>
            </a:endParaRPr>
          </a:p>
          <a:p>
            <a:r>
              <a:rPr lang="en-US" altLang="zh-CN" sz="1600" dirty="0">
                <a:solidFill>
                  <a:srgbClr val="5B5E77"/>
                </a:solidFill>
              </a:rPr>
              <a:t>:root </a:t>
            </a:r>
            <a:r>
              <a:rPr lang="zh-CN" altLang="en-US" sz="1600" dirty="0">
                <a:solidFill>
                  <a:srgbClr val="5B5E77"/>
                </a:solidFill>
              </a:rPr>
              <a:t>根元素</a:t>
            </a:r>
            <a:endParaRPr lang="zh-CN" altLang="en-US" sz="1600" dirty="0">
              <a:solidFill>
                <a:srgbClr val="5B5E77"/>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20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5088"/>
          </a:xfrm>
          <a:prstGeom prst="rect">
            <a:avLst/>
          </a:prstGeom>
          <a:noFill/>
        </p:spPr>
        <p:txBody>
          <a:bodyPr wrap="square" lIns="51421" tIns="25710" rIns="51421" bIns="25710" rtlCol="0">
            <a:spAutoFit/>
          </a:bodyPr>
          <a:lstStyle/>
          <a:p>
            <a:pPr marL="0" lvl="1"/>
            <a:r>
              <a:rPr lang="zh-CN" altLang="en-US" sz="2100" b="1" dirty="0">
                <a:solidFill>
                  <a:schemeClr val="bg1"/>
                </a:solidFill>
                <a:latin typeface="微软雅黑" panose="020B0503020204020204" pitchFamily="34" charset="-122"/>
                <a:ea typeface="微软雅黑" panose="020B0503020204020204" pitchFamily="34" charset="-122"/>
              </a:rPr>
              <a:t>项目：</a:t>
            </a:r>
            <a:r>
              <a:rPr lang="en-US" altLang="zh-CN" sz="2100" b="1" dirty="0">
                <a:solidFill>
                  <a:schemeClr val="bg1"/>
                </a:solidFill>
                <a:latin typeface="微软雅黑" panose="020B0503020204020204" pitchFamily="34" charset="-122"/>
                <a:ea typeface="微软雅黑" panose="020B0503020204020204" pitchFamily="34" charset="-122"/>
              </a:rPr>
              <a:t>3D</a:t>
            </a:r>
            <a:r>
              <a:rPr lang="zh-CN" altLang="en-US" sz="2100" b="1" dirty="0">
                <a:solidFill>
                  <a:schemeClr val="bg1"/>
                </a:solidFill>
                <a:latin typeface="微软雅黑" panose="020B0503020204020204" pitchFamily="34" charset="-122"/>
                <a:ea typeface="微软雅黑" panose="020B0503020204020204" pitchFamily="34" charset="-122"/>
              </a:rPr>
              <a:t>炫酷动画</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旋转照片展示</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1" y="1770277"/>
            <a:ext cx="2333039" cy="2118858"/>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3766" y="1770277"/>
            <a:ext cx="2436993" cy="211995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826" y="1769830"/>
            <a:ext cx="3088671" cy="211930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立方体旋转</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366368"/>
            <a:ext cx="3249834" cy="312583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项目：</a:t>
            </a:r>
            <a:r>
              <a:rPr lang="en-US" altLang="zh-CN" sz="1350" dirty="0">
                <a:solidFill>
                  <a:srgbClr val="414455"/>
                </a:solidFill>
                <a:latin typeface="微软雅黑" panose="020B0503020204020204" pitchFamily="34" charset="-122"/>
                <a:ea typeface="微软雅黑" panose="020B0503020204020204" pitchFamily="34" charset="-122"/>
              </a:rPr>
              <a:t>3D</a:t>
            </a:r>
            <a:r>
              <a:rPr lang="zh-CN" altLang="en-US" sz="1350" dirty="0">
                <a:solidFill>
                  <a:srgbClr val="414455"/>
                </a:solidFill>
                <a:latin typeface="微软雅黑" panose="020B0503020204020204" pitchFamily="34" charset="-122"/>
                <a:ea typeface="微软雅黑" panose="020B0503020204020204" pitchFamily="34" charset="-122"/>
              </a:rPr>
              <a:t>动画</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动画优化</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3108543"/>
          </a:xfrm>
          <a:prstGeom prst="rect">
            <a:avLst/>
          </a:prstGeom>
        </p:spPr>
        <p:txBody>
          <a:bodyPr wrap="square">
            <a:spAutoFit/>
          </a:bodyPr>
          <a:lstStyle/>
          <a:p>
            <a:r>
              <a:rPr lang="en-US" altLang="zh-CN" sz="1400" dirty="0">
                <a:sym typeface="Wingdings" panose="05000000000000000000" pitchFamily="2" charset="2"/>
              </a:rPr>
              <a:t>1</a:t>
            </a:r>
            <a:r>
              <a:rPr lang="zh-CN" altLang="en-US" sz="1400" dirty="0">
                <a:sym typeface="Wingdings" panose="05000000000000000000" pitchFamily="2" charset="2"/>
              </a:rPr>
              <a:t>、减少试用</a:t>
            </a:r>
            <a:r>
              <a:rPr lang="en-US" altLang="zh-CN" sz="1400" dirty="0">
                <a:sym typeface="Wingdings" panose="05000000000000000000" pitchFamily="2" charset="2"/>
              </a:rPr>
              <a:t>left width margin</a:t>
            </a:r>
            <a:r>
              <a:rPr lang="zh-CN" altLang="en-US" sz="1400" dirty="0">
                <a:sym typeface="Wingdings" panose="05000000000000000000" pitchFamily="2" charset="2"/>
              </a:rPr>
              <a:t>做动画，用</a:t>
            </a:r>
            <a:r>
              <a:rPr lang="en-US" altLang="zh-CN" sz="1400" dirty="0">
                <a:sym typeface="Wingdings" panose="05000000000000000000" pitchFamily="2" charset="2"/>
              </a:rPr>
              <a:t>transform</a:t>
            </a:r>
            <a:r>
              <a:rPr lang="zh-CN" altLang="en-US" sz="1400" dirty="0">
                <a:sym typeface="Wingdings" panose="05000000000000000000" pitchFamily="2" charset="2"/>
              </a:rPr>
              <a:t>替换</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en-US" altLang="zh-CN" sz="1400" dirty="0">
                <a:sym typeface="Wingdings" panose="05000000000000000000" pitchFamily="2" charset="2"/>
              </a:rPr>
              <a:t>2</a:t>
            </a:r>
            <a:r>
              <a:rPr lang="zh-CN" altLang="en-US" sz="1400" dirty="0">
                <a:sym typeface="Wingdings" panose="05000000000000000000" pitchFamily="2" charset="2"/>
              </a:rPr>
              <a:t>、利用</a:t>
            </a:r>
            <a:r>
              <a:rPr lang="en-US" altLang="zh-CN" sz="1400" dirty="0">
                <a:sym typeface="Wingdings" panose="05000000000000000000" pitchFamily="2" charset="2"/>
              </a:rPr>
              <a:t>3d</a:t>
            </a:r>
            <a:r>
              <a:rPr lang="zh-CN" altLang="en-US" sz="1400" dirty="0">
                <a:sym typeface="Wingdings" panose="05000000000000000000" pitchFamily="2" charset="2"/>
              </a:rPr>
              <a:t>变形来开启</a:t>
            </a:r>
            <a:r>
              <a:rPr lang="en-US" altLang="zh-CN" sz="1400" dirty="0">
                <a:sym typeface="Wingdings" panose="05000000000000000000" pitchFamily="2" charset="2"/>
              </a:rPr>
              <a:t>GPU</a:t>
            </a:r>
            <a:r>
              <a:rPr lang="zh-CN" altLang="en-US" sz="1400" dirty="0">
                <a:sym typeface="Wingdings" panose="05000000000000000000" pitchFamily="2" charset="2"/>
              </a:rPr>
              <a:t>加速，使动画更流畅</a:t>
            </a:r>
            <a:endParaRPr lang="en-US" altLang="zh-CN" sz="1400" dirty="0">
              <a:sym typeface="Wingdings" panose="05000000000000000000" pitchFamily="2" charset="2"/>
            </a:endParaRPr>
          </a:p>
          <a:p>
            <a:endParaRPr lang="en-US" altLang="zh-CN" sz="1400" dirty="0">
              <a:sym typeface="Wingdings" panose="05000000000000000000" pitchFamily="2" charset="2"/>
            </a:endParaRPr>
          </a:p>
          <a:p>
            <a:r>
              <a:rPr lang="en-US" altLang="zh-CN" sz="1400" dirty="0"/>
              <a:t>3</a:t>
            </a:r>
            <a:r>
              <a:rPr lang="zh-CN" altLang="en-US" sz="1400" dirty="0"/>
              <a:t>、动画过程有闪烁（一般出现在动画开始）</a:t>
            </a:r>
            <a:endParaRPr lang="zh-CN" altLang="en-US" sz="1400" dirty="0"/>
          </a:p>
          <a:p>
            <a:r>
              <a:rPr lang="en-US" altLang="zh-CN" sz="1400" dirty="0"/>
              <a:t>-</a:t>
            </a:r>
            <a:r>
              <a:rPr lang="en-US" altLang="zh-CN" sz="1400" dirty="0" err="1"/>
              <a:t>webkit-backface-visibility:hidden</a:t>
            </a:r>
            <a:r>
              <a:rPr lang="en-US" altLang="zh-CN" sz="1400" dirty="0"/>
              <a:t>;</a:t>
            </a:r>
            <a:endParaRPr lang="en-US" altLang="zh-CN" sz="1400" dirty="0"/>
          </a:p>
          <a:p>
            <a:r>
              <a:rPr lang="en-US" altLang="zh-CN" sz="1400" dirty="0"/>
              <a:t>-</a:t>
            </a:r>
            <a:r>
              <a:rPr lang="en-US" altLang="zh-CN" sz="1400" dirty="0" err="1"/>
              <a:t>moz-backface-visibility:hidden</a:t>
            </a:r>
            <a:r>
              <a:rPr lang="en-US" altLang="zh-CN" sz="1400" dirty="0"/>
              <a:t>; </a:t>
            </a:r>
            <a:endParaRPr lang="en-US" altLang="zh-CN" sz="1400" dirty="0"/>
          </a:p>
          <a:p>
            <a:r>
              <a:rPr lang="en-US" altLang="zh-CN" sz="1400" dirty="0"/>
              <a:t>-</a:t>
            </a:r>
            <a:r>
              <a:rPr lang="en-US" altLang="zh-CN" sz="1400" dirty="0" err="1"/>
              <a:t>ms-backface-visibility:hidden</a:t>
            </a:r>
            <a:r>
              <a:rPr lang="en-US" altLang="zh-CN" sz="1400" dirty="0"/>
              <a:t>; </a:t>
            </a:r>
            <a:endParaRPr lang="en-US" altLang="zh-CN" sz="1400" dirty="0"/>
          </a:p>
          <a:p>
            <a:r>
              <a:rPr lang="en-US" altLang="zh-CN" sz="1400" dirty="0" err="1"/>
              <a:t>backface-visibility:hidden</a:t>
            </a:r>
            <a:r>
              <a:rPr lang="en-US" altLang="zh-CN" sz="1400" dirty="0"/>
              <a:t>; </a:t>
            </a:r>
            <a:endParaRPr lang="en-US" altLang="zh-CN" sz="1400" dirty="0"/>
          </a:p>
          <a:p>
            <a:r>
              <a:rPr lang="en-US" altLang="zh-CN" sz="1400" dirty="0"/>
              <a:t>-webkit-perspective:1000; </a:t>
            </a:r>
            <a:endParaRPr lang="en-US" altLang="zh-CN" sz="1400" dirty="0"/>
          </a:p>
          <a:p>
            <a:r>
              <a:rPr lang="en-US" altLang="zh-CN" sz="1400" dirty="0"/>
              <a:t>-moz-perspective:1000; </a:t>
            </a:r>
            <a:endParaRPr lang="en-US" altLang="zh-CN" sz="1400" dirty="0"/>
          </a:p>
          <a:p>
            <a:r>
              <a:rPr lang="en-US" altLang="zh-CN" sz="1400" dirty="0"/>
              <a:t>-ms-perspective:1000; </a:t>
            </a:r>
            <a:endParaRPr lang="en-US" altLang="zh-CN" sz="1400" dirty="0"/>
          </a:p>
          <a:p>
            <a:r>
              <a:rPr lang="en-US" altLang="zh-CN" sz="1400" dirty="0"/>
              <a:t>perspective:1000;</a:t>
            </a:r>
            <a:endParaRPr lang="en-US" altLang="zh-CN" sz="1400" dirty="0">
              <a:sym typeface="Wingdings" panose="05000000000000000000" pitchFamily="2" charset="2"/>
            </a:endParaRPr>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78413"/>
            <a:ext cx="2789599" cy="12152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圆角矩形 70"/>
          <p:cNvSpPr/>
          <p:nvPr/>
        </p:nvSpPr>
        <p:spPr>
          <a:xfrm>
            <a:off x="4086072" y="1950849"/>
            <a:ext cx="4913267" cy="1215263"/>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72" name="矩形 71"/>
          <p:cNvSpPr/>
          <p:nvPr/>
        </p:nvSpPr>
        <p:spPr>
          <a:xfrm>
            <a:off x="5003935" y="1950849"/>
            <a:ext cx="4157379" cy="1215263"/>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TextBox 80"/>
          <p:cNvSpPr txBox="1"/>
          <p:nvPr/>
        </p:nvSpPr>
        <p:spPr>
          <a:xfrm flipH="1">
            <a:off x="3986721" y="2144710"/>
            <a:ext cx="1062572" cy="854080"/>
          </a:xfrm>
          <a:prstGeom prst="rect">
            <a:avLst/>
          </a:prstGeom>
          <a:noFill/>
        </p:spPr>
        <p:txBody>
          <a:bodyPr wrap="square" rtlCol="0">
            <a:spAutoFit/>
          </a:bodyPr>
          <a:lstStyle/>
          <a:p>
            <a:pPr algn="ctr"/>
            <a:r>
              <a:rPr lang="en-US" altLang="zh-CN" sz="4950" b="1" dirty="0">
                <a:solidFill>
                  <a:schemeClr val="bg1"/>
                </a:solidFill>
                <a:latin typeface="方正兰亭黑简体" panose="02000000000000000000" pitchFamily="2" charset="-122"/>
                <a:ea typeface="方正兰亭黑简体" panose="02000000000000000000" pitchFamily="2" charset="-122"/>
              </a:rPr>
              <a:t>20</a:t>
            </a:r>
            <a:endParaRPr lang="id-ID" sz="495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p:cNvSpPr txBox="1"/>
          <p:nvPr/>
        </p:nvSpPr>
        <p:spPr>
          <a:xfrm>
            <a:off x="5094649" y="2328143"/>
            <a:ext cx="3904689" cy="373380"/>
          </a:xfrm>
          <a:prstGeom prst="rect">
            <a:avLst/>
          </a:prstGeom>
          <a:noFill/>
        </p:spPr>
        <p:txBody>
          <a:bodyPr wrap="square" lIns="51421" tIns="25710" rIns="51421" bIns="25710" rtlCol="0">
            <a:spAutoFit/>
          </a:bodyPr>
          <a:lstStyle/>
          <a:p>
            <a:pPr marL="0" lvl="1"/>
            <a:r>
              <a:rPr lang="en-US" altLang="zh-CN" sz="2100" b="1" dirty="0">
                <a:solidFill>
                  <a:schemeClr val="bg1"/>
                </a:solidFill>
                <a:latin typeface="微软雅黑" panose="020B0503020204020204" pitchFamily="34" charset="-122"/>
                <a:ea typeface="微软雅黑" panose="020B0503020204020204" pitchFamily="34" charset="-122"/>
              </a:rPr>
              <a:t>CSS3</a:t>
            </a:r>
            <a:r>
              <a:rPr lang="zh-CN" altLang="en-US" sz="2100" b="1" dirty="0">
                <a:solidFill>
                  <a:schemeClr val="bg1"/>
                </a:solidFill>
                <a:latin typeface="微软雅黑" panose="020B0503020204020204" pitchFamily="34" charset="-122"/>
                <a:ea typeface="微软雅黑" panose="020B0503020204020204" pitchFamily="34" charset="-122"/>
              </a:rPr>
              <a:t>总结</a:t>
            </a:r>
            <a:r>
              <a:rPr lang="en-US" altLang="zh-CN" sz="2100" b="1" dirty="0">
                <a:solidFill>
                  <a:schemeClr val="bg1"/>
                </a:solidFill>
                <a:latin typeface="微软雅黑" panose="020B0503020204020204" pitchFamily="34" charset="-122"/>
                <a:ea typeface="微软雅黑" panose="020B0503020204020204" pitchFamily="34" charset="-122"/>
              </a:rPr>
              <a:t>+</a:t>
            </a:r>
            <a:r>
              <a:rPr lang="zh-CN" altLang="en-US" sz="2100" b="1" dirty="0">
                <a:solidFill>
                  <a:schemeClr val="bg1"/>
                </a:solidFill>
                <a:latin typeface="微软雅黑" panose="020B0503020204020204" pitchFamily="34" charset="-122"/>
                <a:ea typeface="微软雅黑" panose="020B0503020204020204" pitchFamily="34" charset="-122"/>
              </a:rPr>
              <a:t>答疑</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171" name="组合 170"/>
          <p:cNvGrpSpPr/>
          <p:nvPr/>
        </p:nvGrpSpPr>
        <p:grpSpPr>
          <a:xfrm>
            <a:off x="2064628" y="1988867"/>
            <a:ext cx="1384430" cy="1248221"/>
            <a:chOff x="3720691" y="2824413"/>
            <a:chExt cx="1341120" cy="1209172"/>
          </a:xfrm>
        </p:grpSpPr>
        <p:sp>
          <p:nvSpPr>
            <p:cNvPr id="17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1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175" name="Freeform 5"/>
          <p:cNvSpPr/>
          <p:nvPr/>
        </p:nvSpPr>
        <p:spPr bwMode="auto">
          <a:xfrm rot="1855731">
            <a:off x="2159429" y="2074341"/>
            <a:ext cx="1194827" cy="10772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nvGrpSpPr>
          <p:cNvPr id="182" name="组合 181"/>
          <p:cNvGrpSpPr/>
          <p:nvPr/>
        </p:nvGrpSpPr>
        <p:grpSpPr>
          <a:xfrm>
            <a:off x="3350801" y="2079269"/>
            <a:ext cx="208734" cy="138347"/>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4" name="图片 3" descr="001"/>
          <p:cNvPicPr>
            <a:picLocks noChangeAspect="1"/>
          </p:cNvPicPr>
          <p:nvPr/>
        </p:nvPicPr>
        <p:blipFill>
          <a:blip r:embed="rId1"/>
          <a:stretch>
            <a:fillRect/>
          </a:stretch>
        </p:blipFill>
        <p:spPr>
          <a:xfrm>
            <a:off x="2199005" y="2078990"/>
            <a:ext cx="1114425" cy="1146175"/>
          </a:xfrm>
          <a:prstGeom prst="rect">
            <a:avLst/>
          </a:prstGeom>
        </p:spPr>
      </p:pic>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0"/>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js</a:t>
              </a:r>
              <a:r>
                <a:rPr lang="zh-CN" altLang="en-US" dirty="0">
                  <a:solidFill>
                    <a:schemeClr val="tx1"/>
                  </a:solidFill>
                  <a:latin typeface="微软雅黑" panose="020B0503020204020204" pitchFamily="34" charset="-122"/>
                  <a:ea typeface="微软雅黑" panose="020B0503020204020204" pitchFamily="34" charset="-122"/>
                </a:rPr>
                <a:t>时间线</a:t>
              </a: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pic>
        <p:nvPicPr>
          <p:cNvPr id="5" name="图片 4"/>
          <p:cNvPicPr>
            <a:picLocks noChangeAspect="1"/>
          </p:cNvPicPr>
          <p:nvPr/>
        </p:nvPicPr>
        <p:blipFill>
          <a:blip r:embed="rId2"/>
          <a:stretch>
            <a:fillRect/>
          </a:stretch>
        </p:blipFill>
        <p:spPr>
          <a:xfrm>
            <a:off x="697230" y="675640"/>
            <a:ext cx="8098155" cy="41179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重排重绘概念</a:t>
              </a:r>
              <a:endParaRPr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2061210"/>
          </a:xfrm>
          <a:prstGeom prst="rect">
            <a:avLst/>
          </a:prstGeom>
        </p:spPr>
        <p:txBody>
          <a:bodyPr wrap="square">
            <a:spAutoFit/>
          </a:bodyPr>
          <a:lstStyle/>
          <a:p>
            <a:pPr marL="285750" indent="-285750">
              <a:buFont typeface="Wingdings" panose="05000000000000000000" pitchFamily="2" charset="2"/>
              <a:buChar char="Ø"/>
            </a:pPr>
            <a:r>
              <a:rPr lang="zh-CN" altLang="en-US" sz="1600" dirty="0"/>
              <a:t>重排：当</a:t>
            </a:r>
            <a:r>
              <a:rPr lang="en-US" altLang="zh-CN" sz="1600" dirty="0"/>
              <a:t>DOM</a:t>
            </a:r>
            <a:r>
              <a:rPr lang="zh-CN" altLang="en-US" sz="1600" dirty="0"/>
              <a:t>元素影响了元素的几何属性（例如宽和高），浏览器需要重新计算元素的几何属性，同样其它元素的几何属性也会和位置也会因此受到影响。浏览器会使渲染树中受到影响的部分失效，并重新构造渲染树。这个过程称为“重排”。</a:t>
            </a:r>
            <a:r>
              <a:rPr lang="en-US" altLang="zh-CN" sz="1600" dirty="0"/>
              <a:t>“</a:t>
            </a:r>
            <a:r>
              <a:rPr lang="zh-CN" altLang="en-US" sz="1600" dirty="0"/>
              <a:t>回流</a:t>
            </a:r>
            <a:r>
              <a:rPr lang="en-US" altLang="zh-CN" sz="1600" dirty="0"/>
              <a:t>”</a:t>
            </a:r>
            <a:endParaRPr lang="en-US" altLang="zh-CN" sz="1600" dirty="0"/>
          </a:p>
          <a:p>
            <a:pPr marL="285750" indent="-285750">
              <a:buFont typeface="Wingdings" panose="05000000000000000000" pitchFamily="2" charset="2"/>
              <a:buChar char="Ø"/>
            </a:pPr>
            <a:r>
              <a:rPr lang="zh-CN" altLang="en-US" sz="1600" dirty="0"/>
              <a:t>重绘：完成重排后，浏览器会重新绘制受影响的部分到屏幕上中，该过程称为“重绘”。</a:t>
            </a:r>
            <a:endParaRPr lang="zh-CN" altLang="en-US" sz="1600" dirty="0"/>
          </a:p>
          <a:p>
            <a:pPr indent="0">
              <a:buFont typeface="Wingdings" panose="05000000000000000000" pitchFamily="2" charset="2"/>
              <a:buNone/>
            </a:pPr>
            <a:endParaRPr lang="zh-CN" altLang="en-US" dirty="0"/>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发生重排重绘的情况</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216144" y="1374397"/>
            <a:ext cx="6871659" cy="3262432"/>
          </a:xfrm>
          <a:prstGeom prst="rect">
            <a:avLst/>
          </a:prstGeom>
        </p:spPr>
        <p:txBody>
          <a:bodyPr wrap="square">
            <a:spAutoFit/>
          </a:bodyPr>
          <a:lstStyle/>
          <a:p>
            <a:pPr marL="285750" indent="-285750">
              <a:buFont typeface="Wingdings" panose="05000000000000000000" pitchFamily="2" charset="2"/>
              <a:buChar char="Ø"/>
            </a:pPr>
            <a:r>
              <a:rPr lang="zh-CN" altLang="en-US" sz="1600" dirty="0"/>
              <a:t>重排发生的情况：</a:t>
            </a:r>
            <a:endParaRPr lang="zh-CN" altLang="en-US" sz="1600" dirty="0"/>
          </a:p>
          <a:p>
            <a:pPr lvl="1"/>
            <a:r>
              <a:rPr lang="zh-CN" altLang="en-US" sz="1600" dirty="0"/>
              <a:t>添加或删除可见的</a:t>
            </a:r>
            <a:r>
              <a:rPr lang="en-US" altLang="zh-CN" sz="1600" dirty="0"/>
              <a:t>DOM</a:t>
            </a:r>
            <a:r>
              <a:rPr lang="zh-CN" altLang="en-US" sz="1600" dirty="0"/>
              <a:t>元素。</a:t>
            </a:r>
            <a:endParaRPr lang="zh-CN" altLang="en-US" sz="1600" dirty="0"/>
          </a:p>
          <a:p>
            <a:pPr lvl="1"/>
            <a:r>
              <a:rPr lang="zh-CN" altLang="en-US" sz="1600" dirty="0"/>
              <a:t>元素位置改变。 </a:t>
            </a:r>
            <a:endParaRPr lang="zh-CN" altLang="en-US" sz="1600" dirty="0"/>
          </a:p>
          <a:p>
            <a:pPr lvl="1"/>
            <a:r>
              <a:rPr lang="zh-CN" altLang="en-US" sz="1600" dirty="0"/>
              <a:t>元素的尺寸改变（</a:t>
            </a:r>
            <a:r>
              <a:rPr lang="en-US" altLang="zh-CN" sz="1600" dirty="0"/>
              <a:t>width/height padding border margin</a:t>
            </a:r>
            <a:r>
              <a:rPr lang="zh-CN" altLang="en-US" sz="1600" dirty="0"/>
              <a:t>）。 </a:t>
            </a:r>
            <a:endParaRPr lang="zh-CN" altLang="en-US" sz="1600" dirty="0"/>
          </a:p>
          <a:p>
            <a:pPr lvl="1"/>
            <a:r>
              <a:rPr lang="zh-CN" altLang="en-US" sz="1600" dirty="0"/>
              <a:t>内容改变。 </a:t>
            </a:r>
            <a:endParaRPr lang="zh-CN" altLang="en-US" sz="1600" dirty="0"/>
          </a:p>
          <a:p>
            <a:pPr lvl="1"/>
            <a:r>
              <a:rPr lang="zh-CN" altLang="en-US" sz="1600" dirty="0"/>
              <a:t>页面渲染器初始化。 </a:t>
            </a:r>
            <a:endParaRPr lang="zh-CN" altLang="en-US" sz="1600" dirty="0"/>
          </a:p>
          <a:p>
            <a:pPr lvl="1"/>
            <a:r>
              <a:rPr lang="zh-CN" altLang="en-US" sz="1600" dirty="0"/>
              <a:t>浏览器窗口尺寸改变。</a:t>
            </a:r>
            <a:endParaRPr lang="en-US" altLang="zh-CN" sz="1600" dirty="0"/>
          </a:p>
          <a:p>
            <a:pPr lvl="1"/>
            <a:endParaRPr lang="zh-CN" altLang="en-US" sz="1600" dirty="0"/>
          </a:p>
          <a:p>
            <a:pPr marL="285750" indent="-285750">
              <a:buFont typeface="Wingdings" panose="05000000000000000000" pitchFamily="2" charset="2"/>
              <a:buChar char="Ø"/>
            </a:pPr>
            <a:r>
              <a:rPr lang="zh-CN" altLang="en-US" sz="1600" dirty="0"/>
              <a:t>重绘发生的情况：</a:t>
            </a:r>
            <a:endParaRPr lang="zh-CN" altLang="en-US" sz="1600" dirty="0"/>
          </a:p>
          <a:p>
            <a:pPr lvl="1"/>
            <a:r>
              <a:rPr lang="zh-CN" altLang="en-US" sz="1600" dirty="0"/>
              <a:t>重绘发生在元素的可见的外观被改变，但并没有影响到布局的时候。</a:t>
            </a:r>
            <a:endParaRPr lang="zh-CN" altLang="en-US" sz="1600" dirty="0"/>
          </a:p>
          <a:p>
            <a:pPr lvl="1"/>
            <a:r>
              <a:rPr lang="zh-CN" altLang="en-US" sz="1600" dirty="0"/>
              <a:t>比如，仅修改</a:t>
            </a:r>
            <a:r>
              <a:rPr lang="en-US" altLang="zh-CN" sz="1600" dirty="0"/>
              <a:t>DOM</a:t>
            </a:r>
            <a:r>
              <a:rPr lang="zh-CN" altLang="en-US" sz="1600" dirty="0"/>
              <a:t>元素的字体颜色（只有</a:t>
            </a:r>
            <a:r>
              <a:rPr lang="en-US" altLang="zh-CN" sz="1600" dirty="0"/>
              <a:t>Repaint</a:t>
            </a:r>
            <a:r>
              <a:rPr lang="zh-CN" altLang="en-US" sz="1600" dirty="0"/>
              <a:t>，因为不需要调整布局）</a:t>
            </a:r>
            <a:endParaRPr lang="zh-CN" altLang="en-US" dirty="0"/>
          </a:p>
          <a:p>
            <a:endParaRPr lang="en-US" altLang="zh-CN" sz="1400" dirty="0">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浏览器的优化：渲染队列</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80584" y="1374397"/>
            <a:ext cx="6871659" cy="3322955"/>
          </a:xfrm>
          <a:prstGeom prst="rect">
            <a:avLst/>
          </a:prstGeom>
        </p:spPr>
        <p:txBody>
          <a:bodyPr wrap="square">
            <a:spAutoFit/>
          </a:bodyPr>
          <a:lstStyle/>
          <a:p>
            <a:r>
              <a:rPr lang="en-US" altLang="zh-CN" sz="1400" dirty="0" err="1"/>
              <a:t>var L = </a:t>
            </a:r>
            <a:r>
              <a:rPr lang="en-US" altLang="zh-CN" sz="1400" dirty="0">
                <a:sym typeface="+mn-ea"/>
              </a:rPr>
              <a:t>div.offsetLeft;</a:t>
            </a:r>
            <a:endParaRPr lang="en-US" altLang="zh-CN" sz="1400" dirty="0" err="1"/>
          </a:p>
          <a:p>
            <a:r>
              <a:rPr lang="en-US" altLang="zh-CN" sz="1400" dirty="0" err="1"/>
              <a:t>var T = </a:t>
            </a:r>
            <a:r>
              <a:rPr lang="en-US" altLang="zh-CN" sz="1400" dirty="0">
                <a:sym typeface="+mn-ea"/>
              </a:rPr>
              <a:t>div.offsetTop;</a:t>
            </a:r>
            <a:endParaRPr lang="en-US" altLang="zh-CN" sz="1400" dirty="0" err="1"/>
          </a:p>
          <a:p>
            <a:r>
              <a:rPr lang="en-US" altLang="zh-CN" sz="1400" dirty="0" err="1"/>
              <a:t>div.style.left</a:t>
            </a:r>
            <a:r>
              <a:rPr lang="en-US" altLang="zh-CN" sz="1400" dirty="0"/>
              <a:t> = div.offsetLeft +</a:t>
            </a:r>
            <a:r>
              <a:rPr lang="en-US" altLang="zh-CN" sz="1400" dirty="0"/>
              <a:t> '10px';</a:t>
            </a:r>
            <a:endParaRPr lang="en-US" altLang="zh-CN" sz="1400" dirty="0"/>
          </a:p>
          <a:p>
            <a:r>
              <a:rPr lang="en-US" altLang="zh-CN" sz="1400" dirty="0" err="1">
                <a:sym typeface="+mn-ea"/>
              </a:rPr>
              <a:t>div.style.top </a:t>
            </a:r>
            <a:r>
              <a:rPr lang="en-US" altLang="zh-CN" sz="1400" dirty="0">
                <a:sym typeface="+mn-ea"/>
              </a:rPr>
              <a:t>= div.offsetTop + '10px';</a:t>
            </a:r>
            <a:endParaRPr lang="en-US" altLang="zh-CN" sz="1400" dirty="0"/>
          </a:p>
          <a:p>
            <a:endParaRPr lang="en-US" altLang="zh-CN" sz="1400" dirty="0"/>
          </a:p>
          <a:p>
            <a:endParaRPr lang="en-US" altLang="zh-CN" sz="1400" dirty="0"/>
          </a:p>
          <a:p>
            <a:endParaRPr lang="en-US" altLang="zh-CN" sz="1400" dirty="0"/>
          </a:p>
          <a:p>
            <a:endParaRPr lang="en-US" altLang="zh-CN" sz="1400" dirty="0"/>
          </a:p>
          <a:p>
            <a:br>
              <a:rPr lang="en-US" altLang="zh-CN" sz="1400" dirty="0"/>
            </a:br>
            <a:br>
              <a:rPr lang="en-US" altLang="zh-CN" sz="1400" dirty="0"/>
            </a:br>
            <a:r>
              <a:rPr lang="zh-CN" altLang="en-US" sz="1400" dirty="0"/>
              <a:t>以下属性或方法会刷新渲染队列</a:t>
            </a:r>
            <a:endParaRPr lang="zh-CN" altLang="en-US" sz="1400" dirty="0"/>
          </a:p>
          <a:p>
            <a:r>
              <a:rPr lang="en-US" altLang="zh-CN" sz="1400" dirty="0" err="1"/>
              <a:t>offsetTop</a:t>
            </a:r>
            <a:r>
              <a:rPr lang="zh-CN" altLang="en-US" sz="1400" dirty="0"/>
              <a:t>、</a:t>
            </a:r>
            <a:r>
              <a:rPr lang="en-US" altLang="zh-CN" sz="1400" dirty="0" err="1"/>
              <a:t>offsetLeft</a:t>
            </a:r>
            <a:r>
              <a:rPr lang="zh-CN" altLang="en-US" sz="1400" dirty="0"/>
              <a:t>、</a:t>
            </a:r>
            <a:r>
              <a:rPr lang="en-US" altLang="zh-CN" sz="1400" dirty="0" err="1"/>
              <a:t>offsetWidth</a:t>
            </a:r>
            <a:r>
              <a:rPr lang="zh-CN" altLang="en-US" sz="1400" dirty="0"/>
              <a:t>、</a:t>
            </a:r>
            <a:r>
              <a:rPr lang="en-US" altLang="zh-CN" sz="1400" dirty="0" err="1"/>
              <a:t>offsetHeight</a:t>
            </a:r>
            <a:endParaRPr lang="en-US" altLang="zh-CN" sz="1400" dirty="0"/>
          </a:p>
          <a:p>
            <a:r>
              <a:rPr lang="en-US" altLang="zh-CN" sz="1400" dirty="0" err="1"/>
              <a:t>clientTop</a:t>
            </a:r>
            <a:r>
              <a:rPr lang="zh-CN" altLang="en-US" sz="1400" dirty="0"/>
              <a:t>、</a:t>
            </a:r>
            <a:r>
              <a:rPr lang="en-US" altLang="zh-CN" sz="1400" dirty="0" err="1"/>
              <a:t>clientLeft</a:t>
            </a:r>
            <a:r>
              <a:rPr lang="zh-CN" altLang="en-US" sz="1400" dirty="0"/>
              <a:t>、</a:t>
            </a:r>
            <a:r>
              <a:rPr lang="en-US" altLang="zh-CN" sz="1400" dirty="0" err="1"/>
              <a:t>clientWidth</a:t>
            </a:r>
            <a:r>
              <a:rPr lang="zh-CN" altLang="en-US" sz="1400" dirty="0"/>
              <a:t>、</a:t>
            </a:r>
            <a:r>
              <a:rPr lang="en-US" altLang="zh-CN" sz="1400" dirty="0" err="1"/>
              <a:t>clientHeight</a:t>
            </a:r>
            <a:endParaRPr lang="en-US" altLang="zh-CN" sz="1400" dirty="0"/>
          </a:p>
          <a:p>
            <a:r>
              <a:rPr lang="en-US" altLang="zh-CN" sz="1400" dirty="0" err="1"/>
              <a:t>scrollTop</a:t>
            </a:r>
            <a:r>
              <a:rPr lang="zh-CN" altLang="en-US" sz="1400" dirty="0"/>
              <a:t>、</a:t>
            </a:r>
            <a:r>
              <a:rPr lang="en-US" altLang="zh-CN" sz="1400" dirty="0" err="1"/>
              <a:t>scrollLeft</a:t>
            </a:r>
            <a:r>
              <a:rPr lang="zh-CN" altLang="en-US" sz="1400" dirty="0"/>
              <a:t>、</a:t>
            </a:r>
            <a:r>
              <a:rPr lang="en-US" altLang="zh-CN" sz="1400" dirty="0" err="1"/>
              <a:t>scrollWidth</a:t>
            </a:r>
            <a:r>
              <a:rPr lang="zh-CN" altLang="en-US" sz="1400" dirty="0"/>
              <a:t>、</a:t>
            </a:r>
            <a:r>
              <a:rPr lang="en-US" altLang="zh-CN" sz="1400" dirty="0" err="1"/>
              <a:t>scrollHeight</a:t>
            </a:r>
            <a:endParaRPr lang="en-US" altLang="zh-CN" sz="1400" dirty="0"/>
          </a:p>
          <a:p>
            <a:r>
              <a:rPr lang="en-US" altLang="zh-CN" sz="1400" dirty="0" err="1"/>
              <a:t>getComputedStyle</a:t>
            </a:r>
            <a:r>
              <a:rPr lang="en-US" altLang="zh-CN" sz="1400" dirty="0"/>
              <a:t>()</a:t>
            </a:r>
            <a:r>
              <a:rPr lang="zh-CN" altLang="en-US" sz="1400" dirty="0"/>
              <a:t>（</a:t>
            </a:r>
            <a:r>
              <a:rPr lang="en-US" altLang="zh-CN" sz="1400" dirty="0"/>
              <a:t>IE</a:t>
            </a:r>
            <a:r>
              <a:rPr lang="zh-CN" altLang="en-US" sz="1400" dirty="0"/>
              <a:t>中</a:t>
            </a:r>
            <a:r>
              <a:rPr lang="en-US" altLang="zh-CN" sz="1400" dirty="0" err="1"/>
              <a:t>currentStyle</a:t>
            </a:r>
            <a:r>
              <a:rPr lang="zh-CN" altLang="en-US" sz="1400" dirty="0"/>
              <a:t>）</a:t>
            </a:r>
            <a:endParaRPr lang="zh-CN" altLang="en-US" sz="1400" dirty="0"/>
          </a:p>
        </p:txBody>
      </p:sp>
      <p:sp>
        <p:nvSpPr>
          <p:cNvPr id="5" name="文本框 4"/>
          <p:cNvSpPr txBox="1"/>
          <p:nvPr/>
        </p:nvSpPr>
        <p:spPr>
          <a:xfrm>
            <a:off x="4512945" y="1280795"/>
            <a:ext cx="4348480" cy="1814830"/>
          </a:xfrm>
          <a:prstGeom prst="rect">
            <a:avLst/>
          </a:prstGeom>
          <a:noFill/>
        </p:spPr>
        <p:txBody>
          <a:bodyPr wrap="square" rtlCol="0">
            <a:spAutoFit/>
          </a:bodyPr>
          <a:lstStyle/>
          <a:p>
            <a:r>
              <a:rPr lang="en-US" altLang="zh-CN" sz="1400"/>
              <a:t>div.style.left = '10px';</a:t>
            </a:r>
            <a:endParaRPr lang="en-US" altLang="zh-CN" sz="1400"/>
          </a:p>
          <a:p>
            <a:r>
              <a:rPr lang="en-US" altLang="zh-CN" sz="1400"/>
              <a:t>console.log(div.offsetLeft);</a:t>
            </a:r>
            <a:endParaRPr lang="en-US" altLang="zh-CN" sz="1400"/>
          </a:p>
          <a:p>
            <a:r>
              <a:rPr lang="en-US" altLang="zh-CN" sz="1400"/>
              <a:t>div.style.top = '10px';</a:t>
            </a:r>
            <a:endParaRPr lang="en-US" altLang="zh-CN" sz="1400"/>
          </a:p>
          <a:p>
            <a:r>
              <a:rPr lang="en-US" altLang="zh-CN" sz="1400"/>
              <a:t>console.log(div.offsetTop);</a:t>
            </a:r>
            <a:endParaRPr lang="en-US" altLang="zh-CN" sz="1400"/>
          </a:p>
          <a:p>
            <a:r>
              <a:rPr lang="en-US" altLang="zh-CN" sz="1400"/>
              <a:t>div.style.width = '20px';</a:t>
            </a:r>
            <a:endParaRPr lang="en-US" altLang="zh-CN" sz="1400"/>
          </a:p>
          <a:p>
            <a:r>
              <a:rPr lang="en-US" altLang="zh-CN" sz="1400"/>
              <a:t>console.log(div.offsetWidth);</a:t>
            </a:r>
            <a:endParaRPr lang="en-US" altLang="zh-CN" sz="1400"/>
          </a:p>
          <a:p>
            <a:r>
              <a:rPr lang="en-US" altLang="zh-CN" sz="1400"/>
              <a:t>div.style.height = '20px';</a:t>
            </a:r>
            <a:endParaRPr lang="en-US" altLang="zh-CN" sz="1400"/>
          </a:p>
          <a:p>
            <a:r>
              <a:rPr lang="en-US" altLang="zh-CN" sz="1400"/>
              <a:t>console.log(div.offsetHeight);</a:t>
            </a:r>
            <a:endParaRPr lang="en-US" alt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zh-CN" altLang="en-US" sz="1350" dirty="0">
                <a:solidFill>
                  <a:srgbClr val="414455"/>
                </a:solidFill>
                <a:latin typeface="微软雅黑" panose="020B0503020204020204" pitchFamily="34" charset="-122"/>
                <a:ea typeface="微软雅黑" panose="020B0503020204020204" pitchFamily="34" charset="-122"/>
              </a:rPr>
              <a:t>重排重绘</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9820" y="841933"/>
            <a:ext cx="3865880" cy="372745"/>
            <a:chOff x="1543" y="1360"/>
            <a:chExt cx="6088" cy="587"/>
          </a:xfrm>
        </p:grpSpPr>
        <p:sp>
          <p:nvSpPr>
            <p:cNvPr id="3" name="文本框 2"/>
            <p:cNvSpPr txBox="1"/>
            <p:nvPr/>
          </p:nvSpPr>
          <p:spPr>
            <a:xfrm>
              <a:off x="2298" y="1364"/>
              <a:ext cx="5333" cy="582"/>
            </a:xfrm>
            <a:prstGeom prst="rect">
              <a:avLst/>
            </a:prstGeom>
            <a:noFill/>
          </p:spPr>
          <p:txBody>
            <a:bodyPr wrap="square" rtlCol="0">
              <a:spAutoFit/>
            </a:bodyPr>
            <a:lstStyle/>
            <a:p>
              <a:r>
                <a:rPr lang="zh-CN" altLang="en-US" dirty="0">
                  <a:solidFill>
                    <a:srgbClr val="5B5E77"/>
                  </a:solidFill>
                  <a:latin typeface="微软雅黑" panose="020B0503020204020204" pitchFamily="34" charset="-122"/>
                  <a:ea typeface="微软雅黑" panose="020B0503020204020204" pitchFamily="34" charset="-122"/>
                </a:rPr>
                <a:t>重绘与重排的性能优化列</a:t>
              </a:r>
              <a:endParaRPr lang="zh-CN" altLang="en-US"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1" name="矩形 30"/>
          <p:cNvSpPr/>
          <p:nvPr/>
        </p:nvSpPr>
        <p:spPr>
          <a:xfrm>
            <a:off x="1145210" y="1254366"/>
            <a:ext cx="6871659" cy="553998"/>
          </a:xfrm>
          <a:prstGeom prst="rect">
            <a:avLst/>
          </a:prstGeom>
        </p:spPr>
        <p:txBody>
          <a:bodyPr wrap="square">
            <a:spAutoFit/>
          </a:bodyPr>
          <a:lstStyle/>
          <a:p>
            <a:endParaRPr lang="en-US" altLang="zh-CN" sz="1600" dirty="0">
              <a:sym typeface="Wingdings" panose="05000000000000000000" pitchFamily="2" charset="2"/>
            </a:endParaRPr>
          </a:p>
          <a:p>
            <a:endParaRPr lang="en-US" altLang="zh-CN" sz="1400" dirty="0">
              <a:sym typeface="Wingdings" panose="05000000000000000000" pitchFamily="2" charset="2"/>
            </a:endParaRPr>
          </a:p>
        </p:txBody>
      </p:sp>
      <p:sp>
        <p:nvSpPr>
          <p:cNvPr id="29" name="矩形 28"/>
          <p:cNvSpPr/>
          <p:nvPr/>
        </p:nvSpPr>
        <p:spPr>
          <a:xfrm>
            <a:off x="1157089" y="1338202"/>
            <a:ext cx="6871659" cy="3569335"/>
          </a:xfrm>
          <a:prstGeom prst="rect">
            <a:avLst/>
          </a:prstGeom>
        </p:spPr>
        <p:txBody>
          <a:bodyPr wrap="square">
            <a:spAutoFit/>
          </a:bodyPr>
          <a:lstStyle/>
          <a:p>
            <a:r>
              <a:rPr lang="en-US" altLang="zh-CN" sz="1600" dirty="0"/>
              <a:t>1</a:t>
            </a:r>
            <a:r>
              <a:rPr lang="zh-CN" altLang="en-US" sz="1600" dirty="0"/>
              <a:t>、分离读写操作</a:t>
            </a:r>
            <a:endParaRPr lang="zh-CN" altLang="en-US" sz="1600" dirty="0"/>
          </a:p>
          <a:p>
            <a:r>
              <a:rPr lang="en-US" altLang="zh-CN" sz="1600" dirty="0"/>
              <a:t>2</a:t>
            </a:r>
            <a:r>
              <a:rPr lang="zh-CN" altLang="en-US" sz="1600" dirty="0"/>
              <a:t>、样式集中改变</a:t>
            </a:r>
            <a:endParaRPr lang="en-US" altLang="zh-CN" sz="1600" dirty="0"/>
          </a:p>
          <a:p>
            <a:r>
              <a:rPr lang="en-US" altLang="zh-CN" sz="1400" dirty="0"/>
              <a:t>           </a:t>
            </a:r>
            <a:r>
              <a:rPr lang="en-US" altLang="zh-CN" sz="1400" dirty="0" err="1"/>
              <a:t>document.getElementById</a:t>
            </a:r>
            <a:r>
              <a:rPr lang="en-US" altLang="zh-CN" sz="1400" dirty="0"/>
              <a:t>("d1").</a:t>
            </a:r>
            <a:r>
              <a:rPr lang="en-US" altLang="zh-CN" sz="1400" dirty="0" err="1"/>
              <a:t>style.cssText</a:t>
            </a:r>
            <a:r>
              <a:rPr lang="en-US" altLang="zh-CN" sz="1400" dirty="0"/>
              <a:t> = "</a:t>
            </a:r>
            <a:r>
              <a:rPr lang="en-US" altLang="zh-CN" sz="1400" dirty="0" err="1"/>
              <a:t>color:red</a:t>
            </a:r>
            <a:r>
              <a:rPr lang="en-US" altLang="zh-CN" sz="1400" dirty="0"/>
              <a:t>; width:100px";</a:t>
            </a:r>
            <a:endParaRPr lang="zh-CN" altLang="en-US" sz="1600" dirty="0"/>
          </a:p>
          <a:p>
            <a:r>
              <a:rPr lang="en-US" altLang="zh-CN" sz="1600" dirty="0"/>
              <a:t>3</a:t>
            </a:r>
            <a:r>
              <a:rPr lang="zh-CN" altLang="en-US" sz="1600" dirty="0"/>
              <a:t>、缓存布局信息</a:t>
            </a:r>
            <a:endParaRPr lang="en-US" altLang="zh-CN" sz="1600" dirty="0"/>
          </a:p>
          <a:p>
            <a:pPr lvl="1"/>
            <a:r>
              <a:rPr lang="en-US" altLang="zh-CN" sz="1400" dirty="0" err="1"/>
              <a:t>div.style.left</a:t>
            </a:r>
            <a:r>
              <a:rPr lang="en-US" altLang="zh-CN" sz="1400" dirty="0"/>
              <a:t> = </a:t>
            </a:r>
            <a:r>
              <a:rPr lang="en-US" altLang="zh-CN" sz="1400" dirty="0" err="1"/>
              <a:t>div.offsetLeft</a:t>
            </a:r>
            <a:r>
              <a:rPr lang="en-US" altLang="zh-CN" sz="1400" dirty="0"/>
              <a:t> + 1 + 'px';</a:t>
            </a:r>
            <a:endParaRPr lang="en-US" altLang="zh-CN" sz="1400" dirty="0"/>
          </a:p>
          <a:p>
            <a:pPr lvl="1"/>
            <a:r>
              <a:rPr lang="en-US" altLang="zh-CN" sz="1400" dirty="0" err="1"/>
              <a:t>div.style.top</a:t>
            </a:r>
            <a:r>
              <a:rPr lang="en-US" altLang="zh-CN" sz="1400" dirty="0"/>
              <a:t> = </a:t>
            </a:r>
            <a:r>
              <a:rPr lang="en-US" altLang="zh-CN" sz="1400" dirty="0" err="1"/>
              <a:t>div.offsetTop</a:t>
            </a:r>
            <a:r>
              <a:rPr lang="en-US" altLang="zh-CN" sz="1400" dirty="0"/>
              <a:t> + 1 + 'px';</a:t>
            </a:r>
            <a:endParaRPr lang="en-US" altLang="zh-CN" sz="1400" dirty="0"/>
          </a:p>
          <a:p>
            <a:pPr lvl="1"/>
            <a:r>
              <a:rPr lang="zh-CN" altLang="en-US" sz="1600" dirty="0"/>
              <a:t>这种读操作完就执行写操作造成了</a:t>
            </a:r>
            <a:r>
              <a:rPr lang="en-US" altLang="zh-CN" sz="1600" dirty="0"/>
              <a:t>2</a:t>
            </a:r>
            <a:r>
              <a:rPr lang="zh-CN" altLang="en-US" sz="1600" dirty="0"/>
              <a:t>次重排 </a:t>
            </a:r>
            <a:endParaRPr lang="zh-CN" altLang="en-US" sz="1600" dirty="0"/>
          </a:p>
          <a:p>
            <a:pPr lvl="1"/>
            <a:r>
              <a:rPr lang="zh-CN" altLang="en-US" sz="1600" dirty="0"/>
              <a:t>缓存可以进行优化</a:t>
            </a:r>
            <a:endParaRPr lang="zh-CN" altLang="en-US" sz="1600" dirty="0"/>
          </a:p>
          <a:p>
            <a:pPr lvl="1"/>
            <a:r>
              <a:rPr lang="en-US" altLang="zh-CN" sz="1400" dirty="0"/>
              <a:t>var </a:t>
            </a:r>
            <a:r>
              <a:rPr lang="en-US" altLang="zh-CN" sz="1400" dirty="0" err="1"/>
              <a:t>curLeft</a:t>
            </a:r>
            <a:r>
              <a:rPr lang="en-US" altLang="zh-CN" sz="1400" dirty="0"/>
              <a:t> = </a:t>
            </a:r>
            <a:r>
              <a:rPr lang="en-US" altLang="zh-CN" sz="1400" dirty="0" err="1"/>
              <a:t>div.offsetLeft</a:t>
            </a:r>
            <a:r>
              <a:rPr lang="en-US" altLang="zh-CN" sz="1400" dirty="0"/>
              <a:t>;</a:t>
            </a:r>
            <a:endParaRPr lang="en-US" altLang="zh-CN" sz="1400" dirty="0"/>
          </a:p>
          <a:p>
            <a:pPr lvl="1"/>
            <a:r>
              <a:rPr lang="en-US" altLang="zh-CN" sz="1400" dirty="0"/>
              <a:t>var </a:t>
            </a:r>
            <a:r>
              <a:rPr lang="en-US" altLang="zh-CN" sz="1400" dirty="0" err="1"/>
              <a:t>curTop</a:t>
            </a:r>
            <a:r>
              <a:rPr lang="en-US" altLang="zh-CN" sz="1400" dirty="0"/>
              <a:t> = </a:t>
            </a:r>
            <a:r>
              <a:rPr lang="en-US" altLang="zh-CN" sz="1400" dirty="0" err="1"/>
              <a:t>div.offsetTop</a:t>
            </a:r>
            <a:r>
              <a:rPr lang="en-US" altLang="zh-CN" sz="1400" dirty="0"/>
              <a:t>;</a:t>
            </a:r>
            <a:endParaRPr lang="en-US" altLang="zh-CN" sz="1400" dirty="0"/>
          </a:p>
          <a:p>
            <a:pPr lvl="1"/>
            <a:r>
              <a:rPr lang="en-US" altLang="zh-CN" sz="1400" dirty="0" err="1"/>
              <a:t>div.style.left</a:t>
            </a:r>
            <a:r>
              <a:rPr lang="en-US" altLang="zh-CN" sz="1400" dirty="0"/>
              <a:t> = </a:t>
            </a:r>
            <a:r>
              <a:rPr lang="en-US" altLang="zh-CN" sz="1400" dirty="0" err="1"/>
              <a:t>curLeft</a:t>
            </a:r>
            <a:r>
              <a:rPr lang="en-US" altLang="zh-CN" sz="1400" dirty="0"/>
              <a:t> + 1 + 'px';</a:t>
            </a:r>
            <a:endParaRPr lang="en-US" altLang="zh-CN" sz="1400" dirty="0"/>
          </a:p>
          <a:p>
            <a:pPr lvl="1"/>
            <a:r>
              <a:rPr lang="en-US" altLang="zh-CN" sz="1400" dirty="0" err="1"/>
              <a:t>div.style.top</a:t>
            </a:r>
            <a:r>
              <a:rPr lang="en-US" altLang="zh-CN" sz="1400" dirty="0"/>
              <a:t> = </a:t>
            </a:r>
            <a:r>
              <a:rPr lang="en-US" altLang="zh-CN" sz="1400" dirty="0" err="1"/>
              <a:t>curTop</a:t>
            </a:r>
            <a:r>
              <a:rPr lang="en-US" altLang="zh-CN" sz="1400" dirty="0"/>
              <a:t> + 1 + 'px';</a:t>
            </a:r>
            <a:endParaRPr lang="en-US" altLang="zh-CN" sz="1400" dirty="0"/>
          </a:p>
          <a:p>
            <a:r>
              <a:rPr lang="en-US" altLang="zh-CN" sz="1600" dirty="0"/>
              <a:t>4</a:t>
            </a:r>
            <a:r>
              <a:rPr lang="zh-CN" altLang="en-US" sz="1600" dirty="0"/>
              <a:t>、元素批量修改 </a:t>
            </a:r>
            <a:endParaRPr lang="zh-CN" altLang="en-US" sz="1600" dirty="0"/>
          </a:p>
          <a:p>
            <a:r>
              <a:rPr lang="en-US" altLang="zh-CN" sz="1600" dirty="0"/>
              <a:t>         </a:t>
            </a:r>
            <a:r>
              <a:rPr lang="zh-CN" altLang="en-US" sz="1600" dirty="0"/>
              <a:t>先把</a:t>
            </a:r>
            <a:r>
              <a:rPr lang="en-US" altLang="zh-CN" sz="1600" dirty="0"/>
              <a:t>li</a:t>
            </a:r>
            <a:r>
              <a:rPr lang="zh-CN" altLang="en-US" sz="1600" dirty="0"/>
              <a:t>插入到</a:t>
            </a:r>
            <a:r>
              <a:rPr lang="en-US" altLang="zh-CN" sz="1600" dirty="0"/>
              <a:t>ul</a:t>
            </a:r>
            <a:r>
              <a:rPr lang="zh-CN" altLang="en-US" sz="1600" dirty="0"/>
              <a:t>中，再把</a:t>
            </a:r>
            <a:r>
              <a:rPr lang="en-US" altLang="zh-CN" sz="1600" dirty="0"/>
              <a:t>ul</a:t>
            </a:r>
            <a:r>
              <a:rPr lang="zh-CN" altLang="en-US" sz="1600" dirty="0"/>
              <a:t>插入到</a:t>
            </a:r>
            <a:r>
              <a:rPr lang="en-US" altLang="zh-CN" sz="1600" dirty="0" err="1"/>
              <a:t>dom/</a:t>
            </a:r>
            <a:r>
              <a:rPr lang="zh-CN" altLang="en-US" sz="1600" dirty="0" err="1"/>
              <a:t>文档碎片</a:t>
            </a:r>
            <a:r>
              <a:rPr lang="zh-CN" altLang="en-US" sz="1600" dirty="0"/>
              <a:t>中documentFragment</a:t>
            </a:r>
            <a:endParaRPr lang="zh-CN" altLang="en-US" sz="1600" dirty="0"/>
          </a:p>
          <a:p>
            <a:r>
              <a:rPr lang="zh-CN" altLang="en-US" sz="1600" dirty="0"/>
              <a:t>《高性能</a:t>
            </a:r>
            <a:r>
              <a:rPr lang="en-US" altLang="zh-CN" sz="1600" dirty="0"/>
              <a:t>javascript</a:t>
            </a:r>
            <a:r>
              <a:rPr lang="zh-CN" altLang="en-US" sz="1600" dirty="0">
                <a:sym typeface="+mn-ea"/>
              </a:rPr>
              <a:t>》</a:t>
            </a:r>
            <a:endParaRPr lang="en-US" altLang="zh-CN"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9"/>
          <p:cNvSpPr txBox="1"/>
          <p:nvPr/>
        </p:nvSpPr>
        <p:spPr>
          <a:xfrm>
            <a:off x="952373" y="231626"/>
            <a:ext cx="2446655" cy="259671"/>
          </a:xfrm>
          <a:prstGeom prst="rect">
            <a:avLst/>
          </a:prstGeom>
          <a:noFill/>
        </p:spPr>
        <p:txBody>
          <a:bodyPr wrap="square" lIns="51421" tIns="25710" rIns="51421" bIns="25710" rtlCol="0">
            <a:spAutoFit/>
          </a:bodyPr>
          <a:lstStyle/>
          <a:p>
            <a:pPr marL="0" lvl="1"/>
            <a:r>
              <a:rPr lang="en-US" altLang="zh-CN" sz="1350" dirty="0">
                <a:solidFill>
                  <a:srgbClr val="414455"/>
                </a:solidFill>
                <a:latin typeface="微软雅黑" panose="020B0503020204020204" pitchFamily="34" charset="-122"/>
                <a:ea typeface="微软雅黑" panose="020B0503020204020204" pitchFamily="34" charset="-122"/>
              </a:rPr>
              <a:t>CSS3</a:t>
            </a:r>
            <a:r>
              <a:rPr lang="zh-CN" altLang="en-US" sz="1350" dirty="0">
                <a:solidFill>
                  <a:srgbClr val="414455"/>
                </a:solidFill>
                <a:latin typeface="微软雅黑" panose="020B0503020204020204" pitchFamily="34" charset="-122"/>
                <a:ea typeface="微软雅黑" panose="020B0503020204020204" pitchFamily="34" charset="-122"/>
              </a:rPr>
              <a:t>常用选择器</a:t>
            </a:r>
            <a:endParaRPr lang="zh-CN" altLang="en-US" sz="1350" dirty="0">
              <a:solidFill>
                <a:srgbClr val="414455"/>
              </a:solidFill>
              <a:latin typeface="微软雅黑" panose="020B0503020204020204" pitchFamily="34" charset="-122"/>
              <a:ea typeface="微软雅黑" panose="020B0503020204020204" pitchFamily="34" charset="-122"/>
            </a:endParaRPr>
          </a:p>
        </p:txBody>
      </p:sp>
      <p:cxnSp>
        <p:nvCxnSpPr>
          <p:cNvPr id="124" name="直接连接符 123"/>
          <p:cNvCxnSpPr/>
          <p:nvPr/>
        </p:nvCxnSpPr>
        <p:spPr>
          <a:xfrm>
            <a:off x="1006366" y="501586"/>
            <a:ext cx="7291077"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27406" y="345603"/>
            <a:ext cx="193989" cy="174903"/>
            <a:chOff x="3720691" y="2824413"/>
            <a:chExt cx="1341120" cy="1209172"/>
          </a:xfrm>
        </p:grpSpPr>
        <p:sp>
          <p:nvSpPr>
            <p:cNvPr id="1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sp>
          <p:nvSpPr>
            <p:cNvPr id="1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latin typeface="方正兰亭黑简体" panose="02000000000000000000" pitchFamily="2" charset="-122"/>
                <a:ea typeface="方正兰亭黑简体" panose="02000000000000000000" pitchFamily="2" charset="-122"/>
              </a:endParaRPr>
            </a:p>
          </p:txBody>
        </p:sp>
      </p:grpSp>
      <p:grpSp>
        <p:nvGrpSpPr>
          <p:cNvPr id="65" name="组合 64"/>
          <p:cNvGrpSpPr/>
          <p:nvPr/>
        </p:nvGrpSpPr>
        <p:grpSpPr>
          <a:xfrm>
            <a:off x="414620" y="142563"/>
            <a:ext cx="502789" cy="453321"/>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7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6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pic>
        <p:nvPicPr>
          <p:cNvPr id="2" name="图片 1" descr="001"/>
          <p:cNvPicPr>
            <a:picLocks noChangeAspect="1"/>
          </p:cNvPicPr>
          <p:nvPr/>
        </p:nvPicPr>
        <p:blipFill>
          <a:blip r:embed="rId1"/>
          <a:stretch>
            <a:fillRect/>
          </a:stretch>
        </p:blipFill>
        <p:spPr>
          <a:xfrm>
            <a:off x="470535" y="179070"/>
            <a:ext cx="388620" cy="400050"/>
          </a:xfrm>
          <a:prstGeom prst="rect">
            <a:avLst/>
          </a:prstGeom>
        </p:spPr>
      </p:pic>
      <p:grpSp>
        <p:nvGrpSpPr>
          <p:cNvPr id="35" name="组合 34"/>
          <p:cNvGrpSpPr/>
          <p:nvPr/>
        </p:nvGrpSpPr>
        <p:grpSpPr>
          <a:xfrm>
            <a:off x="840288" y="987574"/>
            <a:ext cx="2926080" cy="372745"/>
            <a:chOff x="1543" y="1360"/>
            <a:chExt cx="4608" cy="587"/>
          </a:xfrm>
        </p:grpSpPr>
        <p:sp>
          <p:nvSpPr>
            <p:cNvPr id="3" name="文本框 2"/>
            <p:cNvSpPr txBox="1"/>
            <p:nvPr/>
          </p:nvSpPr>
          <p:spPr>
            <a:xfrm>
              <a:off x="2298" y="1364"/>
              <a:ext cx="3853" cy="580"/>
            </a:xfrm>
            <a:prstGeom prst="rect">
              <a:avLst/>
            </a:prstGeom>
            <a:noFill/>
          </p:spPr>
          <p:txBody>
            <a:bodyPr wrap="square" rtlCol="0">
              <a:spAutoFit/>
            </a:bodyPr>
            <a:lstStyle/>
            <a:p>
              <a:pPr indent="0">
                <a:buFont typeface="Wingdings" panose="05000000000000000000" charset="0"/>
                <a:buNone/>
              </a:pPr>
              <a:r>
                <a:rPr lang="zh-CN" altLang="en-US" dirty="0">
                  <a:solidFill>
                    <a:srgbClr val="5B5E77"/>
                  </a:solidFill>
                  <a:latin typeface="微软雅黑" panose="020B0503020204020204" pitchFamily="34" charset="-122"/>
                  <a:ea typeface="微软雅黑" panose="020B0503020204020204" pitchFamily="34" charset="-122"/>
                </a:rPr>
                <a:t>伪元素选择器</a:t>
              </a:r>
              <a:endParaRPr lang="en-US" altLang="zh-CN" dirty="0">
                <a:solidFill>
                  <a:srgbClr val="5B5E77"/>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43" y="1360"/>
              <a:ext cx="651" cy="587"/>
              <a:chOff x="7541" y="3259"/>
              <a:chExt cx="1356" cy="1222"/>
            </a:xfrm>
          </p:grpSpPr>
          <p:grpSp>
            <p:nvGrpSpPr>
              <p:cNvPr id="33" name="组合 32"/>
              <p:cNvGrpSpPr/>
              <p:nvPr/>
            </p:nvGrpSpPr>
            <p:grpSpPr>
              <a:xfrm>
                <a:off x="7541" y="3259"/>
                <a:ext cx="1356" cy="1223"/>
                <a:chOff x="7541" y="3259"/>
                <a:chExt cx="1356" cy="1223"/>
              </a:xfrm>
            </p:grpSpPr>
            <p:grpSp>
              <p:nvGrpSpPr>
                <p:cNvPr id="25" name="组合 24"/>
                <p:cNvGrpSpPr/>
                <p:nvPr/>
              </p:nvGrpSpPr>
              <p:grpSpPr>
                <a:xfrm>
                  <a:off x="7541" y="3259"/>
                  <a:ext cx="1356" cy="1223"/>
                  <a:chOff x="3720691" y="2824413"/>
                  <a:chExt cx="1341120" cy="1209172"/>
                </a:xfrm>
              </p:grpSpPr>
              <p:sp>
                <p:nvSpPr>
                  <p:cNvPr id="2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sp>
                <p:nvSpPr>
                  <p:cNvPr id="2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p>
                </p:txBody>
              </p:sp>
            </p:grpSp>
            <p:sp>
              <p:nvSpPr>
                <p:cNvPr id="28" name="Freeform 5"/>
                <p:cNvSpPr/>
                <p:nvPr/>
              </p:nvSpPr>
              <p:spPr bwMode="auto">
                <a:xfrm rot="1855731">
                  <a:off x="7634" y="3343"/>
                  <a:ext cx="1171" cy="10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p>
              </p:txBody>
            </p:sp>
          </p:grpSp>
          <p:grpSp>
            <p:nvGrpSpPr>
              <p:cNvPr id="4" name="组合 3"/>
              <p:cNvGrpSpPr/>
              <p:nvPr/>
            </p:nvGrpSpPr>
            <p:grpSpPr>
              <a:xfrm>
                <a:off x="7921" y="3535"/>
                <a:ext cx="626" cy="627"/>
                <a:chOff x="11986" y="3265"/>
                <a:chExt cx="869" cy="870"/>
              </a:xfrm>
              <a:solidFill>
                <a:srgbClr val="414455"/>
              </a:solidFill>
            </p:grpSpPr>
            <p:sp>
              <p:nvSpPr>
                <p:cNvPr id="51" name="Freeform 51"/>
                <p:cNvSpPr/>
                <p:nvPr/>
              </p:nvSpPr>
              <p:spPr bwMode="auto">
                <a:xfrm>
                  <a:off x="12333" y="3618"/>
                  <a:ext cx="255" cy="255"/>
                </a:xfrm>
                <a:custGeom>
                  <a:avLst/>
                  <a:gdLst>
                    <a:gd name="T0" fmla="*/ 56 w 56"/>
                    <a:gd name="T1" fmla="*/ 18 h 56"/>
                    <a:gd name="T2" fmla="*/ 56 w 56"/>
                    <a:gd name="T3" fmla="*/ 17 h 56"/>
                    <a:gd name="T4" fmla="*/ 38 w 56"/>
                    <a:gd name="T5" fmla="*/ 0 h 56"/>
                    <a:gd name="T6" fmla="*/ 37 w 56"/>
                    <a:gd name="T7" fmla="*/ 0 h 56"/>
                    <a:gd name="T8" fmla="*/ 0 w 56"/>
                    <a:gd name="T9" fmla="*/ 37 h 56"/>
                    <a:gd name="T10" fmla="*/ 0 w 56"/>
                    <a:gd name="T11" fmla="*/ 38 h 56"/>
                    <a:gd name="T12" fmla="*/ 17 w 56"/>
                    <a:gd name="T13" fmla="*/ 55 h 56"/>
                    <a:gd name="T14" fmla="*/ 18 w 56"/>
                    <a:gd name="T15" fmla="*/ 56 h 56"/>
                    <a:gd name="T16" fmla="*/ 19 w 56"/>
                    <a:gd name="T17" fmla="*/ 55 h 56"/>
                    <a:gd name="T18" fmla="*/ 56 w 56"/>
                    <a:gd name="T19" fmla="*/ 19 h 56"/>
                    <a:gd name="T20" fmla="*/ 56 w 56"/>
                    <a:gd name="T21"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6">
                      <a:moveTo>
                        <a:pt x="56" y="18"/>
                      </a:moveTo>
                      <a:cubicBezTo>
                        <a:pt x="56" y="18"/>
                        <a:pt x="56" y="17"/>
                        <a:pt x="56" y="17"/>
                      </a:cubicBezTo>
                      <a:cubicBezTo>
                        <a:pt x="38" y="0"/>
                        <a:pt x="38" y="0"/>
                        <a:pt x="38" y="0"/>
                      </a:cubicBezTo>
                      <a:cubicBezTo>
                        <a:pt x="38" y="0"/>
                        <a:pt x="37" y="0"/>
                        <a:pt x="37" y="0"/>
                      </a:cubicBezTo>
                      <a:cubicBezTo>
                        <a:pt x="0" y="37"/>
                        <a:pt x="0" y="37"/>
                        <a:pt x="0" y="37"/>
                      </a:cubicBezTo>
                      <a:cubicBezTo>
                        <a:pt x="0" y="37"/>
                        <a:pt x="0" y="38"/>
                        <a:pt x="0" y="38"/>
                      </a:cubicBezTo>
                      <a:cubicBezTo>
                        <a:pt x="17" y="55"/>
                        <a:pt x="17" y="55"/>
                        <a:pt x="17" y="55"/>
                      </a:cubicBezTo>
                      <a:cubicBezTo>
                        <a:pt x="18" y="56"/>
                        <a:pt x="18" y="56"/>
                        <a:pt x="18" y="56"/>
                      </a:cubicBezTo>
                      <a:cubicBezTo>
                        <a:pt x="18" y="56"/>
                        <a:pt x="19" y="56"/>
                        <a:pt x="19" y="55"/>
                      </a:cubicBezTo>
                      <a:cubicBezTo>
                        <a:pt x="56" y="19"/>
                        <a:pt x="56" y="19"/>
                        <a:pt x="56" y="19"/>
                      </a:cubicBezTo>
                      <a:cubicBezTo>
                        <a:pt x="56" y="19"/>
                        <a:pt x="56" y="18"/>
                        <a:pt x="56" y="18"/>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52"/>
                <p:cNvSpPr/>
                <p:nvPr/>
              </p:nvSpPr>
              <p:spPr bwMode="auto">
                <a:xfrm>
                  <a:off x="11986" y="3265"/>
                  <a:ext cx="492" cy="498"/>
                </a:xfrm>
                <a:custGeom>
                  <a:avLst/>
                  <a:gdLst>
                    <a:gd name="T0" fmla="*/ 108 w 109"/>
                    <a:gd name="T1" fmla="*/ 68 h 110"/>
                    <a:gd name="T2" fmla="*/ 41 w 109"/>
                    <a:gd name="T3" fmla="*/ 1 h 110"/>
                    <a:gd name="T4" fmla="*/ 40 w 109"/>
                    <a:gd name="T5" fmla="*/ 1 h 110"/>
                    <a:gd name="T6" fmla="*/ 0 w 109"/>
                    <a:gd name="T7" fmla="*/ 41 h 110"/>
                    <a:gd name="T8" fmla="*/ 0 w 109"/>
                    <a:gd name="T9" fmla="*/ 41 h 110"/>
                    <a:gd name="T10" fmla="*/ 0 w 109"/>
                    <a:gd name="T11" fmla="*/ 42 h 110"/>
                    <a:gd name="T12" fmla="*/ 67 w 109"/>
                    <a:gd name="T13" fmla="*/ 109 h 110"/>
                    <a:gd name="T14" fmla="*/ 68 w 109"/>
                    <a:gd name="T15" fmla="*/ 110 h 110"/>
                    <a:gd name="T16" fmla="*/ 68 w 109"/>
                    <a:gd name="T17" fmla="*/ 109 h 110"/>
                    <a:gd name="T18" fmla="*/ 108 w 109"/>
                    <a:gd name="T19" fmla="*/ 69 h 110"/>
                    <a:gd name="T20" fmla="*/ 108 w 109"/>
                    <a:gd name="T21" fmla="*/ 6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10">
                      <a:moveTo>
                        <a:pt x="108" y="68"/>
                      </a:moveTo>
                      <a:cubicBezTo>
                        <a:pt x="41" y="1"/>
                        <a:pt x="41" y="1"/>
                        <a:pt x="41" y="1"/>
                      </a:cubicBezTo>
                      <a:cubicBezTo>
                        <a:pt x="41" y="0"/>
                        <a:pt x="40" y="0"/>
                        <a:pt x="40" y="1"/>
                      </a:cubicBezTo>
                      <a:cubicBezTo>
                        <a:pt x="0" y="41"/>
                        <a:pt x="0" y="41"/>
                        <a:pt x="0" y="41"/>
                      </a:cubicBezTo>
                      <a:cubicBezTo>
                        <a:pt x="0" y="41"/>
                        <a:pt x="0" y="41"/>
                        <a:pt x="0" y="41"/>
                      </a:cubicBezTo>
                      <a:cubicBezTo>
                        <a:pt x="0" y="42"/>
                        <a:pt x="0" y="42"/>
                        <a:pt x="0" y="42"/>
                      </a:cubicBezTo>
                      <a:cubicBezTo>
                        <a:pt x="67" y="109"/>
                        <a:pt x="67" y="109"/>
                        <a:pt x="67" y="109"/>
                      </a:cubicBezTo>
                      <a:cubicBezTo>
                        <a:pt x="67" y="109"/>
                        <a:pt x="67" y="110"/>
                        <a:pt x="68" y="110"/>
                      </a:cubicBezTo>
                      <a:cubicBezTo>
                        <a:pt x="68" y="110"/>
                        <a:pt x="68" y="109"/>
                        <a:pt x="68" y="109"/>
                      </a:cubicBezTo>
                      <a:cubicBezTo>
                        <a:pt x="108" y="69"/>
                        <a:pt x="108" y="69"/>
                        <a:pt x="108" y="69"/>
                      </a:cubicBezTo>
                      <a:cubicBezTo>
                        <a:pt x="109" y="69"/>
                        <a:pt x="109" y="68"/>
                        <a:pt x="108" y="68"/>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53"/>
                <p:cNvSpPr>
                  <a:spLocks noEditPoints="1"/>
                </p:cNvSpPr>
                <p:nvPr/>
              </p:nvSpPr>
              <p:spPr bwMode="auto">
                <a:xfrm>
                  <a:off x="12451" y="3735"/>
                  <a:ext cx="405" cy="400"/>
                </a:xfrm>
                <a:custGeom>
                  <a:avLst/>
                  <a:gdLst>
                    <a:gd name="T0" fmla="*/ 88 w 89"/>
                    <a:gd name="T1" fmla="*/ 81 h 88"/>
                    <a:gd name="T2" fmla="*/ 69 w 89"/>
                    <a:gd name="T3" fmla="*/ 25 h 88"/>
                    <a:gd name="T4" fmla="*/ 68 w 89"/>
                    <a:gd name="T5" fmla="*/ 24 h 88"/>
                    <a:gd name="T6" fmla="*/ 35 w 89"/>
                    <a:gd name="T7" fmla="*/ 0 h 88"/>
                    <a:gd name="T8" fmla="*/ 33 w 89"/>
                    <a:gd name="T9" fmla="*/ 0 h 88"/>
                    <a:gd name="T10" fmla="*/ 0 w 89"/>
                    <a:gd name="T11" fmla="*/ 33 h 88"/>
                    <a:gd name="T12" fmla="*/ 0 w 89"/>
                    <a:gd name="T13" fmla="*/ 35 h 88"/>
                    <a:gd name="T14" fmla="*/ 24 w 89"/>
                    <a:gd name="T15" fmla="*/ 68 h 88"/>
                    <a:gd name="T16" fmla="*/ 25 w 89"/>
                    <a:gd name="T17" fmla="*/ 69 h 88"/>
                    <a:gd name="T18" fmla="*/ 81 w 89"/>
                    <a:gd name="T19" fmla="*/ 88 h 88"/>
                    <a:gd name="T20" fmla="*/ 81 w 89"/>
                    <a:gd name="T21" fmla="*/ 88 h 88"/>
                    <a:gd name="T22" fmla="*/ 82 w 89"/>
                    <a:gd name="T23" fmla="*/ 88 h 88"/>
                    <a:gd name="T24" fmla="*/ 88 w 89"/>
                    <a:gd name="T25" fmla="*/ 82 h 88"/>
                    <a:gd name="T26" fmla="*/ 88 w 89"/>
                    <a:gd name="T27" fmla="*/ 81 h 88"/>
                    <a:gd name="T28" fmla="*/ 51 w 89"/>
                    <a:gd name="T29" fmla="*/ 51 h 88"/>
                    <a:gd name="T30" fmla="*/ 38 w 89"/>
                    <a:gd name="T31" fmla="*/ 51 h 88"/>
                    <a:gd name="T32" fmla="*/ 36 w 89"/>
                    <a:gd name="T33" fmla="*/ 44 h 88"/>
                    <a:gd name="T34" fmla="*/ 38 w 89"/>
                    <a:gd name="T35" fmla="*/ 38 h 88"/>
                    <a:gd name="T36" fmla="*/ 45 w 89"/>
                    <a:gd name="T37" fmla="*/ 35 h 88"/>
                    <a:gd name="T38" fmla="*/ 51 w 89"/>
                    <a:gd name="T39" fmla="*/ 38 h 88"/>
                    <a:gd name="T40" fmla="*/ 51 w 89"/>
                    <a:gd name="T4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88">
                      <a:moveTo>
                        <a:pt x="88" y="81"/>
                      </a:moveTo>
                      <a:cubicBezTo>
                        <a:pt x="88" y="80"/>
                        <a:pt x="74" y="64"/>
                        <a:pt x="69" y="25"/>
                      </a:cubicBezTo>
                      <a:cubicBezTo>
                        <a:pt x="69" y="24"/>
                        <a:pt x="69" y="24"/>
                        <a:pt x="68" y="24"/>
                      </a:cubicBezTo>
                      <a:cubicBezTo>
                        <a:pt x="68" y="24"/>
                        <a:pt x="55" y="20"/>
                        <a:pt x="35" y="0"/>
                      </a:cubicBezTo>
                      <a:cubicBezTo>
                        <a:pt x="34" y="0"/>
                        <a:pt x="34" y="0"/>
                        <a:pt x="33" y="0"/>
                      </a:cubicBezTo>
                      <a:cubicBezTo>
                        <a:pt x="0" y="33"/>
                        <a:pt x="0" y="33"/>
                        <a:pt x="0" y="33"/>
                      </a:cubicBezTo>
                      <a:cubicBezTo>
                        <a:pt x="0" y="34"/>
                        <a:pt x="0" y="34"/>
                        <a:pt x="0" y="35"/>
                      </a:cubicBezTo>
                      <a:cubicBezTo>
                        <a:pt x="21" y="55"/>
                        <a:pt x="24" y="68"/>
                        <a:pt x="24" y="68"/>
                      </a:cubicBezTo>
                      <a:cubicBezTo>
                        <a:pt x="24" y="68"/>
                        <a:pt x="24" y="69"/>
                        <a:pt x="25" y="69"/>
                      </a:cubicBezTo>
                      <a:cubicBezTo>
                        <a:pt x="64" y="74"/>
                        <a:pt x="81" y="88"/>
                        <a:pt x="81" y="88"/>
                      </a:cubicBezTo>
                      <a:cubicBezTo>
                        <a:pt x="81" y="88"/>
                        <a:pt x="81" y="88"/>
                        <a:pt x="81" y="88"/>
                      </a:cubicBezTo>
                      <a:cubicBezTo>
                        <a:pt x="82" y="88"/>
                        <a:pt x="82" y="88"/>
                        <a:pt x="82" y="88"/>
                      </a:cubicBezTo>
                      <a:cubicBezTo>
                        <a:pt x="88" y="82"/>
                        <a:pt x="88" y="82"/>
                        <a:pt x="88" y="82"/>
                      </a:cubicBezTo>
                      <a:cubicBezTo>
                        <a:pt x="89" y="82"/>
                        <a:pt x="89" y="81"/>
                        <a:pt x="88" y="81"/>
                      </a:cubicBezTo>
                      <a:close/>
                      <a:moveTo>
                        <a:pt x="51" y="51"/>
                      </a:moveTo>
                      <a:cubicBezTo>
                        <a:pt x="48" y="54"/>
                        <a:pt x="42" y="54"/>
                        <a:pt x="38" y="51"/>
                      </a:cubicBezTo>
                      <a:cubicBezTo>
                        <a:pt x="37" y="49"/>
                        <a:pt x="36" y="47"/>
                        <a:pt x="36" y="44"/>
                      </a:cubicBezTo>
                      <a:cubicBezTo>
                        <a:pt x="36" y="42"/>
                        <a:pt x="37" y="40"/>
                        <a:pt x="38" y="38"/>
                      </a:cubicBezTo>
                      <a:cubicBezTo>
                        <a:pt x="40" y="36"/>
                        <a:pt x="42" y="35"/>
                        <a:pt x="45" y="35"/>
                      </a:cubicBezTo>
                      <a:cubicBezTo>
                        <a:pt x="47" y="35"/>
                        <a:pt x="49" y="36"/>
                        <a:pt x="51" y="38"/>
                      </a:cubicBezTo>
                      <a:cubicBezTo>
                        <a:pt x="54" y="42"/>
                        <a:pt x="54" y="47"/>
                        <a:pt x="51" y="51"/>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 name="矩形 5"/>
          <p:cNvSpPr/>
          <p:nvPr/>
        </p:nvSpPr>
        <p:spPr>
          <a:xfrm>
            <a:off x="1337474" y="1403863"/>
            <a:ext cx="6290676" cy="2584450"/>
          </a:xfrm>
          <a:prstGeom prst="rect">
            <a:avLst/>
          </a:prstGeom>
        </p:spPr>
        <p:txBody>
          <a:bodyPr wrap="square">
            <a:spAutoFit/>
          </a:bodyPr>
          <a:lstStyle/>
          <a:p>
            <a:r>
              <a:rPr lang="en-US" altLang="zh-CN" dirty="0"/>
              <a:t>::first-letter </a:t>
            </a:r>
            <a:r>
              <a:rPr lang="zh-CN" altLang="en-US" dirty="0"/>
              <a:t>设置对象内的第一个字符的样式</a:t>
            </a:r>
            <a:endParaRPr lang="zh-CN" altLang="en-US" dirty="0"/>
          </a:p>
          <a:p>
            <a:r>
              <a:rPr lang="en-US" altLang="zh-CN" dirty="0"/>
              <a:t>::first-line </a:t>
            </a:r>
            <a:r>
              <a:rPr lang="zh-CN" altLang="en-US" dirty="0"/>
              <a:t>设置对象内的第一行的样式</a:t>
            </a:r>
            <a:endParaRPr lang="zh-CN" altLang="en-US" dirty="0"/>
          </a:p>
          <a:p>
            <a:r>
              <a:rPr lang="en-US" altLang="zh-CN" dirty="0"/>
              <a:t>::before </a:t>
            </a:r>
            <a:endParaRPr lang="en-US" altLang="zh-CN" dirty="0"/>
          </a:p>
          <a:p>
            <a:r>
              <a:rPr lang="en-US" altLang="zh-CN" dirty="0"/>
              <a:t>::after{content: ''}</a:t>
            </a:r>
            <a:endParaRPr lang="en-US" altLang="zh-CN" dirty="0"/>
          </a:p>
          <a:p>
            <a:r>
              <a:rPr lang="en-US" altLang="zh-CN" dirty="0">
                <a:solidFill>
                  <a:srgbClr val="FF0000"/>
                </a:solidFill>
              </a:rPr>
              <a:t>::</a:t>
            </a:r>
            <a:r>
              <a:rPr lang="en-US" altLang="zh-CN" dirty="0"/>
              <a:t>selection </a:t>
            </a:r>
            <a:r>
              <a:rPr lang="zh-CN" altLang="en-US" dirty="0"/>
              <a:t>设置对象被选择时的元素的样式</a:t>
            </a:r>
            <a:endParaRPr lang="zh-CN" altLang="en-US" dirty="0"/>
          </a:p>
          <a:p>
            <a:endParaRPr lang="zh-CN" altLang="en-US" dirty="0"/>
          </a:p>
          <a:p>
            <a:r>
              <a:rPr lang="en-US" altLang="zh-CN" dirty="0"/>
              <a:t>user-selector: none</a:t>
            </a:r>
            <a:endParaRPr lang="zh-CN" altLang="en-US" dirty="0"/>
          </a:p>
          <a:p>
            <a:endParaRPr lang="zh-CN" altLang="en-US" dirty="0"/>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1+#ppt_w/2"/>
                                          </p:val>
                                        </p:tav>
                                        <p:tav tm="100000">
                                          <p:val>
                                            <p:strVal val="#ppt_x"/>
                                          </p:val>
                                        </p:tav>
                                      </p:tavLst>
                                    </p:anim>
                                    <p:anim calcmode="lin" valueType="num">
                                      <p:cBhvr additive="base">
                                        <p:cTn id="12" dur="500" fill="hold"/>
                                        <p:tgtEl>
                                          <p:spTgt spid="1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14903</Words>
  <Application>WPS 演示</Application>
  <PresentationFormat>全屏显示(16:9)</PresentationFormat>
  <Paragraphs>1069</Paragraphs>
  <Slides>89</Slides>
  <Notes>84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89</vt:i4>
      </vt:variant>
    </vt:vector>
  </HeadingPairs>
  <TitlesOfParts>
    <vt:vector size="102" baseType="lpstr">
      <vt:lpstr>Arial</vt:lpstr>
      <vt:lpstr>宋体</vt:lpstr>
      <vt:lpstr>Wingdings</vt:lpstr>
      <vt:lpstr>Calibri</vt:lpstr>
      <vt:lpstr>微软雅黑</vt:lpstr>
      <vt:lpstr>方正兰亭黑简体</vt:lpstr>
      <vt:lpstr>黑体</vt:lpstr>
      <vt:lpstr>Times New Roman</vt:lpstr>
      <vt:lpstr>Wingdings</vt:lpstr>
      <vt:lpstr>Arial Unicode MS</vt:lpstr>
      <vt:lpstr>Consolas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深度联盟http://www.deepbbs.org</dc:creator>
  <cp:lastModifiedBy>Aimee</cp:lastModifiedBy>
  <cp:revision>1462</cp:revision>
  <dcterms:created xsi:type="dcterms:W3CDTF">2015-11-26T04:19:00Z</dcterms:created>
  <dcterms:modified xsi:type="dcterms:W3CDTF">2019-09-07T07:42:48Z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