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333" r:id="rId4"/>
    <p:sldId id="297" r:id="rId6"/>
    <p:sldId id="458" r:id="rId7"/>
    <p:sldId id="452" r:id="rId8"/>
    <p:sldId id="464" r:id="rId9"/>
    <p:sldId id="465" r:id="rId10"/>
    <p:sldId id="461" r:id="rId11"/>
    <p:sldId id="467" r:id="rId12"/>
    <p:sldId id="469" r:id="rId13"/>
    <p:sldId id="471" r:id="rId14"/>
    <p:sldId id="468" r:id="rId15"/>
    <p:sldId id="474" r:id="rId16"/>
    <p:sldId id="472" r:id="rId17"/>
    <p:sldId id="478" r:id="rId18"/>
    <p:sldId id="477" r:id="rId19"/>
    <p:sldId id="479" r:id="rId20"/>
    <p:sldId id="480" r:id="rId21"/>
    <p:sldId id="481" r:id="rId22"/>
    <p:sldId id="482" r:id="rId23"/>
    <p:sldId id="484" r:id="rId24"/>
    <p:sldId id="485" r:id="rId25"/>
    <p:sldId id="486" r:id="rId26"/>
    <p:sldId id="490" r:id="rId27"/>
    <p:sldId id="487" r:id="rId28"/>
    <p:sldId id="488" r:id="rId29"/>
    <p:sldId id="489" r:id="rId3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455"/>
    <a:srgbClr val="BFBFBF"/>
    <a:srgbClr val="5B5E77"/>
    <a:srgbClr val="000000"/>
    <a:srgbClr val="E6E7E9"/>
    <a:srgbClr val="F0F0F2"/>
    <a:srgbClr val="767676"/>
    <a:srgbClr val="93949E"/>
    <a:srgbClr val="E4E5E7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2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96" y="67"/>
      </p:cViewPr>
      <p:guideLst>
        <p:guide orient="horz" pos="1626"/>
        <p:guide pos="29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EB9A-23AB-4D00-A72E-AD507B0F1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eg1</a:t>
            </a:r>
            <a:r>
              <a:rPr lang="zh-CN" altLang="en-US"/>
              <a:t>属性设置、</a:t>
            </a:r>
            <a:r>
              <a:rPr lang="en-US" altLang="zh-CN"/>
              <a:t>eg2DOM</a:t>
            </a:r>
            <a:r>
              <a:rPr lang="zh-CN" altLang="en-US"/>
              <a:t>运动例子 看</a:t>
            </a:r>
            <a:r>
              <a:rPr lang="en-US" altLang="zh-CN"/>
              <a:t>js</a:t>
            </a:r>
            <a:r>
              <a:rPr lang="zh-CN" altLang="en-US"/>
              <a:t>写法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高效精简见</a:t>
            </a:r>
            <a:r>
              <a:rPr lang="en-US" altLang="zh-CN">
                <a:sym typeface="+mn-ea"/>
              </a:rPr>
              <a:t>eg1</a:t>
            </a:r>
            <a:r>
              <a:rPr lang="zh-CN" altLang="en-US">
                <a:sym typeface="+mn-ea"/>
              </a:rPr>
              <a:t>属性设置、</a:t>
            </a:r>
            <a:r>
              <a:rPr lang="en-US" altLang="zh-CN">
                <a:sym typeface="+mn-ea"/>
              </a:rPr>
              <a:t>eg2DOM</a:t>
            </a:r>
            <a:r>
              <a:rPr lang="zh-CN" altLang="en-US">
                <a:sym typeface="+mn-ea"/>
              </a:rPr>
              <a:t>运动例子 看</a:t>
            </a:r>
            <a:r>
              <a:rPr lang="en-US" altLang="zh-CN">
                <a:sym typeface="+mn-ea"/>
              </a:rPr>
              <a:t>jQuery</a:t>
            </a:r>
            <a:r>
              <a:rPr lang="zh-CN" altLang="en-US">
                <a:sym typeface="+mn-ea"/>
              </a:rPr>
              <a:t>写法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05</a:t>
            </a:r>
            <a:r>
              <a:rPr lang="zh-CN" altLang="en-US"/>
              <a:t>、易学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3"/>
          <p:cNvSpPr/>
          <p:nvPr/>
        </p:nvSpPr>
        <p:spPr>
          <a:xfrm>
            <a:off x="207169" y="1510163"/>
            <a:ext cx="8589169" cy="1808560"/>
          </a:xfrm>
          <a:custGeom>
            <a:avLst/>
            <a:gdLst>
              <a:gd name="txL" fmla="*/ 0 w 11417523"/>
              <a:gd name="txT" fmla="*/ 0 h 2411413"/>
              <a:gd name="txR" fmla="*/ 11417523 w 11417523"/>
              <a:gd name="txB" fmla="*/ 2411413 h 2411413"/>
            </a:gdLst>
            <a:ahLst/>
            <a:cxnLst>
              <a:cxn ang="0">
                <a:pos x="0" y="0"/>
              </a:cxn>
              <a:cxn ang="0">
                <a:pos x="10763065" y="8775"/>
              </a:cxn>
              <a:cxn ang="0">
                <a:pos x="11417523" y="1219857"/>
              </a:cxn>
              <a:cxn ang="0">
                <a:pos x="10770010" y="2411413"/>
              </a:cxn>
              <a:cxn ang="0">
                <a:pos x="0" y="2411413"/>
              </a:cxn>
              <a:cxn ang="0">
                <a:pos x="657225" y="1209675"/>
              </a:cxn>
              <a:cxn ang="0">
                <a:pos x="0" y="0"/>
              </a:cxn>
            </a:cxnLst>
            <a:rect l="txL" t="txT" r="txR" b="txB"/>
            <a:pathLst>
              <a:path w="11417523" h="2411413">
                <a:moveTo>
                  <a:pt x="0" y="0"/>
                </a:moveTo>
                <a:lnTo>
                  <a:pt x="10763065" y="8775"/>
                </a:lnTo>
                <a:lnTo>
                  <a:pt x="11417523" y="1219857"/>
                </a:lnTo>
                <a:lnTo>
                  <a:pt x="10770010" y="2411413"/>
                </a:lnTo>
                <a:lnTo>
                  <a:pt x="0" y="2411413"/>
                </a:lnTo>
                <a:lnTo>
                  <a:pt x="657225" y="1209675"/>
                </a:lnTo>
                <a:lnTo>
                  <a:pt x="0" y="0"/>
                </a:lnTo>
                <a:close/>
              </a:path>
            </a:pathLst>
          </a:custGeom>
          <a:solidFill>
            <a:srgbClr val="14335D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4"/>
          <p:cNvSpPr/>
          <p:nvPr/>
        </p:nvSpPr>
        <p:spPr>
          <a:xfrm>
            <a:off x="225029" y="1522069"/>
            <a:ext cx="8554640" cy="1788319"/>
          </a:xfrm>
          <a:custGeom>
            <a:avLst/>
            <a:gdLst>
              <a:gd name="txL" fmla="*/ 0 w 11405821"/>
              <a:gd name="txT" fmla="*/ 0 h 2382838"/>
              <a:gd name="txR" fmla="*/ 11405821 w 11405821"/>
              <a:gd name="txB" fmla="*/ 2382838 h 2382838"/>
            </a:gdLst>
            <a:ahLst/>
            <a:cxnLst>
              <a:cxn ang="0">
                <a:pos x="0" y="0"/>
              </a:cxn>
              <a:cxn ang="0">
                <a:pos x="10753938" y="0"/>
              </a:cxn>
              <a:cxn ang="0">
                <a:pos x="11405821" y="1206319"/>
              </a:cxn>
              <a:cxn ang="0">
                <a:pos x="10766480" y="2382838"/>
              </a:cxn>
              <a:cxn ang="0">
                <a:pos x="0" y="2382838"/>
              </a:cxn>
              <a:cxn ang="0">
                <a:pos x="649288" y="1195388"/>
              </a:cxn>
            </a:cxnLst>
            <a:rect l="txL" t="txT" r="txR" b="txB"/>
            <a:pathLst>
              <a:path w="11405821" h="2382838">
                <a:moveTo>
                  <a:pt x="0" y="0"/>
                </a:moveTo>
                <a:lnTo>
                  <a:pt x="10753938" y="0"/>
                </a:lnTo>
                <a:lnTo>
                  <a:pt x="11405821" y="1206319"/>
                </a:lnTo>
                <a:lnTo>
                  <a:pt x="10766480" y="2382838"/>
                </a:lnTo>
                <a:lnTo>
                  <a:pt x="0" y="2382838"/>
                </a:lnTo>
                <a:lnTo>
                  <a:pt x="649288" y="1195388"/>
                </a:lnTo>
                <a:close/>
              </a:path>
            </a:pathLst>
          </a:custGeom>
          <a:solidFill>
            <a:srgbClr val="414455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5"/>
          <p:cNvSpPr/>
          <p:nvPr/>
        </p:nvSpPr>
        <p:spPr>
          <a:xfrm>
            <a:off x="260747" y="1542310"/>
            <a:ext cx="8490347" cy="1746647"/>
          </a:xfrm>
          <a:custGeom>
            <a:avLst/>
            <a:gdLst>
              <a:gd name="txL" fmla="*/ 0 w 11320096"/>
              <a:gd name="txT" fmla="*/ 0 h 2328863"/>
              <a:gd name="txR" fmla="*/ 11320096 w 11320096"/>
              <a:gd name="txB" fmla="*/ 2328863 h 2328863"/>
            </a:gdLst>
            <a:ahLst/>
            <a:cxnLst>
              <a:cxn ang="0">
                <a:pos x="0" y="0"/>
              </a:cxn>
              <a:cxn ang="0">
                <a:pos x="10682797" y="0"/>
              </a:cxn>
              <a:cxn ang="0">
                <a:pos x="11320096" y="1179332"/>
              </a:cxn>
              <a:cxn ang="0">
                <a:pos x="10695421" y="2328863"/>
              </a:cxn>
              <a:cxn ang="0">
                <a:pos x="0" y="2328863"/>
              </a:cxn>
              <a:cxn ang="0">
                <a:pos x="628650" y="1168400"/>
              </a:cxn>
            </a:cxnLst>
            <a:rect l="txL" t="txT" r="txR" b="txB"/>
            <a:pathLst>
              <a:path w="11320096" h="2328863">
                <a:moveTo>
                  <a:pt x="0" y="0"/>
                </a:moveTo>
                <a:lnTo>
                  <a:pt x="10682797" y="0"/>
                </a:lnTo>
                <a:lnTo>
                  <a:pt x="11320096" y="1179332"/>
                </a:lnTo>
                <a:lnTo>
                  <a:pt x="10695421" y="2328863"/>
                </a:lnTo>
                <a:lnTo>
                  <a:pt x="0" y="2328863"/>
                </a:lnTo>
                <a:lnTo>
                  <a:pt x="628650" y="1168400"/>
                </a:lnTo>
                <a:close/>
              </a:path>
            </a:pathLst>
          </a:custGeom>
          <a:solidFill>
            <a:srgbClr val="F2EED8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6"/>
          <p:cNvSpPr/>
          <p:nvPr/>
        </p:nvSpPr>
        <p:spPr>
          <a:xfrm>
            <a:off x="296466" y="1563741"/>
            <a:ext cx="8429625" cy="1704975"/>
          </a:xfrm>
          <a:custGeom>
            <a:avLst/>
            <a:gdLst>
              <a:gd name="txL" fmla="*/ 0 w 11239498"/>
              <a:gd name="txT" fmla="*/ 0 h 2273300"/>
              <a:gd name="txR" fmla="*/ 11239498 w 11239498"/>
              <a:gd name="txB" fmla="*/ 2273300 h 2273300"/>
            </a:gdLst>
            <a:ahLst/>
            <a:cxnLst>
              <a:cxn ang="0">
                <a:pos x="0" y="0"/>
              </a:cxn>
              <a:cxn ang="0">
                <a:pos x="10620214" y="0"/>
              </a:cxn>
              <a:cxn ang="0">
                <a:pos x="11239498" y="1145995"/>
              </a:cxn>
              <a:cxn ang="0">
                <a:pos x="10626901" y="2273300"/>
              </a:cxn>
              <a:cxn ang="0">
                <a:pos x="0" y="2273300"/>
              </a:cxn>
              <a:cxn ang="0">
                <a:pos x="615950" y="1139825"/>
              </a:cxn>
            </a:cxnLst>
            <a:rect l="txL" t="txT" r="txR" b="txB"/>
            <a:pathLst>
              <a:path w="11239498" h="2273300">
                <a:moveTo>
                  <a:pt x="0" y="0"/>
                </a:moveTo>
                <a:lnTo>
                  <a:pt x="10620214" y="0"/>
                </a:lnTo>
                <a:lnTo>
                  <a:pt x="11239498" y="1145995"/>
                </a:lnTo>
                <a:lnTo>
                  <a:pt x="10626901" y="2273300"/>
                </a:lnTo>
                <a:lnTo>
                  <a:pt x="0" y="2273300"/>
                </a:lnTo>
                <a:lnTo>
                  <a:pt x="615950" y="1139825"/>
                </a:lnTo>
                <a:close/>
              </a:path>
            </a:pathLst>
          </a:custGeom>
          <a:solidFill>
            <a:srgbClr val="414455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082" name="组合 11"/>
          <p:cNvGrpSpPr/>
          <p:nvPr/>
        </p:nvGrpSpPr>
        <p:grpSpPr>
          <a:xfrm>
            <a:off x="1261540" y="1539873"/>
            <a:ext cx="1850754" cy="1753901"/>
            <a:chOff x="14287" y="41275"/>
            <a:chExt cx="1427163" cy="1352550"/>
          </a:xfrm>
        </p:grpSpPr>
        <p:sp>
          <p:nvSpPr>
            <p:cNvPr id="3083" name="Freeform 58"/>
            <p:cNvSpPr/>
            <p:nvPr/>
          </p:nvSpPr>
          <p:spPr>
            <a:xfrm>
              <a:off x="14287" y="41275"/>
              <a:ext cx="1427163" cy="1352550"/>
            </a:xfrm>
            <a:custGeom>
              <a:avLst/>
              <a:gdLst>
                <a:gd name="txL" fmla="*/ 0 w 209"/>
                <a:gd name="txT" fmla="*/ 0 h 197"/>
                <a:gd name="txR" fmla="*/ 209 w 209"/>
                <a:gd name="txB" fmla="*/ 197 h 197"/>
              </a:gdLst>
              <a:ahLst/>
              <a:cxnLst>
                <a:cxn ang="0">
                  <a:pos x="102" y="197"/>
                </a:cxn>
                <a:cxn ang="0">
                  <a:pos x="84" y="196"/>
                </a:cxn>
                <a:cxn ang="0">
                  <a:pos x="21" y="155"/>
                </a:cxn>
                <a:cxn ang="0">
                  <a:pos x="5" y="81"/>
                </a:cxn>
                <a:cxn ang="0">
                  <a:pos x="102" y="0"/>
                </a:cxn>
                <a:cxn ang="0">
                  <a:pos x="120" y="1"/>
                </a:cxn>
                <a:cxn ang="0">
                  <a:pos x="199" y="116"/>
                </a:cxn>
                <a:cxn ang="0">
                  <a:pos x="102" y="197"/>
                </a:cxn>
              </a:cxnLst>
              <a:rect l="txL" t="txT" r="txR" b="txB"/>
              <a:pathLst>
                <a:path w="209" h="197">
                  <a:moveTo>
                    <a:pt x="102" y="197"/>
                  </a:moveTo>
                  <a:cubicBezTo>
                    <a:pt x="96" y="197"/>
                    <a:pt x="90" y="197"/>
                    <a:pt x="84" y="196"/>
                  </a:cubicBezTo>
                  <a:cubicBezTo>
                    <a:pt x="58" y="191"/>
                    <a:pt x="36" y="176"/>
                    <a:pt x="21" y="155"/>
                  </a:cubicBezTo>
                  <a:cubicBezTo>
                    <a:pt x="6" y="133"/>
                    <a:pt x="0" y="107"/>
                    <a:pt x="5" y="81"/>
                  </a:cubicBezTo>
                  <a:cubicBezTo>
                    <a:pt x="14" y="34"/>
                    <a:pt x="54" y="0"/>
                    <a:pt x="102" y="0"/>
                  </a:cubicBezTo>
                  <a:cubicBezTo>
                    <a:pt x="108" y="0"/>
                    <a:pt x="114" y="0"/>
                    <a:pt x="120" y="1"/>
                  </a:cubicBezTo>
                  <a:cubicBezTo>
                    <a:pt x="173" y="11"/>
                    <a:pt x="209" y="63"/>
                    <a:pt x="199" y="116"/>
                  </a:cubicBezTo>
                  <a:cubicBezTo>
                    <a:pt x="191" y="163"/>
                    <a:pt x="150" y="197"/>
                    <a:pt x="102" y="197"/>
                  </a:cubicBezTo>
                  <a:close/>
                </a:path>
              </a:pathLst>
            </a:custGeom>
            <a:solidFill>
              <a:srgbClr val="F2EED8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135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5" name="Freeform 60"/>
            <p:cNvSpPr/>
            <p:nvPr/>
          </p:nvSpPr>
          <p:spPr>
            <a:xfrm>
              <a:off x="163512" y="171450"/>
              <a:ext cx="1093788" cy="1092200"/>
            </a:xfrm>
            <a:custGeom>
              <a:avLst/>
              <a:gdLst>
                <a:gd name="txL" fmla="*/ 0 w 160"/>
                <a:gd name="txT" fmla="*/ 0 h 159"/>
                <a:gd name="txR" fmla="*/ 160 w 160"/>
                <a:gd name="txB" fmla="*/ 159 h 159"/>
              </a:gdLst>
              <a:ahLst/>
              <a:cxnLst>
                <a:cxn ang="0">
                  <a:pos x="80" y="0"/>
                </a:cxn>
                <a:cxn ang="0">
                  <a:pos x="0" y="79"/>
                </a:cxn>
                <a:cxn ang="0">
                  <a:pos x="4" y="104"/>
                </a:cxn>
                <a:cxn ang="0">
                  <a:pos x="39" y="92"/>
                </a:cxn>
                <a:cxn ang="0">
                  <a:pos x="39" y="94"/>
                </a:cxn>
                <a:cxn ang="0">
                  <a:pos x="44" y="91"/>
                </a:cxn>
                <a:cxn ang="0">
                  <a:pos x="67" y="61"/>
                </a:cxn>
                <a:cxn ang="0">
                  <a:pos x="85" y="32"/>
                </a:cxn>
                <a:cxn ang="0">
                  <a:pos x="87" y="21"/>
                </a:cxn>
                <a:cxn ang="0">
                  <a:pos x="88" y="14"/>
                </a:cxn>
                <a:cxn ang="0">
                  <a:pos x="98" y="17"/>
                </a:cxn>
                <a:cxn ang="0">
                  <a:pos x="94" y="51"/>
                </a:cxn>
                <a:cxn ang="0">
                  <a:pos x="96" y="61"/>
                </a:cxn>
                <a:cxn ang="0">
                  <a:pos x="104" y="63"/>
                </a:cxn>
                <a:cxn ang="0">
                  <a:pos x="117" y="64"/>
                </a:cxn>
                <a:cxn ang="0">
                  <a:pos x="125" y="71"/>
                </a:cxn>
                <a:cxn ang="0">
                  <a:pos x="125" y="79"/>
                </a:cxn>
                <a:cxn ang="0">
                  <a:pos x="128" y="91"/>
                </a:cxn>
                <a:cxn ang="0">
                  <a:pos x="125" y="98"/>
                </a:cxn>
                <a:cxn ang="0">
                  <a:pos x="126" y="107"/>
                </a:cxn>
                <a:cxn ang="0">
                  <a:pos x="123" y="111"/>
                </a:cxn>
                <a:cxn ang="0">
                  <a:pos x="121" y="115"/>
                </a:cxn>
                <a:cxn ang="0">
                  <a:pos x="104" y="126"/>
                </a:cxn>
                <a:cxn ang="0">
                  <a:pos x="73" y="128"/>
                </a:cxn>
                <a:cxn ang="0">
                  <a:pos x="73" y="128"/>
                </a:cxn>
                <a:cxn ang="0">
                  <a:pos x="72" y="128"/>
                </a:cxn>
                <a:cxn ang="0">
                  <a:pos x="55" y="139"/>
                </a:cxn>
                <a:cxn ang="0">
                  <a:pos x="57" y="146"/>
                </a:cxn>
                <a:cxn ang="0">
                  <a:pos x="45" y="151"/>
                </a:cxn>
                <a:cxn ang="0">
                  <a:pos x="80" y="159"/>
                </a:cxn>
                <a:cxn ang="0">
                  <a:pos x="160" y="79"/>
                </a:cxn>
                <a:cxn ang="0">
                  <a:pos x="80" y="0"/>
                </a:cxn>
              </a:cxnLst>
              <a:rect l="txL" t="txT" r="txR" b="txB"/>
              <a:pathLst>
                <a:path w="160" h="159">
                  <a:moveTo>
                    <a:pt x="80" y="0"/>
                  </a:moveTo>
                  <a:cubicBezTo>
                    <a:pt x="36" y="0"/>
                    <a:pt x="0" y="35"/>
                    <a:pt x="0" y="79"/>
                  </a:cubicBezTo>
                  <a:cubicBezTo>
                    <a:pt x="0" y="88"/>
                    <a:pt x="2" y="96"/>
                    <a:pt x="4" y="104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41" y="93"/>
                    <a:pt x="43" y="92"/>
                    <a:pt x="44" y="91"/>
                  </a:cubicBezTo>
                  <a:cubicBezTo>
                    <a:pt x="57" y="84"/>
                    <a:pt x="61" y="73"/>
                    <a:pt x="67" y="61"/>
                  </a:cubicBezTo>
                  <a:cubicBezTo>
                    <a:pt x="72" y="51"/>
                    <a:pt x="81" y="42"/>
                    <a:pt x="85" y="32"/>
                  </a:cubicBezTo>
                  <a:cubicBezTo>
                    <a:pt x="86" y="28"/>
                    <a:pt x="87" y="25"/>
                    <a:pt x="87" y="21"/>
                  </a:cubicBezTo>
                  <a:cubicBezTo>
                    <a:pt x="87" y="19"/>
                    <a:pt x="86" y="16"/>
                    <a:pt x="88" y="14"/>
                  </a:cubicBezTo>
                  <a:cubicBezTo>
                    <a:pt x="91" y="10"/>
                    <a:pt x="95" y="14"/>
                    <a:pt x="98" y="17"/>
                  </a:cubicBezTo>
                  <a:cubicBezTo>
                    <a:pt x="105" y="28"/>
                    <a:pt x="98" y="40"/>
                    <a:pt x="94" y="51"/>
                  </a:cubicBezTo>
                  <a:cubicBezTo>
                    <a:pt x="92" y="56"/>
                    <a:pt x="89" y="59"/>
                    <a:pt x="96" y="61"/>
                  </a:cubicBezTo>
                  <a:cubicBezTo>
                    <a:pt x="96" y="61"/>
                    <a:pt x="104" y="63"/>
                    <a:pt x="104" y="63"/>
                  </a:cubicBezTo>
                  <a:cubicBezTo>
                    <a:pt x="109" y="64"/>
                    <a:pt x="113" y="62"/>
                    <a:pt x="117" y="64"/>
                  </a:cubicBezTo>
                  <a:cubicBezTo>
                    <a:pt x="120" y="66"/>
                    <a:pt x="124" y="68"/>
                    <a:pt x="125" y="71"/>
                  </a:cubicBezTo>
                  <a:cubicBezTo>
                    <a:pt x="126" y="74"/>
                    <a:pt x="125" y="77"/>
                    <a:pt x="125" y="79"/>
                  </a:cubicBezTo>
                  <a:cubicBezTo>
                    <a:pt x="125" y="84"/>
                    <a:pt x="128" y="86"/>
                    <a:pt x="128" y="91"/>
                  </a:cubicBezTo>
                  <a:cubicBezTo>
                    <a:pt x="127" y="94"/>
                    <a:pt x="125" y="95"/>
                    <a:pt x="125" y="98"/>
                  </a:cubicBezTo>
                  <a:cubicBezTo>
                    <a:pt x="125" y="101"/>
                    <a:pt x="126" y="104"/>
                    <a:pt x="126" y="107"/>
                  </a:cubicBezTo>
                  <a:cubicBezTo>
                    <a:pt x="125" y="109"/>
                    <a:pt x="124" y="110"/>
                    <a:pt x="123" y="111"/>
                  </a:cubicBezTo>
                  <a:cubicBezTo>
                    <a:pt x="121" y="112"/>
                    <a:pt x="121" y="113"/>
                    <a:pt x="121" y="115"/>
                  </a:cubicBezTo>
                  <a:cubicBezTo>
                    <a:pt x="120" y="123"/>
                    <a:pt x="111" y="126"/>
                    <a:pt x="104" y="126"/>
                  </a:cubicBezTo>
                  <a:cubicBezTo>
                    <a:pt x="93" y="127"/>
                    <a:pt x="84" y="127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8"/>
                    <a:pt x="72" y="128"/>
                  </a:cubicBezTo>
                  <a:cubicBezTo>
                    <a:pt x="66" y="131"/>
                    <a:pt x="61" y="135"/>
                    <a:pt x="55" y="139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56" y="156"/>
                    <a:pt x="68" y="159"/>
                    <a:pt x="80" y="159"/>
                  </a:cubicBezTo>
                  <a:cubicBezTo>
                    <a:pt x="124" y="159"/>
                    <a:pt x="160" y="124"/>
                    <a:pt x="160" y="79"/>
                  </a:cubicBezTo>
                  <a:cubicBezTo>
                    <a:pt x="160" y="35"/>
                    <a:pt x="124" y="0"/>
                    <a:pt x="80" y="0"/>
                  </a:cubicBezTo>
                  <a:close/>
                </a:path>
              </a:pathLst>
            </a:custGeom>
            <a:solidFill>
              <a:srgbClr val="F2EED8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135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6" name="Freeform 61"/>
            <p:cNvSpPr>
              <a:spLocks noEditPoints="1"/>
            </p:cNvSpPr>
            <p:nvPr/>
          </p:nvSpPr>
          <p:spPr>
            <a:xfrm>
              <a:off x="109537" y="130175"/>
              <a:ext cx="1230313" cy="1174750"/>
            </a:xfrm>
            <a:custGeom>
              <a:avLst/>
              <a:gdLst>
                <a:gd name="txL" fmla="*/ 0 w 180"/>
                <a:gd name="txT" fmla="*/ 0 h 171"/>
                <a:gd name="txR" fmla="*/ 180 w 180"/>
                <a:gd name="txB" fmla="*/ 171 h 171"/>
              </a:gdLst>
              <a:ahLst/>
              <a:cxnLst>
                <a:cxn ang="0">
                  <a:pos x="103" y="2"/>
                </a:cxn>
                <a:cxn ang="0">
                  <a:pos x="88" y="0"/>
                </a:cxn>
                <a:cxn ang="0">
                  <a:pos x="4" y="70"/>
                </a:cxn>
                <a:cxn ang="0">
                  <a:pos x="18" y="134"/>
                </a:cxn>
                <a:cxn ang="0">
                  <a:pos x="73" y="169"/>
                </a:cxn>
                <a:cxn ang="0">
                  <a:pos x="88" y="171"/>
                </a:cxn>
                <a:cxn ang="0">
                  <a:pos x="172" y="101"/>
                </a:cxn>
                <a:cxn ang="0">
                  <a:pos x="103" y="2"/>
                </a:cxn>
                <a:cxn ang="0">
                  <a:pos x="169" y="100"/>
                </a:cxn>
                <a:cxn ang="0">
                  <a:pos x="88" y="167"/>
                </a:cxn>
                <a:cxn ang="0">
                  <a:pos x="73" y="166"/>
                </a:cxn>
                <a:cxn ang="0">
                  <a:pos x="21" y="132"/>
                </a:cxn>
                <a:cxn ang="0">
                  <a:pos x="8" y="71"/>
                </a:cxn>
                <a:cxn ang="0">
                  <a:pos x="88" y="4"/>
                </a:cxn>
                <a:cxn ang="0">
                  <a:pos x="103" y="5"/>
                </a:cxn>
                <a:cxn ang="0">
                  <a:pos x="169" y="100"/>
                </a:cxn>
              </a:cxnLst>
              <a:rect l="txL" t="txT" r="txR" b="txB"/>
              <a:pathLst>
                <a:path w="180" h="171">
                  <a:moveTo>
                    <a:pt x="103" y="2"/>
                  </a:moveTo>
                  <a:cubicBezTo>
                    <a:pt x="98" y="1"/>
                    <a:pt x="93" y="0"/>
                    <a:pt x="88" y="0"/>
                  </a:cubicBezTo>
                  <a:cubicBezTo>
                    <a:pt x="47" y="0"/>
                    <a:pt x="12" y="30"/>
                    <a:pt x="4" y="70"/>
                  </a:cubicBezTo>
                  <a:cubicBezTo>
                    <a:pt x="0" y="92"/>
                    <a:pt x="5" y="115"/>
                    <a:pt x="18" y="134"/>
                  </a:cubicBezTo>
                  <a:cubicBezTo>
                    <a:pt x="31" y="152"/>
                    <a:pt x="50" y="165"/>
                    <a:pt x="73" y="169"/>
                  </a:cubicBezTo>
                  <a:cubicBezTo>
                    <a:pt x="78" y="170"/>
                    <a:pt x="83" y="171"/>
                    <a:pt x="88" y="171"/>
                  </a:cubicBezTo>
                  <a:cubicBezTo>
                    <a:pt x="129" y="171"/>
                    <a:pt x="164" y="141"/>
                    <a:pt x="172" y="101"/>
                  </a:cubicBezTo>
                  <a:cubicBezTo>
                    <a:pt x="180" y="55"/>
                    <a:pt x="150" y="10"/>
                    <a:pt x="103" y="2"/>
                  </a:cubicBezTo>
                  <a:close/>
                  <a:moveTo>
                    <a:pt x="169" y="100"/>
                  </a:moveTo>
                  <a:cubicBezTo>
                    <a:pt x="161" y="139"/>
                    <a:pt x="128" y="167"/>
                    <a:pt x="88" y="167"/>
                  </a:cubicBezTo>
                  <a:cubicBezTo>
                    <a:pt x="83" y="167"/>
                    <a:pt x="78" y="167"/>
                    <a:pt x="73" y="166"/>
                  </a:cubicBezTo>
                  <a:cubicBezTo>
                    <a:pt x="52" y="162"/>
                    <a:pt x="33" y="150"/>
                    <a:pt x="21" y="132"/>
                  </a:cubicBezTo>
                  <a:cubicBezTo>
                    <a:pt x="8" y="114"/>
                    <a:pt x="4" y="92"/>
                    <a:pt x="8" y="71"/>
                  </a:cubicBezTo>
                  <a:cubicBezTo>
                    <a:pt x="15" y="32"/>
                    <a:pt x="49" y="4"/>
                    <a:pt x="88" y="4"/>
                  </a:cubicBezTo>
                  <a:cubicBezTo>
                    <a:pt x="93" y="4"/>
                    <a:pt x="98" y="4"/>
                    <a:pt x="103" y="5"/>
                  </a:cubicBezTo>
                  <a:cubicBezTo>
                    <a:pt x="147" y="13"/>
                    <a:pt x="177" y="56"/>
                    <a:pt x="169" y="100"/>
                  </a:cubicBezTo>
                  <a:close/>
                </a:path>
              </a:pathLst>
            </a:custGeom>
            <a:solidFill>
              <a:srgbClr val="F2EED8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135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87" name="文本框 16"/>
          <p:cNvSpPr/>
          <p:nvPr/>
        </p:nvSpPr>
        <p:spPr>
          <a:xfrm>
            <a:off x="3569970" y="1950085"/>
            <a:ext cx="4500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</a:t>
            </a:r>
            <a:endParaRPr lang="en-US" altLang="zh-CN" sz="3600" b="1" dirty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8" name="矩形 8"/>
          <p:cNvSpPr/>
          <p:nvPr/>
        </p:nvSpPr>
        <p:spPr>
          <a:xfrm>
            <a:off x="6547049" y="3443738"/>
            <a:ext cx="1524000" cy="321945"/>
          </a:xfrm>
          <a:prstGeom prst="rect">
            <a:avLst/>
          </a:prstGeom>
          <a:solidFill>
            <a:srgbClr val="414455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0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汇报人：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Aimee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024255" y="1292860"/>
            <a:ext cx="2258695" cy="2037080"/>
            <a:chOff x="3720691" y="2824413"/>
            <a:chExt cx="1341120" cy="1209172"/>
          </a:xfrm>
        </p:grpSpPr>
        <p:sp>
          <p:nvSpPr>
            <p:cNvPr id="49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0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52" name="Freeform 5"/>
          <p:cNvSpPr/>
          <p:nvPr/>
        </p:nvSpPr>
        <p:spPr bwMode="auto">
          <a:xfrm rot="1855731">
            <a:off x="1263650" y="1468120"/>
            <a:ext cx="1822450" cy="164338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995" y="1642745"/>
            <a:ext cx="1389380" cy="1428750"/>
          </a:xfrm>
          <a:prstGeom prst="rect">
            <a:avLst/>
          </a:prstGeom>
        </p:spPr>
      </p:pic>
      <p:cxnSp>
        <p:nvCxnSpPr>
          <p:cNvPr id="87" name="直接连接符 86"/>
          <p:cNvCxnSpPr/>
          <p:nvPr/>
        </p:nvCxnSpPr>
        <p:spPr>
          <a:xfrm>
            <a:off x="3569970" y="2670810"/>
            <a:ext cx="4319905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13460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d-ID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</a:t>
            </a:r>
            <a:endParaRPr lang="en-US" alt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239588" y="2331866"/>
            <a:ext cx="2051694" cy="37338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整体架构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4" y="231626"/>
            <a:ext cx="1403790" cy="2711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成绩与思考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3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11</a:t>
            </a:r>
            <a:endParaRPr lang="en-US" altLang="zh-CN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sp>
        <p:nvSpPr>
          <p:cNvPr id="84" name="Line 23"/>
          <p:cNvSpPr>
            <a:spLocks noChangeShapeType="1"/>
          </p:cNvSpPr>
          <p:nvPr/>
        </p:nvSpPr>
        <p:spPr bwMode="auto">
          <a:xfrm>
            <a:off x="2513965" y="1812290"/>
            <a:ext cx="3809365" cy="41275"/>
          </a:xfrm>
          <a:prstGeom prst="line">
            <a:avLst/>
          </a:prstGeom>
          <a:noFill/>
          <a:ln w="5" cap="flat">
            <a:solidFill>
              <a:srgbClr val="414455"/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56605" tIns="28302" rIns="56605" bIns="28302" numCol="1" anchor="t" anchorCtr="0" compatLnSpc="1"/>
          <a:lstStyle/>
          <a:p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583055" y="1435735"/>
            <a:ext cx="773430" cy="697230"/>
            <a:chOff x="1693" y="2603"/>
            <a:chExt cx="1218" cy="1098"/>
          </a:xfrm>
        </p:grpSpPr>
        <p:sp>
          <p:nvSpPr>
            <p:cNvPr id="17" name="Freeform 5"/>
            <p:cNvSpPr/>
            <p:nvPr/>
          </p:nvSpPr>
          <p:spPr bwMode="auto">
            <a:xfrm rot="1855731">
              <a:off x="1693" y="2603"/>
              <a:ext cx="1219" cy="1099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9" name="Freeform 79"/>
            <p:cNvSpPr>
              <a:spLocks noEditPoints="1"/>
            </p:cNvSpPr>
            <p:nvPr/>
          </p:nvSpPr>
          <p:spPr bwMode="auto">
            <a:xfrm>
              <a:off x="2460" y="3232"/>
              <a:ext cx="262" cy="271"/>
            </a:xfrm>
            <a:custGeom>
              <a:avLst/>
              <a:gdLst>
                <a:gd name="T0" fmla="*/ 40 w 79"/>
                <a:gd name="T1" fmla="*/ 0 h 75"/>
                <a:gd name="T2" fmla="*/ 0 w 79"/>
                <a:gd name="T3" fmla="*/ 37 h 75"/>
                <a:gd name="T4" fmla="*/ 40 w 79"/>
                <a:gd name="T5" fmla="*/ 75 h 75"/>
                <a:gd name="T6" fmla="*/ 79 w 79"/>
                <a:gd name="T7" fmla="*/ 37 h 75"/>
                <a:gd name="T8" fmla="*/ 40 w 79"/>
                <a:gd name="T9" fmla="*/ 0 h 75"/>
                <a:gd name="T10" fmla="*/ 38 w 79"/>
                <a:gd name="T11" fmla="*/ 61 h 75"/>
                <a:gd name="T12" fmla="*/ 34 w 79"/>
                <a:gd name="T13" fmla="*/ 57 h 75"/>
                <a:gd name="T14" fmla="*/ 38 w 79"/>
                <a:gd name="T15" fmla="*/ 52 h 75"/>
                <a:gd name="T16" fmla="*/ 42 w 79"/>
                <a:gd name="T17" fmla="*/ 57 h 75"/>
                <a:gd name="T18" fmla="*/ 38 w 79"/>
                <a:gd name="T19" fmla="*/ 61 h 75"/>
                <a:gd name="T20" fmla="*/ 44 w 79"/>
                <a:gd name="T21" fmla="*/ 35 h 75"/>
                <a:gd name="T22" fmla="*/ 40 w 79"/>
                <a:gd name="T23" fmla="*/ 45 h 75"/>
                <a:gd name="T24" fmla="*/ 40 w 79"/>
                <a:gd name="T25" fmla="*/ 47 h 75"/>
                <a:gd name="T26" fmla="*/ 35 w 79"/>
                <a:gd name="T27" fmla="*/ 47 h 75"/>
                <a:gd name="T28" fmla="*/ 35 w 79"/>
                <a:gd name="T29" fmla="*/ 45 h 75"/>
                <a:gd name="T30" fmla="*/ 39 w 79"/>
                <a:gd name="T31" fmla="*/ 34 h 75"/>
                <a:gd name="T32" fmla="*/ 44 w 79"/>
                <a:gd name="T33" fmla="*/ 24 h 75"/>
                <a:gd name="T34" fmla="*/ 37 w 79"/>
                <a:gd name="T35" fmla="*/ 19 h 75"/>
                <a:gd name="T36" fmla="*/ 31 w 79"/>
                <a:gd name="T37" fmla="*/ 21 h 75"/>
                <a:gd name="T38" fmla="*/ 29 w 79"/>
                <a:gd name="T39" fmla="*/ 16 h 75"/>
                <a:gd name="T40" fmla="*/ 39 w 79"/>
                <a:gd name="T41" fmla="*/ 14 h 75"/>
                <a:gd name="T42" fmla="*/ 50 w 79"/>
                <a:gd name="T43" fmla="*/ 24 h 75"/>
                <a:gd name="T44" fmla="*/ 44 w 79"/>
                <a:gd name="T45" fmla="*/ 3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75">
                  <a:moveTo>
                    <a:pt x="40" y="0"/>
                  </a:moveTo>
                  <a:cubicBezTo>
                    <a:pt x="18" y="0"/>
                    <a:pt x="0" y="17"/>
                    <a:pt x="0" y="37"/>
                  </a:cubicBezTo>
                  <a:cubicBezTo>
                    <a:pt x="0" y="58"/>
                    <a:pt x="18" y="75"/>
                    <a:pt x="40" y="75"/>
                  </a:cubicBezTo>
                  <a:cubicBezTo>
                    <a:pt x="61" y="75"/>
                    <a:pt x="79" y="58"/>
                    <a:pt x="79" y="37"/>
                  </a:cubicBezTo>
                  <a:cubicBezTo>
                    <a:pt x="79" y="17"/>
                    <a:pt x="61" y="0"/>
                    <a:pt x="40" y="0"/>
                  </a:cubicBezTo>
                  <a:close/>
                  <a:moveTo>
                    <a:pt x="38" y="61"/>
                  </a:moveTo>
                  <a:cubicBezTo>
                    <a:pt x="35" y="61"/>
                    <a:pt x="34" y="59"/>
                    <a:pt x="34" y="57"/>
                  </a:cubicBezTo>
                  <a:cubicBezTo>
                    <a:pt x="34" y="54"/>
                    <a:pt x="35" y="52"/>
                    <a:pt x="38" y="52"/>
                  </a:cubicBezTo>
                  <a:cubicBezTo>
                    <a:pt x="40" y="52"/>
                    <a:pt x="42" y="54"/>
                    <a:pt x="42" y="57"/>
                  </a:cubicBezTo>
                  <a:cubicBezTo>
                    <a:pt x="42" y="59"/>
                    <a:pt x="40" y="61"/>
                    <a:pt x="38" y="61"/>
                  </a:cubicBezTo>
                  <a:close/>
                  <a:moveTo>
                    <a:pt x="44" y="35"/>
                  </a:moveTo>
                  <a:cubicBezTo>
                    <a:pt x="41" y="39"/>
                    <a:pt x="40" y="42"/>
                    <a:pt x="40" y="45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2"/>
                    <a:pt x="36" y="38"/>
                    <a:pt x="39" y="34"/>
                  </a:cubicBezTo>
                  <a:cubicBezTo>
                    <a:pt x="42" y="30"/>
                    <a:pt x="44" y="27"/>
                    <a:pt x="44" y="24"/>
                  </a:cubicBezTo>
                  <a:cubicBezTo>
                    <a:pt x="44" y="21"/>
                    <a:pt x="42" y="19"/>
                    <a:pt x="37" y="19"/>
                  </a:cubicBezTo>
                  <a:cubicBezTo>
                    <a:pt x="35" y="19"/>
                    <a:pt x="32" y="19"/>
                    <a:pt x="31" y="21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1" y="15"/>
                    <a:pt x="35" y="14"/>
                    <a:pt x="39" y="14"/>
                  </a:cubicBezTo>
                  <a:cubicBezTo>
                    <a:pt x="47" y="14"/>
                    <a:pt x="50" y="18"/>
                    <a:pt x="50" y="24"/>
                  </a:cubicBezTo>
                  <a:cubicBezTo>
                    <a:pt x="50" y="28"/>
                    <a:pt x="47" y="32"/>
                    <a:pt x="44" y="35"/>
                  </a:cubicBezTo>
                  <a:close/>
                </a:path>
              </a:pathLst>
            </a:custGeom>
            <a:solidFill>
              <a:srgbClr val="4144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1"/>
            <p:cNvSpPr>
              <a:spLocks noEditPoints="1"/>
            </p:cNvSpPr>
            <p:nvPr/>
          </p:nvSpPr>
          <p:spPr bwMode="auto">
            <a:xfrm>
              <a:off x="2089" y="2811"/>
              <a:ext cx="427" cy="614"/>
            </a:xfrm>
            <a:custGeom>
              <a:avLst/>
              <a:gdLst>
                <a:gd name="T0" fmla="*/ 105 w 130"/>
                <a:gd name="T1" fmla="*/ 154 h 170"/>
                <a:gd name="T2" fmla="*/ 130 w 130"/>
                <a:gd name="T3" fmla="*/ 114 h 170"/>
                <a:gd name="T4" fmla="*/ 130 w 130"/>
                <a:gd name="T5" fmla="*/ 0 h 170"/>
                <a:gd name="T6" fmla="*/ 0 w 130"/>
                <a:gd name="T7" fmla="*/ 0 h 170"/>
                <a:gd name="T8" fmla="*/ 0 w 130"/>
                <a:gd name="T9" fmla="*/ 170 h 170"/>
                <a:gd name="T10" fmla="*/ 108 w 130"/>
                <a:gd name="T11" fmla="*/ 170 h 170"/>
                <a:gd name="T12" fmla="*/ 105 w 130"/>
                <a:gd name="T13" fmla="*/ 154 h 170"/>
                <a:gd name="T14" fmla="*/ 28 w 130"/>
                <a:gd name="T15" fmla="*/ 26 h 170"/>
                <a:gd name="T16" fmla="*/ 102 w 130"/>
                <a:gd name="T17" fmla="*/ 26 h 170"/>
                <a:gd name="T18" fmla="*/ 106 w 130"/>
                <a:gd name="T19" fmla="*/ 30 h 170"/>
                <a:gd name="T20" fmla="*/ 102 w 130"/>
                <a:gd name="T21" fmla="*/ 34 h 170"/>
                <a:gd name="T22" fmla="*/ 28 w 130"/>
                <a:gd name="T23" fmla="*/ 34 h 170"/>
                <a:gd name="T24" fmla="*/ 24 w 130"/>
                <a:gd name="T25" fmla="*/ 30 h 170"/>
                <a:gd name="T26" fmla="*/ 28 w 130"/>
                <a:gd name="T27" fmla="*/ 26 h 170"/>
                <a:gd name="T28" fmla="*/ 28 w 130"/>
                <a:gd name="T29" fmla="*/ 53 h 170"/>
                <a:gd name="T30" fmla="*/ 102 w 130"/>
                <a:gd name="T31" fmla="*/ 53 h 170"/>
                <a:gd name="T32" fmla="*/ 106 w 130"/>
                <a:gd name="T33" fmla="*/ 58 h 170"/>
                <a:gd name="T34" fmla="*/ 102 w 130"/>
                <a:gd name="T35" fmla="*/ 62 h 170"/>
                <a:gd name="T36" fmla="*/ 28 w 130"/>
                <a:gd name="T37" fmla="*/ 62 h 170"/>
                <a:gd name="T38" fmla="*/ 24 w 130"/>
                <a:gd name="T39" fmla="*/ 58 h 170"/>
                <a:gd name="T40" fmla="*/ 28 w 130"/>
                <a:gd name="T41" fmla="*/ 53 h 170"/>
                <a:gd name="T42" fmla="*/ 28 w 130"/>
                <a:gd name="T43" fmla="*/ 81 h 170"/>
                <a:gd name="T44" fmla="*/ 102 w 130"/>
                <a:gd name="T45" fmla="*/ 81 h 170"/>
                <a:gd name="T46" fmla="*/ 106 w 130"/>
                <a:gd name="T47" fmla="*/ 85 h 170"/>
                <a:gd name="T48" fmla="*/ 102 w 130"/>
                <a:gd name="T49" fmla="*/ 89 h 170"/>
                <a:gd name="T50" fmla="*/ 28 w 130"/>
                <a:gd name="T51" fmla="*/ 89 h 170"/>
                <a:gd name="T52" fmla="*/ 24 w 130"/>
                <a:gd name="T53" fmla="*/ 85 h 170"/>
                <a:gd name="T54" fmla="*/ 28 w 130"/>
                <a:gd name="T55" fmla="*/ 81 h 170"/>
                <a:gd name="T56" fmla="*/ 28 w 130"/>
                <a:gd name="T57" fmla="*/ 108 h 170"/>
                <a:gd name="T58" fmla="*/ 102 w 130"/>
                <a:gd name="T59" fmla="*/ 108 h 170"/>
                <a:gd name="T60" fmla="*/ 106 w 130"/>
                <a:gd name="T61" fmla="*/ 112 h 170"/>
                <a:gd name="T62" fmla="*/ 102 w 130"/>
                <a:gd name="T63" fmla="*/ 116 h 170"/>
                <a:gd name="T64" fmla="*/ 28 w 130"/>
                <a:gd name="T65" fmla="*/ 116 h 170"/>
                <a:gd name="T66" fmla="*/ 24 w 130"/>
                <a:gd name="T67" fmla="*/ 112 h 170"/>
                <a:gd name="T68" fmla="*/ 28 w 130"/>
                <a:gd name="T69" fmla="*/ 108 h 170"/>
                <a:gd name="T70" fmla="*/ 102 w 130"/>
                <a:gd name="T71" fmla="*/ 143 h 170"/>
                <a:gd name="T72" fmla="*/ 28 w 130"/>
                <a:gd name="T73" fmla="*/ 143 h 170"/>
                <a:gd name="T74" fmla="*/ 24 w 130"/>
                <a:gd name="T75" fmla="*/ 139 h 170"/>
                <a:gd name="T76" fmla="*/ 28 w 130"/>
                <a:gd name="T77" fmla="*/ 135 h 170"/>
                <a:gd name="T78" fmla="*/ 102 w 130"/>
                <a:gd name="T79" fmla="*/ 135 h 170"/>
                <a:gd name="T80" fmla="*/ 106 w 130"/>
                <a:gd name="T81" fmla="*/ 139 h 170"/>
                <a:gd name="T82" fmla="*/ 102 w 130"/>
                <a:gd name="T83" fmla="*/ 14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0" h="170">
                  <a:moveTo>
                    <a:pt x="105" y="154"/>
                  </a:moveTo>
                  <a:cubicBezTo>
                    <a:pt x="105" y="137"/>
                    <a:pt x="115" y="122"/>
                    <a:pt x="130" y="114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108" y="170"/>
                    <a:pt x="108" y="170"/>
                    <a:pt x="108" y="170"/>
                  </a:cubicBezTo>
                  <a:cubicBezTo>
                    <a:pt x="106" y="165"/>
                    <a:pt x="105" y="160"/>
                    <a:pt x="105" y="154"/>
                  </a:cubicBezTo>
                  <a:close/>
                  <a:moveTo>
                    <a:pt x="28" y="26"/>
                  </a:moveTo>
                  <a:cubicBezTo>
                    <a:pt x="102" y="26"/>
                    <a:pt x="102" y="26"/>
                    <a:pt x="102" y="26"/>
                  </a:cubicBezTo>
                  <a:cubicBezTo>
                    <a:pt x="104" y="26"/>
                    <a:pt x="106" y="28"/>
                    <a:pt x="106" y="30"/>
                  </a:cubicBezTo>
                  <a:cubicBezTo>
                    <a:pt x="106" y="33"/>
                    <a:pt x="104" y="34"/>
                    <a:pt x="102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4"/>
                    <a:pt x="24" y="33"/>
                    <a:pt x="24" y="30"/>
                  </a:cubicBezTo>
                  <a:cubicBezTo>
                    <a:pt x="24" y="28"/>
                    <a:pt x="26" y="26"/>
                    <a:pt x="28" y="26"/>
                  </a:cubicBezTo>
                  <a:close/>
                  <a:moveTo>
                    <a:pt x="28" y="53"/>
                  </a:moveTo>
                  <a:cubicBezTo>
                    <a:pt x="102" y="53"/>
                    <a:pt x="102" y="53"/>
                    <a:pt x="102" y="53"/>
                  </a:cubicBezTo>
                  <a:cubicBezTo>
                    <a:pt x="104" y="53"/>
                    <a:pt x="106" y="55"/>
                    <a:pt x="106" y="58"/>
                  </a:cubicBezTo>
                  <a:cubicBezTo>
                    <a:pt x="106" y="60"/>
                    <a:pt x="104" y="62"/>
                    <a:pt x="102" y="62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6" y="62"/>
                    <a:pt x="24" y="60"/>
                    <a:pt x="24" y="58"/>
                  </a:cubicBezTo>
                  <a:cubicBezTo>
                    <a:pt x="24" y="55"/>
                    <a:pt x="26" y="53"/>
                    <a:pt x="28" y="53"/>
                  </a:cubicBezTo>
                  <a:close/>
                  <a:moveTo>
                    <a:pt x="28" y="81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4" y="81"/>
                    <a:pt x="106" y="82"/>
                    <a:pt x="106" y="85"/>
                  </a:cubicBezTo>
                  <a:cubicBezTo>
                    <a:pt x="106" y="87"/>
                    <a:pt x="104" y="89"/>
                    <a:pt x="102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26" y="89"/>
                    <a:pt x="24" y="87"/>
                    <a:pt x="24" y="85"/>
                  </a:cubicBezTo>
                  <a:cubicBezTo>
                    <a:pt x="24" y="82"/>
                    <a:pt x="26" y="81"/>
                    <a:pt x="28" y="81"/>
                  </a:cubicBezTo>
                  <a:close/>
                  <a:moveTo>
                    <a:pt x="28" y="108"/>
                  </a:moveTo>
                  <a:cubicBezTo>
                    <a:pt x="102" y="108"/>
                    <a:pt x="102" y="108"/>
                    <a:pt x="102" y="108"/>
                  </a:cubicBezTo>
                  <a:cubicBezTo>
                    <a:pt x="104" y="108"/>
                    <a:pt x="106" y="110"/>
                    <a:pt x="106" y="112"/>
                  </a:cubicBezTo>
                  <a:cubicBezTo>
                    <a:pt x="106" y="114"/>
                    <a:pt x="104" y="116"/>
                    <a:pt x="102" y="11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6" y="116"/>
                    <a:pt x="24" y="114"/>
                    <a:pt x="24" y="112"/>
                  </a:cubicBezTo>
                  <a:cubicBezTo>
                    <a:pt x="24" y="110"/>
                    <a:pt x="26" y="108"/>
                    <a:pt x="28" y="108"/>
                  </a:cubicBezTo>
                  <a:close/>
                  <a:moveTo>
                    <a:pt x="102" y="143"/>
                  </a:moveTo>
                  <a:cubicBezTo>
                    <a:pt x="28" y="143"/>
                    <a:pt x="28" y="143"/>
                    <a:pt x="28" y="143"/>
                  </a:cubicBezTo>
                  <a:cubicBezTo>
                    <a:pt x="26" y="143"/>
                    <a:pt x="24" y="141"/>
                    <a:pt x="24" y="139"/>
                  </a:cubicBezTo>
                  <a:cubicBezTo>
                    <a:pt x="24" y="137"/>
                    <a:pt x="26" y="135"/>
                    <a:pt x="28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4" y="135"/>
                    <a:pt x="106" y="137"/>
                    <a:pt x="106" y="139"/>
                  </a:cubicBezTo>
                  <a:cubicBezTo>
                    <a:pt x="106" y="141"/>
                    <a:pt x="104" y="143"/>
                    <a:pt x="102" y="143"/>
                  </a:cubicBezTo>
                  <a:close/>
                </a:path>
              </a:pathLst>
            </a:custGeom>
            <a:solidFill>
              <a:srgbClr val="4144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23330" y="1320800"/>
            <a:ext cx="820420" cy="902335"/>
            <a:chOff x="7852" y="2352"/>
            <a:chExt cx="1292" cy="1421"/>
          </a:xfrm>
        </p:grpSpPr>
        <p:grpSp>
          <p:nvGrpSpPr>
            <p:cNvPr id="85" name="组合 84"/>
            <p:cNvGrpSpPr/>
            <p:nvPr/>
          </p:nvGrpSpPr>
          <p:grpSpPr>
            <a:xfrm>
              <a:off x="7852" y="2607"/>
              <a:ext cx="1293" cy="1166"/>
              <a:chOff x="3720691" y="2824413"/>
              <a:chExt cx="1341120" cy="1209172"/>
            </a:xfrm>
          </p:grpSpPr>
          <p:sp>
            <p:nvSpPr>
              <p:cNvPr id="86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7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8703" y="2352"/>
              <a:ext cx="329" cy="218"/>
              <a:chOff x="9482595" y="2565731"/>
              <a:chExt cx="278384" cy="184511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188" y="2776"/>
              <a:ext cx="631" cy="741"/>
              <a:chOff x="10204" y="1593"/>
              <a:chExt cx="642" cy="862"/>
            </a:xfrm>
            <a:solidFill>
              <a:srgbClr val="414455"/>
            </a:solidFill>
          </p:grpSpPr>
          <p:sp>
            <p:nvSpPr>
              <p:cNvPr id="24" name="Freeform 18"/>
              <p:cNvSpPr>
                <a:spLocks noEditPoints="1"/>
              </p:cNvSpPr>
              <p:nvPr/>
            </p:nvSpPr>
            <p:spPr bwMode="auto">
              <a:xfrm>
                <a:off x="10204" y="1593"/>
                <a:ext cx="642" cy="863"/>
              </a:xfrm>
              <a:custGeom>
                <a:avLst/>
                <a:gdLst>
                  <a:gd name="T0" fmla="*/ 126 w 143"/>
                  <a:gd name="T1" fmla="*/ 0 h 192"/>
                  <a:gd name="T2" fmla="*/ 17 w 143"/>
                  <a:gd name="T3" fmla="*/ 0 h 192"/>
                  <a:gd name="T4" fmla="*/ 0 w 143"/>
                  <a:gd name="T5" fmla="*/ 18 h 192"/>
                  <a:gd name="T6" fmla="*/ 0 w 143"/>
                  <a:gd name="T7" fmla="*/ 175 h 192"/>
                  <a:gd name="T8" fmla="*/ 17 w 143"/>
                  <a:gd name="T9" fmla="*/ 192 h 192"/>
                  <a:gd name="T10" fmla="*/ 126 w 143"/>
                  <a:gd name="T11" fmla="*/ 192 h 192"/>
                  <a:gd name="T12" fmla="*/ 143 w 143"/>
                  <a:gd name="T13" fmla="*/ 175 h 192"/>
                  <a:gd name="T14" fmla="*/ 143 w 143"/>
                  <a:gd name="T15" fmla="*/ 18 h 192"/>
                  <a:gd name="T16" fmla="*/ 126 w 143"/>
                  <a:gd name="T17" fmla="*/ 0 h 192"/>
                  <a:gd name="T18" fmla="*/ 72 w 143"/>
                  <a:gd name="T19" fmla="*/ 175 h 192"/>
                  <a:gd name="T20" fmla="*/ 60 w 143"/>
                  <a:gd name="T21" fmla="*/ 164 h 192"/>
                  <a:gd name="T22" fmla="*/ 72 w 143"/>
                  <a:gd name="T23" fmla="*/ 152 h 192"/>
                  <a:gd name="T24" fmla="*/ 83 w 143"/>
                  <a:gd name="T25" fmla="*/ 164 h 192"/>
                  <a:gd name="T26" fmla="*/ 72 w 143"/>
                  <a:gd name="T27" fmla="*/ 175 h 192"/>
                  <a:gd name="T28" fmla="*/ 120 w 143"/>
                  <a:gd name="T29" fmla="*/ 137 h 192"/>
                  <a:gd name="T30" fmla="*/ 23 w 143"/>
                  <a:gd name="T31" fmla="*/ 137 h 192"/>
                  <a:gd name="T32" fmla="*/ 23 w 143"/>
                  <a:gd name="T33" fmla="*/ 22 h 192"/>
                  <a:gd name="T34" fmla="*/ 120 w 143"/>
                  <a:gd name="T35" fmla="*/ 22 h 192"/>
                  <a:gd name="T36" fmla="*/ 120 w 143"/>
                  <a:gd name="T37" fmla="*/ 13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3" h="192">
                    <a:moveTo>
                      <a:pt x="12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5"/>
                      <a:pt x="8" y="192"/>
                      <a:pt x="17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36" y="192"/>
                      <a:pt x="143" y="185"/>
                      <a:pt x="143" y="175"/>
                    </a:cubicBezTo>
                    <a:cubicBezTo>
                      <a:pt x="143" y="18"/>
                      <a:pt x="143" y="18"/>
                      <a:pt x="143" y="18"/>
                    </a:cubicBezTo>
                    <a:cubicBezTo>
                      <a:pt x="143" y="8"/>
                      <a:pt x="136" y="0"/>
                      <a:pt x="126" y="0"/>
                    </a:cubicBezTo>
                    <a:close/>
                    <a:moveTo>
                      <a:pt x="72" y="175"/>
                    </a:moveTo>
                    <a:cubicBezTo>
                      <a:pt x="65" y="175"/>
                      <a:pt x="60" y="170"/>
                      <a:pt x="60" y="164"/>
                    </a:cubicBezTo>
                    <a:cubicBezTo>
                      <a:pt x="60" y="157"/>
                      <a:pt x="65" y="152"/>
                      <a:pt x="72" y="152"/>
                    </a:cubicBezTo>
                    <a:cubicBezTo>
                      <a:pt x="78" y="152"/>
                      <a:pt x="83" y="157"/>
                      <a:pt x="83" y="164"/>
                    </a:cubicBezTo>
                    <a:cubicBezTo>
                      <a:pt x="83" y="170"/>
                      <a:pt x="78" y="175"/>
                      <a:pt x="72" y="175"/>
                    </a:cubicBezTo>
                    <a:close/>
                    <a:moveTo>
                      <a:pt x="120" y="137"/>
                    </a:moveTo>
                    <a:cubicBezTo>
                      <a:pt x="23" y="137"/>
                      <a:pt x="23" y="137"/>
                      <a:pt x="23" y="137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120" y="22"/>
                      <a:pt x="120" y="22"/>
                      <a:pt x="120" y="22"/>
                    </a:cubicBezTo>
                    <a:lnTo>
                      <a:pt x="120" y="13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10384" y="1973"/>
                <a:ext cx="35" cy="18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10509" y="1830"/>
                <a:ext cx="35" cy="32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10629" y="1745"/>
                <a:ext cx="37" cy="4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2236470" y="1673225"/>
            <a:ext cx="1445895" cy="2255520"/>
            <a:chOff x="4444" y="2612"/>
            <a:chExt cx="2277" cy="3552"/>
          </a:xfrm>
        </p:grpSpPr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5571" y="3063"/>
              <a:ext cx="16" cy="1535"/>
            </a:xfrm>
            <a:prstGeom prst="line">
              <a:avLst/>
            </a:prstGeom>
            <a:noFill/>
            <a:ln w="5" cap="flat">
              <a:solidFill>
                <a:srgbClr val="414455"/>
              </a:solidFill>
              <a:prstDash val="dash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56605" tIns="28302" rIns="56605" bIns="28302" numCol="1" anchor="t" anchorCtr="0" compatLnSpc="1"/>
            <a:lstStyle/>
            <a:p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4444" y="4688"/>
              <a:ext cx="2277" cy="1476"/>
              <a:chOff x="4444" y="4598"/>
              <a:chExt cx="2277" cy="1476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4444" y="4766"/>
                <a:ext cx="2277" cy="1308"/>
              </a:xfrm>
              <a:prstGeom prst="rect">
                <a:avLst/>
              </a:prstGeom>
              <a:noFill/>
            </p:spPr>
            <p:txBody>
              <a:bodyPr wrap="square" lIns="56605" tIns="28302" rIns="56605" bIns="28302" rtlCol="0">
                <a:spAutoFit/>
              </a:bodyPr>
              <a:lstStyle/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charset="0"/>
                  <a:buChar char="Ø"/>
                </a:pP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marL="171450" indent="-171450" algn="ctr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charset="0"/>
                  <a:buChar char="Ø"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在线引用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marL="171450" indent="-171450" algn="ctr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charset="0"/>
                  <a:buChar char="Ø"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离线使用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063" y="4598"/>
                <a:ext cx="103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引用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5254" y="2612"/>
              <a:ext cx="653" cy="589"/>
              <a:chOff x="3720691" y="2824413"/>
              <a:chExt cx="1341120" cy="1209172"/>
            </a:xfrm>
          </p:grpSpPr>
          <p:sp>
            <p:nvSpPr>
              <p:cNvPr id="9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00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5333" y="2633"/>
              <a:ext cx="49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902075" y="1666240"/>
            <a:ext cx="1033780" cy="2007235"/>
            <a:chOff x="7324" y="2634"/>
            <a:chExt cx="1628" cy="3161"/>
          </a:xfrm>
        </p:grpSpPr>
        <p:sp>
          <p:nvSpPr>
            <p:cNvPr id="35" name="Line 23"/>
            <p:cNvSpPr>
              <a:spLocks noChangeShapeType="1"/>
            </p:cNvSpPr>
            <p:nvPr/>
          </p:nvSpPr>
          <p:spPr bwMode="auto">
            <a:xfrm flipH="1">
              <a:off x="8114" y="3063"/>
              <a:ext cx="16" cy="1535"/>
            </a:xfrm>
            <a:prstGeom prst="line">
              <a:avLst/>
            </a:prstGeom>
            <a:noFill/>
            <a:ln w="5" cap="flat">
              <a:solidFill>
                <a:srgbClr val="414455"/>
              </a:solidFill>
              <a:prstDash val="dash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56605" tIns="28302" rIns="56605" bIns="28302" numCol="1" anchor="t" anchorCtr="0" compatLnSpc="1"/>
            <a:lstStyle/>
            <a:p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7324" y="4688"/>
              <a:ext cx="1628" cy="1107"/>
              <a:chOff x="7323" y="4598"/>
              <a:chExt cx="1628" cy="110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323" y="5211"/>
                <a:ext cx="1628" cy="494"/>
              </a:xfrm>
              <a:prstGeom prst="rect">
                <a:avLst/>
              </a:prstGeom>
              <a:noFill/>
            </p:spPr>
            <p:txBody>
              <a:bodyPr wrap="square" lIns="56605" tIns="28302" rIns="56605" bIns="28302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使用前引入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7609" y="4598"/>
                <a:ext cx="10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位置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7793" y="2634"/>
              <a:ext cx="653" cy="589"/>
              <a:chOff x="3720691" y="2824413"/>
              <a:chExt cx="1341120" cy="1209172"/>
            </a:xfrm>
          </p:grpSpPr>
          <p:sp>
            <p:nvSpPr>
              <p:cNvPr id="44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46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7879" y="2681"/>
              <a:ext cx="49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374640" y="1666240"/>
            <a:ext cx="913765" cy="2007235"/>
            <a:chOff x="8464" y="2624"/>
            <a:chExt cx="1439" cy="3161"/>
          </a:xfrm>
        </p:grpSpPr>
        <p:sp>
          <p:nvSpPr>
            <p:cNvPr id="49" name="Line 23"/>
            <p:cNvSpPr>
              <a:spLocks noChangeShapeType="1"/>
            </p:cNvSpPr>
            <p:nvPr/>
          </p:nvSpPr>
          <p:spPr bwMode="auto">
            <a:xfrm flipH="1">
              <a:off x="9172" y="3053"/>
              <a:ext cx="16" cy="1535"/>
            </a:xfrm>
            <a:prstGeom prst="line">
              <a:avLst/>
            </a:prstGeom>
            <a:noFill/>
            <a:ln w="5" cap="flat">
              <a:solidFill>
                <a:srgbClr val="414455"/>
              </a:solidFill>
              <a:prstDash val="dash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56605" tIns="28302" rIns="56605" bIns="28302" numCol="1" anchor="t" anchorCtr="0" compatLnSpc="1"/>
            <a:lstStyle/>
            <a:p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8464" y="4678"/>
              <a:ext cx="1439" cy="1107"/>
              <a:chOff x="7405" y="4598"/>
              <a:chExt cx="1439" cy="1107"/>
            </a:xfrm>
          </p:grpSpPr>
          <p:sp>
            <p:nvSpPr>
              <p:cNvPr id="51" name="TextBox 105"/>
              <p:cNvSpPr txBox="1"/>
              <p:nvPr/>
            </p:nvSpPr>
            <p:spPr>
              <a:xfrm>
                <a:off x="7405" y="5211"/>
                <a:ext cx="1439" cy="494"/>
              </a:xfrm>
              <a:prstGeom prst="rect">
                <a:avLst/>
              </a:prstGeom>
              <a:noFill/>
            </p:spPr>
            <p:txBody>
              <a:bodyPr wrap="square" lIns="56605" tIns="28302" rIns="56605" bIns="28302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简单使用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7609" y="4598"/>
                <a:ext cx="10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8851" y="2624"/>
              <a:ext cx="653" cy="589"/>
              <a:chOff x="3720691" y="2824413"/>
              <a:chExt cx="1341120" cy="1209172"/>
            </a:xfrm>
          </p:grpSpPr>
          <p:sp>
            <p:nvSpPr>
              <p:cNvPr id="54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55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8937" y="2671"/>
              <a:ext cx="49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整体架构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+mn-ea"/>
              </a:rPr>
              <a:t>12</a:t>
            </a:r>
            <a:endParaRPr lang="en-US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sp>
        <p:nvSpPr>
          <p:cNvPr id="76" name="矩形 75"/>
          <p:cNvSpPr/>
          <p:nvPr>
            <p:custDataLst>
              <p:tags r:id="rId2"/>
            </p:custDataLst>
          </p:nvPr>
        </p:nvSpPr>
        <p:spPr>
          <a:xfrm>
            <a:off x="3907155" y="3042920"/>
            <a:ext cx="1043940" cy="126238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5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css</a:t>
            </a:r>
            <a:endParaRPr lang="en-US" altLang="zh-CN" sz="150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5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text</a:t>
            </a:r>
            <a:endParaRPr lang="en-US" altLang="zh-CN" sz="150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5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……</a:t>
            </a:r>
            <a:endParaRPr lang="en-US" altLang="zh-CN" sz="150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998220" y="1785754"/>
            <a:ext cx="6206403" cy="2103095"/>
            <a:chOff x="777" y="1942"/>
            <a:chExt cx="9774" cy="3312"/>
          </a:xfrm>
        </p:grpSpPr>
        <p:sp>
          <p:nvSpPr>
            <p:cNvPr id="60" name="椭圆 59"/>
            <p:cNvSpPr/>
            <p:nvPr>
              <p:custDataLst>
                <p:tags r:id="rId3"/>
              </p:custDataLst>
            </p:nvPr>
          </p:nvSpPr>
          <p:spPr>
            <a:xfrm>
              <a:off x="5313" y="1942"/>
              <a:ext cx="1734" cy="1734"/>
            </a:xfrm>
            <a:prstGeom prst="ellipse">
              <a:avLst/>
            </a:prstGeom>
            <a:solidFill>
              <a:srgbClr val="5B5E7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150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init</a:t>
              </a:r>
              <a:endParaRPr lang="en-US" altLang="zh-CN" sz="15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椭圆 62"/>
            <p:cNvSpPr/>
            <p:nvPr>
              <p:custDataLst>
                <p:tags r:id="rId4"/>
              </p:custDataLst>
            </p:nvPr>
          </p:nvSpPr>
          <p:spPr>
            <a:xfrm>
              <a:off x="777" y="3520"/>
              <a:ext cx="1734" cy="1734"/>
            </a:xfrm>
            <a:prstGeom prst="ellipse">
              <a:avLst/>
            </a:prstGeom>
            <a:solidFill>
              <a:srgbClr val="5B5E7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150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jQuery</a:t>
              </a:r>
              <a:endParaRPr lang="en-US" altLang="zh-CN" sz="15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椭圆 64"/>
            <p:cNvSpPr/>
            <p:nvPr>
              <p:custDataLst>
                <p:tags r:id="rId5"/>
              </p:custDataLst>
            </p:nvPr>
          </p:nvSpPr>
          <p:spPr>
            <a:xfrm>
              <a:off x="8817" y="1942"/>
              <a:ext cx="1734" cy="1734"/>
            </a:xfrm>
            <a:prstGeom prst="ellipse">
              <a:avLst/>
            </a:prstGeom>
            <a:solidFill>
              <a:srgbClr val="5B5E7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150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Object</a:t>
              </a:r>
              <a:endParaRPr lang="en-US" altLang="zh-CN" sz="15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0" name="右箭头 79"/>
            <p:cNvSpPr/>
            <p:nvPr/>
          </p:nvSpPr>
          <p:spPr>
            <a:xfrm>
              <a:off x="2833" y="4193"/>
              <a:ext cx="1423" cy="388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右箭头 80"/>
            <p:cNvSpPr/>
            <p:nvPr/>
          </p:nvSpPr>
          <p:spPr>
            <a:xfrm>
              <a:off x="7183" y="2622"/>
              <a:ext cx="1423" cy="388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2244090" y="2886710"/>
            <a:ext cx="1168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endParaRPr lang="en-US" altLang="zh-CN" sz="1400">
              <a:solidFill>
                <a:srgbClr val="5B5E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017770" y="1920875"/>
            <a:ext cx="1168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prototype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916680" y="866775"/>
            <a:ext cx="1168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prototype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乘号 100"/>
          <p:cNvSpPr/>
          <p:nvPr/>
        </p:nvSpPr>
        <p:spPr>
          <a:xfrm>
            <a:off x="5373370" y="2052955"/>
            <a:ext cx="288290" cy="575945"/>
          </a:xfrm>
          <a:prstGeom prst="mathMultiply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左大括号 101"/>
          <p:cNvSpPr/>
          <p:nvPr/>
        </p:nvSpPr>
        <p:spPr>
          <a:xfrm>
            <a:off x="3412490" y="2301875"/>
            <a:ext cx="504190" cy="1872615"/>
          </a:xfrm>
          <a:prstGeom prst="leftBrace">
            <a:avLst>
              <a:gd name="adj1" fmla="val 8333"/>
              <a:gd name="adj2" fmla="val 55103"/>
            </a:avLst>
          </a:prstGeom>
          <a:ln>
            <a:solidFill>
              <a:srgbClr val="5B5E7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左中括号 109"/>
          <p:cNvSpPr/>
          <p:nvPr/>
        </p:nvSpPr>
        <p:spPr>
          <a:xfrm rot="5400000">
            <a:off x="4045585" y="-308610"/>
            <a:ext cx="570865" cy="3711575"/>
          </a:xfrm>
          <a:prstGeom prst="leftBracket">
            <a:avLst/>
          </a:prstGeom>
          <a:ln w="1206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下箭头 110"/>
          <p:cNvSpPr/>
          <p:nvPr/>
        </p:nvSpPr>
        <p:spPr>
          <a:xfrm>
            <a:off x="2356485" y="1785620"/>
            <a:ext cx="235585" cy="100774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13460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d-ID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3</a:t>
            </a:r>
            <a:endParaRPr lang="en-US" alt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239588" y="2331866"/>
            <a:ext cx="2051694" cy="37338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类库方法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组合 205"/>
          <p:cNvGrpSpPr/>
          <p:nvPr/>
        </p:nvGrpSpPr>
        <p:grpSpPr>
          <a:xfrm>
            <a:off x="3872230" y="2339340"/>
            <a:ext cx="1163320" cy="2197100"/>
            <a:chOff x="5922" y="3710"/>
            <a:chExt cx="1832" cy="3460"/>
          </a:xfrm>
        </p:grpSpPr>
        <p:cxnSp>
          <p:nvCxnSpPr>
            <p:cNvPr id="144" name="直接连接符 143"/>
            <p:cNvCxnSpPr/>
            <p:nvPr/>
          </p:nvCxnSpPr>
          <p:spPr>
            <a:xfrm flipV="1">
              <a:off x="6816" y="3710"/>
              <a:ext cx="44" cy="2382"/>
            </a:xfrm>
            <a:prstGeom prst="line">
              <a:avLst/>
            </a:prstGeom>
            <a:ln w="76200">
              <a:solidFill>
                <a:srgbClr val="41445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组合 166"/>
            <p:cNvGrpSpPr/>
            <p:nvPr/>
          </p:nvGrpSpPr>
          <p:grpSpPr>
            <a:xfrm>
              <a:off x="6404" y="5870"/>
              <a:ext cx="792" cy="714"/>
              <a:chOff x="5424755" y="1340768"/>
              <a:chExt cx="670560" cy="604586"/>
            </a:xfrm>
          </p:grpSpPr>
          <p:grpSp>
            <p:nvGrpSpPr>
              <p:cNvPr id="168" name="组合 167"/>
              <p:cNvGrpSpPr/>
              <p:nvPr/>
            </p:nvGrpSpPr>
            <p:grpSpPr>
              <a:xfrm>
                <a:off x="5424755" y="1340768"/>
                <a:ext cx="670560" cy="604586"/>
                <a:chOff x="5424755" y="1340768"/>
                <a:chExt cx="670560" cy="604586"/>
              </a:xfrm>
            </p:grpSpPr>
            <p:grpSp>
              <p:nvGrpSpPr>
                <p:cNvPr id="169" name="组合 168"/>
                <p:cNvGrpSpPr/>
                <p:nvPr/>
              </p:nvGrpSpPr>
              <p:grpSpPr>
                <a:xfrm>
                  <a:off x="5424755" y="1340768"/>
                  <a:ext cx="670560" cy="604586"/>
                  <a:chOff x="3720691" y="2824413"/>
                  <a:chExt cx="1341120" cy="1209172"/>
                </a:xfrm>
              </p:grpSpPr>
              <p:sp>
                <p:nvSpPr>
                  <p:cNvPr id="170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>
                      <a:solidFill>
                        <a:srgbClr val="414455"/>
                      </a:solidFill>
                    </a:endParaRPr>
                  </a:p>
                </p:txBody>
              </p:sp>
              <p:sp>
                <p:nvSpPr>
                  <p:cNvPr id="171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>
                      <a:solidFill>
                        <a:srgbClr val="414455"/>
                      </a:solidFill>
                    </a:endParaRPr>
                  </a:p>
                </p:txBody>
              </p:sp>
            </p:grpSp>
            <p:sp>
              <p:nvSpPr>
                <p:cNvPr id="172" name="Freeform 5"/>
                <p:cNvSpPr/>
                <p:nvPr/>
              </p:nvSpPr>
              <p:spPr bwMode="auto">
                <a:xfrm rot="1855731">
                  <a:off x="5470180" y="1383052"/>
                  <a:ext cx="576760" cy="52001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73" name="TextBox 7"/>
              <p:cNvSpPr>
                <a:spLocks noChangeArrowheads="1"/>
              </p:cNvSpPr>
              <p:nvPr/>
            </p:nvSpPr>
            <p:spPr bwMode="auto">
              <a:xfrm>
                <a:off x="5472003" y="1484784"/>
                <a:ext cx="576064" cy="304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00" b="1" dirty="0">
                    <a:solidFill>
                      <a:srgbClr val="414455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sym typeface="微软雅黑" panose="020B0503020204020204" pitchFamily="34" charset="-122"/>
                  </a:rPr>
                  <a:t>03</a:t>
                </a:r>
                <a:endParaRPr lang="zh-CN" altLang="en-US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97" name="矩形 196"/>
            <p:cNvSpPr/>
            <p:nvPr/>
          </p:nvSpPr>
          <p:spPr>
            <a:xfrm>
              <a:off x="5922" y="6737"/>
              <a:ext cx="1832" cy="433"/>
            </a:xfrm>
            <a:prstGeom prst="rect">
              <a:avLst/>
            </a:prstGeom>
          </p:spPr>
          <p:txBody>
            <a:bodyPr wrap="square" lIns="68555" tIns="34278" rIns="68555" bIns="34278">
              <a:spAutoFit/>
            </a:bodyPr>
            <a:lstStyle/>
            <a:p>
              <a:pPr algn="ctr"/>
              <a:r>
                <a:rPr lang="en-US" altLang="zh-CN" sz="1350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Function</a:t>
              </a:r>
              <a:endParaRPr lang="en-US" altLang="zh-CN" sz="13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类库方法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3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14</a:t>
            </a:r>
            <a:endParaRPr lang="en-US" altLang="zh-CN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374265" cy="372110"/>
            <a:chOff x="1543" y="1360"/>
            <a:chExt cx="3739" cy="586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29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 selector</a:t>
              </a:r>
              <a:endParaRPr lang="en-US" altLang="zh-CN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cxnSp>
        <p:nvCxnSpPr>
          <p:cNvPr id="142" name="直接连接符 141"/>
          <p:cNvCxnSpPr/>
          <p:nvPr/>
        </p:nvCxnSpPr>
        <p:spPr>
          <a:xfrm flipV="1">
            <a:off x="2631499" y="2292461"/>
            <a:ext cx="1808673" cy="525747"/>
          </a:xfrm>
          <a:prstGeom prst="line">
            <a:avLst/>
          </a:prstGeom>
          <a:ln w="76200">
            <a:solidFill>
              <a:srgbClr val="414455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3160553" y="2292461"/>
            <a:ext cx="1279619" cy="1152991"/>
          </a:xfrm>
          <a:prstGeom prst="line">
            <a:avLst/>
          </a:prstGeom>
          <a:ln w="76200">
            <a:solidFill>
              <a:srgbClr val="414455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 flipV="1">
            <a:off x="4440172" y="2292461"/>
            <a:ext cx="1235164" cy="1152991"/>
          </a:xfrm>
          <a:prstGeom prst="line">
            <a:avLst/>
          </a:prstGeom>
          <a:ln w="76200">
            <a:solidFill>
              <a:srgbClr val="414455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4440172" y="2292461"/>
            <a:ext cx="1827442" cy="567836"/>
          </a:xfrm>
          <a:prstGeom prst="line">
            <a:avLst/>
          </a:prstGeom>
          <a:ln w="76200">
            <a:solidFill>
              <a:srgbClr val="414455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组合 147"/>
          <p:cNvGrpSpPr/>
          <p:nvPr/>
        </p:nvGrpSpPr>
        <p:grpSpPr>
          <a:xfrm>
            <a:off x="3879205" y="1796873"/>
            <a:ext cx="1176039" cy="1060333"/>
            <a:chOff x="3720691" y="2824413"/>
            <a:chExt cx="1341120" cy="1209172"/>
          </a:xfrm>
        </p:grpSpPr>
        <p:sp>
          <p:nvSpPr>
            <p:cNvPr id="149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0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51" name="Freeform 5"/>
          <p:cNvSpPr/>
          <p:nvPr/>
        </p:nvSpPr>
        <p:spPr bwMode="auto">
          <a:xfrm rot="1855731">
            <a:off x="3955338" y="1875180"/>
            <a:ext cx="1014977" cy="91511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52" name="文本框 9"/>
          <p:cNvSpPr txBox="1"/>
          <p:nvPr/>
        </p:nvSpPr>
        <p:spPr>
          <a:xfrm>
            <a:off x="4062921" y="2185401"/>
            <a:ext cx="809879" cy="28130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$('?')</a:t>
            </a:r>
            <a:endParaRPr lang="en-US" altLang="zh-CN" sz="15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53" name="组合 152"/>
          <p:cNvGrpSpPr/>
          <p:nvPr/>
        </p:nvGrpSpPr>
        <p:grpSpPr>
          <a:xfrm>
            <a:off x="2380104" y="2602878"/>
            <a:ext cx="502789" cy="453321"/>
            <a:chOff x="5424755" y="1340768"/>
            <a:chExt cx="670560" cy="604586"/>
          </a:xfrm>
        </p:grpSpPr>
        <p:grpSp>
          <p:nvGrpSpPr>
            <p:cNvPr id="154" name="组合 153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55" name="组合 154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56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57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58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59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4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01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2976737" y="3218792"/>
            <a:ext cx="502789" cy="453321"/>
            <a:chOff x="5424755" y="1340768"/>
            <a:chExt cx="670560" cy="604586"/>
          </a:xfrm>
        </p:grpSpPr>
        <p:grpSp>
          <p:nvGrpSpPr>
            <p:cNvPr id="161" name="组合 160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62" name="组合 161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63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64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65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66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4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02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5423941" y="3318482"/>
            <a:ext cx="502789" cy="453321"/>
            <a:chOff x="5424755" y="1340768"/>
            <a:chExt cx="670560" cy="604586"/>
          </a:xfrm>
        </p:grpSpPr>
        <p:grpSp>
          <p:nvGrpSpPr>
            <p:cNvPr id="182" name="组合 181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83" name="组合 182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84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85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86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87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04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6016219" y="2699858"/>
            <a:ext cx="502789" cy="453321"/>
            <a:chOff x="5424755" y="1340768"/>
            <a:chExt cx="670560" cy="604586"/>
          </a:xfrm>
        </p:grpSpPr>
        <p:grpSp>
          <p:nvGrpSpPr>
            <p:cNvPr id="189" name="组合 188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90" name="组合 189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91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92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93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94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05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5" name="矩形 194"/>
          <p:cNvSpPr/>
          <p:nvPr/>
        </p:nvSpPr>
        <p:spPr>
          <a:xfrm>
            <a:off x="1193055" y="2693975"/>
            <a:ext cx="1163522" cy="274955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 algn="r"/>
            <a:r>
              <a:rPr lang="en-US" altLang="zh-CN" sz="13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3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135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1800302" y="3303127"/>
            <a:ext cx="1163522" cy="274955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 algn="r"/>
            <a:r>
              <a:rPr lang="zh-CN" altLang="en-US" sz="13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</a:t>
            </a:r>
            <a:r>
              <a:rPr lang="en-US" altLang="zh-CN" sz="13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en-US" altLang="zh-CN" sz="135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5925007" y="3416802"/>
            <a:ext cx="1163522" cy="274955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zh-CN" altLang="en-US" sz="13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空值</a:t>
            </a:r>
            <a:endParaRPr lang="zh-CN" altLang="en-US" sz="135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6572910" y="2761937"/>
            <a:ext cx="1163522" cy="274955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zh-CN" altLang="en-US" sz="13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135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1" name="组合 200"/>
          <p:cNvGrpSpPr/>
          <p:nvPr/>
        </p:nvGrpSpPr>
        <p:grpSpPr>
          <a:xfrm>
            <a:off x="4906394" y="1830163"/>
            <a:ext cx="208734" cy="138347"/>
            <a:chOff x="9482595" y="2565731"/>
            <a:chExt cx="278384" cy="184511"/>
          </a:xfrm>
        </p:grpSpPr>
        <p:sp>
          <p:nvSpPr>
            <p:cNvPr id="202" name="椭圆 201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4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4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4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4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bldLvl="0" animBg="1"/>
      <p:bldP spid="152" grpId="0"/>
      <p:bldP spid="195" grpId="0"/>
      <p:bldP spid="196" grpId="0"/>
      <p:bldP spid="199" grpId="0"/>
      <p:bldP spid="2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类库方法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3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15</a:t>
            </a:r>
            <a:endParaRPr lang="en-US" altLang="zh-CN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 CSS</a:t>
              </a:r>
              <a:endParaRPr lang="en-US" altLang="zh-CN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64310" y="1566545"/>
            <a:ext cx="42595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dirty="0" err="1">
                <a:solidFill>
                  <a:srgbClr val="414455"/>
                </a:solidFill>
              </a:rPr>
              <a:t>css</a:t>
            </a:r>
            <a:r>
              <a:rPr lang="en-US" altLang="zh-CN" dirty="0">
                <a:solidFill>
                  <a:srgbClr val="414455"/>
                </a:solidFill>
              </a:rPr>
              <a:t>()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414455"/>
                </a:solidFill>
              </a:rPr>
              <a:t>width()/</a:t>
            </a:r>
            <a:r>
              <a:rPr lang="en-US" altLang="zh-CN" dirty="0" err="1">
                <a:solidFill>
                  <a:srgbClr val="414455"/>
                </a:solidFill>
              </a:rPr>
              <a:t>innerWidth</a:t>
            </a:r>
            <a:r>
              <a:rPr lang="en-US" altLang="zh-CN" dirty="0">
                <a:solidFill>
                  <a:srgbClr val="414455"/>
                </a:solidFill>
              </a:rPr>
              <a:t>()/</a:t>
            </a:r>
            <a:r>
              <a:rPr lang="en-US" altLang="zh-CN" dirty="0" err="1">
                <a:solidFill>
                  <a:srgbClr val="414455"/>
                </a:solidFill>
              </a:rPr>
              <a:t>outerWidth</a:t>
            </a:r>
            <a:r>
              <a:rPr lang="en-US" altLang="zh-CN" dirty="0">
                <a:solidFill>
                  <a:srgbClr val="414455"/>
                </a:solidFill>
              </a:rPr>
              <a:t>()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414455"/>
                </a:solidFill>
              </a:rPr>
              <a:t>offset()/position()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dirty="0" err="1">
                <a:solidFill>
                  <a:srgbClr val="414455"/>
                </a:solidFill>
              </a:rPr>
              <a:t>scrollLeft</a:t>
            </a:r>
            <a:r>
              <a:rPr lang="en-US" altLang="zh-CN" dirty="0">
                <a:solidFill>
                  <a:srgbClr val="414455"/>
                </a:solidFill>
              </a:rPr>
              <a:t>()/</a:t>
            </a:r>
            <a:r>
              <a:rPr lang="en-US" altLang="zh-CN" dirty="0" err="1">
                <a:solidFill>
                  <a:srgbClr val="414455"/>
                </a:solidFill>
              </a:rPr>
              <a:t>scrollTop</a:t>
            </a:r>
            <a:r>
              <a:rPr lang="en-US" altLang="zh-CN" dirty="0">
                <a:solidFill>
                  <a:srgbClr val="414455"/>
                </a:solidFill>
              </a:rPr>
              <a:t>()</a:t>
            </a:r>
            <a:endParaRPr lang="en-US" altLang="zh-CN" dirty="0">
              <a:solidFill>
                <a:srgbClr val="414455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类库方法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3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16</a:t>
            </a:r>
            <a:endParaRPr lang="en-US" altLang="zh-CN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 Attribute</a:t>
              </a:r>
              <a:endParaRPr lang="en-US" altLang="zh-CN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64310" y="1566545"/>
            <a:ext cx="42595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solidFill>
                  <a:srgbClr val="414455"/>
                </a:solidFill>
              </a:rPr>
              <a:t>text()</a:t>
            </a:r>
            <a:r>
              <a:rPr lang="zh-CN" altLang="en-US">
                <a:solidFill>
                  <a:srgbClr val="414455"/>
                </a:solidFill>
              </a:rPr>
              <a:t>、</a:t>
            </a:r>
            <a:r>
              <a:rPr lang="en-US" altLang="zh-CN">
                <a:solidFill>
                  <a:srgbClr val="414455"/>
                </a:solidFill>
              </a:rPr>
              <a:t>html()</a:t>
            </a:r>
            <a:r>
              <a:rPr lang="zh-CN" altLang="en-US">
                <a:solidFill>
                  <a:srgbClr val="414455"/>
                </a:solidFill>
              </a:rPr>
              <a:t>、</a:t>
            </a:r>
            <a:r>
              <a:rPr lang="en-US" altLang="zh-CN">
                <a:solidFill>
                  <a:srgbClr val="414455"/>
                </a:solidFill>
              </a:rPr>
              <a:t>val() </a:t>
            </a:r>
            <a:endParaRPr lang="en-US" altLang="zh-CN">
              <a:solidFill>
                <a:srgbClr val="414455"/>
              </a:solidFill>
            </a:endParaRPr>
          </a:p>
          <a:p>
            <a:pPr marL="285750" indent="-285750" algn="r">
              <a:buFont typeface="Wingdings" panose="05000000000000000000" charset="0"/>
              <a:buChar char="Ø"/>
            </a:pPr>
            <a:endParaRPr lang="en-US" altLang="zh-CN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solidFill>
                  <a:srgbClr val="414455"/>
                </a:solidFill>
              </a:rPr>
              <a:t>prop()</a:t>
            </a:r>
            <a:r>
              <a:rPr lang="zh-CN" altLang="en-US">
                <a:solidFill>
                  <a:srgbClr val="414455"/>
                </a:solidFill>
              </a:rPr>
              <a:t>、</a:t>
            </a:r>
            <a:r>
              <a:rPr lang="en-US" altLang="zh-CN">
                <a:solidFill>
                  <a:srgbClr val="414455"/>
                </a:solidFill>
              </a:rPr>
              <a:t>removeProp()</a:t>
            </a:r>
            <a:endParaRPr lang="en-US" altLang="zh-CN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solidFill>
                  <a:srgbClr val="414455"/>
                </a:solidFill>
              </a:rPr>
              <a:t>attr()</a:t>
            </a:r>
            <a:r>
              <a:rPr lang="zh-CN" altLang="en-US">
                <a:solidFill>
                  <a:srgbClr val="414455"/>
                </a:solidFill>
              </a:rPr>
              <a:t>、</a:t>
            </a:r>
            <a:r>
              <a:rPr lang="en-US" altLang="zh-CN">
                <a:solidFill>
                  <a:srgbClr val="414455"/>
                </a:solidFill>
              </a:rPr>
              <a:t>removeAttr()</a:t>
            </a:r>
            <a:endParaRPr lang="en-US" altLang="zh-CN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solidFill>
                  <a:srgbClr val="414455"/>
                </a:solidFill>
              </a:rPr>
              <a:t>addClass()、removeClass()</a:t>
            </a:r>
            <a:endParaRPr lang="en-US" altLang="zh-CN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solidFill>
                  <a:srgbClr val="414455"/>
                </a:solidFill>
              </a:rPr>
              <a:t>hasClass()、toggleClass()</a:t>
            </a:r>
            <a:endParaRPr lang="en-US" altLang="zh-CN">
              <a:solidFill>
                <a:srgbClr val="414455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类库方法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3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17</a:t>
            </a:r>
            <a:endParaRPr lang="en-US" altLang="zh-CN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9230" y="866140"/>
            <a:ext cx="341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 DOM Traversing</a:t>
            </a:r>
            <a:endParaRPr lang="en-US" altLang="zh-CN">
              <a:solidFill>
                <a:srgbClr val="5B5E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979805" y="863600"/>
            <a:ext cx="413385" cy="372745"/>
            <a:chOff x="7541" y="3259"/>
            <a:chExt cx="1356" cy="1222"/>
          </a:xfrm>
        </p:grpSpPr>
        <p:grpSp>
          <p:nvGrpSpPr>
            <p:cNvPr id="33" name="组合 32"/>
            <p:cNvGrpSpPr/>
            <p:nvPr/>
          </p:nvGrpSpPr>
          <p:grpSpPr>
            <a:xfrm>
              <a:off x="7541" y="3259"/>
              <a:ext cx="1356" cy="1223"/>
              <a:chOff x="7541" y="3259"/>
              <a:chExt cx="1356" cy="1223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7541" y="3259"/>
                <a:ext cx="1356" cy="1223"/>
                <a:chOff x="3720691" y="2824413"/>
                <a:chExt cx="1341120" cy="1209172"/>
              </a:xfrm>
            </p:grpSpPr>
            <p:sp>
              <p:nvSpPr>
                <p:cNvPr id="26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28" name="Freeform 5"/>
              <p:cNvSpPr/>
              <p:nvPr/>
            </p:nvSpPr>
            <p:spPr bwMode="auto">
              <a:xfrm rot="1855731">
                <a:off x="7634" y="3343"/>
                <a:ext cx="1171" cy="105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7921" y="3535"/>
              <a:ext cx="626" cy="627"/>
              <a:chOff x="11986" y="3265"/>
              <a:chExt cx="869" cy="870"/>
            </a:xfrm>
            <a:solidFill>
              <a:srgbClr val="414455"/>
            </a:solidFill>
          </p:grpSpPr>
          <p:sp>
            <p:nvSpPr>
              <p:cNvPr id="51" name="Freeform 51"/>
              <p:cNvSpPr/>
              <p:nvPr/>
            </p:nvSpPr>
            <p:spPr bwMode="auto">
              <a:xfrm>
                <a:off x="12333" y="3618"/>
                <a:ext cx="255" cy="255"/>
              </a:xfrm>
              <a:custGeom>
                <a:avLst/>
                <a:gdLst>
                  <a:gd name="T0" fmla="*/ 56 w 56"/>
                  <a:gd name="T1" fmla="*/ 18 h 56"/>
                  <a:gd name="T2" fmla="*/ 56 w 56"/>
                  <a:gd name="T3" fmla="*/ 17 h 56"/>
                  <a:gd name="T4" fmla="*/ 38 w 56"/>
                  <a:gd name="T5" fmla="*/ 0 h 56"/>
                  <a:gd name="T6" fmla="*/ 37 w 56"/>
                  <a:gd name="T7" fmla="*/ 0 h 56"/>
                  <a:gd name="T8" fmla="*/ 0 w 56"/>
                  <a:gd name="T9" fmla="*/ 37 h 56"/>
                  <a:gd name="T10" fmla="*/ 0 w 56"/>
                  <a:gd name="T11" fmla="*/ 38 h 56"/>
                  <a:gd name="T12" fmla="*/ 17 w 56"/>
                  <a:gd name="T13" fmla="*/ 55 h 56"/>
                  <a:gd name="T14" fmla="*/ 18 w 56"/>
                  <a:gd name="T15" fmla="*/ 56 h 56"/>
                  <a:gd name="T16" fmla="*/ 19 w 56"/>
                  <a:gd name="T17" fmla="*/ 55 h 56"/>
                  <a:gd name="T18" fmla="*/ 56 w 56"/>
                  <a:gd name="T19" fmla="*/ 19 h 56"/>
                  <a:gd name="T20" fmla="*/ 56 w 56"/>
                  <a:gd name="T21" fmla="*/ 1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" h="56">
                    <a:moveTo>
                      <a:pt x="56" y="18"/>
                    </a:moveTo>
                    <a:cubicBezTo>
                      <a:pt x="56" y="18"/>
                      <a:pt x="56" y="17"/>
                      <a:pt x="56" y="17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8"/>
                      <a:pt x="0" y="38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6"/>
                      <a:pt x="19" y="56"/>
                      <a:pt x="19" y="55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19"/>
                      <a:pt x="56" y="18"/>
                      <a:pt x="56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52"/>
              <p:cNvSpPr/>
              <p:nvPr/>
            </p:nvSpPr>
            <p:spPr bwMode="auto">
              <a:xfrm>
                <a:off x="11986" y="3265"/>
                <a:ext cx="492" cy="498"/>
              </a:xfrm>
              <a:custGeom>
                <a:avLst/>
                <a:gdLst>
                  <a:gd name="T0" fmla="*/ 108 w 109"/>
                  <a:gd name="T1" fmla="*/ 68 h 110"/>
                  <a:gd name="T2" fmla="*/ 41 w 109"/>
                  <a:gd name="T3" fmla="*/ 1 h 110"/>
                  <a:gd name="T4" fmla="*/ 40 w 109"/>
                  <a:gd name="T5" fmla="*/ 1 h 110"/>
                  <a:gd name="T6" fmla="*/ 0 w 109"/>
                  <a:gd name="T7" fmla="*/ 41 h 110"/>
                  <a:gd name="T8" fmla="*/ 0 w 109"/>
                  <a:gd name="T9" fmla="*/ 41 h 110"/>
                  <a:gd name="T10" fmla="*/ 0 w 109"/>
                  <a:gd name="T11" fmla="*/ 42 h 110"/>
                  <a:gd name="T12" fmla="*/ 67 w 109"/>
                  <a:gd name="T13" fmla="*/ 109 h 110"/>
                  <a:gd name="T14" fmla="*/ 68 w 109"/>
                  <a:gd name="T15" fmla="*/ 110 h 110"/>
                  <a:gd name="T16" fmla="*/ 68 w 109"/>
                  <a:gd name="T17" fmla="*/ 109 h 110"/>
                  <a:gd name="T18" fmla="*/ 108 w 109"/>
                  <a:gd name="T19" fmla="*/ 69 h 110"/>
                  <a:gd name="T20" fmla="*/ 108 w 109"/>
                  <a:gd name="T21" fmla="*/ 6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110">
                    <a:moveTo>
                      <a:pt x="108" y="68"/>
                    </a:moveTo>
                    <a:cubicBezTo>
                      <a:pt x="41" y="1"/>
                      <a:pt x="41" y="1"/>
                      <a:pt x="41" y="1"/>
                    </a:cubicBezTo>
                    <a:cubicBezTo>
                      <a:pt x="41" y="0"/>
                      <a:pt x="40" y="0"/>
                      <a:pt x="40" y="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7" y="109"/>
                      <a:pt x="67" y="109"/>
                      <a:pt x="67" y="109"/>
                    </a:cubicBezTo>
                    <a:cubicBezTo>
                      <a:pt x="67" y="109"/>
                      <a:pt x="67" y="110"/>
                      <a:pt x="68" y="110"/>
                    </a:cubicBezTo>
                    <a:cubicBezTo>
                      <a:pt x="68" y="110"/>
                      <a:pt x="68" y="109"/>
                      <a:pt x="68" y="109"/>
                    </a:cubicBezTo>
                    <a:cubicBezTo>
                      <a:pt x="108" y="69"/>
                      <a:pt x="108" y="69"/>
                      <a:pt x="108" y="69"/>
                    </a:cubicBezTo>
                    <a:cubicBezTo>
                      <a:pt x="109" y="69"/>
                      <a:pt x="109" y="68"/>
                      <a:pt x="108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3"/>
              <p:cNvSpPr>
                <a:spLocks noEditPoints="1"/>
              </p:cNvSpPr>
              <p:nvPr/>
            </p:nvSpPr>
            <p:spPr bwMode="auto">
              <a:xfrm>
                <a:off x="12451" y="3735"/>
                <a:ext cx="405" cy="400"/>
              </a:xfrm>
              <a:custGeom>
                <a:avLst/>
                <a:gdLst>
                  <a:gd name="T0" fmla="*/ 88 w 89"/>
                  <a:gd name="T1" fmla="*/ 81 h 88"/>
                  <a:gd name="T2" fmla="*/ 69 w 89"/>
                  <a:gd name="T3" fmla="*/ 25 h 88"/>
                  <a:gd name="T4" fmla="*/ 68 w 89"/>
                  <a:gd name="T5" fmla="*/ 24 h 88"/>
                  <a:gd name="T6" fmla="*/ 35 w 89"/>
                  <a:gd name="T7" fmla="*/ 0 h 88"/>
                  <a:gd name="T8" fmla="*/ 33 w 89"/>
                  <a:gd name="T9" fmla="*/ 0 h 88"/>
                  <a:gd name="T10" fmla="*/ 0 w 89"/>
                  <a:gd name="T11" fmla="*/ 33 h 88"/>
                  <a:gd name="T12" fmla="*/ 0 w 89"/>
                  <a:gd name="T13" fmla="*/ 35 h 88"/>
                  <a:gd name="T14" fmla="*/ 24 w 89"/>
                  <a:gd name="T15" fmla="*/ 68 h 88"/>
                  <a:gd name="T16" fmla="*/ 25 w 89"/>
                  <a:gd name="T17" fmla="*/ 69 h 88"/>
                  <a:gd name="T18" fmla="*/ 81 w 89"/>
                  <a:gd name="T19" fmla="*/ 88 h 88"/>
                  <a:gd name="T20" fmla="*/ 81 w 89"/>
                  <a:gd name="T21" fmla="*/ 88 h 88"/>
                  <a:gd name="T22" fmla="*/ 82 w 89"/>
                  <a:gd name="T23" fmla="*/ 88 h 88"/>
                  <a:gd name="T24" fmla="*/ 88 w 89"/>
                  <a:gd name="T25" fmla="*/ 82 h 88"/>
                  <a:gd name="T26" fmla="*/ 88 w 89"/>
                  <a:gd name="T27" fmla="*/ 81 h 88"/>
                  <a:gd name="T28" fmla="*/ 51 w 89"/>
                  <a:gd name="T29" fmla="*/ 51 h 88"/>
                  <a:gd name="T30" fmla="*/ 38 w 89"/>
                  <a:gd name="T31" fmla="*/ 51 h 88"/>
                  <a:gd name="T32" fmla="*/ 36 w 89"/>
                  <a:gd name="T33" fmla="*/ 44 h 88"/>
                  <a:gd name="T34" fmla="*/ 38 w 89"/>
                  <a:gd name="T35" fmla="*/ 38 h 88"/>
                  <a:gd name="T36" fmla="*/ 45 w 89"/>
                  <a:gd name="T37" fmla="*/ 35 h 88"/>
                  <a:gd name="T38" fmla="*/ 51 w 89"/>
                  <a:gd name="T39" fmla="*/ 38 h 88"/>
                  <a:gd name="T40" fmla="*/ 51 w 89"/>
                  <a:gd name="T41" fmla="*/ 5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88">
                    <a:moveTo>
                      <a:pt x="88" y="81"/>
                    </a:moveTo>
                    <a:cubicBezTo>
                      <a:pt x="88" y="80"/>
                      <a:pt x="74" y="64"/>
                      <a:pt x="69" y="25"/>
                    </a:cubicBezTo>
                    <a:cubicBezTo>
                      <a:pt x="69" y="24"/>
                      <a:pt x="69" y="24"/>
                      <a:pt x="68" y="24"/>
                    </a:cubicBezTo>
                    <a:cubicBezTo>
                      <a:pt x="68" y="24"/>
                      <a:pt x="55" y="20"/>
                      <a:pt x="35" y="0"/>
                    </a:cubicBezTo>
                    <a:cubicBezTo>
                      <a:pt x="34" y="0"/>
                      <a:pt x="34" y="0"/>
                      <a:pt x="33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4"/>
                      <a:pt x="0" y="35"/>
                    </a:cubicBezTo>
                    <a:cubicBezTo>
                      <a:pt x="21" y="55"/>
                      <a:pt x="24" y="68"/>
                      <a:pt x="24" y="68"/>
                    </a:cubicBezTo>
                    <a:cubicBezTo>
                      <a:pt x="24" y="68"/>
                      <a:pt x="24" y="69"/>
                      <a:pt x="25" y="69"/>
                    </a:cubicBezTo>
                    <a:cubicBezTo>
                      <a:pt x="64" y="74"/>
                      <a:pt x="81" y="88"/>
                      <a:pt x="81" y="88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9" y="82"/>
                      <a:pt x="89" y="81"/>
                      <a:pt x="88" y="81"/>
                    </a:cubicBezTo>
                    <a:close/>
                    <a:moveTo>
                      <a:pt x="51" y="51"/>
                    </a:moveTo>
                    <a:cubicBezTo>
                      <a:pt x="48" y="54"/>
                      <a:pt x="42" y="54"/>
                      <a:pt x="38" y="51"/>
                    </a:cubicBezTo>
                    <a:cubicBezTo>
                      <a:pt x="37" y="49"/>
                      <a:pt x="36" y="47"/>
                      <a:pt x="36" y="44"/>
                    </a:cubicBezTo>
                    <a:cubicBezTo>
                      <a:pt x="36" y="42"/>
                      <a:pt x="37" y="40"/>
                      <a:pt x="38" y="38"/>
                    </a:cubicBezTo>
                    <a:cubicBezTo>
                      <a:pt x="40" y="36"/>
                      <a:pt x="42" y="35"/>
                      <a:pt x="45" y="35"/>
                    </a:cubicBezTo>
                    <a:cubicBezTo>
                      <a:pt x="47" y="35"/>
                      <a:pt x="49" y="36"/>
                      <a:pt x="51" y="38"/>
                    </a:cubicBezTo>
                    <a:cubicBezTo>
                      <a:pt x="54" y="42"/>
                      <a:pt x="54" y="47"/>
                      <a:pt x="51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4773930" y="1684655"/>
            <a:ext cx="352361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endParaRPr lang="en-US" altLang="zh-CN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children/ find/end/add</a:t>
            </a:r>
            <a:r>
              <a:rPr lang="en-US" altLang="zh-CN" sz="140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/addBack</a:t>
            </a:r>
            <a:endParaRPr lang="en-US" altLang="zh-CN" sz="140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 sz="140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sz="140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offsetParent/parent/parents/closest</a:t>
            </a:r>
            <a:endParaRPr lang="en-US" altLang="zh-CN" sz="140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6280" y="1684655"/>
            <a:ext cx="3498850" cy="1722120"/>
            <a:chOff x="1128" y="2653"/>
            <a:chExt cx="5510" cy="2712"/>
          </a:xfrm>
        </p:grpSpPr>
        <p:sp>
          <p:nvSpPr>
            <p:cNvPr id="5" name="文本框 4"/>
            <p:cNvSpPr txBox="1"/>
            <p:nvPr/>
          </p:nvSpPr>
          <p:spPr>
            <a:xfrm>
              <a:off x="1128" y="2653"/>
              <a:ext cx="5511" cy="2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algn="l">
                <a:buFont typeface="Wingdings" panose="05000000000000000000" charset="0"/>
                <a:buNone/>
              </a:pPr>
              <a:endParaRPr lang="en-US" altLang="zh-CN" dirty="0">
                <a:solidFill>
                  <a:srgbClr val="414455"/>
                </a:solidFill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en-US" altLang="zh-CN" dirty="0">
                <a:solidFill>
                  <a:srgbClr val="414455"/>
                </a:solidFill>
              </a:endParaRPr>
            </a:p>
            <a:p>
              <a:pPr marL="285750" indent="-285750" algn="l">
                <a:buFont typeface="Wingdings" panose="05000000000000000000" charset="0"/>
                <a:buChar char="Ø"/>
              </a:pPr>
              <a:r>
                <a:rPr lang="en-US" altLang="zh-CN" sz="14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odd/even/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first/last/eq</a:t>
              </a: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l">
                <a:buFont typeface="Wingdings" panose="05000000000000000000" charset="0"/>
                <a:buChar char="Ø"/>
              </a:pPr>
              <a:endParaRPr lang="en-US" altLang="zh-CN" sz="14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l">
                <a:buFont typeface="Wingdings" panose="05000000000000000000" charset="0"/>
                <a:buChar char="Ø"/>
              </a:pPr>
              <a:r>
                <a:rPr lang="en-US" altLang="zh-CN" sz="140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prev</a:t>
              </a:r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400" dirty="0" err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prevAll</a:t>
              </a:r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</a:t>
              </a:r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400" dirty="0" err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nextAll</a:t>
              </a:r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/siblings</a:t>
              </a:r>
              <a:endParaRPr lang="en-US" altLang="zh-CN" sz="14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l">
                <a:buFont typeface="Wingdings" panose="05000000000000000000" charset="0"/>
                <a:buChar char="Ø"/>
              </a:pPr>
              <a:endParaRPr lang="zh-CN" altLang="en-US" sz="14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l">
                <a:buFont typeface="Wingdings" panose="05000000000000000000" charset="0"/>
                <a:buChar char="Ø"/>
              </a:pP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r>
                <a:rPr lang="en-US" altLang="zh-CN" sz="14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/not/is</a:t>
              </a:r>
              <a:r>
                <a:rPr lang="en-US" altLang="zh-CN" sz="14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/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slice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/map/has</a:t>
              </a: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545" y="2653"/>
              <a:ext cx="4619" cy="552"/>
              <a:chOff x="1801" y="2653"/>
              <a:chExt cx="4619" cy="552"/>
            </a:xfrm>
          </p:grpSpPr>
          <p:sp>
            <p:nvSpPr>
              <p:cNvPr id="8" name="TextBox 68"/>
              <p:cNvSpPr txBox="1"/>
              <p:nvPr/>
            </p:nvSpPr>
            <p:spPr>
              <a:xfrm>
                <a:off x="2026" y="2653"/>
                <a:ext cx="4201" cy="4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2265"/>
                  </a:lnSpc>
                  <a:spcAft>
                    <a:spcPts val="800"/>
                  </a:spcAft>
                </a:pPr>
                <a:r>
                  <a:rPr lang="zh-CN" altLang="en-US" b="1" dirty="0">
                    <a:solidFill>
                      <a:srgbClr val="4144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筛选</a:t>
                </a:r>
                <a:endParaRPr lang="zh-CN" altLang="en-US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9" name="Straight Connector 5"/>
              <p:cNvCxnSpPr/>
              <p:nvPr/>
            </p:nvCxnSpPr>
            <p:spPr>
              <a:xfrm>
                <a:off x="1801" y="3205"/>
                <a:ext cx="4619" cy="0"/>
              </a:xfrm>
              <a:prstGeom prst="line">
                <a:avLst/>
              </a:prstGeom>
              <a:ln w="15875">
                <a:solidFill>
                  <a:srgbClr val="4144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/>
          <p:cNvGrpSpPr/>
          <p:nvPr/>
        </p:nvGrpSpPr>
        <p:grpSpPr>
          <a:xfrm>
            <a:off x="5059045" y="1684655"/>
            <a:ext cx="2933065" cy="350520"/>
            <a:chOff x="1801" y="2653"/>
            <a:chExt cx="4619" cy="552"/>
          </a:xfrm>
        </p:grpSpPr>
        <p:sp>
          <p:nvSpPr>
            <p:cNvPr id="20" name="TextBox 68"/>
            <p:cNvSpPr txBox="1"/>
            <p:nvPr/>
          </p:nvSpPr>
          <p:spPr>
            <a:xfrm>
              <a:off x="2026" y="2653"/>
              <a:ext cx="4201" cy="4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265"/>
                </a:lnSpc>
                <a:spcAft>
                  <a:spcPts val="800"/>
                </a:spcAft>
              </a:pPr>
              <a:r>
                <a:rPr lang="zh-CN" altLang="en-US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查找</a:t>
              </a:r>
              <a:endPara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cxnSp>
          <p:nvCxnSpPr>
            <p:cNvPr id="21" name="Straight Connector 5"/>
            <p:cNvCxnSpPr/>
            <p:nvPr/>
          </p:nvCxnSpPr>
          <p:spPr>
            <a:xfrm>
              <a:off x="1801" y="3205"/>
              <a:ext cx="4619" cy="0"/>
            </a:xfrm>
            <a:prstGeom prst="line">
              <a:avLst/>
            </a:prstGeom>
            <a:ln w="15875"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类库方法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3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18</a:t>
            </a:r>
            <a:endParaRPr lang="en-US" altLang="zh-CN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 Dom</a:t>
              </a:r>
              <a:endParaRPr lang="en-US" altLang="zh-CN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64310" y="1566545"/>
            <a:ext cx="69405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solidFill>
                  <a:srgbClr val="FF0000"/>
                </a:solidFill>
              </a:rPr>
              <a:t>before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insertBefore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after()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insertAfter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append()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appendTo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prepend()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prependTo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dirty="0" err="1">
                <a:solidFill>
                  <a:srgbClr val="414455"/>
                </a:solidFill>
                <a:sym typeface="+mn-ea"/>
              </a:rPr>
              <a:t>replaceAll</a:t>
            </a:r>
            <a:r>
              <a:rPr lang="en-US" altLang="zh-CN" dirty="0">
                <a:solidFill>
                  <a:srgbClr val="414455"/>
                </a:solidFill>
                <a:sym typeface="+mn-ea"/>
              </a:rPr>
              <a:t>()</a:t>
            </a:r>
            <a:r>
              <a:rPr lang="zh-CN" altLang="en-US" dirty="0">
                <a:solidFill>
                  <a:srgbClr val="414455"/>
                </a:solidFill>
                <a:sym typeface="+mn-ea"/>
              </a:rPr>
              <a:t>、</a:t>
            </a:r>
            <a:r>
              <a:rPr lang="en-US" altLang="zh-CN" dirty="0" err="1">
                <a:solidFill>
                  <a:srgbClr val="414455"/>
                </a:solidFill>
                <a:sym typeface="+mn-ea"/>
              </a:rPr>
              <a:t>replaceWith</a:t>
            </a:r>
            <a:r>
              <a:rPr lang="en-US" altLang="zh-CN" dirty="0">
                <a:solidFill>
                  <a:srgbClr val="414455"/>
                </a:solidFill>
                <a:sym typeface="+mn-ea"/>
              </a:rPr>
              <a:t>()</a:t>
            </a:r>
            <a:r>
              <a:rPr lang="zh-CN" altLang="en-US" dirty="0">
                <a:solidFill>
                  <a:srgbClr val="414455"/>
                </a:solidFill>
                <a:sym typeface="+mn-ea"/>
              </a:rPr>
              <a:t>、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empty()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remove()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detach()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clone()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414455"/>
                </a:solidFill>
              </a:rPr>
              <a:t>wrap()</a:t>
            </a:r>
            <a:r>
              <a:rPr lang="zh-CN" altLang="en-US" dirty="0">
                <a:solidFill>
                  <a:srgbClr val="414455"/>
                </a:solidFill>
              </a:rPr>
              <a:t>、</a:t>
            </a:r>
            <a:r>
              <a:rPr lang="en-US" altLang="zh-CN" dirty="0" err="1">
                <a:solidFill>
                  <a:srgbClr val="414455"/>
                </a:solidFill>
              </a:rPr>
              <a:t>wrapAll</a:t>
            </a:r>
            <a:r>
              <a:rPr lang="en-US" altLang="zh-CN" dirty="0">
                <a:solidFill>
                  <a:srgbClr val="414455"/>
                </a:solidFill>
              </a:rPr>
              <a:t>()</a:t>
            </a:r>
            <a:r>
              <a:rPr lang="zh-CN" altLang="en-US" dirty="0">
                <a:solidFill>
                  <a:srgbClr val="414455"/>
                </a:solidFill>
              </a:rPr>
              <a:t>、</a:t>
            </a:r>
            <a:r>
              <a:rPr lang="en-US" altLang="zh-CN" dirty="0" err="1">
                <a:solidFill>
                  <a:srgbClr val="414455"/>
                </a:solidFill>
              </a:rPr>
              <a:t>wrapInner</a:t>
            </a:r>
            <a:r>
              <a:rPr lang="en-US" altLang="zh-CN" dirty="0">
                <a:solidFill>
                  <a:srgbClr val="414455"/>
                </a:solidFill>
              </a:rPr>
              <a:t>()</a:t>
            </a:r>
            <a:r>
              <a:rPr lang="zh-CN" altLang="en-US" dirty="0">
                <a:solidFill>
                  <a:srgbClr val="414455"/>
                </a:solidFill>
              </a:rPr>
              <a:t>、</a:t>
            </a:r>
            <a:r>
              <a:rPr lang="en-US" altLang="zh-CN" dirty="0">
                <a:solidFill>
                  <a:srgbClr val="414455"/>
                </a:solidFill>
              </a:rPr>
              <a:t>unwrap()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r">
              <a:buFont typeface="Wingdings" panose="05000000000000000000" charset="0"/>
              <a:buChar char="Ø"/>
            </a:pPr>
            <a:endParaRPr lang="en-US" altLang="zh-CN" dirty="0">
              <a:solidFill>
                <a:srgbClr val="414455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类库方法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3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19</a:t>
            </a:r>
            <a:endParaRPr lang="en-US" altLang="zh-CN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 Events</a:t>
              </a:r>
              <a:endParaRPr lang="en-US" altLang="zh-CN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" name="组合 6"/>
          <p:cNvGrpSpPr/>
          <p:nvPr/>
        </p:nvGrpSpPr>
        <p:grpSpPr>
          <a:xfrm>
            <a:off x="657851" y="1637030"/>
            <a:ext cx="7694379" cy="2584450"/>
            <a:chOff x="824" y="2653"/>
            <a:chExt cx="6216" cy="4070"/>
          </a:xfrm>
        </p:grpSpPr>
        <p:sp>
          <p:nvSpPr>
            <p:cNvPr id="6" name="文本框 5"/>
            <p:cNvSpPr txBox="1"/>
            <p:nvPr/>
          </p:nvSpPr>
          <p:spPr>
            <a:xfrm>
              <a:off x="824" y="2653"/>
              <a:ext cx="6216" cy="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algn="l">
                <a:buFont typeface="Wingdings" panose="05000000000000000000" charset="0"/>
                <a:buNone/>
              </a:pPr>
              <a:endParaRPr lang="en-US" altLang="zh-CN" dirty="0">
                <a:solidFill>
                  <a:srgbClr val="414455"/>
                </a:solidFill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en-US" altLang="zh-CN" dirty="0">
                <a:solidFill>
                  <a:srgbClr val="414455"/>
                </a:solidFill>
              </a:endParaRPr>
            </a:p>
            <a:p>
              <a:pPr marL="285750" indent="-285750" algn="l">
                <a:buFont typeface="Wingdings" panose="05000000000000000000" charset="0"/>
                <a:buChar char="Ø"/>
              </a:pPr>
              <a:r>
                <a:rPr lang="en-US" altLang="zh-CN" sz="14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click/</a:t>
              </a:r>
              <a:r>
                <a:rPr lang="en-US" altLang="zh-CN" sz="1400" dirty="0" err="1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dblclick</a:t>
              </a:r>
              <a:r>
                <a:rPr lang="en-US" altLang="zh-CN" sz="14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400" dirty="0" err="1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contextmenu</a:t>
              </a:r>
              <a:r>
                <a:rPr lang="en-US" altLang="zh-CN" sz="14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400" dirty="0" err="1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event.which</a:t>
              </a:r>
              <a:endParaRPr lang="en-US" altLang="zh-CN" sz="14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en-US" altLang="zh-CN" sz="14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l">
                <a:buFont typeface="Wingdings" panose="05000000000000000000" charset="0"/>
                <a:buChar char="Ø"/>
              </a:pPr>
              <a:r>
                <a:rPr lang="en-US" altLang="zh-CN" sz="1400" dirty="0" err="1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mouseenter</a:t>
              </a:r>
              <a:r>
                <a:rPr lang="en-US" altLang="zh-CN" sz="14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400" dirty="0" err="1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mouseleave</a:t>
              </a:r>
              <a:r>
                <a:rPr lang="en-US" altLang="zh-CN" sz="14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/mouseover/</a:t>
              </a:r>
              <a:r>
                <a:rPr lang="en-US" altLang="zh-CN" sz="1400" dirty="0" err="1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mosueout</a:t>
              </a:r>
              <a:r>
                <a:rPr lang="en-US" altLang="zh-CN" sz="14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400" dirty="0" err="1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mousedown</a:t>
              </a:r>
              <a:r>
                <a:rPr lang="en-US" altLang="zh-CN" sz="14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/</a:t>
              </a:r>
              <a:r>
                <a:rPr lang="en-US" altLang="zh-CN" sz="1400" dirty="0" err="1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mousemove</a:t>
              </a:r>
              <a:r>
                <a:rPr lang="en-US" altLang="zh-CN" sz="14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400" dirty="0" err="1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mouseup</a:t>
              </a:r>
              <a:endParaRPr lang="en-US" altLang="zh-CN" sz="14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en-US" altLang="zh-CN" sz="14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l">
                <a:buFont typeface="Wingdings" panose="05000000000000000000" charset="0"/>
                <a:buChar char="Ø"/>
              </a:pPr>
              <a:r>
                <a:rPr lang="en-US" altLang="zh-CN" sz="14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focus/blur/change</a:t>
              </a:r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/input</a:t>
              </a:r>
              <a:endPara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l">
                <a:buFont typeface="Wingdings" panose="05000000000000000000" charset="0"/>
                <a:buChar char="Ø"/>
              </a:pPr>
              <a:endParaRPr lang="en-US" altLang="zh-CN" sz="14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l">
                <a:buFont typeface="Wingdings" panose="05000000000000000000" charset="0"/>
                <a:buChar char="Ø"/>
              </a:pPr>
              <a:r>
                <a:rPr lang="en-US" altLang="zh-CN" sz="1400" dirty="0" err="1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keydown</a:t>
              </a:r>
              <a:r>
                <a:rPr lang="en-US" altLang="zh-CN" sz="14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400" dirty="0" err="1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keyup</a:t>
              </a:r>
              <a:r>
                <a:rPr lang="en-US" altLang="zh-CN" sz="14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/keypress(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字符键</a:t>
              </a:r>
              <a:r>
                <a:rPr lang="en-US" altLang="zh-CN" sz="14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l">
                <a:buFont typeface="Wingdings" panose="05000000000000000000" charset="0"/>
                <a:buChar char="Ø"/>
              </a:pP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l">
                <a:buFont typeface="Wingdings" panose="05000000000000000000" charset="0"/>
                <a:buChar char="Ø"/>
              </a:pPr>
              <a:r>
                <a:rPr lang="en-US" altLang="zh-CN" sz="14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scroll</a:t>
              </a: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03" y="2653"/>
              <a:ext cx="5992" cy="565"/>
              <a:chOff x="1159" y="2653"/>
              <a:chExt cx="5992" cy="565"/>
            </a:xfrm>
          </p:grpSpPr>
          <p:sp>
            <p:nvSpPr>
              <p:cNvPr id="8" name="TextBox 68"/>
              <p:cNvSpPr txBox="1"/>
              <p:nvPr/>
            </p:nvSpPr>
            <p:spPr>
              <a:xfrm>
                <a:off x="2026" y="2653"/>
                <a:ext cx="4201" cy="4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2265"/>
                  </a:lnSpc>
                  <a:spcAft>
                    <a:spcPts val="800"/>
                  </a:spcAft>
                </a:pPr>
                <a:r>
                  <a:rPr lang="zh-CN" altLang="en-US" b="1" dirty="0">
                    <a:solidFill>
                      <a:srgbClr val="4144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鼠标及键盘事件</a:t>
                </a:r>
                <a:endParaRPr lang="zh-CN" altLang="en-US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9" name="Straight Connector 5"/>
              <p:cNvCxnSpPr/>
              <p:nvPr/>
            </p:nvCxnSpPr>
            <p:spPr>
              <a:xfrm>
                <a:off x="1159" y="3218"/>
                <a:ext cx="5992" cy="0"/>
              </a:xfrm>
              <a:prstGeom prst="line">
                <a:avLst/>
              </a:prstGeom>
              <a:ln w="15875">
                <a:solidFill>
                  <a:srgbClr val="4144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5"/>
          <p:cNvSpPr/>
          <p:nvPr/>
        </p:nvSpPr>
        <p:spPr bwMode="auto">
          <a:xfrm rot="3564117">
            <a:off x="3705581" y="-820187"/>
            <a:ext cx="1701563" cy="153415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28" name="TextBox 7"/>
          <p:cNvSpPr>
            <a:spLocks noChangeArrowheads="1"/>
          </p:cNvSpPr>
          <p:nvPr/>
        </p:nvSpPr>
        <p:spPr bwMode="auto">
          <a:xfrm>
            <a:off x="4121278" y="60279"/>
            <a:ext cx="882657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  <a:endParaRPr lang="zh-CN" altLang="en-US" sz="30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Freeform 5"/>
          <p:cNvSpPr/>
          <p:nvPr/>
        </p:nvSpPr>
        <p:spPr bwMode="auto">
          <a:xfrm rot="3564117">
            <a:off x="3782655" y="-750695"/>
            <a:ext cx="1547413" cy="13951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0" name="TextBox 79"/>
          <p:cNvSpPr txBox="1"/>
          <p:nvPr/>
        </p:nvSpPr>
        <p:spPr>
          <a:xfrm>
            <a:off x="4140064" y="744747"/>
            <a:ext cx="645160" cy="228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CONTENTS</a:t>
            </a:r>
            <a:endParaRPr lang="zh-CN" altLang="en-US" sz="900" b="1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983332" y="2037845"/>
            <a:ext cx="896234" cy="808057"/>
            <a:chOff x="3720691" y="2824413"/>
            <a:chExt cx="1341120" cy="1209172"/>
          </a:xfrm>
        </p:grpSpPr>
        <p:sp>
          <p:nvSpPr>
            <p:cNvPr id="8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4" name="Freeform 5"/>
          <p:cNvSpPr/>
          <p:nvPr/>
        </p:nvSpPr>
        <p:spPr bwMode="auto">
          <a:xfrm rot="1855731">
            <a:off x="2044704" y="2093177"/>
            <a:ext cx="773492" cy="6973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85" name="组合 84"/>
          <p:cNvGrpSpPr/>
          <p:nvPr/>
        </p:nvGrpSpPr>
        <p:grpSpPr>
          <a:xfrm>
            <a:off x="3403604" y="2069355"/>
            <a:ext cx="861221" cy="776489"/>
            <a:chOff x="3720691" y="2824413"/>
            <a:chExt cx="1341120" cy="1209172"/>
          </a:xfrm>
        </p:grpSpPr>
        <p:sp>
          <p:nvSpPr>
            <p:cNvPr id="8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8" name="Freeform 5"/>
          <p:cNvSpPr/>
          <p:nvPr/>
        </p:nvSpPr>
        <p:spPr bwMode="auto">
          <a:xfrm rot="1855731">
            <a:off x="3462578" y="2122526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89" name="组合 88"/>
          <p:cNvGrpSpPr/>
          <p:nvPr/>
        </p:nvGrpSpPr>
        <p:grpSpPr>
          <a:xfrm>
            <a:off x="4788458" y="2069355"/>
            <a:ext cx="861221" cy="776489"/>
            <a:chOff x="3720691" y="2824413"/>
            <a:chExt cx="1341120" cy="1209172"/>
          </a:xfrm>
        </p:grpSpPr>
        <p:sp>
          <p:nvSpPr>
            <p:cNvPr id="9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2" name="Freeform 5"/>
          <p:cNvSpPr/>
          <p:nvPr/>
        </p:nvSpPr>
        <p:spPr bwMode="auto">
          <a:xfrm rot="1855731">
            <a:off x="4847432" y="2122526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39" name="Freeform 126"/>
          <p:cNvSpPr>
            <a:spLocks noChangeAspect="1" noEditPoints="1"/>
          </p:cNvSpPr>
          <p:nvPr/>
        </p:nvSpPr>
        <p:spPr bwMode="auto">
          <a:xfrm>
            <a:off x="2281920" y="2276576"/>
            <a:ext cx="293926" cy="36779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 261"/>
          <p:cNvSpPr/>
          <p:nvPr/>
        </p:nvSpPr>
        <p:spPr bwMode="auto">
          <a:xfrm>
            <a:off x="3631656" y="2289742"/>
            <a:ext cx="389353" cy="389353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5015976" y="2263240"/>
            <a:ext cx="453151" cy="388719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42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2003136" y="3011668"/>
            <a:ext cx="777240" cy="626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  <a:endParaRPr lang="en-US" altLang="zh-CN" sz="1200" kern="1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5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简介</a:t>
            </a: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369829" y="3011668"/>
            <a:ext cx="944880" cy="626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  <a:endParaRPr lang="en-US" altLang="zh-CN" sz="1200" kern="1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5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整体构架</a:t>
            </a:r>
            <a:endParaRPr lang="zh-CN" altLang="en-US" sz="1500" b="1" kern="1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756030" y="3011668"/>
            <a:ext cx="944880" cy="626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  <a:endParaRPr lang="en-US" altLang="zh-CN" sz="1200" kern="1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5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类库方法</a:t>
            </a:r>
            <a:endParaRPr lang="zh-CN" altLang="en-US" sz="1500" b="1" kern="1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6308860" y="2096857"/>
            <a:ext cx="861221" cy="776489"/>
            <a:chOff x="3720691" y="2824413"/>
            <a:chExt cx="1341120" cy="1209172"/>
          </a:xfrm>
        </p:grpSpPr>
        <p:sp>
          <p:nvSpPr>
            <p:cNvPr id="98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0" name="Freeform 5"/>
          <p:cNvSpPr/>
          <p:nvPr/>
        </p:nvSpPr>
        <p:spPr bwMode="auto">
          <a:xfrm rot="1855731">
            <a:off x="6367834" y="2150028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2" name="组合 1"/>
          <p:cNvGrpSpPr/>
          <p:nvPr/>
        </p:nvGrpSpPr>
        <p:grpSpPr>
          <a:xfrm>
            <a:off x="7065572" y="2036726"/>
            <a:ext cx="208734" cy="138347"/>
            <a:chOff x="9482595" y="2565731"/>
            <a:chExt cx="278384" cy="184511"/>
          </a:xfrm>
        </p:grpSpPr>
        <p:sp>
          <p:nvSpPr>
            <p:cNvPr id="3" name="椭圆 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椭圆 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7" name="Freeform 206"/>
          <p:cNvSpPr>
            <a:spLocks noChangeAspect="1" noEditPoints="1"/>
          </p:cNvSpPr>
          <p:nvPr/>
        </p:nvSpPr>
        <p:spPr bwMode="auto">
          <a:xfrm>
            <a:off x="6618117" y="2290273"/>
            <a:ext cx="321462" cy="388580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311355" y="2996428"/>
            <a:ext cx="944880" cy="626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  <a:endParaRPr lang="en-US" altLang="zh-CN" sz="1200" kern="1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5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源码封装</a:t>
            </a: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类库方法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3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</a:t>
            </a:r>
            <a:endParaRPr lang="en-US" altLang="zh-CN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 Events</a:t>
              </a:r>
              <a:endParaRPr lang="en-US" altLang="zh-CN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" name="组合 6"/>
          <p:cNvGrpSpPr/>
          <p:nvPr/>
        </p:nvGrpSpPr>
        <p:grpSpPr>
          <a:xfrm>
            <a:off x="1004907" y="1521390"/>
            <a:ext cx="7641152" cy="1722120"/>
            <a:chOff x="823" y="2653"/>
            <a:chExt cx="6173" cy="2712"/>
          </a:xfrm>
        </p:grpSpPr>
        <p:sp>
          <p:nvSpPr>
            <p:cNvPr id="6" name="文本框 5"/>
            <p:cNvSpPr txBox="1"/>
            <p:nvPr/>
          </p:nvSpPr>
          <p:spPr>
            <a:xfrm>
              <a:off x="823" y="2653"/>
              <a:ext cx="6173" cy="2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algn="l">
                <a:buFont typeface="Wingdings" panose="05000000000000000000" charset="0"/>
                <a:buNone/>
              </a:pPr>
              <a:endParaRPr lang="en-US" altLang="zh-CN" dirty="0">
                <a:solidFill>
                  <a:srgbClr val="414455"/>
                </a:solidFill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en-US" altLang="zh-CN" dirty="0">
                <a:solidFill>
                  <a:srgbClr val="414455"/>
                </a:solidFill>
              </a:endParaRPr>
            </a:p>
            <a:p>
              <a:pPr marL="285750" indent="-285750" algn="l">
                <a:buFont typeface="Wingdings" panose="05000000000000000000" charset="0"/>
                <a:buChar char="Ø"/>
              </a:pPr>
              <a:r>
                <a:rPr lang="en-US" altLang="zh-CN" sz="1400" dirty="0" err="1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event.pageX</a:t>
              </a:r>
              <a:r>
                <a:rPr lang="en-US" altLang="zh-CN" sz="14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/</a:t>
              </a:r>
              <a:r>
                <a:rPr lang="en-US" altLang="zh-CN" sz="1400" dirty="0" err="1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event.pageY</a:t>
              </a:r>
              <a:endParaRPr lang="en-US" altLang="zh-CN" sz="14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>
                <a:buFont typeface="Wingdings" panose="05000000000000000000" charset="0"/>
                <a:buChar char="Ø"/>
              </a:pP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l">
                <a:buFont typeface="Wingdings" panose="05000000000000000000" charset="0"/>
                <a:buChar char="Ø"/>
              </a:pPr>
              <a:r>
                <a:rPr lang="en-US" altLang="zh-CN" sz="1400" dirty="0" err="1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event.preventDefault</a:t>
              </a:r>
              <a:r>
                <a:rPr lang="en-US" altLang="zh-CN" sz="14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/</a:t>
              </a:r>
              <a:r>
                <a:rPr lang="en-US" altLang="zh-CN" sz="1400" dirty="0" err="1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event.stopPropagation/</a:t>
              </a:r>
              <a:r>
                <a:rPr lang="en-US" altLang="zh-CN" sz="1400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return false</a:t>
              </a:r>
              <a:endPara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l">
                <a:buFont typeface="Wingdings" panose="05000000000000000000" charset="0"/>
                <a:buChar char="Ø"/>
              </a:pPr>
              <a:endParaRPr lang="en-US" altLang="zh-CN" sz="14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l">
                <a:buFont typeface="Wingdings" panose="05000000000000000000" charset="0"/>
                <a:buChar char="Ø"/>
              </a:pP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on/off/trigger/one</a:t>
              </a: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03" y="2653"/>
              <a:ext cx="5992" cy="565"/>
              <a:chOff x="1159" y="2653"/>
              <a:chExt cx="5992" cy="565"/>
            </a:xfrm>
          </p:grpSpPr>
          <p:sp>
            <p:nvSpPr>
              <p:cNvPr id="8" name="TextBox 68"/>
              <p:cNvSpPr txBox="1"/>
              <p:nvPr/>
            </p:nvSpPr>
            <p:spPr>
              <a:xfrm>
                <a:off x="2026" y="2653"/>
                <a:ext cx="4201" cy="4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2265"/>
                  </a:lnSpc>
                  <a:spcAft>
                    <a:spcPts val="800"/>
                  </a:spcAft>
                </a:pPr>
                <a:r>
                  <a:rPr lang="zh-CN" altLang="en-US" b="1" dirty="0">
                    <a:solidFill>
                      <a:srgbClr val="4144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其他</a:t>
                </a:r>
                <a:endParaRPr lang="zh-CN" altLang="en-US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9" name="Straight Connector 5"/>
              <p:cNvCxnSpPr/>
              <p:nvPr/>
            </p:nvCxnSpPr>
            <p:spPr>
              <a:xfrm>
                <a:off x="1159" y="3218"/>
                <a:ext cx="5992" cy="0"/>
              </a:xfrm>
              <a:prstGeom prst="line">
                <a:avLst/>
              </a:prstGeom>
              <a:ln w="15875">
                <a:solidFill>
                  <a:srgbClr val="4144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类库方法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3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21</a:t>
            </a:r>
            <a:endParaRPr lang="en-US" altLang="zh-CN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 Effects </a:t>
              </a:r>
              <a:endParaRPr lang="en-US" altLang="zh-CN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64310" y="1566545"/>
            <a:ext cx="69405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414455"/>
                </a:solidFill>
              </a:rPr>
              <a:t>$().hide/show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dirty="0" err="1">
                <a:solidFill>
                  <a:srgbClr val="414455"/>
                </a:solidFill>
              </a:rPr>
              <a:t>slideDown</a:t>
            </a:r>
            <a:r>
              <a:rPr lang="en-US" altLang="zh-CN" dirty="0">
                <a:solidFill>
                  <a:srgbClr val="414455"/>
                </a:solidFill>
              </a:rPr>
              <a:t>/</a:t>
            </a:r>
            <a:r>
              <a:rPr lang="en-US" altLang="zh-CN" dirty="0" err="1">
                <a:solidFill>
                  <a:srgbClr val="414455"/>
                </a:solidFill>
              </a:rPr>
              <a:t>slideUp</a:t>
            </a:r>
            <a:r>
              <a:rPr lang="en-US" altLang="zh-CN" dirty="0">
                <a:solidFill>
                  <a:srgbClr val="414455"/>
                </a:solidFill>
              </a:rPr>
              <a:t>/</a:t>
            </a:r>
            <a:r>
              <a:rPr lang="en-US" altLang="zh-CN" dirty="0" err="1">
                <a:solidFill>
                  <a:srgbClr val="414455"/>
                </a:solidFill>
              </a:rPr>
              <a:t>slideToggle</a:t>
            </a:r>
            <a:r>
              <a:rPr lang="en-US" altLang="zh-CN" dirty="0">
                <a:solidFill>
                  <a:srgbClr val="414455"/>
                </a:solidFill>
              </a:rPr>
              <a:t> 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dirty="0" err="1">
                <a:solidFill>
                  <a:srgbClr val="414455"/>
                </a:solidFill>
              </a:rPr>
              <a:t>fadeIn</a:t>
            </a:r>
            <a:r>
              <a:rPr lang="en-US" altLang="zh-CN" dirty="0">
                <a:solidFill>
                  <a:srgbClr val="414455"/>
                </a:solidFill>
              </a:rPr>
              <a:t>/</a:t>
            </a:r>
            <a:r>
              <a:rPr lang="en-US" altLang="zh-CN" dirty="0" err="1">
                <a:solidFill>
                  <a:srgbClr val="414455"/>
                </a:solidFill>
              </a:rPr>
              <a:t>fadeOut</a:t>
            </a:r>
            <a:r>
              <a:rPr lang="en-US" altLang="zh-CN" dirty="0">
                <a:solidFill>
                  <a:srgbClr val="414455"/>
                </a:solidFill>
              </a:rPr>
              <a:t>/</a:t>
            </a:r>
            <a:r>
              <a:rPr lang="en-US" altLang="zh-CN" dirty="0" err="1">
                <a:solidFill>
                  <a:srgbClr val="414455"/>
                </a:solidFill>
              </a:rPr>
              <a:t>fadeToggle</a:t>
            </a:r>
            <a:r>
              <a:rPr lang="en-US" altLang="zh-CN" dirty="0">
                <a:solidFill>
                  <a:srgbClr val="414455"/>
                </a:solidFill>
              </a:rPr>
              <a:t>/</a:t>
            </a:r>
            <a:r>
              <a:rPr lang="en-US" altLang="zh-CN" dirty="0" err="1">
                <a:solidFill>
                  <a:srgbClr val="414455"/>
                </a:solidFill>
              </a:rPr>
              <a:t>fadeTo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414455"/>
                </a:solidFill>
              </a:rPr>
              <a:t>animate/stop()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rgbClr val="414455"/>
                </a:solidFill>
              </a:rPr>
              <a:t>轮播图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r">
              <a:buFont typeface="Wingdings" panose="05000000000000000000" charset="0"/>
              <a:buChar char="Ø"/>
            </a:pPr>
            <a:endParaRPr lang="en-US" altLang="zh-CN" dirty="0">
              <a:solidFill>
                <a:srgbClr val="414455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类库方法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3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22</a:t>
            </a:r>
            <a:endParaRPr lang="en-US" altLang="zh-CN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 Tools</a:t>
              </a: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20800" y="1566545"/>
            <a:ext cx="69405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414455"/>
                </a:solidFill>
              </a:rPr>
              <a:t>$.type()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414455"/>
                </a:solidFill>
              </a:rPr>
              <a:t>$.trim()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414455"/>
                </a:solidFill>
              </a:rPr>
              <a:t>$.</a:t>
            </a:r>
            <a:r>
              <a:rPr lang="en-US" altLang="zh-CN" dirty="0" err="1">
                <a:solidFill>
                  <a:srgbClr val="414455"/>
                </a:solidFill>
              </a:rPr>
              <a:t>makeArray</a:t>
            </a:r>
            <a:r>
              <a:rPr lang="en-US" altLang="zh-CN" dirty="0">
                <a:solidFill>
                  <a:srgbClr val="414455"/>
                </a:solidFill>
              </a:rPr>
              <a:t>()/$.</a:t>
            </a:r>
            <a:r>
              <a:rPr lang="en-US" altLang="zh-CN" dirty="0" err="1">
                <a:solidFill>
                  <a:srgbClr val="414455"/>
                </a:solidFill>
              </a:rPr>
              <a:t>inArray</a:t>
            </a:r>
            <a:r>
              <a:rPr lang="en-US" altLang="zh-CN" dirty="0">
                <a:solidFill>
                  <a:srgbClr val="414455"/>
                </a:solidFill>
              </a:rPr>
              <a:t>()/$.each() 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414455"/>
                </a:solidFill>
              </a:rPr>
              <a:t>$.</a:t>
            </a:r>
            <a:r>
              <a:rPr lang="en-US" altLang="zh-CN" dirty="0" err="1">
                <a:solidFill>
                  <a:srgbClr val="414455"/>
                </a:solidFill>
              </a:rPr>
              <a:t>noConflict</a:t>
            </a:r>
            <a:r>
              <a:rPr lang="en-US" altLang="zh-CN" dirty="0">
                <a:solidFill>
                  <a:srgbClr val="414455"/>
                </a:solidFill>
              </a:rPr>
              <a:t>()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414455"/>
                </a:solidFill>
              </a:rPr>
              <a:t>$.data() </a:t>
            </a:r>
            <a:endParaRPr lang="en-US" altLang="zh-CN" dirty="0">
              <a:solidFill>
                <a:srgbClr val="414455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类库方法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3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23</a:t>
            </a:r>
            <a:endParaRPr lang="en-US" altLang="zh-CN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 Tools</a:t>
              </a:r>
              <a:endParaRPr lang="en-US" altLang="zh-CN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64310" y="1566545"/>
            <a:ext cx="69405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$.extend()/$.</a:t>
            </a:r>
            <a:r>
              <a:rPr lang="en-US" altLang="zh-CN" dirty="0" err="1">
                <a:solidFill>
                  <a:srgbClr val="FF0000"/>
                </a:solidFill>
              </a:rPr>
              <a:t>fn.extend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414455"/>
                </a:solidFill>
              </a:rPr>
              <a:t>$.Callbacks()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414455"/>
                </a:solidFill>
              </a:rPr>
              <a:t>$.Deferred()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 algn="r">
              <a:buFont typeface="Wingdings" panose="05000000000000000000" charset="0"/>
              <a:buChar char="Ø"/>
            </a:pPr>
            <a:endParaRPr lang="en-US" altLang="zh-CN" dirty="0">
              <a:solidFill>
                <a:srgbClr val="414455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3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24</a:t>
            </a:r>
            <a:endParaRPr lang="en-US" altLang="zh-CN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endPara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" name="文本框 6"/>
          <p:cNvSpPr txBox="1"/>
          <p:nvPr/>
        </p:nvSpPr>
        <p:spPr>
          <a:xfrm>
            <a:off x="1095375" y="1952625"/>
            <a:ext cx="672846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下面内容为</a:t>
            </a:r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$.ajax()</a:t>
            </a:r>
            <a:r>
              <a:rPr lang="zh-C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的使用，涉及到网络知识。</a:t>
            </a:r>
            <a:endParaRPr lang="zh-CN" altLang="en-US" sz="2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zh-CN" altLang="en-US" sz="2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在看完</a:t>
            </a:r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网络知识课程</a:t>
            </a:r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”</a:t>
            </a:r>
            <a:r>
              <a:rPr lang="zh-C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后，</a:t>
            </a:r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小米商城项目</a:t>
            </a:r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”</a:t>
            </a:r>
            <a:r>
              <a:rPr lang="zh-C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前进行学习</a:t>
            </a:r>
            <a:endParaRPr lang="zh-CN" altLang="en-US" sz="2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lang="en-US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3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25</a:t>
            </a:r>
            <a:endParaRPr lang="en-US" altLang="zh-CN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 Ajax</a:t>
              </a:r>
              <a:endParaRPr lang="en-US" altLang="zh-CN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" name="组合 9"/>
          <p:cNvGrpSpPr/>
          <p:nvPr/>
        </p:nvGrpSpPr>
        <p:grpSpPr>
          <a:xfrm>
            <a:off x="1590675" y="1440180"/>
            <a:ext cx="6541799" cy="2828925"/>
            <a:chOff x="2026" y="2467"/>
            <a:chExt cx="7609" cy="4455"/>
          </a:xfrm>
        </p:grpSpPr>
        <p:sp>
          <p:nvSpPr>
            <p:cNvPr id="5" name="文本框 4"/>
            <p:cNvSpPr txBox="1"/>
            <p:nvPr/>
          </p:nvSpPr>
          <p:spPr>
            <a:xfrm>
              <a:off x="2306" y="2467"/>
              <a:ext cx="715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Wingdings" panose="05000000000000000000" charset="0"/>
                <a:buChar char="Ø"/>
              </a:pP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原生</a:t>
              </a:r>
              <a:r>
                <a:rPr lang="en-US" altLang="zh-CN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Ajax  </a:t>
              </a:r>
              <a:r>
                <a:rPr lang="en-US" altLang="zh-CN" dirty="0">
                  <a:solidFill>
                    <a:srgbClr val="414455"/>
                  </a:solidFill>
                </a:rPr>
                <a:t>          </a:t>
              </a:r>
              <a:r>
                <a:rPr lang="en-US" altLang="zh-CN" sz="28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VS   </a:t>
              </a:r>
              <a:r>
                <a:rPr lang="en-US" altLang="zh-CN" dirty="0">
                  <a:solidFill>
                    <a:srgbClr val="414455"/>
                  </a:solidFill>
                </a:rPr>
                <a:t>         </a:t>
              </a:r>
              <a:r>
                <a:rPr lang="en-US" altLang="zh-CN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$.ajax</a:t>
              </a:r>
              <a:endParaRPr lang="en-US" altLang="zh-CN" dirty="0">
                <a:solidFill>
                  <a:srgbClr val="414455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026" y="3318"/>
              <a:ext cx="2713" cy="2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 indent="0" algn="l">
                <a:buFont typeface="Wingdings" panose="05000000000000000000" charset="0"/>
                <a:buNone/>
              </a:pPr>
              <a:r>
                <a:rPr lang="zh-CN" altLang="en-US" sz="1400" dirty="0">
                  <a:solidFill>
                    <a:srgbClr val="414455"/>
                  </a:solidFill>
                  <a:sym typeface="+mn-ea"/>
                </a:rPr>
                <a:t>参数</a:t>
              </a:r>
              <a:endParaRPr lang="zh-CN" altLang="en-US" sz="1400" dirty="0">
                <a:solidFill>
                  <a:srgbClr val="414455"/>
                </a:solidFill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rgbClr val="414455"/>
                  </a:solidFill>
                  <a:sym typeface="+mn-ea"/>
                </a:rPr>
                <a:t>method</a:t>
              </a:r>
              <a:endParaRPr lang="en-US" altLang="zh-CN" sz="1400" dirty="0">
                <a:solidFill>
                  <a:srgbClr val="414455"/>
                </a:solidFill>
                <a:sym typeface="+mn-ea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altLang="zh-CN" sz="1400"/>
                <a:t>url</a:t>
              </a:r>
              <a:endParaRPr lang="en-US" altLang="zh-CN" sz="1400"/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altLang="zh-CN" sz="1400"/>
                <a:t>callback</a:t>
              </a:r>
              <a:endParaRPr lang="en-US" altLang="zh-CN" sz="1400"/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altLang="zh-CN" sz="1400"/>
                <a:t>data </a:t>
              </a:r>
              <a:endParaRPr lang="en-US" altLang="zh-CN" sz="1400"/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altLang="zh-CN" sz="1400"/>
                <a:t>flag</a:t>
              </a:r>
              <a:endParaRPr lang="en-US" altLang="zh-CN" sz="1400"/>
            </a:p>
            <a:p>
              <a:pPr marL="742950" lvl="1" indent="-285750" algn="l">
                <a:buFont typeface="Wingdings" panose="05000000000000000000" charset="0"/>
                <a:buChar char="º"/>
              </a:pPr>
              <a:r>
                <a:rPr lang="zh-CN" altLang="en-US" sz="1400"/>
                <a:t>时间戳</a:t>
              </a:r>
              <a:endParaRPr lang="en-US" altLang="zh-CN" sz="1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274" y="3289"/>
              <a:ext cx="4361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 indent="0" algn="l">
                <a:buFont typeface="Wingdings" panose="05000000000000000000" charset="0"/>
                <a:buNone/>
              </a:pPr>
              <a:r>
                <a:rPr lang="zh-CN" altLang="en-US" sz="1400" dirty="0">
                  <a:solidFill>
                    <a:srgbClr val="414455"/>
                  </a:solidFill>
                  <a:sym typeface="+mn-ea"/>
                </a:rPr>
                <a:t>参数</a:t>
              </a:r>
              <a:endParaRPr lang="zh-CN" altLang="en-US" sz="1400" dirty="0">
                <a:solidFill>
                  <a:srgbClr val="414455"/>
                </a:solidFill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rgbClr val="414455"/>
                  </a:solidFill>
                  <a:sym typeface="+mn-ea"/>
                </a:rPr>
                <a:t>type</a:t>
              </a:r>
              <a:endParaRPr lang="en-US" altLang="zh-CN" sz="1400" dirty="0">
                <a:solidFill>
                  <a:srgbClr val="414455"/>
                </a:solidFill>
                <a:sym typeface="+mn-ea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altLang="zh-CN" sz="1400"/>
                <a:t>url</a:t>
              </a:r>
              <a:endParaRPr lang="en-US" altLang="zh-CN" sz="1400"/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altLang="zh-CN" sz="1400"/>
                <a:t>success || error</a:t>
              </a:r>
              <a:endParaRPr lang="en-US" altLang="zh-CN" sz="1400"/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altLang="zh-CN" sz="1400"/>
                <a:t>data </a:t>
              </a:r>
              <a:endParaRPr lang="en-US" altLang="zh-CN" sz="1400"/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altLang="zh-CN" sz="1400"/>
                <a:t>async</a:t>
              </a:r>
              <a:endParaRPr lang="en-US" altLang="zh-CN" sz="1400"/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altLang="zh-CN" sz="1400"/>
                <a:t>cache</a:t>
              </a:r>
              <a:endParaRPr lang="en-US" altLang="zh-CN" sz="1400"/>
            </a:p>
            <a:p>
              <a:pPr lvl="1" indent="0" algn="l">
                <a:buFont typeface="Arial" panose="020B0604020202020204" pitchFamily="34" charset="0"/>
                <a:buNone/>
              </a:pPr>
              <a:r>
                <a:rPr lang="zh-CN" altLang="en-US" sz="1400"/>
                <a:t>其他参数：</a:t>
              </a:r>
              <a:endParaRPr lang="zh-CN" altLang="en-US" sz="1400"/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altLang="zh-CN" sz="1400"/>
                <a:t>context </a:t>
              </a:r>
              <a:r>
                <a:rPr lang="en-US" altLang="zh-CN" sz="1200"/>
                <a:t>设置Ajax相关回调函数的上下文</a:t>
              </a:r>
              <a:endParaRPr lang="en-US" altLang="zh-CN" sz="1200"/>
            </a:p>
            <a:p>
              <a:pPr lvl="1" indent="0" algn="l">
                <a:buFont typeface="Arial" panose="020B0604020202020204" pitchFamily="34" charset="0"/>
                <a:buNone/>
              </a:pPr>
              <a:r>
                <a:rPr lang="en-US" altLang="zh-CN"/>
                <a:t>……</a:t>
              </a:r>
              <a:endParaRPr lang="en-US" altLang="zh-CN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849755" y="4105275"/>
            <a:ext cx="150939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400"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eg: </a:t>
            </a:r>
            <a:r>
              <a:rPr lang="zh-CN" altLang="en-US" sz="1400"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获取新闻列表</a:t>
            </a:r>
            <a:endParaRPr lang="zh-CN" altLang="en-US" sz="1400"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1400"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lang="en-US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3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26</a:t>
            </a:r>
            <a:endParaRPr lang="en-US" altLang="zh-CN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93775" y="865505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 Ajax</a:t>
              </a:r>
              <a:endParaRPr lang="en-US" altLang="zh-CN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" name="组合 9"/>
          <p:cNvGrpSpPr/>
          <p:nvPr/>
        </p:nvGrpSpPr>
        <p:grpSpPr>
          <a:xfrm>
            <a:off x="1604645" y="1440180"/>
            <a:ext cx="6592570" cy="1924050"/>
            <a:chOff x="2026" y="2467"/>
            <a:chExt cx="7658" cy="3030"/>
          </a:xfrm>
        </p:grpSpPr>
        <p:sp>
          <p:nvSpPr>
            <p:cNvPr id="5" name="文本框 4"/>
            <p:cNvSpPr txBox="1"/>
            <p:nvPr/>
          </p:nvSpPr>
          <p:spPr>
            <a:xfrm>
              <a:off x="2306" y="2467"/>
              <a:ext cx="71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Wingdings" panose="05000000000000000000" charset="0"/>
                <a:buChar char="Ø"/>
              </a:pPr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$.ajax —&gt; JSONP</a:t>
              </a:r>
              <a:endPara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026" y="3318"/>
              <a:ext cx="7658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 indent="0" algn="l">
                <a:buFont typeface="Wingdings" panose="05000000000000000000" charset="0"/>
                <a:buNone/>
              </a:pPr>
              <a:r>
                <a:rPr lang="zh-CN" altLang="en-US" sz="1400" dirty="0">
                  <a:solidFill>
                    <a:srgbClr val="414455"/>
                  </a:solidFill>
                  <a:sym typeface="+mn-ea"/>
                </a:rPr>
                <a:t>参数</a:t>
              </a:r>
              <a:endParaRPr lang="zh-CN" altLang="en-US" sz="1400" dirty="0">
                <a:solidFill>
                  <a:srgbClr val="414455"/>
                </a:solidFill>
                <a:sym typeface="+mn-ea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rgbClr val="414455"/>
                  </a:solidFill>
                  <a:sym typeface="+mn-ea"/>
                </a:rPr>
                <a:t>crossDomain </a:t>
              </a:r>
              <a:r>
                <a:rPr lang="zh-CN" altLang="en-US" sz="1200" dirty="0">
                  <a:solidFill>
                    <a:srgbClr val="414455"/>
                  </a:solidFill>
                  <a:sym typeface="+mn-ea"/>
                </a:rPr>
                <a:t>同域请求为false， 跨域请求为true</a:t>
              </a:r>
              <a:endParaRPr lang="zh-CN" altLang="en-US" sz="1200" dirty="0">
                <a:solidFill>
                  <a:srgbClr val="414455"/>
                </a:solidFill>
                <a:sym typeface="+mn-ea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rgbClr val="414455"/>
                  </a:solidFill>
                </a:rPr>
                <a:t>dataType </a:t>
              </a:r>
              <a:r>
                <a:rPr lang="zh-CN" altLang="en-US" sz="1200" dirty="0">
                  <a:solidFill>
                    <a:srgbClr val="414455"/>
                  </a:solidFill>
                </a:rPr>
                <a:t>预期服务器返回的数据类型</a:t>
              </a:r>
              <a:endParaRPr lang="zh-CN" altLang="en-US" sz="1200" dirty="0">
                <a:solidFill>
                  <a:srgbClr val="414455"/>
                </a:solidFill>
              </a:endParaRPr>
            </a:p>
            <a:p>
              <a:pPr lvl="2" indent="0" algn="l"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rgbClr val="414455"/>
                  </a:solidFill>
                </a:rPr>
                <a:t>"xml"</a:t>
              </a:r>
              <a:r>
                <a:rPr lang="zh-CN" altLang="en-US" sz="1400" dirty="0">
                  <a:solidFill>
                    <a:srgbClr val="414455"/>
                  </a:solidFill>
                </a:rPr>
                <a:t>、</a:t>
              </a:r>
              <a:r>
                <a:rPr lang="en-US" altLang="zh-CN" sz="1400" dirty="0">
                  <a:solidFill>
                    <a:srgbClr val="414455"/>
                  </a:solidFill>
                </a:rPr>
                <a:t>"html"</a:t>
              </a:r>
              <a:r>
                <a:rPr lang="zh-CN" altLang="en-US" sz="1400" dirty="0">
                  <a:solidFill>
                    <a:srgbClr val="414455"/>
                  </a:solidFill>
                </a:rPr>
                <a:t>、"script"、"json"、"jsonp"、"text"</a:t>
              </a:r>
              <a:endParaRPr lang="zh-CN" altLang="en-US" sz="1400" dirty="0">
                <a:solidFill>
                  <a:srgbClr val="414455"/>
                </a:solidFill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altLang="zh-CN" sz="1400"/>
                <a:t>jsonp   </a:t>
              </a:r>
              <a:r>
                <a:rPr lang="zh-CN" altLang="en-US" sz="1200"/>
                <a:t>回调函数名称需要填写的地方，如百度搜索接口的</a:t>
              </a:r>
              <a:r>
                <a:rPr lang="en-US" altLang="zh-CN" sz="1200"/>
                <a:t>'cb'</a:t>
              </a:r>
              <a:endParaRPr lang="zh-CN" altLang="en-US" sz="1200"/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zh-CN" altLang="en-US" sz="1400"/>
                <a:t>jsonpCallback</a:t>
              </a:r>
              <a:r>
                <a:rPr lang="zh-CN" altLang="en-US" sz="1200"/>
                <a:t> 回调函数名称，如百度搜索接口的</a:t>
              </a:r>
              <a:r>
                <a:rPr lang="en-US" altLang="zh-CN" sz="1200"/>
                <a:t>‘asdf'</a:t>
              </a:r>
              <a:endParaRPr lang="en-US" altLang="zh-CN" sz="120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845945" y="3885565"/>
            <a:ext cx="571500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1400"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eg: </a:t>
            </a:r>
            <a:r>
              <a:rPr lang="zh-CN" altLang="en-US" sz="1400"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百度联想词接口 </a:t>
            </a:r>
            <a:r>
              <a:rPr lang="zh-CN" altLang="en-US" sz="1000"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https://sp0.baidu.com/5a1Fazu8AA54nxGko9WTAnF6hhy/su?wd=d&amp;cb=asdf</a:t>
            </a:r>
            <a:endParaRPr lang="zh-CN" altLang="en-US" sz="1000"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lang="en-US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3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27</a:t>
            </a:r>
            <a:endParaRPr lang="en-US" altLang="zh-CN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93775" y="865505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延迟对象Deferred()</a:t>
              </a:r>
              <a:endParaRPr lang="zh-CN" altLang="en-US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" name="组合 9"/>
          <p:cNvGrpSpPr/>
          <p:nvPr/>
        </p:nvGrpSpPr>
        <p:grpSpPr>
          <a:xfrm>
            <a:off x="1604645" y="1603375"/>
            <a:ext cx="6592570" cy="1924050"/>
            <a:chOff x="2026" y="2467"/>
            <a:chExt cx="7658" cy="3030"/>
          </a:xfrm>
        </p:grpSpPr>
        <p:sp>
          <p:nvSpPr>
            <p:cNvPr id="5" name="文本框 4"/>
            <p:cNvSpPr txBox="1"/>
            <p:nvPr/>
          </p:nvSpPr>
          <p:spPr>
            <a:xfrm>
              <a:off x="2306" y="2467"/>
              <a:ext cx="71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Wingdings" panose="05000000000000000000" charset="0"/>
                <a:buChar char="Ø"/>
              </a:pPr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$.ajax() —&gt; deferred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对象</a:t>
              </a:r>
              <a:endPara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026" y="3318"/>
              <a:ext cx="7658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742950" lvl="1" indent="-285750" algn="l">
                <a:buFont typeface="Wingdings" panose="05000000000000000000" charset="0"/>
                <a:buChar char="Ø"/>
              </a:pPr>
              <a:r>
                <a:rPr lang="en-US" altLang="zh-CN" sz="1400" dirty="0">
                  <a:solidFill>
                    <a:srgbClr val="414455"/>
                  </a:solidFill>
                  <a:sym typeface="+mn-ea"/>
                </a:rPr>
                <a:t>done()</a:t>
              </a:r>
              <a:endParaRPr lang="en-US" altLang="zh-CN" sz="1400" dirty="0">
                <a:solidFill>
                  <a:srgbClr val="414455"/>
                </a:solidFill>
                <a:sym typeface="+mn-ea"/>
              </a:endParaRPr>
            </a:p>
            <a:p>
              <a:pPr marL="742950" lvl="1" indent="-285750" algn="l">
                <a:buFont typeface="Wingdings" panose="05000000000000000000" charset="0"/>
                <a:buChar char="Ø"/>
              </a:pPr>
              <a:r>
                <a:rPr lang="en-US" altLang="zh-CN" sz="1400" dirty="0">
                  <a:solidFill>
                    <a:srgbClr val="414455"/>
                  </a:solidFill>
                  <a:sym typeface="+mn-ea"/>
                </a:rPr>
                <a:t>fail()</a:t>
              </a:r>
              <a:endParaRPr lang="en-US" altLang="zh-CN" sz="1400" dirty="0">
                <a:solidFill>
                  <a:srgbClr val="414455"/>
                </a:solidFill>
                <a:sym typeface="+mn-ea"/>
              </a:endParaRPr>
            </a:p>
            <a:p>
              <a:pPr marL="742950" lvl="1" indent="-285750" algn="l">
                <a:buFont typeface="Wingdings" panose="05000000000000000000" charset="0"/>
                <a:buChar char="Ø"/>
              </a:pPr>
              <a:r>
                <a:rPr lang="en-US" altLang="zh-CN" sz="1400" dirty="0">
                  <a:solidFill>
                    <a:srgbClr val="414455"/>
                  </a:solidFill>
                  <a:sym typeface="+mn-ea"/>
                </a:rPr>
                <a:t>then</a:t>
              </a:r>
              <a:r>
                <a:rPr lang="en-US" altLang="zh-CN" sz="1400" dirty="0">
                  <a:solidFill>
                    <a:srgbClr val="414455"/>
                  </a:solidFill>
                  <a:sym typeface="+mn-ea"/>
                </a:rPr>
                <a:t>  </a:t>
              </a:r>
              <a:endParaRPr lang="en-US" altLang="zh-CN" sz="1400" dirty="0">
                <a:solidFill>
                  <a:srgbClr val="414455"/>
                </a:solidFill>
                <a:sym typeface="+mn-ea"/>
              </a:endParaRPr>
            </a:p>
            <a:p>
              <a:pPr marL="1257300" lvl="2" indent="-342900" algn="l">
                <a:buFont typeface="+mj-ea"/>
                <a:buAutoNum type="circleNumDbPlain"/>
              </a:pPr>
              <a:r>
                <a:rPr lang="en-US" altLang="zh-CN" sz="1400" dirty="0">
                  <a:solidFill>
                    <a:srgbClr val="414455"/>
                  </a:solidFill>
                  <a:sym typeface="+mn-ea"/>
                </a:rPr>
                <a:t>done和fail的总写方式</a:t>
              </a:r>
              <a:endParaRPr lang="en-US" altLang="zh-CN" sz="1400" dirty="0">
                <a:solidFill>
                  <a:srgbClr val="414455"/>
                </a:solidFill>
                <a:sym typeface="+mn-ea"/>
              </a:endParaRPr>
            </a:p>
            <a:p>
              <a:pPr marL="1257300" lvl="2" indent="-342900" algn="l">
                <a:buFont typeface="+mj-ea"/>
                <a:buAutoNum type="circleNumDbPlain"/>
              </a:pPr>
              <a:r>
                <a:rPr lang="zh-CN" altLang="en-US" sz="1400" dirty="0">
                  <a:solidFill>
                    <a:srgbClr val="414455"/>
                  </a:solidFill>
                  <a:sym typeface="+mn-ea"/>
                </a:rPr>
                <a:t>按顺序执行。如按顺序依次发送ajax请求</a:t>
              </a:r>
              <a:endParaRPr lang="zh-CN" altLang="en-US" sz="1400" dirty="0">
                <a:solidFill>
                  <a:srgbClr val="414455"/>
                </a:solidFill>
                <a:sym typeface="+mn-ea"/>
              </a:endParaRPr>
            </a:p>
            <a:p>
              <a:pPr marL="742950" lvl="1" indent="-285750" algn="l">
                <a:buFont typeface="Wingdings" panose="05000000000000000000" charset="0"/>
                <a:buChar char="Ø"/>
              </a:pPr>
              <a:r>
                <a:rPr lang="en-US" altLang="zh-CN" sz="1400" dirty="0">
                  <a:solidFill>
                    <a:srgbClr val="414455"/>
                  </a:solidFill>
                  <a:sym typeface="+mn-ea"/>
                </a:rPr>
                <a:t>always()</a:t>
              </a:r>
              <a:endParaRPr lang="en-US" altLang="zh-CN" sz="120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9755" y="4105275"/>
            <a:ext cx="150939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400"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eg: </a:t>
            </a:r>
            <a:r>
              <a:rPr lang="zh-CN" altLang="en-US" sz="1400"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获取新闻列表</a:t>
            </a:r>
            <a:endParaRPr lang="zh-CN" altLang="en-US" sz="1400"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1400"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219903" y="2004841"/>
            <a:ext cx="2051694" cy="37338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79683" y="2537741"/>
            <a:ext cx="1077226" cy="161290"/>
            <a:chOff x="4369395" y="3284984"/>
            <a:chExt cx="1436675" cy="215110"/>
          </a:xfrm>
        </p:grpSpPr>
        <p:sp>
          <p:nvSpPr>
            <p:cNvPr id="18" name="文本框 9"/>
            <p:cNvSpPr txBox="1"/>
            <p:nvPr/>
          </p:nvSpPr>
          <p:spPr>
            <a:xfrm>
              <a:off x="4581935" y="3284984"/>
              <a:ext cx="1224135" cy="215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414455"/>
              </a:solidFill>
              <a:ln>
                <a:solidFill>
                  <a:srgbClr val="4144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6356350" y="2541270"/>
            <a:ext cx="1064260" cy="161290"/>
            <a:chOff x="4369395" y="3284984"/>
            <a:chExt cx="1436675" cy="279169"/>
          </a:xfrm>
        </p:grpSpPr>
        <p:sp>
          <p:nvSpPr>
            <p:cNvPr id="23" name="文本框 9"/>
            <p:cNvSpPr txBox="1"/>
            <p:nvPr/>
          </p:nvSpPr>
          <p:spPr>
            <a:xfrm>
              <a:off x="4581935" y="3284984"/>
              <a:ext cx="1224135" cy="2791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特色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414455"/>
              </a:solidFill>
              <a:ln>
                <a:solidFill>
                  <a:srgbClr val="4144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等腰三角形 2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7420310" y="2512341"/>
            <a:ext cx="1077226" cy="161290"/>
            <a:chOff x="4369395" y="3284984"/>
            <a:chExt cx="1436675" cy="215110"/>
          </a:xfrm>
        </p:grpSpPr>
        <p:sp>
          <p:nvSpPr>
            <p:cNvPr id="54" name="文本框 9"/>
            <p:cNvSpPr txBox="1"/>
            <p:nvPr/>
          </p:nvSpPr>
          <p:spPr>
            <a:xfrm>
              <a:off x="4581935" y="3284984"/>
              <a:ext cx="1224135" cy="215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学习攻略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414455"/>
              </a:solidFill>
              <a:ln>
                <a:solidFill>
                  <a:srgbClr val="4144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等腰三角形 5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1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3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+mn-ea"/>
              </a:rPr>
              <a:t>04</a:t>
            </a:r>
            <a:endParaRPr lang="en-US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7" name="Picture 3"/>
          <p:cNvPicPr>
            <a:picLocks noChangeAspect="1"/>
          </p:cNvPicPr>
          <p:nvPr/>
        </p:nvPicPr>
        <p:blipFill rotWithShape="1">
          <a:blip r:embed="rId1" cstate="print"/>
          <a:srcRect l="5354" t="8440" r="6203" b="10137"/>
          <a:stretch>
            <a:fillRect/>
          </a:stretch>
        </p:blipFill>
        <p:spPr>
          <a:xfrm>
            <a:off x="2788285" y="1029335"/>
            <a:ext cx="3009265" cy="3723640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6222391" y="1837151"/>
            <a:ext cx="1788668" cy="274955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HTML</a:t>
            </a:r>
            <a:endParaRPr lang="en-US" altLang="zh-CN" sz="135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7" name="矩形 47"/>
          <p:cNvSpPr>
            <a:spLocks noChangeArrowheads="1"/>
          </p:cNvSpPr>
          <p:nvPr/>
        </p:nvSpPr>
        <p:spPr bwMode="auto">
          <a:xfrm>
            <a:off x="6221875" y="2079337"/>
            <a:ext cx="216712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定义页面结构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12672" y="2781066"/>
            <a:ext cx="1788668" cy="274955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 algn="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JavaScript</a:t>
            </a:r>
            <a:endParaRPr lang="en-US" altLang="zh-CN" sz="135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6" name="矩形 47"/>
          <p:cNvSpPr>
            <a:spLocks noChangeArrowheads="1"/>
          </p:cNvSpPr>
          <p:nvPr/>
        </p:nvSpPr>
        <p:spPr bwMode="auto">
          <a:xfrm>
            <a:off x="198136" y="3034682"/>
            <a:ext cx="216712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定义页面功能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5588655" y="996909"/>
            <a:ext cx="208734" cy="138347"/>
            <a:chOff x="9482595" y="2565731"/>
            <a:chExt cx="278384" cy="184511"/>
          </a:xfrm>
        </p:grpSpPr>
        <p:sp>
          <p:nvSpPr>
            <p:cNvPr id="108" name="椭圆 107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7" name="矩形 116"/>
          <p:cNvSpPr/>
          <p:nvPr/>
        </p:nvSpPr>
        <p:spPr>
          <a:xfrm>
            <a:off x="6222391" y="3294934"/>
            <a:ext cx="1788668" cy="274955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CSS</a:t>
            </a:r>
            <a:endParaRPr lang="en-US" altLang="zh-CN" sz="135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8" name="矩形 47"/>
          <p:cNvSpPr>
            <a:spLocks noChangeArrowheads="1"/>
          </p:cNvSpPr>
          <p:nvPr/>
        </p:nvSpPr>
        <p:spPr bwMode="auto">
          <a:xfrm>
            <a:off x="6221875" y="3537119"/>
            <a:ext cx="216712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定义页面样式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sym typeface="微软雅黑" panose="020B0503020204020204" pitchFamily="34" charset="-122"/>
            </a:endParaRPr>
          </a:p>
        </p:txBody>
      </p:sp>
      <p:pic>
        <p:nvPicPr>
          <p:cNvPr id="3" name="图片 2" descr="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480" y="1440815"/>
            <a:ext cx="2175510" cy="2901315"/>
          </a:xfrm>
          <a:prstGeom prst="rect">
            <a:avLst/>
          </a:prstGeom>
        </p:spPr>
      </p:pic>
      <p:grpSp>
        <p:nvGrpSpPr>
          <p:cNvPr id="89" name="组合 88"/>
          <p:cNvGrpSpPr/>
          <p:nvPr/>
        </p:nvGrpSpPr>
        <p:grpSpPr>
          <a:xfrm>
            <a:off x="5257470" y="1814161"/>
            <a:ext cx="863871" cy="778878"/>
            <a:chOff x="5424755" y="1340768"/>
            <a:chExt cx="670560" cy="60458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94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5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3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7"/>
            <p:cNvSpPr>
              <a:spLocks noChangeArrowheads="1"/>
            </p:cNvSpPr>
            <p:nvPr/>
          </p:nvSpPr>
          <p:spPr bwMode="auto">
            <a:xfrm>
              <a:off x="5472003" y="1508408"/>
              <a:ext cx="576064" cy="248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en-US" altLang="zh-CN" sz="21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257470" y="3271943"/>
            <a:ext cx="863871" cy="778878"/>
            <a:chOff x="5424755" y="1340768"/>
            <a:chExt cx="670560" cy="604586"/>
          </a:xfrm>
        </p:grpSpPr>
        <p:grpSp>
          <p:nvGrpSpPr>
            <p:cNvPr id="111" name="组合 110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15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6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4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2" name="TextBox 7"/>
            <p:cNvSpPr>
              <a:spLocks noChangeArrowheads="1"/>
            </p:cNvSpPr>
            <p:nvPr/>
          </p:nvSpPr>
          <p:spPr bwMode="auto">
            <a:xfrm>
              <a:off x="5472003" y="1508408"/>
              <a:ext cx="576064" cy="250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en-US" altLang="zh-CN" sz="21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2503881" y="2840008"/>
            <a:ext cx="863871" cy="778878"/>
            <a:chOff x="5424755" y="1340768"/>
            <a:chExt cx="670560" cy="604586"/>
          </a:xfrm>
        </p:grpSpPr>
        <p:grpSp>
          <p:nvGrpSpPr>
            <p:cNvPr id="99" name="组合 98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03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4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2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0" name="TextBox 7"/>
            <p:cNvSpPr>
              <a:spLocks noChangeArrowheads="1"/>
            </p:cNvSpPr>
            <p:nvPr/>
          </p:nvSpPr>
          <p:spPr bwMode="auto">
            <a:xfrm>
              <a:off x="5472003" y="1508408"/>
              <a:ext cx="576064" cy="250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en-US" altLang="zh-CN" sz="21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+mn-ea"/>
              </a:rPr>
              <a:t>05</a:t>
            </a:r>
            <a:endParaRPr lang="en-US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907705" y="1624673"/>
            <a:ext cx="2114631" cy="2098332"/>
            <a:chOff x="2723" y="2559"/>
            <a:chExt cx="3330" cy="3304"/>
          </a:xfrm>
        </p:grpSpPr>
        <p:grpSp>
          <p:nvGrpSpPr>
            <p:cNvPr id="45" name="组合 44"/>
            <p:cNvGrpSpPr/>
            <p:nvPr/>
          </p:nvGrpSpPr>
          <p:grpSpPr>
            <a:xfrm>
              <a:off x="2747" y="5025"/>
              <a:ext cx="3255" cy="838"/>
              <a:chOff x="2096" y="6493"/>
              <a:chExt cx="3255" cy="838"/>
            </a:xfrm>
          </p:grpSpPr>
          <p:pic>
            <p:nvPicPr>
              <p:cNvPr id="9" name="图片 8" descr="稿定设计导出-20180523-14375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96" y="6576"/>
                <a:ext cx="694" cy="694"/>
              </a:xfrm>
              <a:prstGeom prst="rect">
                <a:avLst/>
              </a:prstGeom>
            </p:spPr>
          </p:pic>
          <p:pic>
            <p:nvPicPr>
              <p:cNvPr id="10" name="图片 9" descr="ie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3" y="6493"/>
                <a:ext cx="839" cy="839"/>
              </a:xfrm>
              <a:prstGeom prst="rect">
                <a:avLst/>
              </a:prstGeom>
            </p:spPr>
          </p:pic>
          <p:pic>
            <p:nvPicPr>
              <p:cNvPr id="11" name="图片 10" descr="稿定设计导出-20180523-14405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8" y="6593"/>
                <a:ext cx="660" cy="660"/>
              </a:xfrm>
              <a:prstGeom prst="rect">
                <a:avLst/>
              </a:prstGeom>
            </p:spPr>
          </p:pic>
          <p:pic>
            <p:nvPicPr>
              <p:cNvPr id="13" name="图片 12" descr="稿定设计导出-20180523-150906"/>
              <p:cNvPicPr>
                <a:picLocks noChangeAspect="1"/>
              </p:cNvPicPr>
              <p:nvPr/>
            </p:nvPicPr>
            <p:blipFill>
              <a:blip r:embed="rId5"/>
              <a:srcRect l="26107" t="10223" r="25698" b="20303"/>
              <a:stretch>
                <a:fillRect/>
              </a:stretch>
            </p:blipFill>
            <p:spPr>
              <a:xfrm>
                <a:off x="3626" y="6521"/>
                <a:ext cx="799" cy="782"/>
              </a:xfrm>
              <a:prstGeom prst="rect">
                <a:avLst/>
              </a:prstGeom>
            </p:spPr>
          </p:pic>
        </p:grpSp>
        <p:sp>
          <p:nvSpPr>
            <p:cNvPr id="40" name="TextBox 16"/>
            <p:cNvSpPr txBox="1"/>
            <p:nvPr/>
          </p:nvSpPr>
          <p:spPr>
            <a:xfrm>
              <a:off x="2723" y="2559"/>
              <a:ext cx="3330" cy="4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265"/>
                </a:lnSpc>
                <a:spcAft>
                  <a:spcPts val="800"/>
                </a:spcAft>
              </a:pPr>
              <a:r>
                <a:rPr lang="zh-CN" altLang="en-US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兼容问题</a:t>
              </a:r>
              <a:endParaRPr lang="zh-CN" altLang="en-US" b="1" cap="all" spc="27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2" name="Straight Connector 5"/>
            <p:cNvCxnSpPr/>
            <p:nvPr/>
          </p:nvCxnSpPr>
          <p:spPr>
            <a:xfrm>
              <a:off x="2723" y="3111"/>
              <a:ext cx="3330" cy="0"/>
            </a:xfrm>
            <a:prstGeom prst="line">
              <a:avLst/>
            </a:prstGeom>
            <a:ln w="15875"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817" y="3351"/>
              <a:ext cx="3141" cy="151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lnSpc>
                  <a:spcPts val="1735"/>
                </a:lnSpc>
                <a:spcAft>
                  <a:spcPts val="800"/>
                </a:spcAft>
                <a:buFont typeface="Wingdings" panose="05000000000000000000" charset="0"/>
                <a:buChar char="Ø"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浏览器宽高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171450" indent="-171450">
                <a:lnSpc>
                  <a:spcPts val="1735"/>
                </a:lnSpc>
                <a:spcAft>
                  <a:spcPts val="800"/>
                </a:spcAft>
                <a:buFont typeface="Wingdings" panose="05000000000000000000" charset="0"/>
                <a:buChar char="Ø"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事件event获取源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171450" indent="-171450">
                <a:lnSpc>
                  <a:spcPts val="1735"/>
                </a:lnSpc>
                <a:spcAft>
                  <a:spcPts val="800"/>
                </a:spcAft>
                <a:buFont typeface="Wingdings" panose="05000000000000000000" charset="0"/>
                <a:buChar char="Ø"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设置监听事件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52550" y="1624965"/>
            <a:ext cx="2257425" cy="1719580"/>
            <a:chOff x="7747" y="2559"/>
            <a:chExt cx="3555" cy="2708"/>
          </a:xfrm>
        </p:grpSpPr>
        <p:sp>
          <p:nvSpPr>
            <p:cNvPr id="68" name="TextBox 67"/>
            <p:cNvSpPr txBox="1"/>
            <p:nvPr/>
          </p:nvSpPr>
          <p:spPr>
            <a:xfrm>
              <a:off x="7979" y="3381"/>
              <a:ext cx="3323" cy="18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lnSpc>
                  <a:spcPts val="1735"/>
                </a:lnSpc>
                <a:spcAft>
                  <a:spcPts val="800"/>
                </a:spcAft>
                <a:buFont typeface="Wingdings" panose="05000000000000000000" charset="0"/>
                <a:buChar char="Ø"/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DOM</a:t>
              </a:r>
              <a:r>
                <a:rPr lang="zh-CN" altLang="en-US" sz="1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元素的获取</a:t>
              </a:r>
              <a:endPara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171450" indent="-171450">
                <a:lnSpc>
                  <a:spcPts val="1735"/>
                </a:lnSpc>
                <a:spcAft>
                  <a:spcPts val="800"/>
                </a:spcAft>
                <a:buFont typeface="Wingdings" panose="05000000000000000000" charset="0"/>
                <a:buChar char="Ø"/>
              </a:pPr>
              <a:r>
                <a:rPr lang="zh-CN" altLang="en-US" sz="1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给</a:t>
              </a: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DOM</a:t>
              </a:r>
              <a:r>
                <a:rPr lang="zh-CN" altLang="en-US" sz="1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元素添加属性</a:t>
              </a:r>
              <a:endPara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171450" indent="-171450">
                <a:lnSpc>
                  <a:spcPts val="1735"/>
                </a:lnSpc>
                <a:spcAft>
                  <a:spcPts val="800"/>
                </a:spcAft>
                <a:buFont typeface="Wingdings" panose="05000000000000000000" charset="0"/>
                <a:buChar char="Ø"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DOM</a:t>
              </a:r>
              <a:r>
                <a:rPr lang="zh-CN" altLang="en-US" sz="1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元素的运动效果</a:t>
              </a:r>
              <a:endPara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indent="0">
                <a:lnSpc>
                  <a:spcPts val="1735"/>
                </a:lnSpc>
                <a:spcAft>
                  <a:spcPts val="800"/>
                </a:spcAft>
                <a:buFont typeface="Wingdings" panose="05000000000000000000" charset="0"/>
                <a:buNone/>
              </a:pPr>
              <a:endPara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972" y="2559"/>
              <a:ext cx="3330" cy="4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265"/>
                </a:lnSpc>
                <a:spcAft>
                  <a:spcPts val="800"/>
                </a:spcAft>
              </a:pPr>
              <a:r>
                <a:rPr lang="zh-CN" altLang="en-US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DOM操作复杂</a:t>
              </a:r>
              <a:endPara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cxnSp>
          <p:nvCxnSpPr>
            <p:cNvPr id="3" name="Straight Connector 5"/>
            <p:cNvCxnSpPr/>
            <p:nvPr/>
          </p:nvCxnSpPr>
          <p:spPr>
            <a:xfrm>
              <a:off x="7747" y="3111"/>
              <a:ext cx="3330" cy="0"/>
            </a:xfrm>
            <a:prstGeom prst="line">
              <a:avLst/>
            </a:prstGeom>
            <a:ln w="15875"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1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1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63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06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64305" y="2067560"/>
            <a:ext cx="1201420" cy="1083310"/>
            <a:chOff x="6243" y="3256"/>
            <a:chExt cx="1892" cy="1706"/>
          </a:xfrm>
        </p:grpSpPr>
        <p:grpSp>
          <p:nvGrpSpPr>
            <p:cNvPr id="20" name="组合 19"/>
            <p:cNvGrpSpPr/>
            <p:nvPr/>
          </p:nvGrpSpPr>
          <p:grpSpPr>
            <a:xfrm>
              <a:off x="6243" y="3256"/>
              <a:ext cx="1893" cy="1706"/>
              <a:chOff x="5424755" y="1340768"/>
              <a:chExt cx="670560" cy="604586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24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60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855731">
                  <a:off x="3764580" y="2863368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60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23" name="Freeform 5"/>
              <p:cNvSpPr/>
              <p:nvPr/>
            </p:nvSpPr>
            <p:spPr bwMode="auto">
              <a:xfrm rot="1855731">
                <a:off x="5471243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6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6376" y="3839"/>
              <a:ext cx="1751" cy="493"/>
            </a:xfrm>
            <a:prstGeom prst="rect">
              <a:avLst/>
            </a:prstGeom>
          </p:spPr>
          <p:txBody>
            <a:bodyPr wrap="square" lIns="68555" tIns="34278" rIns="68555" bIns="34278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1600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  <a:endParaRPr lang="zh-CN" altLang="en-US" sz="16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719355" y="1516414"/>
            <a:ext cx="502789" cy="453321"/>
            <a:chOff x="5424755" y="1340768"/>
            <a:chExt cx="670560" cy="604586"/>
          </a:xfrm>
        </p:grpSpPr>
        <p:grpSp>
          <p:nvGrpSpPr>
            <p:cNvPr id="27" name="组合 26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31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60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60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30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6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8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27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01</a:t>
              </a:r>
              <a:endParaRPr lang="en-US" altLang="zh-CN" sz="160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224764" y="2378457"/>
            <a:ext cx="502789" cy="453321"/>
            <a:chOff x="5424755" y="1340768"/>
            <a:chExt cx="670560" cy="604586"/>
          </a:xfrm>
        </p:grpSpPr>
        <p:grpSp>
          <p:nvGrpSpPr>
            <p:cNvPr id="34" name="组合 33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38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60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60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37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6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5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27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02</a:t>
              </a:r>
              <a:endParaRPr lang="en-US" altLang="zh-CN" sz="160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10691" y="3188337"/>
            <a:ext cx="502789" cy="453321"/>
            <a:chOff x="5424755" y="1340768"/>
            <a:chExt cx="670560" cy="604586"/>
          </a:xfrm>
        </p:grpSpPr>
        <p:grpSp>
          <p:nvGrpSpPr>
            <p:cNvPr id="41" name="组合 40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45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60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46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60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44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6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42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27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03</a:t>
              </a:r>
              <a:endParaRPr lang="en-US" altLang="zh-CN" sz="160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656009" y="1605341"/>
            <a:ext cx="954892" cy="313055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 algn="r"/>
            <a:r>
              <a:rPr lang="zh-CN" altLang="en-US" sz="16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解决兼容</a:t>
            </a:r>
            <a:endParaRPr lang="zh-CN" altLang="en-US" sz="16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188910" y="2455894"/>
            <a:ext cx="954892" cy="313055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 algn="r"/>
            <a:r>
              <a:rPr lang="zh-CN" altLang="en-US" sz="16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操作简单</a:t>
            </a:r>
            <a:endParaRPr lang="zh-CN" altLang="en-US" sz="16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56009" y="3279182"/>
            <a:ext cx="954892" cy="313055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 algn="r"/>
            <a:r>
              <a:rPr lang="zh-CN" altLang="en-US" sz="16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功能丰富</a:t>
            </a:r>
            <a:endParaRPr lang="zh-CN" altLang="en-US" sz="16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sp>
        <p:nvSpPr>
          <p:cNvPr id="121" name="KSO_Shape"/>
          <p:cNvSpPr/>
          <p:nvPr/>
        </p:nvSpPr>
        <p:spPr>
          <a:xfrm>
            <a:off x="3302635" y="3183255"/>
            <a:ext cx="770890" cy="23177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939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8" name="KSO_Shape"/>
          <p:cNvSpPr/>
          <p:nvPr/>
        </p:nvSpPr>
        <p:spPr>
          <a:xfrm>
            <a:off x="2974340" y="2437765"/>
            <a:ext cx="847090" cy="2406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rgbClr val="939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9" name="KSO_Shape"/>
          <p:cNvSpPr/>
          <p:nvPr/>
        </p:nvSpPr>
        <p:spPr>
          <a:xfrm flipV="1">
            <a:off x="3371850" y="1819910"/>
            <a:ext cx="676910" cy="24638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939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0" name="KSO_Shape"/>
          <p:cNvSpPr/>
          <p:nvPr/>
        </p:nvSpPr>
        <p:spPr>
          <a:xfrm>
            <a:off x="5255260" y="2392045"/>
            <a:ext cx="1052195" cy="46291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rgbClr val="939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40" name="组合 339"/>
          <p:cNvGrpSpPr/>
          <p:nvPr/>
        </p:nvGrpSpPr>
        <p:grpSpPr>
          <a:xfrm>
            <a:off x="7598935" y="2015735"/>
            <a:ext cx="208734" cy="138347"/>
            <a:chOff x="9482595" y="2565731"/>
            <a:chExt cx="278384" cy="184511"/>
          </a:xfrm>
        </p:grpSpPr>
        <p:sp>
          <p:nvSpPr>
            <p:cNvPr id="341" name="椭圆 340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2" name="椭圆 341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44" name="组合 343"/>
          <p:cNvGrpSpPr/>
          <p:nvPr/>
        </p:nvGrpSpPr>
        <p:grpSpPr>
          <a:xfrm>
            <a:off x="6450330" y="2052955"/>
            <a:ext cx="1202055" cy="1083310"/>
            <a:chOff x="5424755" y="1340768"/>
            <a:chExt cx="670560" cy="604586"/>
          </a:xfrm>
        </p:grpSpPr>
        <p:grpSp>
          <p:nvGrpSpPr>
            <p:cNvPr id="345" name="组合 34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346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600">
                  <a:solidFill>
                    <a:srgbClr val="414455"/>
                  </a:solidFill>
                </a:endParaRPr>
              </a:p>
            </p:txBody>
          </p:sp>
          <p:sp>
            <p:nvSpPr>
              <p:cNvPr id="347" name="Freeform 5"/>
              <p:cNvSpPr/>
              <p:nvPr/>
            </p:nvSpPr>
            <p:spPr bwMode="auto">
              <a:xfrm rot="1855731">
                <a:off x="3764580" y="2863368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6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48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600">
                <a:solidFill>
                  <a:srgbClr val="414455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884670" y="2355850"/>
            <a:ext cx="486410" cy="487045"/>
            <a:chOff x="11716" y="2773"/>
            <a:chExt cx="766" cy="767"/>
          </a:xfrm>
        </p:grpSpPr>
        <p:sp>
          <p:nvSpPr>
            <p:cNvPr id="95" name="Freeform 79"/>
            <p:cNvSpPr>
              <a:spLocks noEditPoints="1"/>
            </p:cNvSpPr>
            <p:nvPr/>
          </p:nvSpPr>
          <p:spPr bwMode="auto">
            <a:xfrm>
              <a:off x="12166" y="3240"/>
              <a:ext cx="317" cy="300"/>
            </a:xfrm>
            <a:custGeom>
              <a:avLst/>
              <a:gdLst>
                <a:gd name="T0" fmla="*/ 40 w 79"/>
                <a:gd name="T1" fmla="*/ 0 h 75"/>
                <a:gd name="T2" fmla="*/ 0 w 79"/>
                <a:gd name="T3" fmla="*/ 37 h 75"/>
                <a:gd name="T4" fmla="*/ 40 w 79"/>
                <a:gd name="T5" fmla="*/ 75 h 75"/>
                <a:gd name="T6" fmla="*/ 79 w 79"/>
                <a:gd name="T7" fmla="*/ 37 h 75"/>
                <a:gd name="T8" fmla="*/ 40 w 79"/>
                <a:gd name="T9" fmla="*/ 0 h 75"/>
                <a:gd name="T10" fmla="*/ 38 w 79"/>
                <a:gd name="T11" fmla="*/ 61 h 75"/>
                <a:gd name="T12" fmla="*/ 34 w 79"/>
                <a:gd name="T13" fmla="*/ 57 h 75"/>
                <a:gd name="T14" fmla="*/ 38 w 79"/>
                <a:gd name="T15" fmla="*/ 52 h 75"/>
                <a:gd name="T16" fmla="*/ 42 w 79"/>
                <a:gd name="T17" fmla="*/ 57 h 75"/>
                <a:gd name="T18" fmla="*/ 38 w 79"/>
                <a:gd name="T19" fmla="*/ 61 h 75"/>
                <a:gd name="T20" fmla="*/ 44 w 79"/>
                <a:gd name="T21" fmla="*/ 35 h 75"/>
                <a:gd name="T22" fmla="*/ 40 w 79"/>
                <a:gd name="T23" fmla="*/ 45 h 75"/>
                <a:gd name="T24" fmla="*/ 40 w 79"/>
                <a:gd name="T25" fmla="*/ 47 h 75"/>
                <a:gd name="T26" fmla="*/ 35 w 79"/>
                <a:gd name="T27" fmla="*/ 47 h 75"/>
                <a:gd name="T28" fmla="*/ 35 w 79"/>
                <a:gd name="T29" fmla="*/ 45 h 75"/>
                <a:gd name="T30" fmla="*/ 39 w 79"/>
                <a:gd name="T31" fmla="*/ 34 h 75"/>
                <a:gd name="T32" fmla="*/ 44 w 79"/>
                <a:gd name="T33" fmla="*/ 24 h 75"/>
                <a:gd name="T34" fmla="*/ 37 w 79"/>
                <a:gd name="T35" fmla="*/ 19 h 75"/>
                <a:gd name="T36" fmla="*/ 31 w 79"/>
                <a:gd name="T37" fmla="*/ 21 h 75"/>
                <a:gd name="T38" fmla="*/ 29 w 79"/>
                <a:gd name="T39" fmla="*/ 16 h 75"/>
                <a:gd name="T40" fmla="*/ 39 w 79"/>
                <a:gd name="T41" fmla="*/ 14 h 75"/>
                <a:gd name="T42" fmla="*/ 50 w 79"/>
                <a:gd name="T43" fmla="*/ 24 h 75"/>
                <a:gd name="T44" fmla="*/ 44 w 79"/>
                <a:gd name="T45" fmla="*/ 3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75">
                  <a:moveTo>
                    <a:pt x="40" y="0"/>
                  </a:moveTo>
                  <a:cubicBezTo>
                    <a:pt x="18" y="0"/>
                    <a:pt x="0" y="17"/>
                    <a:pt x="0" y="37"/>
                  </a:cubicBezTo>
                  <a:cubicBezTo>
                    <a:pt x="0" y="58"/>
                    <a:pt x="18" y="75"/>
                    <a:pt x="40" y="75"/>
                  </a:cubicBezTo>
                  <a:cubicBezTo>
                    <a:pt x="61" y="75"/>
                    <a:pt x="79" y="58"/>
                    <a:pt x="79" y="37"/>
                  </a:cubicBezTo>
                  <a:cubicBezTo>
                    <a:pt x="79" y="17"/>
                    <a:pt x="61" y="0"/>
                    <a:pt x="40" y="0"/>
                  </a:cubicBezTo>
                  <a:close/>
                  <a:moveTo>
                    <a:pt x="38" y="61"/>
                  </a:moveTo>
                  <a:cubicBezTo>
                    <a:pt x="35" y="61"/>
                    <a:pt x="34" y="59"/>
                    <a:pt x="34" y="57"/>
                  </a:cubicBezTo>
                  <a:cubicBezTo>
                    <a:pt x="34" y="54"/>
                    <a:pt x="35" y="52"/>
                    <a:pt x="38" y="52"/>
                  </a:cubicBezTo>
                  <a:cubicBezTo>
                    <a:pt x="40" y="52"/>
                    <a:pt x="42" y="54"/>
                    <a:pt x="42" y="57"/>
                  </a:cubicBezTo>
                  <a:cubicBezTo>
                    <a:pt x="42" y="59"/>
                    <a:pt x="40" y="61"/>
                    <a:pt x="38" y="61"/>
                  </a:cubicBezTo>
                  <a:close/>
                  <a:moveTo>
                    <a:pt x="44" y="35"/>
                  </a:moveTo>
                  <a:cubicBezTo>
                    <a:pt x="41" y="39"/>
                    <a:pt x="40" y="42"/>
                    <a:pt x="40" y="45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2"/>
                    <a:pt x="36" y="38"/>
                    <a:pt x="39" y="34"/>
                  </a:cubicBezTo>
                  <a:cubicBezTo>
                    <a:pt x="42" y="30"/>
                    <a:pt x="44" y="27"/>
                    <a:pt x="44" y="24"/>
                  </a:cubicBezTo>
                  <a:cubicBezTo>
                    <a:pt x="44" y="21"/>
                    <a:pt x="42" y="19"/>
                    <a:pt x="37" y="19"/>
                  </a:cubicBezTo>
                  <a:cubicBezTo>
                    <a:pt x="35" y="19"/>
                    <a:pt x="32" y="19"/>
                    <a:pt x="31" y="21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1" y="15"/>
                    <a:pt x="35" y="14"/>
                    <a:pt x="39" y="14"/>
                  </a:cubicBezTo>
                  <a:cubicBezTo>
                    <a:pt x="47" y="14"/>
                    <a:pt x="50" y="18"/>
                    <a:pt x="50" y="24"/>
                  </a:cubicBezTo>
                  <a:cubicBezTo>
                    <a:pt x="50" y="28"/>
                    <a:pt x="47" y="32"/>
                    <a:pt x="44" y="3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81"/>
            <p:cNvSpPr>
              <a:spLocks noEditPoints="1"/>
            </p:cNvSpPr>
            <p:nvPr/>
          </p:nvSpPr>
          <p:spPr bwMode="auto">
            <a:xfrm>
              <a:off x="11716" y="2773"/>
              <a:ext cx="517" cy="680"/>
            </a:xfrm>
            <a:custGeom>
              <a:avLst/>
              <a:gdLst>
                <a:gd name="T0" fmla="*/ 105 w 130"/>
                <a:gd name="T1" fmla="*/ 154 h 170"/>
                <a:gd name="T2" fmla="*/ 130 w 130"/>
                <a:gd name="T3" fmla="*/ 114 h 170"/>
                <a:gd name="T4" fmla="*/ 130 w 130"/>
                <a:gd name="T5" fmla="*/ 0 h 170"/>
                <a:gd name="T6" fmla="*/ 0 w 130"/>
                <a:gd name="T7" fmla="*/ 0 h 170"/>
                <a:gd name="T8" fmla="*/ 0 w 130"/>
                <a:gd name="T9" fmla="*/ 170 h 170"/>
                <a:gd name="T10" fmla="*/ 108 w 130"/>
                <a:gd name="T11" fmla="*/ 170 h 170"/>
                <a:gd name="T12" fmla="*/ 105 w 130"/>
                <a:gd name="T13" fmla="*/ 154 h 170"/>
                <a:gd name="T14" fmla="*/ 28 w 130"/>
                <a:gd name="T15" fmla="*/ 26 h 170"/>
                <a:gd name="T16" fmla="*/ 102 w 130"/>
                <a:gd name="T17" fmla="*/ 26 h 170"/>
                <a:gd name="T18" fmla="*/ 106 w 130"/>
                <a:gd name="T19" fmla="*/ 30 h 170"/>
                <a:gd name="T20" fmla="*/ 102 w 130"/>
                <a:gd name="T21" fmla="*/ 34 h 170"/>
                <a:gd name="T22" fmla="*/ 28 w 130"/>
                <a:gd name="T23" fmla="*/ 34 h 170"/>
                <a:gd name="T24" fmla="*/ 24 w 130"/>
                <a:gd name="T25" fmla="*/ 30 h 170"/>
                <a:gd name="T26" fmla="*/ 28 w 130"/>
                <a:gd name="T27" fmla="*/ 26 h 170"/>
                <a:gd name="T28" fmla="*/ 28 w 130"/>
                <a:gd name="T29" fmla="*/ 53 h 170"/>
                <a:gd name="T30" fmla="*/ 102 w 130"/>
                <a:gd name="T31" fmla="*/ 53 h 170"/>
                <a:gd name="T32" fmla="*/ 106 w 130"/>
                <a:gd name="T33" fmla="*/ 58 h 170"/>
                <a:gd name="T34" fmla="*/ 102 w 130"/>
                <a:gd name="T35" fmla="*/ 62 h 170"/>
                <a:gd name="T36" fmla="*/ 28 w 130"/>
                <a:gd name="T37" fmla="*/ 62 h 170"/>
                <a:gd name="T38" fmla="*/ 24 w 130"/>
                <a:gd name="T39" fmla="*/ 58 h 170"/>
                <a:gd name="T40" fmla="*/ 28 w 130"/>
                <a:gd name="T41" fmla="*/ 53 h 170"/>
                <a:gd name="T42" fmla="*/ 28 w 130"/>
                <a:gd name="T43" fmla="*/ 81 h 170"/>
                <a:gd name="T44" fmla="*/ 102 w 130"/>
                <a:gd name="T45" fmla="*/ 81 h 170"/>
                <a:gd name="T46" fmla="*/ 106 w 130"/>
                <a:gd name="T47" fmla="*/ 85 h 170"/>
                <a:gd name="T48" fmla="*/ 102 w 130"/>
                <a:gd name="T49" fmla="*/ 89 h 170"/>
                <a:gd name="T50" fmla="*/ 28 w 130"/>
                <a:gd name="T51" fmla="*/ 89 h 170"/>
                <a:gd name="T52" fmla="*/ 24 w 130"/>
                <a:gd name="T53" fmla="*/ 85 h 170"/>
                <a:gd name="T54" fmla="*/ 28 w 130"/>
                <a:gd name="T55" fmla="*/ 81 h 170"/>
                <a:gd name="T56" fmla="*/ 28 w 130"/>
                <a:gd name="T57" fmla="*/ 108 h 170"/>
                <a:gd name="T58" fmla="*/ 102 w 130"/>
                <a:gd name="T59" fmla="*/ 108 h 170"/>
                <a:gd name="T60" fmla="*/ 106 w 130"/>
                <a:gd name="T61" fmla="*/ 112 h 170"/>
                <a:gd name="T62" fmla="*/ 102 w 130"/>
                <a:gd name="T63" fmla="*/ 116 h 170"/>
                <a:gd name="T64" fmla="*/ 28 w 130"/>
                <a:gd name="T65" fmla="*/ 116 h 170"/>
                <a:gd name="T66" fmla="*/ 24 w 130"/>
                <a:gd name="T67" fmla="*/ 112 h 170"/>
                <a:gd name="T68" fmla="*/ 28 w 130"/>
                <a:gd name="T69" fmla="*/ 108 h 170"/>
                <a:gd name="T70" fmla="*/ 102 w 130"/>
                <a:gd name="T71" fmla="*/ 143 h 170"/>
                <a:gd name="T72" fmla="*/ 28 w 130"/>
                <a:gd name="T73" fmla="*/ 143 h 170"/>
                <a:gd name="T74" fmla="*/ 24 w 130"/>
                <a:gd name="T75" fmla="*/ 139 h 170"/>
                <a:gd name="T76" fmla="*/ 28 w 130"/>
                <a:gd name="T77" fmla="*/ 135 h 170"/>
                <a:gd name="T78" fmla="*/ 102 w 130"/>
                <a:gd name="T79" fmla="*/ 135 h 170"/>
                <a:gd name="T80" fmla="*/ 106 w 130"/>
                <a:gd name="T81" fmla="*/ 139 h 170"/>
                <a:gd name="T82" fmla="*/ 102 w 130"/>
                <a:gd name="T83" fmla="*/ 14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0" h="170">
                  <a:moveTo>
                    <a:pt x="105" y="154"/>
                  </a:moveTo>
                  <a:cubicBezTo>
                    <a:pt x="105" y="137"/>
                    <a:pt x="115" y="122"/>
                    <a:pt x="130" y="114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108" y="170"/>
                    <a:pt x="108" y="170"/>
                    <a:pt x="108" y="170"/>
                  </a:cubicBezTo>
                  <a:cubicBezTo>
                    <a:pt x="106" y="165"/>
                    <a:pt x="105" y="160"/>
                    <a:pt x="105" y="154"/>
                  </a:cubicBezTo>
                  <a:close/>
                  <a:moveTo>
                    <a:pt x="28" y="26"/>
                  </a:moveTo>
                  <a:cubicBezTo>
                    <a:pt x="102" y="26"/>
                    <a:pt x="102" y="26"/>
                    <a:pt x="102" y="26"/>
                  </a:cubicBezTo>
                  <a:cubicBezTo>
                    <a:pt x="104" y="26"/>
                    <a:pt x="106" y="28"/>
                    <a:pt x="106" y="30"/>
                  </a:cubicBezTo>
                  <a:cubicBezTo>
                    <a:pt x="106" y="33"/>
                    <a:pt x="104" y="34"/>
                    <a:pt x="102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4"/>
                    <a:pt x="24" y="33"/>
                    <a:pt x="24" y="30"/>
                  </a:cubicBezTo>
                  <a:cubicBezTo>
                    <a:pt x="24" y="28"/>
                    <a:pt x="26" y="26"/>
                    <a:pt x="28" y="26"/>
                  </a:cubicBezTo>
                  <a:close/>
                  <a:moveTo>
                    <a:pt x="28" y="53"/>
                  </a:moveTo>
                  <a:cubicBezTo>
                    <a:pt x="102" y="53"/>
                    <a:pt x="102" y="53"/>
                    <a:pt x="102" y="53"/>
                  </a:cubicBezTo>
                  <a:cubicBezTo>
                    <a:pt x="104" y="53"/>
                    <a:pt x="106" y="55"/>
                    <a:pt x="106" y="58"/>
                  </a:cubicBezTo>
                  <a:cubicBezTo>
                    <a:pt x="106" y="60"/>
                    <a:pt x="104" y="62"/>
                    <a:pt x="102" y="62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6" y="62"/>
                    <a:pt x="24" y="60"/>
                    <a:pt x="24" y="58"/>
                  </a:cubicBezTo>
                  <a:cubicBezTo>
                    <a:pt x="24" y="55"/>
                    <a:pt x="26" y="53"/>
                    <a:pt x="28" y="53"/>
                  </a:cubicBezTo>
                  <a:close/>
                  <a:moveTo>
                    <a:pt x="28" y="81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4" y="81"/>
                    <a:pt x="106" y="82"/>
                    <a:pt x="106" y="85"/>
                  </a:cubicBezTo>
                  <a:cubicBezTo>
                    <a:pt x="106" y="87"/>
                    <a:pt x="104" y="89"/>
                    <a:pt x="102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26" y="89"/>
                    <a:pt x="24" y="87"/>
                    <a:pt x="24" y="85"/>
                  </a:cubicBezTo>
                  <a:cubicBezTo>
                    <a:pt x="24" y="82"/>
                    <a:pt x="26" y="81"/>
                    <a:pt x="28" y="81"/>
                  </a:cubicBezTo>
                  <a:close/>
                  <a:moveTo>
                    <a:pt x="28" y="108"/>
                  </a:moveTo>
                  <a:cubicBezTo>
                    <a:pt x="102" y="108"/>
                    <a:pt x="102" y="108"/>
                    <a:pt x="102" y="108"/>
                  </a:cubicBezTo>
                  <a:cubicBezTo>
                    <a:pt x="104" y="108"/>
                    <a:pt x="106" y="110"/>
                    <a:pt x="106" y="112"/>
                  </a:cubicBezTo>
                  <a:cubicBezTo>
                    <a:pt x="106" y="114"/>
                    <a:pt x="104" y="116"/>
                    <a:pt x="102" y="11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6" y="116"/>
                    <a:pt x="24" y="114"/>
                    <a:pt x="24" y="112"/>
                  </a:cubicBezTo>
                  <a:cubicBezTo>
                    <a:pt x="24" y="110"/>
                    <a:pt x="26" y="108"/>
                    <a:pt x="28" y="108"/>
                  </a:cubicBezTo>
                  <a:close/>
                  <a:moveTo>
                    <a:pt x="102" y="143"/>
                  </a:moveTo>
                  <a:cubicBezTo>
                    <a:pt x="28" y="143"/>
                    <a:pt x="28" y="143"/>
                    <a:pt x="28" y="143"/>
                  </a:cubicBezTo>
                  <a:cubicBezTo>
                    <a:pt x="26" y="143"/>
                    <a:pt x="24" y="141"/>
                    <a:pt x="24" y="139"/>
                  </a:cubicBezTo>
                  <a:cubicBezTo>
                    <a:pt x="24" y="137"/>
                    <a:pt x="26" y="135"/>
                    <a:pt x="28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4" y="135"/>
                    <a:pt x="106" y="137"/>
                    <a:pt x="106" y="139"/>
                  </a:cubicBezTo>
                  <a:cubicBezTo>
                    <a:pt x="106" y="141"/>
                    <a:pt x="104" y="143"/>
                    <a:pt x="102" y="14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6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07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6670" y="2449830"/>
            <a:ext cx="147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zh-CN" altLang="en-US" sz="2400"/>
          </a:p>
        </p:txBody>
      </p:sp>
      <p:grpSp>
        <p:nvGrpSpPr>
          <p:cNvPr id="3" name="组合 2"/>
          <p:cNvGrpSpPr/>
          <p:nvPr/>
        </p:nvGrpSpPr>
        <p:grpSpPr>
          <a:xfrm>
            <a:off x="3973195" y="1097280"/>
            <a:ext cx="1356995" cy="1120775"/>
            <a:chOff x="10158" y="3174"/>
            <a:chExt cx="2137" cy="1765"/>
          </a:xfrm>
        </p:grpSpPr>
        <p:grpSp>
          <p:nvGrpSpPr>
            <p:cNvPr id="340" name="组合 339"/>
            <p:cNvGrpSpPr/>
            <p:nvPr/>
          </p:nvGrpSpPr>
          <p:grpSpPr>
            <a:xfrm>
              <a:off x="11967" y="3174"/>
              <a:ext cx="329" cy="218"/>
              <a:chOff x="9482595" y="2565731"/>
              <a:chExt cx="278384" cy="184511"/>
            </a:xfrm>
          </p:grpSpPr>
          <p:sp>
            <p:nvSpPr>
              <p:cNvPr id="341" name="椭圆 340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2" name="椭圆 341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344" name="组合 343"/>
            <p:cNvGrpSpPr/>
            <p:nvPr/>
          </p:nvGrpSpPr>
          <p:grpSpPr>
            <a:xfrm>
              <a:off x="10158" y="3233"/>
              <a:ext cx="1893" cy="1706"/>
              <a:chOff x="5424755" y="1340768"/>
              <a:chExt cx="670560" cy="604586"/>
            </a:xfrm>
          </p:grpSpPr>
          <p:grpSp>
            <p:nvGrpSpPr>
              <p:cNvPr id="345" name="组合 344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346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60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347" name="Freeform 5"/>
                <p:cNvSpPr/>
                <p:nvPr/>
              </p:nvSpPr>
              <p:spPr bwMode="auto">
                <a:xfrm rot="1855731">
                  <a:off x="3764580" y="2863368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60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348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600">
                  <a:solidFill>
                    <a:srgbClr val="414455"/>
                  </a:solidFill>
                </a:endParaRPr>
              </a:p>
            </p:txBody>
          </p:sp>
        </p:grpSp>
        <p:grpSp>
          <p:nvGrpSpPr>
            <p:cNvPr id="463" name="组合 462"/>
            <p:cNvGrpSpPr/>
            <p:nvPr/>
          </p:nvGrpSpPr>
          <p:grpSpPr>
            <a:xfrm>
              <a:off x="10684" y="3633"/>
              <a:ext cx="860" cy="862"/>
              <a:chOff x="10096" y="6658"/>
              <a:chExt cx="860" cy="862"/>
            </a:xfrm>
          </p:grpSpPr>
          <p:sp>
            <p:nvSpPr>
              <p:cNvPr id="455" name="Freeform 103"/>
              <p:cNvSpPr/>
              <p:nvPr/>
            </p:nvSpPr>
            <p:spPr bwMode="auto">
              <a:xfrm>
                <a:off x="10451" y="7435"/>
                <a:ext cx="142" cy="35"/>
              </a:xfrm>
              <a:custGeom>
                <a:avLst/>
                <a:gdLst>
                  <a:gd name="T0" fmla="*/ 28 w 32"/>
                  <a:gd name="T1" fmla="*/ 0 h 8"/>
                  <a:gd name="T2" fmla="*/ 4 w 32"/>
                  <a:gd name="T3" fmla="*/ 0 h 8"/>
                  <a:gd name="T4" fmla="*/ 0 w 32"/>
                  <a:gd name="T5" fmla="*/ 4 h 8"/>
                  <a:gd name="T6" fmla="*/ 4 w 32"/>
                  <a:gd name="T7" fmla="*/ 8 h 8"/>
                  <a:gd name="T8" fmla="*/ 28 w 32"/>
                  <a:gd name="T9" fmla="*/ 8 h 8"/>
                  <a:gd name="T10" fmla="*/ 32 w 32"/>
                  <a:gd name="T11" fmla="*/ 4 h 8"/>
                  <a:gd name="T12" fmla="*/ 28 w 3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8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0" y="8"/>
                      <a:pt x="32" y="6"/>
                      <a:pt x="32" y="4"/>
                    </a:cubicBezTo>
                    <a:cubicBezTo>
                      <a:pt x="32" y="2"/>
                      <a:pt x="30" y="0"/>
                      <a:pt x="2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104"/>
              <p:cNvSpPr/>
              <p:nvPr/>
            </p:nvSpPr>
            <p:spPr bwMode="auto">
              <a:xfrm>
                <a:off x="10451" y="7488"/>
                <a:ext cx="142" cy="33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5"/>
              <p:cNvSpPr/>
              <p:nvPr/>
            </p:nvSpPr>
            <p:spPr bwMode="auto">
              <a:xfrm>
                <a:off x="10509" y="6658"/>
                <a:ext cx="32" cy="12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06"/>
              <p:cNvSpPr/>
              <p:nvPr/>
            </p:nvSpPr>
            <p:spPr bwMode="auto">
              <a:xfrm>
                <a:off x="10221" y="6770"/>
                <a:ext cx="102" cy="103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07"/>
              <p:cNvSpPr/>
              <p:nvPr/>
            </p:nvSpPr>
            <p:spPr bwMode="auto">
              <a:xfrm>
                <a:off x="10724" y="6770"/>
                <a:ext cx="102" cy="103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08"/>
              <p:cNvSpPr/>
              <p:nvPr/>
            </p:nvSpPr>
            <p:spPr bwMode="auto">
              <a:xfrm>
                <a:off x="10096" y="7035"/>
                <a:ext cx="125" cy="3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09"/>
              <p:cNvSpPr/>
              <p:nvPr/>
            </p:nvSpPr>
            <p:spPr bwMode="auto">
              <a:xfrm>
                <a:off x="10826" y="7035"/>
                <a:ext cx="130" cy="3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10"/>
              <p:cNvSpPr>
                <a:spLocks noEditPoints="1"/>
              </p:cNvSpPr>
              <p:nvPr/>
            </p:nvSpPr>
            <p:spPr bwMode="auto">
              <a:xfrm>
                <a:off x="10284" y="6820"/>
                <a:ext cx="480" cy="573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42" name="Straight Connector 5"/>
          <p:cNvCxnSpPr/>
          <p:nvPr/>
        </p:nvCxnSpPr>
        <p:spPr>
          <a:xfrm>
            <a:off x="3514515" y="2969417"/>
            <a:ext cx="2114631" cy="0"/>
          </a:xfrm>
          <a:prstGeom prst="line">
            <a:avLst/>
          </a:prstGeom>
          <a:ln w="28575" cmpd="sng">
            <a:solidFill>
              <a:srgbClr val="41445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749425" y="3218815"/>
            <a:ext cx="56445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6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是一个高效、精简并且功能丰富的 JavaScript 工具库</a:t>
            </a:r>
            <a:endParaRPr lang="zh-CN" altLang="en-US" sz="16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1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1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63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08</a:t>
            </a:r>
            <a:endParaRPr lang="en-US" altLang="zh-CN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pic>
        <p:nvPicPr>
          <p:cNvPr id="87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5" y="1538605"/>
            <a:ext cx="3691890" cy="222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组合 88"/>
          <p:cNvGrpSpPr/>
          <p:nvPr/>
        </p:nvGrpSpPr>
        <p:grpSpPr>
          <a:xfrm>
            <a:off x="4733975" y="1392787"/>
            <a:ext cx="502789" cy="453321"/>
            <a:chOff x="5424755" y="1340768"/>
            <a:chExt cx="670560" cy="60458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94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95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93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91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4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01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6" name="矩形 95"/>
          <p:cNvSpPr/>
          <p:nvPr/>
        </p:nvSpPr>
        <p:spPr>
          <a:xfrm>
            <a:off x="5373370" y="2172970"/>
            <a:ext cx="2762885" cy="274955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zh-CN" altLang="en-US" sz="13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文件够轻、短小精悍</a:t>
            </a:r>
            <a:endParaRPr lang="zh-CN" altLang="en-US" sz="135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4733975" y="2064887"/>
            <a:ext cx="502789" cy="453321"/>
            <a:chOff x="5424755" y="1340768"/>
            <a:chExt cx="670560" cy="604586"/>
          </a:xfrm>
        </p:grpSpPr>
        <p:grpSp>
          <p:nvGrpSpPr>
            <p:cNvPr id="99" name="组合 98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03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04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02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00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4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02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733975" y="2723961"/>
            <a:ext cx="502789" cy="453321"/>
            <a:chOff x="5424755" y="1340768"/>
            <a:chExt cx="670560" cy="604586"/>
          </a:xfrm>
        </p:grpSpPr>
        <p:grpSp>
          <p:nvGrpSpPr>
            <p:cNvPr id="108" name="组合 107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10" name="组合 109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12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13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11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09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4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03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733975" y="3393275"/>
            <a:ext cx="502789" cy="453321"/>
            <a:chOff x="5424755" y="1340768"/>
            <a:chExt cx="670560" cy="604586"/>
          </a:xfrm>
        </p:grpSpPr>
        <p:grpSp>
          <p:nvGrpSpPr>
            <p:cNvPr id="117" name="组合 116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19" name="组合 118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21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22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20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18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4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04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4201290" y="1546353"/>
            <a:ext cx="208734" cy="138347"/>
            <a:chOff x="9482595" y="2565731"/>
            <a:chExt cx="278384" cy="184511"/>
          </a:xfrm>
        </p:grpSpPr>
        <p:sp>
          <p:nvSpPr>
            <p:cNvPr id="131" name="椭圆 130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47495" y="1851660"/>
            <a:ext cx="2520315" cy="1368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70100" y="2351405"/>
            <a:ext cx="1475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jQuery特色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3370" y="1500505"/>
            <a:ext cx="2762885" cy="274955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zh-CN" altLang="en-US" sz="13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语法简单、开发高效</a:t>
            </a:r>
            <a:endParaRPr lang="zh-CN" altLang="en-US" sz="135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73370" y="3501390"/>
            <a:ext cx="2762885" cy="274955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zh-CN" altLang="en-US" sz="13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浏览器支持性高</a:t>
            </a:r>
            <a:endParaRPr lang="zh-CN" altLang="en-US" sz="135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73370" y="2832100"/>
            <a:ext cx="2762885" cy="274955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zh-CN" altLang="en-US" sz="13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插件丰富、拓展性强</a:t>
            </a:r>
            <a:endParaRPr lang="zh-CN" altLang="en-US" sz="135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1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1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63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09</a:t>
            </a:r>
            <a:endParaRPr lang="en-US" altLang="zh-CN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006366" y="2464216"/>
            <a:ext cx="7183093" cy="0"/>
          </a:xfrm>
          <a:prstGeom prst="straightConnector1">
            <a:avLst/>
          </a:prstGeom>
          <a:ln w="152400">
            <a:solidFill>
              <a:srgbClr val="A6A6A6">
                <a:alpha val="52941"/>
              </a:srgb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846455" y="2237740"/>
            <a:ext cx="1457960" cy="1299210"/>
            <a:chOff x="1333" y="3524"/>
            <a:chExt cx="2296" cy="2046"/>
          </a:xfrm>
        </p:grpSpPr>
        <p:grpSp>
          <p:nvGrpSpPr>
            <p:cNvPr id="18" name="组合 17"/>
            <p:cNvGrpSpPr/>
            <p:nvPr/>
          </p:nvGrpSpPr>
          <p:grpSpPr>
            <a:xfrm>
              <a:off x="2098" y="3524"/>
              <a:ext cx="792" cy="714"/>
              <a:chOff x="5424755" y="1340768"/>
              <a:chExt cx="670560" cy="60458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5424755" y="1340768"/>
                <a:ext cx="670560" cy="604586"/>
                <a:chOff x="5424755" y="1340768"/>
                <a:chExt cx="670560" cy="604586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5424755" y="1340768"/>
                  <a:ext cx="670560" cy="604586"/>
                  <a:chOff x="3720691" y="2824413"/>
                  <a:chExt cx="1341120" cy="1209172"/>
                </a:xfrm>
              </p:grpSpPr>
              <p:sp>
                <p:nvSpPr>
                  <p:cNvPr id="23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>
                      <a:solidFill>
                        <a:srgbClr val="414455"/>
                      </a:solidFill>
                    </a:endParaRPr>
                  </a:p>
                </p:txBody>
              </p:sp>
              <p:sp>
                <p:nvSpPr>
                  <p:cNvPr id="24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>
                      <a:solidFill>
                        <a:srgbClr val="414455"/>
                      </a:solidFill>
                    </a:endParaRPr>
                  </a:p>
                </p:txBody>
              </p:sp>
            </p:grpSp>
            <p:sp>
              <p:nvSpPr>
                <p:cNvPr id="22" name="Freeform 5"/>
                <p:cNvSpPr/>
                <p:nvPr/>
              </p:nvSpPr>
              <p:spPr bwMode="auto">
                <a:xfrm rot="1855731">
                  <a:off x="5470180" y="1383052"/>
                  <a:ext cx="576760" cy="52001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20" name="TextBox 7"/>
              <p:cNvSpPr>
                <a:spLocks noChangeArrowheads="1"/>
              </p:cNvSpPr>
              <p:nvPr/>
            </p:nvSpPr>
            <p:spPr bwMode="auto">
              <a:xfrm>
                <a:off x="5472003" y="1484784"/>
                <a:ext cx="576064" cy="304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00" b="1" dirty="0">
                    <a:solidFill>
                      <a:srgbClr val="414455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sym typeface="微软雅黑" panose="020B0503020204020204" pitchFamily="34" charset="-122"/>
                  </a:rPr>
                  <a:t>01</a:t>
                </a:r>
                <a:endParaRPr lang="zh-CN" altLang="en-US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333" y="4051"/>
              <a:ext cx="2296" cy="15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Aft>
                  <a:spcPts val="0"/>
                </a:spcAft>
                <a:defRPr/>
              </a:pPr>
              <a:endParaRPr lang="en-US" altLang="zh-CN" sz="1200" kern="100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常用方法</a:t>
              </a:r>
              <a:endParaRPr lang="zh-CN" altLang="en-US" sz="13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zh-CN" altLang="en-US" sz="1050" kern="100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掌握</a:t>
              </a:r>
              <a:r>
                <a:rPr lang="en-US" altLang="zh-CN" sz="1050" kern="100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jQuery</a:t>
              </a:r>
              <a:r>
                <a:rPr lang="zh-CN" altLang="en-US" sz="1050" kern="100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常用方法，提高开发效率</a:t>
              </a:r>
              <a:endParaRPr lang="zh-CN" altLang="en-US" sz="1050" kern="100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22220" y="1332865"/>
            <a:ext cx="1457960" cy="1396010"/>
            <a:chOff x="4199" y="2099"/>
            <a:chExt cx="2296" cy="2198"/>
          </a:xfrm>
        </p:grpSpPr>
        <p:grpSp>
          <p:nvGrpSpPr>
            <p:cNvPr id="25" name="组合 24"/>
            <p:cNvGrpSpPr/>
            <p:nvPr/>
          </p:nvGrpSpPr>
          <p:grpSpPr>
            <a:xfrm>
              <a:off x="4911" y="3583"/>
              <a:ext cx="792" cy="714"/>
              <a:chOff x="5424755" y="1340768"/>
              <a:chExt cx="670560" cy="604586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5424755" y="1340768"/>
                <a:ext cx="670560" cy="604586"/>
                <a:chOff x="5424755" y="1340768"/>
                <a:chExt cx="670560" cy="604586"/>
              </a:xfrm>
            </p:grpSpPr>
            <p:grpSp>
              <p:nvGrpSpPr>
                <p:cNvPr id="28" name="组合 27"/>
                <p:cNvGrpSpPr/>
                <p:nvPr/>
              </p:nvGrpSpPr>
              <p:grpSpPr>
                <a:xfrm>
                  <a:off x="5424755" y="1340768"/>
                  <a:ext cx="670560" cy="604586"/>
                  <a:chOff x="3720691" y="2824413"/>
                  <a:chExt cx="1341120" cy="1209172"/>
                </a:xfrm>
              </p:grpSpPr>
              <p:sp>
                <p:nvSpPr>
                  <p:cNvPr id="30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>
                      <a:solidFill>
                        <a:srgbClr val="414455"/>
                      </a:solidFill>
                    </a:endParaRPr>
                  </a:p>
                </p:txBody>
              </p:sp>
              <p:sp>
                <p:nvSpPr>
                  <p:cNvPr id="31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>
                      <a:solidFill>
                        <a:srgbClr val="414455"/>
                      </a:solidFill>
                    </a:endParaRPr>
                  </a:p>
                </p:txBody>
              </p:sp>
            </p:grpSp>
            <p:sp>
              <p:nvSpPr>
                <p:cNvPr id="29" name="Freeform 5"/>
                <p:cNvSpPr/>
                <p:nvPr/>
              </p:nvSpPr>
              <p:spPr bwMode="auto">
                <a:xfrm rot="1855731">
                  <a:off x="5470180" y="1383052"/>
                  <a:ext cx="576760" cy="52001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27" name="TextBox 7"/>
              <p:cNvSpPr>
                <a:spLocks noChangeArrowheads="1"/>
              </p:cNvSpPr>
              <p:nvPr/>
            </p:nvSpPr>
            <p:spPr bwMode="auto">
              <a:xfrm>
                <a:off x="5472003" y="1484784"/>
                <a:ext cx="576064" cy="304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00" b="1" dirty="0">
                    <a:solidFill>
                      <a:srgbClr val="414455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sym typeface="微软雅黑" panose="020B0503020204020204" pitchFamily="34" charset="-122"/>
                  </a:rPr>
                  <a:t>02</a:t>
                </a:r>
                <a:endParaRPr lang="zh-CN" altLang="en-US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4199" y="2099"/>
              <a:ext cx="2296" cy="15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Aft>
                  <a:spcPts val="0"/>
                </a:spcAft>
                <a:defRPr/>
              </a:pPr>
              <a:endParaRPr lang="en-US" altLang="zh-CN" sz="1200" kern="100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高级方法</a:t>
              </a:r>
              <a:endParaRPr lang="zh-CN" altLang="en-US" sz="16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zh-CN" altLang="en-US" sz="1050" kern="100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学会高级方法，方便开发者拓展</a:t>
              </a:r>
              <a:endParaRPr lang="zh-CN" altLang="en-US" sz="1050" kern="100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873750" y="1306195"/>
            <a:ext cx="1457960" cy="1396010"/>
            <a:chOff x="9251" y="2057"/>
            <a:chExt cx="2296" cy="2198"/>
          </a:xfrm>
        </p:grpSpPr>
        <p:grpSp>
          <p:nvGrpSpPr>
            <p:cNvPr id="39" name="组合 38"/>
            <p:cNvGrpSpPr/>
            <p:nvPr/>
          </p:nvGrpSpPr>
          <p:grpSpPr>
            <a:xfrm>
              <a:off x="9989" y="3541"/>
              <a:ext cx="792" cy="714"/>
              <a:chOff x="5424755" y="1340768"/>
              <a:chExt cx="670560" cy="604586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5424755" y="1340768"/>
                <a:ext cx="670560" cy="604586"/>
                <a:chOff x="5424755" y="1340768"/>
                <a:chExt cx="670560" cy="604586"/>
              </a:xfrm>
            </p:grpSpPr>
            <p:grpSp>
              <p:nvGrpSpPr>
                <p:cNvPr id="42" name="组合 41"/>
                <p:cNvGrpSpPr/>
                <p:nvPr/>
              </p:nvGrpSpPr>
              <p:grpSpPr>
                <a:xfrm>
                  <a:off x="5424755" y="1340768"/>
                  <a:ext cx="670560" cy="604586"/>
                  <a:chOff x="3720691" y="2824413"/>
                  <a:chExt cx="1341120" cy="1209172"/>
                </a:xfrm>
              </p:grpSpPr>
              <p:sp>
                <p:nvSpPr>
                  <p:cNvPr id="44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>
                      <a:solidFill>
                        <a:srgbClr val="414455"/>
                      </a:solidFill>
                    </a:endParaRPr>
                  </a:p>
                </p:txBody>
              </p:sp>
              <p:sp>
                <p:nvSpPr>
                  <p:cNvPr id="45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>
                      <a:solidFill>
                        <a:srgbClr val="414455"/>
                      </a:solidFill>
                    </a:endParaRPr>
                  </a:p>
                </p:txBody>
              </p:sp>
            </p:grpSp>
            <p:sp>
              <p:nvSpPr>
                <p:cNvPr id="43" name="Freeform 5"/>
                <p:cNvSpPr/>
                <p:nvPr/>
              </p:nvSpPr>
              <p:spPr bwMode="auto">
                <a:xfrm rot="1855731">
                  <a:off x="5470180" y="1383052"/>
                  <a:ext cx="576760" cy="52001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41" name="TextBox 7"/>
              <p:cNvSpPr>
                <a:spLocks noChangeArrowheads="1"/>
              </p:cNvSpPr>
              <p:nvPr/>
            </p:nvSpPr>
            <p:spPr bwMode="auto">
              <a:xfrm>
                <a:off x="5472003" y="1484784"/>
                <a:ext cx="576064" cy="304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00" b="1" dirty="0">
                    <a:solidFill>
                      <a:srgbClr val="414455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sym typeface="微软雅黑" panose="020B0503020204020204" pitchFamily="34" charset="-122"/>
                  </a:rPr>
                  <a:t>04</a:t>
                </a:r>
                <a:endParaRPr lang="zh-CN" altLang="en-US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77" name="矩形 76"/>
            <p:cNvSpPr/>
            <p:nvPr/>
          </p:nvSpPr>
          <p:spPr>
            <a:xfrm>
              <a:off x="9251" y="2057"/>
              <a:ext cx="2296" cy="15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Aft>
                  <a:spcPts val="0"/>
                </a:spcAft>
                <a:defRPr/>
              </a:pPr>
              <a:endParaRPr lang="en-US" altLang="zh-CN" sz="1200" kern="100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理解原理</a:t>
              </a:r>
              <a:endParaRPr lang="zh-CN" altLang="en-US" sz="13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zh-CN" altLang="en-US" sz="1050" kern="100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理解原理，并能够独立封装部分功能</a:t>
              </a:r>
              <a:endParaRPr lang="zh-CN" altLang="en-US" sz="1050" kern="100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97985" y="2250789"/>
            <a:ext cx="1457960" cy="1288710"/>
            <a:chOff x="6495" y="3545"/>
            <a:chExt cx="2296" cy="2029"/>
          </a:xfrm>
        </p:grpSpPr>
        <p:grpSp>
          <p:nvGrpSpPr>
            <p:cNvPr id="32" name="组合 31"/>
            <p:cNvGrpSpPr/>
            <p:nvPr/>
          </p:nvGrpSpPr>
          <p:grpSpPr>
            <a:xfrm>
              <a:off x="7235" y="3545"/>
              <a:ext cx="792" cy="714"/>
              <a:chOff x="5424755" y="1340768"/>
              <a:chExt cx="670560" cy="604586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5424755" y="1340768"/>
                <a:ext cx="670560" cy="604586"/>
                <a:chOff x="5424755" y="1340768"/>
                <a:chExt cx="670560" cy="604586"/>
              </a:xfrm>
            </p:grpSpPr>
            <p:grpSp>
              <p:nvGrpSpPr>
                <p:cNvPr id="35" name="组合 34"/>
                <p:cNvGrpSpPr/>
                <p:nvPr/>
              </p:nvGrpSpPr>
              <p:grpSpPr>
                <a:xfrm>
                  <a:off x="5424755" y="1340768"/>
                  <a:ext cx="670560" cy="604586"/>
                  <a:chOff x="3720691" y="2824413"/>
                  <a:chExt cx="1341120" cy="1209172"/>
                </a:xfrm>
              </p:grpSpPr>
              <p:sp>
                <p:nvSpPr>
                  <p:cNvPr id="37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>
                      <a:solidFill>
                        <a:srgbClr val="414455"/>
                      </a:solidFill>
                    </a:endParaRPr>
                  </a:p>
                </p:txBody>
              </p:sp>
              <p:sp>
                <p:nvSpPr>
                  <p:cNvPr id="38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>
                      <a:solidFill>
                        <a:srgbClr val="414455"/>
                      </a:solidFill>
                    </a:endParaRPr>
                  </a:p>
                </p:txBody>
              </p:sp>
            </p:grpSp>
            <p:sp>
              <p:nvSpPr>
                <p:cNvPr id="36" name="Freeform 5"/>
                <p:cNvSpPr/>
                <p:nvPr/>
              </p:nvSpPr>
              <p:spPr bwMode="auto">
                <a:xfrm rot="1855731">
                  <a:off x="5470180" y="1383052"/>
                  <a:ext cx="576760" cy="52001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34" name="TextBox 7"/>
              <p:cNvSpPr>
                <a:spLocks noChangeArrowheads="1"/>
              </p:cNvSpPr>
              <p:nvPr/>
            </p:nvSpPr>
            <p:spPr bwMode="auto">
              <a:xfrm>
                <a:off x="5472003" y="1484784"/>
                <a:ext cx="576064" cy="304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00" b="1" dirty="0">
                    <a:solidFill>
                      <a:srgbClr val="414455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sym typeface="微软雅黑" panose="020B0503020204020204" pitchFamily="34" charset="-122"/>
                  </a:rPr>
                  <a:t>03</a:t>
                </a:r>
                <a:endParaRPr lang="zh-CN" altLang="en-US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6495" y="4055"/>
              <a:ext cx="2296" cy="15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Aft>
                  <a:spcPts val="0"/>
                </a:spcAft>
                <a:defRPr/>
              </a:pPr>
              <a:endParaRPr lang="en-US" altLang="zh-CN" sz="1200" kern="100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熟练使用</a:t>
              </a:r>
              <a:endParaRPr lang="zh-CN" altLang="en-US" sz="16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zh-CN" altLang="en-US" sz="1050" kern="100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熟练运用</a:t>
              </a:r>
              <a:r>
                <a:rPr lang="en-US" altLang="zh-CN" sz="1050" kern="100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jQuery</a:t>
              </a:r>
              <a:r>
                <a:rPr lang="zh-CN" altLang="en-US" sz="1050" kern="100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，轻松完成项目</a:t>
              </a:r>
              <a:endParaRPr lang="zh-CN" altLang="en-US" sz="1050" kern="100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278831" y="2112922"/>
            <a:ext cx="208734" cy="138347"/>
            <a:chOff x="9482595" y="2565731"/>
            <a:chExt cx="278384" cy="184511"/>
          </a:xfrm>
        </p:grpSpPr>
        <p:sp>
          <p:nvSpPr>
            <p:cNvPr id="84" name="椭圆 83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414455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414455"/>
                </a:solidFill>
              </a:endParaRPr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68"/>
  <p:tag name="KSO_WM_UNIT_TYPE" val="m_h_f"/>
  <p:tag name="KSO_WM_UNIT_INDEX" val="1_2_1"/>
  <p:tag name="KSO_WM_UNIT_ID" val="diagram160268_3*m_h_f*1_2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68"/>
  <p:tag name="KSO_WM_UNIT_TYPE" val="m_i"/>
  <p:tag name="KSO_WM_UNIT_INDEX" val="1_3"/>
  <p:tag name="KSO_WM_UNIT_ID" val="diagram160268_3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68"/>
  <p:tag name="KSO_WM_UNIT_TYPE" val="m_i"/>
  <p:tag name="KSO_WM_UNIT_INDEX" val="1_4"/>
  <p:tag name="KSO_WM_UNIT_ID" val="diagram160268_3*m_i*1_4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68"/>
  <p:tag name="KSO_WM_UNIT_TYPE" val="m_i"/>
  <p:tag name="KSO_WM_UNIT_INDEX" val="1_5"/>
  <p:tag name="KSO_WM_UNIT_ID" val="diagram160268_3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2374</Words>
  <Application>WPS 演示</Application>
  <PresentationFormat>全屏显示(16:9)</PresentationFormat>
  <Paragraphs>444</Paragraphs>
  <Slides>27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微软雅黑</vt:lpstr>
      <vt:lpstr>方正兰亭黑简体</vt:lpstr>
      <vt:lpstr>黑体</vt:lpstr>
      <vt:lpstr>Times New Roman</vt:lpstr>
      <vt:lpstr>Wingdings</vt:lpstr>
      <vt:lpstr>Impact MT Std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Aimee</cp:lastModifiedBy>
  <cp:revision>494</cp:revision>
  <dcterms:created xsi:type="dcterms:W3CDTF">2015-11-26T04:19:00Z</dcterms:created>
  <dcterms:modified xsi:type="dcterms:W3CDTF">2019-04-02T13:03:38Z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