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Merriweather" pitchFamily="2" charset="77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8E58B1-4CEE-4F5D-ABDC-AE115D822DAE}">
  <a:tblStyle styleId="{F28E58B1-4CEE-4F5D-ABDC-AE115D822D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>
      <p:cViewPr varScale="1">
        <p:scale>
          <a:sx n="156" d="100"/>
          <a:sy n="156" d="100"/>
        </p:scale>
        <p:origin x="3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76366d84f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76366d84f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76366d84f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76366d84f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76366d84f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76366d84f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76366d84f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76366d84f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76366d84f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76366d84f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76366d84f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76366d84f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76366d84f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76366d84f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76366d84f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76366d84f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76366d84f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76366d84f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76366d84f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76366d84f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76366d84f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76366d84f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76366d84f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76366d84f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76366d84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76366d84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428175"/>
            <a:ext cx="8520600" cy="167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Global Life Expectancy, Poverty and Literacy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An analysis of WHO Regional Data</a:t>
            </a:r>
            <a:r>
              <a:rPr lang="en" sz="2500">
                <a:solidFill>
                  <a:schemeClr val="accent5"/>
                </a:solidFill>
              </a:rPr>
              <a:t> </a:t>
            </a:r>
            <a:endParaRPr sz="25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1315600" y="419621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Carla King, Data Analytics Capstone Project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September 14, 2020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0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3625" y="-30350"/>
            <a:ext cx="9207624" cy="520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Findings</a:t>
            </a: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3991143" y="500925"/>
            <a:ext cx="5049900" cy="46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+mj-lt"/>
              <a:buAutoNum type="arabicPeriod"/>
            </a:pPr>
            <a:r>
              <a:rPr lang="en" sz="1400" dirty="0">
                <a:solidFill>
                  <a:schemeClr val="dk2"/>
                </a:solidFill>
              </a:rPr>
              <a:t>Life expectancy and maternal mortality are strongly correlated (correlation coefficient=-.87)</a:t>
            </a:r>
          </a:p>
          <a:p>
            <a:pPr marL="482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+mj-lt"/>
              <a:buAutoNum type="arabicPeriod"/>
            </a:pPr>
            <a:endParaRPr sz="1400" dirty="0">
              <a:solidFill>
                <a:schemeClr val="dk2"/>
              </a:solidFill>
            </a:endParaRPr>
          </a:p>
          <a:p>
            <a:pPr marL="482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+mj-lt"/>
              <a:buAutoNum type="arabicPeriod"/>
            </a:pPr>
            <a:r>
              <a:rPr lang="en" sz="1400" dirty="0">
                <a:solidFill>
                  <a:schemeClr val="dk2"/>
                </a:solidFill>
              </a:rPr>
              <a:t>Poverty and Life Expectancy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400"/>
            </a:pPr>
            <a:r>
              <a:rPr lang="en" sz="1200" dirty="0">
                <a:solidFill>
                  <a:schemeClr val="dk2"/>
                </a:solidFill>
              </a:rPr>
              <a:t>Strong negative correlation (correlation coefficient=-.68)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400"/>
            </a:pPr>
            <a:r>
              <a:rPr lang="en" sz="1400" dirty="0">
                <a:solidFill>
                  <a:schemeClr val="dk2"/>
                </a:solidFill>
              </a:rPr>
              <a:t>For every 1% decrease in the population below the poverty line, there is .3 year increase in life expectancy (p&lt;.001, </a:t>
            </a:r>
            <a:r>
              <a:rPr lang="en" sz="1400" dirty="0" err="1">
                <a:solidFill>
                  <a:schemeClr val="dk2"/>
                </a:solidFill>
              </a:rPr>
              <a:t>R</a:t>
            </a:r>
            <a:r>
              <a:rPr lang="en" sz="1000" dirty="0" err="1">
                <a:solidFill>
                  <a:schemeClr val="dk2"/>
                </a:solidFill>
              </a:rPr>
              <a:t>squared</a:t>
            </a:r>
            <a:r>
              <a:rPr lang="en" sz="1000" dirty="0">
                <a:solidFill>
                  <a:schemeClr val="dk2"/>
                </a:solidFill>
              </a:rPr>
              <a:t>=</a:t>
            </a:r>
            <a:r>
              <a:rPr lang="en" sz="1400" dirty="0">
                <a:solidFill>
                  <a:schemeClr val="dk2"/>
                </a:solidFill>
              </a:rPr>
              <a:t>0.47)</a:t>
            </a:r>
          </a:p>
          <a:p>
            <a:pPr marL="9398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+mj-lt"/>
              <a:buAutoNum type="arabicPeriod"/>
            </a:pPr>
            <a:endParaRPr lang="en" sz="1400" dirty="0">
              <a:solidFill>
                <a:schemeClr val="dk2"/>
              </a:solidFill>
            </a:endParaRPr>
          </a:p>
          <a:p>
            <a:pPr marL="482600" indent="-342900">
              <a:lnSpc>
                <a:spcPct val="100000"/>
              </a:lnSpc>
              <a:buClr>
                <a:schemeClr val="dk2"/>
              </a:buClr>
              <a:buSzPts val="1400"/>
              <a:buFont typeface="+mj-lt"/>
              <a:buAutoNum type="arabicPeriod"/>
            </a:pPr>
            <a:r>
              <a:rPr lang="en" sz="1600" dirty="0">
                <a:solidFill>
                  <a:schemeClr val="dk2"/>
                </a:solidFill>
              </a:rPr>
              <a:t>3. Female literacy rate is not correlated with the % of females in the labor force</a:t>
            </a:r>
            <a:endParaRPr sz="1600" dirty="0">
              <a:solidFill>
                <a:schemeClr val="dk2"/>
              </a:solidFill>
            </a:endParaRPr>
          </a:p>
          <a:p>
            <a:pPr marL="12573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400" dirty="0">
              <a:solidFill>
                <a:schemeClr val="dk2"/>
              </a:solidFill>
            </a:endParaRPr>
          </a:p>
          <a:p>
            <a:pPr marL="482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+mj-lt"/>
              <a:buAutoNum type="arabicPeriod"/>
            </a:pPr>
            <a:r>
              <a:rPr lang="en" sz="1400" dirty="0">
                <a:solidFill>
                  <a:schemeClr val="dk2"/>
                </a:solidFill>
              </a:rPr>
              <a:t>Adult Literacy and Maternal Mortality Rate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400"/>
            </a:pPr>
            <a:r>
              <a:rPr lang="en" sz="1000" dirty="0">
                <a:solidFill>
                  <a:schemeClr val="dk2"/>
                </a:solidFill>
              </a:rPr>
              <a:t>Strong negative correlation (correlation coefficient=-.77)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400"/>
            </a:pPr>
            <a:r>
              <a:rPr lang="en" sz="1200" dirty="0">
                <a:solidFill>
                  <a:schemeClr val="dk2"/>
                </a:solidFill>
              </a:rPr>
              <a:t>For every 1% increase in adult literacy, there is a .16 decrease in maternal mortality (p&lt;.001, </a:t>
            </a:r>
            <a:r>
              <a:rPr lang="en" sz="1200" dirty="0" err="1">
                <a:solidFill>
                  <a:schemeClr val="dk2"/>
                </a:solidFill>
              </a:rPr>
              <a:t>R</a:t>
            </a:r>
            <a:r>
              <a:rPr lang="en" sz="800" dirty="0" err="1">
                <a:solidFill>
                  <a:schemeClr val="dk2"/>
                </a:solidFill>
              </a:rPr>
              <a:t>squared</a:t>
            </a:r>
            <a:r>
              <a:rPr lang="en" sz="800" dirty="0">
                <a:solidFill>
                  <a:schemeClr val="dk2"/>
                </a:solidFill>
              </a:rPr>
              <a:t>=</a:t>
            </a:r>
            <a:r>
              <a:rPr lang="en" sz="1200" dirty="0">
                <a:solidFill>
                  <a:schemeClr val="dk2"/>
                </a:solidFill>
              </a:rPr>
              <a:t>0.59)	</a:t>
            </a: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400"/>
              <a:buNone/>
            </a:pPr>
            <a:endParaRPr sz="1400" dirty="0">
              <a:solidFill>
                <a:schemeClr val="dk2"/>
              </a:solidFill>
            </a:endParaRPr>
          </a:p>
          <a:p>
            <a:pPr marL="482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+mj-lt"/>
              <a:buAutoNum type="arabicPeriod"/>
            </a:pPr>
            <a:r>
              <a:rPr lang="en" sz="1400" dirty="0">
                <a:solidFill>
                  <a:schemeClr val="dk2"/>
                </a:solidFill>
              </a:rPr>
              <a:t>No correlation between democracy score and literacy</a:t>
            </a:r>
            <a:endParaRPr sz="14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3893100" y="222150"/>
            <a:ext cx="5049900" cy="46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bg2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chemeClr val="bg2"/>
                </a:solidFill>
              </a:rPr>
              <a:t>Globally, range of data across WHO regions can be stark (</a:t>
            </a:r>
            <a:r>
              <a:rPr lang="en" sz="1400" dirty="0" err="1">
                <a:solidFill>
                  <a:schemeClr val="bg2"/>
                </a:solidFill>
              </a:rPr>
              <a:t>ie</a:t>
            </a:r>
            <a:r>
              <a:rPr lang="en" sz="1400" dirty="0">
                <a:solidFill>
                  <a:schemeClr val="bg2"/>
                </a:solidFill>
              </a:rPr>
              <a:t>. AFR vs. EUR)</a:t>
            </a:r>
            <a:endParaRPr sz="1400" dirty="0">
              <a:solidFill>
                <a:schemeClr val="bg2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bg2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chemeClr val="bg2"/>
                </a:solidFill>
              </a:rPr>
              <a:t>Addressing poverty and literacy is important for improving the life expectancy and reducing maternal mortality rate</a:t>
            </a:r>
            <a:endParaRPr sz="14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 dirty="0">
                <a:solidFill>
                  <a:schemeClr val="bg2"/>
                </a:solidFill>
              </a:rPr>
            </a:br>
            <a:r>
              <a:rPr lang="en" sz="1400" b="1" dirty="0">
                <a:solidFill>
                  <a:schemeClr val="bg2"/>
                </a:solidFill>
              </a:rPr>
              <a:t>Lessons Learned</a:t>
            </a:r>
            <a:endParaRPr sz="1400" b="1" dirty="0">
              <a:solidFill>
                <a:schemeClr val="bg2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chemeClr val="bg2"/>
                </a:solidFill>
              </a:rPr>
              <a:t>Case sensitivity in Python</a:t>
            </a:r>
            <a:endParaRPr sz="1400" dirty="0">
              <a:solidFill>
                <a:schemeClr val="bg2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chemeClr val="bg2"/>
                </a:solidFill>
              </a:rPr>
              <a:t>Variable names without spaces needed</a:t>
            </a:r>
            <a:endParaRPr sz="1400" dirty="0">
              <a:solidFill>
                <a:schemeClr val="bg2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chemeClr val="bg2"/>
                </a:solidFill>
              </a:rPr>
              <a:t>Need to remove </a:t>
            </a:r>
            <a:r>
              <a:rPr lang="en" sz="1400" dirty="0" err="1">
                <a:solidFill>
                  <a:schemeClr val="bg2"/>
                </a:solidFill>
              </a:rPr>
              <a:t>NaN</a:t>
            </a:r>
            <a:r>
              <a:rPr lang="en" sz="1400" dirty="0">
                <a:solidFill>
                  <a:schemeClr val="bg2"/>
                </a:solidFill>
              </a:rPr>
              <a:t> values for linear regressions</a:t>
            </a:r>
            <a:endParaRPr sz="1400" dirty="0">
              <a:solidFill>
                <a:schemeClr val="bg2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chemeClr val="bg2"/>
                </a:solidFill>
              </a:rPr>
              <a:t>Tableau can visualize and report p values etc. for linear regressions</a:t>
            </a:r>
            <a:endParaRPr sz="1400" dirty="0">
              <a:solidFill>
                <a:schemeClr val="bg2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23425" y="2190600"/>
            <a:ext cx="31275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Introduction</a:t>
            </a:r>
            <a:endParaRPr sz="3600"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3869300" y="385775"/>
            <a:ext cx="5049900" cy="46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Strong interest in global health, particularly social determinants such as economic status, education, and gender</a:t>
            </a:r>
            <a:endParaRPr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World Health Organization (WHO) periodically collects country level data on social determinants of health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Indicators include:</a:t>
            </a:r>
            <a:endParaRPr sz="1300">
              <a:solidFill>
                <a:schemeClr val="dk2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Access to healthcare, vaccination rates</a:t>
            </a:r>
            <a:endParaRPr sz="1300">
              <a:solidFill>
                <a:schemeClr val="dk2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Political stability, economic status</a:t>
            </a:r>
            <a:endParaRPr sz="1300">
              <a:solidFill>
                <a:schemeClr val="dk2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Literacy and education</a:t>
            </a:r>
            <a:endParaRPr sz="1300">
              <a:solidFill>
                <a:schemeClr val="dk2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Important to understand how indicators are correlated and critical determinants that would significantly impact the country’s health</a:t>
            </a:r>
            <a:endParaRPr>
              <a:solidFill>
                <a:schemeClr val="dk2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Allows WHO to focus funding on appropriate programming</a:t>
            </a:r>
            <a:endParaRPr sz="1300">
              <a:solidFill>
                <a:schemeClr val="dk2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Address issues within own country and identify vulnerable populations</a:t>
            </a:r>
            <a:endParaRPr sz="13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227625" y="2120850"/>
            <a:ext cx="37044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Project Goals</a:t>
            </a:r>
            <a:endParaRPr sz="360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407050" y="502650"/>
            <a:ext cx="4426200" cy="43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Objective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>
                <a:solidFill>
                  <a:schemeClr val="dk2"/>
                </a:solidFill>
              </a:rPr>
              <a:t>To understand the relationship between WHO indicators and social determinants of health globally</a:t>
            </a:r>
            <a:endParaRPr>
              <a:solidFill>
                <a:schemeClr val="dk2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9144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>
                <a:solidFill>
                  <a:schemeClr val="dk2"/>
                </a:solidFill>
              </a:rPr>
              <a:t>Outcome measures</a:t>
            </a:r>
            <a:endParaRPr>
              <a:solidFill>
                <a:schemeClr val="dk2"/>
              </a:solidFill>
            </a:endParaRPr>
          </a:p>
          <a:p>
            <a:pPr marL="137160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2"/>
                </a:solidFill>
              </a:rPr>
              <a:t>Life expectancy</a:t>
            </a:r>
            <a:endParaRPr sz="1300">
              <a:solidFill>
                <a:schemeClr val="dk2"/>
              </a:solidFill>
            </a:endParaRPr>
          </a:p>
          <a:p>
            <a:pPr marL="137160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2"/>
                </a:solidFill>
              </a:rPr>
              <a:t>Maternal Mortality</a:t>
            </a:r>
            <a:endParaRPr sz="1300">
              <a:solidFill>
                <a:schemeClr val="dk2"/>
              </a:solidFill>
            </a:endParaRPr>
          </a:p>
          <a:p>
            <a:pPr marL="9144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>
                <a:solidFill>
                  <a:schemeClr val="dk2"/>
                </a:solidFill>
              </a:rPr>
              <a:t>Predictors</a:t>
            </a:r>
            <a:endParaRPr>
              <a:solidFill>
                <a:schemeClr val="dk2"/>
              </a:solidFill>
            </a:endParaRPr>
          </a:p>
          <a:p>
            <a:pPr marL="137160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2"/>
                </a:solidFill>
              </a:rPr>
              <a:t>WHO region </a:t>
            </a:r>
            <a:endParaRPr sz="1300">
              <a:solidFill>
                <a:schemeClr val="dk2"/>
              </a:solidFill>
            </a:endParaRPr>
          </a:p>
          <a:p>
            <a:pPr marL="137160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2"/>
                </a:solidFill>
              </a:rPr>
              <a:t>Income Group/Poverty</a:t>
            </a:r>
            <a:endParaRPr sz="1300">
              <a:solidFill>
                <a:schemeClr val="dk2"/>
              </a:solidFill>
            </a:endParaRPr>
          </a:p>
          <a:p>
            <a:pPr marL="137160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2"/>
                </a:solidFill>
              </a:rPr>
              <a:t>Literacy, education</a:t>
            </a:r>
            <a:endParaRPr sz="1300">
              <a:solidFill>
                <a:schemeClr val="dk2"/>
              </a:solidFill>
            </a:endParaRPr>
          </a:p>
          <a:p>
            <a:pPr marL="137160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2"/>
                </a:solidFill>
              </a:rPr>
              <a:t>Inequality/democracy scores</a:t>
            </a:r>
            <a:endParaRPr sz="1300">
              <a:solidFill>
                <a:schemeClr val="dk2"/>
              </a:solidFill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Technical Skills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>
                <a:solidFill>
                  <a:schemeClr val="dk2"/>
                </a:solidFill>
              </a:rPr>
              <a:t>Practice cleaning a large dataset with many variables</a:t>
            </a:r>
            <a:endParaRPr>
              <a:solidFill>
                <a:schemeClr val="dk2"/>
              </a:solidFill>
            </a:endParaRPr>
          </a:p>
          <a:p>
            <a:pPr marL="9144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>
                <a:solidFill>
                  <a:schemeClr val="dk2"/>
                </a:solidFill>
              </a:rPr>
              <a:t>Correlations and linear regressions in Python and Tableau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4294967295"/>
          </p:nvPr>
        </p:nvSpPr>
        <p:spPr>
          <a:xfrm>
            <a:off x="131225" y="1548800"/>
            <a:ext cx="3363089" cy="32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Sources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dirty="0"/>
              <a:t>WHO indicators from all WHO countries</a:t>
            </a:r>
            <a:endParaRPr dirty="0"/>
          </a:p>
          <a:p>
            <a:pPr marL="9144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dirty="0"/>
              <a:t>WHO list of regions 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dirty="0"/>
              <a:t>Merge datasets (by country)</a:t>
            </a:r>
            <a:endParaRPr dirty="0"/>
          </a:p>
          <a:p>
            <a:pPr marL="9144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dirty="0"/>
              <a:t>Rename columns </a:t>
            </a:r>
            <a:endParaRPr dirty="0"/>
          </a:p>
          <a:p>
            <a:pPr marL="13716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dirty="0"/>
              <a:t>Critical for correlations (need variables without spaces)</a:t>
            </a:r>
            <a:endParaRPr dirty="0"/>
          </a:p>
          <a:p>
            <a:pPr marL="914400" indent="-298450">
              <a:lnSpc>
                <a:spcPct val="100000"/>
              </a:lnSpc>
              <a:buSzPts val="1100"/>
              <a:buFont typeface="Arial"/>
              <a:buChar char="●"/>
            </a:pPr>
            <a:r>
              <a:rPr lang="en-CA" dirty="0"/>
              <a:t>Determine </a:t>
            </a:r>
            <a:r>
              <a:rPr lang="en" dirty="0"/>
              <a:t>and create dataset with variables of interest</a:t>
            </a:r>
            <a:endParaRPr dirty="0"/>
          </a:p>
          <a:p>
            <a:pPr marL="9144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dirty="0"/>
              <a:t>Organize correlations and regression analyses based on research aims</a:t>
            </a:r>
            <a:endParaRPr dirty="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3800" y="1693100"/>
            <a:ext cx="5259177" cy="279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 Indicators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4294967295"/>
          </p:nvPr>
        </p:nvSpPr>
        <p:spPr>
          <a:xfrm>
            <a:off x="241750" y="1535875"/>
            <a:ext cx="8152500" cy="28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WHO Regions</a:t>
            </a:r>
            <a:endParaRPr sz="1100" b="1"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Africa (AFR)</a:t>
            </a:r>
            <a:endParaRPr sz="1100"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Americas (AMR)</a:t>
            </a:r>
            <a:endParaRPr sz="1100"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Eastern Mediterranean (EMR)</a:t>
            </a:r>
            <a:endParaRPr sz="1100"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Europe (EUR)</a:t>
            </a:r>
            <a:endParaRPr sz="1100"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South East Asia (SEAR)</a:t>
            </a:r>
            <a:endParaRPr sz="1100"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Western Pacific (WPR)</a:t>
            </a:r>
            <a:endParaRPr sz="11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Life Expectancy</a:t>
            </a:r>
            <a:endParaRPr sz="1100" b="1"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Age (years) expected at birth</a:t>
            </a:r>
            <a:endParaRPr sz="11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Maternal Mortality</a:t>
            </a:r>
            <a:endParaRPr sz="1100" b="1"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Deaths per 100,000 live births</a:t>
            </a:r>
            <a:endParaRPr sz="11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Population Below Poverty Line </a:t>
            </a:r>
            <a:endParaRPr sz="1100" b="1"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% of population that lives with &lt;$1USD per day</a:t>
            </a:r>
            <a:endParaRPr sz="1100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Female Literacy</a:t>
            </a:r>
            <a:endParaRPr sz="1100" b="1"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% of adult female population deemed literate</a:t>
            </a:r>
            <a:endParaRPr sz="11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5125" y="1654575"/>
            <a:ext cx="4952001" cy="30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544425" y="1739525"/>
            <a:ext cx="8028000" cy="24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Overall Research Question: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How do poverty and education/literacy relate to life expectancy?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Specific Questions: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Does poverty predict life expectancy?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Are life expectancy and maternal mortality correlated?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Do female education/literacy predict female workforce?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Do female education/literacy/workforce predict maternal mortality rates?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Does democracy predict education/literacy?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Results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Statistics</a:t>
            </a:r>
            <a:endParaRPr/>
          </a:p>
        </p:txBody>
      </p:sp>
      <p:graphicFrame>
        <p:nvGraphicFramePr>
          <p:cNvPr id="108" name="Google Shape;108;p20"/>
          <p:cNvGraphicFramePr/>
          <p:nvPr/>
        </p:nvGraphicFramePr>
        <p:xfrm>
          <a:off x="527163" y="1639675"/>
          <a:ext cx="8203750" cy="2871475"/>
        </p:xfrm>
        <a:graphic>
          <a:graphicData uri="http://schemas.openxmlformats.org/drawingml/2006/table">
            <a:tbl>
              <a:tblPr>
                <a:noFill/>
                <a:tableStyleId>{F28E58B1-4CEE-4F5D-ABDC-AE115D822DAE}</a:tableStyleId>
              </a:tblPr>
              <a:tblGrid>
                <a:gridCol w="154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0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WHO Region</a:t>
                      </a:r>
                      <a:endParaRPr sz="1200"/>
                    </a:p>
                  </a:txBody>
                  <a:tcPr marL="66675" marR="66675" marT="66675" marB="666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Life Expectancy</a:t>
                      </a:r>
                      <a:endParaRPr sz="120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Maternal Mortality</a:t>
                      </a:r>
                      <a:endParaRPr sz="120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Population Below Poverty Line (%)</a:t>
                      </a:r>
                      <a:endParaRPr sz="120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Female Literacy </a:t>
                      </a:r>
                      <a:endParaRPr sz="120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AFR</a:t>
                      </a:r>
                      <a:endParaRPr sz="120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52.93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809.65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35.8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53.4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AMR</a:t>
                      </a:r>
                      <a:endParaRPr sz="120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72.37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143.24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13.4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86.2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EMR</a:t>
                      </a:r>
                      <a:endParaRPr sz="120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67.28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312.66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6.0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66.6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EUR</a:t>
                      </a:r>
                      <a:endParaRPr sz="120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75.07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27.37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2.5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96.6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SEAR</a:t>
                      </a:r>
                      <a:endParaRPr sz="120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66.72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355.27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19.1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70.8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WPR</a:t>
                      </a:r>
                      <a:endParaRPr sz="120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69.96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182.06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25.7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78.7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 Expectancy and Maternal Mortality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250" y="1923950"/>
            <a:ext cx="3771900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5122300" y="2322525"/>
            <a:ext cx="3563400" cy="12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Strong, negative correlation (correlation coefficient=-.87)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Both can be used as good predictors of mortality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</Words>
  <Application>Microsoft Macintosh PowerPoint</Application>
  <PresentationFormat>On-screen Show (16:9)</PresentationFormat>
  <Paragraphs>148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Roboto</vt:lpstr>
      <vt:lpstr>Arial</vt:lpstr>
      <vt:lpstr>Merriweather</vt:lpstr>
      <vt:lpstr>Paradigm</vt:lpstr>
      <vt:lpstr>Global Life Expectancy, Poverty and Literacy   An analysis of WHO Regional Data   </vt:lpstr>
      <vt:lpstr>Introduction</vt:lpstr>
      <vt:lpstr>Project Goals</vt:lpstr>
      <vt:lpstr>Methodology</vt:lpstr>
      <vt:lpstr>Relevant Indicators</vt:lpstr>
      <vt:lpstr>Research Question</vt:lpstr>
      <vt:lpstr>Results</vt:lpstr>
      <vt:lpstr>Summary Statistics</vt:lpstr>
      <vt:lpstr>Life Expectancy and Maternal Mortality</vt:lpstr>
      <vt:lpstr>PowerPoint Presentation</vt:lpstr>
      <vt:lpstr>PowerPoint Presentation</vt:lpstr>
      <vt:lpstr>PowerPoint Presentation</vt:lpstr>
      <vt:lpstr>Summary of Findings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Life Expectancy, Poverty and Literacy   An analysis of WHO Regional Data   </dc:title>
  <cp:lastModifiedBy>Carla King</cp:lastModifiedBy>
  <cp:revision>1</cp:revision>
  <dcterms:modified xsi:type="dcterms:W3CDTF">2020-09-13T23:39:32Z</dcterms:modified>
</cp:coreProperties>
</file>