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264" r:id="rId4"/>
    <p:sldId id="311" r:id="rId5"/>
    <p:sldId id="328" r:id="rId6"/>
    <p:sldId id="313" r:id="rId7"/>
    <p:sldId id="312" r:id="rId8"/>
    <p:sldId id="329" r:id="rId9"/>
    <p:sldId id="331" r:id="rId10"/>
    <p:sldId id="332" r:id="rId11"/>
    <p:sldId id="336" r:id="rId12"/>
    <p:sldId id="337" r:id="rId13"/>
    <p:sldId id="338" r:id="rId14"/>
    <p:sldId id="330" r:id="rId15"/>
    <p:sldId id="333" r:id="rId16"/>
    <p:sldId id="335" r:id="rId17"/>
    <p:sldId id="334" r:id="rId18"/>
    <p:sldId id="319" r:id="rId19"/>
    <p:sldId id="32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1"/>
    <p:restoredTop sz="94652"/>
  </p:normalViewPr>
  <p:slideViewPr>
    <p:cSldViewPr snapToGrid="0" snapToObjects="1">
      <p:cViewPr>
        <p:scale>
          <a:sx n="79" d="100"/>
          <a:sy n="79" d="100"/>
        </p:scale>
        <p:origin x="8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5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5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587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30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4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32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43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88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9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4118-BAA4-F340-A739-FFE7F3EBA8AF}" type="datetimeFigureOut">
              <a:rPr kumimoji="1" lang="zh-TW" altLang="en-US" smtClean="0"/>
              <a:t>2017/9/4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A8-77AB-154B-B636-ABD931539E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4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fld id="{ECDF4118-BAA4-F340-A739-FFE7F3EBA8AF}" type="datetimeFigureOut">
              <a:rPr kumimoji="1" lang="zh-TW" altLang="en-US" smtClean="0"/>
              <a:pPr/>
              <a:t>2017/9/4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fld id="{6E0781A8-77AB-154B-B636-ABD931539E5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8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JhengHei" charset="-120"/>
          <a:ea typeface="Microsoft JhengHei" charset="-120"/>
          <a:cs typeface="Microsoft JhengHei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zh-tw/library/system.io.filestream.asp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從</a:t>
            </a:r>
            <a:r>
              <a:rPr kumimoji="1" lang="en-US" altLang="zh-TW" b="1" dirty="0" smtClean="0"/>
              <a:t>Java</a:t>
            </a:r>
            <a:r>
              <a:rPr kumimoji="1" lang="zh-TW" altLang="en-US" b="1" dirty="0" smtClean="0"/>
              <a:t>到</a:t>
            </a:r>
            <a:r>
              <a:rPr kumimoji="1" lang="en-US" altLang="zh-TW" b="1" dirty="0" smtClean="0"/>
              <a:t>C#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檔案處理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FileAccess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列舉</a:t>
            </a:r>
            <a:endParaRPr kumimoji="1"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4015"/>
              </p:ext>
            </p:extLst>
          </p:nvPr>
        </p:nvGraphicFramePr>
        <p:xfrm>
          <a:off x="1143000" y="2360160"/>
          <a:ext cx="9993086" cy="188227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99504"/>
                <a:gridCol w="8293582"/>
              </a:tblGrid>
              <a:tr h="6116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effectLst/>
                        </a:rPr>
                        <a:t>Read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 smtClean="0">
                          <a:effectLst/>
                        </a:rPr>
                        <a:t>檔案的讀取權限。 可以從檔案讀取資料。 結合 </a:t>
                      </a:r>
                      <a:r>
                        <a:rPr lang="en-US" altLang="zh-TW" sz="2000" dirty="0" smtClean="0">
                          <a:effectLst/>
                        </a:rPr>
                        <a:t>Write </a:t>
                      </a:r>
                      <a:r>
                        <a:rPr lang="zh-TW" altLang="en-US" sz="2000" dirty="0" smtClean="0">
                          <a:effectLst/>
                        </a:rPr>
                        <a:t>的讀取</a:t>
                      </a:r>
                      <a:r>
                        <a:rPr lang="en-US" altLang="zh-TW" sz="2000" dirty="0" smtClean="0">
                          <a:effectLst/>
                        </a:rPr>
                        <a:t>/</a:t>
                      </a:r>
                      <a:r>
                        <a:rPr lang="zh-TW" altLang="en-US" sz="2000" dirty="0" smtClean="0">
                          <a:effectLst/>
                        </a:rPr>
                        <a:t>寫入存取。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7682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ReadWrite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 smtClean="0">
                          <a:effectLst/>
                        </a:rPr>
                        <a:t>讀取和寫入檔案的存取權。 資料可以寫入和讀取檔案。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502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effectLst/>
                        </a:rPr>
                        <a:t>Write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 smtClean="0">
                          <a:effectLst/>
                        </a:rPr>
                        <a:t>檔案的寫入存取權。 資料可以寫入至檔案。 結合 </a:t>
                      </a:r>
                      <a:r>
                        <a:rPr lang="en-US" altLang="zh-TW" sz="2000" dirty="0" smtClean="0">
                          <a:effectLst/>
                        </a:rPr>
                        <a:t>Read </a:t>
                      </a:r>
                      <a:r>
                        <a:rPr lang="zh-TW" altLang="en-US" sz="2000" dirty="0" smtClean="0">
                          <a:effectLst/>
                        </a:rPr>
                        <a:t>的讀取</a:t>
                      </a:r>
                      <a:r>
                        <a:rPr lang="en-US" altLang="zh-TW" sz="2000" dirty="0" smtClean="0">
                          <a:effectLst/>
                        </a:rPr>
                        <a:t>/</a:t>
                      </a:r>
                      <a:r>
                        <a:rPr lang="zh-TW" altLang="en-US" sz="2000" dirty="0" smtClean="0">
                          <a:effectLst/>
                        </a:rPr>
                        <a:t>寫入存取。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9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FileStream</a:t>
            </a:r>
            <a:r>
              <a:rPr kumimoji="1" lang="zh-TW" altLang="en-US" b="1" dirty="0" smtClean="0"/>
              <a:t>的讀取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Read</a:t>
            </a:r>
            <a:r>
              <a:rPr kumimoji="1" lang="zh-TW" altLang="en-US" dirty="0" smtClean="0"/>
              <a:t>方法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pPr lvl="1"/>
            <a:r>
              <a:rPr kumimoji="1" lang="en-US" altLang="zh-TW" dirty="0" smtClean="0"/>
              <a:t>array</a:t>
            </a:r>
            <a:r>
              <a:rPr kumimoji="1" lang="zh-TW" altLang="en-US" dirty="0" smtClean="0"/>
              <a:t>：指定存入資料的</a:t>
            </a:r>
            <a:r>
              <a:rPr kumimoji="1" lang="zh-TW" altLang="en-US" dirty="0"/>
              <a:t>位元組陣列，這個陣列具有介於 </a:t>
            </a:r>
            <a:r>
              <a:rPr kumimoji="1" lang="en-US" altLang="zh-TW" dirty="0"/>
              <a:t>offset </a:t>
            </a:r>
            <a:r>
              <a:rPr kumimoji="1" lang="zh-TW" altLang="en-US" dirty="0"/>
              <a:t>到 </a:t>
            </a:r>
            <a:r>
              <a:rPr kumimoji="1" lang="en-US" altLang="zh-TW" dirty="0"/>
              <a:t>(offset + count - 1) </a:t>
            </a:r>
            <a:r>
              <a:rPr kumimoji="1" lang="zh-TW" altLang="en-US" dirty="0"/>
              <a:t>之間的</a:t>
            </a:r>
            <a:r>
              <a:rPr kumimoji="1" lang="zh-TW" altLang="en-US" dirty="0" smtClean="0"/>
              <a:t>值。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offset</a:t>
            </a:r>
            <a:r>
              <a:rPr kumimoji="1" lang="zh-TW" altLang="en-US" dirty="0" smtClean="0"/>
              <a:t>：讀入 </a:t>
            </a:r>
            <a:r>
              <a:rPr kumimoji="1" lang="en-US" altLang="zh-TW" dirty="0"/>
              <a:t>array </a:t>
            </a:r>
            <a:r>
              <a:rPr kumimoji="1" lang="zh-TW" altLang="en-US" dirty="0" smtClean="0"/>
              <a:t>的起始位置。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count</a:t>
            </a:r>
            <a:r>
              <a:rPr kumimoji="1" lang="zh-TW" altLang="en-US" dirty="0"/>
              <a:t>：要讀取的最大位元組數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回傳值所讀取的總位元組數。 如果目前無法提供那麼多的位元組數目，則這個數目可能小於所要求的位元組數；如果已經到達資料流末端，則為零。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172936" y="2475480"/>
            <a:ext cx="9846128" cy="865414"/>
          </a:xfrm>
          <a:prstGeom prst="roundRect">
            <a:avLst>
              <a:gd name="adj" fmla="val 6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/>
              <a:t>public</a:t>
            </a:r>
            <a:r>
              <a:rPr lang="en-US" altLang="zh-TW" sz="2000" dirty="0"/>
              <a:t> </a:t>
            </a:r>
            <a:r>
              <a:rPr lang="en-US" altLang="zh-TW" sz="2000" dirty="0"/>
              <a:t>override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Read( </a:t>
            </a:r>
            <a:r>
              <a:rPr lang="en-US" altLang="zh-TW" sz="2000" dirty="0"/>
              <a:t>byte</a:t>
            </a:r>
            <a:r>
              <a:rPr lang="en-US" altLang="zh-TW" sz="2000" dirty="0"/>
              <a:t>[] 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offset,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count </a:t>
            </a:r>
            <a:r>
              <a:rPr lang="en-US" altLang="zh-TW" sz="2000" dirty="0" smtClean="0"/>
              <a:t>);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97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FileStream</a:t>
            </a:r>
            <a:r>
              <a:rPr kumimoji="1" lang="zh-TW" altLang="en-US" b="1" dirty="0" smtClean="0"/>
              <a:t>的寫檔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Write</a:t>
            </a:r>
            <a:r>
              <a:rPr kumimoji="1" lang="zh-TW" altLang="en-US" dirty="0" smtClean="0"/>
              <a:t>方法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pPr lvl="1"/>
            <a:r>
              <a:rPr kumimoji="1" lang="en-US" altLang="zh-TW" dirty="0" smtClean="0"/>
              <a:t>array</a:t>
            </a:r>
            <a:r>
              <a:rPr kumimoji="1" lang="zh-TW" altLang="en-US" dirty="0"/>
              <a:t>：要寫入資料流之資料的</a:t>
            </a:r>
            <a:r>
              <a:rPr kumimoji="1" lang="zh-TW" altLang="en-US" dirty="0" smtClean="0"/>
              <a:t>緩衝區。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offset</a:t>
            </a:r>
            <a:r>
              <a:rPr kumimoji="1" lang="zh-TW" altLang="en-US" dirty="0" smtClean="0"/>
              <a:t>： </a:t>
            </a:r>
            <a:r>
              <a:rPr kumimoji="1" lang="en-US" altLang="zh-TW" dirty="0" smtClean="0"/>
              <a:t>array</a:t>
            </a:r>
            <a:r>
              <a:rPr kumimoji="1" lang="zh-TW" altLang="en-US" dirty="0" smtClean="0"/>
              <a:t>要寫入檔案的起始位置。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count</a:t>
            </a:r>
            <a:r>
              <a:rPr kumimoji="1" lang="zh-TW" altLang="en-US" dirty="0"/>
              <a:t>：</a:t>
            </a:r>
            <a:r>
              <a:rPr kumimoji="1" lang="zh-TW" altLang="en-US" dirty="0" smtClean="0"/>
              <a:t>要寫入的</a:t>
            </a:r>
            <a:r>
              <a:rPr kumimoji="1" lang="zh-TW" altLang="en-US" dirty="0"/>
              <a:t>最大位元組數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72936" y="2475480"/>
            <a:ext cx="9846128" cy="865414"/>
          </a:xfrm>
          <a:prstGeom prst="roundRect">
            <a:avLst>
              <a:gd name="adj" fmla="val 6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/>
              <a:t>public</a:t>
            </a:r>
            <a:r>
              <a:rPr lang="en-US" altLang="zh-TW" sz="2000" dirty="0"/>
              <a:t> </a:t>
            </a:r>
            <a:r>
              <a:rPr lang="en-US" altLang="zh-TW" sz="2000" dirty="0"/>
              <a:t>override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void Write( </a:t>
            </a:r>
            <a:r>
              <a:rPr lang="en-US" altLang="zh-TW" sz="2000" dirty="0"/>
              <a:t>byte</a:t>
            </a:r>
            <a:r>
              <a:rPr lang="en-US" altLang="zh-TW" sz="2000" dirty="0"/>
              <a:t>[] 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offset,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count </a:t>
            </a:r>
            <a:r>
              <a:rPr lang="en-US" altLang="zh-TW" sz="2000" dirty="0" smtClean="0"/>
              <a:t>);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98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2230"/>
            <a:ext cx="10515600" cy="903288"/>
          </a:xfrm>
        </p:spPr>
        <p:txBody>
          <a:bodyPr/>
          <a:lstStyle/>
          <a:p>
            <a:r>
              <a:rPr kumimoji="1" lang="zh-TW" altLang="en-US" b="1" dirty="0" smtClean="0"/>
              <a:t>其他實作程式範例</a:t>
            </a:r>
            <a:endParaRPr kumimoji="1" lang="zh-TW" altLang="en-US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65518"/>
            <a:ext cx="11364685" cy="52322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37160" rIns="182880" bIns="137160">
            <a:spAutoFit/>
          </a:bodyPr>
          <a:lstStyle/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using System;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using 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System.IO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 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FileCopy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	public 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string </a:t>
            </a:r>
            <a:r>
              <a:rPr lang="en-US" sz="1400" dirty="0" err="1" smtClean="0">
                <a:latin typeface="Lucida Console" pitchFamily="49" charset="0"/>
              </a:rPr>
              <a:t>sourceFile</a:t>
            </a:r>
            <a:r>
              <a:rPr lang="en-US" sz="1400" dirty="0" smtClean="0">
                <a:latin typeface="Lucida Console" pitchFamily="49" charset="0"/>
              </a:rPr>
              <a:t> = "</a:t>
            </a:r>
            <a:r>
              <a:rPr lang="en-US" sz="1400" dirty="0" err="1" smtClean="0">
                <a:latin typeface="Lucida Console" pitchFamily="49" charset="0"/>
              </a:rPr>
              <a:t>source.txt</a:t>
            </a:r>
            <a:r>
              <a:rPr lang="en-US" sz="1400" dirty="0" smtClean="0">
                <a:latin typeface="Lucida Console" pitchFamily="49" charset="0"/>
              </a:rPr>
              <a:t>";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altLang="zh-TW" sz="1400" dirty="0" smtClean="0">
                <a:latin typeface="Lucida Console" pitchFamily="49" charset="0"/>
              </a:rPr>
              <a:t>string </a:t>
            </a:r>
            <a:r>
              <a:rPr lang="en-US" altLang="zh-TW" sz="1400" dirty="0" err="1" smtClean="0">
                <a:latin typeface="Lucida Console" pitchFamily="49" charset="0"/>
              </a:rPr>
              <a:t>targetFile</a:t>
            </a:r>
            <a:r>
              <a:rPr lang="en-US" altLang="zh-TW" sz="1400" dirty="0" smtClean="0">
                <a:latin typeface="Lucida Console" pitchFamily="49" charset="0"/>
              </a:rPr>
              <a:t> </a:t>
            </a:r>
            <a:r>
              <a:rPr lang="en-US" altLang="zh-TW" sz="1400" dirty="0">
                <a:latin typeface="Lucida Console" pitchFamily="49" charset="0"/>
              </a:rPr>
              <a:t>= </a:t>
            </a:r>
            <a:r>
              <a:rPr lang="en-US" altLang="zh-TW" sz="1400" dirty="0" smtClean="0">
                <a:latin typeface="Lucida Console" pitchFamily="49" charset="0"/>
              </a:rPr>
              <a:t>"</a:t>
            </a:r>
            <a:r>
              <a:rPr lang="en-US" altLang="zh-TW" sz="1400" dirty="0" err="1" smtClean="0">
                <a:latin typeface="Lucida Console" pitchFamily="49" charset="0"/>
              </a:rPr>
              <a:t>target.txt</a:t>
            </a:r>
            <a:r>
              <a:rPr lang="en-US" altLang="zh-TW" sz="1400" dirty="0">
                <a:latin typeface="Lucida Console" pitchFamily="49" charset="0"/>
              </a:rPr>
              <a:t>";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try{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fromStream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= new 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 smtClean="0">
                <a:solidFill>
                  <a:srgbClr val="0432FF"/>
                </a:solidFill>
                <a:latin typeface="Lucida Console" pitchFamily="49" charset="0"/>
              </a:rPr>
              <a:t>(</a:t>
            </a:r>
            <a:r>
              <a:rPr lang="en-US" altLang="zh-TW" sz="1400" b="1" dirty="0" err="1" smtClean="0">
                <a:solidFill>
                  <a:srgbClr val="0432FF"/>
                </a:solidFill>
                <a:latin typeface="Lucida Console" pitchFamily="49" charset="0"/>
              </a:rPr>
              <a:t>sourceFile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,FileMode.Open,FileAccess.Read</a:t>
            </a:r>
            <a:r>
              <a:rPr lang="en-US" sz="1400" b="1" dirty="0" smtClean="0">
                <a:solidFill>
                  <a:srgbClr val="0432FF"/>
                </a:solidFill>
                <a:latin typeface="Lucida Console" pitchFamily="49" charset="0"/>
              </a:rPr>
              <a:t>);</a:t>
            </a:r>
            <a:endParaRPr lang="en-US" sz="1400" b="1" dirty="0">
              <a:solidFill>
                <a:srgbClr val="0432FF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        		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toStream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= new 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 smtClean="0">
                <a:solidFill>
                  <a:srgbClr val="0432FF"/>
                </a:solidFill>
                <a:latin typeface="Lucida Console" pitchFamily="49" charset="0"/>
              </a:rPr>
              <a:t>(</a:t>
            </a:r>
            <a:r>
              <a:rPr lang="en-US" altLang="zh-TW" sz="1400" b="1" dirty="0" err="1">
                <a:solidFill>
                  <a:srgbClr val="0432FF"/>
                </a:solidFill>
                <a:latin typeface="Lucida Console" pitchFamily="49" charset="0"/>
              </a:rPr>
              <a:t>targetFile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,FileMode.Create,FileAccess.Write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);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 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Byte[] buffer = new </a:t>
            </a:r>
            <a:r>
              <a:rPr lang="en-US" sz="1400" dirty="0" smtClean="0">
                <a:latin typeface="Lucida Console" pitchFamily="49" charset="0"/>
              </a:rPr>
              <a:t>Byte[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500</a:t>
            </a:r>
            <a:r>
              <a:rPr lang="en-US" sz="1400" dirty="0" smtClean="0">
                <a:latin typeface="Lucida Console" pitchFamily="49" charset="0"/>
              </a:rPr>
              <a:t>];  //</a:t>
            </a:r>
            <a:r>
              <a:rPr lang="zh-TW" altLang="en-US" sz="1400" dirty="0" smtClean="0">
                <a:latin typeface="Lucida Console" pitchFamily="49" charset="0"/>
              </a:rPr>
              <a:t>準備暫存的資料陣列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        		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while ((count =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 pitchFamily="49" charset="0"/>
              </a:rPr>
              <a:t>fromStream.Read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(buffer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, 0, </a:t>
            </a: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buffer.Length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)) &gt; 0)	//</a:t>
            </a:r>
            <a:r>
              <a:rPr lang="zh-TW" alt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從資料串流讀取資料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         		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 pitchFamily="49" charset="0"/>
              </a:rPr>
              <a:t>toStream.Write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(buffer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, 0,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count);	</a:t>
            </a:r>
            <a:r>
              <a:rPr lang="en-US" altLang="zh-TW" sz="1400" b="1" dirty="0" smtClean="0">
                <a:solidFill>
                  <a:srgbClr val="FF0000"/>
                </a:solidFill>
                <a:latin typeface="Lucida Console" pitchFamily="49" charset="0"/>
              </a:rPr>
              <a:t>//</a:t>
            </a:r>
            <a:r>
              <a:rPr lang="zh-TW" alt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寫入資料串流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	catch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	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dirty="0" err="1">
                <a:latin typeface="Lucida Console" pitchFamily="49" charset="0"/>
              </a:rPr>
              <a:t>Console.WriteLine</a:t>
            </a:r>
            <a:r>
              <a:rPr lang="en-US" sz="1400" dirty="0">
                <a:latin typeface="Lucida Console" pitchFamily="49" charset="0"/>
              </a:rPr>
              <a:t>("Usage: </a:t>
            </a:r>
            <a:r>
              <a:rPr lang="en-US" sz="1400" dirty="0" err="1">
                <a:latin typeface="Lucida Console" pitchFamily="49" charset="0"/>
              </a:rPr>
              <a:t>FileCopy</a:t>
            </a:r>
            <a:r>
              <a:rPr lang="en-US" sz="1400" dirty="0">
                <a:latin typeface="Lucida Console" pitchFamily="49" charset="0"/>
              </a:rPr>
              <a:t> [</a:t>
            </a:r>
            <a:r>
              <a:rPr lang="en-US" sz="1400" dirty="0" err="1">
                <a:latin typeface="Lucida Console" pitchFamily="49" charset="0"/>
              </a:rPr>
              <a:t>FromFile</a:t>
            </a:r>
            <a:r>
              <a:rPr lang="en-US" sz="1400" dirty="0">
                <a:latin typeface="Lucida Console" pitchFamily="49" charset="0"/>
              </a:rPr>
              <a:t>] [</a:t>
            </a:r>
            <a:r>
              <a:rPr lang="en-US" sz="1400" dirty="0" err="1">
                <a:latin typeface="Lucida Console" pitchFamily="49" charset="0"/>
              </a:rPr>
              <a:t>ToFile</a:t>
            </a:r>
            <a:r>
              <a:rPr lang="en-US" sz="1400" dirty="0">
                <a:latin typeface="Lucida Console" pitchFamily="49" charset="0"/>
              </a:rPr>
              <a:t>]");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02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0485" y="341314"/>
            <a:ext cx="9791927" cy="1143000"/>
          </a:xfrm>
        </p:spPr>
        <p:txBody>
          <a:bodyPr/>
          <a:lstStyle/>
          <a:p>
            <a:r>
              <a:rPr lang="zh-TW" altLang="en-US" b="1" dirty="0"/>
              <a:t>序列檔</a:t>
            </a:r>
            <a:r>
              <a:rPr lang="en-US" altLang="zh-TW" b="1" dirty="0"/>
              <a:t>I/O</a:t>
            </a:r>
            <a:endParaRPr lang="en-GB" altLang="zh-TW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484" y="1862139"/>
            <a:ext cx="9791927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zh-TW" dirty="0" err="1"/>
              <a:t>FileStream.Read</a:t>
            </a:r>
            <a:r>
              <a:rPr lang="en-GB" altLang="zh-TW" dirty="0" smtClean="0"/>
              <a:t>() </a:t>
            </a:r>
            <a:r>
              <a:rPr lang="zh-TW" altLang="en-US" dirty="0" smtClean="0"/>
              <a:t>與</a:t>
            </a:r>
            <a:r>
              <a:rPr lang="en-GB" altLang="zh-TW" dirty="0" err="1" smtClean="0"/>
              <a:t>FileStream.Write</a:t>
            </a:r>
            <a:r>
              <a:rPr lang="en-GB" altLang="zh-TW" dirty="0" smtClean="0"/>
              <a:t>()</a:t>
            </a:r>
            <a:r>
              <a:rPr lang="zh-TW" altLang="en-US" dirty="0" smtClean="0"/>
              <a:t>等方法主要針對二進位檔案（</a:t>
            </a:r>
            <a:r>
              <a:rPr lang="en-GB" altLang="zh-TW" dirty="0" smtClean="0"/>
              <a:t>binary files</a:t>
            </a:r>
            <a:r>
              <a:rPr lang="zh-TW" altLang="en-US" dirty="0" smtClean="0"/>
              <a:t>）</a:t>
            </a:r>
            <a:endParaRPr lang="en-GB" altLang="zh-TW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zh-TW" altLang="en-US" sz="2800" dirty="0" smtClean="0"/>
              <a:t>資料以位元組的原始面貌儲存，雖然處理起來較有效率，但比較不利人類閱覽</a:t>
            </a:r>
            <a:endParaRPr lang="en-GB" altLang="zh-TW" sz="2800" dirty="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TW" altLang="en-US" dirty="0" smtClean="0"/>
              <a:t>文字檔案以文字編碼，可透過文字編輯器檢視</a:t>
            </a:r>
            <a:r>
              <a:rPr lang="en-GB" altLang="zh-TW" dirty="0" smtClean="0"/>
              <a:t> </a:t>
            </a:r>
            <a:endParaRPr lang="en-GB" altLang="zh-TW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zh-TW" altLang="en-US" sz="2800" dirty="0" smtClean="0"/>
              <a:t>例如，數字資料「</a:t>
            </a:r>
            <a:r>
              <a:rPr lang="en-GB" altLang="zh-TW" sz="2800" dirty="0" smtClean="0"/>
              <a:t>150</a:t>
            </a:r>
            <a:r>
              <a:rPr lang="zh-TW" altLang="en-US" sz="2800" dirty="0" smtClean="0"/>
              <a:t>」可以用三個字元：「</a:t>
            </a:r>
            <a:r>
              <a:rPr lang="en-GB" altLang="zh-TW" sz="2800" dirty="0" smtClean="0"/>
              <a:t>1</a:t>
            </a:r>
            <a:r>
              <a:rPr lang="zh-TW" altLang="en-US" sz="2800" dirty="0" smtClean="0"/>
              <a:t>」、「</a:t>
            </a:r>
            <a:r>
              <a:rPr lang="en-GB" altLang="zh-TW" sz="2800" dirty="0" smtClean="0"/>
              <a:t>5</a:t>
            </a:r>
            <a:r>
              <a:rPr lang="zh-TW" altLang="en-US" sz="2800" dirty="0" smtClean="0"/>
              <a:t>」</a:t>
            </a:r>
            <a:r>
              <a:rPr lang="en-GB" altLang="zh-TW" sz="2800" dirty="0" smtClean="0"/>
              <a:t> </a:t>
            </a:r>
            <a:r>
              <a:rPr lang="zh-TW" altLang="en-US" sz="2800" dirty="0" smtClean="0"/>
              <a:t>與「</a:t>
            </a:r>
            <a:r>
              <a:rPr lang="en-GB" altLang="zh-TW" sz="2800" dirty="0" smtClean="0"/>
              <a:t>0</a:t>
            </a:r>
            <a:r>
              <a:rPr lang="zh-TW" altLang="en-US" sz="2800" dirty="0" smtClean="0"/>
              <a:t>」儲存，而非用二進位格式儲存（</a:t>
            </a:r>
            <a:r>
              <a:rPr lang="en-GB" altLang="zh-TW" sz="2800" dirty="0" smtClean="0"/>
              <a:t>10010110</a:t>
            </a:r>
            <a:r>
              <a:rPr lang="zh-TW" altLang="en-US" sz="2800" dirty="0" smtClean="0"/>
              <a:t>）</a:t>
            </a:r>
            <a:endParaRPr lang="en-GB" altLang="zh-TW" sz="2800" dirty="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altLang="zh-TW" dirty="0"/>
              <a:t>C</a:t>
            </a:r>
            <a:r>
              <a:rPr lang="en-GB" altLang="zh-TW" dirty="0" smtClean="0"/>
              <a:t>#</a:t>
            </a:r>
            <a:r>
              <a:rPr lang="zh-TW" altLang="en-US" dirty="0" smtClean="0"/>
              <a:t>有額外的類別可針對文字檔進行讀寫的動作（衍生自</a:t>
            </a:r>
            <a:r>
              <a:rPr lang="en-GB" altLang="zh-TW" dirty="0" err="1" smtClean="0"/>
              <a:t>TextReader</a:t>
            </a:r>
            <a:r>
              <a:rPr lang="zh-TW" altLang="en-US" dirty="0" smtClean="0"/>
              <a:t>與</a:t>
            </a:r>
            <a:r>
              <a:rPr lang="en-GB" altLang="zh-TW" dirty="0" err="1" smtClean="0"/>
              <a:t>TextWriter</a:t>
            </a:r>
            <a:r>
              <a:rPr lang="zh-TW" altLang="en-US" dirty="0" smtClean="0"/>
              <a:t>類別）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1527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74" y="269875"/>
            <a:ext cx="7772400" cy="1143000"/>
          </a:xfrm>
        </p:spPr>
        <p:txBody>
          <a:bodyPr/>
          <a:lstStyle/>
          <a:p>
            <a:r>
              <a:rPr lang="zh-TW" altLang="en-US" b="1" dirty="0" smtClean="0"/>
              <a:t>文字檔的讀寫</a:t>
            </a:r>
            <a:endParaRPr lang="en-GB" altLang="zh-TW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429" y="1412875"/>
            <a:ext cx="10646228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GB" altLang="zh-TW" dirty="0" err="1" smtClean="0"/>
              <a:t>StreamReader</a:t>
            </a:r>
            <a:r>
              <a:rPr lang="zh-TW" altLang="en-US" dirty="0" smtClean="0"/>
              <a:t>與</a:t>
            </a:r>
            <a:r>
              <a:rPr lang="en-GB" altLang="zh-TW" dirty="0" err="1" smtClean="0"/>
              <a:t>StreamWriter</a:t>
            </a:r>
            <a:r>
              <a:rPr lang="zh-TW" altLang="en-US" dirty="0" smtClean="0"/>
              <a:t>類別</a:t>
            </a:r>
            <a:endParaRPr lang="en-GB" altLang="zh-TW" dirty="0"/>
          </a:p>
          <a:p>
            <a:pPr lvl="1"/>
            <a:r>
              <a:rPr lang="zh-TW" altLang="en-US" sz="2800" dirty="0" smtClean="0"/>
              <a:t>由</a:t>
            </a:r>
            <a:r>
              <a:rPr lang="en-GB" altLang="zh-TW" sz="2800" dirty="0" err="1" smtClean="0"/>
              <a:t>TextReader</a:t>
            </a:r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TextWriter</a:t>
            </a:r>
            <a:r>
              <a:rPr lang="zh-TW" altLang="en-US" sz="2800" dirty="0" smtClean="0"/>
              <a:t>繼承而來</a:t>
            </a:r>
            <a:endParaRPr lang="en-GB" altLang="zh-TW" sz="2800" dirty="0"/>
          </a:p>
          <a:p>
            <a:r>
              <a:rPr lang="zh-TW" altLang="en-US" dirty="0" smtClean="0"/>
              <a:t>其中提供</a:t>
            </a:r>
            <a:r>
              <a:rPr lang="en-US" altLang="zh-TW" dirty="0" err="1" smtClean="0"/>
              <a:t>ReadLine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WriteLine</a:t>
            </a:r>
            <a:r>
              <a:rPr lang="zh-TW" altLang="en-US" dirty="0" smtClean="0"/>
              <a:t>方法可執行格式化輸入輸出</a:t>
            </a:r>
            <a:endParaRPr lang="en-GB" altLang="zh-TW" dirty="0"/>
          </a:p>
          <a:p>
            <a:pPr lvl="1"/>
            <a:r>
              <a:rPr lang="zh-TW" altLang="en-US" dirty="0" smtClean="0"/>
              <a:t>請注意：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Console</a:t>
            </a:r>
            <a:r>
              <a:rPr lang="zh-TW" altLang="en-US" dirty="0" smtClean="0"/>
              <a:t>之中的</a:t>
            </a:r>
            <a:r>
              <a:rPr lang="en-GB" altLang="zh-TW" dirty="0" err="1" smtClean="0"/>
              <a:t>StreamReader</a:t>
            </a:r>
            <a:r>
              <a:rPr lang="zh-TW" altLang="en-US" dirty="0" smtClean="0"/>
              <a:t>與</a:t>
            </a:r>
            <a:r>
              <a:rPr lang="en-GB" altLang="zh-TW" dirty="0" err="1" smtClean="0"/>
              <a:t>StreamWriter</a:t>
            </a:r>
            <a:r>
              <a:rPr lang="zh-TW" altLang="en-US" dirty="0" smtClean="0"/>
              <a:t>物件也同樣有</a:t>
            </a:r>
            <a:r>
              <a:rPr lang="en-US" altLang="zh-TW" dirty="0" err="1"/>
              <a:t>ReadLine</a:t>
            </a:r>
            <a:r>
              <a:rPr lang="zh-TW" altLang="en-US" dirty="0"/>
              <a:t>與</a:t>
            </a:r>
            <a:r>
              <a:rPr lang="en-US" altLang="zh-TW" dirty="0" err="1"/>
              <a:t>WriteLine</a:t>
            </a:r>
            <a:r>
              <a:rPr lang="zh-TW" altLang="en-US" dirty="0" smtClean="0"/>
              <a:t>方法可以執行標準輸入輸出，用法一樣。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46731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向右箭號 94"/>
          <p:cNvSpPr/>
          <p:nvPr/>
        </p:nvSpPr>
        <p:spPr>
          <a:xfrm>
            <a:off x="0" y="1498600"/>
            <a:ext cx="10159741" cy="122554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資料讀入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234747" y="2753536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406660" y="2756807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816" y="162900"/>
            <a:ext cx="10515600" cy="1325563"/>
          </a:xfrm>
        </p:spPr>
        <p:txBody>
          <a:bodyPr/>
          <a:lstStyle/>
          <a:p>
            <a:r>
              <a:rPr kumimoji="1" lang="en-US" altLang="zh-TW" b="1" dirty="0" err="1" smtClean="0"/>
              <a:t>StreamReader</a:t>
            </a:r>
            <a:r>
              <a:rPr kumimoji="1" lang="zh-TW" altLang="en-US" b="1" dirty="0" smtClean="0"/>
              <a:t>圖例</a:t>
            </a:r>
            <a:endParaRPr kumimoji="1" lang="zh-TW" altLang="en-US" b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2971802" y="4212223"/>
            <a:ext cx="13669734" cy="767443"/>
            <a:chOff x="-587828" y="4081594"/>
            <a:chExt cx="13669734" cy="767443"/>
          </a:xfrm>
        </p:grpSpPr>
        <p:grpSp>
          <p:nvGrpSpPr>
            <p:cNvPr id="6" name="群組 5"/>
            <p:cNvGrpSpPr/>
            <p:nvPr/>
          </p:nvGrpSpPr>
          <p:grpSpPr>
            <a:xfrm>
              <a:off x="-587828" y="4082143"/>
              <a:ext cx="1877786" cy="766894"/>
              <a:chOff x="1926771" y="3004457"/>
              <a:chExt cx="3238499" cy="1322614"/>
            </a:xfrm>
          </p:grpSpPr>
          <p:sp>
            <p:nvSpPr>
              <p:cNvPr id="4" name="平行四邊形 3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平行四邊形 4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711941" y="4082143"/>
              <a:ext cx="1877786" cy="766894"/>
              <a:chOff x="1926771" y="3004457"/>
              <a:chExt cx="3238499" cy="1322614"/>
            </a:xfrm>
          </p:grpSpPr>
          <p:sp>
            <p:nvSpPr>
              <p:cNvPr id="8" name="平行四邊形 7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平行四邊形 8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2044368" y="4082143"/>
              <a:ext cx="1877786" cy="766894"/>
              <a:chOff x="1926771" y="3004457"/>
              <a:chExt cx="3238499" cy="1322614"/>
            </a:xfrm>
          </p:grpSpPr>
          <p:sp>
            <p:nvSpPr>
              <p:cNvPr id="11" name="平行四邊形 10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平行四邊形 11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3344137" y="4082143"/>
              <a:ext cx="1877786" cy="766894"/>
              <a:chOff x="1926771" y="3004457"/>
              <a:chExt cx="3238499" cy="1322614"/>
            </a:xfrm>
          </p:grpSpPr>
          <p:sp>
            <p:nvSpPr>
              <p:cNvPr id="14" name="平行四邊形 13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平行四邊形 14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4643906" y="4081594"/>
              <a:ext cx="1877786" cy="766894"/>
              <a:chOff x="1926771" y="3004457"/>
              <a:chExt cx="3238499" cy="1322614"/>
            </a:xfrm>
          </p:grpSpPr>
          <p:sp>
            <p:nvSpPr>
              <p:cNvPr id="17" name="平行四邊形 16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平行四邊形 17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5943675" y="4081594"/>
              <a:ext cx="1877786" cy="766894"/>
              <a:chOff x="1926771" y="3004457"/>
              <a:chExt cx="3238499" cy="1322614"/>
            </a:xfrm>
          </p:grpSpPr>
          <p:sp>
            <p:nvSpPr>
              <p:cNvPr id="20" name="平行四邊形 19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平行四邊形 20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7243444" y="4081594"/>
              <a:ext cx="1877786" cy="766894"/>
              <a:chOff x="1926771" y="3004457"/>
              <a:chExt cx="3238499" cy="1322614"/>
            </a:xfrm>
          </p:grpSpPr>
          <p:sp>
            <p:nvSpPr>
              <p:cNvPr id="23" name="平行四邊形 22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平行四邊形 23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8575871" y="4081594"/>
              <a:ext cx="1877786" cy="766894"/>
              <a:chOff x="1926771" y="3004457"/>
              <a:chExt cx="3238499" cy="1322614"/>
            </a:xfrm>
          </p:grpSpPr>
          <p:sp>
            <p:nvSpPr>
              <p:cNvPr id="26" name="平行四邊形 25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平行四邊形 26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9891969" y="4081594"/>
              <a:ext cx="1877786" cy="766894"/>
              <a:chOff x="1926771" y="3004457"/>
              <a:chExt cx="3238499" cy="1322614"/>
            </a:xfrm>
          </p:grpSpPr>
          <p:sp>
            <p:nvSpPr>
              <p:cNvPr id="55" name="平行四邊形 54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6" name="平行四邊形 55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11204120" y="4081594"/>
              <a:ext cx="1877786" cy="766894"/>
              <a:chOff x="1926771" y="3004457"/>
              <a:chExt cx="3238499" cy="1322614"/>
            </a:xfrm>
          </p:grpSpPr>
          <p:sp>
            <p:nvSpPr>
              <p:cNvPr id="58" name="平行四邊形 57"/>
              <p:cNvSpPr/>
              <p:nvPr/>
            </p:nvSpPr>
            <p:spPr>
              <a:xfrm>
                <a:off x="1926771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9" name="平行四邊形 58"/>
              <p:cNvSpPr/>
              <p:nvPr/>
            </p:nvSpPr>
            <p:spPr>
              <a:xfrm>
                <a:off x="3058884" y="3004457"/>
                <a:ext cx="2106386" cy="1322614"/>
              </a:xfrm>
              <a:prstGeom prst="parallelogram">
                <a:avLst>
                  <a:gd name="adj" fmla="val 7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pic>
        <p:nvPicPr>
          <p:cNvPr id="83" name="圖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546110" y="1780923"/>
            <a:ext cx="3109485" cy="370624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39" y="3715691"/>
            <a:ext cx="5078564" cy="1091891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6877630" y="3477986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平行四邊形 61"/>
          <p:cNvSpPr/>
          <p:nvPr/>
        </p:nvSpPr>
        <p:spPr>
          <a:xfrm>
            <a:off x="6874404" y="2732314"/>
            <a:ext cx="1221350" cy="766894"/>
          </a:xfrm>
          <a:prstGeom prst="parallelogram">
            <a:avLst>
              <a:gd name="adj" fmla="val 7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8112087" y="2732313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8134921" y="3699241"/>
            <a:ext cx="656436" cy="1091891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7550399" y="3469821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平行四邊形 66"/>
          <p:cNvSpPr/>
          <p:nvPr/>
        </p:nvSpPr>
        <p:spPr>
          <a:xfrm>
            <a:off x="7547173" y="2724149"/>
            <a:ext cx="1221350" cy="766894"/>
          </a:xfrm>
          <a:prstGeom prst="parallelogram">
            <a:avLst>
              <a:gd name="adj" fmla="val 7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910292" y="3951512"/>
            <a:ext cx="1263885" cy="5225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 smtClean="0"/>
              <a:t>StreamReader</a:t>
            </a:r>
            <a:endParaRPr kumimoji="1" lang="zh-TW" altLang="en-US" sz="1400" dirty="0"/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9095088" y="3695663"/>
            <a:ext cx="656436" cy="1091891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10054973" y="3669855"/>
            <a:ext cx="656436" cy="1091891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11015140" y="3666277"/>
            <a:ext cx="656436" cy="1091891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11997859" y="3669855"/>
            <a:ext cx="656436" cy="1091891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 rotWithShape="1">
          <a:blip r:embed="rId3"/>
          <a:srcRect l="22962" r="64112"/>
          <a:stretch/>
        </p:blipFill>
        <p:spPr>
          <a:xfrm>
            <a:off x="12958026" y="3666277"/>
            <a:ext cx="656436" cy="1091891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2016918" y="3507373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5" name="平行四邊形 84"/>
          <p:cNvSpPr/>
          <p:nvPr/>
        </p:nvSpPr>
        <p:spPr>
          <a:xfrm>
            <a:off x="2013692" y="2761701"/>
            <a:ext cx="1221350" cy="766894"/>
          </a:xfrm>
          <a:prstGeom prst="parallelogram">
            <a:avLst>
              <a:gd name="adj" fmla="val 7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2689687" y="3499208"/>
            <a:ext cx="656436" cy="14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平行四邊形 86"/>
          <p:cNvSpPr/>
          <p:nvPr/>
        </p:nvSpPr>
        <p:spPr>
          <a:xfrm>
            <a:off x="2670132" y="2753536"/>
            <a:ext cx="1221350" cy="766894"/>
          </a:xfrm>
          <a:prstGeom prst="parallelogram">
            <a:avLst>
              <a:gd name="adj" fmla="val 7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049580" y="3980899"/>
            <a:ext cx="1263885" cy="5225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 smtClean="0"/>
              <a:t>FileStream</a:t>
            </a:r>
            <a:endParaRPr kumimoji="1" lang="zh-TW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4637314" y="3107596"/>
            <a:ext cx="1623120" cy="362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Stream</a:t>
            </a:r>
            <a:endParaRPr kumimoji="1" lang="zh-TW" altLang="en-US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33092" y="5121199"/>
            <a:ext cx="1623120" cy="362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File</a:t>
            </a:r>
            <a:endParaRPr kumimoji="1" lang="zh-TW" altLang="en-US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25446" y="3102563"/>
            <a:ext cx="2418786" cy="34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Lines of Text</a:t>
            </a:r>
            <a:endParaRPr kumimoji="1" lang="zh-TW" altLang="en-US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3" name="向左箭號 92"/>
          <p:cNvSpPr/>
          <p:nvPr/>
        </p:nvSpPr>
        <p:spPr>
          <a:xfrm>
            <a:off x="1622236" y="5284635"/>
            <a:ext cx="10569764" cy="134072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資料寫回檔案則是上面流程的反向動作</a:t>
            </a:r>
            <a:endParaRPr kumimoji="1" lang="zh-TW" altLang="en-US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91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42901" y="319949"/>
            <a:ext cx="11413671" cy="63094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37160" rIns="182880" bIns="137160">
            <a:spAutoFit/>
          </a:bodyPr>
          <a:lstStyle/>
          <a:p>
            <a:pPr defTabSz="539750">
              <a:defRPr/>
            </a:pPr>
            <a:r>
              <a:rPr lang="en-US" altLang="zh-TW" sz="1400" noProof="1">
                <a:latin typeface="Lucida Console" pitchFamily="49" charset="0"/>
              </a:rPr>
              <a:t>using System;</a:t>
            </a:r>
          </a:p>
          <a:p>
            <a:pPr defTabSz="539750">
              <a:defRPr/>
            </a:pPr>
            <a:r>
              <a:rPr lang="en-US" altLang="zh-TW" sz="1400" noProof="1">
                <a:latin typeface="Lucida Console" pitchFamily="49" charset="0"/>
              </a:rPr>
              <a:t>using System.IO;</a:t>
            </a:r>
          </a:p>
          <a:p>
            <a:pPr defTabSz="539750">
              <a:defRPr/>
            </a:pPr>
            <a:endParaRPr lang="en-US" altLang="zh-TW" sz="1400" noProof="1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altLang="zh-TW" sz="1400" noProof="1">
                <a:latin typeface="Lucida Console" pitchFamily="49" charset="0"/>
              </a:rPr>
              <a:t>class </a:t>
            </a:r>
            <a:r>
              <a:rPr lang="en-GB" altLang="zh-TW" sz="1400" dirty="0" err="1">
                <a:latin typeface="Lucida Console" pitchFamily="49" charset="0"/>
              </a:rPr>
              <a:t>CreateTextFile</a:t>
            </a:r>
            <a:endParaRPr lang="en-GB" altLang="zh-TW" sz="1400" noProof="1"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{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	public static void Main(String[] args)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	{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try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</a:t>
            </a:r>
            <a:r>
              <a:rPr lang="en-GB" altLang="zh-TW" sz="1400" noProof="1" smtClean="0">
                <a:latin typeface="Lucida Console" pitchFamily="49" charset="0"/>
              </a:rPr>
              <a:t>{   //</a:t>
            </a:r>
            <a:r>
              <a:rPr lang="zh-TW" altLang="en-US" sz="1400" noProof="1" smtClean="0">
                <a:latin typeface="Lucida Console" pitchFamily="49" charset="0"/>
              </a:rPr>
              <a:t>建立讀取</a:t>
            </a:r>
            <a:r>
              <a:rPr lang="en-US" altLang="zh-TW" sz="1400" noProof="1" smtClean="0">
                <a:latin typeface="Lucida Console" pitchFamily="49" charset="0"/>
              </a:rPr>
              <a:t>FileStream</a:t>
            </a:r>
            <a:r>
              <a:rPr lang="zh-TW" altLang="en-US" sz="1400" noProof="1" smtClean="0">
                <a:latin typeface="Lucida Console" pitchFamily="49" charset="0"/>
              </a:rPr>
              <a:t>物件，同時用來初始化</a:t>
            </a:r>
            <a:r>
              <a:rPr lang="en-US" altLang="zh-TW" sz="1400" noProof="1" smtClean="0">
                <a:latin typeface="Lucida Console" pitchFamily="49" charset="0"/>
              </a:rPr>
              <a:t>StreamWriter</a:t>
            </a:r>
            <a:endParaRPr lang="en-GB" altLang="zh-TW" sz="1400" noProof="1"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</a:t>
            </a:r>
            <a:r>
              <a:rPr lang="en-GB" altLang="zh-TW" sz="1400" noProof="1">
                <a:latin typeface="Lucida Console" pitchFamily="49" charset="0"/>
              </a:rPr>
              <a:t>	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FileStream 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toStream = new FileStream(args[0], 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FileMode.Create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,</a:t>
            </a:r>
            <a:r>
              <a:rPr lang="zh-TW" altLang="en-US" sz="1400" b="1" noProof="1" smtClean="0">
                <a:solidFill>
                  <a:srgbClr val="0432FF"/>
                </a:solidFill>
                <a:latin typeface="Lucida Console" pitchFamily="49" charset="0"/>
              </a:rPr>
              <a:t> 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 FileAccess.Write);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			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StreamWriter fileWriter = new 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StreamWriter(toStream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);</a:t>
            </a:r>
            <a:endParaRPr lang="en-GB" altLang="zh-TW" sz="1400" b="1" noProof="1">
              <a:solidFill>
                <a:srgbClr val="0432FF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for (int i = 0; i &lt; 10; i++)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    </a:t>
            </a:r>
            <a:r>
              <a:rPr lang="en-GB" altLang="zh-TW" sz="1400" noProof="1">
                <a:latin typeface="Lucida Console" pitchFamily="49" charset="0"/>
              </a:rPr>
              <a:t>	</a:t>
            </a:r>
            <a:r>
              <a:rPr lang="en-GB" altLang="zh-TW" sz="1400" noProof="1" smtClean="0">
                <a:latin typeface="Lucida Console" pitchFamily="49" charset="0"/>
              </a:rPr>
              <a:t>fileWriter.WriteLine</a:t>
            </a:r>
            <a:r>
              <a:rPr lang="en-GB" altLang="zh-TW" sz="1400" noProof="1">
                <a:latin typeface="Lucida Console" pitchFamily="49" charset="0"/>
              </a:rPr>
              <a:t>("i= " + </a:t>
            </a:r>
            <a:r>
              <a:rPr lang="en-GB" altLang="zh-TW" sz="1400" noProof="1">
                <a:latin typeface="Lucida Console" pitchFamily="49" charset="0"/>
              </a:rPr>
              <a:t>i</a:t>
            </a:r>
            <a:r>
              <a:rPr lang="en-GB" altLang="zh-TW" sz="1400" noProof="1" smtClean="0">
                <a:latin typeface="Lucida Console" pitchFamily="49" charset="0"/>
              </a:rPr>
              <a:t>);</a:t>
            </a:r>
            <a:endParaRPr lang="en-GB" altLang="zh-TW" sz="1400" noProof="1"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fileWriter.Close();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toStream.Close();</a:t>
            </a:r>
          </a:p>
          <a:p>
            <a:pPr defTabSz="539750">
              <a:defRPr/>
            </a:pPr>
            <a:endParaRPr lang="en-GB" altLang="zh-TW" sz="1400" noProof="1" smtClean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 smtClean="0">
                <a:latin typeface="Lucida Console" pitchFamily="49" charset="0"/>
              </a:rPr>
              <a:t>			//</a:t>
            </a:r>
            <a:r>
              <a:rPr lang="zh-TW" altLang="en-US" sz="1400" noProof="1">
                <a:latin typeface="Lucida Console" pitchFamily="49" charset="0"/>
              </a:rPr>
              <a:t>建立讀取</a:t>
            </a:r>
            <a:r>
              <a:rPr lang="en-US" altLang="zh-TW" sz="1400" noProof="1">
                <a:latin typeface="Lucida Console" pitchFamily="49" charset="0"/>
              </a:rPr>
              <a:t>FileStream</a:t>
            </a:r>
            <a:r>
              <a:rPr lang="zh-TW" altLang="en-US" sz="1400" noProof="1">
                <a:latin typeface="Lucida Console" pitchFamily="49" charset="0"/>
              </a:rPr>
              <a:t>物件，同時用來</a:t>
            </a:r>
            <a:r>
              <a:rPr lang="zh-TW" altLang="en-US" sz="1400" noProof="1">
                <a:latin typeface="Lucida Console" pitchFamily="49" charset="0"/>
              </a:rPr>
              <a:t>初始化</a:t>
            </a:r>
            <a:r>
              <a:rPr lang="en-US" altLang="zh-TW" sz="1400" noProof="1" smtClean="0">
                <a:latin typeface="Lucida Console" pitchFamily="49" charset="0"/>
              </a:rPr>
              <a:t>StreamReader</a:t>
            </a:r>
            <a:endParaRPr lang="en-GB" altLang="zh-TW" sz="1400" noProof="1"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FileStream fromStream = new FileStream(args[0], FileMode.Open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, 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FileAccess.Read);</a:t>
            </a:r>
            <a:endParaRPr lang="en-GB" altLang="zh-TW" sz="1400" b="1" noProof="1">
              <a:solidFill>
                <a:srgbClr val="0432FF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			StreamReader fileReader = new </a:t>
            </a:r>
            <a:r>
              <a:rPr lang="en-GB" altLang="zh-TW" sz="1400" b="1" noProof="1">
                <a:solidFill>
                  <a:srgbClr val="0432FF"/>
                </a:solidFill>
                <a:latin typeface="Lucida Console" pitchFamily="49" charset="0"/>
              </a:rPr>
              <a:t>StreamReader(fromStream</a:t>
            </a:r>
            <a:r>
              <a:rPr lang="en-GB" altLang="zh-TW" sz="1400" b="1" noProof="1" smtClean="0">
                <a:solidFill>
                  <a:srgbClr val="0432FF"/>
                </a:solidFill>
                <a:latin typeface="Lucida Console" pitchFamily="49" charset="0"/>
              </a:rPr>
              <a:t>);</a:t>
            </a:r>
            <a:endParaRPr lang="en-GB" altLang="zh-TW" sz="1400" b="1" noProof="1">
              <a:solidFill>
                <a:srgbClr val="0432FF"/>
              </a:solidFill>
              <a:latin typeface="Lucida Console" pitchFamily="49" charset="0"/>
            </a:endParaRP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for (int i = 0; i &lt; 10; i++)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{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    </a:t>
            </a:r>
            <a:r>
              <a:rPr lang="en-GB" altLang="zh-TW" sz="1400" noProof="1">
                <a:latin typeface="Lucida Console" pitchFamily="49" charset="0"/>
              </a:rPr>
              <a:t>	</a:t>
            </a:r>
            <a:r>
              <a:rPr lang="en-GB" altLang="zh-TW" sz="1400" noProof="1" smtClean="0">
                <a:latin typeface="Lucida Console" pitchFamily="49" charset="0"/>
              </a:rPr>
              <a:t>String </a:t>
            </a:r>
            <a:r>
              <a:rPr lang="en-GB" altLang="zh-TW" sz="1400" noProof="1">
                <a:latin typeface="Lucida Console" pitchFamily="49" charset="0"/>
              </a:rPr>
              <a:t>input = fileReader.ReadLine();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    </a:t>
            </a:r>
            <a:r>
              <a:rPr lang="en-GB" altLang="zh-TW" sz="1400" noProof="1">
                <a:latin typeface="Lucida Console" pitchFamily="49" charset="0"/>
              </a:rPr>
              <a:t>	</a:t>
            </a:r>
            <a:r>
              <a:rPr lang="en-GB" altLang="zh-TW" sz="1400" noProof="1" smtClean="0">
                <a:latin typeface="Lucida Console" pitchFamily="49" charset="0"/>
              </a:rPr>
              <a:t>Console.WriteLine(input</a:t>
            </a:r>
            <a:r>
              <a:rPr lang="en-GB" altLang="zh-TW" sz="1400" noProof="1">
                <a:latin typeface="Lucida Console" pitchFamily="49" charset="0"/>
              </a:rPr>
              <a:t>);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    	}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	}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       	catch{ Console.WriteLine("Usage: </a:t>
            </a:r>
            <a:r>
              <a:rPr lang="en-GB" altLang="zh-TW" sz="1400" dirty="0">
                <a:latin typeface="Lucida Console" pitchFamily="49" charset="0"/>
              </a:rPr>
              <a:t>Create</a:t>
            </a:r>
            <a:r>
              <a:rPr lang="en-GB" altLang="zh-TW" sz="1400" noProof="1">
                <a:latin typeface="Lucida Console" pitchFamily="49" charset="0"/>
              </a:rPr>
              <a:t>TextFile OutputFile");}</a:t>
            </a:r>
          </a:p>
          <a:p>
            <a:pPr defTabSz="539750">
              <a:defRPr/>
            </a:pPr>
            <a:r>
              <a:rPr lang="en-GB" altLang="zh-TW" sz="1400" noProof="1">
                <a:latin typeface="Lucida Console" pitchFamily="49" charset="0"/>
              </a:rPr>
              <a:t> 	}</a:t>
            </a:r>
          </a:p>
          <a:p>
            <a:pPr defTabSz="539750">
              <a:defRPr/>
            </a:pPr>
            <a:r>
              <a:rPr lang="en-GB" altLang="zh-TW" sz="1400" noProof="1">
                <a:latin typeface="Times New Roman" pitchFamily="18" charset="0"/>
              </a:rPr>
              <a:t>}</a:t>
            </a:r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1343" y="636814"/>
            <a:ext cx="2030186" cy="6398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kumimoji="1"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程式範例</a:t>
            </a:r>
            <a:endParaRPr kumimoji="1" lang="zh-TW" altLang="en-US" sz="24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81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b="1" dirty="0" smtClean="0"/>
              <a:t>實作練習</a:t>
            </a:r>
            <a:endParaRPr kumimoji="1" lang="zh-TW" altLang="en-US" sz="4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60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題目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請下載股票交易資料檔（</a:t>
            </a:r>
            <a:r>
              <a:rPr lang="en-US" altLang="zh-TW" dirty="0" smtClean="0"/>
              <a:t>20110315.csv</a:t>
            </a:r>
            <a:r>
              <a:rPr lang="zh-TW" altLang="en-US" dirty="0" smtClean="0"/>
              <a:t>），並用</a:t>
            </a:r>
            <a:r>
              <a:rPr lang="en-US" altLang="zh-TW" dirty="0" smtClean="0"/>
              <a:t>C#</a:t>
            </a:r>
            <a:r>
              <a:rPr lang="zh-TW" altLang="en-US" dirty="0" smtClean="0"/>
              <a:t>撰寫一支程式用來處理這些資料。</a:t>
            </a:r>
            <a:endParaRPr lang="en-US" altLang="zh-TW" dirty="0" smtClean="0"/>
          </a:p>
          <a:p>
            <a:r>
              <a:rPr lang="zh-TW" altLang="en-US" dirty="0" smtClean="0"/>
              <a:t>請撰寫一個類別名為</a:t>
            </a:r>
            <a:r>
              <a:rPr lang="en-US" altLang="zh-TW" dirty="0" smtClean="0"/>
              <a:t>Trader</a:t>
            </a:r>
            <a:r>
              <a:rPr lang="zh-TW" altLang="en-US" dirty="0" smtClean="0"/>
              <a:t>，並達到以下要求：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建構子接受欲處理的資料檔路徑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請提供一個成員方法，接受</a:t>
            </a:r>
            <a:r>
              <a:rPr lang="zh-TW" altLang="en-US" dirty="0"/>
              <a:t>一個股票名稱與</a:t>
            </a:r>
            <a:r>
              <a:rPr lang="zh-TW" altLang="en-US" dirty="0" smtClean="0"/>
              <a:t>一個檔名作為參數，此方法</a:t>
            </a:r>
            <a:r>
              <a:rPr lang="zh-TW" altLang="en-US" dirty="0"/>
              <a:t>將會從原本的股票交易檔案中篩選出</a:t>
            </a:r>
            <a:r>
              <a:rPr lang="zh-TW" altLang="en-US" dirty="0" smtClean="0"/>
              <a:t>符合指定股票名稱的交易資料，並存入參數所指定的檔案中。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如果參數指定</a:t>
            </a:r>
            <a:r>
              <a:rPr lang="zh-TW" altLang="en-US" dirty="0"/>
              <a:t>的</a:t>
            </a:r>
            <a:r>
              <a:rPr lang="zh-TW" altLang="en-US" dirty="0" smtClean="0"/>
              <a:t>檔案已存在，請直接覆寫。</a:t>
            </a:r>
            <a:endParaRPr lang="en-US" altLang="zh-TW" dirty="0" smtClean="0"/>
          </a:p>
          <a:p>
            <a:r>
              <a:rPr lang="zh-TW" altLang="en-US" dirty="0" smtClean="0"/>
              <a:t>請撰寫主函式類別，提供選單讓使用者可以重複進行</a:t>
            </a:r>
            <a:r>
              <a:rPr lang="en-US" altLang="zh-TW" dirty="0" smtClean="0"/>
              <a:t>Trader</a:t>
            </a:r>
            <a:r>
              <a:rPr lang="zh-TW" altLang="en-US" smtClean="0"/>
              <a:t>物件的功能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05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smtClean="0"/>
              <a:t>學習目標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C#</a:t>
            </a:r>
            <a:r>
              <a:rPr kumimoji="1" lang="zh-TW" altLang="en-US" dirty="0" smtClean="0"/>
              <a:t>撰寫程式讀取並寫入文字檔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簡介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提供許多</a:t>
            </a:r>
            <a:r>
              <a:rPr lang="zh-TW" altLang="en-US" dirty="0"/>
              <a:t>類別可用來操作</a:t>
            </a:r>
            <a:r>
              <a:rPr lang="zh-TW" altLang="en-US" dirty="0" smtClean="0"/>
              <a:t>檔案。</a:t>
            </a:r>
            <a:endParaRPr lang="zh-TW" altLang="zh-TW" dirty="0"/>
          </a:p>
          <a:p>
            <a:pPr lvl="1"/>
            <a:r>
              <a:rPr lang="zh-TW" altLang="en-US" dirty="0" smtClean="0"/>
              <a:t>這些類別都被定義的</a:t>
            </a:r>
            <a:r>
              <a:rPr lang="en-US" altLang="zh-TW" dirty="0" err="1" smtClean="0"/>
              <a:t>System.IO</a:t>
            </a:r>
            <a:r>
              <a:rPr lang="zh-TW" altLang="en-US" dirty="0" smtClean="0"/>
              <a:t>命名空間之中。</a:t>
            </a:r>
            <a:endParaRPr lang="en-US" altLang="zh-TW" dirty="0" smtClean="0"/>
          </a:p>
          <a:p>
            <a:r>
              <a:rPr lang="zh-TW" altLang="en-US" dirty="0" smtClean="0"/>
              <a:t>與檔案存取相關的觀念稱為「串流」（</a:t>
            </a:r>
            <a:r>
              <a:rPr lang="en-US" altLang="zh-TW" dirty="0" smtClean="0"/>
              <a:t>Streams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也被稱為資料流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同樣的觀念也被用於網路資料的存取上</a:t>
            </a:r>
            <a:endParaRPr lang="en-US" altLang="zh-TW" dirty="0" smtClean="0"/>
          </a:p>
          <a:p>
            <a:endParaRPr lang="zh-TW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資料串流簡介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資料串流是連續的位元組（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）資料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串流是未結構化的資料，由應用程式自行來解讀</a:t>
            </a:r>
            <a:endParaRPr lang="zh-TW" altLang="en-US" dirty="0"/>
          </a:p>
          <a:p>
            <a:r>
              <a:rPr lang="zh-TW" altLang="en-US" dirty="0" smtClean="0"/>
              <a:t>我們可以從「輸入串流」（</a:t>
            </a:r>
            <a:r>
              <a:rPr lang="en-US" altLang="zh-TW" dirty="0" smtClean="0"/>
              <a:t>input stream</a:t>
            </a:r>
            <a:r>
              <a:rPr lang="zh-TW" altLang="en-US" dirty="0" smtClean="0"/>
              <a:t>）來讀取一個資料串流。</a:t>
            </a:r>
            <a:endParaRPr lang="en-US" altLang="zh-TW" dirty="0" smtClean="0"/>
          </a:p>
          <a:p>
            <a:r>
              <a:rPr lang="zh-TW" altLang="en-US" dirty="0" smtClean="0"/>
              <a:t>也可以「輸出串流」</a:t>
            </a:r>
            <a:r>
              <a:rPr lang="zh-TW" altLang="en-US" dirty="0"/>
              <a:t> </a:t>
            </a:r>
            <a:r>
              <a:rPr lang="zh-TW" altLang="en-US" dirty="0" smtClean="0"/>
              <a:t>（</a:t>
            </a:r>
            <a:r>
              <a:rPr lang="en-US" altLang="zh-TW" dirty="0" smtClean="0"/>
              <a:t>output </a:t>
            </a:r>
            <a:r>
              <a:rPr lang="en-US" altLang="zh-TW" dirty="0"/>
              <a:t>stream</a:t>
            </a:r>
            <a:r>
              <a:rPr lang="zh-TW" altLang="en-US" dirty="0"/>
              <a:t>）</a:t>
            </a:r>
            <a:r>
              <a:rPr lang="zh-TW" altLang="en-US" dirty="0" smtClean="0"/>
              <a:t>來輸送一</a:t>
            </a:r>
            <a:r>
              <a:rPr lang="zh-TW" altLang="en-US" dirty="0"/>
              <a:t>個資料串流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輸入串流與輸出串流的物件可以藉由</a:t>
            </a:r>
            <a:r>
              <a:rPr lang="en-US" altLang="zh-TW" dirty="0" err="1" smtClean="0"/>
              <a:t>FileStream</a:t>
            </a:r>
            <a:r>
              <a:rPr lang="zh-TW" altLang="en-US" dirty="0" smtClean="0"/>
              <a:t>類別來建立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24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169" y="300038"/>
            <a:ext cx="7772400" cy="1143000"/>
          </a:xfrm>
        </p:spPr>
        <p:txBody>
          <a:bodyPr/>
          <a:lstStyle/>
          <a:p>
            <a:r>
              <a:rPr kumimoji="1" lang="zh-TW" altLang="en-US" b="1" dirty="0"/>
              <a:t>資料</a:t>
            </a:r>
            <a:r>
              <a:rPr kumimoji="1" lang="zh-TW" altLang="en-US" b="1" dirty="0" smtClean="0"/>
              <a:t>串流示意圖</a:t>
            </a:r>
            <a:endParaRPr lang="en-GB" altLang="zh-TW" dirty="0"/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3071813" y="4529138"/>
            <a:ext cx="7391400" cy="2133600"/>
            <a:chOff x="912" y="2256"/>
            <a:chExt cx="4656" cy="1344"/>
          </a:xfrm>
        </p:grpSpPr>
        <p:sp>
          <p:nvSpPr>
            <p:cNvPr id="7184" name="Text Box 5"/>
            <p:cNvSpPr txBox="1">
              <a:spLocks noChangeArrowheads="1"/>
            </p:cNvSpPr>
            <p:nvPr/>
          </p:nvSpPr>
          <p:spPr bwMode="auto">
            <a:xfrm>
              <a:off x="3840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zh-TW" i="1"/>
                <a:t>FileStream</a:t>
              </a:r>
              <a:r>
                <a:rPr lang="en-GB" altLang="zh-TW"/>
                <a:t> object</a:t>
              </a:r>
              <a:endParaRPr lang="en-US" altLang="zh-TW"/>
            </a:p>
          </p:txBody>
        </p:sp>
        <p:grpSp>
          <p:nvGrpSpPr>
            <p:cNvPr id="7185" name="Group 6"/>
            <p:cNvGrpSpPr>
              <a:grpSpLocks/>
            </p:cNvGrpSpPr>
            <p:nvPr/>
          </p:nvGrpSpPr>
          <p:grpSpPr bwMode="auto">
            <a:xfrm>
              <a:off x="912" y="2640"/>
              <a:ext cx="4176" cy="960"/>
              <a:chOff x="912" y="2640"/>
              <a:chExt cx="4176" cy="960"/>
            </a:xfrm>
          </p:grpSpPr>
          <p:sp>
            <p:nvSpPr>
              <p:cNvPr id="7186" name="Rectangle 7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87" name="Rectangle 8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88" name="Rectangle 9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89" name="Rectangle 10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90" name="Rectangle 11"/>
              <p:cNvSpPr>
                <a:spLocks noChangeArrowheads="1"/>
              </p:cNvSpPr>
              <p:nvPr/>
            </p:nvSpPr>
            <p:spPr bwMode="auto">
              <a:xfrm>
                <a:off x="2640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91" name="Rectangle 12"/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720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92" name="Rectangle 13"/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93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4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7194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18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zh-TW"/>
                  <a:t>byte stream</a:t>
                </a:r>
                <a:endParaRPr lang="en-US" altLang="zh-TW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>
                <a:off x="3984" y="31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grpSp>
        <p:nvGrpSpPr>
          <p:cNvPr id="7172" name="Group 17"/>
          <p:cNvGrpSpPr>
            <a:grpSpLocks/>
          </p:cNvGrpSpPr>
          <p:nvPr/>
        </p:nvGrpSpPr>
        <p:grpSpPr bwMode="auto">
          <a:xfrm>
            <a:off x="3071813" y="1557338"/>
            <a:ext cx="7391400" cy="2133600"/>
            <a:chOff x="912" y="384"/>
            <a:chExt cx="4656" cy="1344"/>
          </a:xfrm>
        </p:grpSpPr>
        <p:sp>
          <p:nvSpPr>
            <p:cNvPr id="7173" name="Rectangle 18"/>
            <p:cNvSpPr>
              <a:spLocks noChangeArrowheads="1"/>
            </p:cNvSpPr>
            <p:nvPr/>
          </p:nvSpPr>
          <p:spPr bwMode="auto">
            <a:xfrm>
              <a:off x="912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4" name="Rectangle 19"/>
            <p:cNvSpPr>
              <a:spLocks noChangeArrowheads="1"/>
            </p:cNvSpPr>
            <p:nvPr/>
          </p:nvSpPr>
          <p:spPr bwMode="auto">
            <a:xfrm>
              <a:off x="1344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5" name="Rectangle 20"/>
            <p:cNvSpPr>
              <a:spLocks noChangeArrowheads="1"/>
            </p:cNvSpPr>
            <p:nvPr/>
          </p:nvSpPr>
          <p:spPr bwMode="auto">
            <a:xfrm>
              <a:off x="1776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6" name="Rectangle 21"/>
            <p:cNvSpPr>
              <a:spLocks noChangeArrowheads="1"/>
            </p:cNvSpPr>
            <p:nvPr/>
          </p:nvSpPr>
          <p:spPr bwMode="auto">
            <a:xfrm>
              <a:off x="2208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7" name="Rectangle 22"/>
            <p:cNvSpPr>
              <a:spLocks noChangeArrowheads="1"/>
            </p:cNvSpPr>
            <p:nvPr/>
          </p:nvSpPr>
          <p:spPr bwMode="auto">
            <a:xfrm>
              <a:off x="2640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8" name="Rectangle 23"/>
            <p:cNvSpPr>
              <a:spLocks noChangeArrowheads="1"/>
            </p:cNvSpPr>
            <p:nvPr/>
          </p:nvSpPr>
          <p:spPr bwMode="auto">
            <a:xfrm>
              <a:off x="4368" y="816"/>
              <a:ext cx="720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79" name="Text Box 24"/>
            <p:cNvSpPr txBox="1">
              <a:spLocks noChangeArrowheads="1"/>
            </p:cNvSpPr>
            <p:nvPr/>
          </p:nvSpPr>
          <p:spPr bwMode="auto">
            <a:xfrm>
              <a:off x="3840" y="38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zh-TW" i="1"/>
                <a:t>FileStream</a:t>
              </a:r>
              <a:r>
                <a:rPr lang="en-GB" altLang="zh-TW"/>
                <a:t> object</a:t>
              </a:r>
              <a:endParaRPr lang="en-US" altLang="zh-TW"/>
            </a:p>
          </p:txBody>
        </p:sp>
        <p:sp>
          <p:nvSpPr>
            <p:cNvPr id="7180" name="Rectangle 25"/>
            <p:cNvSpPr>
              <a:spLocks noChangeArrowheads="1"/>
            </p:cNvSpPr>
            <p:nvPr/>
          </p:nvSpPr>
          <p:spPr bwMode="auto">
            <a:xfrm>
              <a:off x="3072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81" name="Rectangle 26"/>
            <p:cNvSpPr>
              <a:spLocks noChangeArrowheads="1"/>
            </p:cNvSpPr>
            <p:nvPr/>
          </p:nvSpPr>
          <p:spPr bwMode="auto">
            <a:xfrm>
              <a:off x="3504" y="11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7182" name="Text Box 27"/>
            <p:cNvSpPr txBox="1">
              <a:spLocks noChangeArrowheads="1"/>
            </p:cNvSpPr>
            <p:nvPr/>
          </p:nvSpPr>
          <p:spPr bwMode="auto">
            <a:xfrm>
              <a:off x="1488" y="768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zh-TW"/>
                <a:t>byte stream</a:t>
              </a:r>
              <a:endParaRPr lang="en-US" altLang="zh-TW"/>
            </a:p>
          </p:txBody>
        </p:sp>
        <p:sp>
          <p:nvSpPr>
            <p:cNvPr id="7183" name="Line 28"/>
            <p:cNvSpPr>
              <a:spLocks noChangeShapeType="1"/>
            </p:cNvSpPr>
            <p:nvPr/>
          </p:nvSpPr>
          <p:spPr bwMode="auto">
            <a:xfrm flipH="1">
              <a:off x="398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8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序列檔</a:t>
            </a:r>
            <a:r>
              <a:rPr kumimoji="1" lang="en-US" altLang="zh-TW" b="1" dirty="0" smtClean="0"/>
              <a:t>I/O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C#</a:t>
            </a:r>
            <a:r>
              <a:rPr lang="zh-TW" altLang="en-US" dirty="0" smtClean="0"/>
              <a:t>的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框架類別庫中有許多的類別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FileStream</a:t>
            </a:r>
            <a:r>
              <a:rPr lang="zh-TW" altLang="en-US" dirty="0" smtClean="0"/>
              <a:t>是其中最基本的，用來處理二進位檔案</a:t>
            </a:r>
            <a:endParaRPr lang="en-US" altLang="zh-TW" dirty="0" smtClean="0"/>
          </a:p>
          <a:p>
            <a:pPr lvl="1"/>
            <a:r>
              <a:rPr lang="en-US" altLang="zh-TW" dirty="0" err="1"/>
              <a:t>FileStream</a:t>
            </a:r>
            <a:r>
              <a:rPr lang="zh-TW" altLang="en-US" dirty="0" smtClean="0"/>
              <a:t>建構子執行時需要指定檔案名稱，並指定需要「讀」還是「寫」，藉此來會開啟一個對應的串流的物件。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其中提供</a:t>
            </a:r>
            <a:r>
              <a:rPr lang="en-US" altLang="zh-TW" dirty="0" smtClean="0"/>
              <a:t>Read()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Write()</a:t>
            </a:r>
            <a:r>
              <a:rPr lang="zh-TW" altLang="en-US" dirty="0" smtClean="0"/>
              <a:t>兩個方法來進行讀寫。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在進行檔案讀寫的時候需要程式碼放在</a:t>
            </a:r>
            <a:r>
              <a:rPr lang="en-US" altLang="zh-TW" dirty="0" smtClean="0"/>
              <a:t>try...catch</a:t>
            </a:r>
            <a:r>
              <a:rPr lang="zh-TW" altLang="en-US" dirty="0" smtClean="0"/>
              <a:t>區段中，以防中途任何錯誤發生時，以便擷取例外狀況並加以處理。</a:t>
            </a:r>
            <a:endParaRPr lang="en-US" altLang="zh-TW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dirty="0" smtClean="0"/>
          </a:p>
          <a:p>
            <a:endParaRPr lang="en-US" altLang="zh-TW" sz="2400" dirty="0" smtClean="0"/>
          </a:p>
          <a:p>
            <a:endParaRPr lang="zh-TW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4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2230"/>
            <a:ext cx="10515600" cy="903288"/>
          </a:xfrm>
        </p:spPr>
        <p:txBody>
          <a:bodyPr/>
          <a:lstStyle/>
          <a:p>
            <a:r>
              <a:rPr kumimoji="1" lang="zh-TW" altLang="en-US" b="1" dirty="0" smtClean="0"/>
              <a:t>程式範例</a:t>
            </a:r>
            <a:endParaRPr kumimoji="1" lang="zh-TW" altLang="en-US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65518"/>
            <a:ext cx="11364685" cy="566308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37160" rIns="182880" bIns="137160">
            <a:spAutoFit/>
          </a:bodyPr>
          <a:lstStyle/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using System;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using 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System.IO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 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class </a:t>
            </a:r>
            <a:r>
              <a:rPr lang="en-US" sz="1400" dirty="0" err="1">
                <a:latin typeface="Lucida Console" pitchFamily="49" charset="0"/>
              </a:rPr>
              <a:t>FileCopy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	public static void Main(String[] </a:t>
            </a:r>
            <a:r>
              <a:rPr lang="en-US" sz="1400" dirty="0" err="1">
                <a:latin typeface="Lucida Console" pitchFamily="49" charset="0"/>
              </a:rPr>
              <a:t>args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string </a:t>
            </a:r>
            <a:r>
              <a:rPr lang="en-US" sz="1400" dirty="0" err="1" smtClean="0">
                <a:latin typeface="Lucida Console" pitchFamily="49" charset="0"/>
              </a:rPr>
              <a:t>sourceFile</a:t>
            </a:r>
            <a:r>
              <a:rPr lang="en-US" sz="1400" dirty="0" smtClean="0">
                <a:latin typeface="Lucida Console" pitchFamily="49" charset="0"/>
              </a:rPr>
              <a:t> = "</a:t>
            </a:r>
            <a:r>
              <a:rPr lang="en-US" sz="1400" dirty="0" err="1" smtClean="0">
                <a:latin typeface="Lucida Console" pitchFamily="49" charset="0"/>
              </a:rPr>
              <a:t>source.txt</a:t>
            </a:r>
            <a:r>
              <a:rPr lang="en-US" sz="1400" dirty="0" smtClean="0">
                <a:latin typeface="Lucida Console" pitchFamily="49" charset="0"/>
              </a:rPr>
              <a:t>";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altLang="zh-TW" sz="1400" dirty="0" smtClean="0">
                <a:latin typeface="Lucida Console" pitchFamily="49" charset="0"/>
              </a:rPr>
              <a:t>string </a:t>
            </a:r>
            <a:r>
              <a:rPr lang="en-US" altLang="zh-TW" sz="1400" dirty="0" err="1" smtClean="0">
                <a:latin typeface="Lucida Console" pitchFamily="49" charset="0"/>
              </a:rPr>
              <a:t>targetFile</a:t>
            </a:r>
            <a:r>
              <a:rPr lang="en-US" altLang="zh-TW" sz="1400" dirty="0" smtClean="0">
                <a:latin typeface="Lucida Console" pitchFamily="49" charset="0"/>
              </a:rPr>
              <a:t> </a:t>
            </a:r>
            <a:r>
              <a:rPr lang="en-US" altLang="zh-TW" sz="1400" dirty="0">
                <a:latin typeface="Lucida Console" pitchFamily="49" charset="0"/>
              </a:rPr>
              <a:t>= </a:t>
            </a:r>
            <a:r>
              <a:rPr lang="en-US" altLang="zh-TW" sz="1400" dirty="0" smtClean="0">
                <a:latin typeface="Lucida Console" pitchFamily="49" charset="0"/>
              </a:rPr>
              <a:t>"</a:t>
            </a:r>
            <a:r>
              <a:rPr lang="en-US" altLang="zh-TW" sz="1400" dirty="0" err="1" smtClean="0">
                <a:latin typeface="Lucida Console" pitchFamily="49" charset="0"/>
              </a:rPr>
              <a:t>target.txt</a:t>
            </a:r>
            <a:r>
              <a:rPr lang="en-US" altLang="zh-TW" sz="1400" dirty="0">
                <a:latin typeface="Lucida Console" pitchFamily="49" charset="0"/>
              </a:rPr>
              <a:t>";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try{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fromStream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= new 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 smtClean="0">
                <a:solidFill>
                  <a:srgbClr val="0432FF"/>
                </a:solidFill>
                <a:latin typeface="Lucida Console" pitchFamily="49" charset="0"/>
              </a:rPr>
              <a:t>(</a:t>
            </a:r>
            <a:r>
              <a:rPr lang="en-US" altLang="zh-TW" sz="1400" b="1" dirty="0" err="1" smtClean="0">
                <a:solidFill>
                  <a:srgbClr val="0432FF"/>
                </a:solidFill>
                <a:latin typeface="Lucida Console" pitchFamily="49" charset="0"/>
              </a:rPr>
              <a:t>sourceFile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,FileMode.Open,FileAccess.Read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);</a:t>
            </a:r>
          </a:p>
          <a:p>
            <a:pPr defTabSz="539750">
              <a:defRPr/>
            </a:pP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 </a:t>
            </a:r>
          </a:p>
          <a:p>
            <a:pPr defTabSz="539750">
              <a:defRPr/>
            </a:pP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        		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</a:t>
            </a:r>
            <a:r>
              <a:rPr lang="en-US" sz="1400" b="1" dirty="0" err="1">
                <a:solidFill>
                  <a:srgbClr val="0432FF"/>
                </a:solidFill>
                <a:latin typeface="Lucida Console" pitchFamily="49" charset="0"/>
              </a:rPr>
              <a:t>toStream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 = new 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FileStream</a:t>
            </a:r>
            <a:r>
              <a:rPr lang="en-US" sz="1400" b="1" dirty="0" smtClean="0">
                <a:solidFill>
                  <a:srgbClr val="0432FF"/>
                </a:solidFill>
                <a:latin typeface="Lucida Console" pitchFamily="49" charset="0"/>
              </a:rPr>
              <a:t>(</a:t>
            </a:r>
            <a:r>
              <a:rPr lang="en-US" altLang="zh-TW" sz="1400" b="1" dirty="0" err="1">
                <a:solidFill>
                  <a:srgbClr val="0432FF"/>
                </a:solidFill>
                <a:latin typeface="Lucida Console" pitchFamily="49" charset="0"/>
              </a:rPr>
              <a:t>targetFile</a:t>
            </a:r>
            <a:r>
              <a:rPr lang="en-US" sz="1400" b="1" dirty="0" err="1" smtClean="0">
                <a:solidFill>
                  <a:srgbClr val="0432FF"/>
                </a:solidFill>
                <a:latin typeface="Lucida Console" pitchFamily="49" charset="0"/>
              </a:rPr>
              <a:t>,FileMode.Create,FileAccess.Write</a:t>
            </a:r>
            <a:r>
              <a:rPr lang="en-US" sz="1400" b="1" dirty="0">
                <a:solidFill>
                  <a:srgbClr val="0432FF"/>
                </a:solidFill>
                <a:latin typeface="Lucida Console" pitchFamily="49" charset="0"/>
              </a:rPr>
              <a:t>);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 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Byte[] buffer = new Byte[</a:t>
            </a:r>
            <a:r>
              <a:rPr lang="en-US" sz="1400" dirty="0" err="1">
                <a:latin typeface="Lucida Console" pitchFamily="49" charset="0"/>
              </a:rPr>
              <a:t>fromStream.Length</a:t>
            </a:r>
            <a:r>
              <a:rPr lang="en-US" sz="1400" dirty="0" smtClean="0">
                <a:latin typeface="Lucida Console" pitchFamily="49" charset="0"/>
              </a:rPr>
              <a:t>];  //</a:t>
            </a:r>
            <a:r>
              <a:rPr lang="zh-TW" altLang="en-US" sz="1400" dirty="0" smtClean="0">
                <a:latin typeface="Lucida Console" pitchFamily="49" charset="0"/>
              </a:rPr>
              <a:t>準備暫存的資料陣列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dirty="0" err="1">
                <a:latin typeface="Lucida Console" pitchFamily="49" charset="0"/>
              </a:rPr>
              <a:t>fromStream.Read</a:t>
            </a:r>
            <a:r>
              <a:rPr lang="en-US" sz="1400" dirty="0">
                <a:latin typeface="Lucida Console" pitchFamily="49" charset="0"/>
              </a:rPr>
              <a:t>(buffer, 0, </a:t>
            </a:r>
            <a:r>
              <a:rPr lang="en-US" sz="1400" dirty="0" err="1">
                <a:latin typeface="Lucida Console" pitchFamily="49" charset="0"/>
              </a:rPr>
              <a:t>buffer.Length</a:t>
            </a:r>
            <a:r>
              <a:rPr lang="en-US" sz="1400" dirty="0" smtClean="0">
                <a:latin typeface="Lucida Console" pitchFamily="49" charset="0"/>
              </a:rPr>
              <a:t>);	//</a:t>
            </a:r>
            <a:r>
              <a:rPr lang="zh-TW" altLang="en-US" sz="1400" dirty="0" smtClean="0">
                <a:latin typeface="Lucida Console" pitchFamily="49" charset="0"/>
              </a:rPr>
              <a:t>從資料串流讀取資料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dirty="0" err="1">
                <a:latin typeface="Lucida Console" pitchFamily="49" charset="0"/>
              </a:rPr>
              <a:t>toStream.Write</a:t>
            </a:r>
            <a:r>
              <a:rPr lang="en-US" sz="1400" dirty="0">
                <a:latin typeface="Lucida Console" pitchFamily="49" charset="0"/>
              </a:rPr>
              <a:t>(buffer, 0, </a:t>
            </a:r>
            <a:r>
              <a:rPr lang="en-US" sz="1400" dirty="0" err="1">
                <a:latin typeface="Lucida Console" pitchFamily="49" charset="0"/>
              </a:rPr>
              <a:t>buffer.Length</a:t>
            </a:r>
            <a:r>
              <a:rPr lang="en-US" sz="1400" dirty="0" smtClean="0">
                <a:latin typeface="Lucida Console" pitchFamily="49" charset="0"/>
              </a:rPr>
              <a:t>);	</a:t>
            </a:r>
            <a:r>
              <a:rPr lang="en-US" altLang="zh-TW" sz="1400" dirty="0" smtClean="0">
                <a:latin typeface="Lucida Console" pitchFamily="49" charset="0"/>
              </a:rPr>
              <a:t>//</a:t>
            </a:r>
            <a:r>
              <a:rPr lang="zh-TW" altLang="en-US" sz="1400" dirty="0" smtClean="0">
                <a:latin typeface="Lucida Console" pitchFamily="49" charset="0"/>
              </a:rPr>
              <a:t>寫入資料串流</a:t>
            </a:r>
            <a:endParaRPr lang="en-US" sz="1400" dirty="0">
              <a:latin typeface="Lucida Console" pitchFamily="49" charset="0"/>
            </a:endParaRP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	catch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		{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   		</a:t>
            </a:r>
            <a:r>
              <a:rPr lang="en-US" sz="1400" dirty="0" err="1">
                <a:latin typeface="Lucida Console" pitchFamily="49" charset="0"/>
              </a:rPr>
              <a:t>Console.WriteLine</a:t>
            </a:r>
            <a:r>
              <a:rPr lang="en-US" sz="1400" dirty="0">
                <a:latin typeface="Lucida Console" pitchFamily="49" charset="0"/>
              </a:rPr>
              <a:t>("Usage: </a:t>
            </a:r>
            <a:r>
              <a:rPr lang="en-US" sz="1400" dirty="0" err="1">
                <a:latin typeface="Lucida Console" pitchFamily="49" charset="0"/>
              </a:rPr>
              <a:t>FileCopy</a:t>
            </a:r>
            <a:r>
              <a:rPr lang="en-US" sz="1400" dirty="0">
                <a:latin typeface="Lucida Console" pitchFamily="49" charset="0"/>
              </a:rPr>
              <a:t> [</a:t>
            </a:r>
            <a:r>
              <a:rPr lang="en-US" sz="1400" dirty="0" err="1">
                <a:latin typeface="Lucida Console" pitchFamily="49" charset="0"/>
              </a:rPr>
              <a:t>FromFile</a:t>
            </a:r>
            <a:r>
              <a:rPr lang="en-US" sz="1400" dirty="0">
                <a:latin typeface="Lucida Console" pitchFamily="49" charset="0"/>
              </a:rPr>
              <a:t>] [</a:t>
            </a:r>
            <a:r>
              <a:rPr lang="en-US" sz="1400" dirty="0" err="1">
                <a:latin typeface="Lucida Console" pitchFamily="49" charset="0"/>
              </a:rPr>
              <a:t>ToFile</a:t>
            </a:r>
            <a:r>
              <a:rPr lang="en-US" sz="1400" dirty="0">
                <a:latin typeface="Lucida Console" pitchFamily="49" charset="0"/>
              </a:rPr>
              <a:t>]");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   	}</a:t>
            </a:r>
          </a:p>
          <a:p>
            <a:pPr defTabSz="539750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程式解析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FileStream</a:t>
            </a:r>
            <a:r>
              <a:rPr lang="zh-TW" altLang="en-US" dirty="0" smtClean="0"/>
              <a:t>建構子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FileStream</a:t>
            </a:r>
            <a:r>
              <a:rPr lang="zh-TW" altLang="en-US" dirty="0" smtClean="0"/>
              <a:t>有多達</a:t>
            </a:r>
            <a:r>
              <a:rPr lang="en-US" altLang="zh-TW" dirty="0" smtClean="0"/>
              <a:t>10</a:t>
            </a:r>
            <a:r>
              <a:rPr lang="zh-TW" altLang="en-US" dirty="0" smtClean="0"/>
              <a:t>多個建構函式：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msdn.microsoft.com/zh-tw/library/system.io.filestream.aspx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path</a:t>
            </a:r>
            <a:r>
              <a:rPr lang="zh-TW" altLang="en-US" dirty="0" smtClean="0"/>
              <a:t>代表檔案所在的路徑。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</a:t>
            </a:r>
            <a:r>
              <a:rPr lang="zh-TW" altLang="en-US" dirty="0" smtClean="0"/>
              <a:t>代表開檔的格式（開啟或建立）。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access</a:t>
            </a:r>
            <a:r>
              <a:rPr lang="zh-TW" altLang="en-US" dirty="0" smtClean="0"/>
              <a:t>代表開啟此檔要進行存取類型（讀取或寫入）。</a:t>
            </a:r>
            <a:endParaRPr lang="en-US" altLang="zh-TW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dirty="0" smtClean="0"/>
          </a:p>
          <a:p>
            <a:endParaRPr lang="en-US" altLang="zh-TW" sz="2400" dirty="0" smtClean="0"/>
          </a:p>
          <a:p>
            <a:endParaRPr lang="zh-TW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172936" y="3135880"/>
            <a:ext cx="9846128" cy="865414"/>
          </a:xfrm>
          <a:prstGeom prst="roundRect">
            <a:avLst>
              <a:gd name="adj" fmla="val 6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/>
              <a:t>public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FileStream</a:t>
            </a:r>
            <a:r>
              <a:rPr lang="en-US" altLang="zh-TW" sz="2000" dirty="0"/>
              <a:t>( </a:t>
            </a:r>
            <a:r>
              <a:rPr lang="en-US" altLang="zh-TW" sz="2000" dirty="0"/>
              <a:t>string</a:t>
            </a:r>
            <a:r>
              <a:rPr lang="en-US" altLang="zh-TW" sz="2000" dirty="0"/>
              <a:t> path, </a:t>
            </a:r>
            <a:r>
              <a:rPr lang="en-US" altLang="zh-TW" sz="2000" dirty="0" err="1"/>
              <a:t>FileMode</a:t>
            </a:r>
            <a:r>
              <a:rPr lang="en-US" altLang="zh-TW" sz="2000" dirty="0"/>
              <a:t> mode, </a:t>
            </a:r>
            <a:r>
              <a:rPr lang="en-US" altLang="zh-TW" sz="2000" dirty="0" err="1"/>
              <a:t>FileAccess</a:t>
            </a:r>
            <a:r>
              <a:rPr lang="en-US" altLang="zh-TW" sz="2000" dirty="0"/>
              <a:t> access </a:t>
            </a:r>
            <a:r>
              <a:rPr lang="en-US" altLang="zh-TW" sz="2000" dirty="0" smtClean="0"/>
              <a:t>);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61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FileMode</a:t>
            </a:r>
            <a:r>
              <a:rPr lang="en-US" altLang="zh-TW" b="1" dirty="0"/>
              <a:t> </a:t>
            </a:r>
            <a:r>
              <a:rPr lang="zh-TW" altLang="en-US" b="1" dirty="0" smtClean="0"/>
              <a:t>列舉</a:t>
            </a:r>
            <a:endParaRPr kumimoji="1"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63577"/>
              </p:ext>
            </p:extLst>
          </p:nvPr>
        </p:nvGraphicFramePr>
        <p:xfrm>
          <a:off x="1436914" y="1690689"/>
          <a:ext cx="9601200" cy="415335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04357"/>
                <a:gridCol w="7396843"/>
              </a:tblGrid>
              <a:tr h="6116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Append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 smtClean="0">
                          <a:effectLst/>
                        </a:rPr>
                        <a:t>開啟並將資料從檔案結尾開始寫起。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7682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Create</a:t>
                      </a:r>
                      <a:endParaRPr lang="en-US" sz="2000" b="1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>
                          <a:effectLst/>
                        </a:rPr>
                        <a:t>指定作業系統應該建立新的檔案。 如果檔案已經存在，則會覆寫</a:t>
                      </a:r>
                      <a:r>
                        <a:rPr lang="zh-TW" altLang="en-US" sz="2000" dirty="0" smtClean="0">
                          <a:effectLst/>
                        </a:rPr>
                        <a:t>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502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>
                          <a:effectLst/>
                        </a:rPr>
                        <a:t>CreateNew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>
                          <a:effectLst/>
                        </a:rPr>
                        <a:t>指定作業系統應該建立新的檔案</a:t>
                      </a:r>
                      <a:r>
                        <a:rPr lang="zh-TW" altLang="en-US" sz="2000" dirty="0" smtClean="0">
                          <a:effectLst/>
                        </a:rPr>
                        <a:t>。</a:t>
                      </a:r>
                      <a:r>
                        <a:rPr lang="zh-TW" altLang="en-US" sz="2000" dirty="0">
                          <a:effectLst/>
                        </a:rPr>
                        <a:t> 如果檔案已經存在</a:t>
                      </a:r>
                      <a:r>
                        <a:rPr lang="zh-TW" altLang="en-US" sz="2000" dirty="0" smtClean="0">
                          <a:effectLst/>
                        </a:rPr>
                        <a:t>，便擲回</a:t>
                      </a:r>
                      <a:r>
                        <a:rPr lang="zh-TW" altLang="en-US" sz="2000" dirty="0">
                          <a:effectLst/>
                        </a:rPr>
                        <a:t>例外狀況。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502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Open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>
                          <a:effectLst/>
                        </a:rPr>
                        <a:t>指定作業系統應該開啟現有的檔案</a:t>
                      </a:r>
                      <a:r>
                        <a:rPr lang="zh-TW" altLang="en-US" sz="2000" dirty="0" smtClean="0">
                          <a:effectLst/>
                        </a:rPr>
                        <a:t>。如果</a:t>
                      </a:r>
                      <a:r>
                        <a:rPr lang="zh-TW" altLang="en-US" sz="2000" dirty="0">
                          <a:effectLst/>
                        </a:rPr>
                        <a:t>檔案不存在，會擲回例外狀況。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697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>
                          <a:effectLst/>
                        </a:rPr>
                        <a:t>OpenOrCreate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>
                          <a:effectLst/>
                        </a:rPr>
                        <a:t>指定作業系統應該開啟檔案，是否有的話，否則，您應該建立新的檔案</a:t>
                      </a:r>
                      <a:r>
                        <a:rPr lang="zh-TW" altLang="en-US" sz="2000" dirty="0" smtClean="0">
                          <a:effectLst/>
                        </a:rPr>
                        <a:t>。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  <a:tr h="7298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Truncate</a:t>
                      </a:r>
                      <a:endParaRPr lang="en-US" sz="2000" b="1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000" dirty="0">
                          <a:effectLst/>
                        </a:rPr>
                        <a:t>指定作業系統應該開啟現有的檔案。 開啟檔案時，應該截斷，</a:t>
                      </a:r>
                      <a:r>
                        <a:rPr lang="zh-TW" altLang="en-US" sz="2000" dirty="0" smtClean="0">
                          <a:effectLst/>
                        </a:rPr>
                        <a:t>因此開啟後檔案大小將變成零</a:t>
                      </a:r>
                      <a:r>
                        <a:rPr lang="zh-TW" altLang="en-US" sz="2000" dirty="0">
                          <a:effectLst/>
                        </a:rPr>
                        <a:t>個位元組。 </a:t>
                      </a:r>
                      <a:endParaRPr lang="zh-TW" altLang="en-US" sz="2000" dirty="0">
                        <a:solidFill>
                          <a:srgbClr val="2A2A2A"/>
                        </a:solidFill>
                        <a:effectLst/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marL="25387" marR="25387" marT="31734" marB="3173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2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953</Words>
  <Application>Microsoft Macintosh PowerPoint</Application>
  <PresentationFormat>寬螢幕</PresentationFormat>
  <Paragraphs>194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</vt:lpstr>
      <vt:lpstr>新細明體</vt:lpstr>
      <vt:lpstr>Arial</vt:lpstr>
      <vt:lpstr>Calibri</vt:lpstr>
      <vt:lpstr>Lucida Console</vt:lpstr>
      <vt:lpstr>Times New Roman</vt:lpstr>
      <vt:lpstr>Office 佈景主題</vt:lpstr>
      <vt:lpstr>從Java到C#</vt:lpstr>
      <vt:lpstr>學習目標</vt:lpstr>
      <vt:lpstr>簡介</vt:lpstr>
      <vt:lpstr>資料串流簡介</vt:lpstr>
      <vt:lpstr>資料串流示意圖</vt:lpstr>
      <vt:lpstr>序列檔I/O</vt:lpstr>
      <vt:lpstr>程式範例</vt:lpstr>
      <vt:lpstr>程式解析</vt:lpstr>
      <vt:lpstr>FileMode 列舉</vt:lpstr>
      <vt:lpstr>FileAccess 列舉</vt:lpstr>
      <vt:lpstr>FileStream的讀取</vt:lpstr>
      <vt:lpstr>FileStream的寫檔</vt:lpstr>
      <vt:lpstr>其他實作程式範例</vt:lpstr>
      <vt:lpstr>序列檔I/O</vt:lpstr>
      <vt:lpstr>文字檔的讀寫</vt:lpstr>
      <vt:lpstr>StreamReader圖例</vt:lpstr>
      <vt:lpstr>程式範例</vt:lpstr>
      <vt:lpstr>實作練習</vt:lpstr>
      <vt:lpstr>題目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Sheng-Fang Huang</dc:creator>
  <cp:lastModifiedBy>Sheng-Fang Huang</cp:lastModifiedBy>
  <cp:revision>133</cp:revision>
  <dcterms:created xsi:type="dcterms:W3CDTF">2017-08-24T22:21:17Z</dcterms:created>
  <dcterms:modified xsi:type="dcterms:W3CDTF">2017-09-05T01:00:42Z</dcterms:modified>
</cp:coreProperties>
</file>