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4" name="–王大明"/>
          <p:cNvSpPr txBox="1"/>
          <p:nvPr>
            <p:ph type="body" sz="quarter" idx="14"/>
          </p:nvPr>
        </p:nvSpPr>
        <p:spPr>
          <a:xfrm>
            <a:off x="1270000" y="6362700"/>
            <a:ext cx="10464800" cy="70313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+mn-lt"/>
                <a:ea typeface="+mn-ea"/>
                <a:cs typeface="+mn-cs"/>
                <a:sym typeface="Papyrus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>
                <a:latin typeface="+mn-lt"/>
                <a:ea typeface="+mn-ea"/>
                <a:cs typeface="+mn-cs"/>
                <a:sym typeface="Papyrus"/>
              </a:defRPr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>
                <a:latin typeface="+mn-lt"/>
                <a:ea typeface="+mn-ea"/>
                <a:cs typeface="+mn-cs"/>
                <a:sym typeface="Papyrus"/>
              </a:defRPr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>
                <a:latin typeface="+mn-lt"/>
                <a:ea typeface="+mn-ea"/>
                <a:cs typeface="+mn-cs"/>
                <a:sym typeface="Papyrus"/>
              </a:defRPr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>
                <a:latin typeface="+mn-lt"/>
                <a:ea typeface="+mn-ea"/>
                <a:cs typeface="+mn-cs"/>
                <a:sym typeface="Papyrus"/>
              </a:defRPr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>
                <a:latin typeface="+mn-lt"/>
                <a:ea typeface="+mn-ea"/>
                <a:cs typeface="+mn-cs"/>
                <a:sym typeface="Papyrus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圓形"/>
          <p:cNvSpPr/>
          <p:nvPr/>
        </p:nvSpPr>
        <p:spPr>
          <a:xfrm>
            <a:off x="2255043" y="25399"/>
            <a:ext cx="127001" cy="127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0" name="線條"/>
          <p:cNvSpPr/>
          <p:nvPr/>
        </p:nvSpPr>
        <p:spPr>
          <a:xfrm flipH="1" flipV="1">
            <a:off x="2387599" y="2320226"/>
            <a:ext cx="97282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21" name="score = 0, total  = 0…"/>
          <p:cNvSpPr/>
          <p:nvPr/>
        </p:nvSpPr>
        <p:spPr>
          <a:xfrm>
            <a:off x="1051247" y="750950"/>
            <a:ext cx="25345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800"/>
              </a:spcBef>
              <a:defRPr sz="15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score = 0, total  = 0</a:t>
            </a:r>
          </a:p>
          <a:p>
            <a:pPr>
              <a:spcBef>
                <a:spcPts val="800"/>
              </a:spcBef>
              <a:defRPr sz="15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count = 0, redo  = 0</a:t>
            </a:r>
          </a:p>
        </p:txBody>
      </p:sp>
      <p:sp>
        <p:nvSpPr>
          <p:cNvPr id="122" name="線條"/>
          <p:cNvSpPr/>
          <p:nvPr/>
        </p:nvSpPr>
        <p:spPr>
          <a:xfrm>
            <a:off x="2318543" y="165100"/>
            <a:ext cx="1" cy="57315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23" name="線條"/>
          <p:cNvSpPr/>
          <p:nvPr/>
        </p:nvSpPr>
        <p:spPr>
          <a:xfrm>
            <a:off x="2318543" y="2024824"/>
            <a:ext cx="1" cy="5731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24" name="線條"/>
          <p:cNvSpPr/>
          <p:nvPr/>
        </p:nvSpPr>
        <p:spPr>
          <a:xfrm>
            <a:off x="3534652" y="3248151"/>
            <a:ext cx="341115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25" name="true"/>
          <p:cNvSpPr txBox="1"/>
          <p:nvPr/>
        </p:nvSpPr>
        <p:spPr>
          <a:xfrm>
            <a:off x="3490914" y="2613151"/>
            <a:ext cx="5811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26" name="Input score"/>
          <p:cNvSpPr/>
          <p:nvPr/>
        </p:nvSpPr>
        <p:spPr>
          <a:xfrm>
            <a:off x="6891913" y="2613151"/>
            <a:ext cx="25345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800"/>
              </a:spcBef>
              <a:defRPr sz="30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Input score</a:t>
            </a:r>
          </a:p>
        </p:txBody>
      </p:sp>
      <p:grpSp>
        <p:nvGrpSpPr>
          <p:cNvPr id="129" name="群組"/>
          <p:cNvGrpSpPr/>
          <p:nvPr/>
        </p:nvGrpSpPr>
        <p:grpSpPr>
          <a:xfrm>
            <a:off x="7035693" y="4341574"/>
            <a:ext cx="2540001" cy="1270001"/>
            <a:chOff x="0" y="0"/>
            <a:chExt cx="2540000" cy="1270000"/>
          </a:xfrm>
        </p:grpSpPr>
        <p:sp>
          <p:nvSpPr>
            <p:cNvPr id="127" name="形狀"/>
            <p:cNvSpPr/>
            <p:nvPr/>
          </p:nvSpPr>
          <p:spPr>
            <a:xfrm>
              <a:off x="-1" y="0"/>
              <a:ext cx="2540001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28" name="0 &lt;= score &lt;= 100"/>
            <p:cNvSpPr txBox="1"/>
            <p:nvPr/>
          </p:nvSpPr>
          <p:spPr>
            <a:xfrm>
              <a:off x="66756" y="406400"/>
              <a:ext cx="24064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DFFFE"/>
                  </a:solidFill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lvl1pPr>
            </a:lstStyle>
            <a:p>
              <a:pPr/>
              <a:r>
                <a:t>0 &lt;= score &lt;= 100</a:t>
              </a:r>
            </a:p>
          </p:txBody>
        </p:sp>
      </p:grpSp>
      <p:sp>
        <p:nvSpPr>
          <p:cNvPr id="130" name="count +1…"/>
          <p:cNvSpPr/>
          <p:nvPr/>
        </p:nvSpPr>
        <p:spPr>
          <a:xfrm>
            <a:off x="8808033" y="6189146"/>
            <a:ext cx="25345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800"/>
              </a:spcBef>
              <a:defRPr sz="22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count +1</a:t>
            </a:r>
          </a:p>
          <a:p>
            <a:pPr>
              <a:spcBef>
                <a:spcPts val="800"/>
              </a:spcBef>
              <a:defRPr sz="22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total += score</a:t>
            </a:r>
          </a:p>
        </p:txBody>
      </p:sp>
      <p:sp>
        <p:nvSpPr>
          <p:cNvPr id="131" name="線條"/>
          <p:cNvSpPr/>
          <p:nvPr/>
        </p:nvSpPr>
        <p:spPr>
          <a:xfrm>
            <a:off x="10075329" y="4957857"/>
            <a:ext cx="1" cy="11314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grpSp>
        <p:nvGrpSpPr>
          <p:cNvPr id="134" name="群組"/>
          <p:cNvGrpSpPr/>
          <p:nvPr/>
        </p:nvGrpSpPr>
        <p:grpSpPr>
          <a:xfrm>
            <a:off x="1048543" y="2619501"/>
            <a:ext cx="2540001" cy="1270001"/>
            <a:chOff x="0" y="0"/>
            <a:chExt cx="2540000" cy="1270000"/>
          </a:xfrm>
        </p:grpSpPr>
        <p:sp>
          <p:nvSpPr>
            <p:cNvPr id="132" name="形狀"/>
            <p:cNvSpPr/>
            <p:nvPr/>
          </p:nvSpPr>
          <p:spPr>
            <a:xfrm>
              <a:off x="-1" y="0"/>
              <a:ext cx="2540001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3" name="count &lt;= 10"/>
            <p:cNvSpPr txBox="1"/>
            <p:nvPr/>
          </p:nvSpPr>
          <p:spPr>
            <a:xfrm>
              <a:off x="284144" y="406400"/>
              <a:ext cx="197171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DFFFE"/>
                  </a:solidFill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lvl1pPr>
            </a:lstStyle>
            <a:p>
              <a:pPr/>
              <a:r>
                <a:t>count &lt;= 10</a:t>
              </a:r>
            </a:p>
          </p:txBody>
        </p:sp>
      </p:grpSp>
      <p:sp>
        <p:nvSpPr>
          <p:cNvPr id="135" name="true"/>
          <p:cNvSpPr txBox="1"/>
          <p:nvPr/>
        </p:nvSpPr>
        <p:spPr>
          <a:xfrm>
            <a:off x="9493725" y="4276470"/>
            <a:ext cx="5811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36" name="false"/>
          <p:cNvSpPr txBox="1"/>
          <p:nvPr/>
        </p:nvSpPr>
        <p:spPr>
          <a:xfrm>
            <a:off x="6384639" y="4475352"/>
            <a:ext cx="65591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37" name="線條"/>
          <p:cNvSpPr/>
          <p:nvPr/>
        </p:nvSpPr>
        <p:spPr>
          <a:xfrm>
            <a:off x="2318543" y="3889501"/>
            <a:ext cx="1" cy="57315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38" name="false"/>
          <p:cNvSpPr txBox="1"/>
          <p:nvPr/>
        </p:nvSpPr>
        <p:spPr>
          <a:xfrm>
            <a:off x="2385943" y="3913186"/>
            <a:ext cx="65591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39" name="Compute average"/>
          <p:cNvSpPr/>
          <p:nvPr/>
        </p:nvSpPr>
        <p:spPr>
          <a:xfrm>
            <a:off x="1051247" y="4488052"/>
            <a:ext cx="25345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800"/>
              </a:spcBef>
              <a:defRPr sz="22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Compute average</a:t>
            </a:r>
          </a:p>
        </p:txBody>
      </p:sp>
      <p:sp>
        <p:nvSpPr>
          <p:cNvPr id="140" name="線條"/>
          <p:cNvSpPr/>
          <p:nvPr/>
        </p:nvSpPr>
        <p:spPr>
          <a:xfrm>
            <a:off x="2318543" y="5783864"/>
            <a:ext cx="1" cy="5731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1" name="Display…"/>
          <p:cNvSpPr/>
          <p:nvPr/>
        </p:nvSpPr>
        <p:spPr>
          <a:xfrm>
            <a:off x="1051247" y="6382415"/>
            <a:ext cx="25345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800"/>
              </a:spcBef>
              <a:defRPr sz="22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Display </a:t>
            </a:r>
          </a:p>
          <a:p>
            <a:pPr>
              <a:spcBef>
                <a:spcPts val="800"/>
              </a:spcBef>
              <a:defRPr sz="22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t>total and average</a:t>
            </a:r>
          </a:p>
        </p:txBody>
      </p:sp>
      <p:sp>
        <p:nvSpPr>
          <p:cNvPr id="142" name="線條"/>
          <p:cNvSpPr/>
          <p:nvPr/>
        </p:nvSpPr>
        <p:spPr>
          <a:xfrm>
            <a:off x="2318543" y="7652416"/>
            <a:ext cx="1" cy="57315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3" name="圓形"/>
          <p:cNvSpPr/>
          <p:nvPr/>
        </p:nvSpPr>
        <p:spPr>
          <a:xfrm>
            <a:off x="2255043" y="8153400"/>
            <a:ext cx="127001" cy="12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4" name="線條"/>
          <p:cNvSpPr/>
          <p:nvPr/>
        </p:nvSpPr>
        <p:spPr>
          <a:xfrm flipV="1">
            <a:off x="12115799" y="2324100"/>
            <a:ext cx="1" cy="6965525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5" name="線條"/>
          <p:cNvSpPr/>
          <p:nvPr/>
        </p:nvSpPr>
        <p:spPr>
          <a:xfrm flipV="1">
            <a:off x="8272036" y="8381999"/>
            <a:ext cx="1" cy="93980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6" name="線條"/>
          <p:cNvSpPr/>
          <p:nvPr/>
        </p:nvSpPr>
        <p:spPr>
          <a:xfrm>
            <a:off x="8253079" y="9306385"/>
            <a:ext cx="3875422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7" name="線條"/>
          <p:cNvSpPr/>
          <p:nvPr/>
        </p:nvSpPr>
        <p:spPr>
          <a:xfrm>
            <a:off x="8272037" y="3902408"/>
            <a:ext cx="1" cy="408909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8" name="圓形"/>
          <p:cNvSpPr/>
          <p:nvPr/>
        </p:nvSpPr>
        <p:spPr>
          <a:xfrm>
            <a:off x="8208536" y="8153400"/>
            <a:ext cx="127001" cy="1270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9" name="線條"/>
          <p:cNvSpPr/>
          <p:nvPr/>
        </p:nvSpPr>
        <p:spPr>
          <a:xfrm>
            <a:off x="9507689" y="4976574"/>
            <a:ext cx="553199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0" name="線條"/>
          <p:cNvSpPr/>
          <p:nvPr/>
        </p:nvSpPr>
        <p:spPr>
          <a:xfrm>
            <a:off x="6512076" y="4976574"/>
            <a:ext cx="553198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1" name="線條"/>
          <p:cNvSpPr/>
          <p:nvPr/>
        </p:nvSpPr>
        <p:spPr>
          <a:xfrm>
            <a:off x="6536056" y="4957857"/>
            <a:ext cx="1" cy="11314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2" name="print error"/>
          <p:cNvSpPr/>
          <p:nvPr/>
        </p:nvSpPr>
        <p:spPr>
          <a:xfrm>
            <a:off x="5268760" y="6189146"/>
            <a:ext cx="25345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800"/>
              </a:spcBef>
              <a:defRPr sz="2200">
                <a:solidFill>
                  <a:srgbClr val="F3FFF7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print error</a:t>
            </a:r>
          </a:p>
        </p:txBody>
      </p:sp>
      <p:sp>
        <p:nvSpPr>
          <p:cNvPr id="153" name="線條"/>
          <p:cNvSpPr/>
          <p:nvPr/>
        </p:nvSpPr>
        <p:spPr>
          <a:xfrm>
            <a:off x="6498113" y="8216900"/>
            <a:ext cx="1507174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4" name="線條"/>
          <p:cNvSpPr/>
          <p:nvPr/>
        </p:nvSpPr>
        <p:spPr>
          <a:xfrm flipH="1">
            <a:off x="8528391" y="8216900"/>
            <a:ext cx="1595073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5" name="線條"/>
          <p:cNvSpPr/>
          <p:nvPr/>
        </p:nvSpPr>
        <p:spPr>
          <a:xfrm>
            <a:off x="6536056" y="7433174"/>
            <a:ext cx="1" cy="811820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6" name="線條"/>
          <p:cNvSpPr/>
          <p:nvPr/>
        </p:nvSpPr>
        <p:spPr>
          <a:xfrm>
            <a:off x="10075330" y="7429500"/>
            <a:ext cx="1" cy="819169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群組"/>
          <p:cNvGrpSpPr/>
          <p:nvPr/>
        </p:nvGrpSpPr>
        <p:grpSpPr>
          <a:xfrm>
            <a:off x="1054100" y="1523999"/>
            <a:ext cx="10896600" cy="6705601"/>
            <a:chOff x="0" y="-508000"/>
            <a:chExt cx="10896600" cy="6705600"/>
          </a:xfrm>
        </p:grpSpPr>
        <p:sp>
          <p:nvSpPr>
            <p:cNvPr id="158" name="Prompt the user enter ten integer…"/>
            <p:cNvSpPr txBox="1"/>
            <p:nvPr/>
          </p:nvSpPr>
          <p:spPr>
            <a:xfrm>
              <a:off x="736600" y="-508001"/>
              <a:ext cx="10160000" cy="670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Prompt the user enter ten integer 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while count less or equal 10 </a:t>
              </a:r>
            </a:p>
            <a:p>
              <a:pPr lvl="4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Enter integer</a:t>
              </a:r>
            </a:p>
            <a:p>
              <a:pPr lvl="4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if  0 &lt;= integer &lt;= 100 </a:t>
              </a:r>
            </a:p>
            <a:p>
              <a:pPr lvl="7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add integer to score,</a:t>
              </a:r>
            </a:p>
            <a:p>
              <a:pPr lvl="6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  and add 1 to count.</a:t>
              </a:r>
            </a:p>
            <a:p>
              <a:pPr lvl="4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else </a:t>
              </a:r>
            </a:p>
            <a:p>
              <a:pPr lvl="7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re-enter integer and prompt “error”to user.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Compute total and average of score.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Display total and average of score.</a:t>
              </a:r>
            </a:p>
          </p:txBody>
        </p:sp>
        <p:sp>
          <p:nvSpPr>
            <p:cNvPr id="159" name="1…"/>
            <p:cNvSpPr txBox="1"/>
            <p:nvPr/>
          </p:nvSpPr>
          <p:spPr>
            <a:xfrm>
              <a:off x="0" y="-508001"/>
              <a:ext cx="889000" cy="670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1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2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3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4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5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6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7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8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9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10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11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12</a:t>
              </a:r>
            </a:p>
            <a:p>
              <a:pPr lvl="1" algn="l">
                <a:defRPr sz="2800">
                  <a:latin typeface="PingFang TC Regular"/>
                  <a:ea typeface="PingFang TC Regular"/>
                  <a:cs typeface="PingFang TC Regular"/>
                  <a:sym typeface="PingFang TC Regular"/>
                </a:defRPr>
              </a:pPr>
              <a:r>
                <a:t>13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