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152FAF-9FCA-4CCA-9382-2AB2F129A736}"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44276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52FAF-9FCA-4CCA-9382-2AB2F129A736}"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4168782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52FAF-9FCA-4CCA-9382-2AB2F129A736}"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B0697-4441-4701-BB50-D16F7C2EA0C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807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52FAF-9FCA-4CCA-9382-2AB2F129A736}"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1456140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52FAF-9FCA-4CCA-9382-2AB2F129A736}"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B0697-4441-4701-BB50-D16F7C2EA0C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5413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52FAF-9FCA-4CCA-9382-2AB2F129A736}"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1267050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52FAF-9FCA-4CCA-9382-2AB2F129A736}"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2735803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52FAF-9FCA-4CCA-9382-2AB2F129A736}"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332841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52FAF-9FCA-4CCA-9382-2AB2F129A736}"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68023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52FAF-9FCA-4CCA-9382-2AB2F129A736}"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276915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52FAF-9FCA-4CCA-9382-2AB2F129A736}" type="datetimeFigureOut">
              <a:rPr lang="en-IN" smtClean="0"/>
              <a:t>28-08-2021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313716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152FAF-9FCA-4CCA-9382-2AB2F129A736}" type="datetimeFigureOut">
              <a:rPr lang="en-IN" smtClean="0"/>
              <a:t>28-08-2021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268187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152FAF-9FCA-4CCA-9382-2AB2F129A736}" type="datetimeFigureOut">
              <a:rPr lang="en-IN" smtClean="0"/>
              <a:t>28-08-2021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18350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52FAF-9FCA-4CCA-9382-2AB2F129A736}" type="datetimeFigureOut">
              <a:rPr lang="en-IN" smtClean="0"/>
              <a:t>28-08-2021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335248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152FAF-9FCA-4CCA-9382-2AB2F129A736}" type="datetimeFigureOut">
              <a:rPr lang="en-IN" smtClean="0"/>
              <a:t>28-08-2021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278947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152FAF-9FCA-4CCA-9382-2AB2F129A736}" type="datetimeFigureOut">
              <a:rPr lang="en-IN" smtClean="0"/>
              <a:t>28-08-2021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B0697-4441-4701-BB50-D16F7C2EA0C3}" type="slidenum">
              <a:rPr lang="en-IN" smtClean="0"/>
              <a:t>‹#›</a:t>
            </a:fld>
            <a:endParaRPr lang="en-IN"/>
          </a:p>
        </p:txBody>
      </p:sp>
    </p:spTree>
    <p:extLst>
      <p:ext uri="{BB962C8B-B14F-4D97-AF65-F5344CB8AC3E}">
        <p14:creationId xmlns:p14="http://schemas.microsoft.com/office/powerpoint/2010/main" val="94816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152FAF-9FCA-4CCA-9382-2AB2F129A736}" type="datetimeFigureOut">
              <a:rPr lang="en-IN" smtClean="0"/>
              <a:t>28-08-2021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6B0697-4441-4701-BB50-D16F7C2EA0C3}" type="slidenum">
              <a:rPr lang="en-IN" smtClean="0"/>
              <a:t>‹#›</a:t>
            </a:fld>
            <a:endParaRPr lang="en-IN"/>
          </a:p>
        </p:txBody>
      </p:sp>
    </p:spTree>
    <p:extLst>
      <p:ext uri="{BB962C8B-B14F-4D97-AF65-F5344CB8AC3E}">
        <p14:creationId xmlns:p14="http://schemas.microsoft.com/office/powerpoint/2010/main" val="1417840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8A7D-4222-4959-886B-A544E291589B}"/>
              </a:ext>
            </a:extLst>
          </p:cNvPr>
          <p:cNvSpPr>
            <a:spLocks noGrp="1"/>
          </p:cNvSpPr>
          <p:nvPr>
            <p:ph type="ctrTitle"/>
          </p:nvPr>
        </p:nvSpPr>
        <p:spPr>
          <a:xfrm>
            <a:off x="2734322" y="550416"/>
            <a:ext cx="6400800" cy="1047566"/>
          </a:xfrm>
        </p:spPr>
        <p:txBody>
          <a:bodyPr/>
          <a:lstStyle/>
          <a:p>
            <a:pPr algn="ctr"/>
            <a:r>
              <a:rPr lang="en-IN" sz="6000" u="sng" dirty="0">
                <a:solidFill>
                  <a:srgbClr val="00B0F0"/>
                </a:solidFill>
              </a:rPr>
              <a:t>Water</a:t>
            </a:r>
            <a:r>
              <a:rPr lang="en-IN" sz="6000" dirty="0">
                <a:solidFill>
                  <a:srgbClr val="00B0F0"/>
                </a:solidFill>
              </a:rPr>
              <a:t>    </a:t>
            </a:r>
            <a:r>
              <a:rPr lang="en-IN" sz="6000" u="sng" dirty="0">
                <a:solidFill>
                  <a:srgbClr val="00B0F0"/>
                </a:solidFill>
              </a:rPr>
              <a:t>ATM</a:t>
            </a:r>
          </a:p>
        </p:txBody>
      </p:sp>
      <p:sp>
        <p:nvSpPr>
          <p:cNvPr id="3" name="Subtitle 2">
            <a:extLst>
              <a:ext uri="{FF2B5EF4-FFF2-40B4-BE49-F238E27FC236}">
                <a16:creationId xmlns:a16="http://schemas.microsoft.com/office/drawing/2014/main" id="{B9E804AE-74FD-4106-801E-B4B70B83F026}"/>
              </a:ext>
            </a:extLst>
          </p:cNvPr>
          <p:cNvSpPr>
            <a:spLocks noGrp="1"/>
          </p:cNvSpPr>
          <p:nvPr>
            <p:ph type="subTitle" idx="1"/>
          </p:nvPr>
        </p:nvSpPr>
        <p:spPr>
          <a:xfrm flipH="1">
            <a:off x="754602" y="2956263"/>
            <a:ext cx="9046345" cy="2814222"/>
          </a:xfrm>
        </p:spPr>
        <p:txBody>
          <a:bodyPr/>
          <a:lstStyle/>
          <a:p>
            <a:pPr algn="l"/>
            <a:r>
              <a:rPr lang="en-IN" dirty="0"/>
              <a:t> Water is a basic necessity of humankind ,it comprises of 71% of earths surface still</a:t>
            </a:r>
          </a:p>
          <a:p>
            <a:pPr algn="l"/>
            <a:r>
              <a:rPr lang="en-IN" dirty="0"/>
              <a:t>  only 2.5% exists as fresh water and of that only 0.3% percent in liquid state,</a:t>
            </a:r>
          </a:p>
          <a:p>
            <a:pPr algn="l"/>
            <a:r>
              <a:rPr lang="en-IN" dirty="0"/>
              <a:t>  Despite being such a precious asset years of negligence and overpopulation has </a:t>
            </a:r>
          </a:p>
          <a:p>
            <a:pPr algn="l"/>
            <a:r>
              <a:rPr lang="en-IN" dirty="0"/>
              <a:t>  left both ground and surface water resources in a dire </a:t>
            </a:r>
            <a:r>
              <a:rPr lang="en-IN" dirty="0" err="1"/>
              <a:t>stait</a:t>
            </a:r>
            <a:r>
              <a:rPr lang="en-IN" dirty="0"/>
              <a:t> ,</a:t>
            </a:r>
          </a:p>
          <a:p>
            <a:pPr algn="l"/>
            <a:r>
              <a:rPr lang="en-IN" dirty="0"/>
              <a:t>  Hence there is  an urgent requirement to come up with solutions that encourage </a:t>
            </a:r>
          </a:p>
          <a:p>
            <a:pPr algn="l"/>
            <a:r>
              <a:rPr lang="en-IN" dirty="0"/>
              <a:t>  an equitable and efficient distribution of water to all in a risk free manner. </a:t>
            </a:r>
          </a:p>
        </p:txBody>
      </p:sp>
      <p:pic>
        <p:nvPicPr>
          <p:cNvPr id="4" name="Picture 3">
            <a:extLst>
              <a:ext uri="{FF2B5EF4-FFF2-40B4-BE49-F238E27FC236}">
                <a16:creationId xmlns:a16="http://schemas.microsoft.com/office/drawing/2014/main" id="{CBFF6939-B153-4D9C-B06C-262DC3077612}"/>
              </a:ext>
            </a:extLst>
          </p:cNvPr>
          <p:cNvPicPr>
            <a:picLocks noChangeAspect="1"/>
          </p:cNvPicPr>
          <p:nvPr/>
        </p:nvPicPr>
        <p:blipFill>
          <a:blip r:embed="rId2"/>
          <a:stretch>
            <a:fillRect/>
          </a:stretch>
        </p:blipFill>
        <p:spPr>
          <a:xfrm>
            <a:off x="5949518" y="889415"/>
            <a:ext cx="563732" cy="708567"/>
          </a:xfrm>
          <a:prstGeom prst="rect">
            <a:avLst/>
          </a:prstGeom>
        </p:spPr>
      </p:pic>
    </p:spTree>
    <p:extLst>
      <p:ext uri="{BB962C8B-B14F-4D97-AF65-F5344CB8AC3E}">
        <p14:creationId xmlns:p14="http://schemas.microsoft.com/office/powerpoint/2010/main" val="101724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0AAB-477D-495F-A867-158E69CA810C}"/>
              </a:ext>
            </a:extLst>
          </p:cNvPr>
          <p:cNvSpPr>
            <a:spLocks noGrp="1"/>
          </p:cNvSpPr>
          <p:nvPr>
            <p:ph type="ctrTitle"/>
          </p:nvPr>
        </p:nvSpPr>
        <p:spPr>
          <a:xfrm flipH="1">
            <a:off x="1217266" y="323530"/>
            <a:ext cx="7766936" cy="1096898"/>
          </a:xfrm>
        </p:spPr>
        <p:txBody>
          <a:bodyPr/>
          <a:lstStyle/>
          <a:p>
            <a:pPr algn="ctr"/>
            <a:r>
              <a:rPr lang="en-IN" dirty="0">
                <a:solidFill>
                  <a:schemeClr val="tx1"/>
                </a:solidFill>
              </a:rPr>
              <a:t>Crisis of our Times</a:t>
            </a:r>
          </a:p>
        </p:txBody>
      </p:sp>
      <p:sp>
        <p:nvSpPr>
          <p:cNvPr id="3" name="Subtitle 2">
            <a:extLst>
              <a:ext uri="{FF2B5EF4-FFF2-40B4-BE49-F238E27FC236}">
                <a16:creationId xmlns:a16="http://schemas.microsoft.com/office/drawing/2014/main" id="{C0AEADC3-9D5C-484F-A2D5-7CB9BBAC22F0}"/>
              </a:ext>
            </a:extLst>
          </p:cNvPr>
          <p:cNvSpPr>
            <a:spLocks noGrp="1"/>
          </p:cNvSpPr>
          <p:nvPr>
            <p:ph type="subTitle" idx="1"/>
          </p:nvPr>
        </p:nvSpPr>
        <p:spPr>
          <a:xfrm>
            <a:off x="435006" y="3950563"/>
            <a:ext cx="8838997" cy="2583907"/>
          </a:xfrm>
        </p:spPr>
        <p:txBody>
          <a:bodyPr/>
          <a:lstStyle/>
          <a:p>
            <a:pPr algn="l"/>
            <a:r>
              <a:rPr lang="en-IN" dirty="0"/>
              <a:t> </a:t>
            </a:r>
          </a:p>
        </p:txBody>
      </p:sp>
      <p:sp>
        <p:nvSpPr>
          <p:cNvPr id="8" name="TextBox 7">
            <a:extLst>
              <a:ext uri="{FF2B5EF4-FFF2-40B4-BE49-F238E27FC236}">
                <a16:creationId xmlns:a16="http://schemas.microsoft.com/office/drawing/2014/main" id="{158E18FC-1210-4C06-A778-3934033F0D75}"/>
              </a:ext>
            </a:extLst>
          </p:cNvPr>
          <p:cNvSpPr txBox="1"/>
          <p:nvPr/>
        </p:nvSpPr>
        <p:spPr>
          <a:xfrm>
            <a:off x="648070" y="3728621"/>
            <a:ext cx="8700116" cy="2308324"/>
          </a:xfrm>
          <a:prstGeom prst="rect">
            <a:avLst/>
          </a:prstGeom>
          <a:noFill/>
        </p:spPr>
        <p:txBody>
          <a:bodyPr wrap="square" rtlCol="0">
            <a:spAutoFit/>
          </a:bodyPr>
          <a:lstStyle/>
          <a:p>
            <a:r>
              <a:rPr lang="en-IN" dirty="0"/>
              <a:t>What we see in above picture is true reality of some of our major cities where </a:t>
            </a:r>
          </a:p>
          <a:p>
            <a:r>
              <a:rPr lang="en-IN" dirty="0"/>
              <a:t> some of the poorer colonies don’t get </a:t>
            </a:r>
            <a:r>
              <a:rPr lang="en-IN" dirty="0" err="1"/>
              <a:t>adequet</a:t>
            </a:r>
            <a:r>
              <a:rPr lang="en-IN" dirty="0"/>
              <a:t> water supply in summer months</a:t>
            </a:r>
          </a:p>
          <a:p>
            <a:r>
              <a:rPr lang="en-IN" dirty="0"/>
              <a:t> which forces the residents to undertake a dangerous task of jostling and fighting </a:t>
            </a:r>
          </a:p>
          <a:p>
            <a:r>
              <a:rPr lang="en-IN" dirty="0"/>
              <a:t>  among each other which leads to</a:t>
            </a:r>
          </a:p>
          <a:p>
            <a:r>
              <a:rPr lang="en-IN" dirty="0"/>
              <a:t>     Inefficient and inequitable distribution of water</a:t>
            </a:r>
          </a:p>
          <a:p>
            <a:r>
              <a:rPr lang="en-IN" dirty="0"/>
              <a:t>     Dangerous in covid times</a:t>
            </a:r>
          </a:p>
          <a:p>
            <a:r>
              <a:rPr lang="en-IN" dirty="0"/>
              <a:t>     Daily Time wastage of people affecting their social life.  </a:t>
            </a:r>
          </a:p>
          <a:p>
            <a:r>
              <a:rPr lang="en-IN" dirty="0"/>
              <a:t>      </a:t>
            </a:r>
          </a:p>
        </p:txBody>
      </p:sp>
      <p:pic>
        <p:nvPicPr>
          <p:cNvPr id="9" name="Picture 8">
            <a:extLst>
              <a:ext uri="{FF2B5EF4-FFF2-40B4-BE49-F238E27FC236}">
                <a16:creationId xmlns:a16="http://schemas.microsoft.com/office/drawing/2014/main" id="{CCFFF7C5-9242-4FE2-A660-BC38B3EA0EAB}"/>
              </a:ext>
            </a:extLst>
          </p:cNvPr>
          <p:cNvPicPr>
            <a:picLocks noChangeAspect="1"/>
          </p:cNvPicPr>
          <p:nvPr/>
        </p:nvPicPr>
        <p:blipFill>
          <a:blip r:embed="rId2"/>
          <a:stretch>
            <a:fillRect/>
          </a:stretch>
        </p:blipFill>
        <p:spPr>
          <a:xfrm>
            <a:off x="3471681" y="1439245"/>
            <a:ext cx="3258105" cy="1832684"/>
          </a:xfrm>
          <a:prstGeom prst="rect">
            <a:avLst/>
          </a:prstGeom>
        </p:spPr>
      </p:pic>
      <p:pic>
        <p:nvPicPr>
          <p:cNvPr id="10" name="Picture 9">
            <a:extLst>
              <a:ext uri="{FF2B5EF4-FFF2-40B4-BE49-F238E27FC236}">
                <a16:creationId xmlns:a16="http://schemas.microsoft.com/office/drawing/2014/main" id="{811F3B6A-45B2-47B1-8542-448EAAA44E6D}"/>
              </a:ext>
            </a:extLst>
          </p:cNvPr>
          <p:cNvPicPr>
            <a:picLocks noChangeAspect="1"/>
          </p:cNvPicPr>
          <p:nvPr/>
        </p:nvPicPr>
        <p:blipFill>
          <a:blip r:embed="rId3"/>
          <a:stretch>
            <a:fillRect/>
          </a:stretch>
        </p:blipFill>
        <p:spPr>
          <a:xfrm>
            <a:off x="829574" y="4922180"/>
            <a:ext cx="138092" cy="138092"/>
          </a:xfrm>
          <a:prstGeom prst="rect">
            <a:avLst/>
          </a:prstGeom>
        </p:spPr>
      </p:pic>
      <p:pic>
        <p:nvPicPr>
          <p:cNvPr id="11" name="Picture 10">
            <a:extLst>
              <a:ext uri="{FF2B5EF4-FFF2-40B4-BE49-F238E27FC236}">
                <a16:creationId xmlns:a16="http://schemas.microsoft.com/office/drawing/2014/main" id="{A5289A82-00A0-490F-9291-4131D9302395}"/>
              </a:ext>
            </a:extLst>
          </p:cNvPr>
          <p:cNvPicPr>
            <a:picLocks noChangeAspect="1"/>
          </p:cNvPicPr>
          <p:nvPr/>
        </p:nvPicPr>
        <p:blipFill>
          <a:blip r:embed="rId4"/>
          <a:stretch>
            <a:fillRect/>
          </a:stretch>
        </p:blipFill>
        <p:spPr>
          <a:xfrm flipH="1">
            <a:off x="829574" y="5168623"/>
            <a:ext cx="138092" cy="138092"/>
          </a:xfrm>
          <a:prstGeom prst="rect">
            <a:avLst/>
          </a:prstGeom>
        </p:spPr>
      </p:pic>
      <p:pic>
        <p:nvPicPr>
          <p:cNvPr id="12" name="Picture 11">
            <a:extLst>
              <a:ext uri="{FF2B5EF4-FFF2-40B4-BE49-F238E27FC236}">
                <a16:creationId xmlns:a16="http://schemas.microsoft.com/office/drawing/2014/main" id="{B0AAC295-CC20-49F6-B923-06DA0F71CCCD}"/>
              </a:ext>
            </a:extLst>
          </p:cNvPr>
          <p:cNvPicPr>
            <a:picLocks noChangeAspect="1"/>
          </p:cNvPicPr>
          <p:nvPr/>
        </p:nvPicPr>
        <p:blipFill>
          <a:blip r:embed="rId4"/>
          <a:stretch>
            <a:fillRect/>
          </a:stretch>
        </p:blipFill>
        <p:spPr>
          <a:xfrm>
            <a:off x="829574" y="5446854"/>
            <a:ext cx="140220" cy="140220"/>
          </a:xfrm>
          <a:prstGeom prst="rect">
            <a:avLst/>
          </a:prstGeom>
        </p:spPr>
      </p:pic>
    </p:spTree>
    <p:extLst>
      <p:ext uri="{BB962C8B-B14F-4D97-AF65-F5344CB8AC3E}">
        <p14:creationId xmlns:p14="http://schemas.microsoft.com/office/powerpoint/2010/main" val="181982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0044-E8C7-40CD-9A6A-6BDAD12F490F}"/>
              </a:ext>
            </a:extLst>
          </p:cNvPr>
          <p:cNvSpPr>
            <a:spLocks noGrp="1"/>
          </p:cNvSpPr>
          <p:nvPr>
            <p:ph type="title"/>
          </p:nvPr>
        </p:nvSpPr>
        <p:spPr/>
        <p:txBody>
          <a:bodyPr>
            <a:normAutofit/>
          </a:bodyPr>
          <a:lstStyle/>
          <a:p>
            <a:pPr algn="ctr"/>
            <a:r>
              <a:rPr lang="en-IN" dirty="0">
                <a:solidFill>
                  <a:srgbClr val="002060"/>
                </a:solidFill>
              </a:rPr>
              <a:t>Finding The Solution</a:t>
            </a:r>
          </a:p>
        </p:txBody>
      </p:sp>
      <p:pic>
        <p:nvPicPr>
          <p:cNvPr id="5" name="Content Placeholder 4" descr="Magnifying glass">
            <a:extLst>
              <a:ext uri="{FF2B5EF4-FFF2-40B4-BE49-F238E27FC236}">
                <a16:creationId xmlns:a16="http://schemas.microsoft.com/office/drawing/2014/main" id="{B67FCF8B-5558-404A-B2FA-9B89BC47E2C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7172" y="609600"/>
            <a:ext cx="801950" cy="801950"/>
          </a:xfrm>
        </p:spPr>
      </p:pic>
      <p:pic>
        <p:nvPicPr>
          <p:cNvPr id="7" name="Picture 6">
            <a:extLst>
              <a:ext uri="{FF2B5EF4-FFF2-40B4-BE49-F238E27FC236}">
                <a16:creationId xmlns:a16="http://schemas.microsoft.com/office/drawing/2014/main" id="{40A8AC01-0A39-4C9E-BB06-7014AAF6F4B3}"/>
              </a:ext>
            </a:extLst>
          </p:cNvPr>
          <p:cNvPicPr>
            <a:picLocks noChangeAspect="1"/>
          </p:cNvPicPr>
          <p:nvPr/>
        </p:nvPicPr>
        <p:blipFill>
          <a:blip r:embed="rId4"/>
          <a:stretch>
            <a:fillRect/>
          </a:stretch>
        </p:blipFill>
        <p:spPr>
          <a:xfrm>
            <a:off x="3170210" y="1411550"/>
            <a:ext cx="2857500" cy="1600200"/>
          </a:xfrm>
          <a:prstGeom prst="rect">
            <a:avLst/>
          </a:prstGeom>
        </p:spPr>
      </p:pic>
      <p:sp>
        <p:nvSpPr>
          <p:cNvPr id="8" name="TextBox 7">
            <a:extLst>
              <a:ext uri="{FF2B5EF4-FFF2-40B4-BE49-F238E27FC236}">
                <a16:creationId xmlns:a16="http://schemas.microsoft.com/office/drawing/2014/main" id="{AF87A34A-6C81-4885-82BB-F1034CEC98C5}"/>
              </a:ext>
            </a:extLst>
          </p:cNvPr>
          <p:cNvSpPr txBox="1"/>
          <p:nvPr/>
        </p:nvSpPr>
        <p:spPr>
          <a:xfrm>
            <a:off x="1305018" y="3057929"/>
            <a:ext cx="6977848" cy="276999"/>
          </a:xfrm>
          <a:prstGeom prst="rect">
            <a:avLst/>
          </a:prstGeom>
          <a:noFill/>
        </p:spPr>
        <p:txBody>
          <a:bodyPr wrap="square" rtlCol="0">
            <a:spAutoFit/>
          </a:bodyPr>
          <a:lstStyle/>
          <a:p>
            <a:pPr algn="ctr"/>
            <a:r>
              <a:rPr lang="en-IN" sz="1200" dirty="0"/>
              <a:t>A Real ATM machine</a:t>
            </a:r>
          </a:p>
        </p:txBody>
      </p:sp>
      <p:sp>
        <p:nvSpPr>
          <p:cNvPr id="9" name="TextBox 8">
            <a:extLst>
              <a:ext uri="{FF2B5EF4-FFF2-40B4-BE49-F238E27FC236}">
                <a16:creationId xmlns:a16="http://schemas.microsoft.com/office/drawing/2014/main" id="{30DC94C9-94D0-4290-B96C-5B864A714A72}"/>
              </a:ext>
            </a:extLst>
          </p:cNvPr>
          <p:cNvSpPr txBox="1"/>
          <p:nvPr/>
        </p:nvSpPr>
        <p:spPr>
          <a:xfrm>
            <a:off x="213064" y="3595456"/>
            <a:ext cx="10093911" cy="2062103"/>
          </a:xfrm>
          <a:prstGeom prst="rect">
            <a:avLst/>
          </a:prstGeom>
          <a:noFill/>
        </p:spPr>
        <p:txBody>
          <a:bodyPr wrap="square" rtlCol="0">
            <a:spAutoFit/>
          </a:bodyPr>
          <a:lstStyle/>
          <a:p>
            <a:r>
              <a:rPr lang="en-IN" sz="1600" dirty="0"/>
              <a:t>Thus we came up with an idea of a </a:t>
            </a:r>
            <a:r>
              <a:rPr lang="en-IN" sz="1600" b="1" u="sng" dirty="0"/>
              <a:t>Water ATM machine </a:t>
            </a:r>
            <a:r>
              <a:rPr lang="en-IN" sz="1600" dirty="0"/>
              <a:t>which works pretty much like a normal ATM machine instead it dispatches water at request of customer .</a:t>
            </a:r>
          </a:p>
          <a:p>
            <a:r>
              <a:rPr lang="en-IN" sz="1600" dirty="0"/>
              <a:t>It would ensure a direct and measured supply to each and every household thus saving their time and effort in order to get </a:t>
            </a:r>
            <a:r>
              <a:rPr lang="en-IN" sz="1600" dirty="0" err="1"/>
              <a:t>water,It</a:t>
            </a:r>
            <a:r>
              <a:rPr lang="en-IN" sz="1600" dirty="0"/>
              <a:t> would a require a software portal which would identify the customer by a unique</a:t>
            </a:r>
          </a:p>
          <a:p>
            <a:r>
              <a:rPr lang="en-IN" sz="1600" dirty="0"/>
              <a:t>ID and a central tanker catering to whole colony would deliver required amount of water with the help of</a:t>
            </a:r>
          </a:p>
          <a:p>
            <a:r>
              <a:rPr lang="en-IN" sz="1600" dirty="0" err="1"/>
              <a:t>Aurdino</a:t>
            </a:r>
            <a:r>
              <a:rPr lang="en-IN" sz="1600" dirty="0"/>
              <a:t> based system .We think it would be a efficient solution in solving the problem.</a:t>
            </a:r>
          </a:p>
          <a:p>
            <a:r>
              <a:rPr lang="en-IN" sz="1600" dirty="0"/>
              <a:t>It can also be later modified into delivering measured ground water preventing ground water erosion.</a:t>
            </a:r>
          </a:p>
          <a:p>
            <a:r>
              <a:rPr lang="en-IN" sz="1600" dirty="0"/>
              <a:t> </a:t>
            </a:r>
          </a:p>
        </p:txBody>
      </p:sp>
    </p:spTree>
    <p:extLst>
      <p:ext uri="{BB962C8B-B14F-4D97-AF65-F5344CB8AC3E}">
        <p14:creationId xmlns:p14="http://schemas.microsoft.com/office/powerpoint/2010/main" val="105883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D851-BAE0-4B0C-8016-8E623EFC20C3}"/>
              </a:ext>
            </a:extLst>
          </p:cNvPr>
          <p:cNvSpPr>
            <a:spLocks noGrp="1"/>
          </p:cNvSpPr>
          <p:nvPr>
            <p:ph type="title"/>
          </p:nvPr>
        </p:nvSpPr>
        <p:spPr/>
        <p:txBody>
          <a:bodyPr>
            <a:normAutofit/>
          </a:bodyPr>
          <a:lstStyle/>
          <a:p>
            <a:pPr algn="ctr"/>
            <a:r>
              <a:rPr lang="en-IN" sz="4400" b="1" dirty="0">
                <a:solidFill>
                  <a:schemeClr val="bg2">
                    <a:lumMod val="10000"/>
                  </a:schemeClr>
                </a:solidFill>
              </a:rPr>
              <a:t>Working</a:t>
            </a:r>
          </a:p>
        </p:txBody>
      </p:sp>
      <p:sp>
        <p:nvSpPr>
          <p:cNvPr id="3" name="Content Placeholder 2">
            <a:extLst>
              <a:ext uri="{FF2B5EF4-FFF2-40B4-BE49-F238E27FC236}">
                <a16:creationId xmlns:a16="http://schemas.microsoft.com/office/drawing/2014/main" id="{FCE3184B-7726-4001-AB99-741EE7110473}"/>
              </a:ext>
            </a:extLst>
          </p:cNvPr>
          <p:cNvSpPr>
            <a:spLocks noGrp="1"/>
          </p:cNvSpPr>
          <p:nvPr>
            <p:ph idx="1"/>
          </p:nvPr>
        </p:nvSpPr>
        <p:spPr>
          <a:xfrm>
            <a:off x="677334" y="2160589"/>
            <a:ext cx="8596668" cy="4453275"/>
          </a:xfrm>
        </p:spPr>
        <p:txBody>
          <a:bodyPr>
            <a:normAutofit/>
          </a:bodyPr>
          <a:lstStyle/>
          <a:p>
            <a:pPr marL="0" indent="0">
              <a:buNone/>
            </a:pPr>
            <a:r>
              <a:rPr lang="en-IN" sz="2000" b="1" u="sng" dirty="0"/>
              <a:t>Software part</a:t>
            </a:r>
          </a:p>
          <a:p>
            <a:pPr marL="0" indent="0">
              <a:buNone/>
            </a:pPr>
            <a:r>
              <a:rPr lang="en-IN" sz="1600" dirty="0"/>
              <a:t>1.)At first we create a </a:t>
            </a:r>
            <a:r>
              <a:rPr lang="en-IN" sz="1600" b="1" dirty="0"/>
              <a:t>sign in </a:t>
            </a:r>
            <a:r>
              <a:rPr lang="en-IN" sz="1600" dirty="0"/>
              <a:t>portal in which the user will have to enter his/her unique id       to get entry into next page .</a:t>
            </a:r>
          </a:p>
          <a:p>
            <a:pPr marL="0" indent="0">
              <a:buNone/>
            </a:pPr>
            <a:endParaRPr lang="en-IN" sz="1600" dirty="0"/>
          </a:p>
          <a:p>
            <a:pPr marL="0" indent="0">
              <a:buNone/>
            </a:pPr>
            <a:r>
              <a:rPr lang="en-IN" sz="1600" dirty="0"/>
              <a:t>    </a:t>
            </a:r>
          </a:p>
          <a:p>
            <a:endParaRPr lang="en-IN" sz="2000" b="1" u="sng" dirty="0"/>
          </a:p>
          <a:p>
            <a:endParaRPr lang="en-IN" sz="2000" b="1" u="sng" dirty="0"/>
          </a:p>
        </p:txBody>
      </p:sp>
      <p:pic>
        <p:nvPicPr>
          <p:cNvPr id="5" name="Picture 4">
            <a:extLst>
              <a:ext uri="{FF2B5EF4-FFF2-40B4-BE49-F238E27FC236}">
                <a16:creationId xmlns:a16="http://schemas.microsoft.com/office/drawing/2014/main" id="{C6B6539E-61CB-424B-9753-24D5490B1318}"/>
              </a:ext>
            </a:extLst>
          </p:cNvPr>
          <p:cNvPicPr>
            <a:picLocks noChangeAspect="1"/>
          </p:cNvPicPr>
          <p:nvPr/>
        </p:nvPicPr>
        <p:blipFill rotWithShape="1">
          <a:blip r:embed="rId2"/>
          <a:srcRect t="4642" b="4406"/>
          <a:stretch/>
        </p:blipFill>
        <p:spPr>
          <a:xfrm>
            <a:off x="1696619" y="3213716"/>
            <a:ext cx="6621757" cy="3387723"/>
          </a:xfrm>
          <a:prstGeom prst="rect">
            <a:avLst/>
          </a:prstGeom>
        </p:spPr>
      </p:pic>
    </p:spTree>
    <p:extLst>
      <p:ext uri="{BB962C8B-B14F-4D97-AF65-F5344CB8AC3E}">
        <p14:creationId xmlns:p14="http://schemas.microsoft.com/office/powerpoint/2010/main" val="4143322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C640-D81B-48E6-8DE2-6E61D7B2E88E}"/>
              </a:ext>
            </a:extLst>
          </p:cNvPr>
          <p:cNvSpPr>
            <a:spLocks noGrp="1"/>
          </p:cNvSpPr>
          <p:nvPr>
            <p:ph type="title"/>
          </p:nvPr>
        </p:nvSpPr>
        <p:spPr>
          <a:xfrm>
            <a:off x="-772357" y="905522"/>
            <a:ext cx="221941" cy="1024878"/>
          </a:xfrm>
        </p:spPr>
        <p:txBody>
          <a:bodyPr/>
          <a:lstStyle/>
          <a:p>
            <a:endParaRPr lang="en-IN" dirty="0"/>
          </a:p>
        </p:txBody>
      </p:sp>
      <p:sp>
        <p:nvSpPr>
          <p:cNvPr id="3" name="Content Placeholder 2">
            <a:extLst>
              <a:ext uri="{FF2B5EF4-FFF2-40B4-BE49-F238E27FC236}">
                <a16:creationId xmlns:a16="http://schemas.microsoft.com/office/drawing/2014/main" id="{E607F9FE-CECA-4B2D-817D-5CC5F0BEA1E4}"/>
              </a:ext>
            </a:extLst>
          </p:cNvPr>
          <p:cNvSpPr>
            <a:spLocks noGrp="1"/>
          </p:cNvSpPr>
          <p:nvPr>
            <p:ph idx="1"/>
          </p:nvPr>
        </p:nvSpPr>
        <p:spPr>
          <a:xfrm>
            <a:off x="-550416" y="3293616"/>
            <a:ext cx="142043" cy="2747746"/>
          </a:xfrm>
        </p:spPr>
        <p:txBody>
          <a:bodyPr/>
          <a:lstStyle/>
          <a:p>
            <a:endParaRPr lang="en-IN" dirty="0"/>
          </a:p>
        </p:txBody>
      </p:sp>
      <p:sp>
        <p:nvSpPr>
          <p:cNvPr id="4" name="TextBox 3">
            <a:extLst>
              <a:ext uri="{FF2B5EF4-FFF2-40B4-BE49-F238E27FC236}">
                <a16:creationId xmlns:a16="http://schemas.microsoft.com/office/drawing/2014/main" id="{C6C4A586-1BA8-4BD9-B10B-C6239DCE9434}"/>
              </a:ext>
            </a:extLst>
          </p:cNvPr>
          <p:cNvSpPr txBox="1"/>
          <p:nvPr/>
        </p:nvSpPr>
        <p:spPr>
          <a:xfrm>
            <a:off x="577048" y="577048"/>
            <a:ext cx="9179511" cy="5262979"/>
          </a:xfrm>
          <a:prstGeom prst="rect">
            <a:avLst/>
          </a:prstGeom>
          <a:noFill/>
        </p:spPr>
        <p:txBody>
          <a:bodyPr wrap="square" rtlCol="0">
            <a:spAutoFit/>
          </a:bodyPr>
          <a:lstStyle/>
          <a:p>
            <a:r>
              <a:rPr lang="en-IN" sz="1600" dirty="0"/>
              <a:t>2.)After entering correct id user moves to next page which requires him to enter his immediate</a:t>
            </a:r>
          </a:p>
          <a:p>
            <a:r>
              <a:rPr lang="en-IN" sz="1600" dirty="0"/>
              <a:t>Water requirement in </a:t>
            </a:r>
            <a:r>
              <a:rPr lang="en-IN" sz="1600" dirty="0" err="1"/>
              <a:t>litres.and</a:t>
            </a:r>
            <a:r>
              <a:rPr lang="en-IN" sz="1600" dirty="0"/>
              <a:t> then click on generate</a:t>
            </a:r>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r>
              <a:rPr lang="en-IN" sz="1600" dirty="0"/>
              <a:t>3.)After the transaction is complete the user his directed to his profile which will display his transaction history and total daily capacity.</a:t>
            </a:r>
          </a:p>
          <a:p>
            <a:endParaRPr lang="en-IN" sz="1600" dirty="0"/>
          </a:p>
          <a:p>
            <a:endParaRPr lang="en-IN" sz="1600" dirty="0"/>
          </a:p>
          <a:p>
            <a:endParaRPr lang="en-IN" sz="1600" dirty="0"/>
          </a:p>
        </p:txBody>
      </p:sp>
      <p:pic>
        <p:nvPicPr>
          <p:cNvPr id="6" name="Picture 5">
            <a:extLst>
              <a:ext uri="{FF2B5EF4-FFF2-40B4-BE49-F238E27FC236}">
                <a16:creationId xmlns:a16="http://schemas.microsoft.com/office/drawing/2014/main" id="{634A61C4-3E60-43E1-9FD1-05F9C35A92D2}"/>
              </a:ext>
            </a:extLst>
          </p:cNvPr>
          <p:cNvPicPr>
            <a:picLocks noChangeAspect="1"/>
          </p:cNvPicPr>
          <p:nvPr/>
        </p:nvPicPr>
        <p:blipFill rotWithShape="1">
          <a:blip r:embed="rId2"/>
          <a:srcRect t="3772" b="4535"/>
          <a:stretch/>
        </p:blipFill>
        <p:spPr>
          <a:xfrm>
            <a:off x="2565648" y="1438182"/>
            <a:ext cx="5129312" cy="2645545"/>
          </a:xfrm>
          <a:prstGeom prst="rect">
            <a:avLst/>
          </a:prstGeom>
        </p:spPr>
      </p:pic>
    </p:spTree>
    <p:extLst>
      <p:ext uri="{BB962C8B-B14F-4D97-AF65-F5344CB8AC3E}">
        <p14:creationId xmlns:p14="http://schemas.microsoft.com/office/powerpoint/2010/main" val="170602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A8360A-AFAD-48B4-AE34-3E357144BC65}"/>
              </a:ext>
            </a:extLst>
          </p:cNvPr>
          <p:cNvPicPr>
            <a:picLocks noChangeAspect="1"/>
          </p:cNvPicPr>
          <p:nvPr/>
        </p:nvPicPr>
        <p:blipFill>
          <a:blip r:embed="rId2"/>
          <a:stretch>
            <a:fillRect/>
          </a:stretch>
        </p:blipFill>
        <p:spPr>
          <a:xfrm>
            <a:off x="2119514" y="467360"/>
            <a:ext cx="5705589" cy="2693091"/>
          </a:xfrm>
          <a:prstGeom prst="rect">
            <a:avLst/>
          </a:prstGeom>
        </p:spPr>
      </p:pic>
      <p:sp>
        <p:nvSpPr>
          <p:cNvPr id="2" name="Title 1">
            <a:extLst>
              <a:ext uri="{FF2B5EF4-FFF2-40B4-BE49-F238E27FC236}">
                <a16:creationId xmlns:a16="http://schemas.microsoft.com/office/drawing/2014/main" id="{C0ED695A-31A6-4BCC-B665-74D1A9B4CD03}"/>
              </a:ext>
            </a:extLst>
          </p:cNvPr>
          <p:cNvSpPr>
            <a:spLocks noGrp="1"/>
          </p:cNvSpPr>
          <p:nvPr>
            <p:ph type="title"/>
          </p:nvPr>
        </p:nvSpPr>
        <p:spPr>
          <a:xfrm>
            <a:off x="-790112" y="621436"/>
            <a:ext cx="159797" cy="63031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6571D07-D19E-421A-8AFE-EF0302A50AB2}"/>
              </a:ext>
            </a:extLst>
          </p:cNvPr>
          <p:cNvSpPr>
            <a:spLocks noGrp="1"/>
          </p:cNvSpPr>
          <p:nvPr>
            <p:ph idx="1"/>
          </p:nvPr>
        </p:nvSpPr>
        <p:spPr>
          <a:xfrm>
            <a:off x="-790112" y="2095131"/>
            <a:ext cx="443884" cy="3946232"/>
          </a:xfrm>
        </p:spPr>
        <p:txBody>
          <a:bodyPr/>
          <a:lstStyle/>
          <a:p>
            <a:endParaRPr lang="en-IN" dirty="0"/>
          </a:p>
        </p:txBody>
      </p:sp>
      <p:sp>
        <p:nvSpPr>
          <p:cNvPr id="5" name="TextBox 4">
            <a:extLst>
              <a:ext uri="{FF2B5EF4-FFF2-40B4-BE49-F238E27FC236}">
                <a16:creationId xmlns:a16="http://schemas.microsoft.com/office/drawing/2014/main" id="{32127D02-1AD1-448D-A868-B86BB68C18A9}"/>
              </a:ext>
            </a:extLst>
          </p:cNvPr>
          <p:cNvSpPr txBox="1"/>
          <p:nvPr/>
        </p:nvSpPr>
        <p:spPr>
          <a:xfrm>
            <a:off x="221942" y="3284738"/>
            <a:ext cx="10635448" cy="1446550"/>
          </a:xfrm>
          <a:prstGeom prst="rect">
            <a:avLst/>
          </a:prstGeom>
          <a:noFill/>
        </p:spPr>
        <p:txBody>
          <a:bodyPr wrap="square" rtlCol="0">
            <a:spAutoFit/>
          </a:bodyPr>
          <a:lstStyle/>
          <a:p>
            <a:r>
              <a:rPr lang="en-IN" sz="2000" b="1" u="sng" dirty="0"/>
              <a:t>Hardware Part</a:t>
            </a:r>
          </a:p>
          <a:p>
            <a:endParaRPr lang="en-IN" sz="2000" b="1" u="sng" dirty="0"/>
          </a:p>
          <a:p>
            <a:r>
              <a:rPr lang="en-IN" sz="1600" dirty="0"/>
              <a:t>In Hardware part we require a central tank which will  which will be connected to every house through pipes</a:t>
            </a:r>
          </a:p>
          <a:p>
            <a:r>
              <a:rPr lang="en-IN" sz="1600" dirty="0"/>
              <a:t>After receiving command , x amount of water will have to be measured and delivered with the help of an </a:t>
            </a:r>
            <a:r>
              <a:rPr lang="en-IN" sz="1600" dirty="0" err="1"/>
              <a:t>aurdino</a:t>
            </a:r>
            <a:endParaRPr lang="en-IN" sz="1600" dirty="0"/>
          </a:p>
          <a:p>
            <a:r>
              <a:rPr lang="en-IN" sz="1600" dirty="0"/>
              <a:t>Working of </a:t>
            </a:r>
            <a:r>
              <a:rPr lang="en-IN" sz="1600" dirty="0" err="1"/>
              <a:t>aurdino</a:t>
            </a:r>
            <a:r>
              <a:rPr lang="en-IN" sz="1600" dirty="0"/>
              <a:t> is explained in next slide.   </a:t>
            </a:r>
          </a:p>
        </p:txBody>
      </p:sp>
      <p:pic>
        <p:nvPicPr>
          <p:cNvPr id="6" name="Picture 5">
            <a:extLst>
              <a:ext uri="{FF2B5EF4-FFF2-40B4-BE49-F238E27FC236}">
                <a16:creationId xmlns:a16="http://schemas.microsoft.com/office/drawing/2014/main" id="{53DF7BC8-ADB4-4A04-95D0-D9355AFD36A8}"/>
              </a:ext>
            </a:extLst>
          </p:cNvPr>
          <p:cNvPicPr>
            <a:picLocks noChangeAspect="1"/>
          </p:cNvPicPr>
          <p:nvPr/>
        </p:nvPicPr>
        <p:blipFill>
          <a:blip r:embed="rId3"/>
          <a:stretch>
            <a:fillRect/>
          </a:stretch>
        </p:blipFill>
        <p:spPr>
          <a:xfrm>
            <a:off x="3814947" y="4884427"/>
            <a:ext cx="2466975" cy="1847850"/>
          </a:xfrm>
          <a:prstGeom prst="rect">
            <a:avLst/>
          </a:prstGeom>
        </p:spPr>
      </p:pic>
    </p:spTree>
    <p:extLst>
      <p:ext uri="{BB962C8B-B14F-4D97-AF65-F5344CB8AC3E}">
        <p14:creationId xmlns:p14="http://schemas.microsoft.com/office/powerpoint/2010/main" val="185576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B107-7A08-44E9-A29A-7029F7495D5F}"/>
              </a:ext>
            </a:extLst>
          </p:cNvPr>
          <p:cNvSpPr>
            <a:spLocks noGrp="1"/>
          </p:cNvSpPr>
          <p:nvPr>
            <p:ph type="title"/>
          </p:nvPr>
        </p:nvSpPr>
        <p:spPr>
          <a:xfrm>
            <a:off x="-896646" y="609599"/>
            <a:ext cx="159797" cy="1086036"/>
          </a:xfrm>
        </p:spPr>
        <p:txBody>
          <a:bodyPr>
            <a:normAutofit/>
          </a:bodyPr>
          <a:lstStyle/>
          <a:p>
            <a:endParaRPr lang="en-IN" dirty="0"/>
          </a:p>
        </p:txBody>
      </p:sp>
      <p:sp>
        <p:nvSpPr>
          <p:cNvPr id="3" name="Content Placeholder 2">
            <a:extLst>
              <a:ext uri="{FF2B5EF4-FFF2-40B4-BE49-F238E27FC236}">
                <a16:creationId xmlns:a16="http://schemas.microsoft.com/office/drawing/2014/main" id="{1F7727E9-291A-4EF4-BF47-BFB64849104F}"/>
              </a:ext>
            </a:extLst>
          </p:cNvPr>
          <p:cNvSpPr>
            <a:spLocks noGrp="1"/>
          </p:cNvSpPr>
          <p:nvPr>
            <p:ph idx="1"/>
          </p:nvPr>
        </p:nvSpPr>
        <p:spPr>
          <a:xfrm>
            <a:off x="-967666" y="2210540"/>
            <a:ext cx="45719" cy="2982897"/>
          </a:xfrm>
        </p:spPr>
        <p:txBody>
          <a:bodyPr/>
          <a:lstStyle/>
          <a:p>
            <a:endParaRPr lang="en-IN" dirty="0"/>
          </a:p>
        </p:txBody>
      </p:sp>
      <p:sp>
        <p:nvSpPr>
          <p:cNvPr id="4" name="TextBox 3">
            <a:extLst>
              <a:ext uri="{FF2B5EF4-FFF2-40B4-BE49-F238E27FC236}">
                <a16:creationId xmlns:a16="http://schemas.microsoft.com/office/drawing/2014/main" id="{4DD74615-3711-47FB-ABEB-20DF76CD5433}"/>
              </a:ext>
            </a:extLst>
          </p:cNvPr>
          <p:cNvSpPr txBox="1"/>
          <p:nvPr/>
        </p:nvSpPr>
        <p:spPr>
          <a:xfrm>
            <a:off x="674703" y="609599"/>
            <a:ext cx="8806649" cy="5324535"/>
          </a:xfrm>
          <a:prstGeom prst="rect">
            <a:avLst/>
          </a:prstGeom>
          <a:noFill/>
        </p:spPr>
        <p:txBody>
          <a:bodyPr wrap="square" rtlCol="0">
            <a:spAutoFit/>
          </a:bodyPr>
          <a:lstStyle/>
          <a:p>
            <a:r>
              <a:rPr lang="en-IN" sz="2000" b="1" u="sng" dirty="0"/>
              <a:t>Working to central tank system and </a:t>
            </a:r>
            <a:r>
              <a:rPr lang="en-IN" sz="2000" b="1" u="sng" dirty="0" err="1"/>
              <a:t>aurdino</a:t>
            </a:r>
            <a:endParaRPr lang="en-IN" sz="2000" b="1" u="sng" dirty="0"/>
          </a:p>
          <a:p>
            <a:r>
              <a:rPr lang="en-US" sz="1600" dirty="0"/>
              <a:t>By using a flow sensor with a microcontroller like Arduino, we can calculate the flow rate, and check the volume of liquid that has passed through a pipe, and control it as required</a:t>
            </a:r>
          </a:p>
          <a:p>
            <a:r>
              <a:rPr lang="en-US" sz="1600" dirty="0"/>
              <a:t> </a:t>
            </a:r>
            <a:r>
              <a:rPr lang="en-US" sz="1600" b="1" dirty="0"/>
              <a:t>YF-S201</a:t>
            </a:r>
            <a:r>
              <a:rPr lang="en-US" sz="1600" dirty="0"/>
              <a:t> water flow sensor uses hall effect to sense the flow rate of the liquid.</a:t>
            </a:r>
          </a:p>
          <a:p>
            <a:endParaRPr lang="en-US" sz="1600" dirty="0"/>
          </a:p>
          <a:p>
            <a:r>
              <a:rPr lang="en-US" sz="1600" dirty="0"/>
              <a:t>The Working of the YFS201 water flow sensor is simple to understand. The water flow sensor works on the principle of hall-effect. Hall-effects the production of the potential difference across an electric conductor when a magnetic field is applied in the direction perpendicular to that of the flow of current. The water flow sensor is integrated with a magnetic hall-effect sensor, which generates an electric pulse with every revolution. Its design is in such a way that the hall effect sensor is sealed off from the water, and allows the sensor to stay safe and dry.</a:t>
            </a:r>
          </a:p>
          <a:p>
            <a:endParaRPr lang="en-US" sz="1600" dirty="0"/>
          </a:p>
          <a:p>
            <a:r>
              <a:rPr lang="en-US" sz="1600" dirty="0"/>
              <a:t>According to YFS201 Specifications, the maximum current it draws at 5V is 15mA, and the working flow rate is 1 to 30liters/minute. When the liquid flows through the sensor, it makes contact with the fins of the turbine wheel, which is placed in the path of the flowing liquid. The shaft of the turbine wheel is connected to a hall-effect sensor.</a:t>
            </a:r>
          </a:p>
          <a:p>
            <a:r>
              <a:rPr lang="en-US" sz="1600" dirty="0"/>
              <a:t>Due to this, whenever water flows through the valve it generates pulses. Now, all we have to do is to measure the time for the pluses or to count the number of pulses in 1 second and then calculate the flow rates in liter per hour(L/</a:t>
            </a:r>
            <a:r>
              <a:rPr lang="en-US" sz="1600" dirty="0" err="1"/>
              <a:t>Hr</a:t>
            </a:r>
            <a:r>
              <a:rPr lang="en-US" sz="1600" dirty="0"/>
              <a:t>) and then use simple conversion formula to find the volume of the water which had passed through it.</a:t>
            </a:r>
            <a:endParaRPr lang="en-IN" sz="1600" dirty="0"/>
          </a:p>
        </p:txBody>
      </p:sp>
    </p:spTree>
    <p:extLst>
      <p:ext uri="{BB962C8B-B14F-4D97-AF65-F5344CB8AC3E}">
        <p14:creationId xmlns:p14="http://schemas.microsoft.com/office/powerpoint/2010/main" val="179103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815D9-7F7D-4BE4-A2E6-2938A782C294}"/>
              </a:ext>
            </a:extLst>
          </p:cNvPr>
          <p:cNvPicPr>
            <a:picLocks noChangeAspect="1"/>
          </p:cNvPicPr>
          <p:nvPr/>
        </p:nvPicPr>
        <p:blipFill rotWithShape="1">
          <a:blip r:embed="rId2"/>
          <a:srcRect l="13317" t="23940" r="45686" b="13483"/>
          <a:stretch/>
        </p:blipFill>
        <p:spPr>
          <a:xfrm>
            <a:off x="2574524" y="186431"/>
            <a:ext cx="3897297" cy="3346128"/>
          </a:xfrm>
          <a:prstGeom prst="rect">
            <a:avLst/>
          </a:prstGeom>
        </p:spPr>
      </p:pic>
      <p:sp>
        <p:nvSpPr>
          <p:cNvPr id="4" name="TextBox 3">
            <a:extLst>
              <a:ext uri="{FF2B5EF4-FFF2-40B4-BE49-F238E27FC236}">
                <a16:creationId xmlns:a16="http://schemas.microsoft.com/office/drawing/2014/main" id="{7BC3025F-2020-4592-8CE6-2E29A159CB68}"/>
              </a:ext>
            </a:extLst>
          </p:cNvPr>
          <p:cNvSpPr txBox="1"/>
          <p:nvPr/>
        </p:nvSpPr>
        <p:spPr>
          <a:xfrm>
            <a:off x="3559946" y="3224782"/>
            <a:ext cx="5610687" cy="307777"/>
          </a:xfrm>
          <a:prstGeom prst="rect">
            <a:avLst/>
          </a:prstGeom>
          <a:noFill/>
        </p:spPr>
        <p:txBody>
          <a:bodyPr wrap="square" rtlCol="0">
            <a:spAutoFit/>
          </a:bodyPr>
          <a:lstStyle/>
          <a:p>
            <a:r>
              <a:rPr lang="en-IN" sz="1400" dirty="0"/>
              <a:t>A YF-S201 sensor</a:t>
            </a:r>
          </a:p>
        </p:txBody>
      </p:sp>
      <p:pic>
        <p:nvPicPr>
          <p:cNvPr id="6" name="Picture 5">
            <a:extLst>
              <a:ext uri="{FF2B5EF4-FFF2-40B4-BE49-F238E27FC236}">
                <a16:creationId xmlns:a16="http://schemas.microsoft.com/office/drawing/2014/main" id="{C1006914-D5F9-468E-8FD0-9796C2542456}"/>
              </a:ext>
            </a:extLst>
          </p:cNvPr>
          <p:cNvPicPr>
            <a:picLocks noChangeAspect="1"/>
          </p:cNvPicPr>
          <p:nvPr/>
        </p:nvPicPr>
        <p:blipFill rotWithShape="1">
          <a:blip r:embed="rId3"/>
          <a:srcRect l="14612" t="25354" r="41189" b="22324"/>
          <a:stretch/>
        </p:blipFill>
        <p:spPr>
          <a:xfrm>
            <a:off x="2641107" y="3666477"/>
            <a:ext cx="4683676" cy="2405849"/>
          </a:xfrm>
          <a:prstGeom prst="rect">
            <a:avLst/>
          </a:prstGeom>
        </p:spPr>
      </p:pic>
      <p:sp>
        <p:nvSpPr>
          <p:cNvPr id="7" name="TextBox 6">
            <a:extLst>
              <a:ext uri="{FF2B5EF4-FFF2-40B4-BE49-F238E27FC236}">
                <a16:creationId xmlns:a16="http://schemas.microsoft.com/office/drawing/2014/main" id="{D30F7497-CE3D-48E7-8098-5E2598E6FC50}"/>
              </a:ext>
            </a:extLst>
          </p:cNvPr>
          <p:cNvSpPr txBox="1"/>
          <p:nvPr/>
        </p:nvSpPr>
        <p:spPr>
          <a:xfrm>
            <a:off x="2750211" y="6135225"/>
            <a:ext cx="4465468" cy="369332"/>
          </a:xfrm>
          <a:prstGeom prst="rect">
            <a:avLst/>
          </a:prstGeom>
          <a:noFill/>
        </p:spPr>
        <p:txBody>
          <a:bodyPr wrap="square" rtlCol="0">
            <a:spAutoFit/>
          </a:bodyPr>
          <a:lstStyle/>
          <a:p>
            <a:r>
              <a:rPr lang="en-IN" b="1" dirty="0"/>
              <a:t>Schematic diagram</a:t>
            </a:r>
          </a:p>
        </p:txBody>
      </p:sp>
    </p:spTree>
    <p:extLst>
      <p:ext uri="{BB962C8B-B14F-4D97-AF65-F5344CB8AC3E}">
        <p14:creationId xmlns:p14="http://schemas.microsoft.com/office/powerpoint/2010/main" val="154016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31EC7A-E331-4353-BBB8-73FE8416E679}"/>
              </a:ext>
            </a:extLst>
          </p:cNvPr>
          <p:cNvPicPr>
            <a:picLocks noChangeAspect="1"/>
          </p:cNvPicPr>
          <p:nvPr/>
        </p:nvPicPr>
        <p:blipFill>
          <a:blip r:embed="rId2"/>
          <a:stretch>
            <a:fillRect/>
          </a:stretch>
        </p:blipFill>
        <p:spPr>
          <a:xfrm>
            <a:off x="1624615" y="1306539"/>
            <a:ext cx="6906826" cy="4889101"/>
          </a:xfrm>
          <a:prstGeom prst="rect">
            <a:avLst/>
          </a:prstGeom>
        </p:spPr>
      </p:pic>
    </p:spTree>
    <p:extLst>
      <p:ext uri="{BB962C8B-B14F-4D97-AF65-F5344CB8AC3E}">
        <p14:creationId xmlns:p14="http://schemas.microsoft.com/office/powerpoint/2010/main" val="3446747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518</TotalTime>
  <Words>754</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Water    ATM</vt:lpstr>
      <vt:lpstr>Crisis of our Times</vt:lpstr>
      <vt:lpstr>Finding The Solution</vt:lpstr>
      <vt:lpstr>Working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ATM</dc:title>
  <dc:creator>Puneet Tripathi</dc:creator>
  <cp:lastModifiedBy>Puneet Tripathi</cp:lastModifiedBy>
  <cp:revision>22</cp:revision>
  <dcterms:created xsi:type="dcterms:W3CDTF">2021-08-28T12:42:19Z</dcterms:created>
  <dcterms:modified xsi:type="dcterms:W3CDTF">2021-08-28T21:23:09Z</dcterms:modified>
</cp:coreProperties>
</file>