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8"/>
  </p:notes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412" autoAdjust="0"/>
  </p:normalViewPr>
  <p:slideViewPr>
    <p:cSldViewPr snapToGrid="0">
      <p:cViewPr varScale="1">
        <p:scale>
          <a:sx n="62" d="100"/>
          <a:sy n="62" d="100"/>
        </p:scale>
        <p:origin x="1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0A20F-7B2B-4630-B1ED-4EABE6838B2E}" type="datetimeFigureOut">
              <a:rPr lang="en-US" smtClean="0"/>
              <a:t>5/10/2025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DC020-06B2-4883-AFA2-108155C61056}" type="slidenum">
              <a:rPr lang="en-US" smtClean="0"/>
              <a:t>‹#›</a:t>
            </a:fld>
            <a:endParaRPr lang="en-US"/>
          </a:p>
        </p:txBody>
      </p:sp>
    </p:spTree>
    <p:extLst>
      <p:ext uri="{BB962C8B-B14F-4D97-AF65-F5344CB8AC3E}">
        <p14:creationId xmlns:p14="http://schemas.microsoft.com/office/powerpoint/2010/main" val="1225236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Entity Relationship Diagram evolved over several iterations throughout the project—even after the initial database structure was implemented. One key improvement involved refining junction tables by removing redundant surrogate primary keys and instead relying on the unique combination of two foreign keys to serve as composite primary keys. This simplified design choice not only adhered to best normalization practices but also helped reduce unnecessary complexity. While the model could certainly be expanded with additional attributes, the focus was on creating a clean, efficient schema that captured all essential business data in a structured, normalized format.</a:t>
            </a:r>
          </a:p>
        </p:txBody>
      </p:sp>
      <p:sp>
        <p:nvSpPr>
          <p:cNvPr id="4" name="Slide Number Placeholder 3"/>
          <p:cNvSpPr>
            <a:spLocks noGrp="1"/>
          </p:cNvSpPr>
          <p:nvPr>
            <p:ph type="sldNum" sz="quarter" idx="5"/>
          </p:nvPr>
        </p:nvSpPr>
        <p:spPr/>
        <p:txBody>
          <a:bodyPr/>
          <a:lstStyle/>
          <a:p>
            <a:fld id="{90CDC020-06B2-4883-AFA2-108155C61056}" type="slidenum">
              <a:rPr lang="en-US" smtClean="0"/>
              <a:t>3</a:t>
            </a:fld>
            <a:endParaRPr lang="en-US"/>
          </a:p>
        </p:txBody>
      </p:sp>
    </p:spTree>
    <p:extLst>
      <p:ext uri="{BB962C8B-B14F-4D97-AF65-F5344CB8AC3E}">
        <p14:creationId xmlns:p14="http://schemas.microsoft.com/office/powerpoint/2010/main" val="898633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there were additional production employees mentioned in the study, for the sake of time only the named managerial/administrative employees were included. </a:t>
            </a:r>
          </a:p>
        </p:txBody>
      </p:sp>
      <p:sp>
        <p:nvSpPr>
          <p:cNvPr id="4" name="Slide Number Placeholder 3"/>
          <p:cNvSpPr>
            <a:spLocks noGrp="1"/>
          </p:cNvSpPr>
          <p:nvPr>
            <p:ph type="sldNum" sz="quarter" idx="5"/>
          </p:nvPr>
        </p:nvSpPr>
        <p:spPr/>
        <p:txBody>
          <a:bodyPr/>
          <a:lstStyle/>
          <a:p>
            <a:fld id="{90CDC020-06B2-4883-AFA2-108155C61056}" type="slidenum">
              <a:rPr lang="en-US" smtClean="0"/>
              <a:t>6</a:t>
            </a:fld>
            <a:endParaRPr lang="en-US"/>
          </a:p>
        </p:txBody>
      </p:sp>
    </p:spTree>
    <p:extLst>
      <p:ext uri="{BB962C8B-B14F-4D97-AF65-F5344CB8AC3E}">
        <p14:creationId xmlns:p14="http://schemas.microsoft.com/office/powerpoint/2010/main" val="173684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5/10/2025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1929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5/10/2025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2956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5/10/2025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98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5/10/2025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3314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5/10/2025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378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5/10/2025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60062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5/10/2025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9890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5/10/2025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87936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5/10/2025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6337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5/10/2025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30683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5/10/2025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939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5/10/2025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01156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0A05F7-9831-B0A5-AA90-68E2C96AEA68}"/>
              </a:ext>
            </a:extLst>
          </p:cNvPr>
          <p:cNvSpPr>
            <a:spLocks noGrp="1"/>
          </p:cNvSpPr>
          <p:nvPr>
            <p:ph type="ctrTitle"/>
          </p:nvPr>
        </p:nvSpPr>
        <p:spPr>
          <a:xfrm>
            <a:off x="640080" y="1371600"/>
            <a:ext cx="5852160" cy="1097280"/>
          </a:xfrm>
        </p:spPr>
        <p:txBody>
          <a:bodyPr vert="horz" lIns="91440" tIns="45720" rIns="91440" bIns="45720" rtlCol="0" anchor="t">
            <a:normAutofit/>
          </a:bodyPr>
          <a:lstStyle/>
          <a:p>
            <a:pPr>
              <a:lnSpc>
                <a:spcPct val="90000"/>
              </a:lnSpc>
            </a:pPr>
            <a:r>
              <a:rPr lang="en-US" sz="3400"/>
              <a:t>Bacchus Winery Case Study &amp; Database Solutions</a:t>
            </a:r>
          </a:p>
        </p:txBody>
      </p:sp>
      <p:cxnSp>
        <p:nvCxnSpPr>
          <p:cNvPr id="20" name="Straight Connector 19">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E01E414-5376-3A3A-B33C-1DFF6DB07FBE}"/>
              </a:ext>
            </a:extLst>
          </p:cNvPr>
          <p:cNvSpPr>
            <a:spLocks noGrp="1"/>
          </p:cNvSpPr>
          <p:nvPr>
            <p:ph type="subTitle" idx="1"/>
          </p:nvPr>
        </p:nvSpPr>
        <p:spPr>
          <a:xfrm>
            <a:off x="640080" y="2633236"/>
            <a:ext cx="5852160" cy="3664685"/>
          </a:xfrm>
        </p:spPr>
        <p:txBody>
          <a:bodyPr vert="horz" lIns="91440" tIns="45720" rIns="91440" bIns="45720" rtlCol="0">
            <a:normAutofit/>
          </a:bodyPr>
          <a:lstStyle/>
          <a:p>
            <a:pPr>
              <a:lnSpc>
                <a:spcPct val="120000"/>
              </a:lnSpc>
              <a:buFont typeface="Arial" panose="020B0604020202020204" pitchFamily="34" charset="0"/>
              <a:buChar char="•"/>
            </a:pPr>
            <a:r>
              <a:rPr lang="en-US" dirty="0"/>
              <a:t>Wine About It Group</a:t>
            </a:r>
          </a:p>
          <a:p>
            <a:pPr>
              <a:lnSpc>
                <a:spcPct val="120000"/>
              </a:lnSpc>
              <a:buFont typeface="Arial" panose="020B0604020202020204" pitchFamily="34" charset="0"/>
              <a:buChar char="•"/>
            </a:pPr>
            <a:r>
              <a:rPr lang="en-US" dirty="0"/>
              <a:t>William Stearns &amp; Colby King</a:t>
            </a:r>
          </a:p>
          <a:p>
            <a:pPr>
              <a:lnSpc>
                <a:spcPct val="120000"/>
              </a:lnSpc>
              <a:buFont typeface="Arial" panose="020B0604020202020204" pitchFamily="34" charset="0"/>
              <a:buChar char="•"/>
            </a:pPr>
            <a:r>
              <a:rPr lang="en-US" dirty="0"/>
              <a:t>Csd-310 Milestone project</a:t>
            </a:r>
          </a:p>
          <a:p>
            <a:pPr>
              <a:lnSpc>
                <a:spcPct val="120000"/>
              </a:lnSpc>
              <a:buFont typeface="Arial" panose="020B0604020202020204" pitchFamily="34" charset="0"/>
              <a:buChar char="•"/>
            </a:pPr>
            <a:r>
              <a:rPr lang="en-US" dirty="0"/>
              <a:t>May 2025</a:t>
            </a:r>
          </a:p>
          <a:p>
            <a:pPr>
              <a:lnSpc>
                <a:spcPct val="120000"/>
              </a:lnSpc>
              <a:buFont typeface="Arial" panose="020B0604020202020204" pitchFamily="34" charset="0"/>
              <a:buChar char="•"/>
            </a:pPr>
            <a:endParaRPr lang="en-US" dirty="0"/>
          </a:p>
        </p:txBody>
      </p:sp>
      <p:pic>
        <p:nvPicPr>
          <p:cNvPr id="4" name="Picture 3" descr="Medicine bottles on shelf">
            <a:extLst>
              <a:ext uri="{FF2B5EF4-FFF2-40B4-BE49-F238E27FC236}">
                <a16:creationId xmlns:a16="http://schemas.microsoft.com/office/drawing/2014/main" id="{CC74B111-66C9-8B23-5B74-B15DE91F9213}"/>
              </a:ext>
            </a:extLst>
          </p:cNvPr>
          <p:cNvPicPr>
            <a:picLocks noChangeAspect="1"/>
          </p:cNvPicPr>
          <p:nvPr/>
        </p:nvPicPr>
        <p:blipFill>
          <a:blip r:embed="rId2"/>
          <a:srcRect l="27691" r="25138" b="-1"/>
          <a:stretch/>
        </p:blipFill>
        <p:spPr>
          <a:xfrm>
            <a:off x="7345680" y="10"/>
            <a:ext cx="4846320" cy="6857990"/>
          </a:xfrm>
          <a:prstGeom prst="rect">
            <a:avLst/>
          </a:prstGeom>
        </p:spPr>
      </p:pic>
    </p:spTree>
    <p:extLst>
      <p:ext uri="{BB962C8B-B14F-4D97-AF65-F5344CB8AC3E}">
        <p14:creationId xmlns:p14="http://schemas.microsoft.com/office/powerpoint/2010/main" val="304900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9F2F1-8F09-75C7-F121-054A77A68C60}"/>
              </a:ext>
            </a:extLst>
          </p:cNvPr>
          <p:cNvSpPr>
            <a:spLocks noGrp="1"/>
          </p:cNvSpPr>
          <p:nvPr>
            <p:ph type="title"/>
          </p:nvPr>
        </p:nvSpPr>
        <p:spPr>
          <a:xfrm>
            <a:off x="5496821" y="1371600"/>
            <a:ext cx="6034187" cy="1097280"/>
          </a:xfrm>
        </p:spPr>
        <p:txBody>
          <a:bodyPr vert="horz" lIns="91440" tIns="45720" rIns="91440" bIns="45720" rtlCol="0" anchor="t">
            <a:normAutofit/>
          </a:bodyPr>
          <a:lstStyle/>
          <a:p>
            <a:r>
              <a:rPr lang="en-US"/>
              <a:t>Bacchus Wine </a:t>
            </a:r>
          </a:p>
        </p:txBody>
      </p:sp>
      <p:pic>
        <p:nvPicPr>
          <p:cNvPr id="5" name="Picture 4" descr="Grapes on a tree">
            <a:extLst>
              <a:ext uri="{FF2B5EF4-FFF2-40B4-BE49-F238E27FC236}">
                <a16:creationId xmlns:a16="http://schemas.microsoft.com/office/drawing/2014/main" id="{29136288-7998-CFD6-3D83-8A1C6DE00586}"/>
              </a:ext>
            </a:extLst>
          </p:cNvPr>
          <p:cNvPicPr>
            <a:picLocks noChangeAspect="1"/>
          </p:cNvPicPr>
          <p:nvPr/>
        </p:nvPicPr>
        <p:blipFill>
          <a:blip r:embed="rId2"/>
          <a:srcRect l="36757" r="15960" b="-1"/>
          <a:stretch/>
        </p:blipFill>
        <p:spPr>
          <a:xfrm>
            <a:off x="20" y="10"/>
            <a:ext cx="4857871" cy="6857990"/>
          </a:xfrm>
          <a:prstGeom prst="rect">
            <a:avLst/>
          </a:prstGeom>
        </p:spPr>
      </p:pic>
      <p:cxnSp>
        <p:nvCxnSpPr>
          <p:cNvPr id="23" name="Straight Connector 22">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0F41363-85A3-8182-B73B-4BBA65EC7F59}"/>
              </a:ext>
            </a:extLst>
          </p:cNvPr>
          <p:cNvSpPr txBox="1"/>
          <p:nvPr/>
        </p:nvSpPr>
        <p:spPr>
          <a:xfrm>
            <a:off x="5496821" y="2633236"/>
            <a:ext cx="6034187" cy="3664687"/>
          </a:xfrm>
          <a:prstGeom prst="rect">
            <a:avLst/>
          </a:prstGeom>
        </p:spPr>
        <p:txBody>
          <a:bodyPr vert="horz" lIns="91440" tIns="45720" rIns="91440" bIns="45720" rtlCol="0">
            <a:normAutofit/>
          </a:bodyPr>
          <a:lstStyle/>
          <a:p>
            <a:pPr>
              <a:lnSpc>
                <a:spcPct val="110000"/>
              </a:lnSpc>
              <a:spcAft>
                <a:spcPts val="600"/>
              </a:spcAft>
              <a:buSzPct val="87000"/>
              <a:buFont typeface="Arial" panose="020B0604020202020204" pitchFamily="34" charset="0"/>
              <a:buChar char="•"/>
            </a:pPr>
            <a:r>
              <a:rPr lang="en-US" dirty="0"/>
              <a:t>Bacchus Wine is a family-run company known for growing premium grapes and crafting four varieties of fine wine. Recently, brothers Stan and Davis Bacchus have taken over operations following their father’s retirement. Eager to honor and expand their father's legacy, they are seeking more advanced technological solutions to modernize their business. Their priorities include improving product and supply inventory management, ensuring reliable delivery from vendors, tracking wine sales by type and distributor, and monitoring employee hours more effectively.</a:t>
            </a:r>
          </a:p>
        </p:txBody>
      </p:sp>
    </p:spTree>
    <p:extLst>
      <p:ext uri="{BB962C8B-B14F-4D97-AF65-F5344CB8AC3E}">
        <p14:creationId xmlns:p14="http://schemas.microsoft.com/office/powerpoint/2010/main" val="375484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illusion of swirling lines in black and white">
            <a:extLst>
              <a:ext uri="{FF2B5EF4-FFF2-40B4-BE49-F238E27FC236}">
                <a16:creationId xmlns:a16="http://schemas.microsoft.com/office/drawing/2014/main" id="{4C53D76D-188B-3343-976F-209DD93FF27B}"/>
              </a:ext>
            </a:extLst>
          </p:cNvPr>
          <p:cNvPicPr>
            <a:picLocks noChangeAspect="1"/>
          </p:cNvPicPr>
          <p:nvPr/>
        </p:nvPicPr>
        <p:blipFill>
          <a:blip r:embed="rId3">
            <a:alphaModFix amt="40000"/>
          </a:blip>
          <a:srcRect t="15732"/>
          <a:stretch/>
        </p:blipFill>
        <p:spPr>
          <a:xfrm>
            <a:off x="20" y="152"/>
            <a:ext cx="12191980" cy="6857848"/>
          </a:xfrm>
          <a:prstGeom prst="rect">
            <a:avLst/>
          </a:prstGeom>
        </p:spPr>
      </p:pic>
      <p:sp>
        <p:nvSpPr>
          <p:cNvPr id="2" name="Title 1">
            <a:extLst>
              <a:ext uri="{FF2B5EF4-FFF2-40B4-BE49-F238E27FC236}">
                <a16:creationId xmlns:a16="http://schemas.microsoft.com/office/drawing/2014/main" id="{8FCE736D-B583-5CA6-3F49-B5E786C1890A}"/>
              </a:ext>
            </a:extLst>
          </p:cNvPr>
          <p:cNvSpPr>
            <a:spLocks noGrp="1"/>
          </p:cNvSpPr>
          <p:nvPr>
            <p:ph type="title"/>
          </p:nvPr>
        </p:nvSpPr>
        <p:spPr>
          <a:xfrm>
            <a:off x="640080" y="985233"/>
            <a:ext cx="5758628" cy="3355853"/>
          </a:xfrm>
        </p:spPr>
        <p:txBody>
          <a:bodyPr vert="horz" lIns="91440" tIns="45720" rIns="91440" bIns="45720" rtlCol="0" anchor="t">
            <a:normAutofit/>
          </a:bodyPr>
          <a:lstStyle/>
          <a:p>
            <a:endParaRPr lang="en-US" sz="6000" b="1" kern="1200" dirty="0">
              <a:solidFill>
                <a:srgbClr val="FFFFFF"/>
              </a:solidFill>
              <a:latin typeface="+mj-lt"/>
              <a:ea typeface="+mj-ea"/>
              <a:cs typeface="+mj-cs"/>
            </a:endParaRPr>
          </a:p>
        </p:txBody>
      </p:sp>
      <p:cxnSp>
        <p:nvCxnSpPr>
          <p:cNvPr id="13" name="Straight Connector 12">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95436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Picture 5" descr="A screenshot of a computer program&#10;&#10;AI-generated content may be incorrect.">
            <a:extLst>
              <a:ext uri="{FF2B5EF4-FFF2-40B4-BE49-F238E27FC236}">
                <a16:creationId xmlns:a16="http://schemas.microsoft.com/office/drawing/2014/main" id="{7DEAB671-D670-E45B-70E0-AE0EA20F4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 y="-58371"/>
            <a:ext cx="12191980" cy="7292457"/>
          </a:xfrm>
          <a:prstGeom prst="rect">
            <a:avLst/>
          </a:prstGeom>
        </p:spPr>
      </p:pic>
      <p:sp>
        <p:nvSpPr>
          <p:cNvPr id="10" name="TextBox 9">
            <a:extLst>
              <a:ext uri="{FF2B5EF4-FFF2-40B4-BE49-F238E27FC236}">
                <a16:creationId xmlns:a16="http://schemas.microsoft.com/office/drawing/2014/main" id="{335566EC-1ECB-E449-CD1E-237D3F2D530F}"/>
              </a:ext>
            </a:extLst>
          </p:cNvPr>
          <p:cNvSpPr txBox="1"/>
          <p:nvPr/>
        </p:nvSpPr>
        <p:spPr>
          <a:xfrm>
            <a:off x="9075910" y="246171"/>
            <a:ext cx="2871252" cy="1569660"/>
          </a:xfrm>
          <a:prstGeom prst="rect">
            <a:avLst/>
          </a:prstGeom>
          <a:noFill/>
        </p:spPr>
        <p:txBody>
          <a:bodyPr wrap="square" rtlCol="0">
            <a:spAutoFit/>
          </a:bodyPr>
          <a:lstStyle/>
          <a:p>
            <a:r>
              <a:rPr lang="en-US" sz="3200" dirty="0">
                <a:solidFill>
                  <a:schemeClr val="bg1"/>
                </a:solidFill>
              </a:rPr>
              <a:t>Entity-Relationship Diagram</a:t>
            </a:r>
          </a:p>
        </p:txBody>
      </p:sp>
    </p:spTree>
    <p:extLst>
      <p:ext uri="{BB962C8B-B14F-4D97-AF65-F5344CB8AC3E}">
        <p14:creationId xmlns:p14="http://schemas.microsoft.com/office/powerpoint/2010/main" val="27220821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88A363-2C16-1127-1E68-AC0AAEDB50A0}"/>
              </a:ext>
            </a:extLst>
          </p:cNvPr>
          <p:cNvSpPr>
            <a:spLocks noGrp="1"/>
          </p:cNvSpPr>
          <p:nvPr>
            <p:ph type="title"/>
          </p:nvPr>
        </p:nvSpPr>
        <p:spPr>
          <a:xfrm>
            <a:off x="640080" y="1371600"/>
            <a:ext cx="5737859" cy="1097280"/>
          </a:xfrm>
        </p:spPr>
        <p:txBody>
          <a:bodyPr vert="horz" lIns="91440" tIns="45720" rIns="91440" bIns="45720" rtlCol="0" anchor="t">
            <a:normAutofit/>
          </a:bodyPr>
          <a:lstStyle/>
          <a:p>
            <a:pPr>
              <a:lnSpc>
                <a:spcPct val="90000"/>
              </a:lnSpc>
            </a:pPr>
            <a:r>
              <a:rPr lang="en-US" sz="3400"/>
              <a:t>Supplier Delivery Timeliness by Month</a:t>
            </a:r>
          </a:p>
        </p:txBody>
      </p:sp>
      <p:cxnSp>
        <p:nvCxnSpPr>
          <p:cNvPr id="41" name="Straight Connector 4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2016751-BC00-70D1-87D8-3EA99F6C9C6D}"/>
              </a:ext>
            </a:extLst>
          </p:cNvPr>
          <p:cNvSpPr txBox="1"/>
          <p:nvPr/>
        </p:nvSpPr>
        <p:spPr>
          <a:xfrm>
            <a:off x="640080" y="2633236"/>
            <a:ext cx="5737860" cy="3666980"/>
          </a:xfrm>
          <a:prstGeom prst="rect">
            <a:avLst/>
          </a:prstGeom>
        </p:spPr>
        <p:txBody>
          <a:bodyPr vert="horz" lIns="91440" tIns="45720" rIns="91440" bIns="45720" rtlCol="0">
            <a:normAutofit/>
          </a:bodyPr>
          <a:lstStyle/>
          <a:p>
            <a:pPr>
              <a:lnSpc>
                <a:spcPct val="120000"/>
              </a:lnSpc>
              <a:spcAft>
                <a:spcPts val="600"/>
              </a:spcAft>
              <a:buSzPct val="87000"/>
              <a:buFont typeface="Arial" panose="020B0604020202020204" pitchFamily="34" charset="0"/>
              <a:buChar char="•"/>
            </a:pPr>
            <a:r>
              <a:rPr lang="en-US"/>
              <a:t>This report analyzes the reliability of each supplier by calculating how many days late their deliveries were, aggregated by month. It groups orders by supplier and month, then totals the number of supply orders along with the cumulative number of days they were received after the expected date. This helps Bacchus Winery identify which suppliers are consistently meeting deadlines and which may be causing delays in production.</a:t>
            </a:r>
          </a:p>
        </p:txBody>
      </p:sp>
      <p:pic>
        <p:nvPicPr>
          <p:cNvPr id="9" name="Content Placeholder 8">
            <a:extLst>
              <a:ext uri="{FF2B5EF4-FFF2-40B4-BE49-F238E27FC236}">
                <a16:creationId xmlns:a16="http://schemas.microsoft.com/office/drawing/2014/main" id="{D4D79C1B-90C5-A6CB-A4C5-8DA14731F05B}"/>
              </a:ext>
            </a:extLst>
          </p:cNvPr>
          <p:cNvPicPr>
            <a:picLocks noGrp="1" noChangeAspect="1"/>
          </p:cNvPicPr>
          <p:nvPr>
            <p:ph idx="1"/>
          </p:nvPr>
        </p:nvPicPr>
        <p:blipFill>
          <a:blip r:embed="rId2"/>
          <a:srcRect t="3649" r="-1" b="3887"/>
          <a:stretch/>
        </p:blipFill>
        <p:spPr>
          <a:xfrm>
            <a:off x="7155179" y="1013996"/>
            <a:ext cx="4375829" cy="5286220"/>
          </a:xfrm>
          <a:prstGeom prst="rect">
            <a:avLst/>
          </a:prstGeom>
        </p:spPr>
      </p:pic>
    </p:spTree>
    <p:extLst>
      <p:ext uri="{BB962C8B-B14F-4D97-AF65-F5344CB8AC3E}">
        <p14:creationId xmlns:p14="http://schemas.microsoft.com/office/powerpoint/2010/main" val="316031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44810-A94D-FB39-036E-4162296EE556}"/>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2500"/>
              <a:t>Wine Sales and Distributors</a:t>
            </a:r>
            <a:br>
              <a:rPr lang="en-US" sz="2500"/>
            </a:br>
            <a:endParaRPr lang="en-US" sz="2500"/>
          </a:p>
        </p:txBody>
      </p:sp>
      <p:pic>
        <p:nvPicPr>
          <p:cNvPr id="5" name="Content Placeholder 4">
            <a:extLst>
              <a:ext uri="{FF2B5EF4-FFF2-40B4-BE49-F238E27FC236}">
                <a16:creationId xmlns:a16="http://schemas.microsoft.com/office/drawing/2014/main" id="{6CDBA352-F437-76B4-B96A-13DFF3C95B62}"/>
              </a:ext>
            </a:extLst>
          </p:cNvPr>
          <p:cNvPicPr>
            <a:picLocks noGrp="1" noChangeAspect="1"/>
          </p:cNvPicPr>
          <p:nvPr>
            <p:ph idx="1"/>
          </p:nvPr>
        </p:nvPicPr>
        <p:blipFill>
          <a:blip r:embed="rId2"/>
          <a:srcRect r="1092" b="3"/>
          <a:stretch/>
        </p:blipFill>
        <p:spPr>
          <a:xfrm>
            <a:off x="-1" y="914399"/>
            <a:ext cx="6657255" cy="5353523"/>
          </a:xfrm>
          <a:prstGeom prst="rect">
            <a:avLst/>
          </a:prstGeom>
        </p:spPr>
      </p:pic>
      <p:cxnSp>
        <p:nvCxnSpPr>
          <p:cNvPr id="21" name="Straight Connector 20">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846D95-79F3-D16A-1F16-B7DBE040BFE6}"/>
              </a:ext>
            </a:extLst>
          </p:cNvPr>
          <p:cNvSpPr txBox="1"/>
          <p:nvPr/>
        </p:nvSpPr>
        <p:spPr>
          <a:xfrm>
            <a:off x="7269904" y="2176036"/>
            <a:ext cx="4553127" cy="4497480"/>
          </a:xfrm>
          <a:prstGeom prst="rect">
            <a:avLst/>
          </a:prstGeom>
        </p:spPr>
        <p:txBody>
          <a:bodyPr vert="horz" lIns="91440" tIns="45720" rIns="91440" bIns="45720" rtlCol="0">
            <a:normAutofit/>
          </a:bodyPr>
          <a:lstStyle/>
          <a:p>
            <a:pPr>
              <a:lnSpc>
                <a:spcPct val="120000"/>
              </a:lnSpc>
              <a:spcAft>
                <a:spcPts val="600"/>
              </a:spcAft>
              <a:buSzPct val="87000"/>
              <a:buFont typeface="Arial" panose="020B0604020202020204" pitchFamily="34" charset="0"/>
              <a:buChar char="•"/>
            </a:pPr>
            <a:r>
              <a:rPr lang="en-US" dirty="0"/>
              <a:t>This report summarizes total wine sales by distributor, showing how many cases of each wine were sold through each partner. It allows the company to assess distributor performance and demand trends for specific wines. The data is grouped by wine and distributor and sorted to highlight the top-selling combinations, supporting both sales strategy and inventory planning.</a:t>
            </a:r>
          </a:p>
        </p:txBody>
      </p:sp>
    </p:spTree>
    <p:extLst>
      <p:ext uri="{BB962C8B-B14F-4D97-AF65-F5344CB8AC3E}">
        <p14:creationId xmlns:p14="http://schemas.microsoft.com/office/powerpoint/2010/main" val="171202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0C5CC-EC58-85C3-9A5B-9D1A7C06D217}"/>
              </a:ext>
            </a:extLst>
          </p:cNvPr>
          <p:cNvSpPr>
            <a:spLocks noGrp="1"/>
          </p:cNvSpPr>
          <p:nvPr>
            <p:ph type="title"/>
          </p:nvPr>
        </p:nvSpPr>
        <p:spPr>
          <a:xfrm>
            <a:off x="640080" y="1371600"/>
            <a:ext cx="5737859" cy="1097280"/>
          </a:xfrm>
        </p:spPr>
        <p:txBody>
          <a:bodyPr>
            <a:normAutofit/>
          </a:bodyPr>
          <a:lstStyle/>
          <a:p>
            <a:pPr>
              <a:lnSpc>
                <a:spcPct val="90000"/>
              </a:lnSpc>
            </a:pPr>
            <a:r>
              <a:rPr lang="en-US" sz="3400"/>
              <a:t>Employee Hours By Quarter</a:t>
            </a:r>
            <a:br>
              <a:rPr lang="en-US" sz="3400"/>
            </a:br>
            <a:endParaRPr lang="en-US" sz="3400"/>
          </a:p>
        </p:txBody>
      </p:sp>
      <p:cxnSp>
        <p:nvCxnSpPr>
          <p:cNvPr id="36" name="Straight Connector 35">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43C3201-6FE3-50C4-E17D-6497DE760B43}"/>
              </a:ext>
            </a:extLst>
          </p:cNvPr>
          <p:cNvSpPr>
            <a:spLocks noGrp="1"/>
          </p:cNvSpPr>
          <p:nvPr>
            <p:ph idx="1"/>
          </p:nvPr>
        </p:nvSpPr>
        <p:spPr>
          <a:xfrm>
            <a:off x="640080" y="2633236"/>
            <a:ext cx="5737860" cy="3666980"/>
          </a:xfrm>
        </p:spPr>
        <p:txBody>
          <a:bodyPr>
            <a:normAutofit/>
          </a:bodyPr>
          <a:lstStyle/>
          <a:p>
            <a:r>
              <a:rPr lang="en-US" dirty="0"/>
              <a:t>This report tracks the total number of hours worked by each employee, grouped by calendar quarter. It provides insight into workforce activity and productivity over time, helping Bacchus Winery evaluate labor needs, identify seasonal trends, and ensure efficient staffing throughout the year.</a:t>
            </a:r>
          </a:p>
        </p:txBody>
      </p:sp>
      <p:pic>
        <p:nvPicPr>
          <p:cNvPr id="5" name="Content Placeholder 4" descr="A table of numbers and names&#10;&#10;AI-generated content may be incorrect.">
            <a:extLst>
              <a:ext uri="{FF2B5EF4-FFF2-40B4-BE49-F238E27FC236}">
                <a16:creationId xmlns:a16="http://schemas.microsoft.com/office/drawing/2014/main" id="{04F65FB6-EC0F-0F2A-0A32-7A2AA796DDE1}"/>
              </a:ext>
            </a:extLst>
          </p:cNvPr>
          <p:cNvPicPr>
            <a:picLocks noChangeAspect="1"/>
          </p:cNvPicPr>
          <p:nvPr/>
        </p:nvPicPr>
        <p:blipFill>
          <a:blip r:embed="rId3"/>
          <a:srcRect t="7271" r="3" b="7779"/>
          <a:stretch/>
        </p:blipFill>
        <p:spPr>
          <a:xfrm>
            <a:off x="7440105" y="914400"/>
            <a:ext cx="3805977" cy="5385816"/>
          </a:xfrm>
          <a:prstGeom prst="rect">
            <a:avLst/>
          </a:prstGeom>
        </p:spPr>
      </p:pic>
    </p:spTree>
    <p:extLst>
      <p:ext uri="{BB962C8B-B14F-4D97-AF65-F5344CB8AC3E}">
        <p14:creationId xmlns:p14="http://schemas.microsoft.com/office/powerpoint/2010/main" val="3449647892"/>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274</TotalTime>
  <Words>440</Words>
  <Application>Microsoft Office PowerPoint</Application>
  <PresentationFormat>Widescreen</PresentationFormat>
  <Paragraphs>18</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Arial</vt:lpstr>
      <vt:lpstr>Grandview Display</vt:lpstr>
      <vt:lpstr>DashVTI</vt:lpstr>
      <vt:lpstr>Bacchus Winery Case Study &amp; Database Solutions</vt:lpstr>
      <vt:lpstr>Bacchus Wine </vt:lpstr>
      <vt:lpstr>PowerPoint Presentation</vt:lpstr>
      <vt:lpstr>Supplier Delivery Timeliness by Month</vt:lpstr>
      <vt:lpstr>Wine Sales and Distributors </vt:lpstr>
      <vt:lpstr>Employee Hours By Quarter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 Stearns</dc:creator>
  <cp:lastModifiedBy>Will Stearns</cp:lastModifiedBy>
  <cp:revision>1</cp:revision>
  <dcterms:created xsi:type="dcterms:W3CDTF">2025-05-10T13:55:33Z</dcterms:created>
  <dcterms:modified xsi:type="dcterms:W3CDTF">2025-05-10T18:29:39Z</dcterms:modified>
</cp:coreProperties>
</file>