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70" r:id="rId2"/>
    <p:sldId id="346" r:id="rId3"/>
    <p:sldId id="348" r:id="rId4"/>
    <p:sldId id="364" r:id="rId5"/>
    <p:sldId id="341" r:id="rId6"/>
    <p:sldId id="342" r:id="rId7"/>
    <p:sldId id="356" r:id="rId8"/>
    <p:sldId id="357" r:id="rId9"/>
    <p:sldId id="358" r:id="rId10"/>
    <p:sldId id="354" r:id="rId11"/>
    <p:sldId id="359" r:id="rId12"/>
    <p:sldId id="271" r:id="rId13"/>
    <p:sldId id="273" r:id="rId14"/>
    <p:sldId id="275" r:id="rId15"/>
    <p:sldId id="276" r:id="rId16"/>
    <p:sldId id="323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4" r:id="rId25"/>
    <p:sldId id="312" r:id="rId26"/>
    <p:sldId id="340" r:id="rId27"/>
    <p:sldId id="315" r:id="rId28"/>
    <p:sldId id="316" r:id="rId29"/>
    <p:sldId id="318" r:id="rId30"/>
    <p:sldId id="319" r:id="rId31"/>
    <p:sldId id="322" r:id="rId32"/>
    <p:sldId id="320" r:id="rId33"/>
    <p:sldId id="324" r:id="rId34"/>
    <p:sldId id="286" r:id="rId35"/>
    <p:sldId id="365" r:id="rId36"/>
    <p:sldId id="366" r:id="rId37"/>
    <p:sldId id="367" r:id="rId38"/>
    <p:sldId id="360" r:id="rId39"/>
    <p:sldId id="361" r:id="rId40"/>
    <p:sldId id="362" r:id="rId41"/>
    <p:sldId id="363" r:id="rId42"/>
    <p:sldId id="326" r:id="rId43"/>
    <p:sldId id="325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61F3C8E-E5A3-413B-9BB3-20A80BAADB18}">
          <p14:sldIdLst>
            <p14:sldId id="270"/>
          </p14:sldIdLst>
        </p14:section>
        <p14:section name="基础信息" id="{15F9E878-6DEC-442A-A172-DCAA89571A45}">
          <p14:sldIdLst>
            <p14:sldId id="346"/>
            <p14:sldId id="348"/>
            <p14:sldId id="364"/>
          </p14:sldIdLst>
        </p14:section>
        <p14:section name="企业法人" id="{57769EA4-2E55-4342-81A6-821EAC551635}">
          <p14:sldIdLst>
            <p14:sldId id="341"/>
            <p14:sldId id="342"/>
            <p14:sldId id="356"/>
            <p14:sldId id="357"/>
            <p14:sldId id="358"/>
            <p14:sldId id="354"/>
            <p14:sldId id="359"/>
          </p14:sldIdLst>
        </p14:section>
        <p14:section name="个体工商户" id="{E35A5434-896F-4429-85B6-D641BE2A3B56}">
          <p14:sldIdLst>
            <p14:sldId id="271"/>
            <p14:sldId id="273"/>
            <p14:sldId id="275"/>
            <p14:sldId id="276"/>
            <p14:sldId id="323"/>
          </p14:sldIdLst>
        </p14:section>
        <p14:section name="机关单位" id="{56F8C283-CD29-4483-9F32-084BBDC63703}">
          <p14:sldIdLst>
            <p14:sldId id="305"/>
            <p14:sldId id="306"/>
            <p14:sldId id="307"/>
            <p14:sldId id="308"/>
          </p14:sldIdLst>
        </p14:section>
        <p14:section name="事业单位" id="{A02EF921-99DB-4369-A312-336C4C22A910}">
          <p14:sldIdLst>
            <p14:sldId id="309"/>
            <p14:sldId id="310"/>
            <p14:sldId id="311"/>
            <p14:sldId id="314"/>
            <p14:sldId id="312"/>
            <p14:sldId id="340"/>
          </p14:sldIdLst>
        </p14:section>
        <p14:section name="社团组织" id="{22B80D0E-39A9-4492-B67D-5983E87EDC30}">
          <p14:sldIdLst>
            <p14:sldId id="315"/>
            <p14:sldId id="316"/>
            <p14:sldId id="318"/>
            <p14:sldId id="319"/>
            <p14:sldId id="322"/>
            <p14:sldId id="320"/>
            <p14:sldId id="324"/>
          </p14:sldIdLst>
        </p14:section>
        <p14:section name="手机端入口" id="{851FDBD6-80EB-47F7-9736-D7D63ACD69DA}">
          <p14:sldIdLst>
            <p14:sldId id="286"/>
          </p14:sldIdLst>
        </p14:section>
        <p14:section name="基础信息" id="{3F4C7220-BAC3-41CA-BB87-B514DCE8C6EF}">
          <p14:sldIdLst>
            <p14:sldId id="365"/>
            <p14:sldId id="366"/>
            <p14:sldId id="367"/>
          </p14:sldIdLst>
        </p14:section>
        <p14:section name="法人企业" id="{D00ED19C-1B02-4824-BB7B-49A38FCC0F1F}">
          <p14:sldIdLst>
            <p14:sldId id="360"/>
            <p14:sldId id="361"/>
            <p14:sldId id="362"/>
            <p14:sldId id="363"/>
          </p14:sldIdLst>
        </p14:section>
        <p14:section name="个体工商户" id="{BB6103F8-6C49-4076-B528-87CCFB8E7CE0}">
          <p14:sldIdLst>
            <p14:sldId id="326"/>
            <p14:sldId id="325"/>
            <p14:sldId id="327"/>
            <p14:sldId id="328"/>
          </p14:sldIdLst>
        </p14:section>
        <p14:section name="机关单位" id="{4DD6C84A-B868-4A22-BCF4-17008CEB09C5}">
          <p14:sldIdLst>
            <p14:sldId id="329"/>
            <p14:sldId id="330"/>
            <p14:sldId id="331"/>
          </p14:sldIdLst>
        </p14:section>
        <p14:section name="事业单位" id="{B3A48531-6443-4A21-A462-9D9412B3001C}">
          <p14:sldIdLst>
            <p14:sldId id="332"/>
            <p14:sldId id="333"/>
            <p14:sldId id="334"/>
            <p14:sldId id="335"/>
          </p14:sldIdLst>
        </p14:section>
        <p14:section name="社团组织" id="{CC40D1E6-E68E-4EB6-AA6E-8492689BA618}">
          <p14:sldIdLst>
            <p14:sldId id="336"/>
            <p14:sldId id="337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B7B2"/>
    <a:srgbClr val="0066CC"/>
    <a:srgbClr val="0070C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59" autoAdjust="0"/>
    <p:restoredTop sz="87774" autoAdjust="0"/>
  </p:normalViewPr>
  <p:slideViewPr>
    <p:cSldViewPr>
      <p:cViewPr varScale="1">
        <p:scale>
          <a:sx n="134" d="100"/>
          <a:sy n="134" d="100"/>
        </p:scale>
        <p:origin x="702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6FA66-7629-4BD7-835C-8322BCD5BA8C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A9F12-27AD-40DD-BD21-7312261717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52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A9F12-27AD-40DD-BD21-7312261717A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20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A9F12-27AD-40DD-BD21-7312261717A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64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A9F12-27AD-40DD-BD21-7312261717A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43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A9F12-27AD-40DD-BD21-7312261717A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81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A9F12-27AD-40DD-BD21-7312261717A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1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A9F12-27AD-40DD-BD21-7312261717A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14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A9F12-27AD-40DD-BD21-7312261717A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16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A9F12-27AD-40DD-BD21-7312261717A2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78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A9F12-27AD-40DD-BD21-7312261717A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063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A9F12-27AD-40DD-BD21-7312261717A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7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A9F12-27AD-40DD-BD21-7312261717A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85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A9F12-27AD-40DD-BD21-7312261717A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65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A9F12-27AD-40DD-BD21-7312261717A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481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A9F12-27AD-40DD-BD21-7312261717A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455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A9F12-27AD-40DD-BD21-7312261717A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19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A9F12-27AD-40DD-BD21-7312261717A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5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117" y="-5411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219006" y="2181618"/>
            <a:ext cx="4747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织机构后台设计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7967" y="483518"/>
            <a:ext cx="792088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3568" y="699542"/>
            <a:ext cx="792088" cy="7920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928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法人企业详情（上）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2901880" y="3530880"/>
            <a:ext cx="5916671" cy="772854"/>
          </a:xfrm>
          <a:prstGeom prst="roundRect">
            <a:avLst>
              <a:gd name="adj" fmla="val 10129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904431" y="1022923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901880" y="1388305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914295" y="2085534"/>
            <a:ext cx="2380458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048191" y="1000114"/>
            <a:ext cx="705638" cy="33855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统一社会</a:t>
            </a:r>
            <a:endParaRPr lang="en-US" altLang="zh-CN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信用代码  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16" name="矩形 115"/>
          <p:cNvSpPr/>
          <p:nvPr/>
        </p:nvSpPr>
        <p:spPr>
          <a:xfrm>
            <a:off x="5588237" y="1762187"/>
            <a:ext cx="67518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行业类别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034986" y="2105752"/>
            <a:ext cx="62548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成立日期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469244" y="1041065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584635" y="1066118"/>
            <a:ext cx="91082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住所地址编码  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24" name="矩形 123"/>
          <p:cNvSpPr/>
          <p:nvPr/>
        </p:nvSpPr>
        <p:spPr>
          <a:xfrm>
            <a:off x="6463096" y="1743202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请选择行业类别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892253" y="1719487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请选择企业类别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44794" y="1737284"/>
            <a:ext cx="70563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企业类别 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044721" y="1427614"/>
            <a:ext cx="70563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企业名称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472837" y="2102171"/>
            <a:ext cx="2380461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604502" y="2141994"/>
            <a:ext cx="800215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营业起始日期</a:t>
            </a:r>
            <a:endParaRPr lang="zh-CN" altLang="en-US" sz="8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469245" y="1392796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602202" y="1402243"/>
            <a:ext cx="83067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企业联系方式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905818" y="2447226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 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903267" y="2812608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2049578" y="2463445"/>
            <a:ext cx="83067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营业截止日期 </a:t>
            </a:r>
            <a:endParaRPr lang="zh-CN" altLang="en-US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589624" y="3186490"/>
            <a:ext cx="70563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营业状态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6470631" y="2465368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5586022" y="2490421"/>
            <a:ext cx="106631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注册资本（万元） 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6464483" y="3167505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请填写宗教信仰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893640" y="3143790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2055170" y="3161587"/>
            <a:ext cx="62548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核准日期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046108" y="2856374"/>
            <a:ext cx="450760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币种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6470632" y="2817099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603589" y="2826546"/>
            <a:ext cx="62548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登记机关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071670" y="3520661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经营范围</a:t>
            </a:r>
            <a:endParaRPr lang="zh-CN" altLang="en-US" sz="8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2078999" y="4495366"/>
            <a:ext cx="69762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法定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代表人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939698" y="4491754"/>
            <a:ext cx="986135" cy="21600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新增法人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43" y="1221082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1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928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法人企业详情（下）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841257" y="3244710"/>
            <a:ext cx="2387649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527614" y="3618592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64" name="矩形 63"/>
          <p:cNvSpPr/>
          <p:nvPr/>
        </p:nvSpPr>
        <p:spPr>
          <a:xfrm>
            <a:off x="6402473" y="3599607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831630" y="3575892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993160" y="3593689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67" name="矩形 66"/>
          <p:cNvSpPr/>
          <p:nvPr/>
        </p:nvSpPr>
        <p:spPr>
          <a:xfrm>
            <a:off x="1984098" y="3288476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采集人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69" name="矩形 68"/>
          <p:cNvSpPr/>
          <p:nvPr/>
        </p:nvSpPr>
        <p:spPr>
          <a:xfrm>
            <a:off x="6408622" y="3249201"/>
            <a:ext cx="2384054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18736333333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541579" y="3258648"/>
            <a:ext cx="95250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人联系方式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72" name="矩形 71"/>
          <p:cNvSpPr/>
          <p:nvPr/>
        </p:nvSpPr>
        <p:spPr>
          <a:xfrm>
            <a:off x="2843808" y="2113018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       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841257" y="2478400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       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987568" y="2129237"/>
            <a:ext cx="91082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是否规上企业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527614" y="2852282"/>
            <a:ext cx="91082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安全隐患类型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408621" y="2131160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524012" y="2156213"/>
            <a:ext cx="655945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从业人数 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402473" y="2833297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       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831630" y="2809582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 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993160" y="2791794"/>
            <a:ext cx="697623" cy="33855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治保负责人</a:t>
            </a:r>
            <a:endParaRPr lang="en-US" altLang="zh-CN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984098" y="2522166"/>
            <a:ext cx="941279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是否危化企业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408622" y="2482891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541579" y="2492338"/>
            <a:ext cx="933265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治保负责人姓名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Box 43"/>
          <p:cNvSpPr txBox="1"/>
          <p:nvPr/>
        </p:nvSpPr>
        <p:spPr>
          <a:xfrm>
            <a:off x="2115344" y="1796635"/>
            <a:ext cx="1728192" cy="21928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其他属性信息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952093" y="1782127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817369" y="1024275"/>
            <a:ext cx="5974206" cy="2936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836886" y="1064198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382309" y="1071061"/>
            <a:ext cx="936103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证件类型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526428" y="1071061"/>
            <a:ext cx="87124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843800" y="1064198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109" name="矩形 108"/>
          <p:cNvSpPr/>
          <p:nvPr/>
        </p:nvSpPr>
        <p:spPr>
          <a:xfrm>
            <a:off x="2836886" y="1332485"/>
            <a:ext cx="5954687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马鸣          中华人民共和国             身份证       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33000119870612               13456667899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在任     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513421" y="1053860"/>
            <a:ext cx="60300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184003" y="1064198"/>
            <a:ext cx="936103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证件号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</a:p>
        </p:txBody>
      </p:sp>
      <p:sp>
        <p:nvSpPr>
          <p:cNvPr id="118" name="矩形 117"/>
          <p:cNvSpPr/>
          <p:nvPr/>
        </p:nvSpPr>
        <p:spPr>
          <a:xfrm>
            <a:off x="7359679" y="1053860"/>
            <a:ext cx="60300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535481" y="3945713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22" name="矩形 121"/>
          <p:cNvSpPr/>
          <p:nvPr/>
        </p:nvSpPr>
        <p:spPr>
          <a:xfrm>
            <a:off x="6410340" y="3926728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839497" y="3903013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2001027" y="3920810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更新人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343" y="1221082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0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3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6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1" name="TextBox 173"/>
          <p:cNvSpPr txBox="1"/>
          <p:nvPr/>
        </p:nvSpPr>
        <p:spPr>
          <a:xfrm>
            <a:off x="1975519" y="537587"/>
            <a:ext cx="1728192" cy="2154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个体工商</a:t>
            </a:r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户管理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1975519" y="1813275"/>
            <a:ext cx="792088" cy="21600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新建个体户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6192180" y="1807490"/>
            <a:ext cx="792088" cy="216006"/>
          </a:xfrm>
          <a:prstGeom prst="rect">
            <a:avLst/>
          </a:prstGeom>
          <a:solidFill>
            <a:srgbClr val="46C6A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4161799" y="1028911"/>
            <a:ext cx="1944215" cy="23041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者姓名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1958236" y="1019655"/>
            <a:ext cx="2100044" cy="23485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字号名称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1984150" y="2164962"/>
            <a:ext cx="6908331" cy="2936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2336298" y="2204885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字号名称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3199254" y="2205835"/>
            <a:ext cx="994432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经营者姓名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4348832" y="2211748"/>
            <a:ext cx="87124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企业地址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7944706" y="2204885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38" name="矩形 237"/>
          <p:cNvSpPr/>
          <p:nvPr/>
        </p:nvSpPr>
        <p:spPr>
          <a:xfrm>
            <a:off x="1984148" y="2473172"/>
            <a:ext cx="6908331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萧山区哈皮儿宠物用品商行             楼本林         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            营业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初核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1979713" y="2807952"/>
            <a:ext cx="6908331" cy="267854"/>
          </a:xfrm>
          <a:prstGeom prst="rect">
            <a:avLst/>
          </a:prstGeom>
          <a:solidFill>
            <a:srgbClr val="7EC8C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萧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山区哈皮儿宠物用品商行             楼本林         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      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营业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初核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984148" y="3121243"/>
            <a:ext cx="6908331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萧山区哈皮儿宠物用品商行      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楼本林         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      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营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1979713" y="3456024"/>
            <a:ext cx="6908331" cy="2678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萧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山区哈皮儿宠物用品商行             楼本林         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      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营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</a:p>
        </p:txBody>
      </p:sp>
      <p:sp>
        <p:nvSpPr>
          <p:cNvPr id="242" name="矩形 241"/>
          <p:cNvSpPr/>
          <p:nvPr/>
        </p:nvSpPr>
        <p:spPr>
          <a:xfrm>
            <a:off x="1984148" y="3769316"/>
            <a:ext cx="6908331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萧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山区哈皮儿宠物用品商行             楼本林         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    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营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1979713" y="4104096"/>
            <a:ext cx="6908331" cy="2678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萧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山区哈皮儿宠物用品商行             楼本林         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    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营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无效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</a:p>
        </p:txBody>
      </p:sp>
      <p:sp>
        <p:nvSpPr>
          <p:cNvPr id="244" name="矩形 243"/>
          <p:cNvSpPr/>
          <p:nvPr/>
        </p:nvSpPr>
        <p:spPr>
          <a:xfrm>
            <a:off x="4572001" y="4582352"/>
            <a:ext cx="4232409" cy="29365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796136" y="4620587"/>
            <a:ext cx="1584176" cy="2160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总共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</a:p>
        </p:txBody>
      </p:sp>
      <p:sp>
        <p:nvSpPr>
          <p:cNvPr id="246" name="矩形 245"/>
          <p:cNvSpPr/>
          <p:nvPr/>
        </p:nvSpPr>
        <p:spPr>
          <a:xfrm>
            <a:off x="7362057" y="4619427"/>
            <a:ext cx="1440160" cy="21718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7" name="直接连接符 246"/>
          <p:cNvCxnSpPr/>
          <p:nvPr/>
        </p:nvCxnSpPr>
        <p:spPr>
          <a:xfrm>
            <a:off x="7650088" y="4619427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/>
          <p:nvPr/>
        </p:nvCxnSpPr>
        <p:spPr>
          <a:xfrm>
            <a:off x="7938120" y="4620587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/>
          <p:nvPr/>
        </p:nvCxnSpPr>
        <p:spPr>
          <a:xfrm>
            <a:off x="8226152" y="4620587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/>
          <p:nvPr/>
        </p:nvCxnSpPr>
        <p:spPr>
          <a:xfrm>
            <a:off x="8514184" y="4620587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矩形 250"/>
          <p:cNvSpPr/>
          <p:nvPr/>
        </p:nvSpPr>
        <p:spPr>
          <a:xfrm>
            <a:off x="7938121" y="4619427"/>
            <a:ext cx="288032" cy="218345"/>
          </a:xfrm>
          <a:prstGeom prst="rect">
            <a:avLst/>
          </a:prstGeom>
          <a:solidFill>
            <a:srgbClr val="55B7B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7362057" y="4620586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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7650088" y="4620586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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8514184" y="4620586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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8226153" y="4620586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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6" name="直接连接符 255"/>
          <p:cNvCxnSpPr/>
          <p:nvPr/>
        </p:nvCxnSpPr>
        <p:spPr>
          <a:xfrm>
            <a:off x="2047528" y="4443957"/>
            <a:ext cx="6772652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矩形 256"/>
          <p:cNvSpPr/>
          <p:nvPr/>
        </p:nvSpPr>
        <p:spPr>
          <a:xfrm>
            <a:off x="7110029" y="1804120"/>
            <a:ext cx="792088" cy="210655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条件查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sp>
        <p:nvSpPr>
          <p:cNvPr id="258" name="矩形 257"/>
          <p:cNvSpPr/>
          <p:nvPr/>
        </p:nvSpPr>
        <p:spPr>
          <a:xfrm>
            <a:off x="8001024" y="1804120"/>
            <a:ext cx="792088" cy="206065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空条件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958237" y="1383499"/>
            <a:ext cx="4147777" cy="2294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住所地址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832139" y="2192447"/>
            <a:ext cx="1529917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营业状态            数据状态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195179" y="1035421"/>
            <a:ext cx="2469607" cy="2294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营状态     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196710" y="1389164"/>
            <a:ext cx="2468076" cy="2294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数据状态        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343" y="1221082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98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54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新建工商个体户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2904431" y="1022923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901880" y="1388305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048191" y="1000114"/>
            <a:ext cx="675181" cy="33855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统一社会</a:t>
            </a:r>
            <a:endParaRPr lang="en-US" altLang="zh-CN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信用代码 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92" name="矩形 91"/>
          <p:cNvSpPr/>
          <p:nvPr/>
        </p:nvSpPr>
        <p:spPr>
          <a:xfrm>
            <a:off x="5588237" y="1762187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经营场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034986" y="2105752"/>
            <a:ext cx="902807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经营范围及方式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469244" y="1041065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584635" y="1066118"/>
            <a:ext cx="849909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住所地址编码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463096" y="1743202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892253" y="1719487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请输入经营者姓名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044794" y="1737284"/>
            <a:ext cx="747316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经营者姓名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044721" y="1427614"/>
            <a:ext cx="902807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营业执照注册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469245" y="1392796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602202" y="1402243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字号名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905818" y="2949864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 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03267" y="3315246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期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4548" y="2931790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zh-CN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资金数额</a:t>
            </a:r>
            <a:endParaRPr lang="zh-CN" altLang="en-US" sz="8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589624" y="3689128"/>
            <a:ext cx="70563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营业状态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470631" y="2968006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586022" y="2993059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组成形式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464483" y="3670143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请选择营业状态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893640" y="3646428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055170" y="3664225"/>
            <a:ext cx="62548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核准日期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6108" y="3359012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注册时间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470632" y="3319737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603589" y="3329184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登记机关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215206" y="571486"/>
            <a:ext cx="792088" cy="216006"/>
          </a:xfrm>
          <a:prstGeom prst="rect">
            <a:avLst/>
          </a:prstGeom>
          <a:solidFill>
            <a:srgbClr val="55B7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完成新建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放弃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918275" y="2111759"/>
            <a:ext cx="5916671" cy="772854"/>
          </a:xfrm>
          <a:prstGeom prst="roundRect">
            <a:avLst>
              <a:gd name="adj" fmla="val 10129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911507" y="4074354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597864" y="4448236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27" name="矩形 126"/>
          <p:cNvSpPr/>
          <p:nvPr/>
        </p:nvSpPr>
        <p:spPr>
          <a:xfrm>
            <a:off x="6472723" y="4429251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901880" y="4405536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063410" y="4423333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32" name="矩形 131"/>
          <p:cNvSpPr/>
          <p:nvPr/>
        </p:nvSpPr>
        <p:spPr>
          <a:xfrm>
            <a:off x="2054348" y="4118120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采集人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33" name="矩形 132"/>
          <p:cNvSpPr/>
          <p:nvPr/>
        </p:nvSpPr>
        <p:spPr>
          <a:xfrm>
            <a:off x="6478872" y="4078845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18736333333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611829" y="4088292"/>
            <a:ext cx="95250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人联系方式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37" name="矩形 136"/>
          <p:cNvSpPr/>
          <p:nvPr/>
        </p:nvSpPr>
        <p:spPr>
          <a:xfrm>
            <a:off x="8577260" y="3692921"/>
            <a:ext cx="2760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343" y="1221082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0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54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工商个体户详情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04431" y="1022923"/>
            <a:ext cx="2387649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901880" y="1388305"/>
            <a:ext cx="2387649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588237" y="1762187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经营场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469244" y="1041065"/>
            <a:ext cx="2387649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584635" y="1066118"/>
            <a:ext cx="849909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住所地址编码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463096" y="1743202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892253" y="1719487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请输入经营者姓名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469245" y="1392796"/>
            <a:ext cx="2384054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602202" y="1402243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字号名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905818" y="2949864"/>
            <a:ext cx="2387649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 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903267" y="3315246"/>
            <a:ext cx="2387649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589624" y="3689128"/>
            <a:ext cx="70563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营业状态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470631" y="2968006"/>
            <a:ext cx="2387649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586022" y="2993059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组成形式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464483" y="3670143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请选择营业状态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893640" y="3646428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2055170" y="3664225"/>
            <a:ext cx="62548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核准日期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6470632" y="3319737"/>
            <a:ext cx="2384054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603589" y="3329184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登记机关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2918275" y="2111759"/>
            <a:ext cx="5916671" cy="772854"/>
          </a:xfrm>
          <a:prstGeom prst="roundRect">
            <a:avLst>
              <a:gd name="adj" fmla="val 651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911507" y="4074354"/>
            <a:ext cx="2387649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597864" y="4448236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47" name="矩形 146"/>
          <p:cNvSpPr/>
          <p:nvPr/>
        </p:nvSpPr>
        <p:spPr>
          <a:xfrm>
            <a:off x="6472723" y="4429251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901880" y="4405536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2063410" y="4423333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56" name="矩形 155"/>
          <p:cNvSpPr/>
          <p:nvPr/>
        </p:nvSpPr>
        <p:spPr>
          <a:xfrm>
            <a:off x="2054348" y="4118120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采集人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58" name="矩形 157"/>
          <p:cNvSpPr/>
          <p:nvPr/>
        </p:nvSpPr>
        <p:spPr>
          <a:xfrm>
            <a:off x="6478872" y="4078845"/>
            <a:ext cx="2384054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18736333333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611829" y="4088292"/>
            <a:ext cx="95250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人联系方式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60" name="矩形 159"/>
          <p:cNvSpPr/>
          <p:nvPr/>
        </p:nvSpPr>
        <p:spPr>
          <a:xfrm>
            <a:off x="5597000" y="4803026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65" name="矩形 164"/>
          <p:cNvSpPr/>
          <p:nvPr/>
        </p:nvSpPr>
        <p:spPr>
          <a:xfrm>
            <a:off x="6471859" y="4784041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2901016" y="4760326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2062546" y="4778123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更新人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577260" y="3692921"/>
            <a:ext cx="2760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343" y="1483972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0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928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编辑个体工商户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215206" y="571486"/>
            <a:ext cx="792088" cy="216006"/>
          </a:xfrm>
          <a:prstGeom prst="rect">
            <a:avLst/>
          </a:prstGeom>
          <a:solidFill>
            <a:srgbClr val="55B7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完成编辑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放弃</a:t>
            </a:r>
          </a:p>
        </p:txBody>
      </p:sp>
      <p:sp>
        <p:nvSpPr>
          <p:cNvPr id="54" name="矩形 53"/>
          <p:cNvSpPr/>
          <p:nvPr/>
        </p:nvSpPr>
        <p:spPr>
          <a:xfrm>
            <a:off x="2904431" y="1022923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901880" y="1388305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48191" y="1000114"/>
            <a:ext cx="675181" cy="33855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统一社会</a:t>
            </a:r>
            <a:endParaRPr lang="en-US" altLang="zh-CN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信用代码 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57" name="矩形 56"/>
          <p:cNvSpPr/>
          <p:nvPr/>
        </p:nvSpPr>
        <p:spPr>
          <a:xfrm>
            <a:off x="5588237" y="1762187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经营场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034986" y="2105752"/>
            <a:ext cx="902807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经营范围及方式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469244" y="1041065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84635" y="1066118"/>
            <a:ext cx="849909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住所地址编码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463096" y="1743202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2253" y="1719487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请输入经营者姓名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044794" y="1737284"/>
            <a:ext cx="747316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经营者姓名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044721" y="1427614"/>
            <a:ext cx="902807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营业执照注册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469245" y="1392796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602202" y="1402243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字号名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905818" y="2949864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 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903267" y="3315246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44548" y="2931790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zh-CN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资金数额</a:t>
            </a:r>
            <a:endParaRPr lang="zh-CN" altLang="en-US" sz="8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589624" y="3689128"/>
            <a:ext cx="70563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营业状态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470631" y="2968006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586022" y="2993059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组成形式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464483" y="3670143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选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择营业状态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893640" y="3646428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055170" y="3664225"/>
            <a:ext cx="62548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核准日期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046108" y="3359012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注册时间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470632" y="3319737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603589" y="3329184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登记机关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2918275" y="2111759"/>
            <a:ext cx="5916671" cy="772854"/>
          </a:xfrm>
          <a:prstGeom prst="roundRect">
            <a:avLst>
              <a:gd name="adj" fmla="val 10129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911507" y="4074354"/>
            <a:ext cx="2387649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597864" y="4448236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24" name="矩形 123"/>
          <p:cNvSpPr/>
          <p:nvPr/>
        </p:nvSpPr>
        <p:spPr>
          <a:xfrm>
            <a:off x="6472723" y="4429251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01880" y="4405536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063410" y="4423333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27" name="矩形 126"/>
          <p:cNvSpPr/>
          <p:nvPr/>
        </p:nvSpPr>
        <p:spPr>
          <a:xfrm>
            <a:off x="2054348" y="4118120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采集人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28" name="矩形 127"/>
          <p:cNvSpPr/>
          <p:nvPr/>
        </p:nvSpPr>
        <p:spPr>
          <a:xfrm>
            <a:off x="6478872" y="4078845"/>
            <a:ext cx="2384054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18736333333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611829" y="4088292"/>
            <a:ext cx="95250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人联系方式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4" name="矩形 3"/>
          <p:cNvSpPr/>
          <p:nvPr/>
        </p:nvSpPr>
        <p:spPr>
          <a:xfrm>
            <a:off x="8577260" y="3692921"/>
            <a:ext cx="2760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71" y="1461406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0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54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工商个体户详情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04431" y="1022923"/>
            <a:ext cx="2387649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901880" y="1388305"/>
            <a:ext cx="2387649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048191" y="1000114"/>
            <a:ext cx="675181" cy="33855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统一社会</a:t>
            </a:r>
            <a:endParaRPr lang="en-US" altLang="zh-CN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信用代码 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05" name="矩形 104"/>
          <p:cNvSpPr/>
          <p:nvPr/>
        </p:nvSpPr>
        <p:spPr>
          <a:xfrm>
            <a:off x="5588237" y="1762187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经营场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034986" y="2105752"/>
            <a:ext cx="902807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经营范围及方式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469244" y="1041065"/>
            <a:ext cx="2387649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584635" y="1066118"/>
            <a:ext cx="849909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住所地址编码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463096" y="1743202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892253" y="1719487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请输入经营者姓名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044794" y="1737284"/>
            <a:ext cx="747316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经营者姓名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044721" y="1427614"/>
            <a:ext cx="902807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营业执照注册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469245" y="1392796"/>
            <a:ext cx="2384054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602202" y="1402243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字号名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905818" y="2949864"/>
            <a:ext cx="2387649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 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903267" y="3315246"/>
            <a:ext cx="2387649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044721" y="2979458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zh-CN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资金数额</a:t>
            </a:r>
            <a:endParaRPr lang="zh-CN" altLang="en-US" sz="8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589624" y="3689128"/>
            <a:ext cx="70563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营业状态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470631" y="2968006"/>
            <a:ext cx="2387649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586022" y="2993059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组成形式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464483" y="3670143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请选择营业状态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893640" y="3646428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2055170" y="3664225"/>
            <a:ext cx="62548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核准日期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046108" y="3359012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注册时间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6470632" y="3319737"/>
            <a:ext cx="2384054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603589" y="3329184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登记机关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2918275" y="2111759"/>
            <a:ext cx="5916671" cy="772854"/>
          </a:xfrm>
          <a:prstGeom prst="roundRect">
            <a:avLst>
              <a:gd name="adj" fmla="val 651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911507" y="4074354"/>
            <a:ext cx="2387649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597864" y="4448236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47" name="矩形 146"/>
          <p:cNvSpPr/>
          <p:nvPr/>
        </p:nvSpPr>
        <p:spPr>
          <a:xfrm>
            <a:off x="6472723" y="4429251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901880" y="4405536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2063410" y="4423333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56" name="矩形 155"/>
          <p:cNvSpPr/>
          <p:nvPr/>
        </p:nvSpPr>
        <p:spPr>
          <a:xfrm>
            <a:off x="2054348" y="4118120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采集人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58" name="矩形 157"/>
          <p:cNvSpPr/>
          <p:nvPr/>
        </p:nvSpPr>
        <p:spPr>
          <a:xfrm>
            <a:off x="6478872" y="4078845"/>
            <a:ext cx="2384054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18736333333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611829" y="4088292"/>
            <a:ext cx="95250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人联系方式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60" name="矩形 159"/>
          <p:cNvSpPr/>
          <p:nvPr/>
        </p:nvSpPr>
        <p:spPr>
          <a:xfrm>
            <a:off x="5597000" y="4803026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65" name="矩形 164"/>
          <p:cNvSpPr/>
          <p:nvPr/>
        </p:nvSpPr>
        <p:spPr>
          <a:xfrm>
            <a:off x="6471859" y="4784041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2901016" y="4760326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2062546" y="4778123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更新人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577260" y="3692921"/>
            <a:ext cx="2760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215206" y="571486"/>
            <a:ext cx="792088" cy="216006"/>
          </a:xfrm>
          <a:prstGeom prst="rect">
            <a:avLst/>
          </a:prstGeom>
          <a:solidFill>
            <a:srgbClr val="55B7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确认审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</a:p>
        </p:txBody>
      </p:sp>
      <p:sp>
        <p:nvSpPr>
          <p:cNvPr id="70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71" y="1461406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2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1" name="TextBox 173"/>
          <p:cNvSpPr txBox="1"/>
          <p:nvPr/>
        </p:nvSpPr>
        <p:spPr>
          <a:xfrm>
            <a:off x="1975519" y="537587"/>
            <a:ext cx="1728192" cy="2154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机关单位管理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1975518" y="1716809"/>
            <a:ext cx="868289" cy="21600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新建机关单位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6192180" y="1711024"/>
            <a:ext cx="792088" cy="216006"/>
          </a:xfrm>
          <a:prstGeom prst="rect">
            <a:avLst/>
          </a:prstGeom>
          <a:solidFill>
            <a:srgbClr val="46C6A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1986148" y="1392602"/>
            <a:ext cx="4469533" cy="23041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所地址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1984148" y="1051016"/>
            <a:ext cx="2227812" cy="23485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机构名称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1984150" y="2068496"/>
            <a:ext cx="6908331" cy="2936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2336298" y="2108419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机构名称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4625825" y="2115282"/>
            <a:ext cx="994432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负责人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3627334" y="2115282"/>
            <a:ext cx="87124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住所地址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7944706" y="2108419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38" name="矩形 237"/>
          <p:cNvSpPr/>
          <p:nvPr/>
        </p:nvSpPr>
        <p:spPr>
          <a:xfrm>
            <a:off x="1984148" y="2376706"/>
            <a:ext cx="6908331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马家屯农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村社会经济调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查队       瓜州市开山县马家屯马家村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楼本林                    工商                 有效    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</a:p>
        </p:txBody>
      </p:sp>
      <p:sp>
        <p:nvSpPr>
          <p:cNvPr id="239" name="矩形 238"/>
          <p:cNvSpPr/>
          <p:nvPr/>
        </p:nvSpPr>
        <p:spPr>
          <a:xfrm>
            <a:off x="1979713" y="2711486"/>
            <a:ext cx="6908331" cy="267854"/>
          </a:xfrm>
          <a:prstGeom prst="rect">
            <a:avLst/>
          </a:prstGeom>
          <a:solidFill>
            <a:srgbClr val="7EC8C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马家屯农村社会经济调查队       瓜州市开山县马家屯马家村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     楼本林                    工商                 有效    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初核</a:t>
            </a:r>
          </a:p>
        </p:txBody>
      </p:sp>
      <p:sp>
        <p:nvSpPr>
          <p:cNvPr id="240" name="矩形 239"/>
          <p:cNvSpPr/>
          <p:nvPr/>
        </p:nvSpPr>
        <p:spPr>
          <a:xfrm>
            <a:off x="1984148" y="3024777"/>
            <a:ext cx="6908331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家屯农村社会经济调查队       瓜州市开山县马家屯马家村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     楼本林                    工商                 有效    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初核</a:t>
            </a:r>
          </a:p>
        </p:txBody>
      </p:sp>
      <p:sp>
        <p:nvSpPr>
          <p:cNvPr id="241" name="矩形 240"/>
          <p:cNvSpPr/>
          <p:nvPr/>
        </p:nvSpPr>
        <p:spPr>
          <a:xfrm>
            <a:off x="1979713" y="3359558"/>
            <a:ext cx="6908331" cy="2678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马家屯农村社会经济调查队       瓜州市开山县马家屯马家村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     楼本林                    工商                 有效    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初核</a:t>
            </a:r>
          </a:p>
        </p:txBody>
      </p:sp>
      <p:sp>
        <p:nvSpPr>
          <p:cNvPr id="242" name="矩形 241"/>
          <p:cNvSpPr/>
          <p:nvPr/>
        </p:nvSpPr>
        <p:spPr>
          <a:xfrm>
            <a:off x="1984148" y="3672850"/>
            <a:ext cx="6908331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马家屯农村社会经济调查队       瓜州市开山县马家屯马家村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     楼本林                    工商                 有效    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初核</a:t>
            </a:r>
          </a:p>
        </p:txBody>
      </p:sp>
      <p:sp>
        <p:nvSpPr>
          <p:cNvPr id="243" name="矩形 242"/>
          <p:cNvSpPr/>
          <p:nvPr/>
        </p:nvSpPr>
        <p:spPr>
          <a:xfrm>
            <a:off x="1979713" y="4007630"/>
            <a:ext cx="6908331" cy="2678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马家屯农村社会经济调查队       瓜州市开山县马家屯马家村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     楼本林                    工商           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无效    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初核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4572001" y="4485886"/>
            <a:ext cx="4232409" cy="29365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796136" y="4524121"/>
            <a:ext cx="1584176" cy="2160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总共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</a:p>
        </p:txBody>
      </p:sp>
      <p:sp>
        <p:nvSpPr>
          <p:cNvPr id="246" name="矩形 245"/>
          <p:cNvSpPr/>
          <p:nvPr/>
        </p:nvSpPr>
        <p:spPr>
          <a:xfrm>
            <a:off x="7362057" y="4522961"/>
            <a:ext cx="1440160" cy="21718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7" name="直接连接符 246"/>
          <p:cNvCxnSpPr/>
          <p:nvPr/>
        </p:nvCxnSpPr>
        <p:spPr>
          <a:xfrm>
            <a:off x="7650088" y="4522961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/>
          <p:nvPr/>
        </p:nvCxnSpPr>
        <p:spPr>
          <a:xfrm>
            <a:off x="7938120" y="4524121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/>
          <p:nvPr/>
        </p:nvCxnSpPr>
        <p:spPr>
          <a:xfrm>
            <a:off x="8226152" y="4524121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/>
          <p:nvPr/>
        </p:nvCxnSpPr>
        <p:spPr>
          <a:xfrm>
            <a:off x="8514184" y="4524121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矩形 250"/>
          <p:cNvSpPr/>
          <p:nvPr/>
        </p:nvSpPr>
        <p:spPr>
          <a:xfrm>
            <a:off x="7938121" y="4522961"/>
            <a:ext cx="288032" cy="218345"/>
          </a:xfrm>
          <a:prstGeom prst="rect">
            <a:avLst/>
          </a:prstGeom>
          <a:solidFill>
            <a:srgbClr val="55B7B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7362057" y="4524120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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7650088" y="4524120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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8514184" y="4524120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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8226153" y="4524120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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6" name="直接连接符 255"/>
          <p:cNvCxnSpPr/>
          <p:nvPr/>
        </p:nvCxnSpPr>
        <p:spPr>
          <a:xfrm>
            <a:off x="2047528" y="4347491"/>
            <a:ext cx="6772652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矩形 256"/>
          <p:cNvSpPr/>
          <p:nvPr/>
        </p:nvSpPr>
        <p:spPr>
          <a:xfrm>
            <a:off x="7110029" y="1707654"/>
            <a:ext cx="792088" cy="210655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条件查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sp>
        <p:nvSpPr>
          <p:cNvPr id="258" name="矩形 257"/>
          <p:cNvSpPr/>
          <p:nvPr/>
        </p:nvSpPr>
        <p:spPr>
          <a:xfrm>
            <a:off x="8001024" y="1707654"/>
            <a:ext cx="792088" cy="206065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空条件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4389928" y="1047259"/>
            <a:ext cx="2083236" cy="2294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负责人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862298" y="2101357"/>
            <a:ext cx="1595865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机构性质        数据状态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660232" y="1047259"/>
            <a:ext cx="2227811" cy="2294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机构性质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660231" y="1373545"/>
            <a:ext cx="2227811" cy="2294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数据状态 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43" y="1730837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87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54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新建机关单位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2904431" y="1022923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901880" y="1388305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048191" y="1000114"/>
            <a:ext cx="675181" cy="33855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统一社会</a:t>
            </a:r>
            <a:endParaRPr lang="en-US" altLang="zh-CN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信用代码 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92" name="矩形 91"/>
          <p:cNvSpPr/>
          <p:nvPr/>
        </p:nvSpPr>
        <p:spPr>
          <a:xfrm>
            <a:off x="5588237" y="1762187"/>
            <a:ext cx="49243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负责人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034986" y="2105752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机构性质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469244" y="1041065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584635" y="1066118"/>
            <a:ext cx="849909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住所地址编码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463096" y="1743202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892253" y="1719487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请输入经营者姓名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044794" y="1737284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赋码机关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044721" y="1427614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机构名称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469245" y="1392796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602202" y="1402243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颁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发日期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892253" y="2138848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 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215206" y="571486"/>
            <a:ext cx="792088" cy="216006"/>
          </a:xfrm>
          <a:prstGeom prst="rect">
            <a:avLst/>
          </a:prstGeom>
          <a:solidFill>
            <a:srgbClr val="55B7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完成新建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放弃</a:t>
            </a:r>
          </a:p>
        </p:txBody>
      </p:sp>
      <p:sp>
        <p:nvSpPr>
          <p:cNvPr id="124" name="矩形 123"/>
          <p:cNvSpPr/>
          <p:nvPr/>
        </p:nvSpPr>
        <p:spPr>
          <a:xfrm>
            <a:off x="2911507" y="2499742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597864" y="2873624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27" name="矩形 126"/>
          <p:cNvSpPr/>
          <p:nvPr/>
        </p:nvSpPr>
        <p:spPr>
          <a:xfrm>
            <a:off x="6472723" y="2854639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901880" y="2830924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063410" y="2848721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32" name="矩形 131"/>
          <p:cNvSpPr/>
          <p:nvPr/>
        </p:nvSpPr>
        <p:spPr>
          <a:xfrm>
            <a:off x="2054348" y="2543508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采集人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33" name="矩形 132"/>
          <p:cNvSpPr/>
          <p:nvPr/>
        </p:nvSpPr>
        <p:spPr>
          <a:xfrm>
            <a:off x="6478872" y="2504233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18736333333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611829" y="2513680"/>
            <a:ext cx="95250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人联系方式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52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3" y="1730837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1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54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关单位详情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911507" y="2571750"/>
            <a:ext cx="2387649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597864" y="2945632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47" name="矩形 146"/>
          <p:cNvSpPr/>
          <p:nvPr/>
        </p:nvSpPr>
        <p:spPr>
          <a:xfrm>
            <a:off x="6472723" y="2926647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901880" y="2902932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478872" y="2576241"/>
            <a:ext cx="2384054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18736333333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611829" y="2585688"/>
            <a:ext cx="95250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人联系方式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60" name="矩形 159"/>
          <p:cNvSpPr/>
          <p:nvPr/>
        </p:nvSpPr>
        <p:spPr>
          <a:xfrm>
            <a:off x="5597000" y="3300422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65" name="矩形 164"/>
          <p:cNvSpPr/>
          <p:nvPr/>
        </p:nvSpPr>
        <p:spPr>
          <a:xfrm>
            <a:off x="6471859" y="3281437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2901016" y="3257722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904431" y="1022923"/>
            <a:ext cx="2387649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901880" y="1388305"/>
            <a:ext cx="2387649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048191" y="1000114"/>
            <a:ext cx="675181" cy="33855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统一社会</a:t>
            </a:r>
            <a:endParaRPr lang="en-US" altLang="zh-CN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信用代码 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81" name="矩形 80"/>
          <p:cNvSpPr/>
          <p:nvPr/>
        </p:nvSpPr>
        <p:spPr>
          <a:xfrm>
            <a:off x="5588237" y="1762187"/>
            <a:ext cx="49243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负责人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469244" y="1041065"/>
            <a:ext cx="2387649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584635" y="1066118"/>
            <a:ext cx="849909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住所地址编码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463096" y="1743202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892253" y="1719487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请输入经营者姓名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69245" y="1392796"/>
            <a:ext cx="2384054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602202" y="1402243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颁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发日期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892253" y="2138848"/>
            <a:ext cx="2387649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 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343" y="1730837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5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1" name="TextBox 173"/>
          <p:cNvSpPr txBox="1"/>
          <p:nvPr/>
        </p:nvSpPr>
        <p:spPr>
          <a:xfrm>
            <a:off x="1975519" y="537587"/>
            <a:ext cx="1728192" cy="2154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础信息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矩形 194"/>
          <p:cNvSpPr/>
          <p:nvPr/>
        </p:nvSpPr>
        <p:spPr>
          <a:xfrm>
            <a:off x="6268377" y="1776274"/>
            <a:ext cx="792088" cy="216006"/>
          </a:xfrm>
          <a:prstGeom prst="rect">
            <a:avLst/>
          </a:prstGeom>
          <a:solidFill>
            <a:srgbClr val="46C6A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4435948" y="1036019"/>
            <a:ext cx="2224284" cy="23485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统一社会信用代码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1975519" y="2112682"/>
            <a:ext cx="6908331" cy="2936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3538853" y="2173212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组织名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4659968" y="2179474"/>
            <a:ext cx="936644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组织类型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5600274" y="2179474"/>
            <a:ext cx="1059958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组织地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址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7944706" y="2173669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38" name="矩形 237"/>
          <p:cNvSpPr/>
          <p:nvPr/>
        </p:nvSpPr>
        <p:spPr>
          <a:xfrm>
            <a:off x="1984148" y="2441956"/>
            <a:ext cx="6908331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012345678012345678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萧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山区哈皮儿宠物用品商行             个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体工商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      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萧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山区金城路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1979713" y="2776736"/>
            <a:ext cx="6908331" cy="267854"/>
          </a:xfrm>
          <a:prstGeom prst="rect">
            <a:avLst/>
          </a:prstGeom>
          <a:solidFill>
            <a:srgbClr val="7EC8C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012345678012345678     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萧山区哈皮儿宠物用品商行             个体工商户            萧山区金城路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   有效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984148" y="3090027"/>
            <a:ext cx="6908331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012345678012345678     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萧山区哈皮儿宠物用品商行             个体工商户            萧山区金城路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   有效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1979713" y="3424808"/>
            <a:ext cx="6908331" cy="2678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012345678012345678     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萧山区哈皮儿宠物用品商行             个体工商户            萧山区金城路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   有效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984148" y="3738100"/>
            <a:ext cx="6908331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012345678012345678     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萧山区哈皮儿宠物用品商行             个体工商户            萧山区金城路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   有效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1979713" y="4072880"/>
            <a:ext cx="6908331" cy="2678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012345678012345678     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萧山区哈皮儿宠物用品商行             个体工商户            萧山区金城路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   有效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4572001" y="4551136"/>
            <a:ext cx="4232409" cy="29365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796136" y="4589371"/>
            <a:ext cx="1584176" cy="2160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总共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</a:p>
        </p:txBody>
      </p:sp>
      <p:sp>
        <p:nvSpPr>
          <p:cNvPr id="246" name="矩形 245"/>
          <p:cNvSpPr/>
          <p:nvPr/>
        </p:nvSpPr>
        <p:spPr>
          <a:xfrm>
            <a:off x="7362057" y="4588211"/>
            <a:ext cx="1440160" cy="21718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7" name="直接连接符 246"/>
          <p:cNvCxnSpPr/>
          <p:nvPr/>
        </p:nvCxnSpPr>
        <p:spPr>
          <a:xfrm>
            <a:off x="7650088" y="4588211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/>
          <p:nvPr/>
        </p:nvCxnSpPr>
        <p:spPr>
          <a:xfrm>
            <a:off x="7938120" y="4589371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/>
          <p:nvPr/>
        </p:nvCxnSpPr>
        <p:spPr>
          <a:xfrm>
            <a:off x="8226152" y="4589371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/>
          <p:nvPr/>
        </p:nvCxnSpPr>
        <p:spPr>
          <a:xfrm>
            <a:off x="8514184" y="4589371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矩形 250"/>
          <p:cNvSpPr/>
          <p:nvPr/>
        </p:nvSpPr>
        <p:spPr>
          <a:xfrm>
            <a:off x="7938121" y="4588211"/>
            <a:ext cx="288032" cy="218345"/>
          </a:xfrm>
          <a:prstGeom prst="rect">
            <a:avLst/>
          </a:prstGeom>
          <a:solidFill>
            <a:srgbClr val="55B7B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7362057" y="4589370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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7650088" y="4589370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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8514184" y="4589370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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8226153" y="4589370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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6" name="直接连接符 255"/>
          <p:cNvCxnSpPr/>
          <p:nvPr/>
        </p:nvCxnSpPr>
        <p:spPr>
          <a:xfrm>
            <a:off x="2047528" y="4412741"/>
            <a:ext cx="6772652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矩形 256"/>
          <p:cNvSpPr/>
          <p:nvPr/>
        </p:nvSpPr>
        <p:spPr>
          <a:xfrm>
            <a:off x="7186226" y="1772904"/>
            <a:ext cx="792088" cy="210655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条件查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sp>
        <p:nvSpPr>
          <p:cNvPr id="258" name="矩形 257"/>
          <p:cNvSpPr/>
          <p:nvPr/>
        </p:nvSpPr>
        <p:spPr>
          <a:xfrm>
            <a:off x="8077221" y="1772904"/>
            <a:ext cx="792088" cy="206065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空条件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984148" y="1346287"/>
            <a:ext cx="4676084" cy="2294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组织地址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0" y="957620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47304" y="2182694"/>
            <a:ext cx="1529917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数据状态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728421" y="1040739"/>
            <a:ext cx="1996990" cy="2294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组织类型               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736549" y="1356378"/>
            <a:ext cx="1988862" cy="2294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数据状态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964789" y="1025586"/>
            <a:ext cx="2430583" cy="2294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组织名称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056082" y="2176083"/>
            <a:ext cx="1000605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统一社会信用代码</a:t>
            </a:r>
          </a:p>
        </p:txBody>
      </p:sp>
    </p:spTree>
    <p:extLst>
      <p:ext uri="{BB962C8B-B14F-4D97-AF65-F5344CB8AC3E}">
        <p14:creationId xmlns:p14="http://schemas.microsoft.com/office/powerpoint/2010/main" val="304344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928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编辑机关单位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215206" y="571486"/>
            <a:ext cx="792088" cy="216006"/>
          </a:xfrm>
          <a:prstGeom prst="rect">
            <a:avLst/>
          </a:prstGeom>
          <a:solidFill>
            <a:srgbClr val="55B7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完成编辑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放弃</a:t>
            </a:r>
          </a:p>
        </p:txBody>
      </p:sp>
      <p:sp>
        <p:nvSpPr>
          <p:cNvPr id="122" name="矩形 121"/>
          <p:cNvSpPr/>
          <p:nvPr/>
        </p:nvSpPr>
        <p:spPr>
          <a:xfrm>
            <a:off x="2911507" y="2499742"/>
            <a:ext cx="2387649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597864" y="2873624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24" name="矩形 123"/>
          <p:cNvSpPr/>
          <p:nvPr/>
        </p:nvSpPr>
        <p:spPr>
          <a:xfrm>
            <a:off x="6472723" y="2854639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901880" y="2830924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063410" y="2848721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27" name="矩形 126"/>
          <p:cNvSpPr/>
          <p:nvPr/>
        </p:nvSpPr>
        <p:spPr>
          <a:xfrm>
            <a:off x="2054348" y="2543508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采集人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28" name="矩形 127"/>
          <p:cNvSpPr/>
          <p:nvPr/>
        </p:nvSpPr>
        <p:spPr>
          <a:xfrm>
            <a:off x="6478872" y="2504233"/>
            <a:ext cx="2384054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18736333333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611829" y="2513680"/>
            <a:ext cx="95250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人联系方式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78" name="矩形 77"/>
          <p:cNvSpPr/>
          <p:nvPr/>
        </p:nvSpPr>
        <p:spPr>
          <a:xfrm>
            <a:off x="2904431" y="1022923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901880" y="1388305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048191" y="1000114"/>
            <a:ext cx="675181" cy="33855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统一社会</a:t>
            </a:r>
            <a:endParaRPr lang="en-US" altLang="zh-CN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信用代码 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81" name="矩形 80"/>
          <p:cNvSpPr/>
          <p:nvPr/>
        </p:nvSpPr>
        <p:spPr>
          <a:xfrm>
            <a:off x="5588237" y="1762187"/>
            <a:ext cx="49243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负责人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034986" y="2105752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机构性质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469244" y="1041065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584635" y="1066118"/>
            <a:ext cx="849909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住所地址编码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463096" y="1743202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892253" y="1719487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请输入经营者姓名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044794" y="1737284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赋码机关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044721" y="1427614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机构名称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469245" y="1392796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602202" y="1402243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颁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发日期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892253" y="2138848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 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343" y="1730837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2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1" name="TextBox 173"/>
          <p:cNvSpPr txBox="1"/>
          <p:nvPr/>
        </p:nvSpPr>
        <p:spPr>
          <a:xfrm>
            <a:off x="1975519" y="537587"/>
            <a:ext cx="1728192" cy="2154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事业单位管理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1975518" y="1716809"/>
            <a:ext cx="868289" cy="21600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新建事业单位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6192180" y="1711024"/>
            <a:ext cx="792088" cy="216006"/>
          </a:xfrm>
          <a:prstGeom prst="rect">
            <a:avLst/>
          </a:prstGeom>
          <a:solidFill>
            <a:srgbClr val="46C6A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1986148" y="1392602"/>
            <a:ext cx="4469533" cy="23041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所地址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1984148" y="1051016"/>
            <a:ext cx="2227812" cy="23485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单位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名称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1984150" y="2068496"/>
            <a:ext cx="6908331" cy="2936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2336298" y="2108419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单位名称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4625824" y="2115282"/>
            <a:ext cx="1170311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法定代表人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3627334" y="2115282"/>
            <a:ext cx="87124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住所地址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7944706" y="2108419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38" name="矩形 237"/>
          <p:cNvSpPr/>
          <p:nvPr/>
        </p:nvSpPr>
        <p:spPr>
          <a:xfrm>
            <a:off x="1984148" y="2376706"/>
            <a:ext cx="6908331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马家屯农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村社会经济调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查队       瓜州市开山县马家屯马家村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楼本林           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13466666666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有效       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初核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1979713" y="2711486"/>
            <a:ext cx="6908331" cy="267854"/>
          </a:xfrm>
          <a:prstGeom prst="rect">
            <a:avLst/>
          </a:prstGeom>
          <a:solidFill>
            <a:srgbClr val="7EC8C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马家屯农村社会经济调查队       瓜州市开山县马家屯马家村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     楼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本林           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13466666666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有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       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初核</a:t>
            </a:r>
          </a:p>
        </p:txBody>
      </p:sp>
      <p:sp>
        <p:nvSpPr>
          <p:cNvPr id="240" name="矩形 239"/>
          <p:cNvSpPr/>
          <p:nvPr/>
        </p:nvSpPr>
        <p:spPr>
          <a:xfrm>
            <a:off x="1984148" y="3024777"/>
            <a:ext cx="6908331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马家屯农村社会经济调查队       瓜州市开山县马家屯马家村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     楼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本林           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13466666666    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       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初核</a:t>
            </a:r>
          </a:p>
        </p:txBody>
      </p:sp>
      <p:sp>
        <p:nvSpPr>
          <p:cNvPr id="241" name="矩形 240"/>
          <p:cNvSpPr/>
          <p:nvPr/>
        </p:nvSpPr>
        <p:spPr>
          <a:xfrm>
            <a:off x="1979713" y="3359558"/>
            <a:ext cx="6908331" cy="2678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马家屯农村社会经济调查队       瓜州市开山县马家屯马家村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     楼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本林           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13466666666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     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初核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984148" y="3672850"/>
            <a:ext cx="6908331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马家屯农村社会经济调查队       瓜州市开山县马家屯马家村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     楼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本林           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13466666666    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初核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1979713" y="4007630"/>
            <a:ext cx="6908331" cy="2678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马家屯农村社会经济调查队       瓜州市开山县马家屯马家村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      楼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本林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无效    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</a:p>
        </p:txBody>
      </p:sp>
      <p:sp>
        <p:nvSpPr>
          <p:cNvPr id="244" name="矩形 243"/>
          <p:cNvSpPr/>
          <p:nvPr/>
        </p:nvSpPr>
        <p:spPr>
          <a:xfrm>
            <a:off x="4572001" y="4485886"/>
            <a:ext cx="4232409" cy="29365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796136" y="4524121"/>
            <a:ext cx="1584176" cy="2160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总共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</a:p>
        </p:txBody>
      </p:sp>
      <p:sp>
        <p:nvSpPr>
          <p:cNvPr id="246" name="矩形 245"/>
          <p:cNvSpPr/>
          <p:nvPr/>
        </p:nvSpPr>
        <p:spPr>
          <a:xfrm>
            <a:off x="7362057" y="4522961"/>
            <a:ext cx="1440160" cy="21718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7" name="直接连接符 246"/>
          <p:cNvCxnSpPr/>
          <p:nvPr/>
        </p:nvCxnSpPr>
        <p:spPr>
          <a:xfrm>
            <a:off x="7650088" y="4522961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/>
          <p:nvPr/>
        </p:nvCxnSpPr>
        <p:spPr>
          <a:xfrm>
            <a:off x="7938120" y="4524121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/>
          <p:nvPr/>
        </p:nvCxnSpPr>
        <p:spPr>
          <a:xfrm>
            <a:off x="8226152" y="4524121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/>
          <p:nvPr/>
        </p:nvCxnSpPr>
        <p:spPr>
          <a:xfrm>
            <a:off x="8514184" y="4524121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矩形 250"/>
          <p:cNvSpPr/>
          <p:nvPr/>
        </p:nvSpPr>
        <p:spPr>
          <a:xfrm>
            <a:off x="7938121" y="4522961"/>
            <a:ext cx="288032" cy="218345"/>
          </a:xfrm>
          <a:prstGeom prst="rect">
            <a:avLst/>
          </a:prstGeom>
          <a:solidFill>
            <a:srgbClr val="55B7B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7362057" y="4524120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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7650088" y="4524120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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8514184" y="4524120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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8226153" y="4524120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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6" name="直接连接符 255"/>
          <p:cNvCxnSpPr/>
          <p:nvPr/>
        </p:nvCxnSpPr>
        <p:spPr>
          <a:xfrm>
            <a:off x="2047528" y="4347491"/>
            <a:ext cx="6772652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矩形 256"/>
          <p:cNvSpPr/>
          <p:nvPr/>
        </p:nvSpPr>
        <p:spPr>
          <a:xfrm>
            <a:off x="7110029" y="1707654"/>
            <a:ext cx="792088" cy="210655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条件查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sp>
        <p:nvSpPr>
          <p:cNvPr id="258" name="矩形 257"/>
          <p:cNvSpPr/>
          <p:nvPr/>
        </p:nvSpPr>
        <p:spPr>
          <a:xfrm>
            <a:off x="8001024" y="1707654"/>
            <a:ext cx="792088" cy="206065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空条件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4389928" y="1047259"/>
            <a:ext cx="2083236" cy="2294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定代表人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862298" y="2101357"/>
            <a:ext cx="1595865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法人联系方式        数据状态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660232" y="1047259"/>
            <a:ext cx="2227811" cy="2294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法人联系方式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660231" y="1373545"/>
            <a:ext cx="2227811" cy="2294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数据状态 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112" y="1999524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8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54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新建事业单位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5520" y="843558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2904431" y="950915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901880" y="1316297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048191" y="928106"/>
            <a:ext cx="675181" cy="33855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统一社会</a:t>
            </a:r>
            <a:endParaRPr lang="en-US" altLang="zh-CN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信用代码 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92" name="矩形 91"/>
          <p:cNvSpPr/>
          <p:nvPr/>
        </p:nvSpPr>
        <p:spPr>
          <a:xfrm>
            <a:off x="5588237" y="1690179"/>
            <a:ext cx="800215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登记管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理机关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034986" y="1985064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机构性质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469244" y="969057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584635" y="994110"/>
            <a:ext cx="849909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住所地址编码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463096" y="1671194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892253" y="1647479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044794" y="1665276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开办资金</a:t>
            </a:r>
          </a:p>
        </p:txBody>
      </p:sp>
      <p:sp>
        <p:nvSpPr>
          <p:cNvPr id="121" name="矩形 120"/>
          <p:cNvSpPr/>
          <p:nvPr/>
        </p:nvSpPr>
        <p:spPr>
          <a:xfrm>
            <a:off x="2044721" y="1355606"/>
            <a:ext cx="439540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469245" y="1320788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602202" y="1330235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费来源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892253" y="2018160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 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215206" y="571486"/>
            <a:ext cx="792088" cy="216006"/>
          </a:xfrm>
          <a:prstGeom prst="rect">
            <a:avLst/>
          </a:prstGeom>
          <a:solidFill>
            <a:srgbClr val="55B7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完成新建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放弃</a:t>
            </a:r>
          </a:p>
        </p:txBody>
      </p:sp>
      <p:sp>
        <p:nvSpPr>
          <p:cNvPr id="124" name="矩形 123"/>
          <p:cNvSpPr/>
          <p:nvPr/>
        </p:nvSpPr>
        <p:spPr>
          <a:xfrm>
            <a:off x="2911507" y="3795886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597864" y="4169768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27" name="矩形 126"/>
          <p:cNvSpPr/>
          <p:nvPr/>
        </p:nvSpPr>
        <p:spPr>
          <a:xfrm>
            <a:off x="6472723" y="4150783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901880" y="4127068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063410" y="4144865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32" name="矩形 131"/>
          <p:cNvSpPr/>
          <p:nvPr/>
        </p:nvSpPr>
        <p:spPr>
          <a:xfrm>
            <a:off x="2054348" y="3839652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采集人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33" name="矩形 132"/>
          <p:cNvSpPr/>
          <p:nvPr/>
        </p:nvSpPr>
        <p:spPr>
          <a:xfrm>
            <a:off x="6478872" y="3800377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18736333333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611829" y="3809824"/>
            <a:ext cx="95250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人联系方式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52" name="矩形 51"/>
          <p:cNvSpPr/>
          <p:nvPr/>
        </p:nvSpPr>
        <p:spPr>
          <a:xfrm>
            <a:off x="5588237" y="2002969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举办单位</a:t>
            </a:r>
          </a:p>
        </p:txBody>
      </p:sp>
      <p:sp>
        <p:nvSpPr>
          <p:cNvPr id="53" name="矩形 52"/>
          <p:cNvSpPr/>
          <p:nvPr/>
        </p:nvSpPr>
        <p:spPr>
          <a:xfrm>
            <a:off x="6463096" y="1983984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034986" y="2355726"/>
            <a:ext cx="902807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宗旨和业务范围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918275" y="2361733"/>
            <a:ext cx="5916671" cy="772854"/>
          </a:xfrm>
          <a:prstGeom prst="roundRect">
            <a:avLst>
              <a:gd name="adj" fmla="val 10129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937793" y="3199272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070750" y="3208719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有效日期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077093" y="3511466"/>
            <a:ext cx="69762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法定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代表人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37792" y="3507854"/>
            <a:ext cx="986135" cy="21600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新增法人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343" y="1730837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07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54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事业单位详情（上）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2" name="直接连接符 181"/>
          <p:cNvCxnSpPr/>
          <p:nvPr/>
        </p:nvCxnSpPr>
        <p:spPr>
          <a:xfrm>
            <a:off x="1975520" y="843558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2904431" y="950915"/>
            <a:ext cx="2387649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2901880" y="1316297"/>
            <a:ext cx="2387649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2048191" y="928106"/>
            <a:ext cx="675181" cy="33855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统一社会</a:t>
            </a:r>
            <a:endParaRPr lang="en-US" altLang="zh-CN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信用代码 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86" name="矩形 185"/>
          <p:cNvSpPr/>
          <p:nvPr/>
        </p:nvSpPr>
        <p:spPr>
          <a:xfrm>
            <a:off x="5588237" y="1690179"/>
            <a:ext cx="800215" cy="215442"/>
          </a:xfrm>
          <a:prstGeom prst="rect">
            <a:avLst/>
          </a:prstGeom>
          <a:noFill/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登记管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理机关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2034986" y="1985064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机构性质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6469244" y="969057"/>
            <a:ext cx="2387649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5584635" y="994110"/>
            <a:ext cx="849909" cy="215442"/>
          </a:xfrm>
          <a:prstGeom prst="rect">
            <a:avLst/>
          </a:prstGeom>
          <a:noFill/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住所地址编码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6463096" y="1671194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2892253" y="1647479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2044794" y="1665276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开办资金</a:t>
            </a:r>
          </a:p>
        </p:txBody>
      </p:sp>
      <p:sp>
        <p:nvSpPr>
          <p:cNvPr id="193" name="矩形 192"/>
          <p:cNvSpPr/>
          <p:nvPr/>
        </p:nvSpPr>
        <p:spPr>
          <a:xfrm>
            <a:off x="2044721" y="1355606"/>
            <a:ext cx="439540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469245" y="1320788"/>
            <a:ext cx="2384054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5602202" y="1330235"/>
            <a:ext cx="595031" cy="215442"/>
          </a:xfrm>
          <a:prstGeom prst="rect">
            <a:avLst/>
          </a:prstGeom>
          <a:noFill/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费来源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2892253" y="2018160"/>
            <a:ext cx="2387649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 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5588237" y="2002969"/>
            <a:ext cx="595031" cy="215442"/>
          </a:xfrm>
          <a:prstGeom prst="rect">
            <a:avLst/>
          </a:prstGeom>
          <a:noFill/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举办单位</a:t>
            </a:r>
          </a:p>
        </p:txBody>
      </p:sp>
      <p:sp>
        <p:nvSpPr>
          <p:cNvPr id="206" name="矩形 205"/>
          <p:cNvSpPr/>
          <p:nvPr/>
        </p:nvSpPr>
        <p:spPr>
          <a:xfrm>
            <a:off x="6463096" y="1983984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2034986" y="2355726"/>
            <a:ext cx="902807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宗旨和业务范围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圆角矩形 207"/>
          <p:cNvSpPr/>
          <p:nvPr/>
        </p:nvSpPr>
        <p:spPr>
          <a:xfrm>
            <a:off x="2918275" y="2361733"/>
            <a:ext cx="5916671" cy="772854"/>
          </a:xfrm>
          <a:prstGeom prst="roundRect">
            <a:avLst>
              <a:gd name="adj" fmla="val 10129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2937793" y="3199272"/>
            <a:ext cx="2384054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2070750" y="3208719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有效日期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2077093" y="3511466"/>
            <a:ext cx="69762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法定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代表人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2937792" y="3507854"/>
            <a:ext cx="986135" cy="216006"/>
          </a:xfrm>
          <a:prstGeom prst="rect">
            <a:avLst/>
          </a:prstGeom>
          <a:solidFill>
            <a:srgbClr val="55B7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新增法人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2918275" y="3795886"/>
            <a:ext cx="5974206" cy="2936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2937792" y="3835809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4483215" y="3842672"/>
            <a:ext cx="936103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证件类型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3627334" y="3842672"/>
            <a:ext cx="87124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7944706" y="3835809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18" name="矩形 217"/>
          <p:cNvSpPr/>
          <p:nvPr/>
        </p:nvSpPr>
        <p:spPr>
          <a:xfrm>
            <a:off x="2937792" y="4104096"/>
            <a:ext cx="5954687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马鸣          中华人民共和国             身份证       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33000119870612               13456667899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离任      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6614327" y="3825471"/>
            <a:ext cx="60300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5284909" y="3835809"/>
            <a:ext cx="936103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证件号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</a:p>
        </p:txBody>
      </p:sp>
      <p:sp>
        <p:nvSpPr>
          <p:cNvPr id="221" name="矩形 220"/>
          <p:cNvSpPr/>
          <p:nvPr/>
        </p:nvSpPr>
        <p:spPr>
          <a:xfrm>
            <a:off x="7460585" y="3825471"/>
            <a:ext cx="60300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2937792" y="4385159"/>
            <a:ext cx="5954687" cy="26785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马鸣          中华人民共和国             身份证       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33000119870612               13456667899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在任      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43" y="1730837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4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54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事业单位详情（下）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911507" y="1059582"/>
            <a:ext cx="2387649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597864" y="1433464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47" name="矩形 146"/>
          <p:cNvSpPr/>
          <p:nvPr/>
        </p:nvSpPr>
        <p:spPr>
          <a:xfrm>
            <a:off x="6472723" y="1414479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901880" y="1390764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478872" y="1064073"/>
            <a:ext cx="2384054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18736333333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611829" y="1073520"/>
            <a:ext cx="95250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人联系方式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60" name="矩形 159"/>
          <p:cNvSpPr/>
          <p:nvPr/>
        </p:nvSpPr>
        <p:spPr>
          <a:xfrm>
            <a:off x="5597000" y="1788254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65" name="矩形 164"/>
          <p:cNvSpPr/>
          <p:nvPr/>
        </p:nvSpPr>
        <p:spPr>
          <a:xfrm>
            <a:off x="6471859" y="1769269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2901016" y="1745554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43" y="2029478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03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928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编辑事业单位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215206" y="571486"/>
            <a:ext cx="792088" cy="216006"/>
          </a:xfrm>
          <a:prstGeom prst="rect">
            <a:avLst/>
          </a:prstGeom>
          <a:solidFill>
            <a:srgbClr val="55B7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完成编辑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放弃</a:t>
            </a:r>
          </a:p>
        </p:txBody>
      </p:sp>
      <p:sp>
        <p:nvSpPr>
          <p:cNvPr id="54" name="矩形 53"/>
          <p:cNvSpPr/>
          <p:nvPr/>
        </p:nvSpPr>
        <p:spPr>
          <a:xfrm>
            <a:off x="2904431" y="950915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901880" y="1316297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48191" y="928106"/>
            <a:ext cx="675181" cy="33855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统一社会</a:t>
            </a:r>
            <a:endParaRPr lang="en-US" altLang="zh-CN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信用代码 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57" name="矩形 56"/>
          <p:cNvSpPr/>
          <p:nvPr/>
        </p:nvSpPr>
        <p:spPr>
          <a:xfrm>
            <a:off x="5588237" y="1690179"/>
            <a:ext cx="800215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登记管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理机关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034986" y="1985064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机构性质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469244" y="969057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84635" y="994110"/>
            <a:ext cx="849909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住所地址编码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463096" y="1671194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892253" y="1647479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4794" y="1665276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开办资金</a:t>
            </a:r>
          </a:p>
        </p:txBody>
      </p:sp>
      <p:sp>
        <p:nvSpPr>
          <p:cNvPr id="64" name="矩形 63"/>
          <p:cNvSpPr/>
          <p:nvPr/>
        </p:nvSpPr>
        <p:spPr>
          <a:xfrm>
            <a:off x="2044721" y="1355606"/>
            <a:ext cx="439540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469245" y="1320788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02202" y="1330235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费来源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2253" y="2018160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 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11507" y="4468846"/>
            <a:ext cx="2387649" cy="259722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597864" y="4842728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75" name="矩形 74"/>
          <p:cNvSpPr/>
          <p:nvPr/>
        </p:nvSpPr>
        <p:spPr>
          <a:xfrm>
            <a:off x="6472723" y="4823743"/>
            <a:ext cx="2390202" cy="268287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01880" y="4800028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063410" y="4817825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90" name="矩形 89"/>
          <p:cNvSpPr/>
          <p:nvPr/>
        </p:nvSpPr>
        <p:spPr>
          <a:xfrm>
            <a:off x="2054348" y="4512612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采集人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92" name="矩形 91"/>
          <p:cNvSpPr/>
          <p:nvPr/>
        </p:nvSpPr>
        <p:spPr>
          <a:xfrm>
            <a:off x="6478872" y="4473337"/>
            <a:ext cx="2384054" cy="259722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18736333333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611829" y="4482784"/>
            <a:ext cx="95250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人联系方式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04" name="矩形 103"/>
          <p:cNvSpPr/>
          <p:nvPr/>
        </p:nvSpPr>
        <p:spPr>
          <a:xfrm>
            <a:off x="5588237" y="2002969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举办单位</a:t>
            </a:r>
          </a:p>
        </p:txBody>
      </p:sp>
      <p:sp>
        <p:nvSpPr>
          <p:cNvPr id="105" name="矩形 104"/>
          <p:cNvSpPr/>
          <p:nvPr/>
        </p:nvSpPr>
        <p:spPr>
          <a:xfrm>
            <a:off x="6463096" y="1983984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34986" y="2355726"/>
            <a:ext cx="902807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宗旨和业务范围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2918275" y="2361733"/>
            <a:ext cx="5916671" cy="772854"/>
          </a:xfrm>
          <a:prstGeom prst="roundRect">
            <a:avLst>
              <a:gd name="adj" fmla="val 10129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937793" y="3199272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070750" y="3208719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有效日期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077093" y="3511466"/>
            <a:ext cx="69762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法定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代表人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937792" y="3507854"/>
            <a:ext cx="986135" cy="216006"/>
          </a:xfrm>
          <a:prstGeom prst="rect">
            <a:avLst/>
          </a:prstGeom>
          <a:solidFill>
            <a:srgbClr val="55B7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新增法人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918275" y="3795886"/>
            <a:ext cx="5974206" cy="2936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937792" y="3835809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483215" y="3842672"/>
            <a:ext cx="936103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证件类型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627334" y="3842672"/>
            <a:ext cx="87124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944706" y="3835809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132" name="矩形 131"/>
          <p:cNvSpPr/>
          <p:nvPr/>
        </p:nvSpPr>
        <p:spPr>
          <a:xfrm>
            <a:off x="2937792" y="4104096"/>
            <a:ext cx="5954687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马鸣          中华人民共和国             身份证       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33000119870612               13456667899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在任    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614327" y="3825471"/>
            <a:ext cx="60300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284909" y="3835809"/>
            <a:ext cx="936103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证件号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</a:p>
        </p:txBody>
      </p:sp>
      <p:sp>
        <p:nvSpPr>
          <p:cNvPr id="135" name="矩形 134"/>
          <p:cNvSpPr/>
          <p:nvPr/>
        </p:nvSpPr>
        <p:spPr>
          <a:xfrm>
            <a:off x="7460585" y="3825471"/>
            <a:ext cx="60300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945044" y="1076155"/>
            <a:ext cx="5134319" cy="3462219"/>
            <a:chOff x="2945044" y="1076155"/>
            <a:chExt cx="5134319" cy="3462219"/>
          </a:xfrm>
        </p:grpSpPr>
        <p:sp>
          <p:nvSpPr>
            <p:cNvPr id="80" name="圆角矩形 79"/>
            <p:cNvSpPr/>
            <p:nvPr/>
          </p:nvSpPr>
          <p:spPr>
            <a:xfrm>
              <a:off x="2945044" y="1076155"/>
              <a:ext cx="5134319" cy="3462219"/>
            </a:xfrm>
            <a:prstGeom prst="roundRect">
              <a:avLst>
                <a:gd name="adj" fmla="val 6846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4657511" y="1275606"/>
              <a:ext cx="2387649" cy="26828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</a:t>
              </a: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入姓名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654960" y="1640988"/>
              <a:ext cx="2387649" cy="259722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请输入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3682240" y="1307487"/>
              <a:ext cx="952501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pPr lvl="0"/>
              <a:r>
                <a:rPr lang="zh-CN" altLang="en-US" sz="8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法定代表人姓名</a:t>
              </a:r>
              <a:r>
                <a:rPr lang="zh-CN" altLang="en-US" sz="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531294" y="2351938"/>
              <a:ext cx="1157685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r>
                <a:rPr lang="zh-CN" altLang="en-US" sz="8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法定代表人证件号</a:t>
              </a:r>
              <a:r>
                <a:rPr lang="zh-CN" altLang="en-US" sz="8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码</a:t>
              </a:r>
              <a:r>
                <a:rPr lang="zh-CN" altLang="en-US" sz="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4645333" y="1972170"/>
              <a:ext cx="2380461" cy="26828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请选择                                                           </a:t>
              </a:r>
              <a:r>
                <a:rPr lang="zh-CN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533188" y="2004551"/>
              <a:ext cx="1157685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r>
                <a:rPr lang="zh-CN" altLang="en-US" sz="8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法定代表人证件类</a:t>
              </a:r>
              <a:r>
                <a:rPr lang="zh-CN" altLang="en-US" sz="8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型</a:t>
              </a:r>
              <a:r>
                <a:rPr lang="zh-CN" altLang="en-US" sz="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3675047" y="1666251"/>
              <a:ext cx="952501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法定代表人国籍</a:t>
              </a:r>
              <a:r>
                <a:rPr lang="zh-CN" altLang="en-US" sz="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4645333" y="2342851"/>
              <a:ext cx="2387649" cy="26828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请输入                                                  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3832304" y="2985781"/>
              <a:ext cx="694417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pPr lvl="0"/>
              <a:r>
                <a:rPr lang="zh-CN" altLang="en-US" sz="8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在任时间起</a:t>
              </a:r>
              <a:endPara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645333" y="2987007"/>
              <a:ext cx="2387649" cy="26828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请选择时间                                                    </a:t>
              </a:r>
              <a:r>
                <a:rPr lang="zh-CN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833876" y="3353430"/>
              <a:ext cx="697623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pPr lvl="0"/>
              <a:r>
                <a:rPr lang="zh-CN" altLang="en-US" sz="8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在任时间至</a:t>
              </a:r>
              <a:endPara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4660931" y="3335551"/>
              <a:ext cx="2387649" cy="26828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请选择时间                                                    </a:t>
              </a:r>
              <a:r>
                <a:rPr lang="zh-CN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870408" y="3678130"/>
              <a:ext cx="595031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pPr lvl="0"/>
              <a:r>
                <a:rPr lang="zh-CN" altLang="en-US" sz="8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联系方式</a:t>
              </a:r>
              <a:endPara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648125" y="3671615"/>
              <a:ext cx="2387649" cy="26828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请输入                                                  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3847393" y="2663524"/>
              <a:ext cx="439540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r>
                <a:rPr lang="zh-CN" altLang="en-US" sz="8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  <a:r>
                <a:rPr lang="zh-CN" altLang="en-US" sz="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660422" y="2664750"/>
              <a:ext cx="2387649" cy="26828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请选择状态                                                    </a:t>
              </a:r>
              <a:r>
                <a:rPr lang="zh-CN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012432" y="4095277"/>
              <a:ext cx="792088" cy="216006"/>
            </a:xfrm>
            <a:prstGeom prst="rect">
              <a:avLst/>
            </a:prstGeom>
            <a:solidFill>
              <a:srgbClr val="55B7B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确认新增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6869337" y="4088635"/>
              <a:ext cx="792088" cy="216006"/>
            </a:xfrm>
            <a:prstGeom prst="rect">
              <a:avLst/>
            </a:prstGeom>
            <a:solidFill>
              <a:srgbClr val="F9F9F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放弃</a:t>
              </a:r>
            </a:p>
          </p:txBody>
        </p:sp>
      </p:grpSp>
      <p:sp>
        <p:nvSpPr>
          <p:cNvPr id="131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594" y="2019146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137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8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9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1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2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18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928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编辑事业单位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215206" y="571486"/>
            <a:ext cx="792088" cy="216006"/>
          </a:xfrm>
          <a:prstGeom prst="rect">
            <a:avLst/>
          </a:prstGeom>
          <a:solidFill>
            <a:srgbClr val="55B7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完成编辑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放弃</a:t>
            </a:r>
          </a:p>
        </p:txBody>
      </p:sp>
      <p:sp>
        <p:nvSpPr>
          <p:cNvPr id="54" name="矩形 53"/>
          <p:cNvSpPr/>
          <p:nvPr/>
        </p:nvSpPr>
        <p:spPr>
          <a:xfrm>
            <a:off x="2904431" y="950915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901880" y="1316297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48191" y="928106"/>
            <a:ext cx="675181" cy="33855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统一社会</a:t>
            </a:r>
            <a:endParaRPr lang="en-US" altLang="zh-CN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信用代码 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57" name="矩形 56"/>
          <p:cNvSpPr/>
          <p:nvPr/>
        </p:nvSpPr>
        <p:spPr>
          <a:xfrm>
            <a:off x="5588237" y="1690179"/>
            <a:ext cx="800215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登记管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理机关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034986" y="1985064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机构性质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469244" y="969057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84635" y="994110"/>
            <a:ext cx="849909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住所地址编码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463096" y="1671194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892253" y="1647479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4794" y="1665276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开办资金</a:t>
            </a:r>
          </a:p>
        </p:txBody>
      </p:sp>
      <p:sp>
        <p:nvSpPr>
          <p:cNvPr id="64" name="矩形 63"/>
          <p:cNvSpPr/>
          <p:nvPr/>
        </p:nvSpPr>
        <p:spPr>
          <a:xfrm>
            <a:off x="2044721" y="1355606"/>
            <a:ext cx="439540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469245" y="1320788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02202" y="1330235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费来源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2253" y="2018160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 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11507" y="4468846"/>
            <a:ext cx="2387649" cy="259722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597864" y="4842728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75" name="矩形 74"/>
          <p:cNvSpPr/>
          <p:nvPr/>
        </p:nvSpPr>
        <p:spPr>
          <a:xfrm>
            <a:off x="6472723" y="4823743"/>
            <a:ext cx="2390202" cy="268287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01880" y="4800028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063410" y="4817825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90" name="矩形 89"/>
          <p:cNvSpPr/>
          <p:nvPr/>
        </p:nvSpPr>
        <p:spPr>
          <a:xfrm>
            <a:off x="2054348" y="4512612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采集人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92" name="矩形 91"/>
          <p:cNvSpPr/>
          <p:nvPr/>
        </p:nvSpPr>
        <p:spPr>
          <a:xfrm>
            <a:off x="6478872" y="4473337"/>
            <a:ext cx="2384054" cy="259722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18736333333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611829" y="4482784"/>
            <a:ext cx="95250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人联系方式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04" name="矩形 103"/>
          <p:cNvSpPr/>
          <p:nvPr/>
        </p:nvSpPr>
        <p:spPr>
          <a:xfrm>
            <a:off x="5588237" y="2002969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举办单位</a:t>
            </a:r>
          </a:p>
        </p:txBody>
      </p:sp>
      <p:sp>
        <p:nvSpPr>
          <p:cNvPr id="105" name="矩形 104"/>
          <p:cNvSpPr/>
          <p:nvPr/>
        </p:nvSpPr>
        <p:spPr>
          <a:xfrm>
            <a:off x="6463096" y="1983984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34986" y="2355726"/>
            <a:ext cx="902807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宗旨和业务范围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2918275" y="2361733"/>
            <a:ext cx="5916671" cy="772854"/>
          </a:xfrm>
          <a:prstGeom prst="roundRect">
            <a:avLst>
              <a:gd name="adj" fmla="val 10129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937793" y="3199272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070750" y="3208719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有效日期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077093" y="3511466"/>
            <a:ext cx="69762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法定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代表人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937792" y="3507854"/>
            <a:ext cx="986135" cy="216006"/>
          </a:xfrm>
          <a:prstGeom prst="rect">
            <a:avLst/>
          </a:prstGeom>
          <a:solidFill>
            <a:srgbClr val="55B7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新增法人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918275" y="3795886"/>
            <a:ext cx="5974206" cy="2936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937792" y="3835809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483215" y="3842672"/>
            <a:ext cx="936103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证件类型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627334" y="3842672"/>
            <a:ext cx="87124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944706" y="3835809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132" name="矩形 131"/>
          <p:cNvSpPr/>
          <p:nvPr/>
        </p:nvSpPr>
        <p:spPr>
          <a:xfrm>
            <a:off x="2937792" y="4104096"/>
            <a:ext cx="5954687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马鸣          中华人民共和国             身份证       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33000119870612               13456667899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在任    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614327" y="3825471"/>
            <a:ext cx="60300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284909" y="3835809"/>
            <a:ext cx="936103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证件号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</a:p>
        </p:txBody>
      </p:sp>
      <p:sp>
        <p:nvSpPr>
          <p:cNvPr id="135" name="矩形 134"/>
          <p:cNvSpPr/>
          <p:nvPr/>
        </p:nvSpPr>
        <p:spPr>
          <a:xfrm>
            <a:off x="7460585" y="3825471"/>
            <a:ext cx="60300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112" y="1999524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57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1" name="TextBox 173"/>
          <p:cNvSpPr txBox="1"/>
          <p:nvPr/>
        </p:nvSpPr>
        <p:spPr>
          <a:xfrm>
            <a:off x="1975519" y="537587"/>
            <a:ext cx="1728192" cy="2154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社团组织管理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1975518" y="1716809"/>
            <a:ext cx="868289" cy="21600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新建社团组织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6192180" y="1711024"/>
            <a:ext cx="792088" cy="216006"/>
          </a:xfrm>
          <a:prstGeom prst="rect">
            <a:avLst/>
          </a:prstGeom>
          <a:solidFill>
            <a:srgbClr val="46C6A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1986149" y="1392602"/>
            <a:ext cx="2225812" cy="23041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所地址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1984148" y="1051016"/>
            <a:ext cx="2227812" cy="23485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单位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名称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1984150" y="2068496"/>
            <a:ext cx="6908331" cy="2936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2336298" y="2108419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单位名称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4508112" y="2108419"/>
            <a:ext cx="1170311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法定代表人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3627334" y="2115282"/>
            <a:ext cx="87124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住所地址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7944706" y="2108419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38" name="矩形 237"/>
          <p:cNvSpPr/>
          <p:nvPr/>
        </p:nvSpPr>
        <p:spPr>
          <a:xfrm>
            <a:off x="1984148" y="2376706"/>
            <a:ext cx="6908331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马家屯农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村社会经济调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查队       瓜州市开山县马家屯马家村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楼本林         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1346666666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正常         有效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初核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1979713" y="2711486"/>
            <a:ext cx="6908331" cy="267854"/>
          </a:xfrm>
          <a:prstGeom prst="rect">
            <a:avLst/>
          </a:prstGeom>
          <a:solidFill>
            <a:srgbClr val="7EC8C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马家屯农村社会经济调查队       瓜州市开山县马家屯马家村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楼本林         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1346666666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正常         有效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初核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984148" y="3024777"/>
            <a:ext cx="6908331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马家屯农村社会经济调查队       瓜州市开山县马家屯马家村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楼本林         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1346666666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正常         有效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</a:p>
        </p:txBody>
      </p:sp>
      <p:sp>
        <p:nvSpPr>
          <p:cNvPr id="241" name="矩形 240"/>
          <p:cNvSpPr/>
          <p:nvPr/>
        </p:nvSpPr>
        <p:spPr>
          <a:xfrm>
            <a:off x="1979713" y="3359558"/>
            <a:ext cx="6908331" cy="2678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马家屯农村社会经济调查队       瓜州市开山县马家屯马家村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楼本林         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1346666666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正常         有效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初核       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984148" y="3672850"/>
            <a:ext cx="6908331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马家屯农村社会经济调查队       瓜州市开山县马家屯马家村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楼本林         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1346666666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正常         有效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</a:p>
        </p:txBody>
      </p:sp>
      <p:sp>
        <p:nvSpPr>
          <p:cNvPr id="243" name="矩形 242"/>
          <p:cNvSpPr/>
          <p:nvPr/>
        </p:nvSpPr>
        <p:spPr>
          <a:xfrm>
            <a:off x="1979713" y="4007630"/>
            <a:ext cx="6908331" cy="2678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马家屯农村社会经济调查队       瓜州市开山县马家屯马家村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    楼本林         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1346666666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          无效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初核</a:t>
            </a:r>
          </a:p>
        </p:txBody>
      </p:sp>
      <p:sp>
        <p:nvSpPr>
          <p:cNvPr id="244" name="矩形 243"/>
          <p:cNvSpPr/>
          <p:nvPr/>
        </p:nvSpPr>
        <p:spPr>
          <a:xfrm>
            <a:off x="4572001" y="4485886"/>
            <a:ext cx="4232409" cy="29365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796136" y="4524121"/>
            <a:ext cx="1584176" cy="2160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总共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</a:p>
        </p:txBody>
      </p:sp>
      <p:sp>
        <p:nvSpPr>
          <p:cNvPr id="246" name="矩形 245"/>
          <p:cNvSpPr/>
          <p:nvPr/>
        </p:nvSpPr>
        <p:spPr>
          <a:xfrm>
            <a:off x="7362057" y="4522961"/>
            <a:ext cx="1440160" cy="21718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7" name="直接连接符 246"/>
          <p:cNvCxnSpPr/>
          <p:nvPr/>
        </p:nvCxnSpPr>
        <p:spPr>
          <a:xfrm>
            <a:off x="7650088" y="4522961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/>
          <p:nvPr/>
        </p:nvCxnSpPr>
        <p:spPr>
          <a:xfrm>
            <a:off x="7938120" y="4524121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/>
          <p:nvPr/>
        </p:nvCxnSpPr>
        <p:spPr>
          <a:xfrm>
            <a:off x="8226152" y="4524121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/>
          <p:nvPr/>
        </p:nvCxnSpPr>
        <p:spPr>
          <a:xfrm>
            <a:off x="8514184" y="4524121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矩形 250"/>
          <p:cNvSpPr/>
          <p:nvPr/>
        </p:nvSpPr>
        <p:spPr>
          <a:xfrm>
            <a:off x="7938121" y="4522961"/>
            <a:ext cx="288032" cy="218345"/>
          </a:xfrm>
          <a:prstGeom prst="rect">
            <a:avLst/>
          </a:prstGeom>
          <a:solidFill>
            <a:srgbClr val="55B7B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7362057" y="4524120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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7650088" y="4524120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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8514184" y="4524120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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8226153" y="4524120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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6" name="直接连接符 255"/>
          <p:cNvCxnSpPr/>
          <p:nvPr/>
        </p:nvCxnSpPr>
        <p:spPr>
          <a:xfrm>
            <a:off x="2047528" y="4347491"/>
            <a:ext cx="6772652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矩形 256"/>
          <p:cNvSpPr/>
          <p:nvPr/>
        </p:nvSpPr>
        <p:spPr>
          <a:xfrm>
            <a:off x="7110029" y="1707654"/>
            <a:ext cx="792088" cy="210655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条件查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sp>
        <p:nvSpPr>
          <p:cNvPr id="258" name="矩形 257"/>
          <p:cNvSpPr/>
          <p:nvPr/>
        </p:nvSpPr>
        <p:spPr>
          <a:xfrm>
            <a:off x="8001024" y="1707654"/>
            <a:ext cx="792088" cy="206065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空条件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4389928" y="1047259"/>
            <a:ext cx="2083236" cy="2294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定代表人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642318" y="2094219"/>
            <a:ext cx="2039819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法人联系方式       社团状态   数据状态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660232" y="1047259"/>
            <a:ext cx="2227811" cy="2294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法人联系方式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660231" y="1373545"/>
            <a:ext cx="2227811" cy="2294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数据状态 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396695" y="1391393"/>
            <a:ext cx="2083236" cy="2294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社团状态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43" y="2271637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5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54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新建社团组织（上）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5520" y="843558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2904431" y="950915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901880" y="1316297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048191" y="928106"/>
            <a:ext cx="675181" cy="33855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统一社会</a:t>
            </a:r>
            <a:endParaRPr lang="en-US" altLang="zh-CN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信用代码 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92" name="矩形 91"/>
          <p:cNvSpPr/>
          <p:nvPr/>
        </p:nvSpPr>
        <p:spPr>
          <a:xfrm>
            <a:off x="5588237" y="1690179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会员总数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034986" y="1985064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活动地域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469244" y="969057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584635" y="994110"/>
            <a:ext cx="849909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住所地址编码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463096" y="1671194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892253" y="1647479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044794" y="1665276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活动资金</a:t>
            </a:r>
          </a:p>
        </p:txBody>
      </p:sp>
      <p:sp>
        <p:nvSpPr>
          <p:cNvPr id="121" name="矩形 120"/>
          <p:cNvSpPr/>
          <p:nvPr/>
        </p:nvSpPr>
        <p:spPr>
          <a:xfrm>
            <a:off x="2044721" y="1355606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单位名称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469245" y="1320788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602202" y="1330235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登记时间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892253" y="2018160"/>
            <a:ext cx="5961045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 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215206" y="571486"/>
            <a:ext cx="792088" cy="216006"/>
          </a:xfrm>
          <a:prstGeom prst="rect">
            <a:avLst/>
          </a:prstGeom>
          <a:solidFill>
            <a:srgbClr val="55B7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完成新建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放弃</a:t>
            </a:r>
          </a:p>
        </p:txBody>
      </p:sp>
      <p:sp>
        <p:nvSpPr>
          <p:cNvPr id="54" name="矩形 53"/>
          <p:cNvSpPr/>
          <p:nvPr/>
        </p:nvSpPr>
        <p:spPr>
          <a:xfrm>
            <a:off x="2034986" y="2355726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务范围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918275" y="2361733"/>
            <a:ext cx="5916671" cy="772854"/>
          </a:xfrm>
          <a:prstGeom prst="roundRect">
            <a:avLst>
              <a:gd name="adj" fmla="val 10129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64330" y="3225271"/>
            <a:ext cx="2270616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070750" y="3208719"/>
            <a:ext cx="800215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业务主管单位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077093" y="3943514"/>
            <a:ext cx="69762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法定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代表人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37792" y="3939902"/>
            <a:ext cx="986135" cy="216006"/>
          </a:xfrm>
          <a:prstGeom prst="rect">
            <a:avLst/>
          </a:prstGeom>
          <a:solidFill>
            <a:srgbClr val="55B7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新增法人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659543" y="3236372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947339" y="3209949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082143" y="3580440"/>
            <a:ext cx="439540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76" name="矩形 75"/>
          <p:cNvSpPr/>
          <p:nvPr/>
        </p:nvSpPr>
        <p:spPr>
          <a:xfrm>
            <a:off x="2958732" y="3581670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        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39211" y="4251336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625568" y="4625218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78" name="矩形 77"/>
          <p:cNvSpPr/>
          <p:nvPr/>
        </p:nvSpPr>
        <p:spPr>
          <a:xfrm>
            <a:off x="6500427" y="4606233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929584" y="4582518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091114" y="4600315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81" name="矩形 80"/>
          <p:cNvSpPr/>
          <p:nvPr/>
        </p:nvSpPr>
        <p:spPr>
          <a:xfrm>
            <a:off x="2082052" y="4295102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采集人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86" name="矩形 85"/>
          <p:cNvSpPr/>
          <p:nvPr/>
        </p:nvSpPr>
        <p:spPr>
          <a:xfrm>
            <a:off x="6506576" y="4255827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18736333333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639533" y="4265274"/>
            <a:ext cx="95250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人联系方式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62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43" y="2271637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5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54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社团组织详情（上）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2" name="直接连接符 181"/>
          <p:cNvCxnSpPr/>
          <p:nvPr/>
        </p:nvCxnSpPr>
        <p:spPr>
          <a:xfrm>
            <a:off x="1975520" y="843558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矩形 210"/>
          <p:cNvSpPr/>
          <p:nvPr/>
        </p:nvSpPr>
        <p:spPr>
          <a:xfrm>
            <a:off x="2077093" y="3950483"/>
            <a:ext cx="69762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法定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代表人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2937792" y="3946871"/>
            <a:ext cx="986135" cy="216006"/>
          </a:xfrm>
          <a:prstGeom prst="rect">
            <a:avLst/>
          </a:prstGeom>
          <a:solidFill>
            <a:srgbClr val="55B7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新增法人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2918275" y="4234903"/>
            <a:ext cx="5974206" cy="2936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2937792" y="4274826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4483215" y="4281689"/>
            <a:ext cx="936103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证件类型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3627334" y="4281689"/>
            <a:ext cx="87124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7944706" y="4274826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18" name="矩形 217"/>
          <p:cNvSpPr/>
          <p:nvPr/>
        </p:nvSpPr>
        <p:spPr>
          <a:xfrm>
            <a:off x="2937792" y="4543113"/>
            <a:ext cx="5954687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马鸣          中华人民共和国             身份证       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33000119870612               13456667899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离任      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6614327" y="4264488"/>
            <a:ext cx="60300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5284909" y="4274826"/>
            <a:ext cx="936103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证件号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</a:p>
        </p:txBody>
      </p:sp>
      <p:sp>
        <p:nvSpPr>
          <p:cNvPr id="221" name="矩形 220"/>
          <p:cNvSpPr/>
          <p:nvPr/>
        </p:nvSpPr>
        <p:spPr>
          <a:xfrm>
            <a:off x="7460585" y="4264488"/>
            <a:ext cx="60300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2937792" y="4824176"/>
            <a:ext cx="5954687" cy="26785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马鸣          中华人民共和国             身份证       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33000119870612               13456667899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在任      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904431" y="950915"/>
            <a:ext cx="2387649" cy="268287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01880" y="1316297"/>
            <a:ext cx="2387649" cy="259722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048191" y="928106"/>
            <a:ext cx="675181" cy="33855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统一社会</a:t>
            </a:r>
            <a:endParaRPr lang="en-US" altLang="zh-CN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信用代码 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65" name="矩形 64"/>
          <p:cNvSpPr/>
          <p:nvPr/>
        </p:nvSpPr>
        <p:spPr>
          <a:xfrm>
            <a:off x="5588237" y="1690179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会员总数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034986" y="1985064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活动地域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469244" y="969057"/>
            <a:ext cx="2387649" cy="268287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584635" y="994110"/>
            <a:ext cx="849909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住所地址编码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463096" y="1671194"/>
            <a:ext cx="2390202" cy="268287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892253" y="1647479"/>
            <a:ext cx="2380461" cy="268287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044794" y="1665276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活动资金</a:t>
            </a:r>
          </a:p>
        </p:txBody>
      </p:sp>
      <p:sp>
        <p:nvSpPr>
          <p:cNvPr id="79" name="矩形 78"/>
          <p:cNvSpPr/>
          <p:nvPr/>
        </p:nvSpPr>
        <p:spPr>
          <a:xfrm>
            <a:off x="2044721" y="1355606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单位名称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469245" y="1320788"/>
            <a:ext cx="2384054" cy="259722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602202" y="1330235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登记时间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892253" y="2018160"/>
            <a:ext cx="5961045" cy="268287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 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034986" y="2355726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务范围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2918275" y="2361733"/>
            <a:ext cx="5916671" cy="772854"/>
          </a:xfrm>
          <a:prstGeom prst="roundRect">
            <a:avLst>
              <a:gd name="adj" fmla="val 5613"/>
            </a:avLst>
          </a:prstGeom>
          <a:solidFill>
            <a:srgbClr val="F2F2F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564330" y="3225271"/>
            <a:ext cx="2270616" cy="259722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070750" y="3208719"/>
            <a:ext cx="800215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业务主管单位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659543" y="3236372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947339" y="3209949"/>
            <a:ext cx="2380461" cy="268287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082143" y="3580440"/>
            <a:ext cx="439540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04" name="矩形 103"/>
          <p:cNvSpPr/>
          <p:nvPr/>
        </p:nvSpPr>
        <p:spPr>
          <a:xfrm>
            <a:off x="2958732" y="3581670"/>
            <a:ext cx="2380461" cy="268287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        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343" y="2271637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106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9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5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54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基础信息详情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04431" y="1022923"/>
            <a:ext cx="2387649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901880" y="1388305"/>
            <a:ext cx="2387649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048191" y="1000114"/>
            <a:ext cx="675181" cy="33855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统一社会</a:t>
            </a:r>
            <a:endParaRPr lang="en-US" altLang="zh-CN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信用代码 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16" name="矩形 115"/>
          <p:cNvSpPr/>
          <p:nvPr/>
        </p:nvSpPr>
        <p:spPr>
          <a:xfrm>
            <a:off x="6469244" y="1041065"/>
            <a:ext cx="2387649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584635" y="1066118"/>
            <a:ext cx="849909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组织地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址编码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044721" y="1427614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组织名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27" name="矩形 126"/>
          <p:cNvSpPr/>
          <p:nvPr/>
        </p:nvSpPr>
        <p:spPr>
          <a:xfrm>
            <a:off x="6469245" y="1392796"/>
            <a:ext cx="2384054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602202" y="1402243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组织类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911507" y="1756143"/>
            <a:ext cx="2387649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597864" y="2130025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47" name="矩形 146"/>
          <p:cNvSpPr/>
          <p:nvPr/>
        </p:nvSpPr>
        <p:spPr>
          <a:xfrm>
            <a:off x="6472723" y="2111040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901880" y="2087325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2063410" y="2105122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56" name="矩形 155"/>
          <p:cNvSpPr/>
          <p:nvPr/>
        </p:nvSpPr>
        <p:spPr>
          <a:xfrm>
            <a:off x="2054348" y="1799909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采集人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58" name="矩形 157"/>
          <p:cNvSpPr/>
          <p:nvPr/>
        </p:nvSpPr>
        <p:spPr>
          <a:xfrm>
            <a:off x="6478872" y="1760634"/>
            <a:ext cx="2384054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18736333333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611829" y="1770081"/>
            <a:ext cx="95250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人联系方式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60" name="矩形 159"/>
          <p:cNvSpPr/>
          <p:nvPr/>
        </p:nvSpPr>
        <p:spPr>
          <a:xfrm>
            <a:off x="5597000" y="2484815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65" name="矩形 164"/>
          <p:cNvSpPr/>
          <p:nvPr/>
        </p:nvSpPr>
        <p:spPr>
          <a:xfrm>
            <a:off x="6471859" y="2465830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2901016" y="2442115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2062546" y="2459912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更新人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0" y="957620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45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54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社团组织详情（下）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911507" y="1059582"/>
            <a:ext cx="2387649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597864" y="1433464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47" name="矩形 146"/>
          <p:cNvSpPr/>
          <p:nvPr/>
        </p:nvSpPr>
        <p:spPr>
          <a:xfrm>
            <a:off x="6472723" y="1414479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901880" y="1390764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2063410" y="1408561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56" name="矩形 155"/>
          <p:cNvSpPr/>
          <p:nvPr/>
        </p:nvSpPr>
        <p:spPr>
          <a:xfrm>
            <a:off x="2054348" y="1103348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采集人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58" name="矩形 157"/>
          <p:cNvSpPr/>
          <p:nvPr/>
        </p:nvSpPr>
        <p:spPr>
          <a:xfrm>
            <a:off x="6478872" y="1064073"/>
            <a:ext cx="2384054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18736333333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611829" y="1073520"/>
            <a:ext cx="95250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人联系方式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60" name="矩形 159"/>
          <p:cNvSpPr/>
          <p:nvPr/>
        </p:nvSpPr>
        <p:spPr>
          <a:xfrm>
            <a:off x="5597000" y="1788254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65" name="矩形 164"/>
          <p:cNvSpPr/>
          <p:nvPr/>
        </p:nvSpPr>
        <p:spPr>
          <a:xfrm>
            <a:off x="6471859" y="1769269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2901016" y="1745554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2062546" y="1763351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更新人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43" y="2271637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1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928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编辑社团组织（上）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5519" y="839154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215206" y="571486"/>
            <a:ext cx="792088" cy="216006"/>
          </a:xfrm>
          <a:prstGeom prst="rect">
            <a:avLst/>
          </a:prstGeom>
          <a:solidFill>
            <a:srgbClr val="55B7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完成编辑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放弃</a:t>
            </a:r>
          </a:p>
        </p:txBody>
      </p:sp>
      <p:sp>
        <p:nvSpPr>
          <p:cNvPr id="114" name="矩形 113"/>
          <p:cNvSpPr/>
          <p:nvPr/>
        </p:nvSpPr>
        <p:spPr>
          <a:xfrm>
            <a:off x="2028443" y="3945724"/>
            <a:ext cx="69762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法定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代表人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929801" y="3972065"/>
            <a:ext cx="986135" cy="216006"/>
          </a:xfrm>
          <a:prstGeom prst="rect">
            <a:avLst/>
          </a:prstGeom>
          <a:solidFill>
            <a:srgbClr val="55B7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新增法人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918275" y="4256566"/>
            <a:ext cx="5974206" cy="2936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937792" y="4296489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483215" y="4303352"/>
            <a:ext cx="936103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证件类型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627334" y="4303352"/>
            <a:ext cx="87124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944706" y="4296489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132" name="矩形 131"/>
          <p:cNvSpPr/>
          <p:nvPr/>
        </p:nvSpPr>
        <p:spPr>
          <a:xfrm>
            <a:off x="2937792" y="4564776"/>
            <a:ext cx="5954687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马鸣          中华人民共和国             身份证       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33000119870612               13456667899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在任    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614327" y="4286151"/>
            <a:ext cx="60300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284909" y="4296489"/>
            <a:ext cx="936103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证件号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</a:p>
        </p:txBody>
      </p:sp>
      <p:sp>
        <p:nvSpPr>
          <p:cNvPr id="135" name="矩形 134"/>
          <p:cNvSpPr/>
          <p:nvPr/>
        </p:nvSpPr>
        <p:spPr>
          <a:xfrm>
            <a:off x="7460585" y="4286151"/>
            <a:ext cx="60300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904431" y="948707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901880" y="1314089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048191" y="925898"/>
            <a:ext cx="675181" cy="33855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统一社会</a:t>
            </a:r>
            <a:endParaRPr lang="en-US" altLang="zh-CN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信用代码 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81" name="矩形 80"/>
          <p:cNvSpPr/>
          <p:nvPr/>
        </p:nvSpPr>
        <p:spPr>
          <a:xfrm>
            <a:off x="5588237" y="1687971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会员总数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047245" y="2046916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活动地域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469244" y="966849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584635" y="991902"/>
            <a:ext cx="849909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住所地址编码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463096" y="1668986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892253" y="1645271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044794" y="1663068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活动资金</a:t>
            </a:r>
          </a:p>
        </p:txBody>
      </p:sp>
      <p:sp>
        <p:nvSpPr>
          <p:cNvPr id="109" name="矩形 108"/>
          <p:cNvSpPr/>
          <p:nvPr/>
        </p:nvSpPr>
        <p:spPr>
          <a:xfrm>
            <a:off x="2044721" y="1353398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单位名称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469245" y="1318580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602202" y="1328027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登记时间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892253" y="2015952"/>
            <a:ext cx="5961045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 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044721" y="2394999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务范围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918275" y="2338585"/>
            <a:ext cx="5916671" cy="772854"/>
          </a:xfrm>
          <a:prstGeom prst="roundRect">
            <a:avLst>
              <a:gd name="adj" fmla="val 10129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564330" y="3229750"/>
            <a:ext cx="2270616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70750" y="3213198"/>
            <a:ext cx="800215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业务主管单位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659543" y="3240851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2947339" y="3214428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070750" y="3552658"/>
            <a:ext cx="439540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31" name="矩形 130"/>
          <p:cNvSpPr/>
          <p:nvPr/>
        </p:nvSpPr>
        <p:spPr>
          <a:xfrm>
            <a:off x="2947339" y="3589081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        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2945044" y="1076155"/>
            <a:ext cx="5134319" cy="3462219"/>
            <a:chOff x="2945044" y="1076155"/>
            <a:chExt cx="5134319" cy="3462219"/>
          </a:xfrm>
        </p:grpSpPr>
        <p:sp>
          <p:nvSpPr>
            <p:cNvPr id="87" name="圆角矩形 86"/>
            <p:cNvSpPr/>
            <p:nvPr/>
          </p:nvSpPr>
          <p:spPr>
            <a:xfrm>
              <a:off x="2945044" y="1076155"/>
              <a:ext cx="5134319" cy="3462219"/>
            </a:xfrm>
            <a:prstGeom prst="roundRect">
              <a:avLst>
                <a:gd name="adj" fmla="val 6846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4657511" y="1275606"/>
              <a:ext cx="2387649" cy="26828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</a:t>
              </a: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入姓名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654960" y="1640988"/>
              <a:ext cx="2387649" cy="259722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请输入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3682240" y="1307487"/>
              <a:ext cx="952501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pPr lvl="0"/>
              <a:r>
                <a:rPr lang="zh-CN" altLang="en-US" sz="8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法定代表人姓名</a:t>
              </a:r>
              <a:r>
                <a:rPr lang="zh-CN" altLang="en-US" sz="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531294" y="2351938"/>
              <a:ext cx="1157685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r>
                <a:rPr lang="zh-CN" altLang="en-US" sz="8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法定代表人证件号</a:t>
              </a:r>
              <a:r>
                <a:rPr lang="zh-CN" altLang="en-US" sz="8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码</a:t>
              </a:r>
              <a:r>
                <a:rPr lang="zh-CN" altLang="en-US" sz="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645333" y="1972170"/>
              <a:ext cx="2380461" cy="26828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请选择                                                           </a:t>
              </a:r>
              <a:r>
                <a:rPr lang="zh-CN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533188" y="2004551"/>
              <a:ext cx="1157685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r>
                <a:rPr lang="zh-CN" altLang="en-US" sz="8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法定代表人证件类</a:t>
              </a:r>
              <a:r>
                <a:rPr lang="zh-CN" altLang="en-US" sz="8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型</a:t>
              </a:r>
              <a:r>
                <a:rPr lang="zh-CN" altLang="en-US" sz="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3675047" y="1666251"/>
              <a:ext cx="952501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法定代表人国籍</a:t>
              </a:r>
              <a:r>
                <a:rPr lang="zh-CN" altLang="en-US" sz="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4645333" y="2342851"/>
              <a:ext cx="2387649" cy="26828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请输入                                                  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3832304" y="2985781"/>
              <a:ext cx="694417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pPr lvl="0"/>
              <a:r>
                <a:rPr lang="zh-CN" altLang="en-US" sz="8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在任时间起</a:t>
              </a:r>
              <a:endPara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645333" y="2987007"/>
              <a:ext cx="2387649" cy="26828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请选择时间                                                    </a:t>
              </a:r>
              <a:r>
                <a:rPr lang="zh-CN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3833876" y="3353430"/>
              <a:ext cx="697623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pPr lvl="0"/>
              <a:r>
                <a:rPr lang="zh-CN" altLang="en-US" sz="8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在任时间至</a:t>
              </a:r>
              <a:endPara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4660931" y="3335551"/>
              <a:ext cx="2387649" cy="26828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请选择时间                                                    </a:t>
              </a:r>
              <a:r>
                <a:rPr lang="zh-CN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3870408" y="3678130"/>
              <a:ext cx="595031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pPr lvl="0"/>
              <a:r>
                <a:rPr lang="zh-CN" altLang="en-US" sz="8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联系方式</a:t>
              </a:r>
              <a:endPara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4648125" y="3671615"/>
              <a:ext cx="2387649" cy="26828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请输入                                                  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3847393" y="2663524"/>
              <a:ext cx="439540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r>
                <a:rPr lang="zh-CN" altLang="en-US" sz="8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  <a:r>
                <a:rPr lang="zh-CN" altLang="en-US" sz="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4660422" y="2664750"/>
              <a:ext cx="2387649" cy="26828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请选择状态                                                    </a:t>
              </a:r>
              <a:r>
                <a:rPr lang="zh-CN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6012432" y="4095277"/>
              <a:ext cx="792088" cy="216006"/>
            </a:xfrm>
            <a:prstGeom prst="rect">
              <a:avLst/>
            </a:prstGeom>
            <a:solidFill>
              <a:srgbClr val="55B7B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确认新增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6869337" y="4088635"/>
              <a:ext cx="792088" cy="216006"/>
            </a:xfrm>
            <a:prstGeom prst="rect">
              <a:avLst/>
            </a:prstGeom>
            <a:solidFill>
              <a:srgbClr val="F9F9F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放弃</a:t>
              </a:r>
            </a:p>
          </p:txBody>
        </p:sp>
      </p:grpSp>
      <p:sp>
        <p:nvSpPr>
          <p:cNvPr id="145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343" y="2271637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147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8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9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0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2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5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928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编辑社团组织（下）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5519" y="91049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215206" y="571486"/>
            <a:ext cx="792088" cy="216006"/>
          </a:xfrm>
          <a:prstGeom prst="rect">
            <a:avLst/>
          </a:prstGeom>
          <a:solidFill>
            <a:srgbClr val="55B7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完成编辑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放弃</a:t>
            </a:r>
          </a:p>
        </p:txBody>
      </p:sp>
      <p:sp>
        <p:nvSpPr>
          <p:cNvPr id="68" name="矩形 67"/>
          <p:cNvSpPr/>
          <p:nvPr/>
        </p:nvSpPr>
        <p:spPr>
          <a:xfrm>
            <a:off x="2911507" y="1012462"/>
            <a:ext cx="2387649" cy="259722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597864" y="1386344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75" name="矩形 74"/>
          <p:cNvSpPr/>
          <p:nvPr/>
        </p:nvSpPr>
        <p:spPr>
          <a:xfrm>
            <a:off x="6472723" y="1367359"/>
            <a:ext cx="2390202" cy="268287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01880" y="1343644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063410" y="1361441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90" name="矩形 89"/>
          <p:cNvSpPr/>
          <p:nvPr/>
        </p:nvSpPr>
        <p:spPr>
          <a:xfrm>
            <a:off x="2054348" y="1056228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采集人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92" name="矩形 91"/>
          <p:cNvSpPr/>
          <p:nvPr/>
        </p:nvSpPr>
        <p:spPr>
          <a:xfrm>
            <a:off x="6478872" y="1016953"/>
            <a:ext cx="2384054" cy="259722"/>
          </a:xfrm>
          <a:prstGeom prst="rect">
            <a:avLst/>
          </a:prstGeom>
          <a:solidFill>
            <a:srgbClr val="F2F2F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18736333333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611829" y="1026400"/>
            <a:ext cx="95250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人联系方式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38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43" y="2271637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59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117" y="-5411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731758" y="2181618"/>
            <a:ext cx="5658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织机构手机端设计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7967" y="483518"/>
            <a:ext cx="792088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3568" y="699542"/>
            <a:ext cx="792088" cy="7920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735704" y="411510"/>
            <a:ext cx="3064035" cy="4608000"/>
            <a:chOff x="735704" y="411510"/>
            <a:chExt cx="3064035" cy="4608000"/>
          </a:xfrm>
        </p:grpSpPr>
        <p:grpSp>
          <p:nvGrpSpPr>
            <p:cNvPr id="50" name="组合 49"/>
            <p:cNvGrpSpPr/>
            <p:nvPr/>
          </p:nvGrpSpPr>
          <p:grpSpPr>
            <a:xfrm>
              <a:off x="899592" y="411511"/>
              <a:ext cx="2592000" cy="396320"/>
              <a:chOff x="539552" y="404664"/>
              <a:chExt cx="3610774" cy="432048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539552" y="404664"/>
                <a:ext cx="3610774" cy="4320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TextBox 168"/>
              <p:cNvSpPr txBox="1"/>
              <p:nvPr/>
            </p:nvSpPr>
            <p:spPr>
              <a:xfrm>
                <a:off x="1695043" y="497577"/>
                <a:ext cx="12241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899592" y="411510"/>
              <a:ext cx="2592000" cy="46080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1070300" y="1111456"/>
              <a:ext cx="450966" cy="450000"/>
            </a:xfrm>
            <a:prstGeom prst="roundRect">
              <a:avLst>
                <a:gd name="adj" fmla="val 842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177"/>
            <p:cNvSpPr txBox="1"/>
            <p:nvPr/>
          </p:nvSpPr>
          <p:spPr>
            <a:xfrm>
              <a:off x="821461" y="1593530"/>
              <a:ext cx="9486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户籍人口</a:t>
              </a:r>
              <a:endPara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1655221" y="1111456"/>
              <a:ext cx="450966" cy="450000"/>
            </a:xfrm>
            <a:prstGeom prst="roundRect">
              <a:avLst>
                <a:gd name="adj" fmla="val 842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179"/>
            <p:cNvSpPr txBox="1"/>
            <p:nvPr/>
          </p:nvSpPr>
          <p:spPr>
            <a:xfrm>
              <a:off x="1448657" y="1593530"/>
              <a:ext cx="9486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流动人口</a:t>
              </a:r>
              <a:endPara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Box 181"/>
            <p:cNvSpPr txBox="1"/>
            <p:nvPr/>
          </p:nvSpPr>
          <p:spPr>
            <a:xfrm>
              <a:off x="2061839" y="1601579"/>
              <a:ext cx="9486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境外人口</a:t>
              </a:r>
              <a:endPara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1071266" y="2168946"/>
              <a:ext cx="450000" cy="450000"/>
            </a:xfrm>
            <a:prstGeom prst="roundRect">
              <a:avLst>
                <a:gd name="adj" fmla="val 842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Box 35"/>
            <p:cNvSpPr txBox="1"/>
            <p:nvPr/>
          </p:nvSpPr>
          <p:spPr>
            <a:xfrm>
              <a:off x="746677" y="2673035"/>
              <a:ext cx="10982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社区矫正人员</a:t>
              </a: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1648889" y="2168484"/>
              <a:ext cx="450000" cy="450000"/>
            </a:xfrm>
            <a:prstGeom prst="roundRect">
              <a:avLst>
                <a:gd name="adj" fmla="val 842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37"/>
            <p:cNvSpPr txBox="1"/>
            <p:nvPr/>
          </p:nvSpPr>
          <p:spPr>
            <a:xfrm>
              <a:off x="1467919" y="2666518"/>
              <a:ext cx="9486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涉毒人员</a:t>
              </a: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2268022" y="2168484"/>
              <a:ext cx="450000" cy="450000"/>
            </a:xfrm>
            <a:prstGeom prst="roundRect">
              <a:avLst>
                <a:gd name="adj" fmla="val 842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Box 39"/>
            <p:cNvSpPr txBox="1"/>
            <p:nvPr/>
          </p:nvSpPr>
          <p:spPr>
            <a:xfrm>
              <a:off x="2039594" y="2675896"/>
              <a:ext cx="9486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精神病人员</a:t>
              </a: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2881138" y="2168484"/>
              <a:ext cx="450000" cy="450000"/>
            </a:xfrm>
            <a:prstGeom prst="roundRect">
              <a:avLst>
                <a:gd name="adj" fmla="val 842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65"/>
            <p:cNvSpPr txBox="1"/>
            <p:nvPr/>
          </p:nvSpPr>
          <p:spPr>
            <a:xfrm>
              <a:off x="781759" y="844011"/>
              <a:ext cx="14683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实有人口（</a:t>
              </a:r>
              <a:r>
                <a:rPr lang="en-US" altLang="zh-CN" sz="105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05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Box 66"/>
            <p:cNvSpPr txBox="1"/>
            <p:nvPr/>
          </p:nvSpPr>
          <p:spPr>
            <a:xfrm>
              <a:off x="817843" y="1872699"/>
              <a:ext cx="14683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重点人员（</a:t>
              </a:r>
              <a:r>
                <a:rPr lang="en-US" altLang="zh-CN" sz="105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05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895105" y="1866585"/>
              <a:ext cx="25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4"/>
            <p:cNvSpPr txBox="1"/>
            <p:nvPr/>
          </p:nvSpPr>
          <p:spPr>
            <a:xfrm>
              <a:off x="762411" y="3701305"/>
              <a:ext cx="10982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救助对象</a:t>
              </a:r>
            </a:p>
          </p:txBody>
        </p:sp>
        <p:sp>
          <p:nvSpPr>
            <p:cNvPr id="73" name="TextBox 76"/>
            <p:cNvSpPr txBox="1"/>
            <p:nvPr/>
          </p:nvSpPr>
          <p:spPr>
            <a:xfrm>
              <a:off x="1407970" y="3720795"/>
              <a:ext cx="9486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残疾人</a:t>
              </a:r>
            </a:p>
          </p:txBody>
        </p:sp>
        <p:sp>
          <p:nvSpPr>
            <p:cNvPr id="75" name="TextBox 78"/>
            <p:cNvSpPr txBox="1"/>
            <p:nvPr/>
          </p:nvSpPr>
          <p:spPr>
            <a:xfrm>
              <a:off x="2027751" y="3711398"/>
              <a:ext cx="9486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老年人</a:t>
              </a:r>
            </a:p>
          </p:txBody>
        </p:sp>
        <p:sp>
          <p:nvSpPr>
            <p:cNvPr id="77" name="TextBox 102"/>
            <p:cNvSpPr txBox="1"/>
            <p:nvPr/>
          </p:nvSpPr>
          <p:spPr>
            <a:xfrm>
              <a:off x="781759" y="2934615"/>
              <a:ext cx="14683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服务对象</a:t>
              </a:r>
              <a:r>
                <a:rPr lang="zh-CN" altLang="en-US" sz="105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05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895105" y="2918558"/>
              <a:ext cx="25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106"/>
            <p:cNvSpPr txBox="1"/>
            <p:nvPr/>
          </p:nvSpPr>
          <p:spPr>
            <a:xfrm>
              <a:off x="735704" y="4765600"/>
              <a:ext cx="10982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村民代表</a:t>
              </a:r>
            </a:p>
          </p:txBody>
        </p:sp>
        <p:sp>
          <p:nvSpPr>
            <p:cNvPr id="82" name="TextBox 108"/>
            <p:cNvSpPr txBox="1"/>
            <p:nvPr/>
          </p:nvSpPr>
          <p:spPr>
            <a:xfrm>
              <a:off x="1406382" y="4775130"/>
              <a:ext cx="9486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组长</a:t>
              </a:r>
            </a:p>
          </p:txBody>
        </p:sp>
        <p:sp>
          <p:nvSpPr>
            <p:cNvPr id="84" name="TextBox 110"/>
            <p:cNvSpPr txBox="1"/>
            <p:nvPr/>
          </p:nvSpPr>
          <p:spPr>
            <a:xfrm>
              <a:off x="1992077" y="4785723"/>
              <a:ext cx="9486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党员干部</a:t>
              </a:r>
            </a:p>
          </p:txBody>
        </p:sp>
        <p:sp>
          <p:nvSpPr>
            <p:cNvPr id="86" name="TextBox 113"/>
            <p:cNvSpPr txBox="1"/>
            <p:nvPr/>
          </p:nvSpPr>
          <p:spPr>
            <a:xfrm>
              <a:off x="771472" y="4028146"/>
              <a:ext cx="14683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骨干对象</a:t>
              </a:r>
              <a:r>
                <a:rPr lang="zh-CN" altLang="en-US" sz="105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05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05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890556" y="4002442"/>
              <a:ext cx="25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圆角矩形 96"/>
            <p:cNvSpPr/>
            <p:nvPr/>
          </p:nvSpPr>
          <p:spPr>
            <a:xfrm>
              <a:off x="2267056" y="1111456"/>
              <a:ext cx="450966" cy="450000"/>
            </a:xfrm>
            <a:prstGeom prst="roundRect">
              <a:avLst>
                <a:gd name="adj" fmla="val 842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63"/>
            <p:cNvSpPr txBox="1"/>
            <p:nvPr/>
          </p:nvSpPr>
          <p:spPr>
            <a:xfrm>
              <a:off x="2536161" y="2676161"/>
              <a:ext cx="12635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刑满释放人员</a:t>
              </a:r>
            </a:p>
          </p:txBody>
        </p:sp>
        <p:sp>
          <p:nvSpPr>
            <p:cNvPr id="99" name="TextBox 72"/>
            <p:cNvSpPr txBox="1"/>
            <p:nvPr/>
          </p:nvSpPr>
          <p:spPr>
            <a:xfrm>
              <a:off x="2703536" y="1886368"/>
              <a:ext cx="10108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</a:t>
              </a:r>
            </a:p>
          </p:txBody>
        </p:sp>
        <p:sp>
          <p:nvSpPr>
            <p:cNvPr id="100" name="TextBox 80"/>
            <p:cNvSpPr txBox="1"/>
            <p:nvPr/>
          </p:nvSpPr>
          <p:spPr>
            <a:xfrm>
              <a:off x="2506252" y="3730994"/>
              <a:ext cx="12635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留守人员</a:t>
              </a:r>
            </a:p>
          </p:txBody>
        </p:sp>
        <p:sp>
          <p:nvSpPr>
            <p:cNvPr id="101" name="TextBox 104"/>
            <p:cNvSpPr txBox="1"/>
            <p:nvPr/>
          </p:nvSpPr>
          <p:spPr>
            <a:xfrm>
              <a:off x="2685252" y="2907464"/>
              <a:ext cx="10108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TextBox 112"/>
            <p:cNvSpPr txBox="1"/>
            <p:nvPr/>
          </p:nvSpPr>
          <p:spPr>
            <a:xfrm>
              <a:off x="2506252" y="4775130"/>
              <a:ext cx="12635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两代表一委员</a:t>
              </a:r>
            </a:p>
          </p:txBody>
        </p:sp>
        <p:sp>
          <p:nvSpPr>
            <p:cNvPr id="103" name="TextBox 114"/>
            <p:cNvSpPr txBox="1"/>
            <p:nvPr/>
          </p:nvSpPr>
          <p:spPr>
            <a:xfrm>
              <a:off x="2633705" y="4034208"/>
              <a:ext cx="10108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</a:t>
              </a:r>
              <a:endPara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1051273" y="3247327"/>
              <a:ext cx="450000" cy="450000"/>
            </a:xfrm>
            <a:prstGeom prst="roundRect">
              <a:avLst>
                <a:gd name="adj" fmla="val 842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1628896" y="3246865"/>
              <a:ext cx="450000" cy="450000"/>
            </a:xfrm>
            <a:prstGeom prst="roundRect">
              <a:avLst>
                <a:gd name="adj" fmla="val 842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2248029" y="3246865"/>
              <a:ext cx="450000" cy="450000"/>
            </a:xfrm>
            <a:prstGeom prst="roundRect">
              <a:avLst>
                <a:gd name="adj" fmla="val 842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圆角矩形 106"/>
            <p:cNvSpPr/>
            <p:nvPr/>
          </p:nvSpPr>
          <p:spPr>
            <a:xfrm>
              <a:off x="2861145" y="3246865"/>
              <a:ext cx="450000" cy="450000"/>
            </a:xfrm>
            <a:prstGeom prst="roundRect">
              <a:avLst>
                <a:gd name="adj" fmla="val 842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1051273" y="4295547"/>
              <a:ext cx="450000" cy="450000"/>
            </a:xfrm>
            <a:prstGeom prst="roundRect">
              <a:avLst>
                <a:gd name="adj" fmla="val 842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1628896" y="4295085"/>
              <a:ext cx="450000" cy="450000"/>
            </a:xfrm>
            <a:prstGeom prst="roundRect">
              <a:avLst>
                <a:gd name="adj" fmla="val 842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2248029" y="4295085"/>
              <a:ext cx="450000" cy="450000"/>
            </a:xfrm>
            <a:prstGeom prst="roundRect">
              <a:avLst>
                <a:gd name="adj" fmla="val 842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2861145" y="4295085"/>
              <a:ext cx="450000" cy="450000"/>
            </a:xfrm>
            <a:prstGeom prst="roundRect">
              <a:avLst>
                <a:gd name="adj" fmla="val 842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4583969" y="408446"/>
            <a:ext cx="2580029" cy="460504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TextBox 132"/>
          <p:cNvSpPr txBox="1"/>
          <p:nvPr/>
        </p:nvSpPr>
        <p:spPr>
          <a:xfrm>
            <a:off x="5057131" y="1327212"/>
            <a:ext cx="948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法人企业</a:t>
            </a:r>
            <a:endParaRPr lang="zh-CN" altLang="en-US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TextBox 137"/>
          <p:cNvSpPr txBox="1"/>
          <p:nvPr/>
        </p:nvSpPr>
        <p:spPr>
          <a:xfrm>
            <a:off x="5658348" y="1318213"/>
            <a:ext cx="948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个体工商户</a:t>
            </a:r>
            <a:endParaRPr lang="zh-CN" altLang="en-US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Box 139"/>
          <p:cNvSpPr txBox="1"/>
          <p:nvPr/>
        </p:nvSpPr>
        <p:spPr>
          <a:xfrm>
            <a:off x="6272998" y="1327094"/>
            <a:ext cx="948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机关单位</a:t>
            </a:r>
            <a:endParaRPr lang="zh-CN" altLang="en-US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141"/>
          <p:cNvSpPr txBox="1"/>
          <p:nvPr/>
        </p:nvSpPr>
        <p:spPr>
          <a:xfrm>
            <a:off x="4500125" y="1326750"/>
            <a:ext cx="948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基础信息</a:t>
            </a:r>
            <a:endParaRPr lang="zh-CN" altLang="en-US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TextBox 44"/>
          <p:cNvSpPr txBox="1"/>
          <p:nvPr/>
        </p:nvSpPr>
        <p:spPr>
          <a:xfrm>
            <a:off x="5267689" y="2399054"/>
            <a:ext cx="6903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生活配套</a:t>
            </a:r>
            <a:endParaRPr lang="zh-CN" altLang="en-US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TextBox 46"/>
          <p:cNvSpPr txBox="1"/>
          <p:nvPr/>
        </p:nvSpPr>
        <p:spPr>
          <a:xfrm>
            <a:off x="5882455" y="2399054"/>
            <a:ext cx="6903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娱乐场所</a:t>
            </a:r>
            <a:endParaRPr lang="zh-CN" altLang="en-US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TextBox 48"/>
          <p:cNvSpPr txBox="1"/>
          <p:nvPr/>
        </p:nvSpPr>
        <p:spPr>
          <a:xfrm>
            <a:off x="6444706" y="2399054"/>
            <a:ext cx="6903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文化教育</a:t>
            </a:r>
            <a:endParaRPr lang="zh-CN" altLang="en-US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TextBox 52"/>
          <p:cNvSpPr txBox="1"/>
          <p:nvPr/>
        </p:nvSpPr>
        <p:spPr>
          <a:xfrm>
            <a:off x="4589277" y="3495882"/>
            <a:ext cx="948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建筑</a:t>
            </a:r>
            <a:endParaRPr lang="zh-CN" altLang="en-US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TextBox 54"/>
          <p:cNvSpPr txBox="1"/>
          <p:nvPr/>
        </p:nvSpPr>
        <p:spPr>
          <a:xfrm>
            <a:off x="5137278" y="3517747"/>
            <a:ext cx="948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危旧房</a:t>
            </a:r>
            <a:endParaRPr lang="zh-CN" altLang="en-US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TextBox 68"/>
          <p:cNvSpPr txBox="1"/>
          <p:nvPr/>
        </p:nvSpPr>
        <p:spPr>
          <a:xfrm>
            <a:off x="4550565" y="4559415"/>
            <a:ext cx="948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sz="1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住所</a:t>
            </a:r>
            <a:endParaRPr lang="zh-CN" altLang="en-US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Box 70"/>
          <p:cNvSpPr txBox="1"/>
          <p:nvPr/>
        </p:nvSpPr>
        <p:spPr>
          <a:xfrm>
            <a:off x="5157657" y="4559415"/>
            <a:ext cx="948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出租房</a:t>
            </a:r>
            <a:endParaRPr lang="zh-CN" altLang="en-US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TextBox 116"/>
          <p:cNvSpPr txBox="1"/>
          <p:nvPr/>
        </p:nvSpPr>
        <p:spPr>
          <a:xfrm>
            <a:off x="4440152" y="493107"/>
            <a:ext cx="1468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组织机构</a:t>
            </a:r>
            <a:r>
              <a:rPr lang="zh-CN" altLang="en-US" sz="1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TextBox 118"/>
          <p:cNvSpPr txBox="1"/>
          <p:nvPr/>
        </p:nvSpPr>
        <p:spPr>
          <a:xfrm>
            <a:off x="6272635" y="492777"/>
            <a:ext cx="101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endParaRPr lang="zh-CN" altLang="en-US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TextBox 81"/>
          <p:cNvSpPr txBox="1"/>
          <p:nvPr/>
        </p:nvSpPr>
        <p:spPr>
          <a:xfrm>
            <a:off x="4528477" y="1652446"/>
            <a:ext cx="1468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重点场所（</a:t>
            </a:r>
            <a:r>
              <a:rPr lang="en-US" altLang="zh-CN" sz="1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0" name="直接连接符 139"/>
          <p:cNvCxnSpPr/>
          <p:nvPr/>
        </p:nvCxnSpPr>
        <p:spPr>
          <a:xfrm>
            <a:off x="4578482" y="1600831"/>
            <a:ext cx="25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83"/>
          <p:cNvSpPr txBox="1"/>
          <p:nvPr/>
        </p:nvSpPr>
        <p:spPr>
          <a:xfrm>
            <a:off x="6302560" y="1652446"/>
            <a:ext cx="101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endParaRPr lang="zh-CN" altLang="en-US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Box 84"/>
          <p:cNvSpPr txBox="1"/>
          <p:nvPr/>
        </p:nvSpPr>
        <p:spPr>
          <a:xfrm>
            <a:off x="4480284" y="2724543"/>
            <a:ext cx="1468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房屋建筑（</a:t>
            </a: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>
            <a:off x="4571998" y="2666518"/>
            <a:ext cx="25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87"/>
          <p:cNvSpPr txBox="1"/>
          <p:nvPr/>
        </p:nvSpPr>
        <p:spPr>
          <a:xfrm>
            <a:off x="4391071" y="3759167"/>
            <a:ext cx="1468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住所（</a:t>
            </a:r>
            <a:r>
              <a:rPr lang="en-US" altLang="zh-CN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4743164" y="808508"/>
            <a:ext cx="450000" cy="450000"/>
          </a:xfrm>
          <a:prstGeom prst="roundRect">
            <a:avLst>
              <a:gd name="adj" fmla="val 8421"/>
            </a:avLst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5320787" y="808046"/>
            <a:ext cx="450000" cy="450000"/>
          </a:xfrm>
          <a:prstGeom prst="roundRect">
            <a:avLst>
              <a:gd name="adj" fmla="val 8421"/>
            </a:avLst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圆角矩形 147"/>
          <p:cNvSpPr/>
          <p:nvPr/>
        </p:nvSpPr>
        <p:spPr>
          <a:xfrm>
            <a:off x="5939920" y="808046"/>
            <a:ext cx="450000" cy="450000"/>
          </a:xfrm>
          <a:prstGeom prst="roundRect">
            <a:avLst>
              <a:gd name="adj" fmla="val 8421"/>
            </a:avLst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6553036" y="808046"/>
            <a:ext cx="450000" cy="450000"/>
          </a:xfrm>
          <a:prstGeom prst="roundRect">
            <a:avLst>
              <a:gd name="adj" fmla="val 8421"/>
            </a:avLst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4773089" y="1915572"/>
            <a:ext cx="450000" cy="450000"/>
          </a:xfrm>
          <a:prstGeom prst="roundRect">
            <a:avLst>
              <a:gd name="adj" fmla="val 8421"/>
            </a:avLst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5350712" y="1915110"/>
            <a:ext cx="450000" cy="450000"/>
          </a:xfrm>
          <a:prstGeom prst="roundRect">
            <a:avLst>
              <a:gd name="adj" fmla="val 8421"/>
            </a:avLst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5969845" y="1915110"/>
            <a:ext cx="450000" cy="450000"/>
          </a:xfrm>
          <a:prstGeom prst="roundRect">
            <a:avLst>
              <a:gd name="adj" fmla="val 8421"/>
            </a:avLst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6582961" y="1915110"/>
            <a:ext cx="450000" cy="450000"/>
          </a:xfrm>
          <a:prstGeom prst="roundRect">
            <a:avLst>
              <a:gd name="adj" fmla="val 8421"/>
            </a:avLst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4784753" y="3008323"/>
            <a:ext cx="450000" cy="450000"/>
          </a:xfrm>
          <a:prstGeom prst="roundRect">
            <a:avLst>
              <a:gd name="adj" fmla="val 8421"/>
            </a:avLst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5362376" y="3007861"/>
            <a:ext cx="450000" cy="450000"/>
          </a:xfrm>
          <a:prstGeom prst="roundRect">
            <a:avLst>
              <a:gd name="adj" fmla="val 8421"/>
            </a:avLst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1" name="直接连接符 160"/>
          <p:cNvCxnSpPr/>
          <p:nvPr/>
        </p:nvCxnSpPr>
        <p:spPr>
          <a:xfrm>
            <a:off x="4578482" y="3748579"/>
            <a:ext cx="25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圆角矩形 161"/>
          <p:cNvSpPr/>
          <p:nvPr/>
        </p:nvSpPr>
        <p:spPr>
          <a:xfrm>
            <a:off x="4821445" y="4035241"/>
            <a:ext cx="450000" cy="450000"/>
          </a:xfrm>
          <a:prstGeom prst="roundRect">
            <a:avLst>
              <a:gd name="adj" fmla="val 8421"/>
            </a:avLst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5399068" y="4034779"/>
            <a:ext cx="450000" cy="450000"/>
          </a:xfrm>
          <a:prstGeom prst="roundRect">
            <a:avLst>
              <a:gd name="adj" fmla="val 8421"/>
            </a:avLst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290306" y="407836"/>
            <a:ext cx="3168352" cy="1175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48"/>
          <p:cNvSpPr txBox="1"/>
          <p:nvPr/>
        </p:nvSpPr>
        <p:spPr>
          <a:xfrm>
            <a:off x="4664590" y="2389235"/>
            <a:ext cx="6903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基础信息</a:t>
            </a:r>
            <a:endParaRPr lang="zh-CN" altLang="en-US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627535"/>
            <a:ext cx="2357454" cy="40047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176"/>
          <p:cNvSpPr txBox="1"/>
          <p:nvPr/>
        </p:nvSpPr>
        <p:spPr>
          <a:xfrm>
            <a:off x="1489006" y="692986"/>
            <a:ext cx="1162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基础信息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627534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178"/>
          <p:cNvSpPr txBox="1"/>
          <p:nvPr/>
        </p:nvSpPr>
        <p:spPr>
          <a:xfrm>
            <a:off x="782662" y="749318"/>
            <a:ext cx="52672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55576" y="1393525"/>
            <a:ext cx="2357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82"/>
          <p:cNvSpPr txBox="1"/>
          <p:nvPr/>
        </p:nvSpPr>
        <p:spPr>
          <a:xfrm>
            <a:off x="1131674" y="1101543"/>
            <a:ext cx="62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搜索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83"/>
          <p:cNvSpPr txBox="1"/>
          <p:nvPr/>
        </p:nvSpPr>
        <p:spPr>
          <a:xfrm>
            <a:off x="2369048" y="1101543"/>
            <a:ext cx="56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42" y="1150426"/>
            <a:ext cx="152400" cy="1524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88" y="1152879"/>
            <a:ext cx="152400" cy="152400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>
          <a:xfrm>
            <a:off x="1907073" y="1101543"/>
            <a:ext cx="0" cy="24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08"/>
          <p:cNvGrpSpPr/>
          <p:nvPr/>
        </p:nvGrpSpPr>
        <p:grpSpPr>
          <a:xfrm>
            <a:off x="3505181" y="628681"/>
            <a:ext cx="2416275" cy="4115559"/>
            <a:chOff x="773418" y="-2403"/>
            <a:chExt cx="3891436" cy="6628148"/>
          </a:xfrm>
        </p:grpSpPr>
        <p:grpSp>
          <p:nvGrpSpPr>
            <p:cNvPr id="110" name="组合 109"/>
            <p:cNvGrpSpPr/>
            <p:nvPr/>
          </p:nvGrpSpPr>
          <p:grpSpPr>
            <a:xfrm>
              <a:off x="773418" y="-2403"/>
              <a:ext cx="3722382" cy="629623"/>
              <a:chOff x="427944" y="330656"/>
              <a:chExt cx="3722382" cy="629623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539552" y="330656"/>
                <a:ext cx="3610774" cy="62962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TextBox 204"/>
              <p:cNvSpPr txBox="1"/>
              <p:nvPr/>
            </p:nvSpPr>
            <p:spPr>
              <a:xfrm>
                <a:off x="427944" y="472004"/>
                <a:ext cx="1224136" cy="396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</a:t>
                </a:r>
                <a:endPara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1" name="矩形 110"/>
            <p:cNvSpPr/>
            <p:nvPr/>
          </p:nvSpPr>
          <p:spPr>
            <a:xfrm>
              <a:off x="885026" y="-2402"/>
              <a:ext cx="3610774" cy="662814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TextBox 133"/>
            <p:cNvSpPr txBox="1"/>
            <p:nvPr/>
          </p:nvSpPr>
          <p:spPr>
            <a:xfrm>
              <a:off x="893814" y="665285"/>
              <a:ext cx="1468386" cy="40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历史搜索</a:t>
              </a:r>
              <a:endPara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1136530" y="140174"/>
              <a:ext cx="2703950" cy="326558"/>
            </a:xfrm>
            <a:prstGeom prst="roundRect">
              <a:avLst/>
            </a:pr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  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搜索字号名称、地址</a:t>
              </a:r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1247890" y="188385"/>
              <a:ext cx="208931" cy="250141"/>
              <a:chOff x="1750810" y="188385"/>
              <a:chExt cx="208931" cy="250141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1750810" y="188385"/>
                <a:ext cx="162285" cy="162285"/>
              </a:xfrm>
              <a:prstGeom prst="ellipse">
                <a:avLst/>
              </a:prstGeom>
              <a:noFill/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30" name="直接连接符 129"/>
              <p:cNvCxnSpPr>
                <a:stCxn id="129" idx="5"/>
              </p:cNvCxnSpPr>
              <p:nvPr/>
            </p:nvCxnSpPr>
            <p:spPr>
              <a:xfrm>
                <a:off x="1889329" y="326904"/>
                <a:ext cx="70412" cy="111622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36"/>
            <p:cNvSpPr txBox="1"/>
            <p:nvPr/>
          </p:nvSpPr>
          <p:spPr>
            <a:xfrm>
              <a:off x="3654053" y="144378"/>
              <a:ext cx="1010801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</a:p>
          </p:txBody>
        </p:sp>
        <p:cxnSp>
          <p:nvCxnSpPr>
            <p:cNvPr id="116" name="直接连接符 115"/>
            <p:cNvCxnSpPr/>
            <p:nvPr/>
          </p:nvCxnSpPr>
          <p:spPr>
            <a:xfrm>
              <a:off x="893814" y="1063639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885026" y="160359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76"/>
            <p:cNvSpPr txBox="1"/>
            <p:nvPr/>
          </p:nvSpPr>
          <p:spPr>
            <a:xfrm>
              <a:off x="810133" y="1198184"/>
              <a:ext cx="1419361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东区商行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885026" y="215223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78"/>
            <p:cNvSpPr txBox="1"/>
            <p:nvPr/>
          </p:nvSpPr>
          <p:spPr>
            <a:xfrm>
              <a:off x="773418" y="1732071"/>
              <a:ext cx="1552067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西区商行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21" name="Picture 4" descr="D:\工作\正在进行项目\智慧城市机会和项目梳理\【进行】2015智慧社区标准化产品推广\20160520_政务版手机界面设计汇总\2搜索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323"/>
            <a:stretch/>
          </p:blipFill>
          <p:spPr bwMode="auto">
            <a:xfrm>
              <a:off x="909054" y="4542461"/>
              <a:ext cx="3578987" cy="207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2" name="直接连接符 121"/>
            <p:cNvCxnSpPr/>
            <p:nvPr/>
          </p:nvCxnSpPr>
          <p:spPr>
            <a:xfrm>
              <a:off x="862027" y="271366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95"/>
            <p:cNvSpPr txBox="1"/>
            <p:nvPr/>
          </p:nvSpPr>
          <p:spPr>
            <a:xfrm>
              <a:off x="826357" y="2262533"/>
              <a:ext cx="1305199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南区商行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885026" y="326475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97"/>
            <p:cNvSpPr txBox="1"/>
            <p:nvPr/>
          </p:nvSpPr>
          <p:spPr>
            <a:xfrm>
              <a:off x="850014" y="2801098"/>
              <a:ext cx="1297440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北区商行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885026" y="382863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99"/>
            <p:cNvSpPr txBox="1"/>
            <p:nvPr/>
          </p:nvSpPr>
          <p:spPr>
            <a:xfrm>
              <a:off x="837858" y="3377503"/>
              <a:ext cx="1282200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正中商行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TextBox 200"/>
            <p:cNvSpPr txBox="1"/>
            <p:nvPr/>
          </p:nvSpPr>
          <p:spPr>
            <a:xfrm>
              <a:off x="1785582" y="4066415"/>
              <a:ext cx="1704377" cy="40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清除搜索记录</a:t>
              </a:r>
              <a:endPara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314481" y="622524"/>
            <a:ext cx="2414143" cy="4069605"/>
            <a:chOff x="6529946" y="109601"/>
            <a:chExt cx="3888002" cy="6554140"/>
          </a:xfrm>
        </p:grpSpPr>
        <p:grpSp>
          <p:nvGrpSpPr>
            <p:cNvPr id="93" name="组合 92"/>
            <p:cNvGrpSpPr/>
            <p:nvPr/>
          </p:nvGrpSpPr>
          <p:grpSpPr>
            <a:xfrm>
              <a:off x="6529946" y="109602"/>
              <a:ext cx="3718948" cy="432048"/>
              <a:chOff x="431378" y="404664"/>
              <a:chExt cx="3718948" cy="43204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539553" y="404664"/>
                <a:ext cx="3610773" cy="4320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TextBox 228"/>
              <p:cNvSpPr txBox="1"/>
              <p:nvPr/>
            </p:nvSpPr>
            <p:spPr>
              <a:xfrm>
                <a:off x="431378" y="464504"/>
                <a:ext cx="1224136" cy="37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</a:t>
                </a:r>
                <a:endPara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6638121" y="109601"/>
              <a:ext cx="3610774" cy="65541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6889624" y="178172"/>
              <a:ext cx="2703950" cy="326558"/>
            </a:xfrm>
            <a:prstGeom prst="roundRect">
              <a:avLst/>
            </a:pr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  皮儿</a:t>
              </a:r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7000984" y="226382"/>
              <a:ext cx="208931" cy="250141"/>
              <a:chOff x="1750810" y="188385"/>
              <a:chExt cx="208931" cy="250141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1750810" y="188385"/>
                <a:ext cx="162285" cy="162285"/>
              </a:xfrm>
              <a:prstGeom prst="ellipse">
                <a:avLst/>
              </a:prstGeom>
              <a:noFill/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40" name="直接连接符 139"/>
              <p:cNvCxnSpPr>
                <a:stCxn id="139" idx="5"/>
              </p:cNvCxnSpPr>
              <p:nvPr/>
            </p:nvCxnSpPr>
            <p:spPr>
              <a:xfrm>
                <a:off x="1889329" y="326904"/>
                <a:ext cx="70412" cy="111622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216"/>
            <p:cNvSpPr txBox="1"/>
            <p:nvPr/>
          </p:nvSpPr>
          <p:spPr>
            <a:xfrm>
              <a:off x="9407145" y="182375"/>
              <a:ext cx="1010803" cy="37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</a:p>
          </p:txBody>
        </p:sp>
        <p:cxnSp>
          <p:nvCxnSpPr>
            <p:cNvPr id="134" name="直接连接符 133"/>
            <p:cNvCxnSpPr/>
            <p:nvPr/>
          </p:nvCxnSpPr>
          <p:spPr>
            <a:xfrm>
              <a:off x="6638120" y="1329139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6638120" y="2024957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Picture 4" descr="D:\工作\正在进行项目\智慧城市机会和项目梳理\【进行】2015智慧社区标准化产品推广\20160520_政务版手机界面设计汇总\2搜索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323"/>
            <a:stretch/>
          </p:blipFill>
          <p:spPr bwMode="auto">
            <a:xfrm>
              <a:off x="6662148" y="4580458"/>
              <a:ext cx="3578987" cy="207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4" descr="D:\工作\正在进行项目\智慧城市机会和项目梳理\【进行】2015智慧社区标准化产品推广\20160520_政务版手机界面设计汇总\2搜索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E3E4E6"/>
                </a:clrFrom>
                <a:clrTo>
                  <a:srgbClr val="E3E4E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90" t="5765" r="14644" b="89353"/>
            <a:stretch/>
          </p:blipFill>
          <p:spPr bwMode="auto">
            <a:xfrm>
              <a:off x="9319253" y="241513"/>
              <a:ext cx="293109" cy="31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4" name="TextBox 195"/>
          <p:cNvSpPr txBox="1"/>
          <p:nvPr/>
        </p:nvSpPr>
        <p:spPr>
          <a:xfrm>
            <a:off x="6537813" y="1020134"/>
            <a:ext cx="18685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萧山区哈</a:t>
            </a:r>
            <a:r>
              <a:rPr lang="zh-CN" altLang="en-US" sz="9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皮儿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宠物用品商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145" name="TextBox 195"/>
          <p:cNvSpPr txBox="1"/>
          <p:nvPr/>
        </p:nvSpPr>
        <p:spPr>
          <a:xfrm>
            <a:off x="6517349" y="1479209"/>
            <a:ext cx="18685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皮儿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皮裤加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工厂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天河路</a:t>
            </a:r>
            <a:r>
              <a:rPr lang="en-US" altLang="zh-CN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1024798" y="253464"/>
            <a:ext cx="208823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 smtClean="0"/>
              <a:t>灰色板块代表该条信息无效。</a:t>
            </a:r>
            <a:endParaRPr lang="en-US" altLang="zh-CN" sz="1200" dirty="0" smtClean="0"/>
          </a:p>
        </p:txBody>
      </p:sp>
      <p:sp>
        <p:nvSpPr>
          <p:cNvPr id="84" name="等腰三角形 83"/>
          <p:cNvSpPr/>
          <p:nvPr/>
        </p:nvSpPr>
        <p:spPr>
          <a:xfrm rot="5400000">
            <a:off x="695095" y="280165"/>
            <a:ext cx="263834" cy="14287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22"/>
          <p:cNvGrpSpPr/>
          <p:nvPr/>
        </p:nvGrpSpPr>
        <p:grpSpPr>
          <a:xfrm>
            <a:off x="832985" y="1524244"/>
            <a:ext cx="2147903" cy="561050"/>
            <a:chOff x="3319454" y="1367758"/>
            <a:chExt cx="2147903" cy="561050"/>
          </a:xfrm>
        </p:grpSpPr>
        <p:sp>
          <p:nvSpPr>
            <p:cNvPr id="88" name="同侧圆角矩形 87"/>
            <p:cNvSpPr/>
            <p:nvPr/>
          </p:nvSpPr>
          <p:spPr>
            <a:xfrm>
              <a:off x="3319454" y="1714494"/>
              <a:ext cx="2143790" cy="208008"/>
            </a:xfrm>
            <a:prstGeom prst="round2SameRect">
              <a:avLst>
                <a:gd name="adj1" fmla="val 0"/>
                <a:gd name="adj2" fmla="val 19559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319454" y="1367758"/>
              <a:ext cx="2147903" cy="561050"/>
            </a:xfrm>
            <a:prstGeom prst="roundRect">
              <a:avLst>
                <a:gd name="adj" fmla="val 3803"/>
              </a:avLst>
            </a:prstGeom>
            <a:noFill/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91" name="TextBox 161"/>
            <p:cNvSpPr txBox="1"/>
            <p:nvPr/>
          </p:nvSpPr>
          <p:spPr>
            <a:xfrm>
              <a:off x="3395095" y="1428742"/>
              <a:ext cx="19674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大风服装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厂</a:t>
              </a:r>
              <a:endPara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杭州市上城区秋涛路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860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号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162"/>
            <p:cNvSpPr txBox="1"/>
            <p:nvPr/>
          </p:nvSpPr>
          <p:spPr>
            <a:xfrm>
              <a:off x="3424229" y="1743256"/>
              <a:ext cx="3667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王大成</a:t>
              </a:r>
              <a:endPara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163"/>
            <p:cNvSpPr txBox="1"/>
            <p:nvPr/>
          </p:nvSpPr>
          <p:spPr>
            <a:xfrm>
              <a:off x="4500562" y="1743256"/>
              <a:ext cx="89577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8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2016-09-21</a:t>
              </a:r>
              <a:endPara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6" name="组合 22"/>
          <p:cNvGrpSpPr/>
          <p:nvPr/>
        </p:nvGrpSpPr>
        <p:grpSpPr>
          <a:xfrm>
            <a:off x="832985" y="2143114"/>
            <a:ext cx="2147903" cy="561050"/>
            <a:chOff x="3319454" y="1367758"/>
            <a:chExt cx="2147903" cy="561050"/>
          </a:xfrm>
        </p:grpSpPr>
        <p:sp>
          <p:nvSpPr>
            <p:cNvPr id="97" name="同侧圆角矩形 96"/>
            <p:cNvSpPr/>
            <p:nvPr/>
          </p:nvSpPr>
          <p:spPr>
            <a:xfrm>
              <a:off x="3319454" y="1714494"/>
              <a:ext cx="2143790" cy="208008"/>
            </a:xfrm>
            <a:prstGeom prst="round2SameRect">
              <a:avLst>
                <a:gd name="adj1" fmla="val 0"/>
                <a:gd name="adj2" fmla="val 19559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3319454" y="1367758"/>
              <a:ext cx="2147903" cy="561050"/>
            </a:xfrm>
            <a:prstGeom prst="roundRect">
              <a:avLst>
                <a:gd name="adj" fmla="val 3803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TextBox 167"/>
            <p:cNvSpPr txBox="1"/>
            <p:nvPr/>
          </p:nvSpPr>
          <p:spPr>
            <a:xfrm>
              <a:off x="3395095" y="1428742"/>
              <a:ext cx="19674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大风服装</a:t>
              </a:r>
              <a:r>
                <a:rPr lang="zh-CN" altLang="en-US" sz="9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厂</a:t>
              </a:r>
              <a:endPara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9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杭州市上城区秋涛路</a:t>
              </a:r>
              <a:r>
                <a:rPr lang="en-US" altLang="zh-CN" sz="9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860</a:t>
              </a:r>
              <a:r>
                <a:rPr lang="zh-CN" altLang="en-US" sz="9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号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Box 168"/>
            <p:cNvSpPr txBox="1"/>
            <p:nvPr/>
          </p:nvSpPr>
          <p:spPr>
            <a:xfrm>
              <a:off x="3424229" y="1743256"/>
              <a:ext cx="3667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王大成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Box 169"/>
            <p:cNvSpPr txBox="1"/>
            <p:nvPr/>
          </p:nvSpPr>
          <p:spPr>
            <a:xfrm>
              <a:off x="4500562" y="1743256"/>
              <a:ext cx="89577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2016-09-21 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" name="组合 22"/>
          <p:cNvGrpSpPr/>
          <p:nvPr/>
        </p:nvGrpSpPr>
        <p:grpSpPr>
          <a:xfrm>
            <a:off x="832985" y="2761628"/>
            <a:ext cx="2147903" cy="561050"/>
            <a:chOff x="3319454" y="1367758"/>
            <a:chExt cx="2147903" cy="561050"/>
          </a:xfrm>
        </p:grpSpPr>
        <p:sp>
          <p:nvSpPr>
            <p:cNvPr id="105" name="同侧圆角矩形 104"/>
            <p:cNvSpPr/>
            <p:nvPr/>
          </p:nvSpPr>
          <p:spPr>
            <a:xfrm>
              <a:off x="3319454" y="1714494"/>
              <a:ext cx="2143790" cy="208008"/>
            </a:xfrm>
            <a:prstGeom prst="round2SameRect">
              <a:avLst>
                <a:gd name="adj1" fmla="val 0"/>
                <a:gd name="adj2" fmla="val 19559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3319454" y="1367758"/>
              <a:ext cx="2147903" cy="561050"/>
            </a:xfrm>
            <a:prstGeom prst="roundRect">
              <a:avLst>
                <a:gd name="adj" fmla="val 3803"/>
              </a:avLst>
            </a:prstGeom>
            <a:noFill/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07" name="TextBox 173"/>
            <p:cNvSpPr txBox="1"/>
            <p:nvPr/>
          </p:nvSpPr>
          <p:spPr>
            <a:xfrm>
              <a:off x="3395095" y="1428742"/>
              <a:ext cx="19674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大风服装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厂</a:t>
              </a:r>
              <a:endPara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杭州市上城区秋涛路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860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号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TextBox 174"/>
            <p:cNvSpPr txBox="1"/>
            <p:nvPr/>
          </p:nvSpPr>
          <p:spPr>
            <a:xfrm>
              <a:off x="3424229" y="1743256"/>
              <a:ext cx="3667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王大成</a:t>
              </a:r>
              <a:endPara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TextBox 175"/>
            <p:cNvSpPr txBox="1"/>
            <p:nvPr/>
          </p:nvSpPr>
          <p:spPr>
            <a:xfrm>
              <a:off x="4500562" y="1743256"/>
              <a:ext cx="89577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8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2016-09-21</a:t>
              </a:r>
              <a:endPara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3" name="组合 22"/>
          <p:cNvGrpSpPr/>
          <p:nvPr/>
        </p:nvGrpSpPr>
        <p:grpSpPr>
          <a:xfrm>
            <a:off x="832985" y="3390952"/>
            <a:ext cx="2147903" cy="561050"/>
            <a:chOff x="3319454" y="1367758"/>
            <a:chExt cx="2147903" cy="561050"/>
          </a:xfrm>
        </p:grpSpPr>
        <p:sp>
          <p:nvSpPr>
            <p:cNvPr id="146" name="同侧圆角矩形 145"/>
            <p:cNvSpPr/>
            <p:nvPr/>
          </p:nvSpPr>
          <p:spPr>
            <a:xfrm>
              <a:off x="3319454" y="1714494"/>
              <a:ext cx="2143790" cy="208008"/>
            </a:xfrm>
            <a:prstGeom prst="round2SameRect">
              <a:avLst>
                <a:gd name="adj1" fmla="val 0"/>
                <a:gd name="adj2" fmla="val 19559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3319454" y="1367758"/>
              <a:ext cx="2147903" cy="561050"/>
            </a:xfrm>
            <a:prstGeom prst="roundRect">
              <a:avLst>
                <a:gd name="adj" fmla="val 3803"/>
              </a:avLst>
            </a:prstGeom>
            <a:noFill/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48" name="TextBox 179"/>
            <p:cNvSpPr txBox="1"/>
            <p:nvPr/>
          </p:nvSpPr>
          <p:spPr>
            <a:xfrm>
              <a:off x="3395095" y="1428742"/>
              <a:ext cx="19674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大风服装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厂</a:t>
              </a:r>
              <a:endPara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杭州市上城区秋涛路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860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号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TextBox 180"/>
            <p:cNvSpPr txBox="1"/>
            <p:nvPr/>
          </p:nvSpPr>
          <p:spPr>
            <a:xfrm>
              <a:off x="3424229" y="1743256"/>
              <a:ext cx="3667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王大成</a:t>
              </a:r>
              <a:endPara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TextBox 181"/>
            <p:cNvSpPr txBox="1"/>
            <p:nvPr/>
          </p:nvSpPr>
          <p:spPr>
            <a:xfrm>
              <a:off x="4500562" y="1743256"/>
              <a:ext cx="89577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8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2016-09-21</a:t>
              </a:r>
              <a:endPara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0" name="组合 22"/>
          <p:cNvGrpSpPr/>
          <p:nvPr/>
        </p:nvGrpSpPr>
        <p:grpSpPr>
          <a:xfrm>
            <a:off x="845944" y="4020276"/>
            <a:ext cx="2147903" cy="561050"/>
            <a:chOff x="3319454" y="1367758"/>
            <a:chExt cx="2147903" cy="561050"/>
          </a:xfrm>
        </p:grpSpPr>
        <p:sp>
          <p:nvSpPr>
            <p:cNvPr id="81" name="同侧圆角矩形 80"/>
            <p:cNvSpPr/>
            <p:nvPr/>
          </p:nvSpPr>
          <p:spPr>
            <a:xfrm>
              <a:off x="3319454" y="1714494"/>
              <a:ext cx="2143790" cy="208008"/>
            </a:xfrm>
            <a:prstGeom prst="round2SameRect">
              <a:avLst>
                <a:gd name="adj1" fmla="val 0"/>
                <a:gd name="adj2" fmla="val 19559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3319454" y="1367758"/>
              <a:ext cx="2147903" cy="561050"/>
            </a:xfrm>
            <a:prstGeom prst="roundRect">
              <a:avLst>
                <a:gd name="adj" fmla="val 3803"/>
              </a:avLst>
            </a:prstGeom>
            <a:noFill/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85" name="TextBox 179"/>
            <p:cNvSpPr txBox="1"/>
            <p:nvPr/>
          </p:nvSpPr>
          <p:spPr>
            <a:xfrm>
              <a:off x="3395095" y="1428742"/>
              <a:ext cx="19674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大风服装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厂</a:t>
              </a:r>
              <a:endPara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杭州市上城区秋涛路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860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号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180"/>
            <p:cNvSpPr txBox="1"/>
            <p:nvPr/>
          </p:nvSpPr>
          <p:spPr>
            <a:xfrm>
              <a:off x="3424229" y="1743256"/>
              <a:ext cx="3667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王大成</a:t>
              </a:r>
              <a:endPara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TextBox 181"/>
            <p:cNvSpPr txBox="1"/>
            <p:nvPr/>
          </p:nvSpPr>
          <p:spPr>
            <a:xfrm>
              <a:off x="4500562" y="1743256"/>
              <a:ext cx="89577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8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2016-09-21</a:t>
              </a:r>
              <a:endPara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122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683568" y="686149"/>
            <a:ext cx="2357454" cy="400473"/>
            <a:chOff x="539552" y="404664"/>
            <a:chExt cx="3240360" cy="432048"/>
          </a:xfrm>
        </p:grpSpPr>
        <p:sp>
          <p:nvSpPr>
            <p:cNvPr id="84" name="矩形 83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56"/>
            <p:cNvSpPr txBox="1"/>
            <p:nvPr/>
          </p:nvSpPr>
          <p:spPr>
            <a:xfrm>
              <a:off x="1547664" y="475275"/>
              <a:ext cx="1521395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查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询组织机构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683568" y="68614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18"/>
          <p:cNvSpPr txBox="1"/>
          <p:nvPr/>
        </p:nvSpPr>
        <p:spPr>
          <a:xfrm>
            <a:off x="723656" y="804109"/>
            <a:ext cx="51876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19"/>
          <p:cNvSpPr txBox="1"/>
          <p:nvPr/>
        </p:nvSpPr>
        <p:spPr>
          <a:xfrm>
            <a:off x="1052032" y="2615375"/>
            <a:ext cx="1587285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</a:p>
        </p:txBody>
      </p:sp>
      <p:sp>
        <p:nvSpPr>
          <p:cNvPr id="154" name="矩形 153"/>
          <p:cNvSpPr/>
          <p:nvPr/>
        </p:nvSpPr>
        <p:spPr>
          <a:xfrm>
            <a:off x="3573610" y="686149"/>
            <a:ext cx="2357454" cy="40047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76"/>
          <p:cNvSpPr txBox="1"/>
          <p:nvPr/>
        </p:nvSpPr>
        <p:spPr>
          <a:xfrm>
            <a:off x="4307040" y="751600"/>
            <a:ext cx="102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查询结果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573610" y="68614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78"/>
          <p:cNvSpPr txBox="1"/>
          <p:nvPr/>
        </p:nvSpPr>
        <p:spPr>
          <a:xfrm>
            <a:off x="3600696" y="807932"/>
            <a:ext cx="52672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同侧圆角矩形 162"/>
          <p:cNvSpPr/>
          <p:nvPr/>
        </p:nvSpPr>
        <p:spPr>
          <a:xfrm>
            <a:off x="3655934" y="157587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64" name="圆角矩形 163"/>
          <p:cNvSpPr/>
          <p:nvPr/>
        </p:nvSpPr>
        <p:spPr>
          <a:xfrm>
            <a:off x="3655934" y="122913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65" name="TextBox 195"/>
          <p:cNvSpPr txBox="1"/>
          <p:nvPr/>
        </p:nvSpPr>
        <p:spPr>
          <a:xfrm>
            <a:off x="3738405" y="129011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萧山区哈皮儿宠物用品商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166" name="TextBox 196"/>
          <p:cNvSpPr txBox="1"/>
          <p:nvPr/>
        </p:nvSpPr>
        <p:spPr>
          <a:xfrm>
            <a:off x="3760709" y="160463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TextBox 197"/>
          <p:cNvSpPr txBox="1"/>
          <p:nvPr/>
        </p:nvSpPr>
        <p:spPr>
          <a:xfrm>
            <a:off x="4837042" y="160463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同侧圆角矩形 167"/>
          <p:cNvSpPr/>
          <p:nvPr/>
        </p:nvSpPr>
        <p:spPr>
          <a:xfrm>
            <a:off x="3655934" y="2268478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3655934" y="1921742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0" name="TextBox 201"/>
          <p:cNvSpPr txBox="1"/>
          <p:nvPr/>
        </p:nvSpPr>
        <p:spPr>
          <a:xfrm>
            <a:off x="3738405" y="1982726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萧山区哈皮儿宠物用品商行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171" name="TextBox 202"/>
          <p:cNvSpPr txBox="1"/>
          <p:nvPr/>
        </p:nvSpPr>
        <p:spPr>
          <a:xfrm>
            <a:off x="3760709" y="2297240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2" name="TextBox 203"/>
          <p:cNvSpPr txBox="1"/>
          <p:nvPr/>
        </p:nvSpPr>
        <p:spPr>
          <a:xfrm>
            <a:off x="4837042" y="2297240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3" name="同侧圆角矩形 172"/>
          <p:cNvSpPr/>
          <p:nvPr/>
        </p:nvSpPr>
        <p:spPr>
          <a:xfrm>
            <a:off x="3655934" y="300463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74" name="圆角矩形 173"/>
          <p:cNvSpPr/>
          <p:nvPr/>
        </p:nvSpPr>
        <p:spPr>
          <a:xfrm>
            <a:off x="3655934" y="265789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75" name="TextBox 207"/>
          <p:cNvSpPr txBox="1"/>
          <p:nvPr/>
        </p:nvSpPr>
        <p:spPr>
          <a:xfrm>
            <a:off x="3738405" y="271887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萧山区哈皮儿宠物用品商行</a:t>
            </a:r>
            <a:endParaRPr lang="en-US" altLang="zh-CN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176" name="TextBox 208"/>
          <p:cNvSpPr txBox="1"/>
          <p:nvPr/>
        </p:nvSpPr>
        <p:spPr>
          <a:xfrm>
            <a:off x="3760709" y="303339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Box 209"/>
          <p:cNvSpPr txBox="1"/>
          <p:nvPr/>
        </p:nvSpPr>
        <p:spPr>
          <a:xfrm>
            <a:off x="4837042" y="303339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8" name="同侧圆角矩形 177"/>
          <p:cNvSpPr/>
          <p:nvPr/>
        </p:nvSpPr>
        <p:spPr>
          <a:xfrm>
            <a:off x="3655934" y="371901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79" name="圆角矩形 178"/>
          <p:cNvSpPr/>
          <p:nvPr/>
        </p:nvSpPr>
        <p:spPr>
          <a:xfrm>
            <a:off x="3655934" y="337227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80" name="TextBox 213"/>
          <p:cNvSpPr txBox="1"/>
          <p:nvPr/>
        </p:nvSpPr>
        <p:spPr>
          <a:xfrm>
            <a:off x="3738405" y="343325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萧山区哈皮儿宠物用品商行</a:t>
            </a:r>
            <a:endParaRPr lang="en-US" altLang="zh-CN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181" name="TextBox 214"/>
          <p:cNvSpPr txBox="1"/>
          <p:nvPr/>
        </p:nvSpPr>
        <p:spPr>
          <a:xfrm>
            <a:off x="3760709" y="374777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2" name="TextBox 215"/>
          <p:cNvSpPr txBox="1"/>
          <p:nvPr/>
        </p:nvSpPr>
        <p:spPr>
          <a:xfrm>
            <a:off x="4837042" y="374777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同侧圆角矩形 189"/>
          <p:cNvSpPr/>
          <p:nvPr/>
        </p:nvSpPr>
        <p:spPr>
          <a:xfrm>
            <a:off x="3655934" y="4375246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91" name="圆角矩形 190"/>
          <p:cNvSpPr/>
          <p:nvPr/>
        </p:nvSpPr>
        <p:spPr>
          <a:xfrm>
            <a:off x="3655934" y="4028510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92" name="TextBox 213"/>
          <p:cNvSpPr txBox="1"/>
          <p:nvPr/>
        </p:nvSpPr>
        <p:spPr>
          <a:xfrm>
            <a:off x="3738405" y="4089494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萧山区哈皮儿宠物用品商行</a:t>
            </a:r>
            <a:endParaRPr lang="en-US" altLang="zh-CN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193" name="TextBox 214"/>
          <p:cNvSpPr txBox="1"/>
          <p:nvPr/>
        </p:nvSpPr>
        <p:spPr>
          <a:xfrm>
            <a:off x="3760709" y="4404008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215"/>
          <p:cNvSpPr txBox="1"/>
          <p:nvPr/>
        </p:nvSpPr>
        <p:spPr>
          <a:xfrm>
            <a:off x="4837042" y="4404008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73492" y="686149"/>
            <a:ext cx="2357454" cy="40047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176"/>
          <p:cNvSpPr txBox="1"/>
          <p:nvPr/>
        </p:nvSpPr>
        <p:spPr>
          <a:xfrm>
            <a:off x="7006922" y="751600"/>
            <a:ext cx="102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查询结果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273492" y="68614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178"/>
          <p:cNvSpPr txBox="1"/>
          <p:nvPr/>
        </p:nvSpPr>
        <p:spPr>
          <a:xfrm>
            <a:off x="6300578" y="807932"/>
            <a:ext cx="52672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84384" y="1792521"/>
            <a:ext cx="1152128" cy="1152000"/>
          </a:xfrm>
          <a:prstGeom prst="ellipse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34553" y="3058750"/>
            <a:ext cx="1851789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对不起</a:t>
            </a:r>
            <a:r>
              <a:rPr lang="zh-CN" altLang="en-US" dirty="0" smtClean="0"/>
              <a:t>，没</a:t>
            </a:r>
            <a:r>
              <a:rPr lang="zh-CN" altLang="en-US" dirty="0"/>
              <a:t>有查到相关内容</a:t>
            </a:r>
          </a:p>
        </p:txBody>
      </p:sp>
      <p:sp>
        <p:nvSpPr>
          <p:cNvPr id="62" name="TextBox 59"/>
          <p:cNvSpPr txBox="1"/>
          <p:nvPr/>
        </p:nvSpPr>
        <p:spPr>
          <a:xfrm>
            <a:off x="730068" y="1178340"/>
            <a:ext cx="1093001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组织名称</a:t>
            </a:r>
            <a:endParaRPr lang="zh-CN" altLang="en-US" sz="900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683568" y="1414126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75916" y="1797417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组织地址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96601" y="2025353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6"/>
          <p:cNvSpPr txBox="1"/>
          <p:nvPr/>
        </p:nvSpPr>
        <p:spPr>
          <a:xfrm>
            <a:off x="775916" y="2156195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组织类别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683568" y="237050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07"/>
          <p:cNvSpPr txBox="1"/>
          <p:nvPr/>
        </p:nvSpPr>
        <p:spPr>
          <a:xfrm>
            <a:off x="1794509" y="1177999"/>
            <a:ext cx="122258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请输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113"/>
          <p:cNvSpPr txBox="1"/>
          <p:nvPr/>
        </p:nvSpPr>
        <p:spPr>
          <a:xfrm>
            <a:off x="1730082" y="2102546"/>
            <a:ext cx="122258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                   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63"/>
          <p:cNvSpPr txBox="1"/>
          <p:nvPr/>
        </p:nvSpPr>
        <p:spPr>
          <a:xfrm>
            <a:off x="751766" y="1508390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统一社会信用代码</a:t>
            </a:r>
          </a:p>
        </p:txBody>
      </p:sp>
      <p:cxnSp>
        <p:nvCxnSpPr>
          <p:cNvPr id="81" name="直接连接符 80"/>
          <p:cNvCxnSpPr/>
          <p:nvPr/>
        </p:nvCxnSpPr>
        <p:spPr>
          <a:xfrm>
            <a:off x="680328" y="172270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107"/>
          <p:cNvSpPr txBox="1"/>
          <p:nvPr/>
        </p:nvSpPr>
        <p:spPr>
          <a:xfrm>
            <a:off x="1794468" y="1529664"/>
            <a:ext cx="122258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请输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TextBox 107"/>
          <p:cNvSpPr txBox="1"/>
          <p:nvPr/>
        </p:nvSpPr>
        <p:spPr>
          <a:xfrm>
            <a:off x="1780899" y="1822227"/>
            <a:ext cx="122258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请输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Box 107"/>
          <p:cNvSpPr txBox="1"/>
          <p:nvPr/>
        </p:nvSpPr>
        <p:spPr>
          <a:xfrm>
            <a:off x="1784328" y="2107592"/>
            <a:ext cx="122258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7111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1393599" y="4552662"/>
            <a:ext cx="208823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/>
              <a:t>采集</a:t>
            </a:r>
            <a:r>
              <a:rPr lang="zh-CN" altLang="en-US" sz="1200" dirty="0" smtClean="0"/>
              <a:t>人自动加载账户信息，其中采集人、联系方式、录入时间可编辑。</a:t>
            </a:r>
            <a:endParaRPr lang="en-US" altLang="zh-CN" sz="1200" dirty="0" smtClean="0"/>
          </a:p>
        </p:txBody>
      </p:sp>
      <p:sp>
        <p:nvSpPr>
          <p:cNvPr id="89" name="等腰三角形 88"/>
          <p:cNvSpPr/>
          <p:nvPr/>
        </p:nvSpPr>
        <p:spPr>
          <a:xfrm rot="5400000">
            <a:off x="1045086" y="4609807"/>
            <a:ext cx="263834" cy="14287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175"/>
          <p:cNvGrpSpPr/>
          <p:nvPr/>
        </p:nvGrpSpPr>
        <p:grpSpPr>
          <a:xfrm>
            <a:off x="1053298" y="311764"/>
            <a:ext cx="2357454" cy="400473"/>
            <a:chOff x="539552" y="404664"/>
            <a:chExt cx="3240360" cy="432048"/>
          </a:xfrm>
        </p:grpSpPr>
        <p:sp>
          <p:nvSpPr>
            <p:cNvPr id="117" name="矩形 116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" name="TextBox 85"/>
            <p:cNvSpPr txBox="1"/>
            <p:nvPr/>
          </p:nvSpPr>
          <p:spPr>
            <a:xfrm>
              <a:off x="1547664" y="475275"/>
              <a:ext cx="1224136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组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织详情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1053298" y="311763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87"/>
          <p:cNvSpPr txBox="1"/>
          <p:nvPr/>
        </p:nvSpPr>
        <p:spPr>
          <a:xfrm>
            <a:off x="1080384" y="433547"/>
            <a:ext cx="339629" cy="1569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88"/>
          <p:cNvSpPr txBox="1"/>
          <p:nvPr/>
        </p:nvSpPr>
        <p:spPr>
          <a:xfrm>
            <a:off x="1124736" y="2287492"/>
            <a:ext cx="221457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统一社会信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用代码 *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052728" y="257043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90"/>
          <p:cNvSpPr txBox="1"/>
          <p:nvPr/>
        </p:nvSpPr>
        <p:spPr>
          <a:xfrm>
            <a:off x="1115616" y="2632301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织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地址 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*     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依照省标准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053298" y="2811293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92"/>
          <p:cNvSpPr txBox="1"/>
          <p:nvPr/>
        </p:nvSpPr>
        <p:spPr>
          <a:xfrm>
            <a:off x="1124736" y="2015530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组织名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称 *           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李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家凉茶铺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053298" y="223642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1052728" y="829719"/>
            <a:ext cx="2367144" cy="1053969"/>
            <a:chOff x="2564896" y="1016176"/>
            <a:chExt cx="2367144" cy="1053969"/>
          </a:xfrm>
        </p:grpSpPr>
        <p:sp>
          <p:nvSpPr>
            <p:cNvPr id="109" name="TextBox 127"/>
            <p:cNvSpPr txBox="1"/>
            <p:nvPr/>
          </p:nvSpPr>
          <p:spPr>
            <a:xfrm>
              <a:off x="2636334" y="1016176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采集人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王</a:t>
              </a:r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一亮</a:t>
              </a:r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2564896" y="1237073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29"/>
            <p:cNvSpPr txBox="1"/>
            <p:nvPr/>
          </p:nvSpPr>
          <p:spPr>
            <a:xfrm>
              <a:off x="2636334" y="1310099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采集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人联系方式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18655663213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>
            <a:xfrm>
              <a:off x="2564896" y="1530996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31"/>
            <p:cNvSpPr txBox="1"/>
            <p:nvPr/>
          </p:nvSpPr>
          <p:spPr>
            <a:xfrm>
              <a:off x="2636334" y="158768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录入人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王一亮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2564896" y="1808577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33"/>
            <p:cNvSpPr txBox="1"/>
            <p:nvPr/>
          </p:nvSpPr>
          <p:spPr>
            <a:xfrm>
              <a:off x="2627784" y="1852533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录入时间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2017-08-13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6" name="直接连接符 115"/>
            <p:cNvCxnSpPr/>
            <p:nvPr/>
          </p:nvCxnSpPr>
          <p:spPr>
            <a:xfrm>
              <a:off x="2574586" y="2068557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直接连接符 99"/>
          <p:cNvCxnSpPr/>
          <p:nvPr/>
        </p:nvCxnSpPr>
        <p:spPr>
          <a:xfrm>
            <a:off x="1043608" y="79928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1062418" y="194719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1956877" y="2275566"/>
            <a:ext cx="13965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012345678012345678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67568" y="736894"/>
            <a:ext cx="2333723" cy="66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 283"/>
          <p:cNvSpPr/>
          <p:nvPr/>
        </p:nvSpPr>
        <p:spPr>
          <a:xfrm>
            <a:off x="1062418" y="1886837"/>
            <a:ext cx="2333723" cy="66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/>
          <p:cNvCxnSpPr/>
          <p:nvPr/>
        </p:nvCxnSpPr>
        <p:spPr>
          <a:xfrm>
            <a:off x="1079814" y="2815626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90"/>
          <p:cNvSpPr txBox="1"/>
          <p:nvPr/>
        </p:nvSpPr>
        <p:spPr>
          <a:xfrm>
            <a:off x="1142702" y="2877488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织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类型*     依照省标准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7" name="直接连接符 126"/>
          <p:cNvCxnSpPr/>
          <p:nvPr/>
        </p:nvCxnSpPr>
        <p:spPr>
          <a:xfrm>
            <a:off x="1080384" y="3056480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577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627535"/>
            <a:ext cx="2357454" cy="40047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176"/>
          <p:cNvSpPr txBox="1"/>
          <p:nvPr/>
        </p:nvSpPr>
        <p:spPr>
          <a:xfrm>
            <a:off x="1489006" y="692986"/>
            <a:ext cx="102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法人企业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627534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178"/>
          <p:cNvSpPr txBox="1"/>
          <p:nvPr/>
        </p:nvSpPr>
        <p:spPr>
          <a:xfrm>
            <a:off x="782662" y="749318"/>
            <a:ext cx="52672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55576" y="4413730"/>
            <a:ext cx="2357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80"/>
          <p:cNvSpPr txBox="1"/>
          <p:nvPr/>
        </p:nvSpPr>
        <p:spPr>
          <a:xfrm>
            <a:off x="1064387" y="4451830"/>
            <a:ext cx="158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增企业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55576" y="1393525"/>
            <a:ext cx="2357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82"/>
          <p:cNvSpPr txBox="1"/>
          <p:nvPr/>
        </p:nvSpPr>
        <p:spPr>
          <a:xfrm>
            <a:off x="1131674" y="1101543"/>
            <a:ext cx="62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搜索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83"/>
          <p:cNvSpPr txBox="1"/>
          <p:nvPr/>
        </p:nvSpPr>
        <p:spPr>
          <a:xfrm>
            <a:off x="2369048" y="1101543"/>
            <a:ext cx="56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42" y="1150426"/>
            <a:ext cx="152400" cy="1524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88" y="1152879"/>
            <a:ext cx="152400" cy="152400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>
          <a:xfrm>
            <a:off x="1907073" y="1101543"/>
            <a:ext cx="0" cy="24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08"/>
          <p:cNvGrpSpPr/>
          <p:nvPr/>
        </p:nvGrpSpPr>
        <p:grpSpPr>
          <a:xfrm>
            <a:off x="3505181" y="628681"/>
            <a:ext cx="2416275" cy="4115559"/>
            <a:chOff x="773418" y="-2403"/>
            <a:chExt cx="3891436" cy="6628148"/>
          </a:xfrm>
        </p:grpSpPr>
        <p:grpSp>
          <p:nvGrpSpPr>
            <p:cNvPr id="110" name="组合 109"/>
            <p:cNvGrpSpPr/>
            <p:nvPr/>
          </p:nvGrpSpPr>
          <p:grpSpPr>
            <a:xfrm>
              <a:off x="773418" y="-2403"/>
              <a:ext cx="3722382" cy="629623"/>
              <a:chOff x="427944" y="330656"/>
              <a:chExt cx="3722382" cy="629623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539552" y="330656"/>
                <a:ext cx="3610774" cy="62962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TextBox 204"/>
              <p:cNvSpPr txBox="1"/>
              <p:nvPr/>
            </p:nvSpPr>
            <p:spPr>
              <a:xfrm>
                <a:off x="427944" y="472004"/>
                <a:ext cx="1224136" cy="396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</a:t>
                </a:r>
                <a:endPara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1" name="矩形 110"/>
            <p:cNvSpPr/>
            <p:nvPr/>
          </p:nvSpPr>
          <p:spPr>
            <a:xfrm>
              <a:off x="885026" y="-2402"/>
              <a:ext cx="3610774" cy="662814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TextBox 133"/>
            <p:cNvSpPr txBox="1"/>
            <p:nvPr/>
          </p:nvSpPr>
          <p:spPr>
            <a:xfrm>
              <a:off x="893814" y="665285"/>
              <a:ext cx="1468386" cy="40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历史搜索</a:t>
              </a:r>
              <a:endPara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1136530" y="140174"/>
              <a:ext cx="2703950" cy="326558"/>
            </a:xfrm>
            <a:prstGeom prst="roundRect">
              <a:avLst/>
            </a:pr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  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搜索字号名称、地址</a:t>
              </a:r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1247890" y="188385"/>
              <a:ext cx="208931" cy="250141"/>
              <a:chOff x="1750810" y="188385"/>
              <a:chExt cx="208931" cy="250141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1750810" y="188385"/>
                <a:ext cx="162285" cy="162285"/>
              </a:xfrm>
              <a:prstGeom prst="ellipse">
                <a:avLst/>
              </a:prstGeom>
              <a:noFill/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30" name="直接连接符 129"/>
              <p:cNvCxnSpPr>
                <a:stCxn id="129" idx="5"/>
              </p:cNvCxnSpPr>
              <p:nvPr/>
            </p:nvCxnSpPr>
            <p:spPr>
              <a:xfrm>
                <a:off x="1889329" y="326904"/>
                <a:ext cx="70412" cy="111622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36"/>
            <p:cNvSpPr txBox="1"/>
            <p:nvPr/>
          </p:nvSpPr>
          <p:spPr>
            <a:xfrm>
              <a:off x="3654053" y="144378"/>
              <a:ext cx="1010801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</a:p>
          </p:txBody>
        </p:sp>
        <p:cxnSp>
          <p:nvCxnSpPr>
            <p:cNvPr id="116" name="直接连接符 115"/>
            <p:cNvCxnSpPr/>
            <p:nvPr/>
          </p:nvCxnSpPr>
          <p:spPr>
            <a:xfrm>
              <a:off x="893814" y="1063639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885026" y="160359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76"/>
            <p:cNvSpPr txBox="1"/>
            <p:nvPr/>
          </p:nvSpPr>
          <p:spPr>
            <a:xfrm>
              <a:off x="810133" y="1198184"/>
              <a:ext cx="1419361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东区商行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885026" y="215223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78"/>
            <p:cNvSpPr txBox="1"/>
            <p:nvPr/>
          </p:nvSpPr>
          <p:spPr>
            <a:xfrm>
              <a:off x="773418" y="1732071"/>
              <a:ext cx="1552067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西区商行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21" name="Picture 4" descr="D:\工作\正在进行项目\智慧城市机会和项目梳理\【进行】2015智慧社区标准化产品推广\20160520_政务版手机界面设计汇总\2搜索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323"/>
            <a:stretch/>
          </p:blipFill>
          <p:spPr bwMode="auto">
            <a:xfrm>
              <a:off x="909054" y="4542461"/>
              <a:ext cx="3578987" cy="207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2" name="直接连接符 121"/>
            <p:cNvCxnSpPr/>
            <p:nvPr/>
          </p:nvCxnSpPr>
          <p:spPr>
            <a:xfrm>
              <a:off x="862027" y="271366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95"/>
            <p:cNvSpPr txBox="1"/>
            <p:nvPr/>
          </p:nvSpPr>
          <p:spPr>
            <a:xfrm>
              <a:off x="826357" y="2262533"/>
              <a:ext cx="1305199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南区商行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885026" y="326475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97"/>
            <p:cNvSpPr txBox="1"/>
            <p:nvPr/>
          </p:nvSpPr>
          <p:spPr>
            <a:xfrm>
              <a:off x="850014" y="2801098"/>
              <a:ext cx="1297440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北区商行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885026" y="382863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99"/>
            <p:cNvSpPr txBox="1"/>
            <p:nvPr/>
          </p:nvSpPr>
          <p:spPr>
            <a:xfrm>
              <a:off x="837858" y="3377503"/>
              <a:ext cx="1282200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正中商行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TextBox 200"/>
            <p:cNvSpPr txBox="1"/>
            <p:nvPr/>
          </p:nvSpPr>
          <p:spPr>
            <a:xfrm>
              <a:off x="1785582" y="4066415"/>
              <a:ext cx="1704377" cy="40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清除搜索记录</a:t>
              </a:r>
              <a:endPara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314481" y="622524"/>
            <a:ext cx="2414143" cy="4069605"/>
            <a:chOff x="6529946" y="109601"/>
            <a:chExt cx="3888002" cy="6554140"/>
          </a:xfrm>
        </p:grpSpPr>
        <p:grpSp>
          <p:nvGrpSpPr>
            <p:cNvPr id="93" name="组合 92"/>
            <p:cNvGrpSpPr/>
            <p:nvPr/>
          </p:nvGrpSpPr>
          <p:grpSpPr>
            <a:xfrm>
              <a:off x="6529946" y="109602"/>
              <a:ext cx="3718948" cy="432048"/>
              <a:chOff x="431378" y="404664"/>
              <a:chExt cx="3718948" cy="43204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539553" y="404664"/>
                <a:ext cx="3610773" cy="4320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TextBox 228"/>
              <p:cNvSpPr txBox="1"/>
              <p:nvPr/>
            </p:nvSpPr>
            <p:spPr>
              <a:xfrm>
                <a:off x="431378" y="464504"/>
                <a:ext cx="1224136" cy="37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</a:t>
                </a:r>
                <a:endPara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6638121" y="109601"/>
              <a:ext cx="3610774" cy="65541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6889624" y="178172"/>
              <a:ext cx="2703950" cy="326558"/>
            </a:xfrm>
            <a:prstGeom prst="roundRect">
              <a:avLst/>
            </a:pr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  皮儿</a:t>
              </a:r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7000984" y="226382"/>
              <a:ext cx="208931" cy="250141"/>
              <a:chOff x="1750810" y="188385"/>
              <a:chExt cx="208931" cy="250141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1750810" y="188385"/>
                <a:ext cx="162285" cy="162285"/>
              </a:xfrm>
              <a:prstGeom prst="ellipse">
                <a:avLst/>
              </a:prstGeom>
              <a:noFill/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40" name="直接连接符 139"/>
              <p:cNvCxnSpPr>
                <a:stCxn id="139" idx="5"/>
              </p:cNvCxnSpPr>
              <p:nvPr/>
            </p:nvCxnSpPr>
            <p:spPr>
              <a:xfrm>
                <a:off x="1889329" y="326904"/>
                <a:ext cx="70412" cy="111622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216"/>
            <p:cNvSpPr txBox="1"/>
            <p:nvPr/>
          </p:nvSpPr>
          <p:spPr>
            <a:xfrm>
              <a:off x="9407145" y="182375"/>
              <a:ext cx="1010803" cy="37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</a:p>
          </p:txBody>
        </p:sp>
        <p:cxnSp>
          <p:nvCxnSpPr>
            <p:cNvPr id="134" name="直接连接符 133"/>
            <p:cNvCxnSpPr/>
            <p:nvPr/>
          </p:nvCxnSpPr>
          <p:spPr>
            <a:xfrm>
              <a:off x="6638120" y="1329139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6638120" y="2024957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Picture 4" descr="D:\工作\正在进行项目\智慧城市机会和项目梳理\【进行】2015智慧社区标准化产品推广\20160520_政务版手机界面设计汇总\2搜索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323"/>
            <a:stretch/>
          </p:blipFill>
          <p:spPr bwMode="auto">
            <a:xfrm>
              <a:off x="6662148" y="4580458"/>
              <a:ext cx="3578987" cy="207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4" descr="D:\工作\正在进行项目\智慧城市机会和项目梳理\【进行】2015智慧社区标准化产品推广\20160520_政务版手机界面设计汇总\2搜索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E3E4E6"/>
                </a:clrFrom>
                <a:clrTo>
                  <a:srgbClr val="E3E4E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90" t="5765" r="14644" b="89353"/>
            <a:stretch/>
          </p:blipFill>
          <p:spPr bwMode="auto">
            <a:xfrm>
              <a:off x="9319253" y="241513"/>
              <a:ext cx="293109" cy="31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4" name="TextBox 195"/>
          <p:cNvSpPr txBox="1"/>
          <p:nvPr/>
        </p:nvSpPr>
        <p:spPr>
          <a:xfrm>
            <a:off x="6537813" y="1020134"/>
            <a:ext cx="18685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萧山区哈</a:t>
            </a:r>
            <a:r>
              <a:rPr lang="zh-CN" altLang="en-US" sz="9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皮儿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宠物用品商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145" name="TextBox 195"/>
          <p:cNvSpPr txBox="1"/>
          <p:nvPr/>
        </p:nvSpPr>
        <p:spPr>
          <a:xfrm>
            <a:off x="6517349" y="1479209"/>
            <a:ext cx="18685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皮儿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皮裤加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工厂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天河路</a:t>
            </a:r>
            <a:r>
              <a:rPr lang="en-US" altLang="zh-CN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1024798" y="253464"/>
            <a:ext cx="208823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 smtClean="0"/>
              <a:t>灰色板块代表该条信息无效。</a:t>
            </a:r>
            <a:endParaRPr lang="en-US" altLang="zh-CN" sz="1200" dirty="0" smtClean="0"/>
          </a:p>
        </p:txBody>
      </p:sp>
      <p:sp>
        <p:nvSpPr>
          <p:cNvPr id="84" name="等腰三角形 83"/>
          <p:cNvSpPr/>
          <p:nvPr/>
        </p:nvSpPr>
        <p:spPr>
          <a:xfrm rot="5400000">
            <a:off x="695095" y="280165"/>
            <a:ext cx="263834" cy="14287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22"/>
          <p:cNvGrpSpPr/>
          <p:nvPr/>
        </p:nvGrpSpPr>
        <p:grpSpPr>
          <a:xfrm>
            <a:off x="832985" y="1524244"/>
            <a:ext cx="2147903" cy="561050"/>
            <a:chOff x="3319454" y="1367758"/>
            <a:chExt cx="2147903" cy="561050"/>
          </a:xfrm>
        </p:grpSpPr>
        <p:sp>
          <p:nvSpPr>
            <p:cNvPr id="88" name="同侧圆角矩形 87"/>
            <p:cNvSpPr/>
            <p:nvPr/>
          </p:nvSpPr>
          <p:spPr>
            <a:xfrm>
              <a:off x="3319454" y="1714494"/>
              <a:ext cx="2143790" cy="208008"/>
            </a:xfrm>
            <a:prstGeom prst="round2SameRect">
              <a:avLst>
                <a:gd name="adj1" fmla="val 0"/>
                <a:gd name="adj2" fmla="val 19559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319454" y="1367758"/>
              <a:ext cx="2147903" cy="561050"/>
            </a:xfrm>
            <a:prstGeom prst="roundRect">
              <a:avLst>
                <a:gd name="adj" fmla="val 3803"/>
              </a:avLst>
            </a:prstGeom>
            <a:noFill/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91" name="TextBox 161"/>
            <p:cNvSpPr txBox="1"/>
            <p:nvPr/>
          </p:nvSpPr>
          <p:spPr>
            <a:xfrm>
              <a:off x="3395095" y="1428742"/>
              <a:ext cx="19674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大风服装厂                               营业</a:t>
              </a:r>
              <a:endPara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杭州市上城区秋涛路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860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号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162"/>
            <p:cNvSpPr txBox="1"/>
            <p:nvPr/>
          </p:nvSpPr>
          <p:spPr>
            <a:xfrm>
              <a:off x="3424229" y="1743256"/>
              <a:ext cx="3667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王大成</a:t>
              </a:r>
              <a:endPara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163"/>
            <p:cNvSpPr txBox="1"/>
            <p:nvPr/>
          </p:nvSpPr>
          <p:spPr>
            <a:xfrm>
              <a:off x="4500562" y="1743256"/>
              <a:ext cx="89577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8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2016-09-21</a:t>
              </a:r>
              <a:endPara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6" name="组合 22"/>
          <p:cNvGrpSpPr/>
          <p:nvPr/>
        </p:nvGrpSpPr>
        <p:grpSpPr>
          <a:xfrm>
            <a:off x="832985" y="2228170"/>
            <a:ext cx="2147903" cy="561050"/>
            <a:chOff x="3319454" y="1367758"/>
            <a:chExt cx="2147903" cy="561050"/>
          </a:xfrm>
        </p:grpSpPr>
        <p:sp>
          <p:nvSpPr>
            <p:cNvPr id="97" name="同侧圆角矩形 96"/>
            <p:cNvSpPr/>
            <p:nvPr/>
          </p:nvSpPr>
          <p:spPr>
            <a:xfrm>
              <a:off x="3319454" y="1714494"/>
              <a:ext cx="2143790" cy="208008"/>
            </a:xfrm>
            <a:prstGeom prst="round2SameRect">
              <a:avLst>
                <a:gd name="adj1" fmla="val 0"/>
                <a:gd name="adj2" fmla="val 19559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3319454" y="1367758"/>
              <a:ext cx="2147903" cy="561050"/>
            </a:xfrm>
            <a:prstGeom prst="roundRect">
              <a:avLst>
                <a:gd name="adj" fmla="val 3803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TextBox 167"/>
            <p:cNvSpPr txBox="1"/>
            <p:nvPr/>
          </p:nvSpPr>
          <p:spPr>
            <a:xfrm>
              <a:off x="3395095" y="1428742"/>
              <a:ext cx="19674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大风服装厂                               营业</a:t>
              </a:r>
              <a:endPara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9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杭州市上城区秋涛路</a:t>
              </a:r>
              <a:r>
                <a:rPr lang="en-US" altLang="zh-CN" sz="9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860</a:t>
              </a:r>
              <a:r>
                <a:rPr lang="zh-CN" altLang="en-US" sz="9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号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Box 168"/>
            <p:cNvSpPr txBox="1"/>
            <p:nvPr/>
          </p:nvSpPr>
          <p:spPr>
            <a:xfrm>
              <a:off x="3424229" y="1743256"/>
              <a:ext cx="3667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王大成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Box 169"/>
            <p:cNvSpPr txBox="1"/>
            <p:nvPr/>
          </p:nvSpPr>
          <p:spPr>
            <a:xfrm>
              <a:off x="4500562" y="1743256"/>
              <a:ext cx="89577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2016-09-21 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" name="组合 22"/>
          <p:cNvGrpSpPr/>
          <p:nvPr/>
        </p:nvGrpSpPr>
        <p:grpSpPr>
          <a:xfrm>
            <a:off x="832985" y="2953004"/>
            <a:ext cx="2147903" cy="561050"/>
            <a:chOff x="3319454" y="1367758"/>
            <a:chExt cx="2147903" cy="561050"/>
          </a:xfrm>
        </p:grpSpPr>
        <p:sp>
          <p:nvSpPr>
            <p:cNvPr id="105" name="同侧圆角矩形 104"/>
            <p:cNvSpPr/>
            <p:nvPr/>
          </p:nvSpPr>
          <p:spPr>
            <a:xfrm>
              <a:off x="3319454" y="1714494"/>
              <a:ext cx="2143790" cy="208008"/>
            </a:xfrm>
            <a:prstGeom prst="round2SameRect">
              <a:avLst>
                <a:gd name="adj1" fmla="val 0"/>
                <a:gd name="adj2" fmla="val 19559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3319454" y="1367758"/>
              <a:ext cx="2147903" cy="561050"/>
            </a:xfrm>
            <a:prstGeom prst="roundRect">
              <a:avLst>
                <a:gd name="adj" fmla="val 3803"/>
              </a:avLst>
            </a:prstGeom>
            <a:noFill/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07" name="TextBox 173"/>
            <p:cNvSpPr txBox="1"/>
            <p:nvPr/>
          </p:nvSpPr>
          <p:spPr>
            <a:xfrm>
              <a:off x="3395095" y="1428742"/>
              <a:ext cx="19674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大风服装厂                               营业</a:t>
              </a:r>
              <a:endPara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杭州市上城区秋涛路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860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号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TextBox 174"/>
            <p:cNvSpPr txBox="1"/>
            <p:nvPr/>
          </p:nvSpPr>
          <p:spPr>
            <a:xfrm>
              <a:off x="3424229" y="1743256"/>
              <a:ext cx="3667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王大成</a:t>
              </a:r>
              <a:endPara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TextBox 175"/>
            <p:cNvSpPr txBox="1"/>
            <p:nvPr/>
          </p:nvSpPr>
          <p:spPr>
            <a:xfrm>
              <a:off x="4500562" y="1743256"/>
              <a:ext cx="89577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8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2016-09-21</a:t>
              </a:r>
              <a:endPara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3" name="组合 22"/>
          <p:cNvGrpSpPr/>
          <p:nvPr/>
        </p:nvGrpSpPr>
        <p:grpSpPr>
          <a:xfrm>
            <a:off x="832985" y="3667384"/>
            <a:ext cx="2147903" cy="561050"/>
            <a:chOff x="3319454" y="1367758"/>
            <a:chExt cx="2147903" cy="561050"/>
          </a:xfrm>
        </p:grpSpPr>
        <p:sp>
          <p:nvSpPr>
            <p:cNvPr id="146" name="同侧圆角矩形 145"/>
            <p:cNvSpPr/>
            <p:nvPr/>
          </p:nvSpPr>
          <p:spPr>
            <a:xfrm>
              <a:off x="3319454" y="1714494"/>
              <a:ext cx="2143790" cy="208008"/>
            </a:xfrm>
            <a:prstGeom prst="round2SameRect">
              <a:avLst>
                <a:gd name="adj1" fmla="val 0"/>
                <a:gd name="adj2" fmla="val 19559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3319454" y="1367758"/>
              <a:ext cx="2147903" cy="561050"/>
            </a:xfrm>
            <a:prstGeom prst="roundRect">
              <a:avLst>
                <a:gd name="adj" fmla="val 3803"/>
              </a:avLst>
            </a:prstGeom>
            <a:noFill/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48" name="TextBox 179"/>
            <p:cNvSpPr txBox="1"/>
            <p:nvPr/>
          </p:nvSpPr>
          <p:spPr>
            <a:xfrm>
              <a:off x="3395095" y="1428742"/>
              <a:ext cx="19674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大风服装厂                               营业</a:t>
              </a:r>
              <a:endPara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杭州市上城区秋涛路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860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号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TextBox 180"/>
            <p:cNvSpPr txBox="1"/>
            <p:nvPr/>
          </p:nvSpPr>
          <p:spPr>
            <a:xfrm>
              <a:off x="3424229" y="1743256"/>
              <a:ext cx="3667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王大成</a:t>
              </a:r>
              <a:endPara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TextBox 181"/>
            <p:cNvSpPr txBox="1"/>
            <p:nvPr/>
          </p:nvSpPr>
          <p:spPr>
            <a:xfrm>
              <a:off x="4500562" y="1743256"/>
              <a:ext cx="89577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8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2016-09-21</a:t>
              </a:r>
              <a:endPara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972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683568" y="686149"/>
            <a:ext cx="2357454" cy="400473"/>
            <a:chOff x="539552" y="404664"/>
            <a:chExt cx="3240360" cy="432048"/>
          </a:xfrm>
        </p:grpSpPr>
        <p:sp>
          <p:nvSpPr>
            <p:cNvPr id="84" name="矩形 83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56"/>
            <p:cNvSpPr txBox="1"/>
            <p:nvPr/>
          </p:nvSpPr>
          <p:spPr>
            <a:xfrm>
              <a:off x="1547664" y="475275"/>
              <a:ext cx="1521395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查询企业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683568" y="68614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18"/>
          <p:cNvSpPr txBox="1"/>
          <p:nvPr/>
        </p:nvSpPr>
        <p:spPr>
          <a:xfrm>
            <a:off x="723656" y="804109"/>
            <a:ext cx="51876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19"/>
          <p:cNvSpPr txBox="1"/>
          <p:nvPr/>
        </p:nvSpPr>
        <p:spPr>
          <a:xfrm>
            <a:off x="1055007" y="3564216"/>
            <a:ext cx="1587285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</a:p>
        </p:txBody>
      </p:sp>
      <p:sp>
        <p:nvSpPr>
          <p:cNvPr id="154" name="矩形 153"/>
          <p:cNvSpPr/>
          <p:nvPr/>
        </p:nvSpPr>
        <p:spPr>
          <a:xfrm>
            <a:off x="3573610" y="686149"/>
            <a:ext cx="2357454" cy="40047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76"/>
          <p:cNvSpPr txBox="1"/>
          <p:nvPr/>
        </p:nvSpPr>
        <p:spPr>
          <a:xfrm>
            <a:off x="4307040" y="751600"/>
            <a:ext cx="102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查询结果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573610" y="68614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78"/>
          <p:cNvSpPr txBox="1"/>
          <p:nvPr/>
        </p:nvSpPr>
        <p:spPr>
          <a:xfrm>
            <a:off x="3600696" y="807932"/>
            <a:ext cx="52672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同侧圆角矩形 162"/>
          <p:cNvSpPr/>
          <p:nvPr/>
        </p:nvSpPr>
        <p:spPr>
          <a:xfrm>
            <a:off x="3655934" y="157587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64" name="圆角矩形 163"/>
          <p:cNvSpPr/>
          <p:nvPr/>
        </p:nvSpPr>
        <p:spPr>
          <a:xfrm>
            <a:off x="3655934" y="122913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65" name="TextBox 195"/>
          <p:cNvSpPr txBox="1"/>
          <p:nvPr/>
        </p:nvSpPr>
        <p:spPr>
          <a:xfrm>
            <a:off x="3738405" y="129011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萧山区哈皮儿宠物用品商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166" name="TextBox 196"/>
          <p:cNvSpPr txBox="1"/>
          <p:nvPr/>
        </p:nvSpPr>
        <p:spPr>
          <a:xfrm>
            <a:off x="3760709" y="160463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TextBox 197"/>
          <p:cNvSpPr txBox="1"/>
          <p:nvPr/>
        </p:nvSpPr>
        <p:spPr>
          <a:xfrm>
            <a:off x="4837042" y="160463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同侧圆角矩形 167"/>
          <p:cNvSpPr/>
          <p:nvPr/>
        </p:nvSpPr>
        <p:spPr>
          <a:xfrm>
            <a:off x="3655934" y="2268478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3655934" y="1921742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0" name="TextBox 201"/>
          <p:cNvSpPr txBox="1"/>
          <p:nvPr/>
        </p:nvSpPr>
        <p:spPr>
          <a:xfrm>
            <a:off x="3738405" y="1982726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萧山区哈皮儿宠物用品商行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171" name="TextBox 202"/>
          <p:cNvSpPr txBox="1"/>
          <p:nvPr/>
        </p:nvSpPr>
        <p:spPr>
          <a:xfrm>
            <a:off x="3760709" y="2297240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2" name="TextBox 203"/>
          <p:cNvSpPr txBox="1"/>
          <p:nvPr/>
        </p:nvSpPr>
        <p:spPr>
          <a:xfrm>
            <a:off x="4837042" y="2297240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3" name="同侧圆角矩形 172"/>
          <p:cNvSpPr/>
          <p:nvPr/>
        </p:nvSpPr>
        <p:spPr>
          <a:xfrm>
            <a:off x="3655934" y="300463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74" name="圆角矩形 173"/>
          <p:cNvSpPr/>
          <p:nvPr/>
        </p:nvSpPr>
        <p:spPr>
          <a:xfrm>
            <a:off x="3655934" y="265789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75" name="TextBox 207"/>
          <p:cNvSpPr txBox="1"/>
          <p:nvPr/>
        </p:nvSpPr>
        <p:spPr>
          <a:xfrm>
            <a:off x="3738405" y="271887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萧山区哈皮儿宠物用品商行</a:t>
            </a:r>
            <a:endParaRPr lang="en-US" altLang="zh-CN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176" name="TextBox 208"/>
          <p:cNvSpPr txBox="1"/>
          <p:nvPr/>
        </p:nvSpPr>
        <p:spPr>
          <a:xfrm>
            <a:off x="3760709" y="303339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Box 209"/>
          <p:cNvSpPr txBox="1"/>
          <p:nvPr/>
        </p:nvSpPr>
        <p:spPr>
          <a:xfrm>
            <a:off x="4837042" y="303339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8" name="同侧圆角矩形 177"/>
          <p:cNvSpPr/>
          <p:nvPr/>
        </p:nvSpPr>
        <p:spPr>
          <a:xfrm>
            <a:off x="3655934" y="371901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79" name="圆角矩形 178"/>
          <p:cNvSpPr/>
          <p:nvPr/>
        </p:nvSpPr>
        <p:spPr>
          <a:xfrm>
            <a:off x="3655934" y="337227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80" name="TextBox 213"/>
          <p:cNvSpPr txBox="1"/>
          <p:nvPr/>
        </p:nvSpPr>
        <p:spPr>
          <a:xfrm>
            <a:off x="3738405" y="343325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萧山区哈皮儿宠物用品商行</a:t>
            </a:r>
            <a:endParaRPr lang="en-US" altLang="zh-CN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181" name="TextBox 214"/>
          <p:cNvSpPr txBox="1"/>
          <p:nvPr/>
        </p:nvSpPr>
        <p:spPr>
          <a:xfrm>
            <a:off x="3760709" y="374777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2" name="TextBox 215"/>
          <p:cNvSpPr txBox="1"/>
          <p:nvPr/>
        </p:nvSpPr>
        <p:spPr>
          <a:xfrm>
            <a:off x="4837042" y="374777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5501183" y="1276077"/>
            <a:ext cx="26739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营业</a:t>
            </a:r>
          </a:p>
        </p:txBody>
      </p:sp>
      <p:sp>
        <p:nvSpPr>
          <p:cNvPr id="187" name="文本框 186"/>
          <p:cNvSpPr txBox="1"/>
          <p:nvPr/>
        </p:nvSpPr>
        <p:spPr>
          <a:xfrm>
            <a:off x="5501183" y="1969977"/>
            <a:ext cx="26739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营业</a:t>
            </a:r>
          </a:p>
        </p:txBody>
      </p:sp>
      <p:sp>
        <p:nvSpPr>
          <p:cNvPr id="188" name="文本框 187"/>
          <p:cNvSpPr txBox="1"/>
          <p:nvPr/>
        </p:nvSpPr>
        <p:spPr>
          <a:xfrm>
            <a:off x="5501183" y="2704457"/>
            <a:ext cx="26739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营业</a:t>
            </a:r>
          </a:p>
        </p:txBody>
      </p:sp>
      <p:sp>
        <p:nvSpPr>
          <p:cNvPr id="189" name="文本框 188"/>
          <p:cNvSpPr txBox="1"/>
          <p:nvPr/>
        </p:nvSpPr>
        <p:spPr>
          <a:xfrm>
            <a:off x="5503955" y="3417776"/>
            <a:ext cx="26739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营业</a:t>
            </a:r>
          </a:p>
        </p:txBody>
      </p:sp>
      <p:sp>
        <p:nvSpPr>
          <p:cNvPr id="190" name="同侧圆角矩形 189"/>
          <p:cNvSpPr/>
          <p:nvPr/>
        </p:nvSpPr>
        <p:spPr>
          <a:xfrm>
            <a:off x="3655934" y="4375246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91" name="圆角矩形 190"/>
          <p:cNvSpPr/>
          <p:nvPr/>
        </p:nvSpPr>
        <p:spPr>
          <a:xfrm>
            <a:off x="3655934" y="4028510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92" name="TextBox 213"/>
          <p:cNvSpPr txBox="1"/>
          <p:nvPr/>
        </p:nvSpPr>
        <p:spPr>
          <a:xfrm>
            <a:off x="3738405" y="4089494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萧山区哈皮儿宠物用品商行</a:t>
            </a:r>
            <a:endParaRPr lang="en-US" altLang="zh-CN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193" name="TextBox 214"/>
          <p:cNvSpPr txBox="1"/>
          <p:nvPr/>
        </p:nvSpPr>
        <p:spPr>
          <a:xfrm>
            <a:off x="3760709" y="4404008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215"/>
          <p:cNvSpPr txBox="1"/>
          <p:nvPr/>
        </p:nvSpPr>
        <p:spPr>
          <a:xfrm>
            <a:off x="4837042" y="4404008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5503955" y="4074012"/>
            <a:ext cx="26739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营业</a:t>
            </a:r>
          </a:p>
        </p:txBody>
      </p:sp>
      <p:sp>
        <p:nvSpPr>
          <p:cNvPr id="56" name="矩形 55"/>
          <p:cNvSpPr/>
          <p:nvPr/>
        </p:nvSpPr>
        <p:spPr>
          <a:xfrm>
            <a:off x="6273492" y="686149"/>
            <a:ext cx="2357454" cy="40047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176"/>
          <p:cNvSpPr txBox="1"/>
          <p:nvPr/>
        </p:nvSpPr>
        <p:spPr>
          <a:xfrm>
            <a:off x="7006922" y="751600"/>
            <a:ext cx="102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查询结果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273492" y="68614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178"/>
          <p:cNvSpPr txBox="1"/>
          <p:nvPr/>
        </p:nvSpPr>
        <p:spPr>
          <a:xfrm>
            <a:off x="6300578" y="807932"/>
            <a:ext cx="52672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84384" y="1792521"/>
            <a:ext cx="1152128" cy="1152000"/>
          </a:xfrm>
          <a:prstGeom prst="ellipse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34553" y="3058750"/>
            <a:ext cx="1851789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对不起</a:t>
            </a:r>
            <a:r>
              <a:rPr lang="zh-CN" altLang="en-US" dirty="0" smtClean="0"/>
              <a:t>，没</a:t>
            </a:r>
            <a:r>
              <a:rPr lang="zh-CN" altLang="en-US" dirty="0"/>
              <a:t>有查到相关内容</a:t>
            </a:r>
          </a:p>
        </p:txBody>
      </p:sp>
      <p:sp>
        <p:nvSpPr>
          <p:cNvPr id="62" name="TextBox 59"/>
          <p:cNvSpPr txBox="1"/>
          <p:nvPr/>
        </p:nvSpPr>
        <p:spPr>
          <a:xfrm>
            <a:off x="775916" y="1199812"/>
            <a:ext cx="109300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企业名称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683568" y="1414126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75916" y="1797417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行业类别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96601" y="2025353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6"/>
          <p:cNvSpPr txBox="1"/>
          <p:nvPr/>
        </p:nvSpPr>
        <p:spPr>
          <a:xfrm>
            <a:off x="775916" y="2156195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企业地址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683568" y="237050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9"/>
          <p:cNvSpPr txBox="1"/>
          <p:nvPr/>
        </p:nvSpPr>
        <p:spPr>
          <a:xfrm>
            <a:off x="775916" y="2456519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营业状态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9923" y="268978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72"/>
          <p:cNvSpPr txBox="1"/>
          <p:nvPr/>
        </p:nvSpPr>
        <p:spPr>
          <a:xfrm>
            <a:off x="762236" y="2786076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法定代表人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696601" y="301887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5"/>
          <p:cNvSpPr txBox="1"/>
          <p:nvPr/>
        </p:nvSpPr>
        <p:spPr>
          <a:xfrm>
            <a:off x="756043" y="3092979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法人联系方式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669922" y="3363023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07"/>
          <p:cNvSpPr txBox="1"/>
          <p:nvPr/>
        </p:nvSpPr>
        <p:spPr>
          <a:xfrm>
            <a:off x="1610216" y="1177788"/>
            <a:ext cx="1222582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请输入姓名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111"/>
          <p:cNvSpPr txBox="1"/>
          <p:nvPr/>
        </p:nvSpPr>
        <p:spPr>
          <a:xfrm>
            <a:off x="1650847" y="2788998"/>
            <a:ext cx="1222582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112"/>
          <p:cNvSpPr txBox="1"/>
          <p:nvPr/>
        </p:nvSpPr>
        <p:spPr>
          <a:xfrm>
            <a:off x="1754232" y="1770229"/>
            <a:ext cx="1222582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                       &gt;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113"/>
          <p:cNvSpPr txBox="1"/>
          <p:nvPr/>
        </p:nvSpPr>
        <p:spPr>
          <a:xfrm>
            <a:off x="1730082" y="2102546"/>
            <a:ext cx="1222582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                       &gt;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116"/>
          <p:cNvSpPr txBox="1"/>
          <p:nvPr/>
        </p:nvSpPr>
        <p:spPr>
          <a:xfrm>
            <a:off x="2654557" y="2459736"/>
            <a:ext cx="358486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650847" y="3102253"/>
            <a:ext cx="1222582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请输入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63"/>
          <p:cNvSpPr txBox="1"/>
          <p:nvPr/>
        </p:nvSpPr>
        <p:spPr>
          <a:xfrm>
            <a:off x="751766" y="1508390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企业类别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680328" y="172270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112"/>
          <p:cNvSpPr txBox="1"/>
          <p:nvPr/>
        </p:nvSpPr>
        <p:spPr>
          <a:xfrm>
            <a:off x="1754232" y="1472622"/>
            <a:ext cx="1222582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                       &gt;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90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9592" y="555526"/>
            <a:ext cx="734481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规则总览：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列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表排序规则：第一排序原则：审核状态；未审核在前，已审核在后，第二排序原则数据有效状态，有效在前，无效在后，按更新时间倒序。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入框提示语规则：“请输入”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对应字段名</a:t>
            </a: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择框提示语规则：“请选择”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对应字段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基础信息只能实现查看功能，增删改查、失效、初核等功能在具体模块中。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采集人、采集人联系方式、录入人、录入时间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个字段在新建时自动加载账户信息，可编辑采集人、采集人联系方式、录入时间。一旦上传后无法编辑，详情页增加更新人、更新时间。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涉及到的字段信息请参照省规范文档。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567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1393599" y="4552662"/>
            <a:ext cx="208823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/>
              <a:t>采集</a:t>
            </a:r>
            <a:r>
              <a:rPr lang="zh-CN" altLang="en-US" sz="1200" dirty="0" smtClean="0"/>
              <a:t>人自动加载账户信息，其中采集人、联系方式、录入时间可编辑。</a:t>
            </a:r>
            <a:endParaRPr lang="en-US" altLang="zh-CN" sz="1200" dirty="0" smtClean="0"/>
          </a:p>
        </p:txBody>
      </p:sp>
      <p:sp>
        <p:nvSpPr>
          <p:cNvPr id="89" name="等腰三角形 88"/>
          <p:cNvSpPr/>
          <p:nvPr/>
        </p:nvSpPr>
        <p:spPr>
          <a:xfrm rot="5400000">
            <a:off x="1045086" y="4609807"/>
            <a:ext cx="263834" cy="14287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175"/>
          <p:cNvGrpSpPr/>
          <p:nvPr/>
        </p:nvGrpSpPr>
        <p:grpSpPr>
          <a:xfrm>
            <a:off x="1053298" y="311764"/>
            <a:ext cx="2357454" cy="400473"/>
            <a:chOff x="539552" y="404664"/>
            <a:chExt cx="3240360" cy="432048"/>
          </a:xfrm>
        </p:grpSpPr>
        <p:sp>
          <p:nvSpPr>
            <p:cNvPr id="117" name="矩形 116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" name="TextBox 85"/>
            <p:cNvSpPr txBox="1"/>
            <p:nvPr/>
          </p:nvSpPr>
          <p:spPr>
            <a:xfrm>
              <a:off x="1547664" y="475275"/>
              <a:ext cx="1224136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新增企业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1053298" y="311763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87"/>
          <p:cNvSpPr txBox="1"/>
          <p:nvPr/>
        </p:nvSpPr>
        <p:spPr>
          <a:xfrm>
            <a:off x="1080384" y="433547"/>
            <a:ext cx="339629" cy="1569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88"/>
          <p:cNvSpPr txBox="1"/>
          <p:nvPr/>
        </p:nvSpPr>
        <p:spPr>
          <a:xfrm>
            <a:off x="1124736" y="2287492"/>
            <a:ext cx="221457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统一社会信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用代码 *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052728" y="257043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90"/>
          <p:cNvSpPr txBox="1"/>
          <p:nvPr/>
        </p:nvSpPr>
        <p:spPr>
          <a:xfrm>
            <a:off x="1080384" y="2625490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住所地址编码 *     请填写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053298" y="2811293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92"/>
          <p:cNvSpPr txBox="1"/>
          <p:nvPr/>
        </p:nvSpPr>
        <p:spPr>
          <a:xfrm>
            <a:off x="1124736" y="2015530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企业名称 *           请填写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053298" y="223642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94"/>
          <p:cNvSpPr txBox="1"/>
          <p:nvPr/>
        </p:nvSpPr>
        <p:spPr>
          <a:xfrm>
            <a:off x="1137467" y="2873180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企业联系方式       请填写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1043608" y="3078638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96"/>
          <p:cNvSpPr txBox="1"/>
          <p:nvPr/>
        </p:nvSpPr>
        <p:spPr>
          <a:xfrm>
            <a:off x="1124736" y="3127033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企业类别 *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1053298" y="334054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8"/>
          <p:cNvSpPr txBox="1"/>
          <p:nvPr/>
        </p:nvSpPr>
        <p:spPr>
          <a:xfrm>
            <a:off x="1124736" y="3404158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行业类别 *    </a:t>
            </a:r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1053298" y="3625055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00"/>
          <p:cNvSpPr txBox="1"/>
          <p:nvPr/>
        </p:nvSpPr>
        <p:spPr>
          <a:xfrm>
            <a:off x="1124736" y="3764434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成立日期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1052728" y="393679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102"/>
          <p:cNvSpPr txBox="1"/>
          <p:nvPr/>
        </p:nvSpPr>
        <p:spPr>
          <a:xfrm>
            <a:off x="1124166" y="3995236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营业起始日期        </a:t>
            </a:r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1052728" y="418562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104"/>
          <p:cNvSpPr txBox="1"/>
          <p:nvPr/>
        </p:nvSpPr>
        <p:spPr>
          <a:xfrm>
            <a:off x="1124313" y="4226025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营业截止日期 </a:t>
            </a:r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052728" y="829719"/>
            <a:ext cx="2367144" cy="1053969"/>
            <a:chOff x="2564896" y="1016176"/>
            <a:chExt cx="2367144" cy="1053969"/>
          </a:xfrm>
        </p:grpSpPr>
        <p:sp>
          <p:nvSpPr>
            <p:cNvPr id="109" name="TextBox 127"/>
            <p:cNvSpPr txBox="1"/>
            <p:nvPr/>
          </p:nvSpPr>
          <p:spPr>
            <a:xfrm>
              <a:off x="2636334" y="1016176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采集人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王</a:t>
              </a:r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一亮</a:t>
              </a:r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2564896" y="1237073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29"/>
            <p:cNvSpPr txBox="1"/>
            <p:nvPr/>
          </p:nvSpPr>
          <p:spPr>
            <a:xfrm>
              <a:off x="2636334" y="1310099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采集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人联系方式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18655663213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>
            <a:xfrm>
              <a:off x="2564896" y="1530996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31"/>
            <p:cNvSpPr txBox="1"/>
            <p:nvPr/>
          </p:nvSpPr>
          <p:spPr>
            <a:xfrm>
              <a:off x="2636334" y="158768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录入人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王一亮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2564896" y="1808577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33"/>
            <p:cNvSpPr txBox="1"/>
            <p:nvPr/>
          </p:nvSpPr>
          <p:spPr>
            <a:xfrm>
              <a:off x="2627784" y="1852533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录入时间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2017-08-13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6" name="直接连接符 115"/>
            <p:cNvCxnSpPr/>
            <p:nvPr/>
          </p:nvCxnSpPr>
          <p:spPr>
            <a:xfrm>
              <a:off x="2574586" y="2068557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直接连接符 99"/>
          <p:cNvCxnSpPr/>
          <p:nvPr/>
        </p:nvCxnSpPr>
        <p:spPr>
          <a:xfrm>
            <a:off x="1043608" y="79928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1062418" y="194719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1062418" y="3681860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83"/>
          <p:cNvSpPr txBox="1"/>
          <p:nvPr/>
        </p:nvSpPr>
        <p:spPr>
          <a:xfrm>
            <a:off x="2989948" y="3171439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84"/>
          <p:cNvSpPr txBox="1"/>
          <p:nvPr/>
        </p:nvSpPr>
        <p:spPr>
          <a:xfrm>
            <a:off x="2989948" y="3429910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956877" y="2275566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请填写</a:t>
            </a:r>
          </a:p>
        </p:txBody>
      </p:sp>
      <p:sp>
        <p:nvSpPr>
          <p:cNvPr id="106" name="TextBox 185"/>
          <p:cNvSpPr txBox="1"/>
          <p:nvPr/>
        </p:nvSpPr>
        <p:spPr>
          <a:xfrm>
            <a:off x="2980258" y="3752415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86"/>
          <p:cNvSpPr txBox="1"/>
          <p:nvPr/>
        </p:nvSpPr>
        <p:spPr>
          <a:xfrm>
            <a:off x="2987824" y="4016248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87"/>
          <p:cNvSpPr txBox="1"/>
          <p:nvPr/>
        </p:nvSpPr>
        <p:spPr>
          <a:xfrm>
            <a:off x="2987824" y="4232613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2" name="直接连接符 271"/>
          <p:cNvCxnSpPr/>
          <p:nvPr/>
        </p:nvCxnSpPr>
        <p:spPr>
          <a:xfrm>
            <a:off x="6635940" y="359069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组合 175"/>
          <p:cNvGrpSpPr/>
          <p:nvPr/>
        </p:nvGrpSpPr>
        <p:grpSpPr>
          <a:xfrm>
            <a:off x="6619776" y="311764"/>
            <a:ext cx="2357454" cy="400473"/>
            <a:chOff x="539552" y="404664"/>
            <a:chExt cx="3240360" cy="432048"/>
          </a:xfrm>
        </p:grpSpPr>
        <p:sp>
          <p:nvSpPr>
            <p:cNvPr id="258" name="矩形 257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9" name="TextBox 157"/>
            <p:cNvSpPr txBox="1"/>
            <p:nvPr/>
          </p:nvSpPr>
          <p:spPr>
            <a:xfrm>
              <a:off x="1547664" y="475275"/>
              <a:ext cx="1224136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新增企业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4" name="矩形 233"/>
          <p:cNvSpPr/>
          <p:nvPr/>
        </p:nvSpPr>
        <p:spPr>
          <a:xfrm>
            <a:off x="6619776" y="311763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" name="TextBox 105"/>
          <p:cNvSpPr txBox="1"/>
          <p:nvPr/>
        </p:nvSpPr>
        <p:spPr>
          <a:xfrm>
            <a:off x="6646862" y="433547"/>
            <a:ext cx="3396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9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6" name="组合 235"/>
          <p:cNvGrpSpPr/>
          <p:nvPr/>
        </p:nvGrpSpPr>
        <p:grpSpPr>
          <a:xfrm>
            <a:off x="6625995" y="1334249"/>
            <a:ext cx="2369424" cy="2195321"/>
            <a:chOff x="702378" y="483518"/>
            <a:chExt cx="2369424" cy="2195321"/>
          </a:xfrm>
        </p:grpSpPr>
        <p:sp>
          <p:nvSpPr>
            <p:cNvPr id="237" name="TextBox 107"/>
            <p:cNvSpPr txBox="1"/>
            <p:nvPr/>
          </p:nvSpPr>
          <p:spPr>
            <a:xfrm>
              <a:off x="785786" y="102281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从业人数                请填写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38" name="直接连接符 237"/>
            <p:cNvCxnSpPr/>
            <p:nvPr/>
          </p:nvCxnSpPr>
          <p:spPr>
            <a:xfrm>
              <a:off x="714348" y="1224304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109"/>
            <p:cNvSpPr txBox="1"/>
            <p:nvPr/>
          </p:nvSpPr>
          <p:spPr>
            <a:xfrm>
              <a:off x="785786" y="1289159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是否危化企业 *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0" name="直接连接符 239"/>
            <p:cNvCxnSpPr/>
            <p:nvPr/>
          </p:nvCxnSpPr>
          <p:spPr>
            <a:xfrm>
              <a:off x="714348" y="1510056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117"/>
            <p:cNvSpPr txBox="1"/>
            <p:nvPr/>
          </p:nvSpPr>
          <p:spPr>
            <a:xfrm>
              <a:off x="773246" y="1577808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治保负责人姓名     请填写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2" name="直接连接符 241"/>
            <p:cNvCxnSpPr/>
            <p:nvPr/>
          </p:nvCxnSpPr>
          <p:spPr>
            <a:xfrm>
              <a:off x="714348" y="1770484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119"/>
            <p:cNvSpPr txBox="1"/>
            <p:nvPr/>
          </p:nvSpPr>
          <p:spPr>
            <a:xfrm>
              <a:off x="773455" y="1816443"/>
              <a:ext cx="221457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治保负责人</a:t>
              </a:r>
              <a:endPara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联系方式 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4" name="直接连接符 243"/>
            <p:cNvCxnSpPr/>
            <p:nvPr/>
          </p:nvCxnSpPr>
          <p:spPr>
            <a:xfrm>
              <a:off x="714348" y="2155412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140"/>
            <p:cNvSpPr txBox="1"/>
            <p:nvPr/>
          </p:nvSpPr>
          <p:spPr>
            <a:xfrm>
              <a:off x="785786" y="2228438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安全隐患类型 *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6" name="直接连接符 245"/>
            <p:cNvCxnSpPr/>
            <p:nvPr/>
          </p:nvCxnSpPr>
          <p:spPr>
            <a:xfrm>
              <a:off x="714348" y="2449335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142"/>
            <p:cNvSpPr txBox="1"/>
            <p:nvPr/>
          </p:nvSpPr>
          <p:spPr>
            <a:xfrm>
              <a:off x="794201" y="251967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行业类别 *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8" name="直接连接符 247"/>
            <p:cNvCxnSpPr/>
            <p:nvPr/>
          </p:nvCxnSpPr>
          <p:spPr>
            <a:xfrm>
              <a:off x="702378" y="483518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145"/>
            <p:cNvSpPr txBox="1"/>
            <p:nvPr/>
          </p:nvSpPr>
          <p:spPr>
            <a:xfrm>
              <a:off x="773816" y="757004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是否规上企业 * 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0" name="TextBox 146"/>
            <p:cNvSpPr txBox="1"/>
            <p:nvPr/>
          </p:nvSpPr>
          <p:spPr>
            <a:xfrm>
              <a:off x="773816" y="555526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其他属性信息</a:t>
              </a:r>
              <a:endParaRPr lang="zh-CN" altLang="en-US" sz="9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51" name="直接连接符 250"/>
            <p:cNvCxnSpPr/>
            <p:nvPr/>
          </p:nvCxnSpPr>
          <p:spPr>
            <a:xfrm>
              <a:off x="702378" y="699542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702378" y="952864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矩形 252"/>
            <p:cNvSpPr/>
            <p:nvPr/>
          </p:nvSpPr>
          <p:spPr>
            <a:xfrm>
              <a:off x="1688243" y="1819843"/>
              <a:ext cx="53091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请填写</a:t>
              </a:r>
            </a:p>
          </p:txBody>
        </p:sp>
        <p:sp>
          <p:nvSpPr>
            <p:cNvPr id="254" name="TextBox 150"/>
            <p:cNvSpPr txBox="1"/>
            <p:nvPr/>
          </p:nvSpPr>
          <p:spPr>
            <a:xfrm>
              <a:off x="2621495" y="751970"/>
              <a:ext cx="358486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&gt;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5" name="TextBox 151"/>
            <p:cNvSpPr txBox="1"/>
            <p:nvPr/>
          </p:nvSpPr>
          <p:spPr>
            <a:xfrm>
              <a:off x="2629338" y="1281567"/>
              <a:ext cx="358486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&gt;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6" name="TextBox 152"/>
            <p:cNvSpPr txBox="1"/>
            <p:nvPr/>
          </p:nvSpPr>
          <p:spPr>
            <a:xfrm>
              <a:off x="2629338" y="2224448"/>
              <a:ext cx="358486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&gt;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7" name="TextBox 153"/>
            <p:cNvSpPr txBox="1"/>
            <p:nvPr/>
          </p:nvSpPr>
          <p:spPr>
            <a:xfrm>
              <a:off x="2629338" y="2540340"/>
              <a:ext cx="358486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&gt;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067568" y="736894"/>
            <a:ext cx="2333723" cy="66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 283"/>
          <p:cNvSpPr/>
          <p:nvPr/>
        </p:nvSpPr>
        <p:spPr>
          <a:xfrm>
            <a:off x="1062418" y="1886837"/>
            <a:ext cx="2333723" cy="66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/>
          <p:cNvSpPr/>
          <p:nvPr/>
        </p:nvSpPr>
        <p:spPr>
          <a:xfrm>
            <a:off x="3924814" y="2386274"/>
            <a:ext cx="2333723" cy="66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grpSp>
        <p:nvGrpSpPr>
          <p:cNvPr id="286" name="组合 175"/>
          <p:cNvGrpSpPr/>
          <p:nvPr/>
        </p:nvGrpSpPr>
        <p:grpSpPr>
          <a:xfrm>
            <a:off x="3906214" y="311765"/>
            <a:ext cx="2357454" cy="400473"/>
            <a:chOff x="539552" y="404664"/>
            <a:chExt cx="3240360" cy="432048"/>
          </a:xfrm>
        </p:grpSpPr>
        <p:sp>
          <p:nvSpPr>
            <p:cNvPr id="287" name="矩形 286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8" name="TextBox 149"/>
            <p:cNvSpPr txBox="1"/>
            <p:nvPr/>
          </p:nvSpPr>
          <p:spPr>
            <a:xfrm>
              <a:off x="1547664" y="475275"/>
              <a:ext cx="1224136" cy="282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新增企业</a:t>
              </a:r>
              <a:endParaRPr lang="zh-CN" altLang="en-US" sz="11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9" name="矩形 288"/>
          <p:cNvSpPr/>
          <p:nvPr/>
        </p:nvSpPr>
        <p:spPr>
          <a:xfrm>
            <a:off x="3906214" y="311764"/>
            <a:ext cx="2357454" cy="414338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0" name="TextBox 151"/>
          <p:cNvSpPr txBox="1"/>
          <p:nvPr/>
        </p:nvSpPr>
        <p:spPr>
          <a:xfrm>
            <a:off x="3933300" y="433548"/>
            <a:ext cx="3396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9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1" name="TextBox 152"/>
          <p:cNvSpPr txBox="1"/>
          <p:nvPr/>
        </p:nvSpPr>
        <p:spPr>
          <a:xfrm>
            <a:off x="3977652" y="1864534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营业状态 *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2" name="直接连接符 291"/>
          <p:cNvCxnSpPr/>
          <p:nvPr/>
        </p:nvCxnSpPr>
        <p:spPr>
          <a:xfrm>
            <a:off x="3906214" y="208543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154"/>
          <p:cNvSpPr txBox="1"/>
          <p:nvPr/>
        </p:nvSpPr>
        <p:spPr>
          <a:xfrm>
            <a:off x="3977652" y="2150286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经营范围                    请填写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4" name="直接连接符 293"/>
          <p:cNvCxnSpPr/>
          <p:nvPr/>
        </p:nvCxnSpPr>
        <p:spPr>
          <a:xfrm>
            <a:off x="3906214" y="237459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组合 294"/>
          <p:cNvGrpSpPr/>
          <p:nvPr/>
        </p:nvGrpSpPr>
        <p:grpSpPr>
          <a:xfrm>
            <a:off x="3901083" y="2455474"/>
            <a:ext cx="2374379" cy="1474601"/>
            <a:chOff x="6138505" y="1843823"/>
            <a:chExt cx="2374379" cy="1474601"/>
          </a:xfrm>
        </p:grpSpPr>
        <p:cxnSp>
          <p:nvCxnSpPr>
            <p:cNvPr id="296" name="直接连接符 295"/>
            <p:cNvCxnSpPr/>
            <p:nvPr/>
          </p:nvCxnSpPr>
          <p:spPr>
            <a:xfrm>
              <a:off x="6143636" y="1843823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6143636" y="2059847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158"/>
            <p:cNvSpPr txBox="1"/>
            <p:nvPr/>
          </p:nvSpPr>
          <p:spPr>
            <a:xfrm>
              <a:off x="6221808" y="2141792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法定代表人姓名 *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请填写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99" name="直接连接符 298"/>
            <p:cNvCxnSpPr/>
            <p:nvPr/>
          </p:nvCxnSpPr>
          <p:spPr>
            <a:xfrm>
              <a:off x="6143001" y="2341633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160"/>
            <p:cNvSpPr txBox="1"/>
            <p:nvPr/>
          </p:nvSpPr>
          <p:spPr>
            <a:xfrm>
              <a:off x="6214439" y="2405929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法定代表人国籍 *           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01" name="直接连接符 300"/>
            <p:cNvCxnSpPr/>
            <p:nvPr/>
          </p:nvCxnSpPr>
          <p:spPr>
            <a:xfrm>
              <a:off x="6143001" y="2592814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162"/>
            <p:cNvSpPr txBox="1"/>
            <p:nvPr/>
          </p:nvSpPr>
          <p:spPr>
            <a:xfrm>
              <a:off x="6207187" y="2694127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法定代表人证件类型 *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03" name="直接连接符 302"/>
            <p:cNvCxnSpPr/>
            <p:nvPr/>
          </p:nvCxnSpPr>
          <p:spPr>
            <a:xfrm>
              <a:off x="6155430" y="2879132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164"/>
            <p:cNvSpPr txBox="1"/>
            <p:nvPr/>
          </p:nvSpPr>
          <p:spPr>
            <a:xfrm>
              <a:off x="6207187" y="2933796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法定代表人证件号码 *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05" name="直接连接符 304"/>
            <p:cNvCxnSpPr/>
            <p:nvPr/>
          </p:nvCxnSpPr>
          <p:spPr>
            <a:xfrm>
              <a:off x="6138505" y="3129630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166"/>
            <p:cNvSpPr txBox="1"/>
            <p:nvPr/>
          </p:nvSpPr>
          <p:spPr>
            <a:xfrm>
              <a:off x="6214439" y="3179925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法定代表人联系方式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请填写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" name="TextBox 169"/>
            <p:cNvSpPr txBox="1"/>
            <p:nvPr/>
          </p:nvSpPr>
          <p:spPr>
            <a:xfrm>
              <a:off x="6187387" y="1888157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法定代表人信息（</a:t>
              </a:r>
              <a:r>
                <a:rPr lang="en-US" altLang="zh-CN" sz="9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9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sz="9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8" name="组合 307"/>
          <p:cNvGrpSpPr/>
          <p:nvPr/>
        </p:nvGrpSpPr>
        <p:grpSpPr>
          <a:xfrm>
            <a:off x="3905579" y="799290"/>
            <a:ext cx="2357454" cy="913431"/>
            <a:chOff x="3357554" y="3681974"/>
            <a:chExt cx="2357454" cy="913431"/>
          </a:xfrm>
        </p:grpSpPr>
        <p:sp>
          <p:nvSpPr>
            <p:cNvPr id="309" name="TextBox 120"/>
            <p:cNvSpPr txBox="1"/>
            <p:nvPr/>
          </p:nvSpPr>
          <p:spPr>
            <a:xfrm>
              <a:off x="3428992" y="3681974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注册资本（万元）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请填写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10" name="直接连接符 309"/>
            <p:cNvCxnSpPr/>
            <p:nvPr/>
          </p:nvCxnSpPr>
          <p:spPr>
            <a:xfrm>
              <a:off x="3357554" y="3864091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122"/>
            <p:cNvSpPr txBox="1"/>
            <p:nvPr/>
          </p:nvSpPr>
          <p:spPr>
            <a:xfrm>
              <a:off x="3428992" y="3928946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币种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12" name="直接连接符 311"/>
            <p:cNvCxnSpPr/>
            <p:nvPr/>
          </p:nvCxnSpPr>
          <p:spPr>
            <a:xfrm>
              <a:off x="3357554" y="4149843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TextBox 124"/>
            <p:cNvSpPr txBox="1"/>
            <p:nvPr/>
          </p:nvSpPr>
          <p:spPr>
            <a:xfrm>
              <a:off x="3428992" y="4214698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登记机关 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请填写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14" name="直接连接符 313"/>
            <p:cNvCxnSpPr/>
            <p:nvPr/>
          </p:nvCxnSpPr>
          <p:spPr>
            <a:xfrm>
              <a:off x="3357554" y="4383880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126"/>
            <p:cNvSpPr txBox="1"/>
            <p:nvPr/>
          </p:nvSpPr>
          <p:spPr>
            <a:xfrm>
              <a:off x="3428992" y="4456906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核准日期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16" name="直接连接符 315"/>
          <p:cNvCxnSpPr/>
          <p:nvPr/>
        </p:nvCxnSpPr>
        <p:spPr>
          <a:xfrm>
            <a:off x="3937564" y="180740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>
            <a:off x="3911345" y="398779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181"/>
          <p:cNvSpPr txBox="1"/>
          <p:nvPr/>
        </p:nvSpPr>
        <p:spPr>
          <a:xfrm>
            <a:off x="7220967" y="1068373"/>
            <a:ext cx="149449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9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增加法定代表人信息</a:t>
            </a:r>
            <a:endParaRPr lang="zh-CN" altLang="en-US" sz="9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0" name="TextBox 188"/>
          <p:cNvSpPr txBox="1"/>
          <p:nvPr/>
        </p:nvSpPr>
        <p:spPr>
          <a:xfrm>
            <a:off x="5864524" y="1015314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1" name="TextBox 189"/>
          <p:cNvSpPr txBox="1"/>
          <p:nvPr/>
        </p:nvSpPr>
        <p:spPr>
          <a:xfrm>
            <a:off x="5864524" y="1596690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2" name="TextBox 190"/>
          <p:cNvSpPr txBox="1"/>
          <p:nvPr/>
        </p:nvSpPr>
        <p:spPr>
          <a:xfrm>
            <a:off x="5864524" y="1884988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3" name="TextBox 191"/>
          <p:cNvSpPr txBox="1"/>
          <p:nvPr/>
        </p:nvSpPr>
        <p:spPr>
          <a:xfrm>
            <a:off x="5810073" y="3040922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4" name="TextBox 192"/>
          <p:cNvSpPr txBox="1"/>
          <p:nvPr/>
        </p:nvSpPr>
        <p:spPr>
          <a:xfrm>
            <a:off x="5817846" y="3291877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5" name="TextBox 193"/>
          <p:cNvSpPr txBox="1"/>
          <p:nvPr/>
        </p:nvSpPr>
        <p:spPr>
          <a:xfrm>
            <a:off x="5817846" y="3547619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" name="TextBox 166"/>
          <p:cNvSpPr txBox="1"/>
          <p:nvPr/>
        </p:nvSpPr>
        <p:spPr>
          <a:xfrm>
            <a:off x="3961754" y="4046943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法定代表人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*         请选择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8" name="直接连接符 327"/>
          <p:cNvCxnSpPr/>
          <p:nvPr/>
        </p:nvCxnSpPr>
        <p:spPr>
          <a:xfrm>
            <a:off x="3894420" y="423384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166"/>
          <p:cNvSpPr txBox="1"/>
          <p:nvPr/>
        </p:nvSpPr>
        <p:spPr>
          <a:xfrm>
            <a:off x="3984386" y="4268345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在任时间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起                请选择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0" name="直接连接符 329"/>
          <p:cNvCxnSpPr/>
          <p:nvPr/>
        </p:nvCxnSpPr>
        <p:spPr>
          <a:xfrm>
            <a:off x="6660982" y="72523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166"/>
          <p:cNvSpPr txBox="1"/>
          <p:nvPr/>
        </p:nvSpPr>
        <p:spPr>
          <a:xfrm>
            <a:off x="6736525" y="775493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在任时间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至        请选择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2" name="直接连接符 331"/>
          <p:cNvCxnSpPr/>
          <p:nvPr/>
        </p:nvCxnSpPr>
        <p:spPr>
          <a:xfrm>
            <a:off x="6607034" y="98348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 332"/>
          <p:cNvSpPr/>
          <p:nvPr/>
        </p:nvSpPr>
        <p:spPr>
          <a:xfrm>
            <a:off x="6635940" y="1302957"/>
            <a:ext cx="2333723" cy="66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334" name="文本框 333"/>
          <p:cNvSpPr txBox="1"/>
          <p:nvPr/>
        </p:nvSpPr>
        <p:spPr>
          <a:xfrm>
            <a:off x="4013138" y="4539790"/>
            <a:ext cx="208823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/>
              <a:t>法</a:t>
            </a:r>
            <a:r>
              <a:rPr lang="zh-CN" altLang="en-US" sz="1200" dirty="0" smtClean="0"/>
              <a:t>人可添加历史法人，新建时未保存状态下可删除非第一个法人。</a:t>
            </a:r>
            <a:endParaRPr lang="en-US" altLang="zh-CN" sz="1200" dirty="0" smtClean="0"/>
          </a:p>
        </p:txBody>
      </p:sp>
      <p:sp>
        <p:nvSpPr>
          <p:cNvPr id="335" name="等腰三角形 334"/>
          <p:cNvSpPr/>
          <p:nvPr/>
        </p:nvSpPr>
        <p:spPr>
          <a:xfrm rot="5400000">
            <a:off x="3746612" y="4585991"/>
            <a:ext cx="263834" cy="14287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93"/>
          <p:cNvSpPr txBox="1"/>
          <p:nvPr/>
        </p:nvSpPr>
        <p:spPr>
          <a:xfrm>
            <a:off x="5856153" y="4268344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TextBox 193"/>
          <p:cNvSpPr txBox="1"/>
          <p:nvPr/>
        </p:nvSpPr>
        <p:spPr>
          <a:xfrm>
            <a:off x="8573910" y="777488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352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175"/>
          <p:cNvGrpSpPr/>
          <p:nvPr/>
        </p:nvGrpSpPr>
        <p:grpSpPr>
          <a:xfrm>
            <a:off x="1053298" y="311764"/>
            <a:ext cx="2357454" cy="400473"/>
            <a:chOff x="539552" y="404664"/>
            <a:chExt cx="3240360" cy="432048"/>
          </a:xfrm>
        </p:grpSpPr>
        <p:sp>
          <p:nvSpPr>
            <p:cNvPr id="60" name="矩形 59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85"/>
            <p:cNvSpPr txBox="1"/>
            <p:nvPr/>
          </p:nvSpPr>
          <p:spPr>
            <a:xfrm>
              <a:off x="1547664" y="475275"/>
              <a:ext cx="1224136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企业详情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1053298" y="311763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87"/>
          <p:cNvSpPr txBox="1"/>
          <p:nvPr/>
        </p:nvSpPr>
        <p:spPr>
          <a:xfrm>
            <a:off x="1080384" y="433547"/>
            <a:ext cx="339629" cy="1569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88"/>
          <p:cNvSpPr txBox="1"/>
          <p:nvPr/>
        </p:nvSpPr>
        <p:spPr>
          <a:xfrm>
            <a:off x="1124736" y="2287492"/>
            <a:ext cx="221457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统一社会信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用代码 *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1052728" y="257043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90"/>
          <p:cNvSpPr txBox="1"/>
          <p:nvPr/>
        </p:nvSpPr>
        <p:spPr>
          <a:xfrm>
            <a:off x="1080384" y="2625490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住所地址编码 *     请填写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1053298" y="2811293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92"/>
          <p:cNvSpPr txBox="1"/>
          <p:nvPr/>
        </p:nvSpPr>
        <p:spPr>
          <a:xfrm>
            <a:off x="1124736" y="2015530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企业名称 *           请填写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1053298" y="223642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94"/>
          <p:cNvSpPr txBox="1"/>
          <p:nvPr/>
        </p:nvSpPr>
        <p:spPr>
          <a:xfrm>
            <a:off x="1137467" y="2873180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企业联系方式       请填写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1043608" y="3078638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96"/>
          <p:cNvSpPr txBox="1"/>
          <p:nvPr/>
        </p:nvSpPr>
        <p:spPr>
          <a:xfrm>
            <a:off x="1124736" y="3127033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企业类别 *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053298" y="334054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98"/>
          <p:cNvSpPr txBox="1"/>
          <p:nvPr/>
        </p:nvSpPr>
        <p:spPr>
          <a:xfrm>
            <a:off x="1124736" y="3404158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行业类别 *    </a:t>
            </a:r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1053298" y="3625055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100"/>
          <p:cNvSpPr txBox="1"/>
          <p:nvPr/>
        </p:nvSpPr>
        <p:spPr>
          <a:xfrm>
            <a:off x="1124736" y="3764434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成立日期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052728" y="393679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02"/>
          <p:cNvSpPr txBox="1"/>
          <p:nvPr/>
        </p:nvSpPr>
        <p:spPr>
          <a:xfrm>
            <a:off x="1124166" y="3995236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营业起始日期        </a:t>
            </a:r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1052728" y="418562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104"/>
          <p:cNvSpPr txBox="1"/>
          <p:nvPr/>
        </p:nvSpPr>
        <p:spPr>
          <a:xfrm>
            <a:off x="1124313" y="4226025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营业截止日期 </a:t>
            </a:r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1052728" y="829719"/>
            <a:ext cx="2367144" cy="1053969"/>
            <a:chOff x="2564896" y="1016176"/>
            <a:chExt cx="2367144" cy="1053969"/>
          </a:xfrm>
        </p:grpSpPr>
        <p:sp>
          <p:nvSpPr>
            <p:cNvPr id="94" name="TextBox 127"/>
            <p:cNvSpPr txBox="1"/>
            <p:nvPr/>
          </p:nvSpPr>
          <p:spPr>
            <a:xfrm>
              <a:off x="2636334" y="1016176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采集人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王</a:t>
              </a:r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一亮</a:t>
              </a:r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2564896" y="1237073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129"/>
            <p:cNvSpPr txBox="1"/>
            <p:nvPr/>
          </p:nvSpPr>
          <p:spPr>
            <a:xfrm>
              <a:off x="2636334" y="1310099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采集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人联系方式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18655663213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>
            <a:xfrm>
              <a:off x="2564896" y="1530996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131"/>
            <p:cNvSpPr txBox="1"/>
            <p:nvPr/>
          </p:nvSpPr>
          <p:spPr>
            <a:xfrm>
              <a:off x="2636334" y="158768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录入人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王一亮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9" name="直接连接符 98"/>
            <p:cNvCxnSpPr/>
            <p:nvPr/>
          </p:nvCxnSpPr>
          <p:spPr>
            <a:xfrm>
              <a:off x="2564896" y="1808577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133"/>
            <p:cNvSpPr txBox="1"/>
            <p:nvPr/>
          </p:nvSpPr>
          <p:spPr>
            <a:xfrm>
              <a:off x="2627784" y="1852533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录入时间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2017-08-13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1" name="直接连接符 100"/>
            <p:cNvCxnSpPr/>
            <p:nvPr/>
          </p:nvCxnSpPr>
          <p:spPr>
            <a:xfrm>
              <a:off x="2574586" y="2068557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直接连接符 101"/>
          <p:cNvCxnSpPr/>
          <p:nvPr/>
        </p:nvCxnSpPr>
        <p:spPr>
          <a:xfrm>
            <a:off x="1043608" y="79928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1062418" y="194719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1062418" y="3681860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83"/>
          <p:cNvSpPr txBox="1"/>
          <p:nvPr/>
        </p:nvSpPr>
        <p:spPr>
          <a:xfrm>
            <a:off x="2989948" y="3171439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84"/>
          <p:cNvSpPr txBox="1"/>
          <p:nvPr/>
        </p:nvSpPr>
        <p:spPr>
          <a:xfrm>
            <a:off x="2989948" y="3429910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956877" y="2275566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请填写</a:t>
            </a:r>
          </a:p>
        </p:txBody>
      </p:sp>
      <p:sp>
        <p:nvSpPr>
          <p:cNvPr id="108" name="TextBox 185"/>
          <p:cNvSpPr txBox="1"/>
          <p:nvPr/>
        </p:nvSpPr>
        <p:spPr>
          <a:xfrm>
            <a:off x="2980258" y="3752415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TextBox 186"/>
          <p:cNvSpPr txBox="1"/>
          <p:nvPr/>
        </p:nvSpPr>
        <p:spPr>
          <a:xfrm>
            <a:off x="2987824" y="4016248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TextBox 187"/>
          <p:cNvSpPr txBox="1"/>
          <p:nvPr/>
        </p:nvSpPr>
        <p:spPr>
          <a:xfrm>
            <a:off x="2987824" y="4232613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6635940" y="359069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75"/>
          <p:cNvGrpSpPr/>
          <p:nvPr/>
        </p:nvGrpSpPr>
        <p:grpSpPr>
          <a:xfrm>
            <a:off x="6619776" y="311764"/>
            <a:ext cx="2357454" cy="400473"/>
            <a:chOff x="539552" y="404664"/>
            <a:chExt cx="3240360" cy="432048"/>
          </a:xfrm>
        </p:grpSpPr>
        <p:sp>
          <p:nvSpPr>
            <p:cNvPr id="113" name="矩形 112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TextBox 157"/>
            <p:cNvSpPr txBox="1"/>
            <p:nvPr/>
          </p:nvSpPr>
          <p:spPr>
            <a:xfrm>
              <a:off x="1547664" y="475275"/>
              <a:ext cx="1224136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企业详情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5" name="矩形 114"/>
          <p:cNvSpPr/>
          <p:nvPr/>
        </p:nvSpPr>
        <p:spPr>
          <a:xfrm>
            <a:off x="6619776" y="311763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05"/>
          <p:cNvSpPr txBox="1"/>
          <p:nvPr/>
        </p:nvSpPr>
        <p:spPr>
          <a:xfrm>
            <a:off x="6646862" y="433547"/>
            <a:ext cx="3396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9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6625995" y="1334249"/>
            <a:ext cx="2369424" cy="2195321"/>
            <a:chOff x="702378" y="483518"/>
            <a:chExt cx="2369424" cy="2195321"/>
          </a:xfrm>
        </p:grpSpPr>
        <p:sp>
          <p:nvSpPr>
            <p:cNvPr id="118" name="TextBox 107"/>
            <p:cNvSpPr txBox="1"/>
            <p:nvPr/>
          </p:nvSpPr>
          <p:spPr>
            <a:xfrm>
              <a:off x="785786" y="102281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从业人数                请填写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714348" y="1224304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09"/>
            <p:cNvSpPr txBox="1"/>
            <p:nvPr/>
          </p:nvSpPr>
          <p:spPr>
            <a:xfrm>
              <a:off x="785786" y="1289159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是否危化企业 *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>
            <a:xfrm>
              <a:off x="714348" y="1510056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17"/>
            <p:cNvSpPr txBox="1"/>
            <p:nvPr/>
          </p:nvSpPr>
          <p:spPr>
            <a:xfrm>
              <a:off x="773246" y="1577808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治保负责人姓名     请填写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714348" y="1770484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19"/>
            <p:cNvSpPr txBox="1"/>
            <p:nvPr/>
          </p:nvSpPr>
          <p:spPr>
            <a:xfrm>
              <a:off x="773455" y="1816443"/>
              <a:ext cx="221457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治保负责人</a:t>
              </a:r>
              <a:endPara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联系方式 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5" name="直接连接符 124"/>
            <p:cNvCxnSpPr/>
            <p:nvPr/>
          </p:nvCxnSpPr>
          <p:spPr>
            <a:xfrm>
              <a:off x="714348" y="2155412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40"/>
            <p:cNvSpPr txBox="1"/>
            <p:nvPr/>
          </p:nvSpPr>
          <p:spPr>
            <a:xfrm>
              <a:off x="785786" y="2228438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安全隐患类型 *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>
            <a:xfrm>
              <a:off x="714348" y="2449335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42"/>
            <p:cNvSpPr txBox="1"/>
            <p:nvPr/>
          </p:nvSpPr>
          <p:spPr>
            <a:xfrm>
              <a:off x="794201" y="251967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行业类别 *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9" name="直接连接符 128"/>
            <p:cNvCxnSpPr/>
            <p:nvPr/>
          </p:nvCxnSpPr>
          <p:spPr>
            <a:xfrm>
              <a:off x="702378" y="483518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45"/>
            <p:cNvSpPr txBox="1"/>
            <p:nvPr/>
          </p:nvSpPr>
          <p:spPr>
            <a:xfrm>
              <a:off x="773816" y="757004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是否规上企业 * 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TextBox 146"/>
            <p:cNvSpPr txBox="1"/>
            <p:nvPr/>
          </p:nvSpPr>
          <p:spPr>
            <a:xfrm>
              <a:off x="773816" y="555526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其他属性信息</a:t>
              </a:r>
              <a:endParaRPr lang="zh-CN" altLang="en-US" sz="9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32" name="直接连接符 131"/>
            <p:cNvCxnSpPr/>
            <p:nvPr/>
          </p:nvCxnSpPr>
          <p:spPr>
            <a:xfrm>
              <a:off x="702378" y="699542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702378" y="952864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矩形 133"/>
            <p:cNvSpPr/>
            <p:nvPr/>
          </p:nvSpPr>
          <p:spPr>
            <a:xfrm>
              <a:off x="1688243" y="1819843"/>
              <a:ext cx="53091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请填写</a:t>
              </a:r>
            </a:p>
          </p:txBody>
        </p:sp>
        <p:sp>
          <p:nvSpPr>
            <p:cNvPr id="135" name="TextBox 150"/>
            <p:cNvSpPr txBox="1"/>
            <p:nvPr/>
          </p:nvSpPr>
          <p:spPr>
            <a:xfrm>
              <a:off x="2621495" y="751970"/>
              <a:ext cx="358486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&gt;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TextBox 151"/>
            <p:cNvSpPr txBox="1"/>
            <p:nvPr/>
          </p:nvSpPr>
          <p:spPr>
            <a:xfrm>
              <a:off x="2629338" y="1281567"/>
              <a:ext cx="358486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&gt;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TextBox 152"/>
            <p:cNvSpPr txBox="1"/>
            <p:nvPr/>
          </p:nvSpPr>
          <p:spPr>
            <a:xfrm>
              <a:off x="2629338" y="2224448"/>
              <a:ext cx="358486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&gt;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TextBox 153"/>
            <p:cNvSpPr txBox="1"/>
            <p:nvPr/>
          </p:nvSpPr>
          <p:spPr>
            <a:xfrm>
              <a:off x="2629338" y="2540340"/>
              <a:ext cx="358486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&gt;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9" name="矩形 138"/>
          <p:cNvSpPr/>
          <p:nvPr/>
        </p:nvSpPr>
        <p:spPr>
          <a:xfrm>
            <a:off x="1067568" y="736894"/>
            <a:ext cx="2333723" cy="66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062418" y="1886837"/>
            <a:ext cx="2333723" cy="66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3924814" y="2386274"/>
            <a:ext cx="2333723" cy="66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grpSp>
        <p:nvGrpSpPr>
          <p:cNvPr id="142" name="组合 175"/>
          <p:cNvGrpSpPr/>
          <p:nvPr/>
        </p:nvGrpSpPr>
        <p:grpSpPr>
          <a:xfrm>
            <a:off x="3906214" y="311765"/>
            <a:ext cx="2357454" cy="400473"/>
            <a:chOff x="539552" y="404664"/>
            <a:chExt cx="3240360" cy="432048"/>
          </a:xfrm>
        </p:grpSpPr>
        <p:sp>
          <p:nvSpPr>
            <p:cNvPr id="143" name="矩形 142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TextBox 149"/>
            <p:cNvSpPr txBox="1"/>
            <p:nvPr/>
          </p:nvSpPr>
          <p:spPr>
            <a:xfrm>
              <a:off x="1547664" y="475275"/>
              <a:ext cx="1224136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企业详情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5" name="矩形 144"/>
          <p:cNvSpPr/>
          <p:nvPr/>
        </p:nvSpPr>
        <p:spPr>
          <a:xfrm>
            <a:off x="3906214" y="311764"/>
            <a:ext cx="2357454" cy="414338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151"/>
          <p:cNvSpPr txBox="1"/>
          <p:nvPr/>
        </p:nvSpPr>
        <p:spPr>
          <a:xfrm>
            <a:off x="3933300" y="433548"/>
            <a:ext cx="3396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9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TextBox 152"/>
          <p:cNvSpPr txBox="1"/>
          <p:nvPr/>
        </p:nvSpPr>
        <p:spPr>
          <a:xfrm>
            <a:off x="3977652" y="1864534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营业状态 *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8" name="直接连接符 147"/>
          <p:cNvCxnSpPr/>
          <p:nvPr/>
        </p:nvCxnSpPr>
        <p:spPr>
          <a:xfrm>
            <a:off x="3906214" y="208543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54"/>
          <p:cNvSpPr txBox="1"/>
          <p:nvPr/>
        </p:nvSpPr>
        <p:spPr>
          <a:xfrm>
            <a:off x="3977652" y="2150286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经营范围                    请填写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0" name="直接连接符 149"/>
          <p:cNvCxnSpPr/>
          <p:nvPr/>
        </p:nvCxnSpPr>
        <p:spPr>
          <a:xfrm>
            <a:off x="3906214" y="237459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组合 150"/>
          <p:cNvGrpSpPr/>
          <p:nvPr/>
        </p:nvGrpSpPr>
        <p:grpSpPr>
          <a:xfrm>
            <a:off x="3901083" y="2455474"/>
            <a:ext cx="2374379" cy="1474601"/>
            <a:chOff x="6138505" y="1843823"/>
            <a:chExt cx="2374379" cy="1474601"/>
          </a:xfrm>
        </p:grpSpPr>
        <p:cxnSp>
          <p:nvCxnSpPr>
            <p:cNvPr id="152" name="直接连接符 151"/>
            <p:cNvCxnSpPr/>
            <p:nvPr/>
          </p:nvCxnSpPr>
          <p:spPr>
            <a:xfrm>
              <a:off x="6143636" y="1843823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6143636" y="2059847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8"/>
            <p:cNvSpPr txBox="1"/>
            <p:nvPr/>
          </p:nvSpPr>
          <p:spPr>
            <a:xfrm>
              <a:off x="6221808" y="2141792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法定代表人姓名 *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请填写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6143001" y="2341633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60"/>
            <p:cNvSpPr txBox="1"/>
            <p:nvPr/>
          </p:nvSpPr>
          <p:spPr>
            <a:xfrm>
              <a:off x="6214439" y="2405929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法定代表人国籍 *           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143001" y="2592814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62"/>
            <p:cNvSpPr txBox="1"/>
            <p:nvPr/>
          </p:nvSpPr>
          <p:spPr>
            <a:xfrm>
              <a:off x="6207187" y="2694127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法定代表人证件类型 *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>
            <a:xfrm>
              <a:off x="6155430" y="2879132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64"/>
            <p:cNvSpPr txBox="1"/>
            <p:nvPr/>
          </p:nvSpPr>
          <p:spPr>
            <a:xfrm>
              <a:off x="6207187" y="2933796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法定代表人证件号码 *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61" name="直接连接符 160"/>
            <p:cNvCxnSpPr/>
            <p:nvPr/>
          </p:nvCxnSpPr>
          <p:spPr>
            <a:xfrm>
              <a:off x="6138505" y="3129630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6"/>
            <p:cNvSpPr txBox="1"/>
            <p:nvPr/>
          </p:nvSpPr>
          <p:spPr>
            <a:xfrm>
              <a:off x="6214439" y="3179925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法定代表人联系方式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请填写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TextBox 169"/>
            <p:cNvSpPr txBox="1"/>
            <p:nvPr/>
          </p:nvSpPr>
          <p:spPr>
            <a:xfrm>
              <a:off x="6187387" y="1888157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法定代表人信息（</a:t>
              </a:r>
              <a:r>
                <a:rPr lang="en-US" altLang="zh-CN" sz="9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9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sz="9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3905579" y="799290"/>
            <a:ext cx="2357454" cy="913431"/>
            <a:chOff x="3357554" y="3681974"/>
            <a:chExt cx="2357454" cy="913431"/>
          </a:xfrm>
        </p:grpSpPr>
        <p:sp>
          <p:nvSpPr>
            <p:cNvPr id="165" name="TextBox 120"/>
            <p:cNvSpPr txBox="1"/>
            <p:nvPr/>
          </p:nvSpPr>
          <p:spPr>
            <a:xfrm>
              <a:off x="3428992" y="3681974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注册资本（万元）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请填写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66" name="直接连接符 165"/>
            <p:cNvCxnSpPr/>
            <p:nvPr/>
          </p:nvCxnSpPr>
          <p:spPr>
            <a:xfrm>
              <a:off x="3357554" y="3864091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22"/>
            <p:cNvSpPr txBox="1"/>
            <p:nvPr/>
          </p:nvSpPr>
          <p:spPr>
            <a:xfrm>
              <a:off x="3428992" y="3928946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币种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68" name="直接连接符 167"/>
            <p:cNvCxnSpPr/>
            <p:nvPr/>
          </p:nvCxnSpPr>
          <p:spPr>
            <a:xfrm>
              <a:off x="3357554" y="4149843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24"/>
            <p:cNvSpPr txBox="1"/>
            <p:nvPr/>
          </p:nvSpPr>
          <p:spPr>
            <a:xfrm>
              <a:off x="3428992" y="4214698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登记机关 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请填写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70" name="直接连接符 169"/>
            <p:cNvCxnSpPr/>
            <p:nvPr/>
          </p:nvCxnSpPr>
          <p:spPr>
            <a:xfrm>
              <a:off x="3357554" y="4383880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26"/>
            <p:cNvSpPr txBox="1"/>
            <p:nvPr/>
          </p:nvSpPr>
          <p:spPr>
            <a:xfrm>
              <a:off x="3428992" y="4456906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核准日期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2" name="直接连接符 171"/>
          <p:cNvCxnSpPr/>
          <p:nvPr/>
        </p:nvCxnSpPr>
        <p:spPr>
          <a:xfrm>
            <a:off x="3937564" y="180740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3911345" y="398779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81"/>
          <p:cNvSpPr txBox="1"/>
          <p:nvPr/>
        </p:nvSpPr>
        <p:spPr>
          <a:xfrm>
            <a:off x="7220967" y="1068373"/>
            <a:ext cx="149449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9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增加法定代表人信息</a:t>
            </a:r>
            <a:endParaRPr lang="zh-CN" altLang="en-US" sz="9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Box 188"/>
          <p:cNvSpPr txBox="1"/>
          <p:nvPr/>
        </p:nvSpPr>
        <p:spPr>
          <a:xfrm>
            <a:off x="5864524" y="1015314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6" name="TextBox 189"/>
          <p:cNvSpPr txBox="1"/>
          <p:nvPr/>
        </p:nvSpPr>
        <p:spPr>
          <a:xfrm>
            <a:off x="5864524" y="1596690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Box 190"/>
          <p:cNvSpPr txBox="1"/>
          <p:nvPr/>
        </p:nvSpPr>
        <p:spPr>
          <a:xfrm>
            <a:off x="5864524" y="1884988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8" name="TextBox 191"/>
          <p:cNvSpPr txBox="1"/>
          <p:nvPr/>
        </p:nvSpPr>
        <p:spPr>
          <a:xfrm>
            <a:off x="5810073" y="3040922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Box 192"/>
          <p:cNvSpPr txBox="1"/>
          <p:nvPr/>
        </p:nvSpPr>
        <p:spPr>
          <a:xfrm>
            <a:off x="5817846" y="3291877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193"/>
          <p:cNvSpPr txBox="1"/>
          <p:nvPr/>
        </p:nvSpPr>
        <p:spPr>
          <a:xfrm>
            <a:off x="5817846" y="3547619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166"/>
          <p:cNvSpPr txBox="1"/>
          <p:nvPr/>
        </p:nvSpPr>
        <p:spPr>
          <a:xfrm>
            <a:off x="3961754" y="4046943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法定代表人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*         请选择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2" name="直接连接符 181"/>
          <p:cNvCxnSpPr/>
          <p:nvPr/>
        </p:nvCxnSpPr>
        <p:spPr>
          <a:xfrm>
            <a:off x="3894420" y="423384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66"/>
          <p:cNvSpPr txBox="1"/>
          <p:nvPr/>
        </p:nvSpPr>
        <p:spPr>
          <a:xfrm>
            <a:off x="3984386" y="4268345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在任时间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起                 请选择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4" name="直接连接符 183"/>
          <p:cNvCxnSpPr/>
          <p:nvPr/>
        </p:nvCxnSpPr>
        <p:spPr>
          <a:xfrm>
            <a:off x="6660982" y="72523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66"/>
          <p:cNvSpPr txBox="1"/>
          <p:nvPr/>
        </p:nvSpPr>
        <p:spPr>
          <a:xfrm>
            <a:off x="6736525" y="775493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在任时间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至            请选择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6" name="直接连接符 185"/>
          <p:cNvCxnSpPr/>
          <p:nvPr/>
        </p:nvCxnSpPr>
        <p:spPr>
          <a:xfrm>
            <a:off x="6607034" y="98348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6635940" y="1302957"/>
            <a:ext cx="2333723" cy="66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88" name="TextBox 193"/>
          <p:cNvSpPr txBox="1"/>
          <p:nvPr/>
        </p:nvSpPr>
        <p:spPr>
          <a:xfrm>
            <a:off x="5849573" y="4275402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TextBox 193"/>
          <p:cNvSpPr txBox="1"/>
          <p:nvPr/>
        </p:nvSpPr>
        <p:spPr>
          <a:xfrm>
            <a:off x="8565425" y="744105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3010929" y="448913"/>
            <a:ext cx="41549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更新</a:t>
            </a:r>
          </a:p>
        </p:txBody>
      </p:sp>
      <p:sp>
        <p:nvSpPr>
          <p:cNvPr id="191" name="文本框 190"/>
          <p:cNvSpPr txBox="1"/>
          <p:nvPr/>
        </p:nvSpPr>
        <p:spPr>
          <a:xfrm>
            <a:off x="5834150" y="442487"/>
            <a:ext cx="41549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12972294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5576" y="627534"/>
            <a:ext cx="2357454" cy="4143386"/>
            <a:chOff x="3078642" y="437607"/>
            <a:chExt cx="2357454" cy="4143386"/>
          </a:xfrm>
        </p:grpSpPr>
        <p:sp>
          <p:nvSpPr>
            <p:cNvPr id="3" name="矩形 2"/>
            <p:cNvSpPr/>
            <p:nvPr/>
          </p:nvSpPr>
          <p:spPr>
            <a:xfrm>
              <a:off x="3078642" y="437608"/>
              <a:ext cx="2357454" cy="4004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176"/>
            <p:cNvSpPr txBox="1"/>
            <p:nvPr/>
          </p:nvSpPr>
          <p:spPr>
            <a:xfrm>
              <a:off x="3812072" y="503059"/>
              <a:ext cx="1029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体工商户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078642" y="437607"/>
              <a:ext cx="2357454" cy="4143386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178"/>
            <p:cNvSpPr txBox="1"/>
            <p:nvPr/>
          </p:nvSpPr>
          <p:spPr>
            <a:xfrm>
              <a:off x="3105728" y="559391"/>
              <a:ext cx="526728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zh-CN" altLang="en-US" sz="11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返回</a:t>
              </a:r>
              <a:endParaRPr lang="zh-CN" altLang="en-US" sz="11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3078642" y="4223803"/>
              <a:ext cx="23574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180"/>
            <p:cNvSpPr txBox="1"/>
            <p:nvPr/>
          </p:nvSpPr>
          <p:spPr>
            <a:xfrm>
              <a:off x="3387453" y="4261903"/>
              <a:ext cx="15872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+ 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新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增个体工商户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078642" y="1203598"/>
              <a:ext cx="23574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82"/>
            <p:cNvSpPr txBox="1"/>
            <p:nvPr/>
          </p:nvSpPr>
          <p:spPr>
            <a:xfrm>
              <a:off x="3454740" y="911616"/>
              <a:ext cx="621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搜索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83"/>
            <p:cNvSpPr txBox="1"/>
            <p:nvPr/>
          </p:nvSpPr>
          <p:spPr>
            <a:xfrm>
              <a:off x="4692114" y="911616"/>
              <a:ext cx="5652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查询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同侧圆角矩形 11"/>
            <p:cNvSpPr/>
            <p:nvPr/>
          </p:nvSpPr>
          <p:spPr>
            <a:xfrm>
              <a:off x="3160966" y="1652053"/>
              <a:ext cx="2143790" cy="208008"/>
            </a:xfrm>
            <a:prstGeom prst="round2SameRect">
              <a:avLst>
                <a:gd name="adj1" fmla="val 0"/>
                <a:gd name="adj2" fmla="val 19559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160966" y="1305317"/>
              <a:ext cx="2147903" cy="561050"/>
            </a:xfrm>
            <a:prstGeom prst="roundRect">
              <a:avLst>
                <a:gd name="adj" fmla="val 3803"/>
              </a:avLst>
            </a:prstGeom>
            <a:noFill/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4" name="TextBox 195"/>
            <p:cNvSpPr txBox="1"/>
            <p:nvPr/>
          </p:nvSpPr>
          <p:spPr>
            <a:xfrm>
              <a:off x="3243437" y="1366301"/>
              <a:ext cx="18685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萧山区哈皮儿宠物用品商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行</a:t>
              </a:r>
              <a:endPara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杭州市萧山区金城路</a:t>
              </a:r>
              <a:r>
                <a:rPr lang="en-US" altLang="zh-CN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228</a:t>
              </a:r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</a:t>
              </a:r>
            </a:p>
          </p:txBody>
        </p:sp>
        <p:sp>
          <p:nvSpPr>
            <p:cNvPr id="15" name="TextBox 196"/>
            <p:cNvSpPr txBox="1"/>
            <p:nvPr/>
          </p:nvSpPr>
          <p:spPr>
            <a:xfrm>
              <a:off x="3265741" y="1680815"/>
              <a:ext cx="3667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王大成</a:t>
              </a:r>
              <a:endPara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97"/>
            <p:cNvSpPr txBox="1"/>
            <p:nvPr/>
          </p:nvSpPr>
          <p:spPr>
            <a:xfrm>
              <a:off x="4342074" y="1680815"/>
              <a:ext cx="89577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8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2016-09-21</a:t>
              </a:r>
              <a:endPara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同侧圆角矩形 16"/>
            <p:cNvSpPr/>
            <p:nvPr/>
          </p:nvSpPr>
          <p:spPr>
            <a:xfrm>
              <a:off x="3160966" y="2344661"/>
              <a:ext cx="2143790" cy="208008"/>
            </a:xfrm>
            <a:prstGeom prst="round2SameRect">
              <a:avLst>
                <a:gd name="adj1" fmla="val 0"/>
                <a:gd name="adj2" fmla="val 19559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160966" y="1997925"/>
              <a:ext cx="2147903" cy="561050"/>
            </a:xfrm>
            <a:prstGeom prst="roundRect">
              <a:avLst>
                <a:gd name="adj" fmla="val 3803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9" name="TextBox 201"/>
            <p:cNvSpPr txBox="1"/>
            <p:nvPr/>
          </p:nvSpPr>
          <p:spPr>
            <a:xfrm>
              <a:off x="3243437" y="2058909"/>
              <a:ext cx="18685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萧山区哈皮儿宠物用品商行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杭州市萧山区金城路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228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</a:t>
              </a:r>
            </a:p>
          </p:txBody>
        </p:sp>
        <p:sp>
          <p:nvSpPr>
            <p:cNvPr id="20" name="TextBox 202"/>
            <p:cNvSpPr txBox="1"/>
            <p:nvPr/>
          </p:nvSpPr>
          <p:spPr>
            <a:xfrm>
              <a:off x="3265741" y="2373423"/>
              <a:ext cx="3667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王大成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3"/>
            <p:cNvSpPr txBox="1"/>
            <p:nvPr/>
          </p:nvSpPr>
          <p:spPr>
            <a:xfrm>
              <a:off x="4342074" y="2373423"/>
              <a:ext cx="89577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2016-09-21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同侧圆角矩形 21"/>
            <p:cNvSpPr/>
            <p:nvPr/>
          </p:nvSpPr>
          <p:spPr>
            <a:xfrm>
              <a:off x="3160966" y="3080813"/>
              <a:ext cx="2143790" cy="208008"/>
            </a:xfrm>
            <a:prstGeom prst="round2SameRect">
              <a:avLst>
                <a:gd name="adj1" fmla="val 0"/>
                <a:gd name="adj2" fmla="val 19559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160966" y="2734077"/>
              <a:ext cx="2147903" cy="561050"/>
            </a:xfrm>
            <a:prstGeom prst="roundRect">
              <a:avLst>
                <a:gd name="adj" fmla="val 3803"/>
              </a:avLst>
            </a:prstGeom>
            <a:noFill/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4" name="TextBox 207"/>
            <p:cNvSpPr txBox="1"/>
            <p:nvPr/>
          </p:nvSpPr>
          <p:spPr>
            <a:xfrm>
              <a:off x="3243437" y="2795061"/>
              <a:ext cx="18685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萧山区哈皮儿宠物用品商行</a:t>
              </a:r>
              <a:endParaRPr lang="en-US" altLang="zh-CN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杭州市萧山区金城路</a:t>
              </a:r>
              <a:r>
                <a:rPr lang="en-US" altLang="zh-CN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228</a:t>
              </a:r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</a:t>
              </a:r>
            </a:p>
          </p:txBody>
        </p:sp>
        <p:sp>
          <p:nvSpPr>
            <p:cNvPr id="25" name="TextBox 208"/>
            <p:cNvSpPr txBox="1"/>
            <p:nvPr/>
          </p:nvSpPr>
          <p:spPr>
            <a:xfrm>
              <a:off x="3265741" y="3109575"/>
              <a:ext cx="3667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王大成</a:t>
              </a:r>
              <a:endPara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09"/>
            <p:cNvSpPr txBox="1"/>
            <p:nvPr/>
          </p:nvSpPr>
          <p:spPr>
            <a:xfrm>
              <a:off x="4342074" y="3109575"/>
              <a:ext cx="89577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8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2016-09-21</a:t>
              </a:r>
              <a:endPara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同侧圆角矩形 26"/>
            <p:cNvSpPr/>
            <p:nvPr/>
          </p:nvSpPr>
          <p:spPr>
            <a:xfrm>
              <a:off x="3160966" y="3795193"/>
              <a:ext cx="2143790" cy="208008"/>
            </a:xfrm>
            <a:prstGeom prst="round2SameRect">
              <a:avLst>
                <a:gd name="adj1" fmla="val 0"/>
                <a:gd name="adj2" fmla="val 19559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160966" y="3448457"/>
              <a:ext cx="2147903" cy="561050"/>
            </a:xfrm>
            <a:prstGeom prst="roundRect">
              <a:avLst>
                <a:gd name="adj" fmla="val 3803"/>
              </a:avLst>
            </a:prstGeom>
            <a:noFill/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9" name="TextBox 213"/>
            <p:cNvSpPr txBox="1"/>
            <p:nvPr/>
          </p:nvSpPr>
          <p:spPr>
            <a:xfrm>
              <a:off x="3243437" y="3509441"/>
              <a:ext cx="18685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萧山区哈皮儿宠物用品商行</a:t>
              </a:r>
              <a:endParaRPr lang="en-US" altLang="zh-CN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杭州市萧山区金城路</a:t>
              </a:r>
              <a:r>
                <a:rPr lang="en-US" altLang="zh-CN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228</a:t>
              </a:r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</a:t>
              </a:r>
            </a:p>
          </p:txBody>
        </p:sp>
        <p:sp>
          <p:nvSpPr>
            <p:cNvPr id="30" name="TextBox 214"/>
            <p:cNvSpPr txBox="1"/>
            <p:nvPr/>
          </p:nvSpPr>
          <p:spPr>
            <a:xfrm>
              <a:off x="3265741" y="3823955"/>
              <a:ext cx="3667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王大成</a:t>
              </a:r>
              <a:endPara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215"/>
            <p:cNvSpPr txBox="1"/>
            <p:nvPr/>
          </p:nvSpPr>
          <p:spPr>
            <a:xfrm>
              <a:off x="4342074" y="3823955"/>
              <a:ext cx="89577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8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2016-09-21</a:t>
              </a:r>
              <a:endPara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42" y="1150426"/>
            <a:ext cx="152400" cy="1524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88" y="1152879"/>
            <a:ext cx="152400" cy="152400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>
          <a:xfrm>
            <a:off x="1907073" y="1101543"/>
            <a:ext cx="0" cy="24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2683149" y="1542187"/>
            <a:ext cx="26739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营业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2683149" y="2236087"/>
            <a:ext cx="26739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营业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2683149" y="2970567"/>
            <a:ext cx="26739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营业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2685921" y="3683886"/>
            <a:ext cx="26739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营业</a:t>
            </a:r>
          </a:p>
        </p:txBody>
      </p:sp>
      <p:grpSp>
        <p:nvGrpSpPr>
          <p:cNvPr id="109" name="组合 108"/>
          <p:cNvGrpSpPr/>
          <p:nvPr/>
        </p:nvGrpSpPr>
        <p:grpSpPr>
          <a:xfrm>
            <a:off x="3505181" y="628681"/>
            <a:ext cx="2416275" cy="4115559"/>
            <a:chOff x="773418" y="-2403"/>
            <a:chExt cx="3891436" cy="6628148"/>
          </a:xfrm>
        </p:grpSpPr>
        <p:grpSp>
          <p:nvGrpSpPr>
            <p:cNvPr id="110" name="组合 109"/>
            <p:cNvGrpSpPr/>
            <p:nvPr/>
          </p:nvGrpSpPr>
          <p:grpSpPr>
            <a:xfrm>
              <a:off x="773418" y="-2403"/>
              <a:ext cx="3722382" cy="629623"/>
              <a:chOff x="427944" y="330656"/>
              <a:chExt cx="3722382" cy="629623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539552" y="330656"/>
                <a:ext cx="3610774" cy="62962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TextBox 204"/>
              <p:cNvSpPr txBox="1"/>
              <p:nvPr/>
            </p:nvSpPr>
            <p:spPr>
              <a:xfrm>
                <a:off x="427944" y="472004"/>
                <a:ext cx="1224136" cy="396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</a:t>
                </a:r>
                <a:endPara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1" name="矩形 110"/>
            <p:cNvSpPr/>
            <p:nvPr/>
          </p:nvSpPr>
          <p:spPr>
            <a:xfrm>
              <a:off x="885026" y="-2402"/>
              <a:ext cx="3610774" cy="662814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TextBox 133"/>
            <p:cNvSpPr txBox="1"/>
            <p:nvPr/>
          </p:nvSpPr>
          <p:spPr>
            <a:xfrm>
              <a:off x="893814" y="665285"/>
              <a:ext cx="1468386" cy="40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历史搜索</a:t>
              </a:r>
              <a:endPara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1136530" y="140174"/>
              <a:ext cx="2703950" cy="326558"/>
            </a:xfrm>
            <a:prstGeom prst="roundRect">
              <a:avLst/>
            </a:pr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  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搜索字号名称、地址</a:t>
              </a:r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1247890" y="188385"/>
              <a:ext cx="208931" cy="250141"/>
              <a:chOff x="1750810" y="188385"/>
              <a:chExt cx="208931" cy="250141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1750810" y="188385"/>
                <a:ext cx="162285" cy="162285"/>
              </a:xfrm>
              <a:prstGeom prst="ellipse">
                <a:avLst/>
              </a:prstGeom>
              <a:noFill/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30" name="直接连接符 129"/>
              <p:cNvCxnSpPr>
                <a:stCxn id="129" idx="5"/>
              </p:cNvCxnSpPr>
              <p:nvPr/>
            </p:nvCxnSpPr>
            <p:spPr>
              <a:xfrm>
                <a:off x="1889329" y="326904"/>
                <a:ext cx="70412" cy="111622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36"/>
            <p:cNvSpPr txBox="1"/>
            <p:nvPr/>
          </p:nvSpPr>
          <p:spPr>
            <a:xfrm>
              <a:off x="3654053" y="144378"/>
              <a:ext cx="1010801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</a:p>
          </p:txBody>
        </p:sp>
        <p:cxnSp>
          <p:nvCxnSpPr>
            <p:cNvPr id="116" name="直接连接符 115"/>
            <p:cNvCxnSpPr/>
            <p:nvPr/>
          </p:nvCxnSpPr>
          <p:spPr>
            <a:xfrm>
              <a:off x="893814" y="1063639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885026" y="160359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76"/>
            <p:cNvSpPr txBox="1"/>
            <p:nvPr/>
          </p:nvSpPr>
          <p:spPr>
            <a:xfrm>
              <a:off x="810133" y="1198184"/>
              <a:ext cx="1419361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东区商行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885026" y="215223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78"/>
            <p:cNvSpPr txBox="1"/>
            <p:nvPr/>
          </p:nvSpPr>
          <p:spPr>
            <a:xfrm>
              <a:off x="773418" y="1732071"/>
              <a:ext cx="1552067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西区商行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21" name="Picture 4" descr="D:\工作\正在进行项目\智慧城市机会和项目梳理\【进行】2015智慧社区标准化产品推广\20160520_政务版手机界面设计汇总\2搜索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323"/>
            <a:stretch/>
          </p:blipFill>
          <p:spPr bwMode="auto">
            <a:xfrm>
              <a:off x="909054" y="4542461"/>
              <a:ext cx="3578987" cy="207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2" name="直接连接符 121"/>
            <p:cNvCxnSpPr/>
            <p:nvPr/>
          </p:nvCxnSpPr>
          <p:spPr>
            <a:xfrm>
              <a:off x="862027" y="271366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95"/>
            <p:cNvSpPr txBox="1"/>
            <p:nvPr/>
          </p:nvSpPr>
          <p:spPr>
            <a:xfrm>
              <a:off x="826357" y="2262533"/>
              <a:ext cx="1305199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南区商行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885026" y="326475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97"/>
            <p:cNvSpPr txBox="1"/>
            <p:nvPr/>
          </p:nvSpPr>
          <p:spPr>
            <a:xfrm>
              <a:off x="850014" y="2801098"/>
              <a:ext cx="1297440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北区商行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885026" y="382863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99"/>
            <p:cNvSpPr txBox="1"/>
            <p:nvPr/>
          </p:nvSpPr>
          <p:spPr>
            <a:xfrm>
              <a:off x="837858" y="3377503"/>
              <a:ext cx="1282200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正中商行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TextBox 200"/>
            <p:cNvSpPr txBox="1"/>
            <p:nvPr/>
          </p:nvSpPr>
          <p:spPr>
            <a:xfrm>
              <a:off x="1785582" y="4066415"/>
              <a:ext cx="1704377" cy="40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清除搜索记录</a:t>
              </a:r>
              <a:endPara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314481" y="622524"/>
            <a:ext cx="2414143" cy="4069605"/>
            <a:chOff x="6529946" y="109601"/>
            <a:chExt cx="3888002" cy="6554140"/>
          </a:xfrm>
        </p:grpSpPr>
        <p:grpSp>
          <p:nvGrpSpPr>
            <p:cNvPr id="93" name="组合 92"/>
            <p:cNvGrpSpPr/>
            <p:nvPr/>
          </p:nvGrpSpPr>
          <p:grpSpPr>
            <a:xfrm>
              <a:off x="6529946" y="109602"/>
              <a:ext cx="3718948" cy="432048"/>
              <a:chOff x="431378" y="404664"/>
              <a:chExt cx="3718948" cy="43204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539553" y="404664"/>
                <a:ext cx="3610773" cy="4320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TextBox 228"/>
              <p:cNvSpPr txBox="1"/>
              <p:nvPr/>
            </p:nvSpPr>
            <p:spPr>
              <a:xfrm>
                <a:off x="431378" y="464504"/>
                <a:ext cx="1224136" cy="37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</a:t>
                </a:r>
                <a:endPara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6638121" y="109601"/>
              <a:ext cx="3610774" cy="65541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6889624" y="178172"/>
              <a:ext cx="2703950" cy="326558"/>
            </a:xfrm>
            <a:prstGeom prst="roundRect">
              <a:avLst/>
            </a:pr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  皮儿</a:t>
              </a:r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7000984" y="226382"/>
              <a:ext cx="208931" cy="250141"/>
              <a:chOff x="1750810" y="188385"/>
              <a:chExt cx="208931" cy="250141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1750810" y="188385"/>
                <a:ext cx="162285" cy="162285"/>
              </a:xfrm>
              <a:prstGeom prst="ellipse">
                <a:avLst/>
              </a:prstGeom>
              <a:noFill/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40" name="直接连接符 139"/>
              <p:cNvCxnSpPr>
                <a:stCxn id="139" idx="5"/>
              </p:cNvCxnSpPr>
              <p:nvPr/>
            </p:nvCxnSpPr>
            <p:spPr>
              <a:xfrm>
                <a:off x="1889329" y="326904"/>
                <a:ext cx="70412" cy="111622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216"/>
            <p:cNvSpPr txBox="1"/>
            <p:nvPr/>
          </p:nvSpPr>
          <p:spPr>
            <a:xfrm>
              <a:off x="9407145" y="182375"/>
              <a:ext cx="1010803" cy="37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</a:p>
          </p:txBody>
        </p:sp>
        <p:cxnSp>
          <p:nvCxnSpPr>
            <p:cNvPr id="134" name="直接连接符 133"/>
            <p:cNvCxnSpPr/>
            <p:nvPr/>
          </p:nvCxnSpPr>
          <p:spPr>
            <a:xfrm>
              <a:off x="6638120" y="1329139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6638120" y="2024957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Picture 4" descr="D:\工作\正在进行项目\智慧城市机会和项目梳理\【进行】2015智慧社区标准化产品推广\20160520_政务版手机界面设计汇总\2搜索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323"/>
            <a:stretch/>
          </p:blipFill>
          <p:spPr bwMode="auto">
            <a:xfrm>
              <a:off x="6662148" y="4580458"/>
              <a:ext cx="3578987" cy="207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4" descr="D:\工作\正在进行项目\智慧城市机会和项目梳理\【进行】2015智慧社区标准化产品推广\20160520_政务版手机界面设计汇总\2搜索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E3E4E6"/>
                </a:clrFrom>
                <a:clrTo>
                  <a:srgbClr val="E3E4E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90" t="5765" r="14644" b="89353"/>
            <a:stretch/>
          </p:blipFill>
          <p:spPr bwMode="auto">
            <a:xfrm>
              <a:off x="9319253" y="241513"/>
              <a:ext cx="293109" cy="31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4" name="TextBox 195"/>
          <p:cNvSpPr txBox="1"/>
          <p:nvPr/>
        </p:nvSpPr>
        <p:spPr>
          <a:xfrm>
            <a:off x="6537813" y="1020134"/>
            <a:ext cx="18685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萧山区哈</a:t>
            </a:r>
            <a:r>
              <a:rPr lang="zh-CN" altLang="en-US" sz="9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皮儿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宠物用品商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145" name="TextBox 195"/>
          <p:cNvSpPr txBox="1"/>
          <p:nvPr/>
        </p:nvSpPr>
        <p:spPr>
          <a:xfrm>
            <a:off x="6517349" y="1479209"/>
            <a:ext cx="18685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皮儿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皮裤加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工厂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天河路</a:t>
            </a:r>
            <a:r>
              <a:rPr lang="en-US" altLang="zh-CN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1024798" y="253464"/>
            <a:ext cx="208823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 smtClean="0"/>
              <a:t>灰色板块代表该条信息无效。</a:t>
            </a:r>
            <a:endParaRPr lang="en-US" altLang="zh-CN" sz="1200" dirty="0" smtClean="0"/>
          </a:p>
        </p:txBody>
      </p:sp>
      <p:sp>
        <p:nvSpPr>
          <p:cNvPr id="84" name="等腰三角形 83"/>
          <p:cNvSpPr/>
          <p:nvPr/>
        </p:nvSpPr>
        <p:spPr>
          <a:xfrm rot="5400000">
            <a:off x="695095" y="280165"/>
            <a:ext cx="263834" cy="14287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06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683568" y="686149"/>
            <a:ext cx="2357454" cy="400473"/>
            <a:chOff x="539552" y="404664"/>
            <a:chExt cx="3240360" cy="432048"/>
          </a:xfrm>
        </p:grpSpPr>
        <p:sp>
          <p:nvSpPr>
            <p:cNvPr id="84" name="矩形 83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56"/>
            <p:cNvSpPr txBox="1"/>
            <p:nvPr/>
          </p:nvSpPr>
          <p:spPr>
            <a:xfrm>
              <a:off x="1547664" y="475275"/>
              <a:ext cx="1521395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查询个体户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683568" y="68614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59"/>
          <p:cNvSpPr txBox="1"/>
          <p:nvPr/>
        </p:nvSpPr>
        <p:spPr>
          <a:xfrm>
            <a:off x="755006" y="1180577"/>
            <a:ext cx="1093001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字号名称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683568" y="139489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683568" y="172097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66"/>
          <p:cNvSpPr txBox="1"/>
          <p:nvPr/>
        </p:nvSpPr>
        <p:spPr>
          <a:xfrm>
            <a:off x="755006" y="1495692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住所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693637" y="234481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72"/>
          <p:cNvSpPr txBox="1"/>
          <p:nvPr/>
        </p:nvSpPr>
        <p:spPr>
          <a:xfrm>
            <a:off x="764598" y="1800588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经营者姓名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7" name="直接连接符 96"/>
          <p:cNvCxnSpPr/>
          <p:nvPr/>
        </p:nvCxnSpPr>
        <p:spPr>
          <a:xfrm>
            <a:off x="683568" y="202004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75"/>
          <p:cNvSpPr txBox="1"/>
          <p:nvPr/>
        </p:nvSpPr>
        <p:spPr>
          <a:xfrm>
            <a:off x="767924" y="2084719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营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业状态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107"/>
          <p:cNvSpPr txBox="1"/>
          <p:nvPr/>
        </p:nvSpPr>
        <p:spPr>
          <a:xfrm>
            <a:off x="1589306" y="1158553"/>
            <a:ext cx="122258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请输入名称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11"/>
          <p:cNvSpPr txBox="1"/>
          <p:nvPr/>
        </p:nvSpPr>
        <p:spPr>
          <a:xfrm>
            <a:off x="1604255" y="1810622"/>
            <a:ext cx="122258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请输入姓名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12"/>
          <p:cNvSpPr txBox="1"/>
          <p:nvPr/>
        </p:nvSpPr>
        <p:spPr>
          <a:xfrm>
            <a:off x="1733322" y="1508991"/>
            <a:ext cx="122258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                   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16"/>
          <p:cNvSpPr txBox="1"/>
          <p:nvPr/>
        </p:nvSpPr>
        <p:spPr>
          <a:xfrm>
            <a:off x="2626073" y="2101383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17"/>
          <p:cNvSpPr txBox="1"/>
          <p:nvPr/>
        </p:nvSpPr>
        <p:spPr>
          <a:xfrm>
            <a:off x="1604255" y="2076657"/>
            <a:ext cx="122258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请选择营业状态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18"/>
          <p:cNvSpPr txBox="1"/>
          <p:nvPr/>
        </p:nvSpPr>
        <p:spPr>
          <a:xfrm>
            <a:off x="723656" y="804109"/>
            <a:ext cx="51876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19"/>
          <p:cNvSpPr txBox="1"/>
          <p:nvPr/>
        </p:nvSpPr>
        <p:spPr>
          <a:xfrm>
            <a:off x="1104936" y="2493549"/>
            <a:ext cx="1587285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</a:p>
        </p:txBody>
      </p:sp>
      <p:sp>
        <p:nvSpPr>
          <p:cNvPr id="108" name="TextBox 117"/>
          <p:cNvSpPr txBox="1"/>
          <p:nvPr/>
        </p:nvSpPr>
        <p:spPr>
          <a:xfrm>
            <a:off x="1585790" y="1505646"/>
            <a:ext cx="122258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请搜索并选择地址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573610" y="686149"/>
            <a:ext cx="2357454" cy="40047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76"/>
          <p:cNvSpPr txBox="1"/>
          <p:nvPr/>
        </p:nvSpPr>
        <p:spPr>
          <a:xfrm>
            <a:off x="4307040" y="751600"/>
            <a:ext cx="102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查询结果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573610" y="68614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78"/>
          <p:cNvSpPr txBox="1"/>
          <p:nvPr/>
        </p:nvSpPr>
        <p:spPr>
          <a:xfrm>
            <a:off x="3600696" y="807932"/>
            <a:ext cx="52672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同侧圆角矩形 162"/>
          <p:cNvSpPr/>
          <p:nvPr/>
        </p:nvSpPr>
        <p:spPr>
          <a:xfrm>
            <a:off x="3655934" y="157587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64" name="圆角矩形 163"/>
          <p:cNvSpPr/>
          <p:nvPr/>
        </p:nvSpPr>
        <p:spPr>
          <a:xfrm>
            <a:off x="3655934" y="122913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65" name="TextBox 195"/>
          <p:cNvSpPr txBox="1"/>
          <p:nvPr/>
        </p:nvSpPr>
        <p:spPr>
          <a:xfrm>
            <a:off x="3738405" y="129011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萧山区哈皮儿宠物用品商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166" name="TextBox 196"/>
          <p:cNvSpPr txBox="1"/>
          <p:nvPr/>
        </p:nvSpPr>
        <p:spPr>
          <a:xfrm>
            <a:off x="3760709" y="160463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TextBox 197"/>
          <p:cNvSpPr txBox="1"/>
          <p:nvPr/>
        </p:nvSpPr>
        <p:spPr>
          <a:xfrm>
            <a:off x="4837042" y="160463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同侧圆角矩形 167"/>
          <p:cNvSpPr/>
          <p:nvPr/>
        </p:nvSpPr>
        <p:spPr>
          <a:xfrm>
            <a:off x="3655934" y="2268478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69" name="圆角矩形 168"/>
          <p:cNvSpPr/>
          <p:nvPr/>
        </p:nvSpPr>
        <p:spPr>
          <a:xfrm>
            <a:off x="3655934" y="1921742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70" name="TextBox 201"/>
          <p:cNvSpPr txBox="1"/>
          <p:nvPr/>
        </p:nvSpPr>
        <p:spPr>
          <a:xfrm>
            <a:off x="3738405" y="1982726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萧山区哈皮儿宠物用品商行</a:t>
            </a:r>
            <a:endParaRPr lang="en-US" altLang="zh-CN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171" name="TextBox 202"/>
          <p:cNvSpPr txBox="1"/>
          <p:nvPr/>
        </p:nvSpPr>
        <p:spPr>
          <a:xfrm>
            <a:off x="3760709" y="2297240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2" name="TextBox 203"/>
          <p:cNvSpPr txBox="1"/>
          <p:nvPr/>
        </p:nvSpPr>
        <p:spPr>
          <a:xfrm>
            <a:off x="4837042" y="2297240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3" name="同侧圆角矩形 172"/>
          <p:cNvSpPr/>
          <p:nvPr/>
        </p:nvSpPr>
        <p:spPr>
          <a:xfrm>
            <a:off x="3655934" y="300463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74" name="圆角矩形 173"/>
          <p:cNvSpPr/>
          <p:nvPr/>
        </p:nvSpPr>
        <p:spPr>
          <a:xfrm>
            <a:off x="3655934" y="265789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75" name="TextBox 207"/>
          <p:cNvSpPr txBox="1"/>
          <p:nvPr/>
        </p:nvSpPr>
        <p:spPr>
          <a:xfrm>
            <a:off x="3738405" y="271887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萧山区哈皮儿宠物用品商行</a:t>
            </a:r>
            <a:endParaRPr lang="en-US" altLang="zh-CN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176" name="TextBox 208"/>
          <p:cNvSpPr txBox="1"/>
          <p:nvPr/>
        </p:nvSpPr>
        <p:spPr>
          <a:xfrm>
            <a:off x="3760709" y="303339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Box 209"/>
          <p:cNvSpPr txBox="1"/>
          <p:nvPr/>
        </p:nvSpPr>
        <p:spPr>
          <a:xfrm>
            <a:off x="4837042" y="303339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8" name="同侧圆角矩形 177"/>
          <p:cNvSpPr/>
          <p:nvPr/>
        </p:nvSpPr>
        <p:spPr>
          <a:xfrm>
            <a:off x="3655934" y="371901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79" name="圆角矩形 178"/>
          <p:cNvSpPr/>
          <p:nvPr/>
        </p:nvSpPr>
        <p:spPr>
          <a:xfrm>
            <a:off x="3655934" y="337227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80" name="TextBox 213"/>
          <p:cNvSpPr txBox="1"/>
          <p:nvPr/>
        </p:nvSpPr>
        <p:spPr>
          <a:xfrm>
            <a:off x="3738405" y="343325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萧山区哈皮儿宠物用品商行</a:t>
            </a:r>
            <a:endParaRPr lang="en-US" altLang="zh-CN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181" name="TextBox 214"/>
          <p:cNvSpPr txBox="1"/>
          <p:nvPr/>
        </p:nvSpPr>
        <p:spPr>
          <a:xfrm>
            <a:off x="3760709" y="374777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2" name="TextBox 215"/>
          <p:cNvSpPr txBox="1"/>
          <p:nvPr/>
        </p:nvSpPr>
        <p:spPr>
          <a:xfrm>
            <a:off x="4837042" y="374777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5501183" y="1276077"/>
            <a:ext cx="26739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营业</a:t>
            </a:r>
          </a:p>
        </p:txBody>
      </p:sp>
      <p:sp>
        <p:nvSpPr>
          <p:cNvPr id="187" name="文本框 186"/>
          <p:cNvSpPr txBox="1"/>
          <p:nvPr/>
        </p:nvSpPr>
        <p:spPr>
          <a:xfrm>
            <a:off x="5501183" y="1969977"/>
            <a:ext cx="26739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营业</a:t>
            </a:r>
          </a:p>
        </p:txBody>
      </p:sp>
      <p:sp>
        <p:nvSpPr>
          <p:cNvPr id="188" name="文本框 187"/>
          <p:cNvSpPr txBox="1"/>
          <p:nvPr/>
        </p:nvSpPr>
        <p:spPr>
          <a:xfrm>
            <a:off x="5501183" y="2704457"/>
            <a:ext cx="26739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营业</a:t>
            </a:r>
          </a:p>
        </p:txBody>
      </p:sp>
      <p:sp>
        <p:nvSpPr>
          <p:cNvPr id="189" name="文本框 188"/>
          <p:cNvSpPr txBox="1"/>
          <p:nvPr/>
        </p:nvSpPr>
        <p:spPr>
          <a:xfrm>
            <a:off x="5503955" y="3417776"/>
            <a:ext cx="26739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营业</a:t>
            </a:r>
          </a:p>
        </p:txBody>
      </p:sp>
      <p:sp>
        <p:nvSpPr>
          <p:cNvPr id="190" name="同侧圆角矩形 189"/>
          <p:cNvSpPr/>
          <p:nvPr/>
        </p:nvSpPr>
        <p:spPr>
          <a:xfrm>
            <a:off x="3655934" y="4375246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91" name="圆角矩形 190"/>
          <p:cNvSpPr/>
          <p:nvPr/>
        </p:nvSpPr>
        <p:spPr>
          <a:xfrm>
            <a:off x="3655934" y="4028510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92" name="TextBox 213"/>
          <p:cNvSpPr txBox="1"/>
          <p:nvPr/>
        </p:nvSpPr>
        <p:spPr>
          <a:xfrm>
            <a:off x="3738405" y="4089494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萧山区哈皮儿宠物用品商行</a:t>
            </a:r>
            <a:endParaRPr lang="en-US" altLang="zh-CN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杭州市萧山区金城路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193" name="TextBox 214"/>
          <p:cNvSpPr txBox="1"/>
          <p:nvPr/>
        </p:nvSpPr>
        <p:spPr>
          <a:xfrm>
            <a:off x="3760709" y="4404008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215"/>
          <p:cNvSpPr txBox="1"/>
          <p:nvPr/>
        </p:nvSpPr>
        <p:spPr>
          <a:xfrm>
            <a:off x="4837042" y="4404008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5503955" y="4074012"/>
            <a:ext cx="26739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营业</a:t>
            </a:r>
          </a:p>
        </p:txBody>
      </p:sp>
      <p:sp>
        <p:nvSpPr>
          <p:cNvPr id="56" name="矩形 55"/>
          <p:cNvSpPr/>
          <p:nvPr/>
        </p:nvSpPr>
        <p:spPr>
          <a:xfrm>
            <a:off x="6273492" y="686149"/>
            <a:ext cx="2357454" cy="40047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176"/>
          <p:cNvSpPr txBox="1"/>
          <p:nvPr/>
        </p:nvSpPr>
        <p:spPr>
          <a:xfrm>
            <a:off x="7006922" y="751600"/>
            <a:ext cx="102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查询结果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273492" y="68614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178"/>
          <p:cNvSpPr txBox="1"/>
          <p:nvPr/>
        </p:nvSpPr>
        <p:spPr>
          <a:xfrm>
            <a:off x="6300578" y="807932"/>
            <a:ext cx="52672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84384" y="1792521"/>
            <a:ext cx="1152128" cy="1152000"/>
          </a:xfrm>
          <a:prstGeom prst="ellipse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34553" y="3058750"/>
            <a:ext cx="1851789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对不起</a:t>
            </a:r>
            <a:r>
              <a:rPr lang="zh-CN" altLang="en-US" dirty="0" smtClean="0"/>
              <a:t>，没</a:t>
            </a:r>
            <a:r>
              <a:rPr lang="zh-CN" altLang="en-US" dirty="0"/>
              <a:t>有查到相关内容</a:t>
            </a:r>
          </a:p>
        </p:txBody>
      </p:sp>
    </p:spTree>
    <p:extLst>
      <p:ext uri="{BB962C8B-B14F-4D97-AF65-F5344CB8AC3E}">
        <p14:creationId xmlns:p14="http://schemas.microsoft.com/office/powerpoint/2010/main" val="3907367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75"/>
          <p:cNvGrpSpPr/>
          <p:nvPr/>
        </p:nvGrpSpPr>
        <p:grpSpPr>
          <a:xfrm>
            <a:off x="765266" y="483519"/>
            <a:ext cx="2357454" cy="400473"/>
            <a:chOff x="539552" y="404664"/>
            <a:chExt cx="3240360" cy="432048"/>
          </a:xfrm>
        </p:grpSpPr>
        <p:sp>
          <p:nvSpPr>
            <p:cNvPr id="42" name="矩形 41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85"/>
            <p:cNvSpPr txBox="1"/>
            <p:nvPr/>
          </p:nvSpPr>
          <p:spPr>
            <a:xfrm>
              <a:off x="1547664" y="475275"/>
              <a:ext cx="1452974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新增个体户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765266" y="48351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7"/>
          <p:cNvSpPr txBox="1"/>
          <p:nvPr/>
        </p:nvSpPr>
        <p:spPr>
          <a:xfrm>
            <a:off x="792352" y="605302"/>
            <a:ext cx="339629" cy="1569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8"/>
          <p:cNvSpPr txBox="1"/>
          <p:nvPr/>
        </p:nvSpPr>
        <p:spPr>
          <a:xfrm>
            <a:off x="836704" y="2510194"/>
            <a:ext cx="221457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统一社会信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用代码 *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65266" y="282878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0"/>
          <p:cNvSpPr txBox="1"/>
          <p:nvPr/>
        </p:nvSpPr>
        <p:spPr>
          <a:xfrm>
            <a:off x="793556" y="2893619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住所地址编码 *    请搜索并选择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65266" y="313981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2"/>
          <p:cNvSpPr txBox="1"/>
          <p:nvPr/>
        </p:nvSpPr>
        <p:spPr>
          <a:xfrm>
            <a:off x="836704" y="2211710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字号名称*           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请填写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65266" y="243260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94"/>
          <p:cNvSpPr txBox="1"/>
          <p:nvPr/>
        </p:nvSpPr>
        <p:spPr>
          <a:xfrm>
            <a:off x="836704" y="3209227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营业执照注册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号     请填写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65266" y="3435123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6"/>
          <p:cNvSpPr txBox="1"/>
          <p:nvPr/>
        </p:nvSpPr>
        <p:spPr>
          <a:xfrm>
            <a:off x="836704" y="3489731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经营者姓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名*          请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填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65266" y="3710628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98"/>
          <p:cNvSpPr txBox="1"/>
          <p:nvPr/>
        </p:nvSpPr>
        <p:spPr>
          <a:xfrm>
            <a:off x="836704" y="3767312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经营场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所              请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搜索并选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择    </a:t>
            </a:r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65266" y="396233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00"/>
          <p:cNvSpPr txBox="1"/>
          <p:nvPr/>
        </p:nvSpPr>
        <p:spPr>
          <a:xfrm>
            <a:off x="844076" y="4017427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经营范围及方式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64696" y="1043052"/>
            <a:ext cx="2357454" cy="973837"/>
            <a:chOff x="2564896" y="1016176"/>
            <a:chExt cx="2357454" cy="973837"/>
          </a:xfrm>
        </p:grpSpPr>
        <p:sp>
          <p:nvSpPr>
            <p:cNvPr id="34" name="TextBox 127"/>
            <p:cNvSpPr txBox="1"/>
            <p:nvPr/>
          </p:nvSpPr>
          <p:spPr>
            <a:xfrm>
              <a:off x="2636334" y="1016176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采集人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王</a:t>
              </a:r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一亮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2564896" y="1237073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129"/>
            <p:cNvSpPr txBox="1"/>
            <p:nvPr/>
          </p:nvSpPr>
          <p:spPr>
            <a:xfrm>
              <a:off x="2627834" y="131652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采集人联系方式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18655663213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2564896" y="1530996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131"/>
            <p:cNvSpPr txBox="1"/>
            <p:nvPr/>
          </p:nvSpPr>
          <p:spPr>
            <a:xfrm>
              <a:off x="2636334" y="158768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录入人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王一亮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2564896" y="1808577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133"/>
            <p:cNvSpPr txBox="1"/>
            <p:nvPr/>
          </p:nvSpPr>
          <p:spPr>
            <a:xfrm>
              <a:off x="2611197" y="1851514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录入时间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2017-08-13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183"/>
          <p:cNvSpPr txBox="1"/>
          <p:nvPr/>
        </p:nvSpPr>
        <p:spPr>
          <a:xfrm>
            <a:off x="2701916" y="3499958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184"/>
          <p:cNvSpPr txBox="1"/>
          <p:nvPr/>
        </p:nvSpPr>
        <p:spPr>
          <a:xfrm>
            <a:off x="2701916" y="3793064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76664" y="2498354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请填写</a:t>
            </a:r>
          </a:p>
        </p:txBody>
      </p:sp>
      <p:sp>
        <p:nvSpPr>
          <p:cNvPr id="44" name="矩形 43"/>
          <p:cNvSpPr/>
          <p:nvPr/>
        </p:nvSpPr>
        <p:spPr>
          <a:xfrm>
            <a:off x="774386" y="900853"/>
            <a:ext cx="2321074" cy="7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79166" y="2081666"/>
            <a:ext cx="2342983" cy="96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7" name="TextBox 183"/>
          <p:cNvSpPr txBox="1"/>
          <p:nvPr/>
        </p:nvSpPr>
        <p:spPr>
          <a:xfrm>
            <a:off x="2699792" y="2902906"/>
            <a:ext cx="35848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175"/>
          <p:cNvGrpSpPr/>
          <p:nvPr/>
        </p:nvGrpSpPr>
        <p:grpSpPr>
          <a:xfrm>
            <a:off x="3374849" y="483518"/>
            <a:ext cx="2357454" cy="400473"/>
            <a:chOff x="539552" y="404664"/>
            <a:chExt cx="3240360" cy="432048"/>
          </a:xfrm>
        </p:grpSpPr>
        <p:sp>
          <p:nvSpPr>
            <p:cNvPr id="49" name="矩形 48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85"/>
            <p:cNvSpPr txBox="1"/>
            <p:nvPr/>
          </p:nvSpPr>
          <p:spPr>
            <a:xfrm>
              <a:off x="1547664" y="475275"/>
              <a:ext cx="1452974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新增个体户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3374849" y="483517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87"/>
          <p:cNvSpPr txBox="1"/>
          <p:nvPr/>
        </p:nvSpPr>
        <p:spPr>
          <a:xfrm>
            <a:off x="3401935" y="605301"/>
            <a:ext cx="339629" cy="1569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92"/>
          <p:cNvSpPr txBox="1"/>
          <p:nvPr/>
        </p:nvSpPr>
        <p:spPr>
          <a:xfrm>
            <a:off x="3446287" y="2211709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核准日期           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请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3374849" y="2432606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3374279" y="1043051"/>
            <a:ext cx="2357454" cy="998765"/>
            <a:chOff x="2564896" y="1016176"/>
            <a:chExt cx="2357454" cy="998765"/>
          </a:xfrm>
        </p:grpSpPr>
        <p:sp>
          <p:nvSpPr>
            <p:cNvPr id="67" name="TextBox 127"/>
            <p:cNvSpPr txBox="1"/>
            <p:nvPr/>
          </p:nvSpPr>
          <p:spPr>
            <a:xfrm>
              <a:off x="2636334" y="1016176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资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金数额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</a:t>
              </a:r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请填写</a:t>
              </a: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2564896" y="1237073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129"/>
            <p:cNvSpPr txBox="1"/>
            <p:nvPr/>
          </p:nvSpPr>
          <p:spPr>
            <a:xfrm>
              <a:off x="2627834" y="131652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组成形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式                 请</a:t>
              </a:r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填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写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2564896" y="1530996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131"/>
            <p:cNvSpPr txBox="1"/>
            <p:nvPr/>
          </p:nvSpPr>
          <p:spPr>
            <a:xfrm>
              <a:off x="2636334" y="158768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注册时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间                 请选择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2564896" y="1808577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133"/>
            <p:cNvSpPr txBox="1"/>
            <p:nvPr/>
          </p:nvSpPr>
          <p:spPr>
            <a:xfrm>
              <a:off x="2611197" y="1876442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登记机关                请填写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3383969" y="900852"/>
            <a:ext cx="2321074" cy="7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183"/>
          <p:cNvSpPr txBox="1"/>
          <p:nvPr/>
        </p:nvSpPr>
        <p:spPr>
          <a:xfrm>
            <a:off x="5293309" y="1610553"/>
            <a:ext cx="35848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183"/>
          <p:cNvSpPr txBox="1"/>
          <p:nvPr/>
        </p:nvSpPr>
        <p:spPr>
          <a:xfrm>
            <a:off x="5301809" y="2217367"/>
            <a:ext cx="35848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3374278" y="210411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92"/>
          <p:cNvSpPr txBox="1"/>
          <p:nvPr/>
        </p:nvSpPr>
        <p:spPr>
          <a:xfrm>
            <a:off x="3464711" y="2510465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营业状态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         请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3393273" y="273136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83"/>
          <p:cNvSpPr txBox="1"/>
          <p:nvPr/>
        </p:nvSpPr>
        <p:spPr>
          <a:xfrm>
            <a:off x="5320233" y="2516123"/>
            <a:ext cx="35848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Box 96"/>
          <p:cNvSpPr txBox="1"/>
          <p:nvPr/>
        </p:nvSpPr>
        <p:spPr>
          <a:xfrm>
            <a:off x="834832" y="4226162"/>
            <a:ext cx="221457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填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588224" y="1485974"/>
            <a:ext cx="208823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/>
              <a:t>采集</a:t>
            </a:r>
            <a:r>
              <a:rPr lang="zh-CN" altLang="en-US" sz="1200" dirty="0" smtClean="0"/>
              <a:t>人自动加载账户信息，其中采集人、联系方式、录入时间可编辑。</a:t>
            </a:r>
            <a:endParaRPr lang="en-US" altLang="zh-CN" sz="1200" dirty="0" smtClean="0"/>
          </a:p>
        </p:txBody>
      </p:sp>
      <p:sp>
        <p:nvSpPr>
          <p:cNvPr id="89" name="等腰三角形 88"/>
          <p:cNvSpPr/>
          <p:nvPr/>
        </p:nvSpPr>
        <p:spPr>
          <a:xfrm rot="5400000">
            <a:off x="6239711" y="1543119"/>
            <a:ext cx="263834" cy="14287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20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75"/>
          <p:cNvGrpSpPr/>
          <p:nvPr/>
        </p:nvGrpSpPr>
        <p:grpSpPr>
          <a:xfrm>
            <a:off x="765266" y="483519"/>
            <a:ext cx="2357454" cy="400473"/>
            <a:chOff x="539552" y="404664"/>
            <a:chExt cx="3240360" cy="432048"/>
          </a:xfrm>
        </p:grpSpPr>
        <p:sp>
          <p:nvSpPr>
            <p:cNvPr id="42" name="矩形 41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85"/>
            <p:cNvSpPr txBox="1"/>
            <p:nvPr/>
          </p:nvSpPr>
          <p:spPr>
            <a:xfrm>
              <a:off x="1547664" y="475275"/>
              <a:ext cx="1452974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个体户详情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765266" y="48351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7"/>
          <p:cNvSpPr txBox="1"/>
          <p:nvPr/>
        </p:nvSpPr>
        <p:spPr>
          <a:xfrm>
            <a:off x="792352" y="605302"/>
            <a:ext cx="339629" cy="1569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8"/>
          <p:cNvSpPr txBox="1"/>
          <p:nvPr/>
        </p:nvSpPr>
        <p:spPr>
          <a:xfrm>
            <a:off x="836704" y="2510194"/>
            <a:ext cx="221457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统一社会信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用代码 *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65266" y="282878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0"/>
          <p:cNvSpPr txBox="1"/>
          <p:nvPr/>
        </p:nvSpPr>
        <p:spPr>
          <a:xfrm>
            <a:off x="793556" y="2893619"/>
            <a:ext cx="221457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住所地址编码 *    杭州市萧山区金城路</a:t>
            </a:r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228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-140727XXXXX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65266" y="318594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2"/>
          <p:cNvSpPr txBox="1"/>
          <p:nvPr/>
        </p:nvSpPr>
        <p:spPr>
          <a:xfrm>
            <a:off x="836704" y="2211710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字号名称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*          萧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山区哈皮儿宠物用品商行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765266" y="243260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94"/>
          <p:cNvSpPr txBox="1"/>
          <p:nvPr/>
        </p:nvSpPr>
        <p:spPr>
          <a:xfrm>
            <a:off x="836704" y="3255357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营业执照注册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65266" y="3481253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6"/>
          <p:cNvSpPr txBox="1"/>
          <p:nvPr/>
        </p:nvSpPr>
        <p:spPr>
          <a:xfrm>
            <a:off x="836704" y="3535861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经营者姓名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*      楼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本林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765266" y="3756758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98"/>
          <p:cNvSpPr txBox="1"/>
          <p:nvPr/>
        </p:nvSpPr>
        <p:spPr>
          <a:xfrm>
            <a:off x="836704" y="3813442"/>
            <a:ext cx="2214578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经营场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所          杭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州市萧山区金城路</a:t>
            </a:r>
            <a:r>
              <a:rPr lang="en-US" altLang="zh-CN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228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en-US" altLang="zh-CN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-140727XXXXX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65266" y="4083918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00"/>
          <p:cNvSpPr txBox="1"/>
          <p:nvPr/>
        </p:nvSpPr>
        <p:spPr>
          <a:xfrm>
            <a:off x="844076" y="4139014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经营范围及方式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64696" y="1043052"/>
            <a:ext cx="2357454" cy="973837"/>
            <a:chOff x="2564896" y="1016176"/>
            <a:chExt cx="2357454" cy="973837"/>
          </a:xfrm>
        </p:grpSpPr>
        <p:sp>
          <p:nvSpPr>
            <p:cNvPr id="34" name="TextBox 127"/>
            <p:cNvSpPr txBox="1"/>
            <p:nvPr/>
          </p:nvSpPr>
          <p:spPr>
            <a:xfrm>
              <a:off x="2636334" y="1016176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采集人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王</a:t>
              </a:r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一亮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2564896" y="1237073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129"/>
            <p:cNvSpPr txBox="1"/>
            <p:nvPr/>
          </p:nvSpPr>
          <p:spPr>
            <a:xfrm>
              <a:off x="2627834" y="131652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采集人联系方式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18655663213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2564896" y="1530996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131"/>
            <p:cNvSpPr txBox="1"/>
            <p:nvPr/>
          </p:nvSpPr>
          <p:spPr>
            <a:xfrm>
              <a:off x="2636334" y="158768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录入人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王一亮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2564896" y="1808577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133"/>
            <p:cNvSpPr txBox="1"/>
            <p:nvPr/>
          </p:nvSpPr>
          <p:spPr>
            <a:xfrm>
              <a:off x="2611197" y="1851514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录入时间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2017-08-13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183"/>
          <p:cNvSpPr txBox="1"/>
          <p:nvPr/>
        </p:nvSpPr>
        <p:spPr>
          <a:xfrm>
            <a:off x="2701916" y="3546088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76664" y="2498354"/>
            <a:ext cx="13356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9123333333333333X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74386" y="900853"/>
            <a:ext cx="2321074" cy="7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79166" y="2081666"/>
            <a:ext cx="2342983" cy="96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grpSp>
        <p:nvGrpSpPr>
          <p:cNvPr id="48" name="组合 175"/>
          <p:cNvGrpSpPr/>
          <p:nvPr/>
        </p:nvGrpSpPr>
        <p:grpSpPr>
          <a:xfrm>
            <a:off x="3374849" y="483518"/>
            <a:ext cx="2357454" cy="400473"/>
            <a:chOff x="539552" y="404664"/>
            <a:chExt cx="3240360" cy="432048"/>
          </a:xfrm>
        </p:grpSpPr>
        <p:sp>
          <p:nvSpPr>
            <p:cNvPr id="49" name="矩形 48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85"/>
            <p:cNvSpPr txBox="1"/>
            <p:nvPr/>
          </p:nvSpPr>
          <p:spPr>
            <a:xfrm>
              <a:off x="1547664" y="475275"/>
              <a:ext cx="1452974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个体户详情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3374849" y="483517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87"/>
          <p:cNvSpPr txBox="1"/>
          <p:nvPr/>
        </p:nvSpPr>
        <p:spPr>
          <a:xfrm>
            <a:off x="3401935" y="605301"/>
            <a:ext cx="339629" cy="1569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92"/>
          <p:cNvSpPr txBox="1"/>
          <p:nvPr/>
        </p:nvSpPr>
        <p:spPr>
          <a:xfrm>
            <a:off x="3446287" y="2211709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核准日期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3374849" y="2432606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3374279" y="1043051"/>
            <a:ext cx="2357454" cy="998765"/>
            <a:chOff x="2564896" y="1016176"/>
            <a:chExt cx="2357454" cy="998765"/>
          </a:xfrm>
        </p:grpSpPr>
        <p:sp>
          <p:nvSpPr>
            <p:cNvPr id="67" name="TextBox 127"/>
            <p:cNvSpPr txBox="1"/>
            <p:nvPr/>
          </p:nvSpPr>
          <p:spPr>
            <a:xfrm>
              <a:off x="2636334" y="1016176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资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金数额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32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万元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2564896" y="1237073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129"/>
            <p:cNvSpPr txBox="1"/>
            <p:nvPr/>
          </p:nvSpPr>
          <p:spPr>
            <a:xfrm>
              <a:off x="2627834" y="131652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组成形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式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2564896" y="1530996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131"/>
            <p:cNvSpPr txBox="1"/>
            <p:nvPr/>
          </p:nvSpPr>
          <p:spPr>
            <a:xfrm>
              <a:off x="2636334" y="158768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注册时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间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2564896" y="1808577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133"/>
            <p:cNvSpPr txBox="1"/>
            <p:nvPr/>
          </p:nvSpPr>
          <p:spPr>
            <a:xfrm>
              <a:off x="2611197" y="1876442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登记机关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3383969" y="900852"/>
            <a:ext cx="2321074" cy="7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3374278" y="210411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92"/>
          <p:cNvSpPr txBox="1"/>
          <p:nvPr/>
        </p:nvSpPr>
        <p:spPr>
          <a:xfrm>
            <a:off x="3464711" y="2510465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营业状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态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*                  营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业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3393273" y="273136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44648" y="4310376"/>
            <a:ext cx="21805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经营宠物用品，涵盖猫粮狗粮不含猫狗美容用品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765145" y="612262"/>
            <a:ext cx="41549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更新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5263791" y="583685"/>
            <a:ext cx="41549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更新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588224" y="1485974"/>
            <a:ext cx="208823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 smtClean="0"/>
              <a:t>点击右上角更新按钮进入更新页，更新页字段与详情页一致，采</a:t>
            </a:r>
            <a:r>
              <a:rPr lang="zh-CN" altLang="en-US" sz="1200" dirty="0"/>
              <a:t>集相关信息无法编辑</a:t>
            </a:r>
          </a:p>
        </p:txBody>
      </p:sp>
      <p:sp>
        <p:nvSpPr>
          <p:cNvPr id="21" name="等腰三角形 20"/>
          <p:cNvSpPr/>
          <p:nvPr/>
        </p:nvSpPr>
        <p:spPr>
          <a:xfrm rot="5400000">
            <a:off x="6239711" y="1543119"/>
            <a:ext cx="263834" cy="14287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61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627535"/>
            <a:ext cx="2357454" cy="40047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176"/>
          <p:cNvSpPr txBox="1"/>
          <p:nvPr/>
        </p:nvSpPr>
        <p:spPr>
          <a:xfrm>
            <a:off x="1489006" y="692986"/>
            <a:ext cx="102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机关单位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627534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178"/>
          <p:cNvSpPr txBox="1"/>
          <p:nvPr/>
        </p:nvSpPr>
        <p:spPr>
          <a:xfrm>
            <a:off x="782662" y="749318"/>
            <a:ext cx="52672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55576" y="4413730"/>
            <a:ext cx="2357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80"/>
          <p:cNvSpPr txBox="1"/>
          <p:nvPr/>
        </p:nvSpPr>
        <p:spPr>
          <a:xfrm>
            <a:off x="1064387" y="4451830"/>
            <a:ext cx="158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增机关单位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55576" y="1393525"/>
            <a:ext cx="2357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82"/>
          <p:cNvSpPr txBox="1"/>
          <p:nvPr/>
        </p:nvSpPr>
        <p:spPr>
          <a:xfrm>
            <a:off x="1131674" y="1101543"/>
            <a:ext cx="62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搜索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83"/>
          <p:cNvSpPr txBox="1"/>
          <p:nvPr/>
        </p:nvSpPr>
        <p:spPr>
          <a:xfrm>
            <a:off x="2369048" y="1101543"/>
            <a:ext cx="56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同侧圆角矩形 11"/>
          <p:cNvSpPr/>
          <p:nvPr/>
        </p:nvSpPr>
        <p:spPr>
          <a:xfrm>
            <a:off x="837900" y="184198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3" name="圆角矩形 12"/>
          <p:cNvSpPr/>
          <p:nvPr/>
        </p:nvSpPr>
        <p:spPr>
          <a:xfrm>
            <a:off x="837900" y="149524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4" name="TextBox 195"/>
          <p:cNvSpPr txBox="1"/>
          <p:nvPr/>
        </p:nvSpPr>
        <p:spPr>
          <a:xfrm>
            <a:off x="920371" y="155622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马家屯农村社会经济调查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队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15" name="TextBox 196"/>
          <p:cNvSpPr txBox="1"/>
          <p:nvPr/>
        </p:nvSpPr>
        <p:spPr>
          <a:xfrm>
            <a:off x="942675" y="187074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97"/>
          <p:cNvSpPr txBox="1"/>
          <p:nvPr/>
        </p:nvSpPr>
        <p:spPr>
          <a:xfrm>
            <a:off x="2019008" y="187074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同侧圆角矩形 16"/>
          <p:cNvSpPr/>
          <p:nvPr/>
        </p:nvSpPr>
        <p:spPr>
          <a:xfrm>
            <a:off x="837900" y="2534588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8" name="圆角矩形 17"/>
          <p:cNvSpPr/>
          <p:nvPr/>
        </p:nvSpPr>
        <p:spPr>
          <a:xfrm>
            <a:off x="837900" y="2187852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201"/>
          <p:cNvSpPr txBox="1"/>
          <p:nvPr/>
        </p:nvSpPr>
        <p:spPr>
          <a:xfrm>
            <a:off x="920371" y="2248836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马家屯农村社会经济调查队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20" name="TextBox 202"/>
          <p:cNvSpPr txBox="1"/>
          <p:nvPr/>
        </p:nvSpPr>
        <p:spPr>
          <a:xfrm>
            <a:off x="942675" y="2563350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3"/>
          <p:cNvSpPr txBox="1"/>
          <p:nvPr/>
        </p:nvSpPr>
        <p:spPr>
          <a:xfrm>
            <a:off x="2019008" y="2563350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同侧圆角矩形 21"/>
          <p:cNvSpPr/>
          <p:nvPr/>
        </p:nvSpPr>
        <p:spPr>
          <a:xfrm>
            <a:off x="837900" y="327074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3" name="圆角矩形 22"/>
          <p:cNvSpPr/>
          <p:nvPr/>
        </p:nvSpPr>
        <p:spPr>
          <a:xfrm>
            <a:off x="837900" y="292400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4" name="TextBox 207"/>
          <p:cNvSpPr txBox="1"/>
          <p:nvPr/>
        </p:nvSpPr>
        <p:spPr>
          <a:xfrm>
            <a:off x="920371" y="298498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马家屯农村社会经济调查队</a:t>
            </a:r>
            <a:endParaRPr lang="en-US" altLang="zh-CN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25" name="TextBox 208"/>
          <p:cNvSpPr txBox="1"/>
          <p:nvPr/>
        </p:nvSpPr>
        <p:spPr>
          <a:xfrm>
            <a:off x="942675" y="329950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09"/>
          <p:cNvSpPr txBox="1"/>
          <p:nvPr/>
        </p:nvSpPr>
        <p:spPr>
          <a:xfrm>
            <a:off x="2019008" y="329950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同侧圆角矩形 26"/>
          <p:cNvSpPr/>
          <p:nvPr/>
        </p:nvSpPr>
        <p:spPr>
          <a:xfrm>
            <a:off x="837900" y="398512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8" name="圆角矩形 27"/>
          <p:cNvSpPr/>
          <p:nvPr/>
        </p:nvSpPr>
        <p:spPr>
          <a:xfrm>
            <a:off x="837900" y="363838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9" name="TextBox 213"/>
          <p:cNvSpPr txBox="1"/>
          <p:nvPr/>
        </p:nvSpPr>
        <p:spPr>
          <a:xfrm>
            <a:off x="920371" y="369936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马家屯农村社会经济调查队</a:t>
            </a:r>
            <a:endParaRPr lang="en-US" altLang="zh-CN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30" name="TextBox 214"/>
          <p:cNvSpPr txBox="1"/>
          <p:nvPr/>
        </p:nvSpPr>
        <p:spPr>
          <a:xfrm>
            <a:off x="942675" y="401388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215"/>
          <p:cNvSpPr txBox="1"/>
          <p:nvPr/>
        </p:nvSpPr>
        <p:spPr>
          <a:xfrm>
            <a:off x="2019008" y="401388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42" y="1150426"/>
            <a:ext cx="152400" cy="1524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88" y="1152879"/>
            <a:ext cx="152400" cy="152400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>
          <a:xfrm>
            <a:off x="1907073" y="1101543"/>
            <a:ext cx="0" cy="24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08"/>
          <p:cNvGrpSpPr/>
          <p:nvPr/>
        </p:nvGrpSpPr>
        <p:grpSpPr>
          <a:xfrm>
            <a:off x="3505181" y="628681"/>
            <a:ext cx="2416275" cy="4115559"/>
            <a:chOff x="773418" y="-2403"/>
            <a:chExt cx="3891436" cy="6628148"/>
          </a:xfrm>
        </p:grpSpPr>
        <p:grpSp>
          <p:nvGrpSpPr>
            <p:cNvPr id="110" name="组合 109"/>
            <p:cNvGrpSpPr/>
            <p:nvPr/>
          </p:nvGrpSpPr>
          <p:grpSpPr>
            <a:xfrm>
              <a:off x="773418" y="-2403"/>
              <a:ext cx="3722382" cy="629623"/>
              <a:chOff x="427944" y="330656"/>
              <a:chExt cx="3722382" cy="629623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539552" y="330656"/>
                <a:ext cx="3610774" cy="62962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TextBox 204"/>
              <p:cNvSpPr txBox="1"/>
              <p:nvPr/>
            </p:nvSpPr>
            <p:spPr>
              <a:xfrm>
                <a:off x="427944" y="472004"/>
                <a:ext cx="1224136" cy="396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</a:t>
                </a:r>
                <a:endPara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1" name="矩形 110"/>
            <p:cNvSpPr/>
            <p:nvPr/>
          </p:nvSpPr>
          <p:spPr>
            <a:xfrm>
              <a:off x="885026" y="-2402"/>
              <a:ext cx="3610774" cy="662814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TextBox 133"/>
            <p:cNvSpPr txBox="1"/>
            <p:nvPr/>
          </p:nvSpPr>
          <p:spPr>
            <a:xfrm>
              <a:off x="893814" y="665285"/>
              <a:ext cx="1468386" cy="40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历史搜索</a:t>
              </a:r>
              <a:endPara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1136530" y="140174"/>
              <a:ext cx="2703950" cy="326558"/>
            </a:xfrm>
            <a:prstGeom prst="roundRect">
              <a:avLst/>
            </a:pr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  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搜索字号名称、地址</a:t>
              </a:r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1247890" y="188385"/>
              <a:ext cx="208931" cy="250141"/>
              <a:chOff x="1750810" y="188385"/>
              <a:chExt cx="208931" cy="250141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1750810" y="188385"/>
                <a:ext cx="162285" cy="162285"/>
              </a:xfrm>
              <a:prstGeom prst="ellipse">
                <a:avLst/>
              </a:prstGeom>
              <a:noFill/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30" name="直接连接符 129"/>
              <p:cNvCxnSpPr>
                <a:stCxn id="129" idx="5"/>
              </p:cNvCxnSpPr>
              <p:nvPr/>
            </p:nvCxnSpPr>
            <p:spPr>
              <a:xfrm>
                <a:off x="1889329" y="326904"/>
                <a:ext cx="70412" cy="111622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36"/>
            <p:cNvSpPr txBox="1"/>
            <p:nvPr/>
          </p:nvSpPr>
          <p:spPr>
            <a:xfrm>
              <a:off x="3654053" y="144378"/>
              <a:ext cx="1010801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</a:p>
          </p:txBody>
        </p:sp>
        <p:cxnSp>
          <p:nvCxnSpPr>
            <p:cNvPr id="116" name="直接连接符 115"/>
            <p:cNvCxnSpPr/>
            <p:nvPr/>
          </p:nvCxnSpPr>
          <p:spPr>
            <a:xfrm>
              <a:off x="893814" y="1063639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885026" y="160359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76"/>
            <p:cNvSpPr txBox="1"/>
            <p:nvPr/>
          </p:nvSpPr>
          <p:spPr>
            <a:xfrm>
              <a:off x="976189" y="1198184"/>
              <a:ext cx="1419361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马家屯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885026" y="215223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78"/>
            <p:cNvSpPr txBox="1"/>
            <p:nvPr/>
          </p:nvSpPr>
          <p:spPr>
            <a:xfrm>
              <a:off x="939475" y="1732071"/>
              <a:ext cx="1552067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经济调查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21" name="Picture 4" descr="D:\工作\正在进行项目\智慧城市机会和项目梳理\【进行】2015智慧社区标准化产品推广\20160520_政务版手机界面设计汇总\2搜索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323"/>
            <a:stretch/>
          </p:blipFill>
          <p:spPr bwMode="auto">
            <a:xfrm>
              <a:off x="909054" y="4542461"/>
              <a:ext cx="3578987" cy="207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2" name="直接连接符 121"/>
            <p:cNvCxnSpPr/>
            <p:nvPr/>
          </p:nvCxnSpPr>
          <p:spPr>
            <a:xfrm>
              <a:off x="862027" y="271366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95"/>
            <p:cNvSpPr txBox="1"/>
            <p:nvPr/>
          </p:nvSpPr>
          <p:spPr>
            <a:xfrm>
              <a:off x="992414" y="2262533"/>
              <a:ext cx="1305199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体育局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885026" y="326475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97"/>
            <p:cNvSpPr txBox="1"/>
            <p:nvPr/>
          </p:nvSpPr>
          <p:spPr>
            <a:xfrm>
              <a:off x="1016070" y="2801098"/>
              <a:ext cx="1297440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</a:t>
              </a:r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育协会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885026" y="382863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99"/>
            <p:cNvSpPr txBox="1"/>
            <p:nvPr/>
          </p:nvSpPr>
          <p:spPr>
            <a:xfrm>
              <a:off x="1003914" y="3377503"/>
              <a:ext cx="1282200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文化局</a:t>
              </a:r>
            </a:p>
          </p:txBody>
        </p:sp>
        <p:sp>
          <p:nvSpPr>
            <p:cNvPr id="128" name="TextBox 200"/>
            <p:cNvSpPr txBox="1"/>
            <p:nvPr/>
          </p:nvSpPr>
          <p:spPr>
            <a:xfrm>
              <a:off x="1785582" y="4066415"/>
              <a:ext cx="1704377" cy="40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清除搜索记录</a:t>
              </a:r>
              <a:endPara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314481" y="622524"/>
            <a:ext cx="2414143" cy="4069605"/>
            <a:chOff x="6529946" y="109601"/>
            <a:chExt cx="3888002" cy="6554140"/>
          </a:xfrm>
        </p:grpSpPr>
        <p:grpSp>
          <p:nvGrpSpPr>
            <p:cNvPr id="93" name="组合 92"/>
            <p:cNvGrpSpPr/>
            <p:nvPr/>
          </p:nvGrpSpPr>
          <p:grpSpPr>
            <a:xfrm>
              <a:off x="6529946" y="109602"/>
              <a:ext cx="3718948" cy="432048"/>
              <a:chOff x="431378" y="404664"/>
              <a:chExt cx="3718948" cy="43204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539553" y="404664"/>
                <a:ext cx="3610773" cy="4320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TextBox 228"/>
              <p:cNvSpPr txBox="1"/>
              <p:nvPr/>
            </p:nvSpPr>
            <p:spPr>
              <a:xfrm>
                <a:off x="431378" y="464504"/>
                <a:ext cx="1224136" cy="37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</a:t>
                </a:r>
                <a:endPara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6638121" y="109601"/>
              <a:ext cx="3610774" cy="65541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6889624" y="178172"/>
              <a:ext cx="2703950" cy="326558"/>
            </a:xfrm>
            <a:prstGeom prst="roundRect">
              <a:avLst/>
            </a:pr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  马家</a:t>
              </a:r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7000984" y="226382"/>
              <a:ext cx="208931" cy="250141"/>
              <a:chOff x="1750810" y="188385"/>
              <a:chExt cx="208931" cy="250141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1750810" y="188385"/>
                <a:ext cx="162285" cy="162285"/>
              </a:xfrm>
              <a:prstGeom prst="ellipse">
                <a:avLst/>
              </a:prstGeom>
              <a:noFill/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40" name="直接连接符 139"/>
              <p:cNvCxnSpPr>
                <a:stCxn id="139" idx="5"/>
              </p:cNvCxnSpPr>
              <p:nvPr/>
            </p:nvCxnSpPr>
            <p:spPr>
              <a:xfrm>
                <a:off x="1889329" y="326904"/>
                <a:ext cx="70412" cy="111622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216"/>
            <p:cNvSpPr txBox="1"/>
            <p:nvPr/>
          </p:nvSpPr>
          <p:spPr>
            <a:xfrm>
              <a:off x="9407145" y="182375"/>
              <a:ext cx="1010803" cy="37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</a:p>
          </p:txBody>
        </p:sp>
        <p:cxnSp>
          <p:nvCxnSpPr>
            <p:cNvPr id="134" name="直接连接符 133"/>
            <p:cNvCxnSpPr/>
            <p:nvPr/>
          </p:nvCxnSpPr>
          <p:spPr>
            <a:xfrm>
              <a:off x="6638120" y="1329139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6638120" y="2024957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Picture 4" descr="D:\工作\正在进行项目\智慧城市机会和项目梳理\【进行】2015智慧社区标准化产品推广\20160520_政务版手机界面设计汇总\2搜索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323"/>
            <a:stretch/>
          </p:blipFill>
          <p:spPr bwMode="auto">
            <a:xfrm>
              <a:off x="6662148" y="4580458"/>
              <a:ext cx="3578987" cy="207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4" descr="D:\工作\正在进行项目\智慧城市机会和项目梳理\【进行】2015智慧社区标准化产品推广\20160520_政务版手机界面设计汇总\2搜索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E3E4E6"/>
                </a:clrFrom>
                <a:clrTo>
                  <a:srgbClr val="E3E4E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90" t="5765" r="14644" b="89353"/>
            <a:stretch/>
          </p:blipFill>
          <p:spPr bwMode="auto">
            <a:xfrm>
              <a:off x="9319253" y="241513"/>
              <a:ext cx="293109" cy="31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4" name="TextBox 195"/>
          <p:cNvSpPr txBox="1"/>
          <p:nvPr/>
        </p:nvSpPr>
        <p:spPr>
          <a:xfrm>
            <a:off x="6537813" y="1020134"/>
            <a:ext cx="18685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马家</a:t>
            </a:r>
            <a:r>
              <a:rPr lang="zh-CN" altLang="en-US" sz="9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屯农村社会经济调查队</a:t>
            </a:r>
            <a:endParaRPr lang="en-US" altLang="zh-CN" sz="9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145" name="TextBox 195"/>
          <p:cNvSpPr txBox="1"/>
          <p:nvPr/>
        </p:nvSpPr>
        <p:spPr>
          <a:xfrm>
            <a:off x="6517349" y="1479209"/>
            <a:ext cx="18685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马家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镇非遗保护中心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天河路</a:t>
            </a:r>
            <a:r>
              <a:rPr lang="en-US" altLang="zh-CN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1024798" y="253464"/>
            <a:ext cx="208823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 smtClean="0"/>
              <a:t>灰色板块代表该条信息无效。</a:t>
            </a:r>
            <a:endParaRPr lang="en-US" altLang="zh-CN" sz="1200" dirty="0" smtClean="0"/>
          </a:p>
        </p:txBody>
      </p:sp>
      <p:sp>
        <p:nvSpPr>
          <p:cNvPr id="84" name="等腰三角形 83"/>
          <p:cNvSpPr/>
          <p:nvPr/>
        </p:nvSpPr>
        <p:spPr>
          <a:xfrm rot="5400000">
            <a:off x="695095" y="280165"/>
            <a:ext cx="263834" cy="14287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997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683568" y="686149"/>
            <a:ext cx="2357454" cy="400473"/>
            <a:chOff x="539552" y="404664"/>
            <a:chExt cx="3240360" cy="432048"/>
          </a:xfrm>
        </p:grpSpPr>
        <p:sp>
          <p:nvSpPr>
            <p:cNvPr id="84" name="矩形 83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56"/>
            <p:cNvSpPr txBox="1"/>
            <p:nvPr/>
          </p:nvSpPr>
          <p:spPr>
            <a:xfrm>
              <a:off x="1344939" y="501940"/>
              <a:ext cx="1521395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查询机关单位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683568" y="68614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59"/>
          <p:cNvSpPr txBox="1"/>
          <p:nvPr/>
        </p:nvSpPr>
        <p:spPr>
          <a:xfrm>
            <a:off x="755006" y="1180577"/>
            <a:ext cx="1093001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机构名称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683568" y="139489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683568" y="172097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66"/>
          <p:cNvSpPr txBox="1"/>
          <p:nvPr/>
        </p:nvSpPr>
        <p:spPr>
          <a:xfrm>
            <a:off x="755006" y="1495692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住所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693637" y="234481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72"/>
          <p:cNvSpPr txBox="1"/>
          <p:nvPr/>
        </p:nvSpPr>
        <p:spPr>
          <a:xfrm>
            <a:off x="764598" y="1800588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负责人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7" name="直接连接符 96"/>
          <p:cNvCxnSpPr/>
          <p:nvPr/>
        </p:nvCxnSpPr>
        <p:spPr>
          <a:xfrm>
            <a:off x="683568" y="202004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75"/>
          <p:cNvSpPr txBox="1"/>
          <p:nvPr/>
        </p:nvSpPr>
        <p:spPr>
          <a:xfrm>
            <a:off x="767924" y="2084719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机构性质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107"/>
          <p:cNvSpPr txBox="1"/>
          <p:nvPr/>
        </p:nvSpPr>
        <p:spPr>
          <a:xfrm>
            <a:off x="1589306" y="1158553"/>
            <a:ext cx="122258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请输入名称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11"/>
          <p:cNvSpPr txBox="1"/>
          <p:nvPr/>
        </p:nvSpPr>
        <p:spPr>
          <a:xfrm>
            <a:off x="1604255" y="1810622"/>
            <a:ext cx="122258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请输入姓名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12"/>
          <p:cNvSpPr txBox="1"/>
          <p:nvPr/>
        </p:nvSpPr>
        <p:spPr>
          <a:xfrm>
            <a:off x="1733322" y="1508991"/>
            <a:ext cx="122258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                   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16"/>
          <p:cNvSpPr txBox="1"/>
          <p:nvPr/>
        </p:nvSpPr>
        <p:spPr>
          <a:xfrm>
            <a:off x="2626073" y="2101383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17"/>
          <p:cNvSpPr txBox="1"/>
          <p:nvPr/>
        </p:nvSpPr>
        <p:spPr>
          <a:xfrm>
            <a:off x="1625224" y="2095877"/>
            <a:ext cx="122258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请输入机构性质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18"/>
          <p:cNvSpPr txBox="1"/>
          <p:nvPr/>
        </p:nvSpPr>
        <p:spPr>
          <a:xfrm>
            <a:off x="723656" y="804109"/>
            <a:ext cx="51876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19"/>
          <p:cNvSpPr txBox="1"/>
          <p:nvPr/>
        </p:nvSpPr>
        <p:spPr>
          <a:xfrm>
            <a:off x="1104936" y="2493549"/>
            <a:ext cx="1587285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</a:p>
        </p:txBody>
      </p:sp>
      <p:sp>
        <p:nvSpPr>
          <p:cNvPr id="108" name="TextBox 117"/>
          <p:cNvSpPr txBox="1"/>
          <p:nvPr/>
        </p:nvSpPr>
        <p:spPr>
          <a:xfrm>
            <a:off x="1585790" y="1505646"/>
            <a:ext cx="122258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请搜索并选择地址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573610" y="686149"/>
            <a:ext cx="2357454" cy="40047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76"/>
          <p:cNvSpPr txBox="1"/>
          <p:nvPr/>
        </p:nvSpPr>
        <p:spPr>
          <a:xfrm>
            <a:off x="4307040" y="751600"/>
            <a:ext cx="102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查询结果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573610" y="68614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78"/>
          <p:cNvSpPr txBox="1"/>
          <p:nvPr/>
        </p:nvSpPr>
        <p:spPr>
          <a:xfrm>
            <a:off x="3600696" y="807932"/>
            <a:ext cx="52672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73492" y="686149"/>
            <a:ext cx="2357454" cy="40047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176"/>
          <p:cNvSpPr txBox="1"/>
          <p:nvPr/>
        </p:nvSpPr>
        <p:spPr>
          <a:xfrm>
            <a:off x="7006922" y="751600"/>
            <a:ext cx="102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查询结果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273492" y="68614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178"/>
          <p:cNvSpPr txBox="1"/>
          <p:nvPr/>
        </p:nvSpPr>
        <p:spPr>
          <a:xfrm>
            <a:off x="6300578" y="807932"/>
            <a:ext cx="52672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84384" y="1792521"/>
            <a:ext cx="1152128" cy="1152000"/>
          </a:xfrm>
          <a:prstGeom prst="ellipse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34553" y="3058750"/>
            <a:ext cx="1851789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对不起</a:t>
            </a:r>
            <a:r>
              <a:rPr lang="zh-CN" altLang="en-US" dirty="0" smtClean="0"/>
              <a:t>，没</a:t>
            </a:r>
            <a:r>
              <a:rPr lang="zh-CN" altLang="en-US" dirty="0"/>
              <a:t>有查到相关内容</a:t>
            </a:r>
          </a:p>
        </p:txBody>
      </p:sp>
      <p:sp>
        <p:nvSpPr>
          <p:cNvPr id="62" name="同侧圆角矩形 61"/>
          <p:cNvSpPr/>
          <p:nvPr/>
        </p:nvSpPr>
        <p:spPr>
          <a:xfrm>
            <a:off x="3676925" y="150666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3" name="圆角矩形 62"/>
          <p:cNvSpPr/>
          <p:nvPr/>
        </p:nvSpPr>
        <p:spPr>
          <a:xfrm>
            <a:off x="3676925" y="115992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4" name="TextBox 195"/>
          <p:cNvSpPr txBox="1"/>
          <p:nvPr/>
        </p:nvSpPr>
        <p:spPr>
          <a:xfrm>
            <a:off x="3759396" y="122090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马家屯农村社会经济调查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队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65" name="TextBox 196"/>
          <p:cNvSpPr txBox="1"/>
          <p:nvPr/>
        </p:nvSpPr>
        <p:spPr>
          <a:xfrm>
            <a:off x="3781700" y="153542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197"/>
          <p:cNvSpPr txBox="1"/>
          <p:nvPr/>
        </p:nvSpPr>
        <p:spPr>
          <a:xfrm>
            <a:off x="4858033" y="153542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同侧圆角矩形 66"/>
          <p:cNvSpPr/>
          <p:nvPr/>
        </p:nvSpPr>
        <p:spPr>
          <a:xfrm>
            <a:off x="3676925" y="2199268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圆角矩形 67"/>
          <p:cNvSpPr/>
          <p:nvPr/>
        </p:nvSpPr>
        <p:spPr>
          <a:xfrm>
            <a:off x="3676925" y="1852532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201"/>
          <p:cNvSpPr txBox="1"/>
          <p:nvPr/>
        </p:nvSpPr>
        <p:spPr>
          <a:xfrm>
            <a:off x="3759396" y="1913516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马家屯农村社会经济调查队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70" name="TextBox 202"/>
          <p:cNvSpPr txBox="1"/>
          <p:nvPr/>
        </p:nvSpPr>
        <p:spPr>
          <a:xfrm>
            <a:off x="3781700" y="2228030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203"/>
          <p:cNvSpPr txBox="1"/>
          <p:nvPr/>
        </p:nvSpPr>
        <p:spPr>
          <a:xfrm>
            <a:off x="4858033" y="2228030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同侧圆角矩形 71"/>
          <p:cNvSpPr/>
          <p:nvPr/>
        </p:nvSpPr>
        <p:spPr>
          <a:xfrm>
            <a:off x="3676925" y="293542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73" name="圆角矩形 72"/>
          <p:cNvSpPr/>
          <p:nvPr/>
        </p:nvSpPr>
        <p:spPr>
          <a:xfrm>
            <a:off x="3676925" y="258868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74" name="TextBox 207"/>
          <p:cNvSpPr txBox="1"/>
          <p:nvPr/>
        </p:nvSpPr>
        <p:spPr>
          <a:xfrm>
            <a:off x="3759396" y="264966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马家屯农村社会经济调查队</a:t>
            </a:r>
            <a:endParaRPr lang="en-US" altLang="zh-CN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75" name="TextBox 208"/>
          <p:cNvSpPr txBox="1"/>
          <p:nvPr/>
        </p:nvSpPr>
        <p:spPr>
          <a:xfrm>
            <a:off x="3781700" y="296418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209"/>
          <p:cNvSpPr txBox="1"/>
          <p:nvPr/>
        </p:nvSpPr>
        <p:spPr>
          <a:xfrm>
            <a:off x="4858033" y="296418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同侧圆角矩形 76"/>
          <p:cNvSpPr/>
          <p:nvPr/>
        </p:nvSpPr>
        <p:spPr>
          <a:xfrm>
            <a:off x="3676925" y="364980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78" name="圆角矩形 77"/>
          <p:cNvSpPr/>
          <p:nvPr/>
        </p:nvSpPr>
        <p:spPr>
          <a:xfrm>
            <a:off x="3676925" y="330306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79" name="TextBox 213"/>
          <p:cNvSpPr txBox="1"/>
          <p:nvPr/>
        </p:nvSpPr>
        <p:spPr>
          <a:xfrm>
            <a:off x="3759396" y="336404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马家屯农村社会经济调查队</a:t>
            </a:r>
            <a:endParaRPr lang="en-US" altLang="zh-CN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80" name="TextBox 214"/>
          <p:cNvSpPr txBox="1"/>
          <p:nvPr/>
        </p:nvSpPr>
        <p:spPr>
          <a:xfrm>
            <a:off x="3781700" y="367856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15"/>
          <p:cNvSpPr txBox="1"/>
          <p:nvPr/>
        </p:nvSpPr>
        <p:spPr>
          <a:xfrm>
            <a:off x="4858033" y="367856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838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75"/>
          <p:cNvGrpSpPr/>
          <p:nvPr/>
        </p:nvGrpSpPr>
        <p:grpSpPr>
          <a:xfrm>
            <a:off x="765266" y="483519"/>
            <a:ext cx="2357454" cy="400473"/>
            <a:chOff x="539552" y="404664"/>
            <a:chExt cx="3240360" cy="432048"/>
          </a:xfrm>
        </p:grpSpPr>
        <p:sp>
          <p:nvSpPr>
            <p:cNvPr id="42" name="矩形 41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85"/>
            <p:cNvSpPr txBox="1"/>
            <p:nvPr/>
          </p:nvSpPr>
          <p:spPr>
            <a:xfrm>
              <a:off x="1278202" y="475274"/>
              <a:ext cx="1798231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新增机关单位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765266" y="48351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7"/>
          <p:cNvSpPr txBox="1"/>
          <p:nvPr/>
        </p:nvSpPr>
        <p:spPr>
          <a:xfrm>
            <a:off x="792352" y="605302"/>
            <a:ext cx="339629" cy="1569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8"/>
          <p:cNvSpPr txBox="1"/>
          <p:nvPr/>
        </p:nvSpPr>
        <p:spPr>
          <a:xfrm>
            <a:off x="836704" y="2510194"/>
            <a:ext cx="221457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统一社会信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用代码 *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65266" y="282878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0"/>
          <p:cNvSpPr txBox="1"/>
          <p:nvPr/>
        </p:nvSpPr>
        <p:spPr>
          <a:xfrm>
            <a:off x="793556" y="2893619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住所地址编码 *    请搜索并选择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65266" y="313981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2"/>
          <p:cNvSpPr txBox="1"/>
          <p:nvPr/>
        </p:nvSpPr>
        <p:spPr>
          <a:xfrm>
            <a:off x="836704" y="2211710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机构名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称*           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请填写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65266" y="243260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94"/>
          <p:cNvSpPr txBox="1"/>
          <p:nvPr/>
        </p:nvSpPr>
        <p:spPr>
          <a:xfrm>
            <a:off x="836704" y="3209227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颁发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日期              请选择                        </a:t>
            </a:r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65266" y="3435123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6"/>
          <p:cNvSpPr txBox="1"/>
          <p:nvPr/>
        </p:nvSpPr>
        <p:spPr>
          <a:xfrm>
            <a:off x="836704" y="3489731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赋码机关              请填写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65266" y="3710628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98"/>
          <p:cNvSpPr txBox="1"/>
          <p:nvPr/>
        </p:nvSpPr>
        <p:spPr>
          <a:xfrm>
            <a:off x="836704" y="3767312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负责人                 请填写</a:t>
            </a:r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65266" y="396233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00"/>
          <p:cNvSpPr txBox="1"/>
          <p:nvPr/>
        </p:nvSpPr>
        <p:spPr>
          <a:xfrm>
            <a:off x="844076" y="4017427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机构性质              请填写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64696" y="1043052"/>
            <a:ext cx="2357454" cy="973837"/>
            <a:chOff x="2564896" y="1016176"/>
            <a:chExt cx="2357454" cy="973837"/>
          </a:xfrm>
        </p:grpSpPr>
        <p:sp>
          <p:nvSpPr>
            <p:cNvPr id="34" name="TextBox 127"/>
            <p:cNvSpPr txBox="1"/>
            <p:nvPr/>
          </p:nvSpPr>
          <p:spPr>
            <a:xfrm>
              <a:off x="2636334" y="1016176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采集人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王</a:t>
              </a:r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一亮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2564896" y="1237073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129"/>
            <p:cNvSpPr txBox="1"/>
            <p:nvPr/>
          </p:nvSpPr>
          <p:spPr>
            <a:xfrm>
              <a:off x="2627834" y="131652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采集人联系方式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18655663213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2564896" y="1530996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131"/>
            <p:cNvSpPr txBox="1"/>
            <p:nvPr/>
          </p:nvSpPr>
          <p:spPr>
            <a:xfrm>
              <a:off x="2636334" y="158768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录入人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王一亮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2564896" y="1808577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133"/>
            <p:cNvSpPr txBox="1"/>
            <p:nvPr/>
          </p:nvSpPr>
          <p:spPr>
            <a:xfrm>
              <a:off x="2611197" y="1851514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录入时间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2017-08-13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183"/>
          <p:cNvSpPr txBox="1"/>
          <p:nvPr/>
        </p:nvSpPr>
        <p:spPr>
          <a:xfrm>
            <a:off x="2701916" y="3499958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76664" y="2498354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请填写</a:t>
            </a:r>
          </a:p>
        </p:txBody>
      </p:sp>
      <p:sp>
        <p:nvSpPr>
          <p:cNvPr id="44" name="矩形 43"/>
          <p:cNvSpPr/>
          <p:nvPr/>
        </p:nvSpPr>
        <p:spPr>
          <a:xfrm>
            <a:off x="774386" y="900853"/>
            <a:ext cx="2321074" cy="7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79166" y="2081666"/>
            <a:ext cx="2342983" cy="96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7" name="TextBox 183"/>
          <p:cNvSpPr txBox="1"/>
          <p:nvPr/>
        </p:nvSpPr>
        <p:spPr>
          <a:xfrm>
            <a:off x="2699792" y="2902906"/>
            <a:ext cx="35848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588224" y="1485974"/>
            <a:ext cx="208823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/>
              <a:t>采集</a:t>
            </a:r>
            <a:r>
              <a:rPr lang="zh-CN" altLang="en-US" sz="1200" dirty="0" smtClean="0"/>
              <a:t>人自动加载账户信息，其中采集人、联系方式、录入时间可编辑。</a:t>
            </a:r>
            <a:endParaRPr lang="en-US" altLang="zh-CN" sz="1200" dirty="0" smtClean="0"/>
          </a:p>
        </p:txBody>
      </p:sp>
      <p:sp>
        <p:nvSpPr>
          <p:cNvPr id="89" name="等腰三角形 88"/>
          <p:cNvSpPr/>
          <p:nvPr/>
        </p:nvSpPr>
        <p:spPr>
          <a:xfrm rot="5400000">
            <a:off x="6239711" y="1543119"/>
            <a:ext cx="263834" cy="14287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763394" y="423650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175"/>
          <p:cNvGrpSpPr/>
          <p:nvPr/>
        </p:nvGrpSpPr>
        <p:grpSpPr>
          <a:xfrm>
            <a:off x="3402149" y="483518"/>
            <a:ext cx="2357454" cy="400473"/>
            <a:chOff x="539552" y="404664"/>
            <a:chExt cx="3240360" cy="432048"/>
          </a:xfrm>
        </p:grpSpPr>
        <p:sp>
          <p:nvSpPr>
            <p:cNvPr id="61" name="矩形 60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85"/>
            <p:cNvSpPr txBox="1"/>
            <p:nvPr/>
          </p:nvSpPr>
          <p:spPr>
            <a:xfrm>
              <a:off x="1278202" y="475274"/>
              <a:ext cx="1798231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机关单位详情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3402149" y="483517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87"/>
          <p:cNvSpPr txBox="1"/>
          <p:nvPr/>
        </p:nvSpPr>
        <p:spPr>
          <a:xfrm>
            <a:off x="3429235" y="605301"/>
            <a:ext cx="339629" cy="1569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88"/>
          <p:cNvSpPr txBox="1"/>
          <p:nvPr/>
        </p:nvSpPr>
        <p:spPr>
          <a:xfrm>
            <a:off x="3473587" y="2510193"/>
            <a:ext cx="221457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统一社会信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用代码 *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3402149" y="2828783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90"/>
          <p:cNvSpPr txBox="1"/>
          <p:nvPr/>
        </p:nvSpPr>
        <p:spPr>
          <a:xfrm>
            <a:off x="3434591" y="2867775"/>
            <a:ext cx="221457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住所地址编码 *    </a:t>
            </a:r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-23333333XXXX</a:t>
            </a:r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3402149" y="313981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92"/>
          <p:cNvSpPr txBox="1"/>
          <p:nvPr/>
        </p:nvSpPr>
        <p:spPr>
          <a:xfrm>
            <a:off x="3473587" y="2211709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机构名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*          马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家屯农村社会经济调查队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3402149" y="2432606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94"/>
          <p:cNvSpPr txBox="1"/>
          <p:nvPr/>
        </p:nvSpPr>
        <p:spPr>
          <a:xfrm>
            <a:off x="3473587" y="3209226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颁发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日期              </a:t>
            </a:r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2017-05-06&gt;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3402149" y="343512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6"/>
          <p:cNvSpPr txBox="1"/>
          <p:nvPr/>
        </p:nvSpPr>
        <p:spPr>
          <a:xfrm>
            <a:off x="3473587" y="3489730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赋码机关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3402149" y="371062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8"/>
          <p:cNvSpPr txBox="1"/>
          <p:nvPr/>
        </p:nvSpPr>
        <p:spPr>
          <a:xfrm>
            <a:off x="3473587" y="3767311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负责人                 张震</a:t>
            </a:r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3402149" y="3962330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100"/>
          <p:cNvSpPr txBox="1"/>
          <p:nvPr/>
        </p:nvSpPr>
        <p:spPr>
          <a:xfrm>
            <a:off x="3480959" y="4017426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机构性质              工商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3401579" y="1043051"/>
            <a:ext cx="2357454" cy="973837"/>
            <a:chOff x="2564896" y="1016176"/>
            <a:chExt cx="2357454" cy="973837"/>
          </a:xfrm>
        </p:grpSpPr>
        <p:sp>
          <p:nvSpPr>
            <p:cNvPr id="97" name="TextBox 127"/>
            <p:cNvSpPr txBox="1"/>
            <p:nvPr/>
          </p:nvSpPr>
          <p:spPr>
            <a:xfrm>
              <a:off x="2636334" y="1016176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采集人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王</a:t>
              </a:r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一亮</a:t>
              </a:r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2564896" y="1237073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129"/>
            <p:cNvSpPr txBox="1"/>
            <p:nvPr/>
          </p:nvSpPr>
          <p:spPr>
            <a:xfrm>
              <a:off x="2627834" y="131652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采集人联系方式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18655663213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>
              <a:off x="2564896" y="1530996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31"/>
            <p:cNvSpPr txBox="1"/>
            <p:nvPr/>
          </p:nvSpPr>
          <p:spPr>
            <a:xfrm>
              <a:off x="2636334" y="158768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录入人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王一亮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2" name="直接连接符 101"/>
            <p:cNvCxnSpPr/>
            <p:nvPr/>
          </p:nvCxnSpPr>
          <p:spPr>
            <a:xfrm>
              <a:off x="2564896" y="1808577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33"/>
            <p:cNvSpPr txBox="1"/>
            <p:nvPr/>
          </p:nvSpPr>
          <p:spPr>
            <a:xfrm>
              <a:off x="2611197" y="1851514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录入时间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2017-08-13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4" name="TextBox 183"/>
          <p:cNvSpPr txBox="1"/>
          <p:nvPr/>
        </p:nvSpPr>
        <p:spPr>
          <a:xfrm>
            <a:off x="5338799" y="3499957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313547" y="2498353"/>
            <a:ext cx="13356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9123333333333333X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411269" y="900852"/>
            <a:ext cx="2321074" cy="7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3416049" y="2081665"/>
            <a:ext cx="2342983" cy="96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109" name="直接连接符 108"/>
          <p:cNvCxnSpPr/>
          <p:nvPr/>
        </p:nvCxnSpPr>
        <p:spPr>
          <a:xfrm>
            <a:off x="3400277" y="4236508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6598992" y="2175187"/>
            <a:ext cx="208823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 smtClean="0"/>
              <a:t>点击右上角更新按钮进入更新页，更新页字段与详情页一致，采</a:t>
            </a:r>
            <a:r>
              <a:rPr lang="zh-CN" altLang="en-US" sz="1200" dirty="0"/>
              <a:t>集相关信息无法编辑</a:t>
            </a:r>
          </a:p>
        </p:txBody>
      </p:sp>
      <p:sp>
        <p:nvSpPr>
          <p:cNvPr id="111" name="等腰三角形 110"/>
          <p:cNvSpPr/>
          <p:nvPr/>
        </p:nvSpPr>
        <p:spPr>
          <a:xfrm rot="5400000">
            <a:off x="6239711" y="2229253"/>
            <a:ext cx="263834" cy="14287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5363468" y="605301"/>
            <a:ext cx="41549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2852830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627535"/>
            <a:ext cx="2357454" cy="40047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176"/>
          <p:cNvSpPr txBox="1"/>
          <p:nvPr/>
        </p:nvSpPr>
        <p:spPr>
          <a:xfrm>
            <a:off x="1489006" y="692986"/>
            <a:ext cx="102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事业单位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627534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178"/>
          <p:cNvSpPr txBox="1"/>
          <p:nvPr/>
        </p:nvSpPr>
        <p:spPr>
          <a:xfrm>
            <a:off x="782662" y="749318"/>
            <a:ext cx="52672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55576" y="4413730"/>
            <a:ext cx="2357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80"/>
          <p:cNvSpPr txBox="1"/>
          <p:nvPr/>
        </p:nvSpPr>
        <p:spPr>
          <a:xfrm>
            <a:off x="1064387" y="4451830"/>
            <a:ext cx="158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增事业单位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55576" y="1393525"/>
            <a:ext cx="2357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82"/>
          <p:cNvSpPr txBox="1"/>
          <p:nvPr/>
        </p:nvSpPr>
        <p:spPr>
          <a:xfrm>
            <a:off x="1131674" y="1101543"/>
            <a:ext cx="62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搜索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83"/>
          <p:cNvSpPr txBox="1"/>
          <p:nvPr/>
        </p:nvSpPr>
        <p:spPr>
          <a:xfrm>
            <a:off x="2369048" y="1101543"/>
            <a:ext cx="56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同侧圆角矩形 11"/>
          <p:cNvSpPr/>
          <p:nvPr/>
        </p:nvSpPr>
        <p:spPr>
          <a:xfrm>
            <a:off x="837900" y="184198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3" name="圆角矩形 12"/>
          <p:cNvSpPr/>
          <p:nvPr/>
        </p:nvSpPr>
        <p:spPr>
          <a:xfrm>
            <a:off x="837900" y="149524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4" name="TextBox 195"/>
          <p:cNvSpPr txBox="1"/>
          <p:nvPr/>
        </p:nvSpPr>
        <p:spPr>
          <a:xfrm>
            <a:off x="920371" y="155622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马家屯农村社会经济调查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队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15" name="TextBox 196"/>
          <p:cNvSpPr txBox="1"/>
          <p:nvPr/>
        </p:nvSpPr>
        <p:spPr>
          <a:xfrm>
            <a:off x="942675" y="187074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97"/>
          <p:cNvSpPr txBox="1"/>
          <p:nvPr/>
        </p:nvSpPr>
        <p:spPr>
          <a:xfrm>
            <a:off x="2019008" y="187074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同侧圆角矩形 16"/>
          <p:cNvSpPr/>
          <p:nvPr/>
        </p:nvSpPr>
        <p:spPr>
          <a:xfrm>
            <a:off x="837900" y="2534588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8" name="圆角矩形 17"/>
          <p:cNvSpPr/>
          <p:nvPr/>
        </p:nvSpPr>
        <p:spPr>
          <a:xfrm>
            <a:off x="837900" y="2187852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201"/>
          <p:cNvSpPr txBox="1"/>
          <p:nvPr/>
        </p:nvSpPr>
        <p:spPr>
          <a:xfrm>
            <a:off x="920371" y="2248836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马家屯农村社会经济调查队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20" name="TextBox 202"/>
          <p:cNvSpPr txBox="1"/>
          <p:nvPr/>
        </p:nvSpPr>
        <p:spPr>
          <a:xfrm>
            <a:off x="942675" y="2563350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3"/>
          <p:cNvSpPr txBox="1"/>
          <p:nvPr/>
        </p:nvSpPr>
        <p:spPr>
          <a:xfrm>
            <a:off x="2019008" y="2563350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同侧圆角矩形 21"/>
          <p:cNvSpPr/>
          <p:nvPr/>
        </p:nvSpPr>
        <p:spPr>
          <a:xfrm>
            <a:off x="837900" y="327074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3" name="圆角矩形 22"/>
          <p:cNvSpPr/>
          <p:nvPr/>
        </p:nvSpPr>
        <p:spPr>
          <a:xfrm>
            <a:off x="837900" y="292400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4" name="TextBox 207"/>
          <p:cNvSpPr txBox="1"/>
          <p:nvPr/>
        </p:nvSpPr>
        <p:spPr>
          <a:xfrm>
            <a:off x="920371" y="298498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马家屯农村社会经济调查队</a:t>
            </a:r>
            <a:endParaRPr lang="en-US" altLang="zh-CN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25" name="TextBox 208"/>
          <p:cNvSpPr txBox="1"/>
          <p:nvPr/>
        </p:nvSpPr>
        <p:spPr>
          <a:xfrm>
            <a:off x="942675" y="329950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09"/>
          <p:cNvSpPr txBox="1"/>
          <p:nvPr/>
        </p:nvSpPr>
        <p:spPr>
          <a:xfrm>
            <a:off x="2019008" y="329950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同侧圆角矩形 26"/>
          <p:cNvSpPr/>
          <p:nvPr/>
        </p:nvSpPr>
        <p:spPr>
          <a:xfrm>
            <a:off x="837900" y="398512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8" name="圆角矩形 27"/>
          <p:cNvSpPr/>
          <p:nvPr/>
        </p:nvSpPr>
        <p:spPr>
          <a:xfrm>
            <a:off x="837900" y="363838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9" name="TextBox 213"/>
          <p:cNvSpPr txBox="1"/>
          <p:nvPr/>
        </p:nvSpPr>
        <p:spPr>
          <a:xfrm>
            <a:off x="920371" y="369936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马家屯农村社会经济调查队</a:t>
            </a:r>
            <a:endParaRPr lang="en-US" altLang="zh-CN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30" name="TextBox 214"/>
          <p:cNvSpPr txBox="1"/>
          <p:nvPr/>
        </p:nvSpPr>
        <p:spPr>
          <a:xfrm>
            <a:off x="942675" y="401388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215"/>
          <p:cNvSpPr txBox="1"/>
          <p:nvPr/>
        </p:nvSpPr>
        <p:spPr>
          <a:xfrm>
            <a:off x="2019008" y="401388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42" y="1150426"/>
            <a:ext cx="152400" cy="1524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88" y="1152879"/>
            <a:ext cx="152400" cy="152400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>
          <a:xfrm>
            <a:off x="1907073" y="1101543"/>
            <a:ext cx="0" cy="24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08"/>
          <p:cNvGrpSpPr/>
          <p:nvPr/>
        </p:nvGrpSpPr>
        <p:grpSpPr>
          <a:xfrm>
            <a:off x="3505181" y="628681"/>
            <a:ext cx="2416275" cy="4115559"/>
            <a:chOff x="773418" y="-2403"/>
            <a:chExt cx="3891436" cy="6628148"/>
          </a:xfrm>
        </p:grpSpPr>
        <p:grpSp>
          <p:nvGrpSpPr>
            <p:cNvPr id="110" name="组合 109"/>
            <p:cNvGrpSpPr/>
            <p:nvPr/>
          </p:nvGrpSpPr>
          <p:grpSpPr>
            <a:xfrm>
              <a:off x="773418" y="-2403"/>
              <a:ext cx="3722382" cy="629623"/>
              <a:chOff x="427944" y="330656"/>
              <a:chExt cx="3722382" cy="629623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539552" y="330656"/>
                <a:ext cx="3610774" cy="62962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TextBox 204"/>
              <p:cNvSpPr txBox="1"/>
              <p:nvPr/>
            </p:nvSpPr>
            <p:spPr>
              <a:xfrm>
                <a:off x="427944" y="472004"/>
                <a:ext cx="1224136" cy="396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</a:t>
                </a:r>
                <a:endPara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1" name="矩形 110"/>
            <p:cNvSpPr/>
            <p:nvPr/>
          </p:nvSpPr>
          <p:spPr>
            <a:xfrm>
              <a:off x="885026" y="-2402"/>
              <a:ext cx="3610774" cy="662814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TextBox 133"/>
            <p:cNvSpPr txBox="1"/>
            <p:nvPr/>
          </p:nvSpPr>
          <p:spPr>
            <a:xfrm>
              <a:off x="893814" y="665285"/>
              <a:ext cx="1468386" cy="40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历史搜索</a:t>
              </a:r>
              <a:endPara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1136530" y="140174"/>
              <a:ext cx="2703950" cy="326558"/>
            </a:xfrm>
            <a:prstGeom prst="roundRect">
              <a:avLst/>
            </a:pr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  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搜索字号名称、地址</a:t>
              </a:r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1247890" y="188385"/>
              <a:ext cx="208931" cy="250141"/>
              <a:chOff x="1750810" y="188385"/>
              <a:chExt cx="208931" cy="250141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1750810" y="188385"/>
                <a:ext cx="162285" cy="162285"/>
              </a:xfrm>
              <a:prstGeom prst="ellipse">
                <a:avLst/>
              </a:prstGeom>
              <a:noFill/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30" name="直接连接符 129"/>
              <p:cNvCxnSpPr>
                <a:stCxn id="129" idx="5"/>
              </p:cNvCxnSpPr>
              <p:nvPr/>
            </p:nvCxnSpPr>
            <p:spPr>
              <a:xfrm>
                <a:off x="1889329" y="326904"/>
                <a:ext cx="70412" cy="111622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36"/>
            <p:cNvSpPr txBox="1"/>
            <p:nvPr/>
          </p:nvSpPr>
          <p:spPr>
            <a:xfrm>
              <a:off x="3654053" y="144378"/>
              <a:ext cx="1010801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</a:p>
          </p:txBody>
        </p:sp>
        <p:cxnSp>
          <p:nvCxnSpPr>
            <p:cNvPr id="116" name="直接连接符 115"/>
            <p:cNvCxnSpPr/>
            <p:nvPr/>
          </p:nvCxnSpPr>
          <p:spPr>
            <a:xfrm>
              <a:off x="893814" y="1063639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885026" y="160359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76"/>
            <p:cNvSpPr txBox="1"/>
            <p:nvPr/>
          </p:nvSpPr>
          <p:spPr>
            <a:xfrm>
              <a:off x="976189" y="1198184"/>
              <a:ext cx="1419361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马家屯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885026" y="215223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78"/>
            <p:cNvSpPr txBox="1"/>
            <p:nvPr/>
          </p:nvSpPr>
          <p:spPr>
            <a:xfrm>
              <a:off x="939475" y="1732071"/>
              <a:ext cx="1552067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经济调查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21" name="Picture 4" descr="D:\工作\正在进行项目\智慧城市机会和项目梳理\【进行】2015智慧社区标准化产品推广\20160520_政务版手机界面设计汇总\2搜索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323"/>
            <a:stretch/>
          </p:blipFill>
          <p:spPr bwMode="auto">
            <a:xfrm>
              <a:off x="909054" y="4542461"/>
              <a:ext cx="3578987" cy="207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2" name="直接连接符 121"/>
            <p:cNvCxnSpPr/>
            <p:nvPr/>
          </p:nvCxnSpPr>
          <p:spPr>
            <a:xfrm>
              <a:off x="862027" y="271366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95"/>
            <p:cNvSpPr txBox="1"/>
            <p:nvPr/>
          </p:nvSpPr>
          <p:spPr>
            <a:xfrm>
              <a:off x="992414" y="2262533"/>
              <a:ext cx="1305199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体育局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885026" y="326475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97"/>
            <p:cNvSpPr txBox="1"/>
            <p:nvPr/>
          </p:nvSpPr>
          <p:spPr>
            <a:xfrm>
              <a:off x="1016070" y="2801098"/>
              <a:ext cx="1297440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</a:t>
              </a:r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育协会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885026" y="382863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99"/>
            <p:cNvSpPr txBox="1"/>
            <p:nvPr/>
          </p:nvSpPr>
          <p:spPr>
            <a:xfrm>
              <a:off x="1003914" y="3377503"/>
              <a:ext cx="1282200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文化局</a:t>
              </a:r>
            </a:p>
          </p:txBody>
        </p:sp>
        <p:sp>
          <p:nvSpPr>
            <p:cNvPr id="128" name="TextBox 200"/>
            <p:cNvSpPr txBox="1"/>
            <p:nvPr/>
          </p:nvSpPr>
          <p:spPr>
            <a:xfrm>
              <a:off x="1785582" y="4066415"/>
              <a:ext cx="1704377" cy="40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清除搜索记录</a:t>
              </a:r>
              <a:endPara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314481" y="622524"/>
            <a:ext cx="2414143" cy="4069605"/>
            <a:chOff x="6529946" y="109601"/>
            <a:chExt cx="3888002" cy="6554140"/>
          </a:xfrm>
        </p:grpSpPr>
        <p:grpSp>
          <p:nvGrpSpPr>
            <p:cNvPr id="93" name="组合 92"/>
            <p:cNvGrpSpPr/>
            <p:nvPr/>
          </p:nvGrpSpPr>
          <p:grpSpPr>
            <a:xfrm>
              <a:off x="6529946" y="109602"/>
              <a:ext cx="3718948" cy="432048"/>
              <a:chOff x="431378" y="404664"/>
              <a:chExt cx="3718948" cy="43204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539553" y="404664"/>
                <a:ext cx="3610773" cy="4320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TextBox 228"/>
              <p:cNvSpPr txBox="1"/>
              <p:nvPr/>
            </p:nvSpPr>
            <p:spPr>
              <a:xfrm>
                <a:off x="431378" y="464504"/>
                <a:ext cx="1224136" cy="37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</a:t>
                </a:r>
                <a:endPara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6638121" y="109601"/>
              <a:ext cx="3610774" cy="65541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6889624" y="178172"/>
              <a:ext cx="2703950" cy="326558"/>
            </a:xfrm>
            <a:prstGeom prst="roundRect">
              <a:avLst/>
            </a:pr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  马家</a:t>
              </a:r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7000984" y="226382"/>
              <a:ext cx="208931" cy="250141"/>
              <a:chOff x="1750810" y="188385"/>
              <a:chExt cx="208931" cy="250141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1750810" y="188385"/>
                <a:ext cx="162285" cy="162285"/>
              </a:xfrm>
              <a:prstGeom prst="ellipse">
                <a:avLst/>
              </a:prstGeom>
              <a:noFill/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40" name="直接连接符 139"/>
              <p:cNvCxnSpPr>
                <a:stCxn id="139" idx="5"/>
              </p:cNvCxnSpPr>
              <p:nvPr/>
            </p:nvCxnSpPr>
            <p:spPr>
              <a:xfrm>
                <a:off x="1889329" y="326904"/>
                <a:ext cx="70412" cy="111622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216"/>
            <p:cNvSpPr txBox="1"/>
            <p:nvPr/>
          </p:nvSpPr>
          <p:spPr>
            <a:xfrm>
              <a:off x="9407145" y="182375"/>
              <a:ext cx="1010803" cy="37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</a:p>
          </p:txBody>
        </p:sp>
        <p:cxnSp>
          <p:nvCxnSpPr>
            <p:cNvPr id="134" name="直接连接符 133"/>
            <p:cNvCxnSpPr/>
            <p:nvPr/>
          </p:nvCxnSpPr>
          <p:spPr>
            <a:xfrm>
              <a:off x="6638120" y="1329139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6638120" y="2024957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Picture 4" descr="D:\工作\正在进行项目\智慧城市机会和项目梳理\【进行】2015智慧社区标准化产品推广\20160520_政务版手机界面设计汇总\2搜索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323"/>
            <a:stretch/>
          </p:blipFill>
          <p:spPr bwMode="auto">
            <a:xfrm>
              <a:off x="6662148" y="4580458"/>
              <a:ext cx="3578987" cy="207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4" descr="D:\工作\正在进行项目\智慧城市机会和项目梳理\【进行】2015智慧社区标准化产品推广\20160520_政务版手机界面设计汇总\2搜索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E3E4E6"/>
                </a:clrFrom>
                <a:clrTo>
                  <a:srgbClr val="E3E4E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90" t="5765" r="14644" b="89353"/>
            <a:stretch/>
          </p:blipFill>
          <p:spPr bwMode="auto">
            <a:xfrm>
              <a:off x="9319253" y="241513"/>
              <a:ext cx="293109" cy="31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4" name="TextBox 195"/>
          <p:cNvSpPr txBox="1"/>
          <p:nvPr/>
        </p:nvSpPr>
        <p:spPr>
          <a:xfrm>
            <a:off x="6537813" y="1020134"/>
            <a:ext cx="18685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马家</a:t>
            </a:r>
            <a:r>
              <a:rPr lang="zh-CN" altLang="en-US" sz="9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屯农村社会经济调查队</a:t>
            </a:r>
            <a:endParaRPr lang="en-US" altLang="zh-CN" sz="9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145" name="TextBox 195"/>
          <p:cNvSpPr txBox="1"/>
          <p:nvPr/>
        </p:nvSpPr>
        <p:spPr>
          <a:xfrm>
            <a:off x="6517349" y="1479209"/>
            <a:ext cx="18685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马家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镇非遗保护中心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天河路</a:t>
            </a:r>
            <a:r>
              <a:rPr lang="en-US" altLang="zh-CN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1024798" y="253464"/>
            <a:ext cx="208823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 smtClean="0"/>
              <a:t>灰色板块代表该条信息无效。</a:t>
            </a:r>
            <a:endParaRPr lang="en-US" altLang="zh-CN" sz="1200" dirty="0" smtClean="0"/>
          </a:p>
        </p:txBody>
      </p:sp>
      <p:sp>
        <p:nvSpPr>
          <p:cNvPr id="84" name="等腰三角形 83"/>
          <p:cNvSpPr/>
          <p:nvPr/>
        </p:nvSpPr>
        <p:spPr>
          <a:xfrm rot="5400000">
            <a:off x="695095" y="280165"/>
            <a:ext cx="263834" cy="14287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5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1" name="TextBox 173"/>
          <p:cNvSpPr txBox="1"/>
          <p:nvPr/>
        </p:nvSpPr>
        <p:spPr>
          <a:xfrm>
            <a:off x="1975519" y="537587"/>
            <a:ext cx="1728192" cy="2154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法人企业管理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1975518" y="1741268"/>
            <a:ext cx="940297" cy="21600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新建法人企业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6192180" y="1735483"/>
            <a:ext cx="792088" cy="216006"/>
          </a:xfrm>
          <a:prstGeom prst="rect">
            <a:avLst/>
          </a:prstGeom>
          <a:solidFill>
            <a:srgbClr val="46C6A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4572001" y="4582352"/>
            <a:ext cx="4232409" cy="29365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796136" y="4620587"/>
            <a:ext cx="1584176" cy="2160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总共 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</a:p>
        </p:txBody>
      </p:sp>
      <p:sp>
        <p:nvSpPr>
          <p:cNvPr id="246" name="矩形 245"/>
          <p:cNvSpPr/>
          <p:nvPr/>
        </p:nvSpPr>
        <p:spPr>
          <a:xfrm>
            <a:off x="7362057" y="4619427"/>
            <a:ext cx="1440160" cy="21718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7" name="直接连接符 246"/>
          <p:cNvCxnSpPr/>
          <p:nvPr/>
        </p:nvCxnSpPr>
        <p:spPr>
          <a:xfrm>
            <a:off x="7650088" y="4619427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/>
          <p:nvPr/>
        </p:nvCxnSpPr>
        <p:spPr>
          <a:xfrm>
            <a:off x="7938120" y="4620587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/>
          <p:nvPr/>
        </p:nvCxnSpPr>
        <p:spPr>
          <a:xfrm>
            <a:off x="8226152" y="4620587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/>
          <p:nvPr/>
        </p:nvCxnSpPr>
        <p:spPr>
          <a:xfrm>
            <a:off x="8514184" y="4620587"/>
            <a:ext cx="0" cy="217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矩形 250"/>
          <p:cNvSpPr/>
          <p:nvPr/>
        </p:nvSpPr>
        <p:spPr>
          <a:xfrm>
            <a:off x="7938121" y="4619427"/>
            <a:ext cx="288032" cy="218345"/>
          </a:xfrm>
          <a:prstGeom prst="rect">
            <a:avLst/>
          </a:prstGeom>
          <a:solidFill>
            <a:srgbClr val="55B7B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7362057" y="4620586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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7650088" y="4620586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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8514184" y="4620586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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8226153" y="4620586"/>
            <a:ext cx="288032" cy="217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ebdings" panose="05030102010509060703"/>
              </a:rPr>
              <a:t>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6" name="直接连接符 255"/>
          <p:cNvCxnSpPr/>
          <p:nvPr/>
        </p:nvCxnSpPr>
        <p:spPr>
          <a:xfrm>
            <a:off x="2047528" y="4462001"/>
            <a:ext cx="6772652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矩形 256"/>
          <p:cNvSpPr/>
          <p:nvPr/>
        </p:nvSpPr>
        <p:spPr>
          <a:xfrm>
            <a:off x="7110029" y="1732113"/>
            <a:ext cx="792088" cy="210655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条件查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sp>
        <p:nvSpPr>
          <p:cNvPr id="258" name="矩形 257"/>
          <p:cNvSpPr/>
          <p:nvPr/>
        </p:nvSpPr>
        <p:spPr>
          <a:xfrm>
            <a:off x="8001024" y="1732113"/>
            <a:ext cx="792088" cy="206065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空条件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343" y="1221082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708988" y="1060397"/>
            <a:ext cx="1599316" cy="23041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行业类别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984148" y="1051016"/>
            <a:ext cx="1871428" cy="23485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企业名称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62056" y="1060350"/>
            <a:ext cx="1647818" cy="21440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营业状态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984148" y="1360268"/>
            <a:ext cx="3664856" cy="2294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企业地址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380312" y="1358049"/>
            <a:ext cx="1629562" cy="21363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数据状态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708987" y="1355460"/>
            <a:ext cx="1611341" cy="20977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法定代表人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925026" y="1059583"/>
            <a:ext cx="1714512" cy="23041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企业类别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916286" y="2151782"/>
            <a:ext cx="6908331" cy="2936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052292" y="2198529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企业名称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855428" y="2198529"/>
            <a:ext cx="1268319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企业类型      行业类别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702351" y="2191181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法定代表人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206803" y="2191181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企业地址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676988" y="2182251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114" name="矩形 113"/>
          <p:cNvSpPr/>
          <p:nvPr/>
        </p:nvSpPr>
        <p:spPr>
          <a:xfrm>
            <a:off x="6474816" y="2206144"/>
            <a:ext cx="1148708" cy="2056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数据状态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916284" y="2459992"/>
            <a:ext cx="7093590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大风厂服装企业      合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伙企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      服装服饰       杭州市上城区秋涛路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营业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侯亮平                有效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初核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911849" y="2794772"/>
            <a:ext cx="6908331" cy="267854"/>
          </a:xfrm>
          <a:prstGeom prst="rect">
            <a:avLst/>
          </a:prstGeom>
          <a:solidFill>
            <a:srgbClr val="7EC8C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大风厂服装企业      合伙企业      服装服饰       杭州市上城区秋涛路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营业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侯亮平                有效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初核</a:t>
            </a:r>
          </a:p>
        </p:txBody>
      </p:sp>
      <p:sp>
        <p:nvSpPr>
          <p:cNvPr id="117" name="矩形 116"/>
          <p:cNvSpPr/>
          <p:nvPr/>
        </p:nvSpPr>
        <p:spPr>
          <a:xfrm>
            <a:off x="1916284" y="3108063"/>
            <a:ext cx="6908331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大风厂服装企业      合伙企业      服装服饰       杭州市上城区秋涛路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营业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侯亮平                有效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初核</a:t>
            </a:r>
          </a:p>
        </p:txBody>
      </p:sp>
      <p:sp>
        <p:nvSpPr>
          <p:cNvPr id="118" name="矩形 117"/>
          <p:cNvSpPr/>
          <p:nvPr/>
        </p:nvSpPr>
        <p:spPr>
          <a:xfrm>
            <a:off x="1911849" y="3442844"/>
            <a:ext cx="6908331" cy="2678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大风厂服装企业      合伙企业      服装服饰       杭州市上城区秋涛路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营业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侯亮平                有效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初核</a:t>
            </a:r>
          </a:p>
        </p:txBody>
      </p:sp>
      <p:sp>
        <p:nvSpPr>
          <p:cNvPr id="119" name="矩形 118"/>
          <p:cNvSpPr/>
          <p:nvPr/>
        </p:nvSpPr>
        <p:spPr>
          <a:xfrm>
            <a:off x="1916284" y="3756136"/>
            <a:ext cx="6908331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大风厂服装企业      合伙企业      服装服饰       杭州市上城区秋涛路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营业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侯亮平                有效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</a:p>
        </p:txBody>
      </p:sp>
      <p:sp>
        <p:nvSpPr>
          <p:cNvPr id="120" name="矩形 119"/>
          <p:cNvSpPr/>
          <p:nvPr/>
        </p:nvSpPr>
        <p:spPr>
          <a:xfrm>
            <a:off x="1911849" y="4090916"/>
            <a:ext cx="6908331" cy="2678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大风厂服装企业      合伙企业      服装服饰       杭州市上城区秋涛路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营业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侯亮平                有效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初核</a:t>
            </a:r>
          </a:p>
        </p:txBody>
      </p:sp>
      <p:sp>
        <p:nvSpPr>
          <p:cNvPr id="122" name="矩形 121"/>
          <p:cNvSpPr/>
          <p:nvPr/>
        </p:nvSpPr>
        <p:spPr>
          <a:xfrm>
            <a:off x="5131958" y="2198271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营业状态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10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683568" y="686149"/>
            <a:ext cx="2357454" cy="400473"/>
            <a:chOff x="539552" y="404664"/>
            <a:chExt cx="3240360" cy="432048"/>
          </a:xfrm>
        </p:grpSpPr>
        <p:sp>
          <p:nvSpPr>
            <p:cNvPr id="84" name="矩形 83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56"/>
            <p:cNvSpPr txBox="1"/>
            <p:nvPr/>
          </p:nvSpPr>
          <p:spPr>
            <a:xfrm>
              <a:off x="1344939" y="501940"/>
              <a:ext cx="1521395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查询事业单位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683568" y="68614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59"/>
          <p:cNvSpPr txBox="1"/>
          <p:nvPr/>
        </p:nvSpPr>
        <p:spPr>
          <a:xfrm>
            <a:off x="755006" y="1180577"/>
            <a:ext cx="1093001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单位名称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683568" y="139489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683568" y="172097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66"/>
          <p:cNvSpPr txBox="1"/>
          <p:nvPr/>
        </p:nvSpPr>
        <p:spPr>
          <a:xfrm>
            <a:off x="755006" y="1495692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住所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693637" y="234481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683568" y="202004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75"/>
          <p:cNvSpPr txBox="1"/>
          <p:nvPr/>
        </p:nvSpPr>
        <p:spPr>
          <a:xfrm>
            <a:off x="774651" y="1793174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机构性质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107"/>
          <p:cNvSpPr txBox="1"/>
          <p:nvPr/>
        </p:nvSpPr>
        <p:spPr>
          <a:xfrm>
            <a:off x="1589306" y="1158553"/>
            <a:ext cx="122258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请输入名称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12"/>
          <p:cNvSpPr txBox="1"/>
          <p:nvPr/>
        </p:nvSpPr>
        <p:spPr>
          <a:xfrm>
            <a:off x="1733322" y="1508991"/>
            <a:ext cx="122258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                   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16"/>
          <p:cNvSpPr txBox="1"/>
          <p:nvPr/>
        </p:nvSpPr>
        <p:spPr>
          <a:xfrm>
            <a:off x="2631186" y="1518945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17"/>
          <p:cNvSpPr txBox="1"/>
          <p:nvPr/>
        </p:nvSpPr>
        <p:spPr>
          <a:xfrm>
            <a:off x="1600922" y="1801794"/>
            <a:ext cx="122258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请输入机构性质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18"/>
          <p:cNvSpPr txBox="1"/>
          <p:nvPr/>
        </p:nvSpPr>
        <p:spPr>
          <a:xfrm>
            <a:off x="723656" y="804109"/>
            <a:ext cx="51876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19"/>
          <p:cNvSpPr txBox="1"/>
          <p:nvPr/>
        </p:nvSpPr>
        <p:spPr>
          <a:xfrm>
            <a:off x="1104936" y="2798807"/>
            <a:ext cx="1587285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</a:p>
        </p:txBody>
      </p:sp>
      <p:sp>
        <p:nvSpPr>
          <p:cNvPr id="108" name="TextBox 117"/>
          <p:cNvSpPr txBox="1"/>
          <p:nvPr/>
        </p:nvSpPr>
        <p:spPr>
          <a:xfrm>
            <a:off x="1585790" y="1505646"/>
            <a:ext cx="122258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请搜索并选择地址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573610" y="686149"/>
            <a:ext cx="2357454" cy="40047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76"/>
          <p:cNvSpPr txBox="1"/>
          <p:nvPr/>
        </p:nvSpPr>
        <p:spPr>
          <a:xfrm>
            <a:off x="4307040" y="751600"/>
            <a:ext cx="102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查询结果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573610" y="68614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78"/>
          <p:cNvSpPr txBox="1"/>
          <p:nvPr/>
        </p:nvSpPr>
        <p:spPr>
          <a:xfrm>
            <a:off x="3600696" y="807932"/>
            <a:ext cx="52672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73492" y="686149"/>
            <a:ext cx="2357454" cy="40047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176"/>
          <p:cNvSpPr txBox="1"/>
          <p:nvPr/>
        </p:nvSpPr>
        <p:spPr>
          <a:xfrm>
            <a:off x="7006922" y="751600"/>
            <a:ext cx="102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查询结果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273492" y="68614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178"/>
          <p:cNvSpPr txBox="1"/>
          <p:nvPr/>
        </p:nvSpPr>
        <p:spPr>
          <a:xfrm>
            <a:off x="6300578" y="807932"/>
            <a:ext cx="52672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84384" y="1792521"/>
            <a:ext cx="1152128" cy="1152000"/>
          </a:xfrm>
          <a:prstGeom prst="ellipse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34553" y="3058750"/>
            <a:ext cx="1851789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对不起</a:t>
            </a:r>
            <a:r>
              <a:rPr lang="zh-CN" altLang="en-US" dirty="0" smtClean="0"/>
              <a:t>，没</a:t>
            </a:r>
            <a:r>
              <a:rPr lang="zh-CN" altLang="en-US" dirty="0"/>
              <a:t>有查到相关内容</a:t>
            </a:r>
          </a:p>
        </p:txBody>
      </p:sp>
      <p:sp>
        <p:nvSpPr>
          <p:cNvPr id="62" name="同侧圆角矩形 61"/>
          <p:cNvSpPr/>
          <p:nvPr/>
        </p:nvSpPr>
        <p:spPr>
          <a:xfrm>
            <a:off x="3676925" y="150666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3" name="圆角矩形 62"/>
          <p:cNvSpPr/>
          <p:nvPr/>
        </p:nvSpPr>
        <p:spPr>
          <a:xfrm>
            <a:off x="3676925" y="115992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4" name="TextBox 195"/>
          <p:cNvSpPr txBox="1"/>
          <p:nvPr/>
        </p:nvSpPr>
        <p:spPr>
          <a:xfrm>
            <a:off x="3759396" y="122090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马家屯农村社会经济调查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队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65" name="TextBox 196"/>
          <p:cNvSpPr txBox="1"/>
          <p:nvPr/>
        </p:nvSpPr>
        <p:spPr>
          <a:xfrm>
            <a:off x="3781700" y="153542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197"/>
          <p:cNvSpPr txBox="1"/>
          <p:nvPr/>
        </p:nvSpPr>
        <p:spPr>
          <a:xfrm>
            <a:off x="4858033" y="153542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同侧圆角矩形 66"/>
          <p:cNvSpPr/>
          <p:nvPr/>
        </p:nvSpPr>
        <p:spPr>
          <a:xfrm>
            <a:off x="3676925" y="2199268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圆角矩形 67"/>
          <p:cNvSpPr/>
          <p:nvPr/>
        </p:nvSpPr>
        <p:spPr>
          <a:xfrm>
            <a:off x="3676925" y="1852532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201"/>
          <p:cNvSpPr txBox="1"/>
          <p:nvPr/>
        </p:nvSpPr>
        <p:spPr>
          <a:xfrm>
            <a:off x="3759396" y="1913516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马家屯农村社会经济调查队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70" name="TextBox 202"/>
          <p:cNvSpPr txBox="1"/>
          <p:nvPr/>
        </p:nvSpPr>
        <p:spPr>
          <a:xfrm>
            <a:off x="3781700" y="2228030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203"/>
          <p:cNvSpPr txBox="1"/>
          <p:nvPr/>
        </p:nvSpPr>
        <p:spPr>
          <a:xfrm>
            <a:off x="4858033" y="2228030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同侧圆角矩形 71"/>
          <p:cNvSpPr/>
          <p:nvPr/>
        </p:nvSpPr>
        <p:spPr>
          <a:xfrm>
            <a:off x="3676925" y="293542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73" name="圆角矩形 72"/>
          <p:cNvSpPr/>
          <p:nvPr/>
        </p:nvSpPr>
        <p:spPr>
          <a:xfrm>
            <a:off x="3676925" y="258868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74" name="TextBox 207"/>
          <p:cNvSpPr txBox="1"/>
          <p:nvPr/>
        </p:nvSpPr>
        <p:spPr>
          <a:xfrm>
            <a:off x="3759396" y="264966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马家屯农村社会经济调查队</a:t>
            </a:r>
            <a:endParaRPr lang="en-US" altLang="zh-CN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75" name="TextBox 208"/>
          <p:cNvSpPr txBox="1"/>
          <p:nvPr/>
        </p:nvSpPr>
        <p:spPr>
          <a:xfrm>
            <a:off x="3781700" y="296418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209"/>
          <p:cNvSpPr txBox="1"/>
          <p:nvPr/>
        </p:nvSpPr>
        <p:spPr>
          <a:xfrm>
            <a:off x="4858033" y="296418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同侧圆角矩形 76"/>
          <p:cNvSpPr/>
          <p:nvPr/>
        </p:nvSpPr>
        <p:spPr>
          <a:xfrm>
            <a:off x="3676925" y="364980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78" name="圆角矩形 77"/>
          <p:cNvSpPr/>
          <p:nvPr/>
        </p:nvSpPr>
        <p:spPr>
          <a:xfrm>
            <a:off x="3676925" y="330306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79" name="TextBox 213"/>
          <p:cNvSpPr txBox="1"/>
          <p:nvPr/>
        </p:nvSpPr>
        <p:spPr>
          <a:xfrm>
            <a:off x="3759396" y="336404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马家屯农村社会经济调查队</a:t>
            </a:r>
            <a:endParaRPr lang="en-US" altLang="zh-CN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80" name="TextBox 214"/>
          <p:cNvSpPr txBox="1"/>
          <p:nvPr/>
        </p:nvSpPr>
        <p:spPr>
          <a:xfrm>
            <a:off x="3781700" y="367856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15"/>
          <p:cNvSpPr txBox="1"/>
          <p:nvPr/>
        </p:nvSpPr>
        <p:spPr>
          <a:xfrm>
            <a:off x="4858033" y="367856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75"/>
          <p:cNvSpPr txBox="1"/>
          <p:nvPr/>
        </p:nvSpPr>
        <p:spPr>
          <a:xfrm>
            <a:off x="774651" y="2095617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法定代表人        请输入姓名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688603" y="2677406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75"/>
          <p:cNvSpPr txBox="1"/>
          <p:nvPr/>
        </p:nvSpPr>
        <p:spPr>
          <a:xfrm>
            <a:off x="769617" y="2428212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法人联系方式     请输入联系方式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61406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75"/>
          <p:cNvGrpSpPr/>
          <p:nvPr/>
        </p:nvGrpSpPr>
        <p:grpSpPr>
          <a:xfrm>
            <a:off x="765266" y="483519"/>
            <a:ext cx="2357454" cy="400473"/>
            <a:chOff x="539552" y="404664"/>
            <a:chExt cx="3240360" cy="432048"/>
          </a:xfrm>
        </p:grpSpPr>
        <p:sp>
          <p:nvSpPr>
            <p:cNvPr id="42" name="矩形 41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85"/>
            <p:cNvSpPr txBox="1"/>
            <p:nvPr/>
          </p:nvSpPr>
          <p:spPr>
            <a:xfrm>
              <a:off x="1278202" y="475274"/>
              <a:ext cx="1798231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新增事业单位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765266" y="48351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7"/>
          <p:cNvSpPr txBox="1"/>
          <p:nvPr/>
        </p:nvSpPr>
        <p:spPr>
          <a:xfrm>
            <a:off x="792352" y="605302"/>
            <a:ext cx="339629" cy="1569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8"/>
          <p:cNvSpPr txBox="1"/>
          <p:nvPr/>
        </p:nvSpPr>
        <p:spPr>
          <a:xfrm>
            <a:off x="836704" y="2510194"/>
            <a:ext cx="221457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统一社会信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用代码 *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65266" y="282878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0"/>
          <p:cNvSpPr txBox="1"/>
          <p:nvPr/>
        </p:nvSpPr>
        <p:spPr>
          <a:xfrm>
            <a:off x="793556" y="2893619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住所地址编码 *    请搜索并选择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65266" y="313981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2"/>
          <p:cNvSpPr txBox="1"/>
          <p:nvPr/>
        </p:nvSpPr>
        <p:spPr>
          <a:xfrm>
            <a:off x="836704" y="2211710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单位名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称*           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请填写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65266" y="243260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94"/>
          <p:cNvSpPr txBox="1"/>
          <p:nvPr/>
        </p:nvSpPr>
        <p:spPr>
          <a:xfrm>
            <a:off x="836704" y="3209227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经费来源              请填写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65266" y="3435123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6"/>
          <p:cNvSpPr txBox="1"/>
          <p:nvPr/>
        </p:nvSpPr>
        <p:spPr>
          <a:xfrm>
            <a:off x="836704" y="3489731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开办资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金              请填写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65266" y="3710628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98"/>
          <p:cNvSpPr txBox="1"/>
          <p:nvPr/>
        </p:nvSpPr>
        <p:spPr>
          <a:xfrm>
            <a:off x="836704" y="3767312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登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记管理机关        请填写</a:t>
            </a:r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65266" y="396233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00"/>
          <p:cNvSpPr txBox="1"/>
          <p:nvPr/>
        </p:nvSpPr>
        <p:spPr>
          <a:xfrm>
            <a:off x="844076" y="4017427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机构性质              请填写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64696" y="1043052"/>
            <a:ext cx="2357454" cy="973837"/>
            <a:chOff x="2564896" y="1016176"/>
            <a:chExt cx="2357454" cy="973837"/>
          </a:xfrm>
        </p:grpSpPr>
        <p:sp>
          <p:nvSpPr>
            <p:cNvPr id="34" name="TextBox 127"/>
            <p:cNvSpPr txBox="1"/>
            <p:nvPr/>
          </p:nvSpPr>
          <p:spPr>
            <a:xfrm>
              <a:off x="2636334" y="1016176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采集人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王</a:t>
              </a:r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一亮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2564896" y="1237073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129"/>
            <p:cNvSpPr txBox="1"/>
            <p:nvPr/>
          </p:nvSpPr>
          <p:spPr>
            <a:xfrm>
              <a:off x="2627834" y="131652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采集人联系方式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18655663213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2564896" y="1530996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131"/>
            <p:cNvSpPr txBox="1"/>
            <p:nvPr/>
          </p:nvSpPr>
          <p:spPr>
            <a:xfrm>
              <a:off x="2636334" y="158768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录入人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王一亮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2564896" y="1808577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133"/>
            <p:cNvSpPr txBox="1"/>
            <p:nvPr/>
          </p:nvSpPr>
          <p:spPr>
            <a:xfrm>
              <a:off x="2611197" y="1851514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录入时间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2017-08-13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183"/>
          <p:cNvSpPr txBox="1"/>
          <p:nvPr/>
        </p:nvSpPr>
        <p:spPr>
          <a:xfrm>
            <a:off x="2701916" y="3499958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76664" y="2498354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请填写</a:t>
            </a:r>
          </a:p>
        </p:txBody>
      </p:sp>
      <p:sp>
        <p:nvSpPr>
          <p:cNvPr id="44" name="矩形 43"/>
          <p:cNvSpPr/>
          <p:nvPr/>
        </p:nvSpPr>
        <p:spPr>
          <a:xfrm>
            <a:off x="774386" y="900853"/>
            <a:ext cx="2321074" cy="7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79166" y="2081666"/>
            <a:ext cx="2342983" cy="96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7" name="TextBox 183"/>
          <p:cNvSpPr txBox="1"/>
          <p:nvPr/>
        </p:nvSpPr>
        <p:spPr>
          <a:xfrm>
            <a:off x="2699792" y="2902906"/>
            <a:ext cx="35848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588224" y="1485974"/>
            <a:ext cx="208823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/>
              <a:t>采集</a:t>
            </a:r>
            <a:r>
              <a:rPr lang="zh-CN" altLang="en-US" sz="1200" dirty="0" smtClean="0"/>
              <a:t>人自动加载账户信息，其中采集人、联系方式、录入时间可编辑。</a:t>
            </a:r>
            <a:endParaRPr lang="en-US" altLang="zh-CN" sz="1200" dirty="0" smtClean="0"/>
          </a:p>
        </p:txBody>
      </p:sp>
      <p:sp>
        <p:nvSpPr>
          <p:cNvPr id="89" name="等腰三角形 88"/>
          <p:cNvSpPr/>
          <p:nvPr/>
        </p:nvSpPr>
        <p:spPr>
          <a:xfrm rot="5400000">
            <a:off x="6239711" y="1543119"/>
            <a:ext cx="263834" cy="14287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763394" y="423650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00"/>
          <p:cNvSpPr txBox="1"/>
          <p:nvPr/>
        </p:nvSpPr>
        <p:spPr>
          <a:xfrm>
            <a:off x="855068" y="4334834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举办单位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        请填写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774386" y="4553916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175"/>
          <p:cNvGrpSpPr/>
          <p:nvPr/>
        </p:nvGrpSpPr>
        <p:grpSpPr>
          <a:xfrm>
            <a:off x="3450879" y="483519"/>
            <a:ext cx="2357454" cy="400473"/>
            <a:chOff x="539552" y="404664"/>
            <a:chExt cx="3240360" cy="432048"/>
          </a:xfrm>
        </p:grpSpPr>
        <p:sp>
          <p:nvSpPr>
            <p:cNvPr id="73" name="矩形 72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Box 85"/>
            <p:cNvSpPr txBox="1"/>
            <p:nvPr/>
          </p:nvSpPr>
          <p:spPr>
            <a:xfrm>
              <a:off x="1278202" y="475274"/>
              <a:ext cx="1798231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新增事业单位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0" name="矩形 79"/>
          <p:cNvSpPr/>
          <p:nvPr/>
        </p:nvSpPr>
        <p:spPr>
          <a:xfrm>
            <a:off x="3450879" y="48351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87"/>
          <p:cNvSpPr txBox="1"/>
          <p:nvPr/>
        </p:nvSpPr>
        <p:spPr>
          <a:xfrm>
            <a:off x="3477965" y="605302"/>
            <a:ext cx="339629" cy="1569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Box 92"/>
          <p:cNvSpPr txBox="1"/>
          <p:nvPr/>
        </p:nvSpPr>
        <p:spPr>
          <a:xfrm>
            <a:off x="3522317" y="968137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宗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旨和业务范围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441189" y="1113883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请填写</a:t>
            </a:r>
          </a:p>
        </p:txBody>
      </p:sp>
      <p:cxnSp>
        <p:nvCxnSpPr>
          <p:cNvPr id="137" name="直接连接符 136"/>
          <p:cNvCxnSpPr/>
          <p:nvPr/>
        </p:nvCxnSpPr>
        <p:spPr>
          <a:xfrm>
            <a:off x="3449007" y="148010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90"/>
          <p:cNvSpPr txBox="1"/>
          <p:nvPr/>
        </p:nvSpPr>
        <p:spPr>
          <a:xfrm>
            <a:off x="3540681" y="1554229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有效日期         请选择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>
            <a:off x="3449007" y="180365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83"/>
          <p:cNvSpPr txBox="1"/>
          <p:nvPr/>
        </p:nvSpPr>
        <p:spPr>
          <a:xfrm>
            <a:off x="5383533" y="1554229"/>
            <a:ext cx="35848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3456860" y="1714615"/>
            <a:ext cx="2342983" cy="96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144" name="直接连接符 143"/>
          <p:cNvCxnSpPr/>
          <p:nvPr/>
        </p:nvCxnSpPr>
        <p:spPr>
          <a:xfrm>
            <a:off x="3437936" y="1812193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3437936" y="2058823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58"/>
          <p:cNvSpPr txBox="1"/>
          <p:nvPr/>
        </p:nvSpPr>
        <p:spPr>
          <a:xfrm>
            <a:off x="3509374" y="2125205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法定代表人姓名 *    </a:t>
            </a:r>
            <a:r>
              <a:rPr lang="en-US" altLang="zh-CN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请填写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7" name="直接连接符 146"/>
          <p:cNvCxnSpPr/>
          <p:nvPr/>
        </p:nvCxnSpPr>
        <p:spPr>
          <a:xfrm>
            <a:off x="3437936" y="234610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60"/>
          <p:cNvSpPr txBox="1"/>
          <p:nvPr/>
        </p:nvSpPr>
        <p:spPr>
          <a:xfrm>
            <a:off x="3509374" y="2410957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法定代表人国籍 *          请选择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9" name="直接连接符 148"/>
          <p:cNvCxnSpPr/>
          <p:nvPr/>
        </p:nvCxnSpPr>
        <p:spPr>
          <a:xfrm>
            <a:off x="3437936" y="263185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62"/>
          <p:cNvSpPr txBox="1"/>
          <p:nvPr/>
        </p:nvSpPr>
        <p:spPr>
          <a:xfrm>
            <a:off x="3509374" y="2696709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法定代表人证件类型 *   请选择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1" name="直接连接符 150"/>
          <p:cNvCxnSpPr/>
          <p:nvPr/>
        </p:nvCxnSpPr>
        <p:spPr>
          <a:xfrm>
            <a:off x="3437936" y="2917606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64"/>
          <p:cNvSpPr txBox="1"/>
          <p:nvPr/>
        </p:nvSpPr>
        <p:spPr>
          <a:xfrm>
            <a:off x="3509374" y="2990632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法定代表人证件号码 *    请填写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3437936" y="319247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66"/>
          <p:cNvSpPr txBox="1"/>
          <p:nvPr/>
        </p:nvSpPr>
        <p:spPr>
          <a:xfrm>
            <a:off x="3509374" y="3249163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法定代表人联系方式    </a:t>
            </a:r>
            <a:r>
              <a:rPr lang="en-US" altLang="zh-CN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请填写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69"/>
          <p:cNvSpPr txBox="1"/>
          <p:nvPr/>
        </p:nvSpPr>
        <p:spPr>
          <a:xfrm>
            <a:off x="3509374" y="1884201"/>
            <a:ext cx="221457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法定代表人信息（</a:t>
            </a:r>
            <a:r>
              <a:rPr lang="en-US" altLang="zh-CN" sz="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1" name="直接连接符 160"/>
          <p:cNvCxnSpPr/>
          <p:nvPr/>
        </p:nvCxnSpPr>
        <p:spPr>
          <a:xfrm>
            <a:off x="3449007" y="347228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83"/>
          <p:cNvSpPr txBox="1"/>
          <p:nvPr/>
        </p:nvSpPr>
        <p:spPr>
          <a:xfrm>
            <a:off x="5375156" y="2729808"/>
            <a:ext cx="35848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TextBox 183"/>
          <p:cNvSpPr txBox="1"/>
          <p:nvPr/>
        </p:nvSpPr>
        <p:spPr>
          <a:xfrm>
            <a:off x="5365466" y="2442153"/>
            <a:ext cx="35848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Box 181"/>
          <p:cNvSpPr txBox="1"/>
          <p:nvPr/>
        </p:nvSpPr>
        <p:spPr>
          <a:xfrm>
            <a:off x="3940793" y="4362078"/>
            <a:ext cx="149449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增加法定代表人信息</a:t>
            </a:r>
            <a:endParaRPr lang="zh-CN" altLang="en-US" sz="1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6" name="TextBox 166"/>
          <p:cNvSpPr txBox="1"/>
          <p:nvPr/>
        </p:nvSpPr>
        <p:spPr>
          <a:xfrm>
            <a:off x="3514439" y="3536011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法定代表人</a:t>
            </a:r>
            <a:r>
              <a:rPr lang="zh-CN" altLang="en-US" sz="10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状态*    </a:t>
            </a:r>
            <a:r>
              <a:rPr lang="en-US" altLang="zh-CN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请选择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7" name="直接连接符 176"/>
          <p:cNvCxnSpPr/>
          <p:nvPr/>
        </p:nvCxnSpPr>
        <p:spPr>
          <a:xfrm>
            <a:off x="3437936" y="372471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83"/>
          <p:cNvSpPr txBox="1"/>
          <p:nvPr/>
        </p:nvSpPr>
        <p:spPr>
          <a:xfrm>
            <a:off x="5401563" y="3555349"/>
            <a:ext cx="35848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Box 166"/>
          <p:cNvSpPr txBox="1"/>
          <p:nvPr/>
        </p:nvSpPr>
        <p:spPr>
          <a:xfrm>
            <a:off x="3537072" y="3795886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在任时间起    </a:t>
            </a:r>
            <a:r>
              <a:rPr lang="en-US" altLang="zh-CN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请选择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0" name="直接连接符 179"/>
          <p:cNvCxnSpPr/>
          <p:nvPr/>
        </p:nvCxnSpPr>
        <p:spPr>
          <a:xfrm>
            <a:off x="3460569" y="399767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3"/>
          <p:cNvSpPr txBox="1"/>
          <p:nvPr/>
        </p:nvSpPr>
        <p:spPr>
          <a:xfrm>
            <a:off x="5424196" y="3815224"/>
            <a:ext cx="35848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2" name="TextBox 166"/>
          <p:cNvSpPr txBox="1"/>
          <p:nvPr/>
        </p:nvSpPr>
        <p:spPr>
          <a:xfrm>
            <a:off x="3549795" y="4050906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在任时间至    </a:t>
            </a:r>
            <a:r>
              <a:rPr lang="en-US" altLang="zh-CN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请选择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3473292" y="425269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5436919" y="4070244"/>
            <a:ext cx="35848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925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598992" y="2175187"/>
            <a:ext cx="208823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 smtClean="0"/>
              <a:t>点击右上角更新按钮进入更新页，更新页字段与详情页一致，采</a:t>
            </a:r>
            <a:r>
              <a:rPr lang="zh-CN" altLang="en-US" sz="1200" dirty="0"/>
              <a:t>集相关信息无法编辑</a:t>
            </a:r>
          </a:p>
        </p:txBody>
      </p:sp>
      <p:sp>
        <p:nvSpPr>
          <p:cNvPr id="35" name="等腰三角形 34"/>
          <p:cNvSpPr/>
          <p:nvPr/>
        </p:nvSpPr>
        <p:spPr>
          <a:xfrm rot="5400000">
            <a:off x="6239711" y="2229253"/>
            <a:ext cx="263834" cy="14287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175"/>
          <p:cNvGrpSpPr/>
          <p:nvPr/>
        </p:nvGrpSpPr>
        <p:grpSpPr>
          <a:xfrm>
            <a:off x="765266" y="483519"/>
            <a:ext cx="2357454" cy="400473"/>
            <a:chOff x="539552" y="404664"/>
            <a:chExt cx="3240360" cy="432048"/>
          </a:xfrm>
        </p:grpSpPr>
        <p:sp>
          <p:nvSpPr>
            <p:cNvPr id="37" name="矩形 36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1278202" y="475274"/>
              <a:ext cx="1798231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事业单位详情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765266" y="48351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87"/>
          <p:cNvSpPr txBox="1"/>
          <p:nvPr/>
        </p:nvSpPr>
        <p:spPr>
          <a:xfrm>
            <a:off x="792352" y="605302"/>
            <a:ext cx="339629" cy="1569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88"/>
          <p:cNvSpPr txBox="1"/>
          <p:nvPr/>
        </p:nvSpPr>
        <p:spPr>
          <a:xfrm>
            <a:off x="836704" y="2510194"/>
            <a:ext cx="221457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统一社会信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用代码 *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765266" y="282878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90"/>
          <p:cNvSpPr txBox="1"/>
          <p:nvPr/>
        </p:nvSpPr>
        <p:spPr>
          <a:xfrm>
            <a:off x="793556" y="2893619"/>
            <a:ext cx="221457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住所地址编码 *    </a:t>
            </a:r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-23333333XXXX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765266" y="313981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92"/>
          <p:cNvSpPr txBox="1"/>
          <p:nvPr/>
        </p:nvSpPr>
        <p:spPr>
          <a:xfrm>
            <a:off x="836704" y="2211710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单位名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*        </a:t>
            </a:r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马家屯农村社会经济调查队</a:t>
            </a:r>
            <a:endParaRPr lang="zh-CN" altLang="en-US" sz="9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765266" y="243260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4"/>
          <p:cNvSpPr txBox="1"/>
          <p:nvPr/>
        </p:nvSpPr>
        <p:spPr>
          <a:xfrm>
            <a:off x="836704" y="3209227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经费来源             政府资金   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765266" y="3435123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96"/>
          <p:cNvSpPr txBox="1"/>
          <p:nvPr/>
        </p:nvSpPr>
        <p:spPr>
          <a:xfrm>
            <a:off x="836704" y="3489731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开办资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金             </a:t>
            </a:r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765266" y="3710628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98"/>
          <p:cNvSpPr txBox="1"/>
          <p:nvPr/>
        </p:nvSpPr>
        <p:spPr>
          <a:xfrm>
            <a:off x="836704" y="3767312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登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记管理机关      开山县财政局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65266" y="396233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00"/>
          <p:cNvSpPr txBox="1"/>
          <p:nvPr/>
        </p:nvSpPr>
        <p:spPr>
          <a:xfrm>
            <a:off x="844076" y="4017427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机构性质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764696" y="1043052"/>
            <a:ext cx="2357454" cy="973837"/>
            <a:chOff x="2564896" y="1016176"/>
            <a:chExt cx="2357454" cy="973837"/>
          </a:xfrm>
        </p:grpSpPr>
        <p:sp>
          <p:nvSpPr>
            <p:cNvPr id="55" name="TextBox 127"/>
            <p:cNvSpPr txBox="1"/>
            <p:nvPr/>
          </p:nvSpPr>
          <p:spPr>
            <a:xfrm>
              <a:off x="2636334" y="1016176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采集人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王</a:t>
              </a:r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一亮</a:t>
              </a: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2564896" y="1237073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129"/>
            <p:cNvSpPr txBox="1"/>
            <p:nvPr/>
          </p:nvSpPr>
          <p:spPr>
            <a:xfrm>
              <a:off x="2627834" y="131652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采集人联系方式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18655663213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2564896" y="1530996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131"/>
            <p:cNvSpPr txBox="1"/>
            <p:nvPr/>
          </p:nvSpPr>
          <p:spPr>
            <a:xfrm>
              <a:off x="2636334" y="158768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录入人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王一亮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2564896" y="1808577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133"/>
            <p:cNvSpPr txBox="1"/>
            <p:nvPr/>
          </p:nvSpPr>
          <p:spPr>
            <a:xfrm>
              <a:off x="2611197" y="1851514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录入时间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2017-08-13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2" name="TextBox 183"/>
          <p:cNvSpPr txBox="1"/>
          <p:nvPr/>
        </p:nvSpPr>
        <p:spPr>
          <a:xfrm>
            <a:off x="2701916" y="3499958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76664" y="2498354"/>
            <a:ext cx="13356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9123333333333333X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74386" y="900853"/>
            <a:ext cx="2321074" cy="7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79166" y="2081666"/>
            <a:ext cx="2342983" cy="96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6" name="TextBox 183"/>
          <p:cNvSpPr txBox="1"/>
          <p:nvPr/>
        </p:nvSpPr>
        <p:spPr>
          <a:xfrm>
            <a:off x="2699792" y="2902906"/>
            <a:ext cx="35848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763394" y="423650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100"/>
          <p:cNvSpPr txBox="1"/>
          <p:nvPr/>
        </p:nvSpPr>
        <p:spPr>
          <a:xfrm>
            <a:off x="855068" y="4334834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举办单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位           开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山县财政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局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774386" y="4553916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175"/>
          <p:cNvGrpSpPr/>
          <p:nvPr/>
        </p:nvGrpSpPr>
        <p:grpSpPr>
          <a:xfrm>
            <a:off x="3450879" y="483519"/>
            <a:ext cx="2357454" cy="400473"/>
            <a:chOff x="539552" y="404664"/>
            <a:chExt cx="3240360" cy="432048"/>
          </a:xfrm>
        </p:grpSpPr>
        <p:sp>
          <p:nvSpPr>
            <p:cNvPr id="71" name="矩形 70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85"/>
            <p:cNvSpPr txBox="1"/>
            <p:nvPr/>
          </p:nvSpPr>
          <p:spPr>
            <a:xfrm>
              <a:off x="1278202" y="475274"/>
              <a:ext cx="1798231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事业单位详情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450879" y="48351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87"/>
          <p:cNvSpPr txBox="1"/>
          <p:nvPr/>
        </p:nvSpPr>
        <p:spPr>
          <a:xfrm>
            <a:off x="3477965" y="605302"/>
            <a:ext cx="339629" cy="1569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92"/>
          <p:cNvSpPr txBox="1"/>
          <p:nvPr/>
        </p:nvSpPr>
        <p:spPr>
          <a:xfrm>
            <a:off x="3522317" y="968137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宗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旨和业务范围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441189" y="1113883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请填写</a:t>
            </a:r>
          </a:p>
        </p:txBody>
      </p:sp>
      <p:cxnSp>
        <p:nvCxnSpPr>
          <p:cNvPr id="77" name="直接连接符 76"/>
          <p:cNvCxnSpPr/>
          <p:nvPr/>
        </p:nvCxnSpPr>
        <p:spPr>
          <a:xfrm>
            <a:off x="3449007" y="172601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90"/>
          <p:cNvSpPr txBox="1"/>
          <p:nvPr/>
        </p:nvSpPr>
        <p:spPr>
          <a:xfrm>
            <a:off x="3540681" y="1800139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有效日期         </a:t>
            </a:r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2017-08-19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3449007" y="2037045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3456860" y="2040439"/>
            <a:ext cx="2342983" cy="96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82" name="直接连接符 81"/>
          <p:cNvCxnSpPr/>
          <p:nvPr/>
        </p:nvCxnSpPr>
        <p:spPr>
          <a:xfrm>
            <a:off x="3437936" y="213183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437936" y="2347863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158"/>
          <p:cNvSpPr txBox="1"/>
          <p:nvPr/>
        </p:nvSpPr>
        <p:spPr>
          <a:xfrm>
            <a:off x="3509374" y="2414245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法定代表人姓名 *    </a:t>
            </a:r>
            <a:r>
              <a:rPr lang="en-US" altLang="zh-CN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张惠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3437936" y="263514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60"/>
          <p:cNvSpPr txBox="1"/>
          <p:nvPr/>
        </p:nvSpPr>
        <p:spPr>
          <a:xfrm>
            <a:off x="3509374" y="2699997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法定代表人国籍 *   中华人民共和国        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3437936" y="292089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162"/>
          <p:cNvSpPr txBox="1"/>
          <p:nvPr/>
        </p:nvSpPr>
        <p:spPr>
          <a:xfrm>
            <a:off x="3509374" y="2985749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法定代表人证件类型 *身份证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3437936" y="3206646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64"/>
          <p:cNvSpPr txBox="1"/>
          <p:nvPr/>
        </p:nvSpPr>
        <p:spPr>
          <a:xfrm>
            <a:off x="3509374" y="3279672"/>
            <a:ext cx="228601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法定代表人证件号码 *   </a:t>
            </a:r>
            <a:r>
              <a:rPr lang="en-US" altLang="zh-CN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310333198812682222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437936" y="3580870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166"/>
          <p:cNvSpPr txBox="1"/>
          <p:nvPr/>
        </p:nvSpPr>
        <p:spPr>
          <a:xfrm>
            <a:off x="3509374" y="3637554"/>
            <a:ext cx="2245885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法定代表人联系方式  </a:t>
            </a:r>
            <a:r>
              <a:rPr lang="en-US" altLang="zh-CN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134567333333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169"/>
          <p:cNvSpPr txBox="1"/>
          <p:nvPr/>
        </p:nvSpPr>
        <p:spPr>
          <a:xfrm>
            <a:off x="3509374" y="2203847"/>
            <a:ext cx="221457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法定代表人信息（</a:t>
            </a:r>
            <a:r>
              <a:rPr lang="en-US" altLang="zh-CN" sz="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7" name="直接连接符 96"/>
          <p:cNvCxnSpPr/>
          <p:nvPr/>
        </p:nvCxnSpPr>
        <p:spPr>
          <a:xfrm>
            <a:off x="3449007" y="3860680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87"/>
          <p:cNvSpPr txBox="1"/>
          <p:nvPr/>
        </p:nvSpPr>
        <p:spPr>
          <a:xfrm>
            <a:off x="2660220" y="602955"/>
            <a:ext cx="339629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87"/>
          <p:cNvSpPr txBox="1"/>
          <p:nvPr/>
        </p:nvSpPr>
        <p:spPr>
          <a:xfrm>
            <a:off x="5372647" y="601754"/>
            <a:ext cx="339629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66"/>
          <p:cNvSpPr txBox="1"/>
          <p:nvPr/>
        </p:nvSpPr>
        <p:spPr>
          <a:xfrm>
            <a:off x="3514439" y="3909616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法定代表人</a:t>
            </a:r>
            <a:r>
              <a:rPr lang="zh-CN" altLang="en-US" sz="10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*             在任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3437936" y="4098316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66"/>
          <p:cNvSpPr txBox="1"/>
          <p:nvPr/>
        </p:nvSpPr>
        <p:spPr>
          <a:xfrm>
            <a:off x="3537072" y="4169491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在任时间起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3460569" y="4371276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66"/>
          <p:cNvSpPr txBox="1"/>
          <p:nvPr/>
        </p:nvSpPr>
        <p:spPr>
          <a:xfrm>
            <a:off x="3549795" y="4424511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在任时间至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904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627535"/>
            <a:ext cx="2357454" cy="40047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176"/>
          <p:cNvSpPr txBox="1"/>
          <p:nvPr/>
        </p:nvSpPr>
        <p:spPr>
          <a:xfrm>
            <a:off x="1489006" y="692986"/>
            <a:ext cx="102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社团组织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627534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178"/>
          <p:cNvSpPr txBox="1"/>
          <p:nvPr/>
        </p:nvSpPr>
        <p:spPr>
          <a:xfrm>
            <a:off x="782662" y="749318"/>
            <a:ext cx="52672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55576" y="4413730"/>
            <a:ext cx="2357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80"/>
          <p:cNvSpPr txBox="1"/>
          <p:nvPr/>
        </p:nvSpPr>
        <p:spPr>
          <a:xfrm>
            <a:off x="1064387" y="4451830"/>
            <a:ext cx="158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增社团组织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55576" y="1393525"/>
            <a:ext cx="2357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82"/>
          <p:cNvSpPr txBox="1"/>
          <p:nvPr/>
        </p:nvSpPr>
        <p:spPr>
          <a:xfrm>
            <a:off x="1131674" y="1101543"/>
            <a:ext cx="62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搜索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83"/>
          <p:cNvSpPr txBox="1"/>
          <p:nvPr/>
        </p:nvSpPr>
        <p:spPr>
          <a:xfrm>
            <a:off x="2369048" y="1101543"/>
            <a:ext cx="56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同侧圆角矩形 11"/>
          <p:cNvSpPr/>
          <p:nvPr/>
        </p:nvSpPr>
        <p:spPr>
          <a:xfrm>
            <a:off x="837900" y="184198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3" name="圆角矩形 12"/>
          <p:cNvSpPr/>
          <p:nvPr/>
        </p:nvSpPr>
        <p:spPr>
          <a:xfrm>
            <a:off x="837900" y="149524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4" name="TextBox 195"/>
          <p:cNvSpPr txBox="1"/>
          <p:nvPr/>
        </p:nvSpPr>
        <p:spPr>
          <a:xfrm>
            <a:off x="920371" y="155622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马家屯农村社会经济调查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队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15" name="TextBox 196"/>
          <p:cNvSpPr txBox="1"/>
          <p:nvPr/>
        </p:nvSpPr>
        <p:spPr>
          <a:xfrm>
            <a:off x="942675" y="187074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97"/>
          <p:cNvSpPr txBox="1"/>
          <p:nvPr/>
        </p:nvSpPr>
        <p:spPr>
          <a:xfrm>
            <a:off x="2019008" y="187074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同侧圆角矩形 16"/>
          <p:cNvSpPr/>
          <p:nvPr/>
        </p:nvSpPr>
        <p:spPr>
          <a:xfrm>
            <a:off x="837900" y="2534588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8" name="圆角矩形 17"/>
          <p:cNvSpPr/>
          <p:nvPr/>
        </p:nvSpPr>
        <p:spPr>
          <a:xfrm>
            <a:off x="837900" y="2187852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201"/>
          <p:cNvSpPr txBox="1"/>
          <p:nvPr/>
        </p:nvSpPr>
        <p:spPr>
          <a:xfrm>
            <a:off x="920371" y="2248836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马家屯农村社会经济调查队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20" name="TextBox 202"/>
          <p:cNvSpPr txBox="1"/>
          <p:nvPr/>
        </p:nvSpPr>
        <p:spPr>
          <a:xfrm>
            <a:off x="942675" y="2563350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3"/>
          <p:cNvSpPr txBox="1"/>
          <p:nvPr/>
        </p:nvSpPr>
        <p:spPr>
          <a:xfrm>
            <a:off x="2019008" y="2563350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同侧圆角矩形 21"/>
          <p:cNvSpPr/>
          <p:nvPr/>
        </p:nvSpPr>
        <p:spPr>
          <a:xfrm>
            <a:off x="837900" y="327074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3" name="圆角矩形 22"/>
          <p:cNvSpPr/>
          <p:nvPr/>
        </p:nvSpPr>
        <p:spPr>
          <a:xfrm>
            <a:off x="837900" y="292400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4" name="TextBox 207"/>
          <p:cNvSpPr txBox="1"/>
          <p:nvPr/>
        </p:nvSpPr>
        <p:spPr>
          <a:xfrm>
            <a:off x="920371" y="298498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马家屯农村社会经济调查队</a:t>
            </a:r>
            <a:endParaRPr lang="en-US" altLang="zh-CN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25" name="TextBox 208"/>
          <p:cNvSpPr txBox="1"/>
          <p:nvPr/>
        </p:nvSpPr>
        <p:spPr>
          <a:xfrm>
            <a:off x="942675" y="329950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09"/>
          <p:cNvSpPr txBox="1"/>
          <p:nvPr/>
        </p:nvSpPr>
        <p:spPr>
          <a:xfrm>
            <a:off x="2019008" y="329950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同侧圆角矩形 26"/>
          <p:cNvSpPr/>
          <p:nvPr/>
        </p:nvSpPr>
        <p:spPr>
          <a:xfrm>
            <a:off x="837900" y="398512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8" name="圆角矩形 27"/>
          <p:cNvSpPr/>
          <p:nvPr/>
        </p:nvSpPr>
        <p:spPr>
          <a:xfrm>
            <a:off x="837900" y="363838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9" name="TextBox 213"/>
          <p:cNvSpPr txBox="1"/>
          <p:nvPr/>
        </p:nvSpPr>
        <p:spPr>
          <a:xfrm>
            <a:off x="920371" y="369936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马家屯农村社会经济调查队</a:t>
            </a:r>
            <a:endParaRPr lang="en-US" altLang="zh-CN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30" name="TextBox 214"/>
          <p:cNvSpPr txBox="1"/>
          <p:nvPr/>
        </p:nvSpPr>
        <p:spPr>
          <a:xfrm>
            <a:off x="942675" y="401388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215"/>
          <p:cNvSpPr txBox="1"/>
          <p:nvPr/>
        </p:nvSpPr>
        <p:spPr>
          <a:xfrm>
            <a:off x="2019008" y="401388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42" y="1150426"/>
            <a:ext cx="152400" cy="1524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88" y="1152879"/>
            <a:ext cx="152400" cy="152400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>
          <a:xfrm>
            <a:off x="1907073" y="1101543"/>
            <a:ext cx="0" cy="24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08"/>
          <p:cNvGrpSpPr/>
          <p:nvPr/>
        </p:nvGrpSpPr>
        <p:grpSpPr>
          <a:xfrm>
            <a:off x="3505181" y="628681"/>
            <a:ext cx="2416275" cy="4115559"/>
            <a:chOff x="773418" y="-2403"/>
            <a:chExt cx="3891436" cy="6628148"/>
          </a:xfrm>
        </p:grpSpPr>
        <p:grpSp>
          <p:nvGrpSpPr>
            <p:cNvPr id="110" name="组合 109"/>
            <p:cNvGrpSpPr/>
            <p:nvPr/>
          </p:nvGrpSpPr>
          <p:grpSpPr>
            <a:xfrm>
              <a:off x="773418" y="-2403"/>
              <a:ext cx="3722382" cy="629623"/>
              <a:chOff x="427944" y="330656"/>
              <a:chExt cx="3722382" cy="629623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539552" y="330656"/>
                <a:ext cx="3610774" cy="62962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TextBox 204"/>
              <p:cNvSpPr txBox="1"/>
              <p:nvPr/>
            </p:nvSpPr>
            <p:spPr>
              <a:xfrm>
                <a:off x="427944" y="472004"/>
                <a:ext cx="1224136" cy="396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</a:t>
                </a:r>
                <a:endPara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1" name="矩形 110"/>
            <p:cNvSpPr/>
            <p:nvPr/>
          </p:nvSpPr>
          <p:spPr>
            <a:xfrm>
              <a:off x="885026" y="-2402"/>
              <a:ext cx="3610774" cy="662814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TextBox 133"/>
            <p:cNvSpPr txBox="1"/>
            <p:nvPr/>
          </p:nvSpPr>
          <p:spPr>
            <a:xfrm>
              <a:off x="893814" y="665285"/>
              <a:ext cx="1468386" cy="40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历史搜索</a:t>
              </a:r>
              <a:endPara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1136530" y="140174"/>
              <a:ext cx="2703950" cy="326558"/>
            </a:xfrm>
            <a:prstGeom prst="roundRect">
              <a:avLst/>
            </a:pr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  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搜索字号名称、地址</a:t>
              </a:r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1247890" y="188385"/>
              <a:ext cx="208931" cy="250141"/>
              <a:chOff x="1750810" y="188385"/>
              <a:chExt cx="208931" cy="250141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1750810" y="188385"/>
                <a:ext cx="162285" cy="162285"/>
              </a:xfrm>
              <a:prstGeom prst="ellipse">
                <a:avLst/>
              </a:prstGeom>
              <a:noFill/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30" name="直接连接符 129"/>
              <p:cNvCxnSpPr>
                <a:stCxn id="129" idx="5"/>
              </p:cNvCxnSpPr>
              <p:nvPr/>
            </p:nvCxnSpPr>
            <p:spPr>
              <a:xfrm>
                <a:off x="1889329" y="326904"/>
                <a:ext cx="70412" cy="111622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36"/>
            <p:cNvSpPr txBox="1"/>
            <p:nvPr/>
          </p:nvSpPr>
          <p:spPr>
            <a:xfrm>
              <a:off x="3654053" y="144378"/>
              <a:ext cx="1010801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</a:p>
          </p:txBody>
        </p:sp>
        <p:cxnSp>
          <p:nvCxnSpPr>
            <p:cNvPr id="116" name="直接连接符 115"/>
            <p:cNvCxnSpPr/>
            <p:nvPr/>
          </p:nvCxnSpPr>
          <p:spPr>
            <a:xfrm>
              <a:off x="893814" y="1063639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885026" y="160359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76"/>
            <p:cNvSpPr txBox="1"/>
            <p:nvPr/>
          </p:nvSpPr>
          <p:spPr>
            <a:xfrm>
              <a:off x="976189" y="1198184"/>
              <a:ext cx="1419361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马家屯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885026" y="215223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78"/>
            <p:cNvSpPr txBox="1"/>
            <p:nvPr/>
          </p:nvSpPr>
          <p:spPr>
            <a:xfrm>
              <a:off x="939475" y="1732071"/>
              <a:ext cx="1552067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经济调查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21" name="Picture 4" descr="D:\工作\正在进行项目\智慧城市机会和项目梳理\【进行】2015智慧社区标准化产品推广\20160520_政务版手机界面设计汇总\2搜索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323"/>
            <a:stretch/>
          </p:blipFill>
          <p:spPr bwMode="auto">
            <a:xfrm>
              <a:off x="909054" y="4542461"/>
              <a:ext cx="3578987" cy="207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2" name="直接连接符 121"/>
            <p:cNvCxnSpPr/>
            <p:nvPr/>
          </p:nvCxnSpPr>
          <p:spPr>
            <a:xfrm>
              <a:off x="862027" y="271366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95"/>
            <p:cNvSpPr txBox="1"/>
            <p:nvPr/>
          </p:nvSpPr>
          <p:spPr>
            <a:xfrm>
              <a:off x="992414" y="2262533"/>
              <a:ext cx="1305199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体育局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885026" y="326475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97"/>
            <p:cNvSpPr txBox="1"/>
            <p:nvPr/>
          </p:nvSpPr>
          <p:spPr>
            <a:xfrm>
              <a:off x="1016070" y="2801098"/>
              <a:ext cx="1297440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</a:t>
              </a:r>
              <a:r>
                <a:rPr lang="zh-CN" altLang="en-US" sz="1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育协会</a:t>
              </a:r>
              <a:endParaRPr lang="zh-CN" altLang="en-US" sz="1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885026" y="3828631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99"/>
            <p:cNvSpPr txBox="1"/>
            <p:nvPr/>
          </p:nvSpPr>
          <p:spPr>
            <a:xfrm>
              <a:off x="1003914" y="3377503"/>
              <a:ext cx="1282200" cy="39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文化局</a:t>
              </a:r>
            </a:p>
          </p:txBody>
        </p:sp>
        <p:sp>
          <p:nvSpPr>
            <p:cNvPr id="128" name="TextBox 200"/>
            <p:cNvSpPr txBox="1"/>
            <p:nvPr/>
          </p:nvSpPr>
          <p:spPr>
            <a:xfrm>
              <a:off x="1785582" y="4066415"/>
              <a:ext cx="1704377" cy="40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清除搜索记录</a:t>
              </a:r>
              <a:endPara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314481" y="622524"/>
            <a:ext cx="2414143" cy="4069605"/>
            <a:chOff x="6529946" y="109601"/>
            <a:chExt cx="3888002" cy="6554140"/>
          </a:xfrm>
        </p:grpSpPr>
        <p:grpSp>
          <p:nvGrpSpPr>
            <p:cNvPr id="93" name="组合 92"/>
            <p:cNvGrpSpPr/>
            <p:nvPr/>
          </p:nvGrpSpPr>
          <p:grpSpPr>
            <a:xfrm>
              <a:off x="6529946" y="109602"/>
              <a:ext cx="3718948" cy="432048"/>
              <a:chOff x="431378" y="404664"/>
              <a:chExt cx="3718948" cy="43204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539553" y="404664"/>
                <a:ext cx="3610773" cy="4320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TextBox 228"/>
              <p:cNvSpPr txBox="1"/>
              <p:nvPr/>
            </p:nvSpPr>
            <p:spPr>
              <a:xfrm>
                <a:off x="431378" y="464504"/>
                <a:ext cx="1224136" cy="37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</a:t>
                </a:r>
                <a:endPara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6638121" y="109601"/>
              <a:ext cx="3610774" cy="65541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6889624" y="178172"/>
              <a:ext cx="2703950" cy="326558"/>
            </a:xfrm>
            <a:prstGeom prst="roundRect">
              <a:avLst/>
            </a:pr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  马家</a:t>
              </a:r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7000984" y="226382"/>
              <a:ext cx="208931" cy="250141"/>
              <a:chOff x="1750810" y="188385"/>
              <a:chExt cx="208931" cy="250141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1750810" y="188385"/>
                <a:ext cx="162285" cy="162285"/>
              </a:xfrm>
              <a:prstGeom prst="ellipse">
                <a:avLst/>
              </a:prstGeom>
              <a:noFill/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40" name="直接连接符 139"/>
              <p:cNvCxnSpPr>
                <a:stCxn id="139" idx="5"/>
              </p:cNvCxnSpPr>
              <p:nvPr/>
            </p:nvCxnSpPr>
            <p:spPr>
              <a:xfrm>
                <a:off x="1889329" y="326904"/>
                <a:ext cx="70412" cy="111622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216"/>
            <p:cNvSpPr txBox="1"/>
            <p:nvPr/>
          </p:nvSpPr>
          <p:spPr>
            <a:xfrm>
              <a:off x="9407145" y="182375"/>
              <a:ext cx="1010803" cy="37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</a:t>
              </a:r>
            </a:p>
          </p:txBody>
        </p:sp>
        <p:cxnSp>
          <p:nvCxnSpPr>
            <p:cNvPr id="134" name="直接连接符 133"/>
            <p:cNvCxnSpPr/>
            <p:nvPr/>
          </p:nvCxnSpPr>
          <p:spPr>
            <a:xfrm>
              <a:off x="6638120" y="1329139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6638120" y="2024957"/>
              <a:ext cx="36107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Picture 4" descr="D:\工作\正在进行项目\智慧城市机会和项目梳理\【进行】2015智慧社区标准化产品推广\20160520_政务版手机界面设计汇总\2搜索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323"/>
            <a:stretch/>
          </p:blipFill>
          <p:spPr bwMode="auto">
            <a:xfrm>
              <a:off x="6662148" y="4580458"/>
              <a:ext cx="3578987" cy="207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4" descr="D:\工作\正在进行项目\智慧城市机会和项目梳理\【进行】2015智慧社区标准化产品推广\20160520_政务版手机界面设计汇总\2搜索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E3E4E6"/>
                </a:clrFrom>
                <a:clrTo>
                  <a:srgbClr val="E3E4E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90" t="5765" r="14644" b="89353"/>
            <a:stretch/>
          </p:blipFill>
          <p:spPr bwMode="auto">
            <a:xfrm>
              <a:off x="9319253" y="241513"/>
              <a:ext cx="293109" cy="31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4" name="TextBox 195"/>
          <p:cNvSpPr txBox="1"/>
          <p:nvPr/>
        </p:nvSpPr>
        <p:spPr>
          <a:xfrm>
            <a:off x="6537813" y="1020134"/>
            <a:ext cx="18685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马家</a:t>
            </a:r>
            <a:r>
              <a:rPr lang="zh-CN" altLang="en-US" sz="9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屯农村社会经济调查队</a:t>
            </a:r>
            <a:endParaRPr lang="en-US" altLang="zh-CN" sz="9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145" name="TextBox 195"/>
          <p:cNvSpPr txBox="1"/>
          <p:nvPr/>
        </p:nvSpPr>
        <p:spPr>
          <a:xfrm>
            <a:off x="6517349" y="1479209"/>
            <a:ext cx="18685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马家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镇非遗保护中心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天河路</a:t>
            </a:r>
            <a:r>
              <a:rPr lang="en-US" altLang="zh-CN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1024798" y="253464"/>
            <a:ext cx="208823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 smtClean="0"/>
              <a:t>灰色板块代表该条信息无效。</a:t>
            </a:r>
            <a:endParaRPr lang="en-US" altLang="zh-CN" sz="1200" dirty="0" smtClean="0"/>
          </a:p>
        </p:txBody>
      </p:sp>
      <p:sp>
        <p:nvSpPr>
          <p:cNvPr id="84" name="等腰三角形 83"/>
          <p:cNvSpPr/>
          <p:nvPr/>
        </p:nvSpPr>
        <p:spPr>
          <a:xfrm rot="5400000">
            <a:off x="695095" y="280165"/>
            <a:ext cx="263834" cy="14287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2683149" y="1542187"/>
            <a:ext cx="26739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正常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2669521" y="2254555"/>
            <a:ext cx="26739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注销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666903" y="2976235"/>
            <a:ext cx="26739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正常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2675711" y="3673253"/>
            <a:ext cx="26739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正常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450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683568" y="686149"/>
            <a:ext cx="2357454" cy="400473"/>
            <a:chOff x="539552" y="404664"/>
            <a:chExt cx="3240360" cy="432048"/>
          </a:xfrm>
        </p:grpSpPr>
        <p:sp>
          <p:nvSpPr>
            <p:cNvPr id="84" name="矩形 83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56"/>
            <p:cNvSpPr txBox="1"/>
            <p:nvPr/>
          </p:nvSpPr>
          <p:spPr>
            <a:xfrm>
              <a:off x="1344939" y="501940"/>
              <a:ext cx="1521395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查询社团组织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683568" y="68614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59"/>
          <p:cNvSpPr txBox="1"/>
          <p:nvPr/>
        </p:nvSpPr>
        <p:spPr>
          <a:xfrm>
            <a:off x="755006" y="1180577"/>
            <a:ext cx="1093001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单位名称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683568" y="139489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683568" y="172097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66"/>
          <p:cNvSpPr txBox="1"/>
          <p:nvPr/>
        </p:nvSpPr>
        <p:spPr>
          <a:xfrm>
            <a:off x="755006" y="1495692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住所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693637" y="234481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683568" y="202004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75"/>
          <p:cNvSpPr txBox="1"/>
          <p:nvPr/>
        </p:nvSpPr>
        <p:spPr>
          <a:xfrm>
            <a:off x="774651" y="1793174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社团状态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107"/>
          <p:cNvSpPr txBox="1"/>
          <p:nvPr/>
        </p:nvSpPr>
        <p:spPr>
          <a:xfrm>
            <a:off x="1589306" y="1158553"/>
            <a:ext cx="122258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请输入名称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12"/>
          <p:cNvSpPr txBox="1"/>
          <p:nvPr/>
        </p:nvSpPr>
        <p:spPr>
          <a:xfrm>
            <a:off x="1733322" y="1508991"/>
            <a:ext cx="122258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                   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16"/>
          <p:cNvSpPr txBox="1"/>
          <p:nvPr/>
        </p:nvSpPr>
        <p:spPr>
          <a:xfrm>
            <a:off x="2631186" y="1518945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17"/>
          <p:cNvSpPr txBox="1"/>
          <p:nvPr/>
        </p:nvSpPr>
        <p:spPr>
          <a:xfrm>
            <a:off x="1600922" y="1801794"/>
            <a:ext cx="122258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请选择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18"/>
          <p:cNvSpPr txBox="1"/>
          <p:nvPr/>
        </p:nvSpPr>
        <p:spPr>
          <a:xfrm>
            <a:off x="723656" y="804109"/>
            <a:ext cx="51876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19"/>
          <p:cNvSpPr txBox="1"/>
          <p:nvPr/>
        </p:nvSpPr>
        <p:spPr>
          <a:xfrm>
            <a:off x="1104936" y="2798807"/>
            <a:ext cx="1587285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</a:p>
        </p:txBody>
      </p:sp>
      <p:sp>
        <p:nvSpPr>
          <p:cNvPr id="108" name="TextBox 117"/>
          <p:cNvSpPr txBox="1"/>
          <p:nvPr/>
        </p:nvSpPr>
        <p:spPr>
          <a:xfrm>
            <a:off x="1585790" y="1505646"/>
            <a:ext cx="122258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请搜索并选择地址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573610" y="686149"/>
            <a:ext cx="2357454" cy="40047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76"/>
          <p:cNvSpPr txBox="1"/>
          <p:nvPr/>
        </p:nvSpPr>
        <p:spPr>
          <a:xfrm>
            <a:off x="4307040" y="751600"/>
            <a:ext cx="102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查询结果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573610" y="68614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78"/>
          <p:cNvSpPr txBox="1"/>
          <p:nvPr/>
        </p:nvSpPr>
        <p:spPr>
          <a:xfrm>
            <a:off x="3600696" y="807932"/>
            <a:ext cx="52672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73492" y="686149"/>
            <a:ext cx="2357454" cy="40047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176"/>
          <p:cNvSpPr txBox="1"/>
          <p:nvPr/>
        </p:nvSpPr>
        <p:spPr>
          <a:xfrm>
            <a:off x="7006922" y="751600"/>
            <a:ext cx="102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查询结果</a:t>
            </a:r>
            <a:endParaRPr lang="zh-CN" altLang="en-US" sz="12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273492" y="68614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178"/>
          <p:cNvSpPr txBox="1"/>
          <p:nvPr/>
        </p:nvSpPr>
        <p:spPr>
          <a:xfrm>
            <a:off x="6300578" y="807932"/>
            <a:ext cx="52672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84384" y="1792521"/>
            <a:ext cx="1152128" cy="1152000"/>
          </a:xfrm>
          <a:prstGeom prst="ellipse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34553" y="3058750"/>
            <a:ext cx="1851789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对不起</a:t>
            </a:r>
            <a:r>
              <a:rPr lang="zh-CN" altLang="en-US" dirty="0" smtClean="0"/>
              <a:t>，没</a:t>
            </a:r>
            <a:r>
              <a:rPr lang="zh-CN" altLang="en-US" dirty="0"/>
              <a:t>有查到相关内容</a:t>
            </a:r>
          </a:p>
        </p:txBody>
      </p:sp>
      <p:sp>
        <p:nvSpPr>
          <p:cNvPr id="62" name="同侧圆角矩形 61"/>
          <p:cNvSpPr/>
          <p:nvPr/>
        </p:nvSpPr>
        <p:spPr>
          <a:xfrm>
            <a:off x="3676925" y="150666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3" name="圆角矩形 62"/>
          <p:cNvSpPr/>
          <p:nvPr/>
        </p:nvSpPr>
        <p:spPr>
          <a:xfrm>
            <a:off x="3676925" y="115992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4" name="TextBox 195"/>
          <p:cNvSpPr txBox="1"/>
          <p:nvPr/>
        </p:nvSpPr>
        <p:spPr>
          <a:xfrm>
            <a:off x="3759396" y="122090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马家屯农村社会经济调查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队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65" name="TextBox 196"/>
          <p:cNvSpPr txBox="1"/>
          <p:nvPr/>
        </p:nvSpPr>
        <p:spPr>
          <a:xfrm>
            <a:off x="3781700" y="153542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197"/>
          <p:cNvSpPr txBox="1"/>
          <p:nvPr/>
        </p:nvSpPr>
        <p:spPr>
          <a:xfrm>
            <a:off x="4858033" y="153542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同侧圆角矩形 66"/>
          <p:cNvSpPr/>
          <p:nvPr/>
        </p:nvSpPr>
        <p:spPr>
          <a:xfrm>
            <a:off x="3676925" y="2199268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圆角矩形 67"/>
          <p:cNvSpPr/>
          <p:nvPr/>
        </p:nvSpPr>
        <p:spPr>
          <a:xfrm>
            <a:off x="3676925" y="1852532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201"/>
          <p:cNvSpPr txBox="1"/>
          <p:nvPr/>
        </p:nvSpPr>
        <p:spPr>
          <a:xfrm>
            <a:off x="3759396" y="1913516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马家屯农村社会经济调查队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70" name="TextBox 202"/>
          <p:cNvSpPr txBox="1"/>
          <p:nvPr/>
        </p:nvSpPr>
        <p:spPr>
          <a:xfrm>
            <a:off x="3781700" y="2228030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203"/>
          <p:cNvSpPr txBox="1"/>
          <p:nvPr/>
        </p:nvSpPr>
        <p:spPr>
          <a:xfrm>
            <a:off x="4858033" y="2228030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同侧圆角矩形 71"/>
          <p:cNvSpPr/>
          <p:nvPr/>
        </p:nvSpPr>
        <p:spPr>
          <a:xfrm>
            <a:off x="3676925" y="293542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73" name="圆角矩形 72"/>
          <p:cNvSpPr/>
          <p:nvPr/>
        </p:nvSpPr>
        <p:spPr>
          <a:xfrm>
            <a:off x="3676925" y="258868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74" name="TextBox 207"/>
          <p:cNvSpPr txBox="1"/>
          <p:nvPr/>
        </p:nvSpPr>
        <p:spPr>
          <a:xfrm>
            <a:off x="3759396" y="264966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马家屯农村社会经济调查队</a:t>
            </a:r>
            <a:endParaRPr lang="en-US" altLang="zh-CN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75" name="TextBox 208"/>
          <p:cNvSpPr txBox="1"/>
          <p:nvPr/>
        </p:nvSpPr>
        <p:spPr>
          <a:xfrm>
            <a:off x="3781700" y="296418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209"/>
          <p:cNvSpPr txBox="1"/>
          <p:nvPr/>
        </p:nvSpPr>
        <p:spPr>
          <a:xfrm>
            <a:off x="4858033" y="296418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同侧圆角矩形 76"/>
          <p:cNvSpPr/>
          <p:nvPr/>
        </p:nvSpPr>
        <p:spPr>
          <a:xfrm>
            <a:off x="3676925" y="3649800"/>
            <a:ext cx="2143790" cy="208008"/>
          </a:xfrm>
          <a:prstGeom prst="round2SameRect">
            <a:avLst>
              <a:gd name="adj1" fmla="val 0"/>
              <a:gd name="adj2" fmla="val 19559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78" name="圆角矩形 77"/>
          <p:cNvSpPr/>
          <p:nvPr/>
        </p:nvSpPr>
        <p:spPr>
          <a:xfrm>
            <a:off x="3676925" y="3303064"/>
            <a:ext cx="2147903" cy="561050"/>
          </a:xfrm>
          <a:prstGeom prst="roundRect">
            <a:avLst>
              <a:gd name="adj" fmla="val 3803"/>
            </a:avLst>
          </a:prstGeom>
          <a:noFill/>
          <a:ln w="31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79" name="TextBox 213"/>
          <p:cNvSpPr txBox="1"/>
          <p:nvPr/>
        </p:nvSpPr>
        <p:spPr>
          <a:xfrm>
            <a:off x="3759396" y="3364048"/>
            <a:ext cx="18685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马家屯农村社会经济调查队</a:t>
            </a:r>
            <a:endParaRPr lang="en-US" altLang="zh-CN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</a:p>
        </p:txBody>
      </p:sp>
      <p:sp>
        <p:nvSpPr>
          <p:cNvPr id="80" name="TextBox 214"/>
          <p:cNvSpPr txBox="1"/>
          <p:nvPr/>
        </p:nvSpPr>
        <p:spPr>
          <a:xfrm>
            <a:off x="3781700" y="3678562"/>
            <a:ext cx="3667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王大成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15"/>
          <p:cNvSpPr txBox="1"/>
          <p:nvPr/>
        </p:nvSpPr>
        <p:spPr>
          <a:xfrm>
            <a:off x="4858033" y="3678562"/>
            <a:ext cx="8957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2016-09-21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75"/>
          <p:cNvSpPr txBox="1"/>
          <p:nvPr/>
        </p:nvSpPr>
        <p:spPr>
          <a:xfrm>
            <a:off x="774651" y="2095617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法定代表人        请输入姓名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688603" y="266015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75"/>
          <p:cNvSpPr txBox="1"/>
          <p:nvPr/>
        </p:nvSpPr>
        <p:spPr>
          <a:xfrm>
            <a:off x="769617" y="2428212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法人联系方式     请输入联系方式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116"/>
          <p:cNvSpPr txBox="1"/>
          <p:nvPr/>
        </p:nvSpPr>
        <p:spPr>
          <a:xfrm>
            <a:off x="2635778" y="1825938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716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45995" y="1905850"/>
            <a:ext cx="2380087" cy="2682124"/>
            <a:chOff x="3437936" y="2265890"/>
            <a:chExt cx="2380087" cy="2682124"/>
          </a:xfrm>
        </p:grpSpPr>
        <p:sp>
          <p:nvSpPr>
            <p:cNvPr id="141" name="矩形 140"/>
            <p:cNvSpPr/>
            <p:nvPr/>
          </p:nvSpPr>
          <p:spPr>
            <a:xfrm>
              <a:off x="3439699" y="2265890"/>
              <a:ext cx="2342983" cy="969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144" name="直接连接符 143"/>
            <p:cNvCxnSpPr/>
            <p:nvPr/>
          </p:nvCxnSpPr>
          <p:spPr>
            <a:xfrm>
              <a:off x="3437936" y="2371390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3437936" y="2581788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58"/>
            <p:cNvSpPr txBox="1"/>
            <p:nvPr/>
          </p:nvSpPr>
          <p:spPr>
            <a:xfrm>
              <a:off x="3509374" y="2639726"/>
              <a:ext cx="221457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法定代表人姓名 *    </a:t>
              </a:r>
              <a:r>
                <a:rPr lang="en-US" altLang="zh-CN" sz="10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0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请填写</a:t>
              </a:r>
              <a:endParaRPr lang="zh-CN" altLang="en-US" sz="10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7" name="直接连接符 146"/>
            <p:cNvCxnSpPr/>
            <p:nvPr/>
          </p:nvCxnSpPr>
          <p:spPr>
            <a:xfrm>
              <a:off x="3437936" y="2860623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60"/>
            <p:cNvSpPr txBox="1"/>
            <p:nvPr/>
          </p:nvSpPr>
          <p:spPr>
            <a:xfrm>
              <a:off x="3509374" y="2925478"/>
              <a:ext cx="221457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法定代表人国籍 *          请选择</a:t>
              </a:r>
              <a:endParaRPr lang="zh-CN" altLang="en-US" sz="10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9" name="直接连接符 148"/>
            <p:cNvCxnSpPr/>
            <p:nvPr/>
          </p:nvCxnSpPr>
          <p:spPr>
            <a:xfrm>
              <a:off x="3437936" y="3146375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62"/>
            <p:cNvSpPr txBox="1"/>
            <p:nvPr/>
          </p:nvSpPr>
          <p:spPr>
            <a:xfrm>
              <a:off x="3509374" y="3211230"/>
              <a:ext cx="221457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法定代表人证件类型 *   请选择</a:t>
              </a:r>
              <a:endParaRPr lang="zh-CN" altLang="en-US" sz="10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1" name="直接连接符 150"/>
            <p:cNvCxnSpPr/>
            <p:nvPr/>
          </p:nvCxnSpPr>
          <p:spPr>
            <a:xfrm>
              <a:off x="3437936" y="3432127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64"/>
            <p:cNvSpPr txBox="1"/>
            <p:nvPr/>
          </p:nvSpPr>
          <p:spPr>
            <a:xfrm>
              <a:off x="3509374" y="3505153"/>
              <a:ext cx="221457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法定代表人证件号码 *    请填写</a:t>
              </a:r>
              <a:endParaRPr lang="zh-CN" altLang="en-US" sz="10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>
            <a:xfrm>
              <a:off x="3437936" y="3707000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66"/>
            <p:cNvSpPr txBox="1"/>
            <p:nvPr/>
          </p:nvSpPr>
          <p:spPr>
            <a:xfrm>
              <a:off x="3509374" y="3763684"/>
              <a:ext cx="221457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法定代表人联系方式    </a:t>
              </a:r>
              <a:r>
                <a:rPr lang="en-US" altLang="zh-CN" sz="10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0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请填写</a:t>
              </a:r>
              <a:endParaRPr lang="zh-CN" altLang="en-US" sz="10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TextBox 169"/>
            <p:cNvSpPr txBox="1"/>
            <p:nvPr/>
          </p:nvSpPr>
          <p:spPr>
            <a:xfrm>
              <a:off x="3504048" y="2430015"/>
              <a:ext cx="2214578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8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法定代表人信息（</a:t>
              </a:r>
              <a:r>
                <a:rPr lang="en-US" altLang="zh-CN" sz="8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8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sz="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TextBox 181"/>
            <p:cNvSpPr txBox="1"/>
            <p:nvPr/>
          </p:nvSpPr>
          <p:spPr>
            <a:xfrm>
              <a:off x="3940793" y="4794126"/>
              <a:ext cx="149449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+ </a:t>
              </a:r>
              <a:r>
                <a:rPr lang="zh-CN" altLang="en-US" sz="10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增加法定代表人信息</a:t>
              </a:r>
              <a:endParaRPr lang="zh-CN" altLang="en-US" sz="1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61" name="直接连接符 160"/>
            <p:cNvCxnSpPr/>
            <p:nvPr/>
          </p:nvCxnSpPr>
          <p:spPr>
            <a:xfrm>
              <a:off x="3449007" y="3952306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83"/>
            <p:cNvSpPr txBox="1"/>
            <p:nvPr/>
          </p:nvSpPr>
          <p:spPr>
            <a:xfrm>
              <a:off x="5375156" y="3244329"/>
              <a:ext cx="3584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&gt;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TextBox 183"/>
            <p:cNvSpPr txBox="1"/>
            <p:nvPr/>
          </p:nvSpPr>
          <p:spPr>
            <a:xfrm>
              <a:off x="5365466" y="2956674"/>
              <a:ext cx="3584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&gt;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166"/>
            <p:cNvSpPr txBox="1"/>
            <p:nvPr/>
          </p:nvSpPr>
          <p:spPr>
            <a:xfrm>
              <a:off x="3514439" y="4050532"/>
              <a:ext cx="221457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法定代表人</a:t>
              </a:r>
              <a:r>
                <a:rPr lang="zh-CN" altLang="en-US" sz="10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状态*    </a:t>
              </a:r>
              <a:r>
                <a:rPr lang="en-US" altLang="zh-CN" sz="10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zh-CN" altLang="en-US" sz="10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请选择</a:t>
              </a:r>
              <a:endParaRPr lang="zh-CN" altLang="en-US" sz="10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3437936" y="4239232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183"/>
            <p:cNvSpPr txBox="1"/>
            <p:nvPr/>
          </p:nvSpPr>
          <p:spPr>
            <a:xfrm>
              <a:off x="5401563" y="4069870"/>
              <a:ext cx="3584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&gt;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166"/>
            <p:cNvSpPr txBox="1"/>
            <p:nvPr/>
          </p:nvSpPr>
          <p:spPr>
            <a:xfrm>
              <a:off x="3537072" y="4310407"/>
              <a:ext cx="221457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在任时间起    </a:t>
              </a:r>
              <a:r>
                <a:rPr lang="en-US" altLang="zh-CN" sz="10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</a:t>
              </a:r>
              <a:r>
                <a:rPr lang="zh-CN" altLang="en-US" sz="10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请选择</a:t>
              </a:r>
              <a:endParaRPr lang="zh-CN" altLang="en-US" sz="10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3460569" y="4512192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183"/>
            <p:cNvSpPr txBox="1"/>
            <p:nvPr/>
          </p:nvSpPr>
          <p:spPr>
            <a:xfrm>
              <a:off x="5424196" y="4329745"/>
              <a:ext cx="3584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&gt;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166"/>
            <p:cNvSpPr txBox="1"/>
            <p:nvPr/>
          </p:nvSpPr>
          <p:spPr>
            <a:xfrm>
              <a:off x="3549795" y="4565427"/>
              <a:ext cx="221457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在任时间至    </a:t>
              </a:r>
              <a:r>
                <a:rPr lang="en-US" altLang="zh-CN" sz="10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</a:t>
              </a:r>
              <a:r>
                <a:rPr lang="zh-CN" altLang="en-US" sz="10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请选择</a:t>
              </a:r>
              <a:endParaRPr lang="zh-CN" altLang="en-US" sz="10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3446429" y="4768057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183"/>
            <p:cNvSpPr txBox="1"/>
            <p:nvPr/>
          </p:nvSpPr>
          <p:spPr>
            <a:xfrm>
              <a:off x="5436919" y="4584765"/>
              <a:ext cx="3584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&gt;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175"/>
          <p:cNvGrpSpPr/>
          <p:nvPr/>
        </p:nvGrpSpPr>
        <p:grpSpPr>
          <a:xfrm>
            <a:off x="765266" y="483519"/>
            <a:ext cx="2357454" cy="400473"/>
            <a:chOff x="539552" y="404664"/>
            <a:chExt cx="3240360" cy="432048"/>
          </a:xfrm>
        </p:grpSpPr>
        <p:sp>
          <p:nvSpPr>
            <p:cNvPr id="42" name="矩形 41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85"/>
            <p:cNvSpPr txBox="1"/>
            <p:nvPr/>
          </p:nvSpPr>
          <p:spPr>
            <a:xfrm>
              <a:off x="1278202" y="475274"/>
              <a:ext cx="1798231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新增社团组织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765266" y="48351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7"/>
          <p:cNvSpPr txBox="1"/>
          <p:nvPr/>
        </p:nvSpPr>
        <p:spPr>
          <a:xfrm>
            <a:off x="792352" y="605302"/>
            <a:ext cx="339629" cy="1569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8"/>
          <p:cNvSpPr txBox="1"/>
          <p:nvPr/>
        </p:nvSpPr>
        <p:spPr>
          <a:xfrm>
            <a:off x="836704" y="2510194"/>
            <a:ext cx="221457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统一社会信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用代码 *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65266" y="282878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0"/>
          <p:cNvSpPr txBox="1"/>
          <p:nvPr/>
        </p:nvSpPr>
        <p:spPr>
          <a:xfrm>
            <a:off x="793556" y="2893619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住所地址编码 *    请搜索并选择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65266" y="313981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2"/>
          <p:cNvSpPr txBox="1"/>
          <p:nvPr/>
        </p:nvSpPr>
        <p:spPr>
          <a:xfrm>
            <a:off x="836704" y="2211710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单位名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称*          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请填写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65266" y="243260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94"/>
          <p:cNvSpPr txBox="1"/>
          <p:nvPr/>
        </p:nvSpPr>
        <p:spPr>
          <a:xfrm>
            <a:off x="836704" y="3209227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登记时间              请选择                        </a:t>
            </a:r>
            <a:r>
              <a:rPr lang="en-US" altLang="zh-CN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65266" y="3435123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6"/>
          <p:cNvSpPr txBox="1"/>
          <p:nvPr/>
        </p:nvSpPr>
        <p:spPr>
          <a:xfrm>
            <a:off x="836704" y="3489731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活动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资金              请填写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65266" y="3710628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98"/>
          <p:cNvSpPr txBox="1"/>
          <p:nvPr/>
        </p:nvSpPr>
        <p:spPr>
          <a:xfrm>
            <a:off x="836704" y="3767312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会员总数               请填写</a:t>
            </a:r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65266" y="396233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00"/>
          <p:cNvSpPr txBox="1"/>
          <p:nvPr/>
        </p:nvSpPr>
        <p:spPr>
          <a:xfrm>
            <a:off x="844076" y="4017427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活动地域               请填写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64696" y="1043052"/>
            <a:ext cx="2357454" cy="973837"/>
            <a:chOff x="2564896" y="1016176"/>
            <a:chExt cx="2357454" cy="973837"/>
          </a:xfrm>
        </p:grpSpPr>
        <p:sp>
          <p:nvSpPr>
            <p:cNvPr id="34" name="TextBox 127"/>
            <p:cNvSpPr txBox="1"/>
            <p:nvPr/>
          </p:nvSpPr>
          <p:spPr>
            <a:xfrm>
              <a:off x="2636334" y="1016176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采集人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王</a:t>
              </a:r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一亮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2564896" y="1237073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129"/>
            <p:cNvSpPr txBox="1"/>
            <p:nvPr/>
          </p:nvSpPr>
          <p:spPr>
            <a:xfrm>
              <a:off x="2627834" y="131652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采集人联系方式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18655663213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2564896" y="1530996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131"/>
            <p:cNvSpPr txBox="1"/>
            <p:nvPr/>
          </p:nvSpPr>
          <p:spPr>
            <a:xfrm>
              <a:off x="2636334" y="158768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录入人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王一亮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2564896" y="1808577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133"/>
            <p:cNvSpPr txBox="1"/>
            <p:nvPr/>
          </p:nvSpPr>
          <p:spPr>
            <a:xfrm>
              <a:off x="2611197" y="1851514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录入时间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2017-08-13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183"/>
          <p:cNvSpPr txBox="1"/>
          <p:nvPr/>
        </p:nvSpPr>
        <p:spPr>
          <a:xfrm>
            <a:off x="2701916" y="3499958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76664" y="2498354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请填写</a:t>
            </a:r>
          </a:p>
        </p:txBody>
      </p:sp>
      <p:sp>
        <p:nvSpPr>
          <p:cNvPr id="44" name="矩形 43"/>
          <p:cNvSpPr/>
          <p:nvPr/>
        </p:nvSpPr>
        <p:spPr>
          <a:xfrm>
            <a:off x="774386" y="900853"/>
            <a:ext cx="2321074" cy="7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79166" y="2081666"/>
            <a:ext cx="2342983" cy="96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7" name="TextBox 183"/>
          <p:cNvSpPr txBox="1"/>
          <p:nvPr/>
        </p:nvSpPr>
        <p:spPr>
          <a:xfrm>
            <a:off x="2699792" y="2902906"/>
            <a:ext cx="35848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714536" y="1762365"/>
            <a:ext cx="19619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/>
              <a:t>采集</a:t>
            </a:r>
            <a:r>
              <a:rPr lang="zh-CN" altLang="en-US" sz="1200" dirty="0" smtClean="0"/>
              <a:t>人自动加载账户信息，其中采集人、联系方式、录入时间可编辑。</a:t>
            </a:r>
            <a:endParaRPr lang="en-US" altLang="zh-CN" sz="1200" dirty="0" smtClean="0"/>
          </a:p>
        </p:txBody>
      </p:sp>
      <p:sp>
        <p:nvSpPr>
          <p:cNvPr id="89" name="等腰三角形 88"/>
          <p:cNvSpPr/>
          <p:nvPr/>
        </p:nvSpPr>
        <p:spPr>
          <a:xfrm rot="5400000">
            <a:off x="6433381" y="1833843"/>
            <a:ext cx="280410" cy="144015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763394" y="423650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175"/>
          <p:cNvGrpSpPr/>
          <p:nvPr/>
        </p:nvGrpSpPr>
        <p:grpSpPr>
          <a:xfrm>
            <a:off x="3450879" y="483519"/>
            <a:ext cx="2357454" cy="400473"/>
            <a:chOff x="539552" y="404664"/>
            <a:chExt cx="3240360" cy="432048"/>
          </a:xfrm>
        </p:grpSpPr>
        <p:sp>
          <p:nvSpPr>
            <p:cNvPr id="73" name="矩形 72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Box 85"/>
            <p:cNvSpPr txBox="1"/>
            <p:nvPr/>
          </p:nvSpPr>
          <p:spPr>
            <a:xfrm>
              <a:off x="1278202" y="475274"/>
              <a:ext cx="1798231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新增社团组织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0" name="矩形 79"/>
          <p:cNvSpPr/>
          <p:nvPr/>
        </p:nvSpPr>
        <p:spPr>
          <a:xfrm>
            <a:off x="3450879" y="48351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87"/>
          <p:cNvSpPr txBox="1"/>
          <p:nvPr/>
        </p:nvSpPr>
        <p:spPr>
          <a:xfrm>
            <a:off x="3477965" y="605302"/>
            <a:ext cx="339629" cy="1569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Box 92"/>
          <p:cNvSpPr txBox="1"/>
          <p:nvPr/>
        </p:nvSpPr>
        <p:spPr>
          <a:xfrm>
            <a:off x="906270" y="4299231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业务范围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44076" y="4398873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请填写</a:t>
            </a:r>
          </a:p>
        </p:txBody>
      </p:sp>
      <p:cxnSp>
        <p:nvCxnSpPr>
          <p:cNvPr id="137" name="直接连接符 136"/>
          <p:cNvCxnSpPr/>
          <p:nvPr/>
        </p:nvCxnSpPr>
        <p:spPr>
          <a:xfrm>
            <a:off x="3449007" y="117013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90"/>
          <p:cNvSpPr txBox="1"/>
          <p:nvPr/>
        </p:nvSpPr>
        <p:spPr>
          <a:xfrm>
            <a:off x="3540681" y="1193036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业务主管单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位        请输入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3433827" y="140406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90"/>
          <p:cNvSpPr txBox="1"/>
          <p:nvPr/>
        </p:nvSpPr>
        <p:spPr>
          <a:xfrm>
            <a:off x="3540681" y="1465300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注销时间               请选择                      </a:t>
            </a:r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3433827" y="167728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90"/>
          <p:cNvSpPr txBox="1"/>
          <p:nvPr/>
        </p:nvSpPr>
        <p:spPr>
          <a:xfrm>
            <a:off x="3540681" y="1738513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状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态                      请选择                      </a:t>
            </a:r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480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598992" y="2175187"/>
            <a:ext cx="208823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90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 smtClean="0"/>
              <a:t>点击右上角更新按钮进入更新页，更新页字段与详情页一致，采</a:t>
            </a:r>
            <a:r>
              <a:rPr lang="zh-CN" altLang="en-US" sz="1200" dirty="0"/>
              <a:t>集相关信息无法编辑</a:t>
            </a:r>
          </a:p>
        </p:txBody>
      </p:sp>
      <p:sp>
        <p:nvSpPr>
          <p:cNvPr id="35" name="等腰三角形 34"/>
          <p:cNvSpPr/>
          <p:nvPr/>
        </p:nvSpPr>
        <p:spPr>
          <a:xfrm rot="5400000">
            <a:off x="6239711" y="2229253"/>
            <a:ext cx="263834" cy="14287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175"/>
          <p:cNvGrpSpPr/>
          <p:nvPr/>
        </p:nvGrpSpPr>
        <p:grpSpPr>
          <a:xfrm>
            <a:off x="765266" y="483519"/>
            <a:ext cx="2357454" cy="400473"/>
            <a:chOff x="539552" y="404664"/>
            <a:chExt cx="3240360" cy="432048"/>
          </a:xfrm>
        </p:grpSpPr>
        <p:sp>
          <p:nvSpPr>
            <p:cNvPr id="37" name="矩形 36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1278202" y="475274"/>
              <a:ext cx="1798231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社团组织详情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765266" y="48351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87"/>
          <p:cNvSpPr txBox="1"/>
          <p:nvPr/>
        </p:nvSpPr>
        <p:spPr>
          <a:xfrm>
            <a:off x="792352" y="605302"/>
            <a:ext cx="339629" cy="1569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88"/>
          <p:cNvSpPr txBox="1"/>
          <p:nvPr/>
        </p:nvSpPr>
        <p:spPr>
          <a:xfrm>
            <a:off x="828368" y="2465725"/>
            <a:ext cx="221457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统一社会信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用代码 *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765266" y="2751150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90"/>
          <p:cNvSpPr txBox="1"/>
          <p:nvPr/>
        </p:nvSpPr>
        <p:spPr>
          <a:xfrm>
            <a:off x="793556" y="2815985"/>
            <a:ext cx="221457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住所地址编码 *    </a:t>
            </a:r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瓜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州市开山县马家屯马家村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-23333333XXXX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765266" y="3105308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92"/>
          <p:cNvSpPr txBox="1"/>
          <p:nvPr/>
        </p:nvSpPr>
        <p:spPr>
          <a:xfrm>
            <a:off x="836704" y="2211710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单位名</a:t>
            </a:r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*        </a:t>
            </a:r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马家屯农村社会经济调查队</a:t>
            </a:r>
            <a:endParaRPr lang="zh-CN" altLang="en-US" sz="9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765266" y="243260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4"/>
          <p:cNvSpPr txBox="1"/>
          <p:nvPr/>
        </p:nvSpPr>
        <p:spPr>
          <a:xfrm>
            <a:off x="844076" y="3158272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登记时间              </a:t>
            </a:r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2017-08-19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765266" y="335748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96"/>
          <p:cNvSpPr txBox="1"/>
          <p:nvPr/>
        </p:nvSpPr>
        <p:spPr>
          <a:xfrm>
            <a:off x="836704" y="3412097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活动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资金             </a:t>
            </a:r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765266" y="363299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98"/>
          <p:cNvSpPr txBox="1"/>
          <p:nvPr/>
        </p:nvSpPr>
        <p:spPr>
          <a:xfrm>
            <a:off x="836704" y="3689678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会员总数              </a:t>
            </a:r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2344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65266" y="388469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00"/>
          <p:cNvSpPr txBox="1"/>
          <p:nvPr/>
        </p:nvSpPr>
        <p:spPr>
          <a:xfrm>
            <a:off x="819074" y="3939793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活动地域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764696" y="1043052"/>
            <a:ext cx="2357454" cy="973837"/>
            <a:chOff x="2564896" y="1016176"/>
            <a:chExt cx="2357454" cy="973837"/>
          </a:xfrm>
        </p:grpSpPr>
        <p:sp>
          <p:nvSpPr>
            <p:cNvPr id="55" name="TextBox 127"/>
            <p:cNvSpPr txBox="1"/>
            <p:nvPr/>
          </p:nvSpPr>
          <p:spPr>
            <a:xfrm>
              <a:off x="2636334" y="1016176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采集人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王</a:t>
              </a:r>
              <a:r>
                <a:rPr lang="zh-CN" altLang="en-US" sz="900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一亮</a:t>
              </a: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2564896" y="1237073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129"/>
            <p:cNvSpPr txBox="1"/>
            <p:nvPr/>
          </p:nvSpPr>
          <p:spPr>
            <a:xfrm>
              <a:off x="2627834" y="131652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采集人联系方式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18655663213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2564896" y="1530996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131"/>
            <p:cNvSpPr txBox="1"/>
            <p:nvPr/>
          </p:nvSpPr>
          <p:spPr>
            <a:xfrm>
              <a:off x="2636334" y="1587680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录入人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</a:t>
              </a:r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王一亮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2564896" y="1808577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133"/>
            <p:cNvSpPr txBox="1"/>
            <p:nvPr/>
          </p:nvSpPr>
          <p:spPr>
            <a:xfrm>
              <a:off x="2611197" y="1851514"/>
              <a:ext cx="221457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录入时间       </a:t>
              </a:r>
              <a:r>
                <a:rPr lang="en-US" altLang="zh-CN" sz="900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2017-08-13</a:t>
              </a:r>
              <a:endPara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2" name="TextBox 183"/>
          <p:cNvSpPr txBox="1"/>
          <p:nvPr/>
        </p:nvSpPr>
        <p:spPr>
          <a:xfrm>
            <a:off x="2701916" y="3422324"/>
            <a:ext cx="35848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76664" y="2420720"/>
            <a:ext cx="13356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9123333333333333X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74386" y="900853"/>
            <a:ext cx="2321074" cy="7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79166" y="2081666"/>
            <a:ext cx="2342983" cy="96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6" name="TextBox 183"/>
          <p:cNvSpPr txBox="1"/>
          <p:nvPr/>
        </p:nvSpPr>
        <p:spPr>
          <a:xfrm>
            <a:off x="2699792" y="2825272"/>
            <a:ext cx="35848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&gt;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763394" y="4158875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100"/>
          <p:cNvSpPr txBox="1"/>
          <p:nvPr/>
        </p:nvSpPr>
        <p:spPr>
          <a:xfrm>
            <a:off x="819074" y="4211877"/>
            <a:ext cx="221457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业务范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围</a:t>
            </a:r>
            <a:endParaRPr lang="en-US" altLang="zh-CN" sz="900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请填写</a:t>
            </a:r>
          </a:p>
        </p:txBody>
      </p:sp>
      <p:grpSp>
        <p:nvGrpSpPr>
          <p:cNvPr id="70" name="组合 175"/>
          <p:cNvGrpSpPr/>
          <p:nvPr/>
        </p:nvGrpSpPr>
        <p:grpSpPr>
          <a:xfrm>
            <a:off x="3450879" y="483519"/>
            <a:ext cx="2357454" cy="400473"/>
            <a:chOff x="539552" y="404664"/>
            <a:chExt cx="3240360" cy="432048"/>
          </a:xfrm>
        </p:grpSpPr>
        <p:sp>
          <p:nvSpPr>
            <p:cNvPr id="71" name="矩形 70"/>
            <p:cNvSpPr/>
            <p:nvPr/>
          </p:nvSpPr>
          <p:spPr>
            <a:xfrm>
              <a:off x="539552" y="404664"/>
              <a:ext cx="3240360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85"/>
            <p:cNvSpPr txBox="1"/>
            <p:nvPr/>
          </p:nvSpPr>
          <p:spPr>
            <a:xfrm>
              <a:off x="1278202" y="475274"/>
              <a:ext cx="1798231" cy="29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社团组织详情</a:t>
              </a:r>
              <a:endParaRPr lang="zh-CN" altLang="en-US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450879" y="483518"/>
            <a:ext cx="2357454" cy="41433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87"/>
          <p:cNvSpPr txBox="1"/>
          <p:nvPr/>
        </p:nvSpPr>
        <p:spPr>
          <a:xfrm>
            <a:off x="3477965" y="605302"/>
            <a:ext cx="339629" cy="1569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3449007" y="1314033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90"/>
          <p:cNvSpPr txBox="1"/>
          <p:nvPr/>
        </p:nvSpPr>
        <p:spPr>
          <a:xfrm>
            <a:off x="3575458" y="1362470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注销时间      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456242" y="1772437"/>
            <a:ext cx="2342983" cy="96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83" name="直接连接符 82"/>
          <p:cNvCxnSpPr/>
          <p:nvPr/>
        </p:nvCxnSpPr>
        <p:spPr>
          <a:xfrm>
            <a:off x="3437936" y="212009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158"/>
          <p:cNvSpPr txBox="1"/>
          <p:nvPr/>
        </p:nvSpPr>
        <p:spPr>
          <a:xfrm>
            <a:off x="3509374" y="2211710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法定代表人姓名 *    </a:t>
            </a:r>
            <a:r>
              <a:rPr lang="en-US" altLang="zh-CN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张惠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3437936" y="2432607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60"/>
          <p:cNvSpPr txBox="1"/>
          <p:nvPr/>
        </p:nvSpPr>
        <p:spPr>
          <a:xfrm>
            <a:off x="3509374" y="2497462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法定代表人国籍 *   中华人民共和国        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3437936" y="271835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162"/>
          <p:cNvSpPr txBox="1"/>
          <p:nvPr/>
        </p:nvSpPr>
        <p:spPr>
          <a:xfrm>
            <a:off x="3509374" y="2783214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法定代表人证件类型 *身份证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3437936" y="3004111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64"/>
          <p:cNvSpPr txBox="1"/>
          <p:nvPr/>
        </p:nvSpPr>
        <p:spPr>
          <a:xfrm>
            <a:off x="3509374" y="3077137"/>
            <a:ext cx="228601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法定代表人证件号码 *   </a:t>
            </a:r>
            <a:r>
              <a:rPr lang="en-US" altLang="zh-CN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310333198812682222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437936" y="341283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166"/>
          <p:cNvSpPr txBox="1"/>
          <p:nvPr/>
        </p:nvSpPr>
        <p:spPr>
          <a:xfrm>
            <a:off x="3509374" y="3469523"/>
            <a:ext cx="2245885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法定代表人联系方式  </a:t>
            </a:r>
            <a:r>
              <a:rPr lang="en-US" altLang="zh-CN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134567333333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169"/>
          <p:cNvSpPr txBox="1"/>
          <p:nvPr/>
        </p:nvSpPr>
        <p:spPr>
          <a:xfrm>
            <a:off x="3509374" y="1923678"/>
            <a:ext cx="2214578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法定代表人信息（</a:t>
            </a:r>
            <a:r>
              <a:rPr lang="en-US" altLang="zh-CN" sz="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7" name="直接连接符 96"/>
          <p:cNvCxnSpPr/>
          <p:nvPr/>
        </p:nvCxnSpPr>
        <p:spPr>
          <a:xfrm>
            <a:off x="3449007" y="369264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87"/>
          <p:cNvSpPr txBox="1"/>
          <p:nvPr/>
        </p:nvSpPr>
        <p:spPr>
          <a:xfrm>
            <a:off x="2660220" y="602955"/>
            <a:ext cx="339629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87"/>
          <p:cNvSpPr txBox="1"/>
          <p:nvPr/>
        </p:nvSpPr>
        <p:spPr>
          <a:xfrm>
            <a:off x="5372647" y="601754"/>
            <a:ext cx="339629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endParaRPr lang="zh-CN" altLang="en-US" sz="11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3437936" y="152361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90"/>
          <p:cNvSpPr txBox="1"/>
          <p:nvPr/>
        </p:nvSpPr>
        <p:spPr>
          <a:xfrm>
            <a:off x="3575458" y="1118628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业务主管单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0" name="直接连接符 109"/>
          <p:cNvCxnSpPr/>
          <p:nvPr/>
        </p:nvCxnSpPr>
        <p:spPr>
          <a:xfrm>
            <a:off x="3463472" y="1082703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90"/>
          <p:cNvSpPr txBox="1"/>
          <p:nvPr/>
        </p:nvSpPr>
        <p:spPr>
          <a:xfrm>
            <a:off x="3575458" y="1583359"/>
            <a:ext cx="221457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状态* </a:t>
            </a:r>
            <a:r>
              <a:rPr lang="zh-CN" altLang="en-US" sz="9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           正常</a:t>
            </a:r>
            <a:endParaRPr lang="zh-CN" altLang="en-US" sz="9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TextBox 166"/>
          <p:cNvSpPr txBox="1"/>
          <p:nvPr/>
        </p:nvSpPr>
        <p:spPr>
          <a:xfrm>
            <a:off x="3514439" y="3772814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法定代表人</a:t>
            </a:r>
            <a:r>
              <a:rPr lang="zh-CN" altLang="en-US" sz="1000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*             在任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4" name="直接连接符 113"/>
          <p:cNvCxnSpPr/>
          <p:nvPr/>
        </p:nvCxnSpPr>
        <p:spPr>
          <a:xfrm>
            <a:off x="3437936" y="396151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66"/>
          <p:cNvSpPr txBox="1"/>
          <p:nvPr/>
        </p:nvSpPr>
        <p:spPr>
          <a:xfrm>
            <a:off x="3537072" y="4032689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在任时间起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>
            <a:off x="3460569" y="423447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66"/>
          <p:cNvSpPr txBox="1"/>
          <p:nvPr/>
        </p:nvSpPr>
        <p:spPr>
          <a:xfrm>
            <a:off x="3549795" y="4287709"/>
            <a:ext cx="221457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在任时间至</a:t>
            </a:r>
            <a:endParaRPr lang="zh-CN" altLang="en-US" sz="1000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20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54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新建法人企业（上）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7215206" y="571486"/>
            <a:ext cx="792088" cy="216006"/>
          </a:xfrm>
          <a:prstGeom prst="rect">
            <a:avLst/>
          </a:prstGeom>
          <a:solidFill>
            <a:srgbClr val="55B7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完成新建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放弃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901880" y="3530880"/>
            <a:ext cx="5916671" cy="772854"/>
          </a:xfrm>
          <a:prstGeom prst="roundRect">
            <a:avLst>
              <a:gd name="adj" fmla="val 10129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343" y="1221082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2904431" y="1022923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2901880" y="1388305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914295" y="2085534"/>
            <a:ext cx="2380458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2048191" y="1000114"/>
            <a:ext cx="705638" cy="33855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统一社会</a:t>
            </a:r>
            <a:endParaRPr lang="en-US" altLang="zh-CN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信用代码  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66" name="矩形 165"/>
          <p:cNvSpPr/>
          <p:nvPr/>
        </p:nvSpPr>
        <p:spPr>
          <a:xfrm>
            <a:off x="5588237" y="1762187"/>
            <a:ext cx="67518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行业类别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2034986" y="2105752"/>
            <a:ext cx="62548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成立日期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6469244" y="1041065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584635" y="1066118"/>
            <a:ext cx="91082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住所地址编码  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70" name="矩形 169"/>
          <p:cNvSpPr/>
          <p:nvPr/>
        </p:nvSpPr>
        <p:spPr>
          <a:xfrm>
            <a:off x="6463096" y="1743202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请选择行业类别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892253" y="1719487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请选择企业类别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2044794" y="1737284"/>
            <a:ext cx="70563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企业类别 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044721" y="1427614"/>
            <a:ext cx="70563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企业名称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6472837" y="2102171"/>
            <a:ext cx="2380461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5604502" y="2141994"/>
            <a:ext cx="800215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营业起始日期</a:t>
            </a:r>
            <a:endParaRPr lang="zh-CN" altLang="en-US" sz="8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6469245" y="1392796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5602202" y="1402243"/>
            <a:ext cx="83067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企业联系方式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2905818" y="2447226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 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2903267" y="2812608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2049578" y="2463445"/>
            <a:ext cx="83067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营业截止日期 </a:t>
            </a:r>
            <a:endParaRPr lang="zh-CN" altLang="en-US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5589624" y="3186490"/>
            <a:ext cx="70563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营业状态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6470631" y="2465368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586022" y="2490421"/>
            <a:ext cx="106631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注册资本（万元） 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6464483" y="3167505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请填写宗教信仰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2893640" y="3143790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2055170" y="3161587"/>
            <a:ext cx="62548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核准日期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2046108" y="2856374"/>
            <a:ext cx="450760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币种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6470632" y="2817099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5603589" y="2826546"/>
            <a:ext cx="62548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登记机关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2071670" y="3520661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经营范围</a:t>
            </a:r>
            <a:endParaRPr lang="zh-CN" altLang="en-US" sz="8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2078999" y="4495366"/>
            <a:ext cx="69762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法定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代表人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2939698" y="4491754"/>
            <a:ext cx="986135" cy="21600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新增法人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6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54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新建法人企业（下）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7215206" y="571486"/>
            <a:ext cx="792088" cy="216006"/>
          </a:xfrm>
          <a:prstGeom prst="rect">
            <a:avLst/>
          </a:prstGeom>
          <a:solidFill>
            <a:srgbClr val="55B7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完成新建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放弃</a:t>
            </a:r>
          </a:p>
        </p:txBody>
      </p:sp>
      <p:sp>
        <p:nvSpPr>
          <p:cNvPr id="124" name="矩形 123"/>
          <p:cNvSpPr/>
          <p:nvPr/>
        </p:nvSpPr>
        <p:spPr>
          <a:xfrm>
            <a:off x="2841257" y="2452901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527614" y="2826783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27" name="矩形 126"/>
          <p:cNvSpPr/>
          <p:nvPr/>
        </p:nvSpPr>
        <p:spPr>
          <a:xfrm>
            <a:off x="6402473" y="2807798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831630" y="2784083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993160" y="2801880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32" name="矩形 131"/>
          <p:cNvSpPr/>
          <p:nvPr/>
        </p:nvSpPr>
        <p:spPr>
          <a:xfrm>
            <a:off x="1984098" y="2496667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采集人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33" name="矩形 132"/>
          <p:cNvSpPr/>
          <p:nvPr/>
        </p:nvSpPr>
        <p:spPr>
          <a:xfrm>
            <a:off x="6408622" y="2457392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18736333333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541579" y="2466839"/>
            <a:ext cx="95250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人联系方式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65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343" y="1221082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843808" y="1321209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       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841257" y="1686591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       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987568" y="1337428"/>
            <a:ext cx="91082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是否规上企业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527614" y="2060473"/>
            <a:ext cx="91082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安全隐患类型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408621" y="1339351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524012" y="1364404"/>
            <a:ext cx="655945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从业人数 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402473" y="2041488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       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831630" y="2017773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 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993160" y="1999985"/>
            <a:ext cx="697623" cy="33855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治保负责人</a:t>
            </a:r>
            <a:endParaRPr lang="en-US" altLang="zh-CN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984098" y="1730357"/>
            <a:ext cx="941279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是否危化企业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408622" y="1691082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541579" y="1700529"/>
            <a:ext cx="933265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治保负责人姓名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43"/>
          <p:cNvSpPr txBox="1"/>
          <p:nvPr/>
        </p:nvSpPr>
        <p:spPr>
          <a:xfrm>
            <a:off x="2115344" y="1004826"/>
            <a:ext cx="1728192" cy="21928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其他属性信息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981094" y="987574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2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54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编辑法人企业（上）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7215206" y="571486"/>
            <a:ext cx="792088" cy="216006"/>
          </a:xfrm>
          <a:prstGeom prst="rect">
            <a:avLst/>
          </a:prstGeom>
          <a:solidFill>
            <a:srgbClr val="55B7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完成新建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放弃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901880" y="3530880"/>
            <a:ext cx="5916671" cy="772854"/>
          </a:xfrm>
          <a:prstGeom prst="roundRect">
            <a:avLst>
              <a:gd name="adj" fmla="val 10129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343" y="1221082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2904431" y="1022923"/>
            <a:ext cx="2387649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2901880" y="1388305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914295" y="2085534"/>
            <a:ext cx="2380458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2048191" y="1000114"/>
            <a:ext cx="705638" cy="33855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统一社会</a:t>
            </a:r>
            <a:endParaRPr lang="en-US" altLang="zh-CN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信用代码  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66" name="矩形 165"/>
          <p:cNvSpPr/>
          <p:nvPr/>
        </p:nvSpPr>
        <p:spPr>
          <a:xfrm>
            <a:off x="5588237" y="1762187"/>
            <a:ext cx="67518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行业类别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2034986" y="2105752"/>
            <a:ext cx="62548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成立日期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6469244" y="1041065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584635" y="1066118"/>
            <a:ext cx="91082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住所地址编码  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70" name="矩形 169"/>
          <p:cNvSpPr/>
          <p:nvPr/>
        </p:nvSpPr>
        <p:spPr>
          <a:xfrm>
            <a:off x="6463096" y="1743202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请选择行业类别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892253" y="1719487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请选择企业类别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2044794" y="1737284"/>
            <a:ext cx="70563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企业类别 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044721" y="1427614"/>
            <a:ext cx="70563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企业名称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6472837" y="2102171"/>
            <a:ext cx="2380461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5604502" y="2141994"/>
            <a:ext cx="800215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营业起始日期</a:t>
            </a:r>
            <a:endParaRPr lang="zh-CN" altLang="en-US" sz="8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6469245" y="1392796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5602202" y="1402243"/>
            <a:ext cx="83067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企业联系方式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2905818" y="2447226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 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2903267" y="2812608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2049578" y="2463445"/>
            <a:ext cx="83067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营业截止日期 </a:t>
            </a:r>
            <a:endParaRPr lang="zh-CN" altLang="en-US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5589624" y="3186490"/>
            <a:ext cx="70563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营业状态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6470631" y="2465368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586022" y="2490421"/>
            <a:ext cx="106631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注册资本（万元） 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6464483" y="3167505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请填写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2893640" y="3143790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请选择日期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2055170" y="3161587"/>
            <a:ext cx="62548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核准日期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2046108" y="2856374"/>
            <a:ext cx="450760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币种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6470632" y="2817099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5603589" y="2826546"/>
            <a:ext cx="625488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登记机关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2071670" y="3520661"/>
            <a:ext cx="59503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经营范围</a:t>
            </a:r>
            <a:endParaRPr lang="zh-CN" altLang="en-US" sz="8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2078999" y="4495366"/>
            <a:ext cx="69762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法定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代表人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2939698" y="4491754"/>
            <a:ext cx="986135" cy="216006"/>
          </a:xfrm>
          <a:prstGeom prst="rect">
            <a:avLst/>
          </a:prstGeom>
          <a:solidFill>
            <a:srgbClr val="55B7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新增法人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066873" y="1133736"/>
            <a:ext cx="5134319" cy="3462219"/>
            <a:chOff x="2945044" y="1076155"/>
            <a:chExt cx="5134319" cy="3462219"/>
          </a:xfrm>
        </p:grpSpPr>
        <p:sp>
          <p:nvSpPr>
            <p:cNvPr id="69" name="圆角矩形 68"/>
            <p:cNvSpPr/>
            <p:nvPr/>
          </p:nvSpPr>
          <p:spPr>
            <a:xfrm>
              <a:off x="2945044" y="1076155"/>
              <a:ext cx="5134319" cy="3462219"/>
            </a:xfrm>
            <a:prstGeom prst="roundRect">
              <a:avLst>
                <a:gd name="adj" fmla="val 6846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4657511" y="1275606"/>
              <a:ext cx="2387649" cy="26828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</a:t>
              </a: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入姓名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654960" y="1640988"/>
              <a:ext cx="2387649" cy="259722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请输入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682240" y="1307487"/>
              <a:ext cx="952501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pPr lvl="0"/>
              <a:r>
                <a:rPr lang="zh-CN" altLang="en-US" sz="8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法定代表人姓名</a:t>
              </a:r>
              <a:r>
                <a:rPr lang="zh-CN" altLang="en-US" sz="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531294" y="2351938"/>
              <a:ext cx="1157685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r>
                <a:rPr lang="zh-CN" altLang="en-US" sz="8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法定代表人证件号</a:t>
              </a:r>
              <a:r>
                <a:rPr lang="zh-CN" altLang="en-US" sz="8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码</a:t>
              </a:r>
              <a:r>
                <a:rPr lang="zh-CN" altLang="en-US" sz="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645333" y="1972170"/>
              <a:ext cx="2380461" cy="26828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请选择                                                           </a:t>
              </a:r>
              <a:r>
                <a:rPr lang="zh-CN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533188" y="2004551"/>
              <a:ext cx="1157685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r>
                <a:rPr lang="zh-CN" altLang="en-US" sz="8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法定代表人证件类</a:t>
              </a:r>
              <a:r>
                <a:rPr lang="zh-CN" altLang="en-US" sz="8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型</a:t>
              </a:r>
              <a:r>
                <a:rPr lang="zh-CN" altLang="en-US" sz="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675047" y="1666251"/>
              <a:ext cx="952501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法定代表人国籍</a:t>
              </a:r>
              <a:r>
                <a:rPr lang="zh-CN" altLang="en-US" sz="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645333" y="2342851"/>
              <a:ext cx="2387649" cy="26828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请输入                                                  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832304" y="2985781"/>
              <a:ext cx="694417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pPr lvl="0"/>
              <a:r>
                <a:rPr lang="zh-CN" altLang="en-US" sz="8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在任时间起</a:t>
              </a:r>
              <a:endPara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645333" y="2987007"/>
              <a:ext cx="2387649" cy="26828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请选择时间                                                    </a:t>
              </a:r>
              <a:r>
                <a:rPr lang="zh-CN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3833876" y="3353430"/>
              <a:ext cx="697623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pPr lvl="0"/>
              <a:r>
                <a:rPr lang="zh-CN" altLang="en-US" sz="8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在任时间至</a:t>
              </a:r>
              <a:endPara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660931" y="3335551"/>
              <a:ext cx="2387649" cy="26828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请选择时间                                                    </a:t>
              </a:r>
              <a:r>
                <a:rPr lang="zh-CN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870408" y="3678130"/>
              <a:ext cx="595031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pPr lvl="0"/>
              <a:r>
                <a:rPr lang="zh-CN" altLang="en-US" sz="8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联系方式</a:t>
              </a:r>
              <a:endPara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648125" y="3671615"/>
              <a:ext cx="2387649" cy="26828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请输入                                                  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3847393" y="2663524"/>
              <a:ext cx="439540" cy="215442"/>
            </a:xfrm>
            <a:prstGeom prst="rect">
              <a:avLst/>
            </a:prstGeom>
          </p:spPr>
          <p:txBody>
            <a:bodyPr wrap="none" lIns="91438" tIns="45719" rIns="91438" bIns="45719" anchor="ctr">
              <a:spAutoFit/>
            </a:bodyPr>
            <a:lstStyle/>
            <a:p>
              <a:r>
                <a:rPr lang="zh-CN" altLang="en-US" sz="8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  <a:r>
                <a:rPr lang="zh-CN" altLang="en-US" sz="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660422" y="2664750"/>
              <a:ext cx="2387649" cy="268287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请选择状态                                                    </a:t>
              </a:r>
              <a:r>
                <a:rPr lang="zh-CN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6012432" y="4095277"/>
              <a:ext cx="792088" cy="216006"/>
            </a:xfrm>
            <a:prstGeom prst="rect">
              <a:avLst/>
            </a:prstGeom>
            <a:solidFill>
              <a:srgbClr val="55B7B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确认新增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6869337" y="4088635"/>
              <a:ext cx="792088" cy="216006"/>
            </a:xfrm>
            <a:prstGeom prst="rect">
              <a:avLst/>
            </a:prstGeom>
            <a:solidFill>
              <a:srgbClr val="F9F9F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放弃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2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19372"/>
            <a:ext cx="1331640" cy="4724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32629"/>
            <a:ext cx="1331640" cy="23504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III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0" y="-12676"/>
            <a:ext cx="9144000" cy="444724"/>
            <a:chOff x="0" y="-12676"/>
            <a:chExt cx="9144000" cy="444724"/>
          </a:xfrm>
        </p:grpSpPr>
        <p:sp>
          <p:nvSpPr>
            <p:cNvPr id="73" name="矩形 72"/>
            <p:cNvSpPr/>
            <p:nvPr/>
          </p:nvSpPr>
          <p:spPr>
            <a:xfrm>
              <a:off x="0" y="0"/>
              <a:ext cx="9144000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028384" y="-12676"/>
              <a:ext cx="1115616" cy="432048"/>
            </a:xfrm>
            <a:prstGeom prst="rect">
              <a:avLst/>
            </a:prstGeom>
            <a:solidFill>
              <a:srgbClr val="55B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95636" y="96182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管理控制台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0" y="0"/>
              <a:ext cx="467544" cy="432048"/>
            </a:xfrm>
            <a:prstGeom prst="rect">
              <a:avLst/>
            </a:prstGeom>
            <a:solidFill>
              <a:srgbClr val="419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1547" y="105033"/>
              <a:ext cx="221981" cy="22198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ea typeface="文鼎古印体繁" pitchFamily="49" charset="-122"/>
                </a:rPr>
                <a:t>社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23728" y="100607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产品服务 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64288" y="8793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帮助与文档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00392" y="99007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系统管理员   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3" panose="05040102010807070707"/>
                </a:rPr>
                <a:t> 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43808" y="108670"/>
              <a:ext cx="720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手机版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6061" y="20244"/>
              <a:ext cx="882079" cy="382707"/>
              <a:chOff x="377553" y="12834"/>
              <a:chExt cx="882079" cy="38270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95536" y="1283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方正兰亭粗黑_GBK" pitchFamily="2" charset="-122"/>
                    <a:ea typeface="方正兰亭粗黑_GBK" pitchFamily="2" charset="-122"/>
                  </a:rPr>
                  <a:t>社区云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7553" y="195486"/>
                <a:ext cx="8820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CCloud.com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975519" y="537587"/>
            <a:ext cx="1728192" cy="21544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编辑法人企业（下）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7" y="523246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5520" y="915566"/>
            <a:ext cx="691696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7215206" y="571486"/>
            <a:ext cx="792088" cy="216006"/>
          </a:xfrm>
          <a:prstGeom prst="rect">
            <a:avLst/>
          </a:prstGeom>
          <a:solidFill>
            <a:srgbClr val="55B7B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完成编辑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8072111" y="564844"/>
            <a:ext cx="792088" cy="216006"/>
          </a:xfrm>
          <a:prstGeom prst="rect">
            <a:avLst/>
          </a:prstGeom>
          <a:solidFill>
            <a:srgbClr val="F9F9F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放弃</a:t>
            </a:r>
          </a:p>
        </p:txBody>
      </p:sp>
      <p:sp>
        <p:nvSpPr>
          <p:cNvPr id="124" name="矩形 123"/>
          <p:cNvSpPr/>
          <p:nvPr/>
        </p:nvSpPr>
        <p:spPr>
          <a:xfrm>
            <a:off x="2841257" y="3244710"/>
            <a:ext cx="2387649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527614" y="3618592"/>
            <a:ext cx="644724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录入时间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27" name="矩形 126"/>
          <p:cNvSpPr/>
          <p:nvPr/>
        </p:nvSpPr>
        <p:spPr>
          <a:xfrm>
            <a:off x="6402473" y="3599607"/>
            <a:ext cx="2390202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2017-07-27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831630" y="3575892"/>
            <a:ext cx="2380461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洛可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可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993160" y="3593689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32" name="矩形 131"/>
          <p:cNvSpPr/>
          <p:nvPr/>
        </p:nvSpPr>
        <p:spPr>
          <a:xfrm>
            <a:off x="1984098" y="3288476"/>
            <a:ext cx="542132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采集人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33" name="矩形 132"/>
          <p:cNvSpPr/>
          <p:nvPr/>
        </p:nvSpPr>
        <p:spPr>
          <a:xfrm>
            <a:off x="6408622" y="3249201"/>
            <a:ext cx="2384054" cy="259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18736333333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541579" y="3258648"/>
            <a:ext cx="952501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人联系方式</a:t>
            </a:r>
            <a:r>
              <a:rPr lang="zh-CN" alt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65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343" y="1221082"/>
            <a:ext cx="1330297" cy="275878"/>
          </a:xfrm>
          <a:prstGeom prst="rect">
            <a:avLst/>
          </a:prstGeom>
          <a:solidFill>
            <a:srgbClr val="55B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TextBox 7"/>
          <p:cNvSpPr txBox="1"/>
          <p:nvPr/>
        </p:nvSpPr>
        <p:spPr>
          <a:xfrm>
            <a:off x="252432" y="1244048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法人企业管理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TextBox 88"/>
          <p:cNvSpPr txBox="1"/>
          <p:nvPr/>
        </p:nvSpPr>
        <p:spPr>
          <a:xfrm>
            <a:off x="135139" y="73924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组织机构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TextBox 7"/>
          <p:cNvSpPr txBox="1"/>
          <p:nvPr/>
        </p:nvSpPr>
        <p:spPr>
          <a:xfrm>
            <a:off x="267250" y="180160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机关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TextBox 7"/>
          <p:cNvSpPr txBox="1"/>
          <p:nvPr/>
        </p:nvSpPr>
        <p:spPr>
          <a:xfrm>
            <a:off x="267250" y="2052894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事业单位管理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TextBox 7"/>
          <p:cNvSpPr txBox="1"/>
          <p:nvPr/>
        </p:nvSpPr>
        <p:spPr>
          <a:xfrm>
            <a:off x="249424" y="1525731"/>
            <a:ext cx="936104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体工商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户管理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TextBox 7"/>
          <p:cNvSpPr txBox="1"/>
          <p:nvPr/>
        </p:nvSpPr>
        <p:spPr>
          <a:xfrm>
            <a:off x="264569" y="2308289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社团组织管理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TextBox 7"/>
          <p:cNvSpPr txBox="1"/>
          <p:nvPr/>
        </p:nvSpPr>
        <p:spPr>
          <a:xfrm>
            <a:off x="266081" y="1003165"/>
            <a:ext cx="936104" cy="191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基础信息管理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843808" y="2113018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       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841257" y="2478400"/>
            <a:ext cx="2387649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       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987568" y="2129237"/>
            <a:ext cx="91082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是否规上企业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527614" y="2852282"/>
            <a:ext cx="910823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安全隐患类型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408621" y="2131160"/>
            <a:ext cx="2387649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524012" y="2156213"/>
            <a:ext cx="655945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从业人数 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402473" y="2833297"/>
            <a:ext cx="2390202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请选择                                                         </a:t>
            </a:r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831630" y="2809582"/>
            <a:ext cx="2380461" cy="2682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                                                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993160" y="2791794"/>
            <a:ext cx="697623" cy="33855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治保负责人</a:t>
            </a:r>
            <a:endParaRPr lang="en-US" altLang="zh-CN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984098" y="2522166"/>
            <a:ext cx="941279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是否危化企业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408622" y="2482891"/>
            <a:ext cx="2384054" cy="2597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/>
              </a:rPr>
              <a:t>请输入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541579" y="2492338"/>
            <a:ext cx="933265" cy="215442"/>
          </a:xfrm>
          <a:prstGeom prst="rect">
            <a:avLst/>
          </a:prstGeom>
        </p:spPr>
        <p:txBody>
          <a:bodyPr wrap="none" lIns="91438" tIns="45719" rIns="91438" bIns="45719" anchor="ctr">
            <a:spAutoFit/>
          </a:bodyPr>
          <a:lstStyle/>
          <a:p>
            <a:pPr lvl="0"/>
            <a:r>
              <a:rPr lang="zh-CN" altLang="en-US" sz="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治保负责人姓名 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43"/>
          <p:cNvSpPr txBox="1"/>
          <p:nvPr/>
        </p:nvSpPr>
        <p:spPr>
          <a:xfrm>
            <a:off x="2115344" y="1796635"/>
            <a:ext cx="1728192" cy="21928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其他属性信息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952093" y="1782127"/>
            <a:ext cx="279647" cy="248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1100" b="1" dirty="0">
                <a:solidFill>
                  <a:srgbClr val="7EC8C4"/>
                </a:solidFill>
              </a:rPr>
              <a:t>I</a:t>
            </a:r>
            <a:endParaRPr lang="zh-CN" altLang="en-US" sz="1100" b="1" dirty="0">
              <a:solidFill>
                <a:srgbClr val="7EC8C4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17369" y="1024275"/>
            <a:ext cx="5974206" cy="2936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836886" y="1064198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382309" y="1071061"/>
            <a:ext cx="936103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证件类型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526428" y="1071061"/>
            <a:ext cx="87124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843800" y="1064198"/>
            <a:ext cx="72008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59" name="矩形 58"/>
          <p:cNvSpPr/>
          <p:nvPr/>
        </p:nvSpPr>
        <p:spPr>
          <a:xfrm>
            <a:off x="2836886" y="1332485"/>
            <a:ext cx="5954687" cy="2678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马鸣          中华人民共和国             身份证       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33000119870612               13456667899  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在任      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</a:t>
            </a:r>
            <a:r>
              <a:rPr lang="zh-CN" altLang="en-US" sz="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endParaRPr lang="zh-CN" altLang="en-US" sz="800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513421" y="1053860"/>
            <a:ext cx="60300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184003" y="1064198"/>
            <a:ext cx="936103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证件号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</a:p>
        </p:txBody>
      </p:sp>
      <p:sp>
        <p:nvSpPr>
          <p:cNvPr id="62" name="矩形 61"/>
          <p:cNvSpPr/>
          <p:nvPr/>
        </p:nvSpPr>
        <p:spPr>
          <a:xfrm>
            <a:off x="7359679" y="1053860"/>
            <a:ext cx="603000" cy="2279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84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13576</Words>
  <Application>Microsoft Office PowerPoint</Application>
  <PresentationFormat>全屏显示(16:9)</PresentationFormat>
  <Paragraphs>2451</Paragraphs>
  <Slides>56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方正兰亭粗黑_GBK</vt:lpstr>
      <vt:lpstr>黑体</vt:lpstr>
      <vt:lpstr>宋体</vt:lpstr>
      <vt:lpstr>微软雅黑</vt:lpstr>
      <vt:lpstr>文鼎古印体繁</vt:lpstr>
      <vt:lpstr>Arial</vt:lpstr>
      <vt:lpstr>Calibri</vt:lpstr>
      <vt:lpstr>Webdings</vt:lpstr>
      <vt:lpstr>Wingdings 3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sukefan sa</cp:lastModifiedBy>
  <cp:revision>220</cp:revision>
  <dcterms:created xsi:type="dcterms:W3CDTF">2017-08-03T01:43:26Z</dcterms:created>
  <dcterms:modified xsi:type="dcterms:W3CDTF">2017-08-18T07:27:58Z</dcterms:modified>
</cp:coreProperties>
</file>