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43891200" cy="32918400"/>
  <p:notesSz cx="6858000" cy="9144000"/>
  <p:embeddedFontLst>
    <p:embeddedFont>
      <p:font typeface="Arial Narrow" panose="020B0604020202020204" pitchFamily="3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50">
          <p15:clr>
            <a:srgbClr val="000000"/>
          </p15:clr>
        </p15:guide>
        <p15:guide id="2" orient="horz" pos="20396">
          <p15:clr>
            <a:srgbClr val="000000"/>
          </p15:clr>
        </p15:guide>
        <p15:guide id="3" orient="horz" pos="20735">
          <p15:clr>
            <a:srgbClr val="000000"/>
          </p15:clr>
        </p15:guide>
        <p15:guide id="4" pos="8965">
          <p15:clr>
            <a:srgbClr val="000000"/>
          </p15:clr>
        </p15:guide>
        <p15:guide id="5" pos="27456">
          <p15:clr>
            <a:srgbClr val="000000"/>
          </p15:clr>
        </p15:guide>
        <p15:guide id="6" pos="13820">
          <p15:clr>
            <a:srgbClr val="000000"/>
          </p15:clr>
        </p15:guide>
        <p15:guide id="7" pos="189">
          <p15:clr>
            <a:srgbClr val="000000"/>
          </p15:clr>
        </p15:guide>
        <p15:guide id="8" pos="9627">
          <p15:clr>
            <a:srgbClr val="000000"/>
          </p15:clr>
        </p15:guide>
        <p15:guide id="9" pos="18152">
          <p15:clr>
            <a:srgbClr val="000000"/>
          </p15:clr>
        </p15:guide>
        <p15:guide id="10" pos="18843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320">
          <p15:clr>
            <a:srgbClr val="000000"/>
          </p15:clr>
        </p15:guide>
        <p15:guide id="2" pos="288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7" roundtripDataSignature="AMtx7mhPKBBNuGOwAKJuvTZfXvsDBqRa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7DDD78-AAB2-45B8-AB3D-3583E62AB4E7}">
  <a:tblStyle styleId="{E77DDD78-AAB2-45B8-AB3D-3583E62AB4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67A32E-5F2A-4975-8142-D7AA3EF603C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25" d="100"/>
          <a:sy n="25" d="100"/>
        </p:scale>
        <p:origin x="1384" y="184"/>
      </p:cViewPr>
      <p:guideLst>
        <p:guide orient="horz" pos="3050"/>
        <p:guide orient="horz" pos="20396"/>
        <p:guide orient="horz" pos="20735"/>
        <p:guide pos="8965"/>
        <p:guide pos="27456"/>
        <p:guide pos="13820"/>
        <p:guide pos="189"/>
        <p:guide pos="9627"/>
        <p:guide pos="18152"/>
        <p:guide pos="188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432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7" Type="http://schemas.openxmlformats.org/officeDocument/2006/relationships/font" Target="fonts/font4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19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8c74f5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b8c74f5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292475" y="10226677"/>
            <a:ext cx="37306200" cy="7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583364" y="18653126"/>
            <a:ext cx="30724500" cy="84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R="0" lvl="0" algn="ctr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3800"/>
              <a:buFont typeface="Arial"/>
              <a:buNone/>
              <a:defRPr sz="1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None/>
              <a:defRPr sz="1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None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None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None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None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None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None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3467100" y="21153438"/>
            <a:ext cx="37307700" cy="6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3467100" y="13952538"/>
            <a:ext cx="373077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>
            <a:lvl1pPr marL="457200" marR="0" lvl="0" indent="-228600" algn="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2193925" y="1317625"/>
            <a:ext cx="39503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2193925" y="7680326"/>
            <a:ext cx="39503400" cy="21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L="457200" marR="0" lvl="0" indent="-228600" algn="r" rtl="0">
              <a:spcBef>
                <a:spcPts val="700"/>
              </a:spcBef>
              <a:spcAft>
                <a:spcPts val="0"/>
              </a:spcAft>
              <a:buSzPts val="19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104900" algn="l" rtl="0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3800"/>
              <a:buFont typeface="Arial"/>
              <a:buChar char="–"/>
              <a:defRPr sz="1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71550" algn="l" rtl="0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5725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–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5725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»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5725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»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5725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»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5725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»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5725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»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 rot="5400000">
            <a:off x="22715675" y="10423525"/>
            <a:ext cx="28087500" cy="9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 rot="5400000">
            <a:off x="2887790" y="623875"/>
            <a:ext cx="28087500" cy="29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L="457200" marR="0" lvl="0" indent="-228600" algn="r" rtl="0">
              <a:spcBef>
                <a:spcPts val="700"/>
              </a:spcBef>
              <a:spcAft>
                <a:spcPts val="0"/>
              </a:spcAft>
              <a:buSzPts val="19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104900" algn="l" rtl="0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3800"/>
              <a:buFont typeface="Arial"/>
              <a:buChar char="–"/>
              <a:defRPr sz="1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71550" algn="l" rtl="0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5725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–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5725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»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5725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»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5725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»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5725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»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5725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»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2193925" y="1317625"/>
            <a:ext cx="39503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 rot="5400000">
            <a:off x="11083175" y="-1208974"/>
            <a:ext cx="21724800" cy="39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L="457200" marR="0" lvl="0" indent="-228600" algn="r" rtl="0">
              <a:spcBef>
                <a:spcPts val="700"/>
              </a:spcBef>
              <a:spcAft>
                <a:spcPts val="0"/>
              </a:spcAft>
              <a:buSzPts val="19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104900" algn="l" rtl="0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3800"/>
              <a:buFont typeface="Arial"/>
              <a:buChar char="–"/>
              <a:defRPr sz="1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71550" algn="l" rtl="0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5725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–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5725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»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5725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»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5725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»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5725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»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5725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»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8602664" y="23042564"/>
            <a:ext cx="26334900" cy="27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6"/>
          <p:cNvSpPr>
            <a:spLocks noGrp="1"/>
          </p:cNvSpPr>
          <p:nvPr>
            <p:ph type="pic" idx="2"/>
          </p:nvPr>
        </p:nvSpPr>
        <p:spPr>
          <a:xfrm>
            <a:off x="8602664" y="2941638"/>
            <a:ext cx="26334900" cy="197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R="0" lvl="0" algn="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602664" y="25763538"/>
            <a:ext cx="26334900" cy="38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L="457200" marR="0" lvl="0" indent="-228600" algn="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2193925" y="1311276"/>
            <a:ext cx="14439900" cy="55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7160875" y="1311276"/>
            <a:ext cx="24536400" cy="280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L="457200" marR="0" lvl="0" indent="-228600" algn="r" rtl="0">
              <a:spcBef>
                <a:spcPts val="600"/>
              </a:spcBef>
              <a:spcAft>
                <a:spcPts val="0"/>
              </a:spcAft>
              <a:buSzPts val="19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2"/>
          </p:nvPr>
        </p:nvSpPr>
        <p:spPr>
          <a:xfrm>
            <a:off x="2193925" y="688816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L="457200" marR="0" lvl="0" indent="-228600" algn="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193925" y="1317625"/>
            <a:ext cx="39503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2193925" y="1317625"/>
            <a:ext cx="39503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2193925" y="7369176"/>
            <a:ext cx="193929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>
            <a:lvl1pPr marL="457200" marR="0" lvl="0" indent="-228600" algn="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2"/>
          </p:nvPr>
        </p:nvSpPr>
        <p:spPr>
          <a:xfrm>
            <a:off x="2193925" y="10439400"/>
            <a:ext cx="19392900" cy="189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L="457200" marR="0" lvl="0" indent="-228600" algn="r" rtl="0">
              <a:spcBef>
                <a:spcPts val="500"/>
              </a:spcBef>
              <a:spcAft>
                <a:spcPts val="0"/>
              </a:spcAft>
              <a:buSzPts val="19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3"/>
          </p:nvPr>
        </p:nvSpPr>
        <p:spPr>
          <a:xfrm>
            <a:off x="22296440" y="7369176"/>
            <a:ext cx="194007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>
            <a:lvl1pPr marL="457200" marR="0" lvl="0" indent="-228600" algn="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4"/>
          </p:nvPr>
        </p:nvSpPr>
        <p:spPr>
          <a:xfrm>
            <a:off x="22296440" y="10439400"/>
            <a:ext cx="19400700" cy="189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L="457200" marR="0" lvl="0" indent="-228600" algn="r" rtl="0">
              <a:spcBef>
                <a:spcPts val="500"/>
              </a:spcBef>
              <a:spcAft>
                <a:spcPts val="0"/>
              </a:spcAft>
              <a:buSzPts val="19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2193925" y="1317625"/>
            <a:ext cx="39503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2193925" y="7680326"/>
            <a:ext cx="19675500" cy="21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L="457200" marR="0" lvl="0" indent="-228600" algn="r" rtl="0">
              <a:spcBef>
                <a:spcPts val="600"/>
              </a:spcBef>
              <a:spcAft>
                <a:spcPts val="0"/>
              </a:spcAft>
              <a:buSzPts val="19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2"/>
          </p:nvPr>
        </p:nvSpPr>
        <p:spPr>
          <a:xfrm>
            <a:off x="22021802" y="7680326"/>
            <a:ext cx="19675500" cy="21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L="457200" marR="0" lvl="0" indent="-228600" algn="r" rtl="0">
              <a:spcBef>
                <a:spcPts val="600"/>
              </a:spcBef>
              <a:spcAft>
                <a:spcPts val="0"/>
              </a:spcAft>
              <a:buSzPts val="19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29675667" y="32606456"/>
            <a:ext cx="135531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sz="1100" b="1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Poster produced by Faculty &amp; Curriculum Support (FACS), Georgetown University Medical Center</a:t>
            </a:r>
            <a:endParaRPr sz="1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i="1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7b8c74f59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7200" y="12172950"/>
            <a:ext cx="10295073" cy="68634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7b8c74f591_0_0"/>
          <p:cNvSpPr/>
          <p:nvPr/>
        </p:nvSpPr>
        <p:spPr>
          <a:xfrm>
            <a:off x="18821400" y="19161450"/>
            <a:ext cx="24708000" cy="5775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7b8c74f591_0_0"/>
          <p:cNvSpPr/>
          <p:nvPr/>
        </p:nvSpPr>
        <p:spPr>
          <a:xfrm>
            <a:off x="30742300" y="4426125"/>
            <a:ext cx="12613200" cy="13567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7b8c74f591_0_0"/>
          <p:cNvSpPr/>
          <p:nvPr/>
        </p:nvSpPr>
        <p:spPr>
          <a:xfrm>
            <a:off x="18516600" y="4438650"/>
            <a:ext cx="12058500" cy="764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7b8c74f591_0_0"/>
          <p:cNvSpPr/>
          <p:nvPr/>
        </p:nvSpPr>
        <p:spPr>
          <a:xfrm>
            <a:off x="300575" y="250025"/>
            <a:ext cx="43285800" cy="2974500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7b8c74f591_0_0"/>
          <p:cNvSpPr txBox="1"/>
          <p:nvPr/>
        </p:nvSpPr>
        <p:spPr>
          <a:xfrm>
            <a:off x="1458383" y="273843"/>
            <a:ext cx="409596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1"/>
              </a:buClr>
              <a:buSzPts val="10800"/>
              <a:buFont typeface="Arial Narrow"/>
              <a:buNone/>
            </a:pPr>
            <a:r>
              <a:rPr lang="en-US" sz="10000" b="1" dirty="0">
                <a:solidFill>
                  <a:srgbClr val="660000"/>
                </a:solidFill>
                <a:latin typeface="Arial Narrow"/>
                <a:ea typeface="Arial Narrow"/>
                <a:cs typeface="Arial Narrow"/>
                <a:sym typeface="Arial Narrow"/>
              </a:rPr>
              <a:t>What Makes a Murderer?</a:t>
            </a:r>
            <a:endParaRPr sz="10000" dirty="0">
              <a:solidFill>
                <a:srgbClr val="660000"/>
              </a:solidFill>
            </a:endParaRPr>
          </a:p>
        </p:txBody>
      </p:sp>
      <p:sp>
        <p:nvSpPr>
          <p:cNvPr id="99" name="Google Shape;99;g7b8c74f591_0_0"/>
          <p:cNvSpPr txBox="1"/>
          <p:nvPr/>
        </p:nvSpPr>
        <p:spPr>
          <a:xfrm>
            <a:off x="10875725" y="1537088"/>
            <a:ext cx="22359900" cy="1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00" tIns="81250" rIns="162500" bIns="81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Arial"/>
              <a:buNone/>
            </a:pPr>
            <a:r>
              <a:rPr lang="en-US" sz="4800" b="1">
                <a:solidFill>
                  <a:schemeClr val="lt1"/>
                </a:solidFill>
              </a:rPr>
              <a:t>Jessica Bolduc, Donghyuk Kim, Ashley Oh, Dipesh Patel</a:t>
            </a:r>
            <a:endParaRPr sz="4800"/>
          </a:p>
        </p:txBody>
      </p:sp>
      <p:sp>
        <p:nvSpPr>
          <p:cNvPr id="100" name="Google Shape;100;g7b8c74f591_0_0"/>
          <p:cNvSpPr/>
          <p:nvPr/>
        </p:nvSpPr>
        <p:spPr>
          <a:xfrm>
            <a:off x="429375" y="3412325"/>
            <a:ext cx="17592000" cy="8436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33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250" tIns="81250" rIns="81250" bIns="81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</a:pPr>
            <a:r>
              <a:rPr lang="en-US" sz="6000" b="1">
                <a:solidFill>
                  <a:schemeClr val="lt1"/>
                </a:solidFill>
              </a:rPr>
              <a:t>Introduction</a:t>
            </a:r>
            <a:endParaRPr sz="6000"/>
          </a:p>
        </p:txBody>
      </p:sp>
      <p:sp>
        <p:nvSpPr>
          <p:cNvPr id="101" name="Google Shape;101;g7b8c74f591_0_0"/>
          <p:cNvSpPr txBox="1"/>
          <p:nvPr/>
        </p:nvSpPr>
        <p:spPr>
          <a:xfrm>
            <a:off x="6176467" y="2308655"/>
            <a:ext cx="315234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 Narrow"/>
              <a:buNone/>
            </a:pPr>
            <a:r>
              <a:rPr lang="en-US" sz="48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4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Boston College, CSCI 3349.01 Natural Language Processing, Fall 2019</a:t>
            </a:r>
            <a:endParaRPr sz="4800"/>
          </a:p>
        </p:txBody>
      </p:sp>
      <p:sp>
        <p:nvSpPr>
          <p:cNvPr id="102" name="Google Shape;102;g7b8c74f591_0_0"/>
          <p:cNvSpPr/>
          <p:nvPr/>
        </p:nvSpPr>
        <p:spPr>
          <a:xfrm>
            <a:off x="529175" y="7629525"/>
            <a:ext cx="17492100" cy="8436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81250" tIns="81250" rIns="81250" bIns="81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</a:pPr>
            <a:r>
              <a:rPr lang="en-US" sz="6000" b="1">
                <a:solidFill>
                  <a:schemeClr val="lt1"/>
                </a:solidFill>
              </a:rPr>
              <a:t>Data</a:t>
            </a:r>
            <a:endParaRPr sz="6000"/>
          </a:p>
        </p:txBody>
      </p:sp>
      <p:sp>
        <p:nvSpPr>
          <p:cNvPr id="103" name="Google Shape;103;g7b8c74f591_0_0"/>
          <p:cNvSpPr/>
          <p:nvPr/>
        </p:nvSpPr>
        <p:spPr>
          <a:xfrm>
            <a:off x="514350" y="19188775"/>
            <a:ext cx="17492100" cy="8436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81250" tIns="81250" rIns="81250" bIns="81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</a:pPr>
            <a:r>
              <a:rPr lang="en-US" sz="6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sz="6000"/>
          </a:p>
        </p:txBody>
      </p:sp>
      <p:sp>
        <p:nvSpPr>
          <p:cNvPr id="104" name="Google Shape;104;g7b8c74f591_0_0"/>
          <p:cNvSpPr/>
          <p:nvPr/>
        </p:nvSpPr>
        <p:spPr>
          <a:xfrm>
            <a:off x="17856425" y="25124675"/>
            <a:ext cx="25673100" cy="8436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250" tIns="81250" rIns="81250" bIns="81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</a:pPr>
            <a:r>
              <a:rPr lang="en-US" sz="6000" b="1">
                <a:solidFill>
                  <a:schemeClr val="lt1"/>
                </a:solidFill>
              </a:rPr>
              <a:t>Conclusions</a:t>
            </a:r>
            <a:endParaRPr sz="6000"/>
          </a:p>
        </p:txBody>
      </p:sp>
      <p:sp>
        <p:nvSpPr>
          <p:cNvPr id="105" name="Google Shape;105;g7b8c74f591_0_0"/>
          <p:cNvSpPr/>
          <p:nvPr/>
        </p:nvSpPr>
        <p:spPr>
          <a:xfrm>
            <a:off x="18516600" y="3412325"/>
            <a:ext cx="25069800" cy="8436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81250" tIns="81250" rIns="81250" bIns="81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</a:pPr>
            <a:r>
              <a:rPr lang="en-US" sz="6000" b="1">
                <a:solidFill>
                  <a:schemeClr val="lt1"/>
                </a:solidFill>
              </a:rPr>
              <a:t>Results</a:t>
            </a:r>
            <a:endParaRPr sz="6000"/>
          </a:p>
        </p:txBody>
      </p:sp>
      <p:graphicFrame>
        <p:nvGraphicFramePr>
          <p:cNvPr id="106" name="Google Shape;106;g7b8c74f591_0_0"/>
          <p:cNvGraphicFramePr/>
          <p:nvPr/>
        </p:nvGraphicFramePr>
        <p:xfrm>
          <a:off x="9490875" y="13179588"/>
          <a:ext cx="8550175" cy="2895450"/>
        </p:xfrm>
        <a:graphic>
          <a:graphicData uri="http://schemas.openxmlformats.org/drawingml/2006/table">
            <a:tbl>
              <a:tblPr>
                <a:noFill/>
                <a:tableStyleId>{E77DDD78-AAB2-45B8-AB3D-3583E62AB4E7}</a:tableStyleId>
              </a:tblPr>
              <a:tblGrid>
                <a:gridCol w="63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Per Case</a:t>
                      </a:r>
                      <a:endParaRPr sz="2600"/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Average</a:t>
                      </a:r>
                      <a:endParaRPr sz="2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Sentences</a:t>
                      </a:r>
                      <a:endParaRPr sz="2600"/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689</a:t>
                      </a:r>
                      <a:endParaRPr sz="26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Sentences with Perpetrator</a:t>
                      </a:r>
                      <a:endParaRPr sz="2600"/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89</a:t>
                      </a:r>
                      <a:endParaRPr sz="26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Spoken Utterances</a:t>
                      </a:r>
                      <a:endParaRPr sz="2600"/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444</a:t>
                      </a:r>
                      <a:endParaRPr sz="26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Characters</a:t>
                      </a:r>
                      <a:endParaRPr sz="2600"/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26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7" name="Google Shape;107;g7b8c74f591_0_0"/>
          <p:cNvSpPr txBox="1"/>
          <p:nvPr/>
        </p:nvSpPr>
        <p:spPr>
          <a:xfrm>
            <a:off x="514350" y="8770125"/>
            <a:ext cx="8989200" cy="9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Obtaining the Data</a:t>
            </a:r>
            <a:endParaRPr sz="3200" b="1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Scrape CSI episode scripts from transcripts.foreverdreaming.com</a:t>
            </a:r>
            <a:r>
              <a:rPr lang="en-US" sz="3200" baseline="30000"/>
              <a:t>1</a:t>
            </a:r>
            <a:r>
              <a:rPr lang="en-US" sz="3200"/>
              <a:t> using beautifulsoup and requests resulting in one text file per episode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Clean the scripts using regex</a:t>
            </a:r>
            <a:r>
              <a:rPr lang="en-US" sz="3200" baseline="30000">
                <a:solidFill>
                  <a:schemeClr val="dk1"/>
                </a:solidFill>
              </a:rPr>
              <a:t> </a:t>
            </a:r>
            <a:r>
              <a:rPr lang="en-US" sz="3200"/>
              <a:t>to get rid of non-speech lines such as stage directions, descriptions  and cues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Extract character’s lines and write to a text file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Sort the character text files using a list of manually tagged murderers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Character files with less than 5 lines were excluded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116 Murderer and 279 Non-Murderer text files</a:t>
            </a:r>
            <a:endParaRPr sz="3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Tagging the Murderers</a:t>
            </a:r>
            <a:endParaRPr sz="3200" b="1"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Characters in Seasons 1-8 were tagged based on summaries on CSI: Wiki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Episodes without summaries were excluded</a:t>
            </a:r>
            <a:endParaRPr sz="3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08" name="Google Shape;108;g7b8c74f591_0_0"/>
          <p:cNvSpPr txBox="1"/>
          <p:nvPr/>
        </p:nvSpPr>
        <p:spPr>
          <a:xfrm>
            <a:off x="734175" y="4302950"/>
            <a:ext cx="17058600" cy="3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</a:rPr>
              <a:t>There are a lot of crime podcasts investigating the motivation and psyche of a murderer. But do murderers talk differently than non murderers?</a:t>
            </a:r>
            <a:endParaRPr sz="3200" dirty="0">
              <a:solidFill>
                <a:schemeClr val="dk1"/>
              </a:solidFill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We will </a:t>
            </a:r>
            <a:r>
              <a:rPr lang="en-US" sz="3200" i="1">
                <a:solidFill>
                  <a:schemeClr val="dk1"/>
                </a:solidFill>
              </a:rPr>
              <a:t>Crime Scene Investigation </a:t>
            </a:r>
            <a:r>
              <a:rPr lang="en-US" sz="3200">
                <a:solidFill>
                  <a:schemeClr val="dk1"/>
                </a:solidFill>
              </a:rPr>
              <a:t>(</a:t>
            </a:r>
            <a:r>
              <a:rPr lang="en-US" sz="3200" i="1">
                <a:solidFill>
                  <a:schemeClr val="dk1"/>
                </a:solidFill>
              </a:rPr>
              <a:t>CSI</a:t>
            </a:r>
            <a:r>
              <a:rPr lang="en-US" sz="3200">
                <a:solidFill>
                  <a:schemeClr val="dk1"/>
                </a:solidFill>
              </a:rPr>
              <a:t>) scripts as a corpus to create a classifier to identify murderers and non murderers. </a:t>
            </a:r>
            <a:endParaRPr sz="3200">
              <a:solidFill>
                <a:schemeClr val="dk1"/>
              </a:solidFill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</a:rPr>
              <a:t>We hypothesize that characters will be separable by the language and sentiments used.</a:t>
            </a:r>
            <a:endParaRPr sz="3200" dirty="0"/>
          </a:p>
        </p:txBody>
      </p:sp>
      <p:sp>
        <p:nvSpPr>
          <p:cNvPr id="109" name="Google Shape;109;g7b8c74f591_0_0"/>
          <p:cNvSpPr txBox="1"/>
          <p:nvPr/>
        </p:nvSpPr>
        <p:spPr>
          <a:xfrm>
            <a:off x="734175" y="20045550"/>
            <a:ext cx="16753800" cy="113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</a:rPr>
              <a:t>Feature Extraction: </a:t>
            </a:r>
            <a:endParaRPr sz="3200" b="1"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Bag of Words (Average number of “top words” by Character, Sentences, Words) → Using NLTK methods</a:t>
            </a:r>
            <a:endParaRPr sz="3200"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Sentiment (Subjectivity, Polarity) → Using Textblob</a:t>
            </a:r>
            <a:endParaRPr sz="3200"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Affective (Valence, Arousal, Dominance) → Using Warriner, Kuperman, Brysbaert Lexicon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Normalization:</a:t>
            </a:r>
            <a:endParaRPr sz="3200" b="1"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Lowercasing</a:t>
            </a:r>
            <a:endParaRPr sz="3200"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Tokenization</a:t>
            </a:r>
            <a:endParaRPr sz="3200"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List of stop-words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Creating Dataset:</a:t>
            </a:r>
            <a:endParaRPr sz="3200"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Vectorized features we’ve experimented with (did not use all of them to test with model)</a:t>
            </a:r>
            <a:endParaRPr sz="3200">
              <a:solidFill>
                <a:schemeClr val="dk1"/>
              </a:solidFill>
            </a:endParaRPr>
          </a:p>
          <a:p>
            <a:pPr marL="914400" lvl="1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Presence of top murderer/non-murderer words in each script: yes(1) or no(0).</a:t>
            </a:r>
            <a:endParaRPr sz="3200">
              <a:solidFill>
                <a:schemeClr val="dk1"/>
              </a:solidFill>
            </a:endParaRPr>
          </a:p>
          <a:p>
            <a:pPr marL="914400" lvl="1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(# of “top 50 words” in script)/(total # of words in script).</a:t>
            </a:r>
            <a:endParaRPr sz="3200">
              <a:solidFill>
                <a:schemeClr val="dk1"/>
              </a:solidFill>
            </a:endParaRPr>
          </a:p>
          <a:p>
            <a:pPr marL="914400" lvl="1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Sentiment and affective values of each script. </a:t>
            </a:r>
            <a:endParaRPr sz="3200">
              <a:solidFill>
                <a:schemeClr val="dk1"/>
              </a:solidFill>
            </a:endParaRPr>
          </a:p>
          <a:p>
            <a:pPr marL="914400" lvl="1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Sentiment and affective only considering last 10 lines of script.</a:t>
            </a:r>
            <a:endParaRPr sz="3200">
              <a:solidFill>
                <a:schemeClr val="dk1"/>
              </a:solidFill>
            </a:endParaRPr>
          </a:p>
          <a:p>
            <a:pPr marL="914400" lvl="1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Max and min affective values of each script.</a:t>
            </a:r>
            <a:endParaRPr sz="3200">
              <a:solidFill>
                <a:schemeClr val="dk1"/>
              </a:solidFill>
            </a:endParaRPr>
          </a:p>
          <a:p>
            <a:pPr marL="914400" lvl="1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Max/min affective changes from first half to second half of script.</a:t>
            </a:r>
            <a:endParaRPr sz="3200"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Labeling: Non-murderer: 1, murderer: 0. 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Model:</a:t>
            </a:r>
            <a:endParaRPr sz="3200" b="1">
              <a:solidFill>
                <a:schemeClr val="dk1"/>
              </a:solidFill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5-fold Cross-Validation</a:t>
            </a:r>
            <a:endParaRPr sz="3200">
              <a:solidFill>
                <a:schemeClr val="dk1"/>
              </a:solidFill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Tested on different classifiers built using Python library sklearn</a:t>
            </a:r>
            <a:r>
              <a:rPr lang="en-US" sz="3200" baseline="30000">
                <a:solidFill>
                  <a:schemeClr val="dk1"/>
                </a:solidFill>
              </a:rPr>
              <a:t>10</a:t>
            </a:r>
            <a:r>
              <a:rPr lang="en-US" sz="3200">
                <a:solidFill>
                  <a:schemeClr val="dk1"/>
                </a:solidFill>
              </a:rPr>
              <a:t>.</a:t>
            </a:r>
            <a:endParaRPr sz="3200">
              <a:solidFill>
                <a:schemeClr val="dk1"/>
              </a:solidFill>
            </a:endParaRPr>
          </a:p>
          <a:p>
            <a:pPr marL="914400" lvl="1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</a:rPr>
              <a:t>Gaussian Naive Bayes, K-Nearest Neighbor, Logistic Regression, SVM, Multilayer Perceptron (80% training and 20% testing)</a:t>
            </a: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110" name="Google Shape;110;g7b8c74f591_0_0"/>
          <p:cNvSpPr txBox="1"/>
          <p:nvPr/>
        </p:nvSpPr>
        <p:spPr>
          <a:xfrm>
            <a:off x="17817800" y="25993025"/>
            <a:ext cx="25920300" cy="6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The data available for use was limited</a:t>
            </a:r>
            <a:endParaRPr sz="3200"/>
          </a:p>
          <a:p>
            <a:pPr marL="914400" lvl="1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Scripts for season 9 onwards were not annotated with characters names. Many episodes had no summaries. </a:t>
            </a:r>
            <a:endParaRPr sz="3200"/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 i="1"/>
              <a:t>CSI</a:t>
            </a:r>
            <a:r>
              <a:rPr lang="en-US" sz="3200"/>
              <a:t> was not an ideal dataset: </a:t>
            </a:r>
            <a:endParaRPr sz="3200"/>
          </a:p>
          <a:p>
            <a:pPr marL="914400" lvl="1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only 1 hour in length</a:t>
            </a:r>
            <a:endParaRPr sz="3200"/>
          </a:p>
          <a:p>
            <a:pPr marL="914400" lvl="1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long scripts for detectives/main-characters → short scripts for murderers/non-detective. </a:t>
            </a:r>
            <a:endParaRPr sz="3200"/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Results:</a:t>
            </a:r>
            <a:endParaRPr sz="3200"/>
          </a:p>
          <a:p>
            <a:pPr marL="914400" lvl="1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Minimal difference detected in terms of overall sentiment, affective, and word choices.</a:t>
            </a:r>
            <a:endParaRPr sz="3200"/>
          </a:p>
          <a:p>
            <a:pPr marL="914400" lvl="1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Noticeable difference detected  in change in affective throughout script. </a:t>
            </a:r>
            <a:endParaRPr sz="3200"/>
          </a:p>
          <a:p>
            <a:pPr marL="914400" lvl="1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All classifiers beat majority baseline of 70.67%. Best accuracy: logistic regression (76.6%). </a:t>
            </a:r>
            <a:endParaRPr sz="3200"/>
          </a:p>
          <a:p>
            <a:pPr marL="914400" lvl="1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Gaussian-NB, K-N, LR, SVM all had recall greater than 91% (classifiers good at predicting Non-murderers (1)).</a:t>
            </a:r>
            <a:endParaRPr sz="3200"/>
          </a:p>
          <a:p>
            <a:pPr marL="914400" lvl="1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Precision for all classifiers (except MLP) greater than majority baseline. (some characters predicted Non-murderers (1) were murderers). </a:t>
            </a:r>
            <a:endParaRPr sz="3200"/>
          </a:p>
        </p:txBody>
      </p:sp>
      <p:sp>
        <p:nvSpPr>
          <p:cNvPr id="111" name="Google Shape;111;g7b8c74f591_0_0"/>
          <p:cNvSpPr txBox="1"/>
          <p:nvPr/>
        </p:nvSpPr>
        <p:spPr>
          <a:xfrm>
            <a:off x="14421175" y="8922850"/>
            <a:ext cx="3585300" cy="2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/>
              <a:t>Fig. 1</a:t>
            </a:r>
            <a:r>
              <a:rPr lang="en-US" sz="2600"/>
              <a:t>. A sample of CSI episode crimes. The high rate of murder crimes shows that CSI is an excellent corpus for use.</a:t>
            </a:r>
            <a:endParaRPr sz="2600"/>
          </a:p>
        </p:txBody>
      </p:sp>
      <p:sp>
        <p:nvSpPr>
          <p:cNvPr id="112" name="Google Shape;112;g7b8c74f591_0_0"/>
          <p:cNvSpPr txBox="1"/>
          <p:nvPr/>
        </p:nvSpPr>
        <p:spPr>
          <a:xfrm>
            <a:off x="9533475" y="16215000"/>
            <a:ext cx="8550300" cy="13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/>
              <a:t>Fig. 2. </a:t>
            </a:r>
            <a:r>
              <a:rPr lang="en-US" sz="2600"/>
              <a:t>Per case analysis show that on average, 89 out of 689 sentences are spoken with the perpetrator. There will be enough perpetrator data to build a dataset.</a:t>
            </a:r>
            <a:endParaRPr sz="2600"/>
          </a:p>
        </p:txBody>
      </p:sp>
      <p:sp>
        <p:nvSpPr>
          <p:cNvPr id="113" name="Google Shape;113;g7b8c74f591_0_0"/>
          <p:cNvSpPr txBox="1"/>
          <p:nvPr/>
        </p:nvSpPr>
        <p:spPr>
          <a:xfrm>
            <a:off x="30818475" y="4760863"/>
            <a:ext cx="4641000" cy="48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Polarity [-1,1]: Positivity/Negativity of a statement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Subjectivity [0,1]: Personal opinion or factual statement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Valence [1,9]: Positive or negative emotion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Arousal [1,9]: Strong or weak emotion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Dominance[1,9]: Controlling vs Submissive</a:t>
            </a:r>
            <a:endParaRPr sz="3000"/>
          </a:p>
        </p:txBody>
      </p:sp>
      <p:pic>
        <p:nvPicPr>
          <p:cNvPr id="114" name="Google Shape;114;g7b8c74f591_0_0" title="Points scor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87125" y="8948851"/>
            <a:ext cx="4641126" cy="339957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15" name="Google Shape;115;g7b8c74f591_0_0"/>
          <p:cNvGraphicFramePr/>
          <p:nvPr/>
        </p:nvGraphicFramePr>
        <p:xfrm>
          <a:off x="18707575" y="8386838"/>
          <a:ext cx="5648100" cy="3284130"/>
        </p:xfrm>
        <a:graphic>
          <a:graphicData uri="http://schemas.openxmlformats.org/drawingml/2006/table">
            <a:tbl>
              <a:tblPr>
                <a:noFill/>
                <a:tableStyleId>{1B67A32E-5F2A-4975-8142-D7AA3EF603CD}</a:tableStyleId>
              </a:tblPr>
              <a:tblGrid>
                <a:gridCol w="188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8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Top Words (50) by Non- Murderer</a:t>
                      </a:r>
                      <a:endParaRPr sz="24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Non-</a:t>
                      </a:r>
                      <a:endParaRPr sz="240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Murderer</a:t>
                      </a:r>
                      <a:endParaRPr sz="24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Murderer</a:t>
                      </a:r>
                      <a:endParaRPr sz="24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0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Average by Character</a:t>
                      </a:r>
                      <a:endParaRPr sz="24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104.3117</a:t>
                      </a:r>
                      <a:endParaRPr sz="24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19.0</a:t>
                      </a:r>
                      <a:endParaRPr sz="24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Average by Total Words</a:t>
                      </a:r>
                      <a:endParaRPr sz="24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0.1004</a:t>
                      </a:r>
                      <a:endParaRPr sz="24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0.1042</a:t>
                      </a:r>
                      <a:endParaRPr sz="24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6" name="Google Shape;116;g7b8c74f591_0_0"/>
          <p:cNvGraphicFramePr/>
          <p:nvPr/>
        </p:nvGraphicFramePr>
        <p:xfrm>
          <a:off x="24713238" y="8386838"/>
          <a:ext cx="5648100" cy="3415525"/>
        </p:xfrm>
        <a:graphic>
          <a:graphicData uri="http://schemas.openxmlformats.org/drawingml/2006/table">
            <a:tbl>
              <a:tblPr>
                <a:noFill/>
                <a:tableStyleId>{1B67A32E-5F2A-4975-8142-D7AA3EF603CD}</a:tableStyleId>
              </a:tblPr>
              <a:tblGrid>
                <a:gridCol w="188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5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Top Words (50) by Murderer</a:t>
                      </a:r>
                      <a:endParaRPr sz="24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Non-</a:t>
                      </a:r>
                      <a:endParaRPr sz="240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Murderer</a:t>
                      </a:r>
                      <a:endParaRPr sz="24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Murderer</a:t>
                      </a:r>
                      <a:endParaRPr sz="24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Average by Character</a:t>
                      </a:r>
                      <a:endParaRPr sz="24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96.8831</a:t>
                      </a:r>
                      <a:endParaRPr sz="24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21.33</a:t>
                      </a:r>
                      <a:endParaRPr sz="24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Average  by Total Words</a:t>
                      </a:r>
                      <a:endParaRPr sz="24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0.0932</a:t>
                      </a:r>
                      <a:endParaRPr sz="24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0.1170</a:t>
                      </a:r>
                      <a:endParaRPr sz="2400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7" name="Google Shape;117;g7b8c74f59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69000" y="5281200"/>
            <a:ext cx="5806500" cy="297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7b8c74f59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32166" y="5211275"/>
            <a:ext cx="5801070" cy="29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7b8c74f591_0_0"/>
          <p:cNvSpPr txBox="1"/>
          <p:nvPr/>
        </p:nvSpPr>
        <p:spPr>
          <a:xfrm>
            <a:off x="21483075" y="4564113"/>
            <a:ext cx="66864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/>
              <a:t>Word Cloud: Murderer vs. Non-Murderer</a:t>
            </a:r>
            <a:endParaRPr sz="2600" b="1"/>
          </a:p>
        </p:txBody>
      </p:sp>
      <p:pic>
        <p:nvPicPr>
          <p:cNvPr id="120" name="Google Shape;120;g7b8c74f591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80750" y="11985188"/>
            <a:ext cx="7420800" cy="56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7b8c74f59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481000" y="5395763"/>
            <a:ext cx="7620300" cy="577492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7b8c74f591_0_0"/>
          <p:cNvSpPr txBox="1"/>
          <p:nvPr/>
        </p:nvSpPr>
        <p:spPr>
          <a:xfrm>
            <a:off x="34449950" y="4487800"/>
            <a:ext cx="54027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</a:rPr>
              <a:t>Sentiment and Affect Analysis</a:t>
            </a:r>
            <a:endParaRPr sz="2600" b="1">
              <a:solidFill>
                <a:schemeClr val="dk1"/>
              </a:solidFill>
            </a:endParaRPr>
          </a:p>
        </p:txBody>
      </p:sp>
      <p:graphicFrame>
        <p:nvGraphicFramePr>
          <p:cNvPr id="123" name="Google Shape;123;g7b8c74f591_0_0"/>
          <p:cNvGraphicFramePr/>
          <p:nvPr/>
        </p:nvGraphicFramePr>
        <p:xfrm>
          <a:off x="30818413" y="11644263"/>
          <a:ext cx="4641125" cy="5774925"/>
        </p:xfrm>
        <a:graphic>
          <a:graphicData uri="http://schemas.openxmlformats.org/drawingml/2006/table">
            <a:tbl>
              <a:tblPr>
                <a:noFill/>
                <a:tableStyleId>{E77DDD78-AAB2-45B8-AB3D-3583E62AB4E7}</a:tableStyleId>
              </a:tblPr>
              <a:tblGrid>
                <a:gridCol w="17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Non- Murderer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Murderer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Polarity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0.0994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0.0897</a:t>
                      </a:r>
                      <a:endParaRPr sz="3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Subjectivity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0.465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0.472</a:t>
                      </a:r>
                      <a:endParaRPr sz="3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Valence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5.691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5.663</a:t>
                      </a:r>
                      <a:endParaRPr sz="3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Arousal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4.0633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4.088</a:t>
                      </a:r>
                      <a:endParaRPr sz="3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Dominance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5.552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5.523</a:t>
                      </a:r>
                      <a:endParaRPr sz="3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24" name="Google Shape;124;g7b8c74f591_0_0" title="Points scored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507200" y="20022173"/>
            <a:ext cx="9714249" cy="425145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7b8c74f591_0_0"/>
          <p:cNvSpPr/>
          <p:nvPr/>
        </p:nvSpPr>
        <p:spPr>
          <a:xfrm>
            <a:off x="0" y="32377900"/>
            <a:ext cx="43891200" cy="555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7b8c74f591_0_0"/>
          <p:cNvSpPr/>
          <p:nvPr/>
        </p:nvSpPr>
        <p:spPr>
          <a:xfrm>
            <a:off x="30050550" y="18503675"/>
            <a:ext cx="13687500" cy="6155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7b8c74f591_0_0"/>
          <p:cNvSpPr txBox="1"/>
          <p:nvPr/>
        </p:nvSpPr>
        <p:spPr>
          <a:xfrm>
            <a:off x="429375" y="32377875"/>
            <a:ext cx="156972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Libraries Used: BeautifulSoup | Requests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8" name="Google Shape;128;g7b8c74f591_0_0"/>
          <p:cNvSpPr txBox="1"/>
          <p:nvPr/>
        </p:nvSpPr>
        <p:spPr>
          <a:xfrm>
            <a:off x="22472963" y="19305538"/>
            <a:ext cx="54027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</a:rPr>
              <a:t>Classifier</a:t>
            </a:r>
            <a:endParaRPr sz="2600" b="1">
              <a:solidFill>
                <a:schemeClr val="dk1"/>
              </a:solidFill>
            </a:endParaRPr>
          </a:p>
        </p:txBody>
      </p:sp>
      <p:graphicFrame>
        <p:nvGraphicFramePr>
          <p:cNvPr id="129" name="Google Shape;129;g7b8c74f591_0_0"/>
          <p:cNvGraphicFramePr/>
          <p:nvPr/>
        </p:nvGraphicFramePr>
        <p:xfrm>
          <a:off x="30098625" y="18228898"/>
          <a:ext cx="13487800" cy="7070900"/>
        </p:xfrm>
        <a:graphic>
          <a:graphicData uri="http://schemas.openxmlformats.org/drawingml/2006/table">
            <a:tbl>
              <a:tblPr>
                <a:noFill/>
                <a:tableStyleId>{E77DDD78-AAB2-45B8-AB3D-3583E62AB4E7}</a:tableStyleId>
              </a:tblPr>
              <a:tblGrid>
                <a:gridCol w="337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Model</a:t>
                      </a:r>
                      <a:endParaRPr sz="2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Accuracy</a:t>
                      </a:r>
                      <a:endParaRPr sz="2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Recall</a:t>
                      </a:r>
                      <a:endParaRPr sz="2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Precision</a:t>
                      </a:r>
                      <a:endParaRPr sz="2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Gaussian NB</a:t>
                      </a:r>
                      <a:endParaRPr sz="2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76.6%</a:t>
                      </a:r>
                      <a:endParaRPr sz="2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92.8%</a:t>
                      </a:r>
                      <a:endParaRPr sz="2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79.6%</a:t>
                      </a:r>
                      <a:endParaRPr sz="2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K-nearest neighbors</a:t>
                      </a:r>
                      <a:endParaRPr sz="2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72.6%</a:t>
                      </a:r>
                      <a:endParaRPr sz="2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91.5%</a:t>
                      </a:r>
                      <a:endParaRPr sz="2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76.6%</a:t>
                      </a:r>
                      <a:endParaRPr sz="2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Logistic Regression</a:t>
                      </a:r>
                      <a:endParaRPr sz="2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77.6%</a:t>
                      </a:r>
                      <a:endParaRPr sz="2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99.3%</a:t>
                      </a:r>
                      <a:endParaRPr sz="2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77.4%</a:t>
                      </a:r>
                      <a:endParaRPr sz="2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SVM</a:t>
                      </a:r>
                      <a:endParaRPr sz="2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76.6%</a:t>
                      </a:r>
                      <a:endParaRPr sz="2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99.3%</a:t>
                      </a:r>
                      <a:endParaRPr sz="2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76.5%</a:t>
                      </a:r>
                      <a:endParaRPr sz="2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Multilayer Perceptron (Bag of Words)</a:t>
                      </a:r>
                      <a:endParaRPr sz="2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73%</a:t>
                      </a:r>
                      <a:endParaRPr sz="2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73%</a:t>
                      </a:r>
                      <a:endParaRPr sz="2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71%</a:t>
                      </a:r>
                      <a:endParaRPr sz="2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Multilayer Perceptron (Sentiment)</a:t>
                      </a:r>
                      <a:endParaRPr sz="2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73%</a:t>
                      </a:r>
                      <a:endParaRPr sz="2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73%</a:t>
                      </a:r>
                      <a:endParaRPr sz="2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81%</a:t>
                      </a:r>
                      <a:endParaRPr sz="2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Microsoft Macintosh PowerPoint</Application>
  <PresentationFormat>Custom</PresentationFormat>
  <Paragraphs>143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Arial</vt:lpstr>
      <vt:lpstr>Roboto</vt:lpstr>
      <vt:lpstr>Arial Narrow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klemmd</dc:creator>
  <cp:lastModifiedBy>Microsoft Office User</cp:lastModifiedBy>
  <cp:revision>1</cp:revision>
  <dcterms:created xsi:type="dcterms:W3CDTF">2005-02-02T16:58:07Z</dcterms:created>
  <dcterms:modified xsi:type="dcterms:W3CDTF">2020-01-20T05:04:22Z</dcterms:modified>
</cp:coreProperties>
</file>