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591f5a4de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591f5a4de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5c754fca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5c754fca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591f5a4de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591f5a4de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9f43f0a7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9f43f0a7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9f43f0a7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9f43f0a7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20332ed9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20332ed9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9f43f0a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9f43f0a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661b9a28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661b9a28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f43f0a7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f43f0a7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9f43f0a7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9f43f0a7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5c754fca8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5c754fca8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5c754fca8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5c754fca8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c754fca8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5c754fca8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1.png"/><Relationship Id="rId7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Relationship Id="rId6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hyperlink" Target="https://www.nfl.com/stats/team-stats/" TargetMode="External"/><Relationship Id="rId5" Type="http://schemas.openxmlformats.org/officeDocument/2006/relationships/hyperlink" Target="https://www.nfl.com/standings/" TargetMode="External"/><Relationship Id="rId6" Type="http://schemas.openxmlformats.org/officeDocument/2006/relationships/hyperlink" Target="https://github.com/kingdee60/Project_2_SuperBowlPrediction.gi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hyperlink" Target="https://github.com/kingdee60/Project_2_SuperBowlPrediction.gi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0" y="2875"/>
            <a:ext cx="9149061" cy="51406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503550" y="224325"/>
            <a:ext cx="8136900" cy="7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 u="sng">
                <a:solidFill>
                  <a:srgbClr val="980000"/>
                </a:solidFill>
              </a:rPr>
              <a:t>Super Bowl</a:t>
            </a:r>
            <a:r>
              <a:rPr b="1" lang="en" sz="3600" u="sng">
                <a:solidFill>
                  <a:srgbClr val="980000"/>
                </a:solidFill>
              </a:rPr>
              <a:t> Predictions</a:t>
            </a:r>
            <a:endParaRPr b="1" sz="3600" u="sng">
              <a:solidFill>
                <a:srgbClr val="980000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599400"/>
            <a:ext cx="8520600" cy="10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chemeClr val="dk1"/>
                </a:solidFill>
                <a:highlight>
                  <a:schemeClr val="accent6"/>
                </a:highlight>
              </a:rPr>
              <a:t>By: Carl Bent, Deron Porter, Chin Hsu, Otha Richardson ll</a:t>
            </a:r>
            <a:endParaRPr i="1" sz="2000">
              <a:solidFill>
                <a:schemeClr val="dk1"/>
              </a:solidFill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2"/>
          <p:cNvPicPr preferRelativeResize="0"/>
          <p:nvPr/>
        </p:nvPicPr>
        <p:blipFill>
          <a:blip r:embed="rId3">
            <a:alphaModFix amt="38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"/>
              </a:srgbClr>
            </a:outerShdw>
          </a:effectLst>
        </p:spPr>
      </p:pic>
      <p:sp>
        <p:nvSpPr>
          <p:cNvPr id="124" name="Google Shape;124;p22"/>
          <p:cNvSpPr txBox="1"/>
          <p:nvPr>
            <p:ph type="title"/>
          </p:nvPr>
        </p:nvSpPr>
        <p:spPr>
          <a:xfrm>
            <a:off x="338400" y="207475"/>
            <a:ext cx="8467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Data - Logistic Regression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725" y="1217350"/>
            <a:ext cx="4360074" cy="244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"/>
              </a:srgbClr>
            </a:outerShdw>
          </a:effectLst>
        </p:spPr>
      </p:pic>
      <p:pic>
        <p:nvPicPr>
          <p:cNvPr id="126" name="Google Shape;12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2850" y="3741300"/>
            <a:ext cx="4213351" cy="1287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"/>
              </a:srgbClr>
            </a:outerShdw>
          </a:effectLst>
        </p:spPr>
      </p:pic>
      <p:pic>
        <p:nvPicPr>
          <p:cNvPr id="127" name="Google Shape;127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22850" y="1217350"/>
            <a:ext cx="4238974" cy="24410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"/>
              </a:srgbClr>
            </a:outerShdw>
          </a:effectLst>
        </p:spPr>
      </p:pic>
      <p:pic>
        <p:nvPicPr>
          <p:cNvPr id="128" name="Google Shape;128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2725" y="3741300"/>
            <a:ext cx="4360076" cy="12874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3"/>
          <p:cNvPicPr preferRelativeResize="0"/>
          <p:nvPr/>
        </p:nvPicPr>
        <p:blipFill>
          <a:blip r:embed="rId3">
            <a:alphaModFix amt="38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"/>
              </a:srgbClr>
            </a:outerShdw>
          </a:effectLst>
        </p:spPr>
      </p:pic>
      <p:sp>
        <p:nvSpPr>
          <p:cNvPr id="134" name="Google Shape;134;p23"/>
          <p:cNvSpPr txBox="1"/>
          <p:nvPr>
            <p:ph type="title"/>
          </p:nvPr>
        </p:nvSpPr>
        <p:spPr>
          <a:xfrm>
            <a:off x="338400" y="207475"/>
            <a:ext cx="8467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Data Continued- Clustering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2525" y="2632850"/>
            <a:ext cx="3186801" cy="1828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"/>
              </a:srgbClr>
            </a:outerShdw>
          </a:effectLst>
        </p:spPr>
      </p:pic>
      <p:pic>
        <p:nvPicPr>
          <p:cNvPr id="136" name="Google Shape;13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900" y="1109000"/>
            <a:ext cx="5098099" cy="33525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"/>
              </a:srgbClr>
            </a:outerShdw>
          </a:effectLst>
        </p:spPr>
      </p:pic>
      <p:pic>
        <p:nvPicPr>
          <p:cNvPr id="137" name="Google Shape;13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66225" y="1109000"/>
            <a:ext cx="3239375" cy="14462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4"/>
          <p:cNvPicPr preferRelativeResize="0"/>
          <p:nvPr/>
        </p:nvPicPr>
        <p:blipFill>
          <a:blip r:embed="rId3">
            <a:alphaModFix amt="38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"/>
              </a:srgbClr>
            </a:outerShdw>
          </a:effectLst>
        </p:spPr>
      </p:pic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6488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Data Continued- Deep Learning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65600"/>
            <a:ext cx="5539276" cy="36450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5"/>
          <p:cNvPicPr preferRelativeResize="0"/>
          <p:nvPr/>
        </p:nvPicPr>
        <p:blipFill>
          <a:blip r:embed="rId3">
            <a:alphaModFix amt="38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"/>
              </a:srgbClr>
            </a:outerShdw>
          </a:effectLst>
        </p:spPr>
      </p:pic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506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Additional questions that surfaced.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Additional topics to research.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 for future d</a:t>
            </a:r>
            <a:r>
              <a:rPr lang="en"/>
              <a:t>evelopment.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6"/>
          <p:cNvPicPr preferRelativeResize="0"/>
          <p:nvPr/>
        </p:nvPicPr>
        <p:blipFill>
          <a:blip r:embed="rId3">
            <a:alphaModFix amt="51000"/>
          </a:blip>
          <a:stretch>
            <a:fillRect/>
          </a:stretch>
        </p:blipFill>
        <p:spPr>
          <a:xfrm>
            <a:off x="0" y="2875"/>
            <a:ext cx="9149061" cy="514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85050" y="3259225"/>
            <a:ext cx="8520600" cy="13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National Football League- (NFL)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○"/>
            </a:pPr>
            <a:r>
              <a:rPr lang="en" u="sng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https://www.nfl.com/stats/team-stats/</a:t>
            </a:r>
            <a:endParaRPr u="sng">
              <a:solidFill>
                <a:srgbClr val="0000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○"/>
            </a:pPr>
            <a:r>
              <a:rPr lang="en" u="sng">
                <a:solidFill>
                  <a:srgbClr val="0000FF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https://www.nfl.com/standings/</a:t>
            </a:r>
            <a:endParaRPr u="sng">
              <a:solidFill>
                <a:srgbClr val="0000FF"/>
              </a:solidFill>
            </a:endParaRPr>
          </a:p>
        </p:txBody>
      </p:sp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152475"/>
            <a:ext cx="8520600" cy="13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Deployed </a:t>
            </a:r>
            <a:r>
              <a:rPr lang="en">
                <a:solidFill>
                  <a:schemeClr val="dk1"/>
                </a:solidFill>
              </a:rPr>
              <a:t>application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rgbClr val="0000FF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 Repository</a:t>
            </a:r>
            <a:endParaRPr u="sng">
              <a:solidFill>
                <a:srgbClr val="0000FF"/>
              </a:solidFill>
            </a:endParaRPr>
          </a:p>
        </p:txBody>
      </p:sp>
      <p:sp>
        <p:nvSpPr>
          <p:cNvPr id="160" name="Google Shape;160;p26"/>
          <p:cNvSpPr txBox="1"/>
          <p:nvPr>
            <p:ph type="title"/>
          </p:nvPr>
        </p:nvSpPr>
        <p:spPr>
          <a:xfrm>
            <a:off x="314225" y="2488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Sited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 amt="38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"/>
              </a:srgbClr>
            </a:outerShdw>
          </a:effectLst>
        </p:spPr>
      </p:pic>
      <p:sp>
        <p:nvSpPr>
          <p:cNvPr id="62" name="Google Shape;62;p14"/>
          <p:cNvSpPr txBox="1"/>
          <p:nvPr>
            <p:ph type="title"/>
          </p:nvPr>
        </p:nvSpPr>
        <p:spPr>
          <a:xfrm>
            <a:off x="314225" y="3298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980000"/>
                </a:solidFill>
              </a:rPr>
              <a:t>Executive Summary</a:t>
            </a:r>
            <a:endParaRPr u="sng">
              <a:solidFill>
                <a:srgbClr val="980000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1029125" y="2077350"/>
            <a:ext cx="70908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Around the world people use statistics to predict which fantasy </a:t>
            </a:r>
            <a:r>
              <a:rPr lang="en">
                <a:solidFill>
                  <a:srgbClr val="434343"/>
                </a:solidFill>
              </a:rPr>
              <a:t>football</a:t>
            </a:r>
            <a:r>
              <a:rPr lang="en">
                <a:solidFill>
                  <a:srgbClr val="434343"/>
                </a:solidFill>
              </a:rPr>
              <a:t> team to invest in. We have created an algorithm that will eliminate your time needed to research NFL statistics. You can actually sit back and enjoy the game, without worrying </a:t>
            </a:r>
            <a:r>
              <a:rPr lang="en">
                <a:solidFill>
                  <a:srgbClr val="434343"/>
                </a:solidFill>
              </a:rPr>
              <a:t>about</a:t>
            </a:r>
            <a:r>
              <a:rPr lang="en">
                <a:solidFill>
                  <a:srgbClr val="434343"/>
                </a:solidFill>
              </a:rPr>
              <a:t> the numbers.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 amt="38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"/>
              </a:srgbClr>
            </a:outerShdw>
          </a:effectLst>
        </p:spPr>
      </p:pic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519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Description: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Creation of a machine learning algorithm that will help predict which team will win the Super Bowl.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Motivation for development?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Millions of NFL fans and investors use statistics to be able to find out which team to bet 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story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user will be able to look at our algorithm, and be able to predict which team they want to invest in.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 amt="33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"/>
              </a:srgbClr>
            </a:outerShdw>
          </a:effectLst>
        </p:spPr>
      </p:pic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Techniques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496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able to determine this based off of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Number of wins per team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Net Points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Previous SuperBowl Wins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Reasoning for data selection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Utilizing the number of wins as a variable benefited us because adding the amount of yards ran, passing, or even touch downs contribute to the </a:t>
            </a:r>
            <a:r>
              <a:rPr lang="en"/>
              <a:t>number</a:t>
            </a:r>
            <a:r>
              <a:rPr lang="en"/>
              <a:t> of wins a team has.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Collection, exploration and cleaning process.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 amt="38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"/>
              </a:srgbClr>
            </a:outerShdw>
          </a:effectLst>
        </p:spPr>
      </p:pic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661450" y="1166200"/>
            <a:ext cx="6937200" cy="3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Technologies used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/>
              <a:t>Languages</a:t>
            </a:r>
            <a:r>
              <a:rPr lang="en"/>
              <a:t>: Python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/>
              <a:t>Libraries</a:t>
            </a:r>
            <a:r>
              <a:rPr lang="en"/>
              <a:t>: Pandas, Sklearn, processing, standard scaler, HvPlot.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/>
              <a:t>Platform</a:t>
            </a:r>
            <a:r>
              <a:rPr lang="en"/>
              <a:t>: Amazon Web Services, Jupyter lab, Sagemaker,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Breakdown of tasks and roles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/>
              <a:t>Otha Richardson ll</a:t>
            </a:r>
            <a:r>
              <a:rPr lang="en"/>
              <a:t>- </a:t>
            </a:r>
            <a:r>
              <a:rPr lang="en"/>
              <a:t>Data Research, Data Cleaning, Coding, Analysis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/>
              <a:t>Chin Hsu</a:t>
            </a:r>
            <a:r>
              <a:rPr lang="en"/>
              <a:t>- Data Research, Data Cleaning, Coding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/>
              <a:t>Deron Porter</a:t>
            </a:r>
            <a:r>
              <a:rPr lang="en"/>
              <a:t>- </a:t>
            </a:r>
            <a:r>
              <a:rPr lang="en"/>
              <a:t>Data Research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/>
              <a:t>Carl Bent</a:t>
            </a:r>
            <a:r>
              <a:rPr lang="en"/>
              <a:t>- </a:t>
            </a:r>
            <a:r>
              <a:rPr lang="en"/>
              <a:t>Data Research, Powerpoint Presentation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one data point or multiple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We chose the </a:t>
            </a:r>
            <a:r>
              <a:rPr lang="en"/>
              <a:t>statistical</a:t>
            </a:r>
            <a:r>
              <a:rPr lang="en"/>
              <a:t> </a:t>
            </a:r>
            <a:r>
              <a:rPr lang="en"/>
              <a:t>methodology</a:t>
            </a:r>
            <a:r>
              <a:rPr lang="en"/>
              <a:t> of wins and losses as the variable that due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Successes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525" y="1438"/>
            <a:ext cx="9149061" cy="51406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889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Project #2 Demo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>
          <a:blip r:embed="rId3">
            <a:alphaModFix amt="38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"/>
              </a:srgbClr>
            </a:outerShdw>
          </a:effectLst>
        </p:spPr>
      </p:pic>
      <p:sp>
        <p:nvSpPr>
          <p:cNvPr id="96" name="Google Shape;96;p19"/>
          <p:cNvSpPr txBox="1"/>
          <p:nvPr>
            <p:ph type="title"/>
          </p:nvPr>
        </p:nvSpPr>
        <p:spPr>
          <a:xfrm>
            <a:off x="338400" y="207475"/>
            <a:ext cx="8467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Preliminary Analysis - MS Excel (2011-2021)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0775" y="1028707"/>
            <a:ext cx="4936223" cy="232416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"/>
              </a:srgbClr>
            </a:outerShdw>
          </a:effectLst>
        </p:spPr>
      </p:pic>
      <p:pic>
        <p:nvPicPr>
          <p:cNvPr id="98" name="Google Shape;9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4250" y="2345425"/>
            <a:ext cx="4862299" cy="24963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"/>
              </a:srgbClr>
            </a:outerShdw>
          </a:effectLst>
        </p:spPr>
      </p:pic>
      <p:pic>
        <p:nvPicPr>
          <p:cNvPr id="99" name="Google Shape;9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9650" y="1062975"/>
            <a:ext cx="3167050" cy="37489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"/>
              </a:srgbClr>
            </a:outerShdw>
            <a:reflection blurRad="0" dir="5400000" dist="38100" endA="0" endPos="5000" fadeDir="5400012" kx="0" rotWithShape="0" algn="bl" stA="85000" stPos="0" sy="-100000" ky="0"/>
          </a:effectLst>
        </p:spPr>
      </p:pic>
      <p:sp>
        <p:nvSpPr>
          <p:cNvPr id="100" name="Google Shape;100;p19"/>
          <p:cNvSpPr txBox="1"/>
          <p:nvPr/>
        </p:nvSpPr>
        <p:spPr>
          <a:xfrm>
            <a:off x="754975" y="3577150"/>
            <a:ext cx="1361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</a:rPr>
              <a:t>‘</a:t>
            </a:r>
            <a:r>
              <a:rPr lang="en" sz="1100">
                <a:solidFill>
                  <a:srgbClr val="FF0000"/>
                </a:solidFill>
              </a:rPr>
              <a:t>Net Points’ is the biggest predictor for wins.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0"/>
          <p:cNvPicPr preferRelativeResize="0"/>
          <p:nvPr/>
        </p:nvPicPr>
        <p:blipFill>
          <a:blip r:embed="rId3">
            <a:alphaModFix amt="38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"/>
              </a:srgbClr>
            </a:outerShdw>
          </a:effectLst>
        </p:spPr>
      </p:pic>
      <p:sp>
        <p:nvSpPr>
          <p:cNvPr id="106" name="Google Shape;106;p20"/>
          <p:cNvSpPr txBox="1"/>
          <p:nvPr>
            <p:ph type="title"/>
          </p:nvPr>
        </p:nvSpPr>
        <p:spPr>
          <a:xfrm>
            <a:off x="338400" y="207475"/>
            <a:ext cx="8467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Preliminary Analysis - </a:t>
            </a:r>
            <a:r>
              <a:rPr lang="en" sz="2400"/>
              <a:t>Current Data &amp; SuperBowl History</a:t>
            </a:r>
            <a:endParaRPr sz="3200">
              <a:solidFill>
                <a:srgbClr val="0000FF"/>
              </a:solidFill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900" y="1028700"/>
            <a:ext cx="2975809" cy="37033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"/>
              </a:srgbClr>
            </a:outerShdw>
            <a:reflection blurRad="0" dir="5400000" dist="38100" endA="0" endPos="9000" fadeDir="5400012" kx="0" rotWithShape="0" algn="bl" stA="85000" stPos="0" sy="-100000" ky="0"/>
          </a:effectLst>
        </p:spPr>
      </p:pic>
      <p:pic>
        <p:nvPicPr>
          <p:cNvPr id="108" name="Google Shape;10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1275" y="1028700"/>
            <a:ext cx="5372524" cy="30776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"/>
              </a:srgbClr>
            </a:outerShdw>
          </a:effectLst>
        </p:spPr>
      </p:pic>
      <p:sp>
        <p:nvSpPr>
          <p:cNvPr id="109" name="Google Shape;109;p20"/>
          <p:cNvSpPr txBox="1"/>
          <p:nvPr/>
        </p:nvSpPr>
        <p:spPr>
          <a:xfrm>
            <a:off x="3631275" y="4106325"/>
            <a:ext cx="5343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</a:rPr>
              <a:t>** Added SuperBowl History (0 or 1), current standings considerations, and qualitative information (ie Tom Brady transfer to Buccaneers…Russell Wilson to Broncos…Rams 2022 SuperBowl Winners)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>
          <a:blip r:embed="rId3">
            <a:alphaModFix amt="38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"/>
              </a:srgbClr>
            </a:outerShdw>
          </a:effectLst>
        </p:spPr>
      </p:pic>
      <p:sp>
        <p:nvSpPr>
          <p:cNvPr id="115" name="Google Shape;115;p21"/>
          <p:cNvSpPr txBox="1"/>
          <p:nvPr>
            <p:ph type="title"/>
          </p:nvPr>
        </p:nvSpPr>
        <p:spPr>
          <a:xfrm>
            <a:off x="338400" y="207475"/>
            <a:ext cx="8467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Preliminary Analysis - </a:t>
            </a:r>
            <a:r>
              <a:rPr lang="en" sz="2400"/>
              <a:t>Decision Tree</a:t>
            </a:r>
            <a:endParaRPr sz="3200">
              <a:solidFill>
                <a:srgbClr val="0000FF"/>
              </a:solidFill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675" y="1108625"/>
            <a:ext cx="3555125" cy="1452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"/>
              </a:srgbClr>
            </a:outerShdw>
          </a:effectLst>
        </p:spPr>
      </p:pic>
      <p:pic>
        <p:nvPicPr>
          <p:cNvPr id="117" name="Google Shape;11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1675" y="2885725"/>
            <a:ext cx="8713600" cy="21084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"/>
              </a:srgbClr>
            </a:outerShdw>
          </a:effectLst>
        </p:spPr>
      </p:pic>
      <p:sp>
        <p:nvSpPr>
          <p:cNvPr id="118" name="Google Shape;118;p21"/>
          <p:cNvSpPr txBox="1"/>
          <p:nvPr/>
        </p:nvSpPr>
        <p:spPr>
          <a:xfrm>
            <a:off x="3831475" y="1108625"/>
            <a:ext cx="12165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</a:rPr>
              <a:t>** Removed New England Patriots as the outlier. They are the ONLY NFL Team with multiple wins in the last decade.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