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2.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40.xml" ContentType="application/vnd.openxmlformats-officedocument.presentationml.tags+xml"/>
  <Override PartName="/ppt/notesSlides/notesSlide7.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8.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542" r:id="rId1"/>
  </p:sldMasterIdLst>
  <p:notesMasterIdLst>
    <p:notesMasterId r:id="rId30"/>
  </p:notesMasterIdLst>
  <p:handoutMasterIdLst>
    <p:handoutMasterId r:id="rId31"/>
  </p:handoutMasterIdLst>
  <p:sldIdLst>
    <p:sldId id="392" r:id="rId2"/>
    <p:sldId id="466" r:id="rId3"/>
    <p:sldId id="467" r:id="rId4"/>
    <p:sldId id="482" r:id="rId5"/>
    <p:sldId id="469" r:id="rId6"/>
    <p:sldId id="483" r:id="rId7"/>
    <p:sldId id="471" r:id="rId8"/>
    <p:sldId id="472" r:id="rId9"/>
    <p:sldId id="474" r:id="rId10"/>
    <p:sldId id="475" r:id="rId11"/>
    <p:sldId id="476" r:id="rId12"/>
    <p:sldId id="477" r:id="rId13"/>
    <p:sldId id="478" r:id="rId14"/>
    <p:sldId id="484" r:id="rId15"/>
    <p:sldId id="479" r:id="rId16"/>
    <p:sldId id="480" r:id="rId17"/>
    <p:sldId id="481" r:id="rId18"/>
    <p:sldId id="497" r:id="rId19"/>
    <p:sldId id="498" r:id="rId20"/>
    <p:sldId id="487" r:id="rId21"/>
    <p:sldId id="499" r:id="rId22"/>
    <p:sldId id="489" r:id="rId23"/>
    <p:sldId id="500" r:id="rId24"/>
    <p:sldId id="503" r:id="rId25"/>
    <p:sldId id="501" r:id="rId26"/>
    <p:sldId id="502" r:id="rId27"/>
    <p:sldId id="505" r:id="rId28"/>
    <p:sldId id="258" r:id="rId29"/>
  </p:sldIdLst>
  <p:sldSz cx="9144000" cy="5143500" type="screen16x9"/>
  <p:notesSz cx="6858000" cy="9144000"/>
  <p:defaultTextStyle>
    <a:defPPr>
      <a:defRPr lang="zh-CN"/>
    </a:defPPr>
    <a:lvl1pPr algn="l" rtl="0" fontAlgn="base">
      <a:spcBef>
        <a:spcPct val="0"/>
      </a:spcBef>
      <a:spcAft>
        <a:spcPct val="0"/>
      </a:spcAft>
      <a:defRPr sz="2000" kern="1200">
        <a:solidFill>
          <a:schemeClr val="tx1"/>
        </a:solidFill>
        <a:latin typeface="宋体" charset="-122"/>
        <a:ea typeface="宋体" charset="-122"/>
        <a:cs typeface="+mn-cs"/>
      </a:defRPr>
    </a:lvl1pPr>
    <a:lvl2pPr marL="457200" algn="l" rtl="0" fontAlgn="base">
      <a:spcBef>
        <a:spcPct val="0"/>
      </a:spcBef>
      <a:spcAft>
        <a:spcPct val="0"/>
      </a:spcAft>
      <a:defRPr sz="2000" kern="1200">
        <a:solidFill>
          <a:schemeClr val="tx1"/>
        </a:solidFill>
        <a:latin typeface="宋体" charset="-122"/>
        <a:ea typeface="宋体" charset="-122"/>
        <a:cs typeface="+mn-cs"/>
      </a:defRPr>
    </a:lvl2pPr>
    <a:lvl3pPr marL="914400" algn="l" rtl="0" fontAlgn="base">
      <a:spcBef>
        <a:spcPct val="0"/>
      </a:spcBef>
      <a:spcAft>
        <a:spcPct val="0"/>
      </a:spcAft>
      <a:defRPr sz="2000" kern="1200">
        <a:solidFill>
          <a:schemeClr val="tx1"/>
        </a:solidFill>
        <a:latin typeface="宋体" charset="-122"/>
        <a:ea typeface="宋体" charset="-122"/>
        <a:cs typeface="+mn-cs"/>
      </a:defRPr>
    </a:lvl3pPr>
    <a:lvl4pPr marL="1371600" algn="l" rtl="0" fontAlgn="base">
      <a:spcBef>
        <a:spcPct val="0"/>
      </a:spcBef>
      <a:spcAft>
        <a:spcPct val="0"/>
      </a:spcAft>
      <a:defRPr sz="2000" kern="1200">
        <a:solidFill>
          <a:schemeClr val="tx1"/>
        </a:solidFill>
        <a:latin typeface="宋体" charset="-122"/>
        <a:ea typeface="宋体" charset="-122"/>
        <a:cs typeface="+mn-cs"/>
      </a:defRPr>
    </a:lvl4pPr>
    <a:lvl5pPr marL="1828800" algn="l" rtl="0" fontAlgn="base">
      <a:spcBef>
        <a:spcPct val="0"/>
      </a:spcBef>
      <a:spcAft>
        <a:spcPct val="0"/>
      </a:spcAft>
      <a:defRPr sz="2000" kern="1200">
        <a:solidFill>
          <a:schemeClr val="tx1"/>
        </a:solidFill>
        <a:latin typeface="宋体" charset="-122"/>
        <a:ea typeface="宋体" charset="-122"/>
        <a:cs typeface="+mn-cs"/>
      </a:defRPr>
    </a:lvl5pPr>
    <a:lvl6pPr marL="2286000" algn="l" defTabSz="914400" rtl="0" eaLnBrk="1" latinLnBrk="0" hangingPunct="1">
      <a:defRPr sz="2000" kern="1200">
        <a:solidFill>
          <a:schemeClr val="tx1"/>
        </a:solidFill>
        <a:latin typeface="宋体" charset="-122"/>
        <a:ea typeface="宋体" charset="-122"/>
        <a:cs typeface="+mn-cs"/>
      </a:defRPr>
    </a:lvl6pPr>
    <a:lvl7pPr marL="2743200" algn="l" defTabSz="914400" rtl="0" eaLnBrk="1" latinLnBrk="0" hangingPunct="1">
      <a:defRPr sz="2000" kern="1200">
        <a:solidFill>
          <a:schemeClr val="tx1"/>
        </a:solidFill>
        <a:latin typeface="宋体" charset="-122"/>
        <a:ea typeface="宋体" charset="-122"/>
        <a:cs typeface="+mn-cs"/>
      </a:defRPr>
    </a:lvl7pPr>
    <a:lvl8pPr marL="3200400" algn="l" defTabSz="914400" rtl="0" eaLnBrk="1" latinLnBrk="0" hangingPunct="1">
      <a:defRPr sz="2000" kern="1200">
        <a:solidFill>
          <a:schemeClr val="tx1"/>
        </a:solidFill>
        <a:latin typeface="宋体" charset="-122"/>
        <a:ea typeface="宋体" charset="-122"/>
        <a:cs typeface="+mn-cs"/>
      </a:defRPr>
    </a:lvl8pPr>
    <a:lvl9pPr marL="3657600" algn="l" defTabSz="914400" rtl="0" eaLnBrk="1" latinLnBrk="0" hangingPunct="1">
      <a:defRPr sz="2000" kern="1200">
        <a:solidFill>
          <a:schemeClr val="tx1"/>
        </a:solidFill>
        <a:latin typeface="宋体" charset="-122"/>
        <a:ea typeface="宋体" charset="-122"/>
        <a:cs typeface="+mn-cs"/>
      </a:defRPr>
    </a:lvl9pPr>
  </p:defaultTextStyle>
  <p:extLst>
    <p:ext uri="{521415D9-36F7-43E2-AB2F-B90AF26B5E84}">
      <p14:sectionLst xmlns:p14="http://schemas.microsoft.com/office/powerpoint/2010/main">
        <p14:section name="默认节" id="{6AC49E4E-E065-A449-9FBE-5883C073D1D3}">
          <p14:sldIdLst>
            <p14:sldId id="392"/>
            <p14:sldId id="466"/>
            <p14:sldId id="467"/>
            <p14:sldId id="482"/>
            <p14:sldId id="469"/>
            <p14:sldId id="483"/>
            <p14:sldId id="471"/>
            <p14:sldId id="472"/>
            <p14:sldId id="474"/>
            <p14:sldId id="475"/>
            <p14:sldId id="476"/>
            <p14:sldId id="477"/>
            <p14:sldId id="478"/>
            <p14:sldId id="484"/>
            <p14:sldId id="479"/>
            <p14:sldId id="480"/>
            <p14:sldId id="481"/>
            <p14:sldId id="497"/>
            <p14:sldId id="498"/>
            <p14:sldId id="487"/>
            <p14:sldId id="499"/>
            <p14:sldId id="489"/>
            <p14:sldId id="500"/>
            <p14:sldId id="503"/>
            <p14:sldId id="501"/>
            <p14:sldId id="502"/>
            <p14:sldId id="505"/>
            <p14:sldId id="258"/>
          </p14:sldIdLst>
        </p14:section>
      </p14:sectionLst>
    </p:ext>
    <p:ext uri="{EFAFB233-063F-42B5-8137-9DF3F51BA10A}">
      <p15:sldGuideLst xmlns="" xmlns:p15="http://schemas.microsoft.com/office/powerpoint/2012/main">
        <p15:guide id="1" orient="horz" pos="3162">
          <p15:clr>
            <a:srgbClr val="A4A3A4"/>
          </p15:clr>
        </p15:guide>
        <p15:guide id="2" pos="5511">
          <p15:clr>
            <a:srgbClr val="A4A3A4"/>
          </p15:clr>
        </p15:guide>
        <p15:guide id="3" orient="horz" pos="426">
          <p15:clr>
            <a:srgbClr val="A4A3A4"/>
          </p15:clr>
        </p15:guide>
        <p15:guide id="4" pos="5759">
          <p15:clr>
            <a:srgbClr val="A4A3A4"/>
          </p15:clr>
        </p15:guide>
        <p15:guide id="5" pos="5738">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5BAC"/>
    <a:srgbClr val="A54307"/>
    <a:srgbClr val="FF9900"/>
    <a:srgbClr val="DF6421"/>
    <a:srgbClr val="12A9D9"/>
    <a:srgbClr val="00478A"/>
    <a:srgbClr val="41D8FF"/>
    <a:srgbClr val="BFDFFF"/>
    <a:srgbClr val="13AE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主题样式 2 - 强调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主题样式 2 - 强调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76" autoAdjust="0"/>
    <p:restoredTop sz="84231" autoAdjust="0"/>
  </p:normalViewPr>
  <p:slideViewPr>
    <p:cSldViewPr>
      <p:cViewPr>
        <p:scale>
          <a:sx n="100" d="100"/>
          <a:sy n="100" d="100"/>
        </p:scale>
        <p:origin x="-534" y="348"/>
      </p:cViewPr>
      <p:guideLst>
        <p:guide orient="horz" pos="3162"/>
        <p:guide orient="horz" pos="426"/>
        <p:guide pos="5511"/>
        <p:guide pos="5759"/>
        <p:guide pos="5738"/>
      </p:guideLst>
    </p:cSldViewPr>
  </p:slideViewPr>
  <p:outlineViewPr>
    <p:cViewPr>
      <p:scale>
        <a:sx n="33" d="100"/>
        <a:sy n="33" d="100"/>
      </p:scale>
      <p:origin x="0" y="51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6" d="100"/>
          <a:sy n="86" d="100"/>
        </p:scale>
        <p:origin x="-389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60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ClrTx/>
              <a:buSzTx/>
              <a:buFontTx/>
              <a:buNone/>
              <a:defRPr sz="1200">
                <a:effectLst/>
                <a:latin typeface="Arial" charset="0"/>
                <a:ea typeface="宋体" pitchFamily="2" charset="-122"/>
              </a:defRPr>
            </a:lvl1pPr>
          </a:lstStyle>
          <a:p>
            <a:pPr>
              <a:defRPr/>
            </a:pPr>
            <a:endParaRPr lang="en-US" altLang="zh-CN" dirty="0"/>
          </a:p>
        </p:txBody>
      </p:sp>
      <p:sp>
        <p:nvSpPr>
          <p:cNvPr id="21606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200">
                <a:effectLst/>
                <a:latin typeface="Arial" charset="0"/>
                <a:ea typeface="宋体" pitchFamily="2" charset="-122"/>
              </a:defRPr>
            </a:lvl1pPr>
          </a:lstStyle>
          <a:p>
            <a:pPr>
              <a:defRPr/>
            </a:pPr>
            <a:endParaRPr lang="en-US" altLang="zh-CN" dirty="0"/>
          </a:p>
        </p:txBody>
      </p:sp>
      <p:sp>
        <p:nvSpPr>
          <p:cNvPr id="21606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ClrTx/>
              <a:buSzTx/>
              <a:buFontTx/>
              <a:buNone/>
              <a:defRPr sz="1200">
                <a:effectLst/>
                <a:latin typeface="Arial" charset="0"/>
                <a:ea typeface="宋体" pitchFamily="2" charset="-122"/>
              </a:defRPr>
            </a:lvl1pPr>
          </a:lstStyle>
          <a:p>
            <a:pPr>
              <a:defRPr/>
            </a:pPr>
            <a:endParaRPr lang="en-US" altLang="zh-CN" dirty="0"/>
          </a:p>
        </p:txBody>
      </p:sp>
      <p:sp>
        <p:nvSpPr>
          <p:cNvPr id="21606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200">
                <a:effectLst/>
                <a:latin typeface="Arial" charset="0"/>
                <a:ea typeface="宋体" pitchFamily="2" charset="-122"/>
              </a:defRPr>
            </a:lvl1pPr>
          </a:lstStyle>
          <a:p>
            <a:pPr>
              <a:defRPr/>
            </a:pPr>
            <a:fld id="{F374D668-D138-4503-8038-BF417F930298}" type="slidenum">
              <a:rPr lang="en-US" altLang="zh-CN"/>
              <a:pPr>
                <a:defRPr/>
              </a:pPr>
              <a:t>‹#›</a:t>
            </a:fld>
            <a:endParaRPr lang="en-US" altLang="zh-CN" dirty="0"/>
          </a:p>
        </p:txBody>
      </p:sp>
    </p:spTree>
    <p:extLst>
      <p:ext uri="{BB962C8B-B14F-4D97-AF65-F5344CB8AC3E}">
        <p14:creationId xmlns:p14="http://schemas.microsoft.com/office/powerpoint/2010/main" val="28143437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ClrTx/>
              <a:buSzTx/>
              <a:buFontTx/>
              <a:buNone/>
              <a:defRPr sz="1200">
                <a:effectLst/>
                <a:latin typeface="Arial" charset="0"/>
                <a:ea typeface="宋体" pitchFamily="2" charset="-122"/>
              </a:defRPr>
            </a:lvl1pPr>
          </a:lstStyle>
          <a:p>
            <a:pPr>
              <a:defRPr/>
            </a:pPr>
            <a:endParaRPr lang="en-US" altLang="zh-CN" dirty="0"/>
          </a:p>
        </p:txBody>
      </p:sp>
      <p:sp>
        <p:nvSpPr>
          <p:cNvPr id="276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200">
                <a:effectLst/>
                <a:latin typeface="Arial" charset="0"/>
                <a:ea typeface="宋体" pitchFamily="2" charset="-122"/>
              </a:defRPr>
            </a:lvl1pPr>
          </a:lstStyle>
          <a:p>
            <a:pPr>
              <a:defRPr/>
            </a:pPr>
            <a:endParaRPr lang="en-US" altLang="zh-CN" dirty="0"/>
          </a:p>
        </p:txBody>
      </p:sp>
      <p:sp>
        <p:nvSpPr>
          <p:cNvPr id="5530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76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ClrTx/>
              <a:buSzTx/>
              <a:buFontTx/>
              <a:buNone/>
              <a:defRPr sz="1200">
                <a:effectLst/>
                <a:latin typeface="Arial" charset="0"/>
                <a:ea typeface="宋体" pitchFamily="2" charset="-122"/>
              </a:defRPr>
            </a:lvl1pPr>
          </a:lstStyle>
          <a:p>
            <a:pPr>
              <a:defRPr/>
            </a:pPr>
            <a:endParaRPr lang="en-US" altLang="zh-CN" dirty="0"/>
          </a:p>
        </p:txBody>
      </p:sp>
      <p:sp>
        <p:nvSpPr>
          <p:cNvPr id="276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200">
                <a:effectLst/>
                <a:latin typeface="Arial" charset="0"/>
                <a:ea typeface="宋体" pitchFamily="2" charset="-122"/>
              </a:defRPr>
            </a:lvl1pPr>
          </a:lstStyle>
          <a:p>
            <a:pPr>
              <a:defRPr/>
            </a:pPr>
            <a:fld id="{447C3CA4-1A3F-43E3-944D-8257F97CD276}" type="slidenum">
              <a:rPr lang="en-US" altLang="zh-CN"/>
              <a:pPr>
                <a:defRPr/>
              </a:pPr>
              <a:t>‹#›</a:t>
            </a:fld>
            <a:endParaRPr lang="en-US" altLang="zh-CN" dirty="0"/>
          </a:p>
        </p:txBody>
      </p:sp>
    </p:spTree>
    <p:extLst>
      <p:ext uri="{BB962C8B-B14F-4D97-AF65-F5344CB8AC3E}">
        <p14:creationId xmlns:p14="http://schemas.microsoft.com/office/powerpoint/2010/main" val="8612244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447C3CA4-1A3F-43E3-944D-8257F97CD276}" type="slidenum">
              <a:rPr lang="en-US" altLang="zh-CN" smtClean="0"/>
              <a:pPr>
                <a:defRPr/>
              </a:pPr>
              <a:t>2</a:t>
            </a:fld>
            <a:endParaRPr lang="en-US" altLang="zh-CN" dirty="0"/>
          </a:p>
        </p:txBody>
      </p:sp>
    </p:spTree>
    <p:extLst>
      <p:ext uri="{BB962C8B-B14F-4D97-AF65-F5344CB8AC3E}">
        <p14:creationId xmlns:p14="http://schemas.microsoft.com/office/powerpoint/2010/main" val="22521776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47C3CA4-1A3F-43E3-944D-8257F97CD276}" type="slidenum">
              <a:rPr lang="en-US" altLang="zh-CN" smtClean="0"/>
              <a:pPr>
                <a:defRPr/>
              </a:pPr>
              <a:t>23</a:t>
            </a:fld>
            <a:endParaRPr lang="en-US" altLang="zh-CN" dirty="0"/>
          </a:p>
        </p:txBody>
      </p:sp>
    </p:spTree>
    <p:extLst>
      <p:ext uri="{BB962C8B-B14F-4D97-AF65-F5344CB8AC3E}">
        <p14:creationId xmlns:p14="http://schemas.microsoft.com/office/powerpoint/2010/main" val="3332591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47C3CA4-1A3F-43E3-944D-8257F97CD276}" type="slidenum">
              <a:rPr lang="en-US" altLang="zh-CN" smtClean="0"/>
              <a:pPr>
                <a:defRPr/>
              </a:pPr>
              <a:t>5</a:t>
            </a:fld>
            <a:endParaRPr lang="en-US" altLang="zh-CN" dirty="0"/>
          </a:p>
        </p:txBody>
      </p:sp>
    </p:spTree>
    <p:extLst>
      <p:ext uri="{BB962C8B-B14F-4D97-AF65-F5344CB8AC3E}">
        <p14:creationId xmlns:p14="http://schemas.microsoft.com/office/powerpoint/2010/main" val="1424640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solidFill>
                  <a:schemeClr val="bg1"/>
                </a:solidFill>
                <a:latin typeface="微软雅黑" pitchFamily="34" charset="-122"/>
                <a:ea typeface="微软雅黑" pitchFamily="34" charset="-122"/>
              </a:rPr>
              <a:t>金蝶云星空系统架构支撑动态商业应用，应用金蝶云星空的企业，可以从容应对业务的发展与变化。</a:t>
            </a:r>
            <a:endParaRPr lang="en-US" altLang="zh-CN" dirty="0" smtClean="0">
              <a:solidFill>
                <a:schemeClr val="bg1"/>
              </a:solidFill>
              <a:latin typeface="微软雅黑" pitchFamily="34" charset="-122"/>
              <a:ea typeface="微软雅黑" pitchFamily="34"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solidFill>
                  <a:schemeClr val="bg1"/>
                </a:solidFill>
                <a:latin typeface="微软雅黑" pitchFamily="34" charset="-122"/>
                <a:ea typeface="微软雅黑" pitchFamily="34" charset="-122"/>
              </a:rPr>
              <a:t>动态领域模型、云平台技术、跨数据库技术、</a:t>
            </a:r>
            <a:r>
              <a:rPr lang="en-US" altLang="zh-CN" dirty="0" smtClean="0">
                <a:solidFill>
                  <a:schemeClr val="bg1"/>
                </a:solidFill>
                <a:latin typeface="微软雅黑" pitchFamily="34" charset="-122"/>
                <a:ea typeface="微软雅黑" pitchFamily="34" charset="-122"/>
              </a:rPr>
              <a:t>Web2.0</a:t>
            </a:r>
            <a:r>
              <a:rPr lang="zh-CN" altLang="en-US" dirty="0" smtClean="0">
                <a:solidFill>
                  <a:schemeClr val="bg1"/>
                </a:solidFill>
                <a:latin typeface="微软雅黑" pitchFamily="34" charset="-122"/>
                <a:ea typeface="微软雅黑" pitchFamily="34" charset="-122"/>
              </a:rPr>
              <a:t>技术、无线技术、企业管理软件生态链等方面阐述金蝶云星空的技术特性。</a:t>
            </a:r>
          </a:p>
          <a:p>
            <a:endParaRPr lang="zh-CN" altLang="en-US" dirty="0"/>
          </a:p>
        </p:txBody>
      </p:sp>
      <p:sp>
        <p:nvSpPr>
          <p:cNvPr id="4" name="灯片编号占位符 3"/>
          <p:cNvSpPr>
            <a:spLocks noGrp="1"/>
          </p:cNvSpPr>
          <p:nvPr>
            <p:ph type="sldNum" sz="quarter" idx="10"/>
          </p:nvPr>
        </p:nvSpPr>
        <p:spPr/>
        <p:txBody>
          <a:bodyPr/>
          <a:lstStyle/>
          <a:p>
            <a:pPr>
              <a:defRPr/>
            </a:pPr>
            <a:fld id="{447C3CA4-1A3F-43E3-944D-8257F97CD276}" type="slidenum">
              <a:rPr lang="en-US" altLang="zh-CN" smtClean="0"/>
              <a:pPr>
                <a:defRPr/>
              </a:pPr>
              <a:t>7</a:t>
            </a:fld>
            <a:endParaRPr lang="en-US" altLang="zh-CN" dirty="0"/>
          </a:p>
        </p:txBody>
      </p:sp>
    </p:spTree>
    <p:extLst>
      <p:ext uri="{BB962C8B-B14F-4D97-AF65-F5344CB8AC3E}">
        <p14:creationId xmlns:p14="http://schemas.microsoft.com/office/powerpoint/2010/main" val="918288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相较其他</a:t>
            </a:r>
            <a:r>
              <a:rPr lang="en-US" altLang="zh-CN" dirty="0" smtClean="0"/>
              <a:t>ERP</a:t>
            </a:r>
            <a:r>
              <a:rPr lang="zh-CN" altLang="en-US" dirty="0" smtClean="0"/>
              <a:t>平台软件，金蝶云星空</a:t>
            </a:r>
            <a:r>
              <a:rPr lang="en-US" altLang="zh-CN" baseline="0" dirty="0" smtClean="0"/>
              <a:t> </a:t>
            </a:r>
            <a:r>
              <a:rPr lang="zh-CN" altLang="en-US" baseline="0" dirty="0" smtClean="0"/>
              <a:t>将平台化向业务进一步延伸，例如预警平台、智能会计平台、核销平台、信用管理、国际化等业务平台的延伸（图中最外围的业务平台）</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447C3CA4-1A3F-43E3-944D-8257F97CD276}" type="slidenum">
              <a:rPr lang="en-US" altLang="zh-CN" smtClean="0"/>
              <a:pPr>
                <a:defRPr/>
              </a:pPr>
              <a:t>8</a:t>
            </a:fld>
            <a:endParaRPr lang="en-US" altLang="zh-CN" dirty="0"/>
          </a:p>
        </p:txBody>
      </p:sp>
    </p:spTree>
    <p:extLst>
      <p:ext uri="{BB962C8B-B14F-4D97-AF65-F5344CB8AC3E}">
        <p14:creationId xmlns:p14="http://schemas.microsoft.com/office/powerpoint/2010/main" val="1085035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solidFill>
                  <a:schemeClr val="bg2"/>
                </a:solidFill>
                <a:latin typeface="微软雅黑" pitchFamily="34" charset="-122"/>
                <a:ea typeface="微软雅黑" pitchFamily="34" charset="-122"/>
                <a:cs typeface="Arial" pitchFamily="34" charset="0"/>
              </a:rPr>
              <a:t>独创的动态领域模型，抽象了</a:t>
            </a:r>
            <a:r>
              <a:rPr lang="en-US" altLang="zh-CN" sz="1200" dirty="0" smtClean="0">
                <a:solidFill>
                  <a:schemeClr val="bg2"/>
                </a:solidFill>
                <a:latin typeface="微软雅黑" pitchFamily="34" charset="-122"/>
                <a:ea typeface="微软雅黑" pitchFamily="34" charset="-122"/>
                <a:cs typeface="Arial" pitchFamily="34" charset="0"/>
              </a:rPr>
              <a:t>28</a:t>
            </a:r>
            <a:r>
              <a:rPr lang="zh-CN" altLang="en-US" sz="1200" dirty="0" smtClean="0">
                <a:solidFill>
                  <a:schemeClr val="bg2"/>
                </a:solidFill>
                <a:latin typeface="微软雅黑" pitchFamily="34" charset="-122"/>
                <a:ea typeface="微软雅黑" pitchFamily="34" charset="-122"/>
                <a:cs typeface="Arial" pitchFamily="34" charset="0"/>
              </a:rPr>
              <a:t>种标准</a:t>
            </a:r>
            <a:r>
              <a:rPr lang="en-US" altLang="zh-CN" sz="1200" dirty="0" smtClean="0">
                <a:solidFill>
                  <a:schemeClr val="bg2"/>
                </a:solidFill>
                <a:latin typeface="微软雅黑" pitchFamily="34" charset="-122"/>
                <a:ea typeface="微软雅黑" pitchFamily="34" charset="-122"/>
                <a:cs typeface="Arial" pitchFamily="34" charset="0"/>
              </a:rPr>
              <a:t>ERP</a:t>
            </a:r>
            <a:r>
              <a:rPr lang="zh-CN" altLang="en-US" sz="1200" dirty="0" smtClean="0">
                <a:solidFill>
                  <a:schemeClr val="bg2"/>
                </a:solidFill>
                <a:latin typeface="微软雅黑" pitchFamily="34" charset="-122"/>
                <a:ea typeface="微软雅黑" pitchFamily="34" charset="-122"/>
                <a:cs typeface="Arial" pitchFamily="34" charset="0"/>
              </a:rPr>
              <a:t>领域模型、</a:t>
            </a:r>
            <a:r>
              <a:rPr lang="en-US" altLang="zh-CN" sz="1200" dirty="0" smtClean="0">
                <a:solidFill>
                  <a:schemeClr val="bg2"/>
                </a:solidFill>
                <a:latin typeface="微软雅黑" pitchFamily="34" charset="-122"/>
                <a:ea typeface="微软雅黑" pitchFamily="34" charset="-122"/>
                <a:cs typeface="Arial" pitchFamily="34" charset="0"/>
              </a:rPr>
              <a:t>1008</a:t>
            </a:r>
            <a:r>
              <a:rPr lang="zh-CN" altLang="en-US" sz="1200" dirty="0" smtClean="0">
                <a:solidFill>
                  <a:schemeClr val="bg2"/>
                </a:solidFill>
                <a:latin typeface="微软雅黑" pitchFamily="34" charset="-122"/>
                <a:ea typeface="微软雅黑" pitchFamily="34" charset="-122"/>
                <a:cs typeface="Arial" pitchFamily="34" charset="0"/>
              </a:rPr>
              <a:t>种模型元素、</a:t>
            </a:r>
            <a:r>
              <a:rPr lang="en-US" altLang="zh-CN" sz="1200" dirty="0" smtClean="0">
                <a:solidFill>
                  <a:schemeClr val="bg2"/>
                </a:solidFill>
                <a:latin typeface="微软雅黑" pitchFamily="34" charset="-122"/>
                <a:ea typeface="微软雅黑" pitchFamily="34" charset="-122"/>
                <a:cs typeface="Arial" pitchFamily="34" charset="0"/>
              </a:rPr>
              <a:t>20762</a:t>
            </a:r>
            <a:r>
              <a:rPr lang="zh-CN" altLang="en-US" sz="1200" dirty="0" smtClean="0">
                <a:solidFill>
                  <a:schemeClr val="bg2"/>
                </a:solidFill>
                <a:latin typeface="微软雅黑" pitchFamily="34" charset="-122"/>
                <a:ea typeface="微软雅黑" pitchFamily="34" charset="-122"/>
                <a:cs typeface="Arial" pitchFamily="34" charset="0"/>
              </a:rPr>
              <a:t>种模型元素属性组合，</a:t>
            </a:r>
            <a:r>
              <a:rPr lang="en-US" altLang="zh-CN" sz="1200" dirty="0" smtClean="0">
                <a:solidFill>
                  <a:schemeClr val="bg2"/>
                </a:solidFill>
                <a:latin typeface="微软雅黑" pitchFamily="34" charset="-122"/>
                <a:ea typeface="微软雅黑" pitchFamily="34" charset="-122"/>
                <a:cs typeface="Arial" pitchFamily="34" charset="0"/>
              </a:rPr>
              <a:t>234</a:t>
            </a:r>
            <a:r>
              <a:rPr lang="zh-CN" altLang="en-US" sz="1200" dirty="0" smtClean="0">
                <a:solidFill>
                  <a:schemeClr val="bg2"/>
                </a:solidFill>
                <a:latin typeface="微软雅黑" pitchFamily="34" charset="-122"/>
                <a:ea typeface="微软雅黑" pitchFamily="34" charset="-122"/>
                <a:cs typeface="Arial" pitchFamily="34" charset="0"/>
              </a:rPr>
              <a:t>个业务服务构件，通过</a:t>
            </a:r>
            <a:r>
              <a:rPr lang="en-US" altLang="zh-CN" sz="1200" dirty="0" smtClean="0">
                <a:solidFill>
                  <a:schemeClr val="bg2"/>
                </a:solidFill>
                <a:latin typeface="微软雅黑" pitchFamily="34" charset="-122"/>
                <a:ea typeface="微软雅黑" pitchFamily="34" charset="-122"/>
                <a:cs typeface="Arial" pitchFamily="34" charset="0"/>
              </a:rPr>
              <a:t>90%</a:t>
            </a:r>
            <a:r>
              <a:rPr lang="zh-CN" altLang="en-US" sz="1200" dirty="0" smtClean="0">
                <a:solidFill>
                  <a:schemeClr val="bg2"/>
                </a:solidFill>
                <a:latin typeface="微软雅黑" pitchFamily="34" charset="-122"/>
                <a:ea typeface="微软雅黑" pitchFamily="34" charset="-122"/>
                <a:cs typeface="Arial" pitchFamily="34" charset="0"/>
              </a:rPr>
              <a:t>标准配置</a:t>
            </a:r>
            <a:r>
              <a:rPr lang="en-US" altLang="zh-CN" sz="1200" dirty="0" smtClean="0">
                <a:solidFill>
                  <a:schemeClr val="bg2"/>
                </a:solidFill>
                <a:latin typeface="微软雅黑" pitchFamily="34" charset="-122"/>
                <a:ea typeface="微软雅黑" pitchFamily="34" charset="-122"/>
                <a:cs typeface="Arial" pitchFamily="34" charset="0"/>
              </a:rPr>
              <a:t>+10%</a:t>
            </a:r>
            <a:r>
              <a:rPr lang="zh-CN" altLang="en-US" sz="1200" dirty="0" smtClean="0">
                <a:solidFill>
                  <a:schemeClr val="bg2"/>
                </a:solidFill>
                <a:latin typeface="微软雅黑" pitchFamily="34" charset="-122"/>
                <a:ea typeface="微软雅黑" pitchFamily="34" charset="-122"/>
                <a:cs typeface="Arial" pitchFamily="34" charset="0"/>
              </a:rPr>
              <a:t> 开发即可实现快速交付</a:t>
            </a:r>
          </a:p>
        </p:txBody>
      </p:sp>
      <p:sp>
        <p:nvSpPr>
          <p:cNvPr id="4" name="灯片编号占位符 3"/>
          <p:cNvSpPr>
            <a:spLocks noGrp="1"/>
          </p:cNvSpPr>
          <p:nvPr>
            <p:ph type="sldNum" sz="quarter" idx="10"/>
          </p:nvPr>
        </p:nvSpPr>
        <p:spPr/>
        <p:txBody>
          <a:bodyPr/>
          <a:lstStyle/>
          <a:p>
            <a:pPr>
              <a:defRPr/>
            </a:pPr>
            <a:fld id="{447C3CA4-1A3F-43E3-944D-8257F97CD276}" type="slidenum">
              <a:rPr lang="en-US" altLang="zh-CN" smtClean="0"/>
              <a:pPr>
                <a:defRPr/>
              </a:pPr>
              <a:t>11</a:t>
            </a:fld>
            <a:endParaRPr lang="en-US" altLang="zh-CN" dirty="0"/>
          </a:p>
        </p:txBody>
      </p:sp>
    </p:spTree>
    <p:extLst>
      <p:ext uri="{BB962C8B-B14F-4D97-AF65-F5344CB8AC3E}">
        <p14:creationId xmlns:p14="http://schemas.microsoft.com/office/powerpoint/2010/main" val="322650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solidFill>
                  <a:schemeClr val="bg2"/>
                </a:solidFill>
                <a:latin typeface="微软雅黑" pitchFamily="34" charset="-122"/>
                <a:ea typeface="微软雅黑" pitchFamily="34" charset="-122"/>
                <a:cs typeface="Arial" pitchFamily="34" charset="0"/>
              </a:rPr>
              <a:t>基于开放的界面服务接口开发的不同的前端，实现一次设计多“端”运行；设计时即运行时，界面元素、操作、逻辑配置的变动实时动态运行</a:t>
            </a:r>
          </a:p>
        </p:txBody>
      </p:sp>
      <p:sp>
        <p:nvSpPr>
          <p:cNvPr id="4" name="灯片编号占位符 3"/>
          <p:cNvSpPr>
            <a:spLocks noGrp="1"/>
          </p:cNvSpPr>
          <p:nvPr>
            <p:ph type="sldNum" sz="quarter" idx="10"/>
          </p:nvPr>
        </p:nvSpPr>
        <p:spPr/>
        <p:txBody>
          <a:bodyPr/>
          <a:lstStyle/>
          <a:p>
            <a:pPr>
              <a:defRPr/>
            </a:pPr>
            <a:fld id="{447C3CA4-1A3F-43E3-944D-8257F97CD276}" type="slidenum">
              <a:rPr lang="en-US" altLang="zh-CN" smtClean="0"/>
              <a:pPr>
                <a:defRPr/>
              </a:pPr>
              <a:t>12</a:t>
            </a:fld>
            <a:endParaRPr lang="en-US" altLang="zh-CN" dirty="0"/>
          </a:p>
        </p:txBody>
      </p:sp>
    </p:spTree>
    <p:extLst>
      <p:ext uri="{BB962C8B-B14F-4D97-AF65-F5344CB8AC3E}">
        <p14:creationId xmlns:p14="http://schemas.microsoft.com/office/powerpoint/2010/main" val="33805869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b="1" dirty="0" smtClean="0">
                <a:solidFill>
                  <a:schemeClr val="bg1"/>
                </a:solidFill>
                <a:latin typeface="微软雅黑" pitchFamily="34" charset="-122"/>
                <a:ea typeface="微软雅黑" pitchFamily="34" charset="-122"/>
              </a:rPr>
              <a:t>面向业务人员的建模体系使各种角色都能对业务功能进行配置性开发</a:t>
            </a:r>
          </a:p>
        </p:txBody>
      </p:sp>
      <p:sp>
        <p:nvSpPr>
          <p:cNvPr id="4" name="灯片编号占位符 3"/>
          <p:cNvSpPr>
            <a:spLocks noGrp="1"/>
          </p:cNvSpPr>
          <p:nvPr>
            <p:ph type="sldNum" sz="quarter" idx="10"/>
          </p:nvPr>
        </p:nvSpPr>
        <p:spPr/>
        <p:txBody>
          <a:bodyPr/>
          <a:lstStyle/>
          <a:p>
            <a:pPr>
              <a:defRPr/>
            </a:pPr>
            <a:fld id="{447C3CA4-1A3F-43E3-944D-8257F97CD276}" type="slidenum">
              <a:rPr lang="en-US" altLang="zh-CN" smtClean="0"/>
              <a:pPr>
                <a:defRPr/>
              </a:pPr>
              <a:t>13</a:t>
            </a:fld>
            <a:endParaRPr lang="en-US" altLang="zh-CN" dirty="0"/>
          </a:p>
        </p:txBody>
      </p:sp>
    </p:spTree>
    <p:extLst>
      <p:ext uri="{BB962C8B-B14F-4D97-AF65-F5344CB8AC3E}">
        <p14:creationId xmlns:p14="http://schemas.microsoft.com/office/powerpoint/2010/main" val="21780764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1">
              <a:buFont typeface="Wingdings" pitchFamily="2" charset="2"/>
              <a:buChar char="Ø"/>
            </a:pPr>
            <a:r>
              <a:rPr lang="zh-CN" altLang="en-US" sz="1400" dirty="0" smtClean="0">
                <a:latin typeface="微软雅黑" pitchFamily="34" charset="-122"/>
                <a:ea typeface="微软雅黑" pitchFamily="34" charset="-122"/>
              </a:rPr>
              <a:t>标准、行业、伙伴、客户等多层次开发模型，支持成果组合应用与平滑升级</a:t>
            </a:r>
            <a:endParaRPr lang="en-US" altLang="zh-CN" sz="1400" dirty="0" smtClean="0">
              <a:latin typeface="微软雅黑" pitchFamily="34" charset="-122"/>
              <a:ea typeface="微软雅黑" pitchFamily="34" charset="-122"/>
            </a:endParaRPr>
          </a:p>
          <a:p>
            <a:pPr marL="0" lvl="1">
              <a:buFont typeface="Wingdings" pitchFamily="2" charset="2"/>
              <a:buChar char="Ø"/>
            </a:pPr>
            <a:r>
              <a:rPr lang="zh-CN" altLang="en-US" sz="1400" dirty="0" smtClean="0">
                <a:latin typeface="微软雅黑" pitchFamily="34" charset="-122"/>
                <a:ea typeface="微软雅黑" pitchFamily="34" charset="-122"/>
              </a:rPr>
              <a:t>能够自我学习和行业知识积累的智慧元模型系统</a:t>
            </a:r>
            <a:endParaRPr lang="en-US" altLang="zh-CN" sz="1400" dirty="0" smtClean="0">
              <a:latin typeface="微软雅黑" pitchFamily="34" charset="-122"/>
              <a:ea typeface="微软雅黑" pitchFamily="34" charset="-122"/>
            </a:endParaRPr>
          </a:p>
          <a:p>
            <a:pPr marL="0" lvl="1">
              <a:buFont typeface="Wingdings" pitchFamily="2" charset="2"/>
              <a:buChar char="Ø"/>
            </a:pPr>
            <a:r>
              <a:rPr lang="zh-CN" altLang="en-US" sz="1400" dirty="0" smtClean="0">
                <a:latin typeface="微软雅黑" pitchFamily="34" charset="-122"/>
                <a:ea typeface="微软雅黑" pitchFamily="34" charset="-122"/>
              </a:rPr>
              <a:t>独特的的模型解释系统</a:t>
            </a:r>
            <a:endParaRPr lang="en-US" altLang="zh-CN" sz="1400" dirty="0" smtClean="0">
              <a:latin typeface="微软雅黑" pitchFamily="34" charset="-122"/>
              <a:ea typeface="微软雅黑" pitchFamily="34" charset="-122"/>
            </a:endParaRPr>
          </a:p>
          <a:p>
            <a:pPr marL="0" lvl="1">
              <a:buFont typeface="Wingdings" pitchFamily="2" charset="2"/>
              <a:buChar char="Ø"/>
            </a:pPr>
            <a:r>
              <a:rPr lang="zh-CN" altLang="en-US" sz="1400" dirty="0" smtClean="0">
                <a:latin typeface="微软雅黑" pitchFamily="34" charset="-122"/>
                <a:ea typeface="微软雅黑" pitchFamily="34" charset="-122"/>
              </a:rPr>
              <a:t>实现了微内核架构设计</a:t>
            </a:r>
            <a:endParaRPr lang="en-US" altLang="zh-CN" sz="1400" dirty="0" smtClean="0">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pPr>
              <a:defRPr/>
            </a:pPr>
            <a:fld id="{447C3CA4-1A3F-43E3-944D-8257F97CD276}" type="slidenum">
              <a:rPr lang="en-US" altLang="zh-CN" smtClean="0"/>
              <a:pPr>
                <a:defRPr/>
              </a:pPr>
              <a:t>15</a:t>
            </a:fld>
            <a:endParaRPr lang="en-US" altLang="zh-CN" dirty="0"/>
          </a:p>
        </p:txBody>
      </p:sp>
    </p:spTree>
    <p:extLst>
      <p:ext uri="{BB962C8B-B14F-4D97-AF65-F5344CB8AC3E}">
        <p14:creationId xmlns:p14="http://schemas.microsoft.com/office/powerpoint/2010/main" val="14838374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符合</a:t>
            </a:r>
            <a:r>
              <a:rPr lang="en-US" altLang="zh-CN" dirty="0" smtClean="0"/>
              <a:t>SOA</a:t>
            </a:r>
            <a:r>
              <a:rPr lang="zh-CN" altLang="en-US" dirty="0" smtClean="0"/>
              <a:t>标准，提供动态</a:t>
            </a:r>
            <a:r>
              <a:rPr lang="en-US" altLang="zh-CN" dirty="0" smtClean="0"/>
              <a:t>Web</a:t>
            </a:r>
            <a:r>
              <a:rPr lang="zh-CN" altLang="en-US" dirty="0" smtClean="0"/>
              <a:t>服务与</a:t>
            </a:r>
            <a:r>
              <a:rPr lang="en-US" altLang="zh-CN" dirty="0" err="1" smtClean="0"/>
              <a:t>Apusic</a:t>
            </a:r>
            <a:r>
              <a:rPr lang="en-US" altLang="zh-CN" dirty="0" smtClean="0"/>
              <a:t> ESB</a:t>
            </a:r>
            <a:r>
              <a:rPr lang="zh-CN" altLang="en-US" dirty="0" smtClean="0"/>
              <a:t>产品深度集成并预置集成适配器。同时支持第三方服务总线产品</a:t>
            </a:r>
          </a:p>
        </p:txBody>
      </p:sp>
      <p:sp>
        <p:nvSpPr>
          <p:cNvPr id="4" name="灯片编号占位符 3"/>
          <p:cNvSpPr>
            <a:spLocks noGrp="1"/>
          </p:cNvSpPr>
          <p:nvPr>
            <p:ph type="sldNum" sz="quarter" idx="10"/>
          </p:nvPr>
        </p:nvSpPr>
        <p:spPr/>
        <p:txBody>
          <a:bodyPr/>
          <a:lstStyle/>
          <a:p>
            <a:pPr>
              <a:defRPr/>
            </a:pPr>
            <a:fld id="{447C3CA4-1A3F-43E3-944D-8257F97CD276}" type="slidenum">
              <a:rPr lang="en-US" altLang="zh-CN" smtClean="0"/>
              <a:pPr>
                <a:defRPr/>
              </a:pPr>
              <a:t>22</a:t>
            </a:fld>
            <a:endParaRPr lang="en-US" altLang="zh-CN" dirty="0"/>
          </a:p>
        </p:txBody>
      </p:sp>
    </p:spTree>
    <p:extLst>
      <p:ext uri="{BB962C8B-B14F-4D97-AF65-F5344CB8AC3E}">
        <p14:creationId xmlns:p14="http://schemas.microsoft.com/office/powerpoint/2010/main" val="21683148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封面">
    <p:spTree>
      <p:nvGrpSpPr>
        <p:cNvPr id="1" name=""/>
        <p:cNvGrpSpPr/>
        <p:nvPr/>
      </p:nvGrpSpPr>
      <p:grpSpPr>
        <a:xfrm>
          <a:off x="0" y="0"/>
          <a:ext cx="0" cy="0"/>
          <a:chOff x="0" y="0"/>
          <a:chExt cx="0" cy="0"/>
        </a:xfrm>
      </p:grpSpPr>
      <p:pic>
        <p:nvPicPr>
          <p:cNvPr id="11" name="Picture 2" descr="C:\Users\Administrator\Desktop\ppt背景-01.jpg"/>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0" y="-20537"/>
            <a:ext cx="9144000" cy="5178864"/>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ctrTitle" hasCustomPrompt="1"/>
          </p:nvPr>
        </p:nvSpPr>
        <p:spPr>
          <a:xfrm>
            <a:off x="1835696" y="1123658"/>
            <a:ext cx="6624736" cy="857514"/>
          </a:xfrm>
          <a:prstGeom prst="rect">
            <a:avLst/>
          </a:prstGeom>
        </p:spPr>
        <p:txBody>
          <a:bodyPr anchor="ctr">
            <a:normAutofit/>
          </a:bodyPr>
          <a:lstStyle>
            <a:lvl1pPr algn="r">
              <a:defRPr lang="zh-CN" altLang="en-US" sz="3200" b="1" i="0" kern="1200" baseline="0" dirty="0">
                <a:solidFill>
                  <a:schemeClr val="tx1">
                    <a:lumMod val="85000"/>
                    <a:lumOff val="15000"/>
                  </a:schemeClr>
                </a:solidFill>
                <a:latin typeface="Arial Black" pitchFamily="34" charset="0"/>
                <a:ea typeface="微软雅黑" pitchFamily="34" charset="-122"/>
                <a:cs typeface="微软雅黑"/>
              </a:defRPr>
            </a:lvl1pPr>
          </a:lstStyle>
          <a:p>
            <a:r>
              <a:rPr kumimoji="1" lang="zh-CN" altLang="en-US" dirty="0" smtClean="0"/>
              <a:t>金蝶顾问学院 </a:t>
            </a:r>
            <a:r>
              <a:rPr kumimoji="1" lang="en-US" altLang="zh-CN" dirty="0" smtClean="0"/>
              <a:t>PPT</a:t>
            </a:r>
            <a:r>
              <a:rPr kumimoji="1" lang="zh-CN" altLang="en-US" dirty="0" smtClean="0"/>
              <a:t>模板</a:t>
            </a:r>
            <a:endParaRPr kumimoji="1" lang="zh-CN" altLang="en-US" dirty="0"/>
          </a:p>
        </p:txBody>
      </p:sp>
      <p:sp>
        <p:nvSpPr>
          <p:cNvPr id="3" name="副标题 2"/>
          <p:cNvSpPr>
            <a:spLocks noGrp="1"/>
          </p:cNvSpPr>
          <p:nvPr>
            <p:ph type="subTitle" idx="1" hasCustomPrompt="1"/>
          </p:nvPr>
        </p:nvSpPr>
        <p:spPr>
          <a:xfrm>
            <a:off x="4873411" y="2125188"/>
            <a:ext cx="3587021" cy="1022626"/>
          </a:xfrm>
          <a:prstGeom prst="rect">
            <a:avLst/>
          </a:prstGeom>
        </p:spPr>
        <p:txBody>
          <a:bodyPr>
            <a:normAutofit/>
          </a:bodyPr>
          <a:lstStyle>
            <a:lvl1pPr marL="342900" indent="-342900" algn="r" rtl="0" eaLnBrk="0" fontAlgn="base" hangingPunct="0">
              <a:lnSpc>
                <a:spcPct val="100000"/>
              </a:lnSpc>
              <a:spcBef>
                <a:spcPct val="20000"/>
              </a:spcBef>
              <a:spcAft>
                <a:spcPct val="0"/>
              </a:spcAft>
              <a:buClr>
                <a:srgbClr val="003399"/>
              </a:buClr>
              <a:buSzPct val="80000"/>
              <a:buFont typeface="Wingdings" pitchFamily="2" charset="2"/>
              <a:buNone/>
              <a:defRPr lang="zh-CN" altLang="en-US" sz="1200" b="1" kern="1200" dirty="0">
                <a:solidFill>
                  <a:schemeClr val="tx1">
                    <a:lumMod val="85000"/>
                    <a:lumOff val="15000"/>
                  </a:schemeClr>
                </a:solidFill>
                <a:latin typeface="黑体" pitchFamily="2" charset="-122"/>
                <a:ea typeface="微软雅黑" pitchFamily="34" charset="-122"/>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nSpc>
                <a:spcPct val="150000"/>
              </a:lnSpc>
            </a:pPr>
            <a:r>
              <a:rPr kumimoji="1" lang="zh-CN" altLang="en-US" smtClean="0"/>
              <a:t>报告人</a:t>
            </a:r>
            <a:endParaRPr kumimoji="1" lang="en-US" altLang="zh-CN" smtClean="0"/>
          </a:p>
          <a:p>
            <a:pPr>
              <a:lnSpc>
                <a:spcPct val="150000"/>
              </a:lnSpc>
            </a:pPr>
            <a:r>
              <a:rPr lang="zh-CN" altLang="en-US" smtClean="0"/>
              <a:t>报告部门</a:t>
            </a:r>
            <a:endParaRPr kumimoji="1" lang="en-US" altLang="zh-CN" smtClean="0"/>
          </a:p>
          <a:p>
            <a:pPr>
              <a:lnSpc>
                <a:spcPct val="150000"/>
              </a:lnSpc>
            </a:pPr>
            <a:r>
              <a:rPr kumimoji="1" lang="en-US" altLang="zh-CN" smtClean="0">
                <a:latin typeface="Arial" panose="020B0604020202020204" pitchFamily="34" charset="0"/>
                <a:cs typeface="Arial" panose="020B0604020202020204" pitchFamily="34" charset="0"/>
              </a:rPr>
              <a:t>2016-03-02</a:t>
            </a:r>
            <a:endParaRPr kumimoji="1" lang="zh-CN" altLang="en-US" dirty="0">
              <a:latin typeface="Arial" panose="020B0604020202020204" pitchFamily="34" charset="0"/>
              <a:cs typeface="Arial" panose="020B0604020202020204" pitchFamily="34" charset="0"/>
            </a:endParaRPr>
          </a:p>
        </p:txBody>
      </p:sp>
      <p:sp>
        <p:nvSpPr>
          <p:cNvPr id="13" name="Text Box 2"/>
          <p:cNvSpPr txBox="1">
            <a:spLocks noChangeArrowheads="1"/>
          </p:cNvSpPr>
          <p:nvPr userDrawn="1"/>
        </p:nvSpPr>
        <p:spPr bwMode="auto">
          <a:xfrm>
            <a:off x="6693991" y="4817271"/>
            <a:ext cx="1622425" cy="250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5721" tIns="6668" rIns="55721" bIns="6668" anchor="ctr"/>
          <a:lstStyle>
            <a:lvl1pPr>
              <a:defRPr kumimoji="1" sz="2000">
                <a:solidFill>
                  <a:schemeClr val="tx1"/>
                </a:solidFill>
                <a:latin typeface="宋体" pitchFamily="2" charset="-122"/>
                <a:ea typeface="宋体" pitchFamily="2" charset="-122"/>
              </a:defRPr>
            </a:lvl1pPr>
            <a:lvl2pPr marL="742950" indent="-285750">
              <a:defRPr kumimoji="1" sz="2000">
                <a:solidFill>
                  <a:schemeClr val="tx1"/>
                </a:solidFill>
                <a:latin typeface="宋体" pitchFamily="2" charset="-122"/>
                <a:ea typeface="宋体" pitchFamily="2" charset="-122"/>
              </a:defRPr>
            </a:lvl2pPr>
            <a:lvl3pPr marL="1143000" indent="-228600">
              <a:defRPr kumimoji="1" sz="2000">
                <a:solidFill>
                  <a:schemeClr val="tx1"/>
                </a:solidFill>
                <a:latin typeface="宋体" pitchFamily="2" charset="-122"/>
                <a:ea typeface="宋体" pitchFamily="2" charset="-122"/>
              </a:defRPr>
            </a:lvl3pPr>
            <a:lvl4pPr marL="1600200" indent="-228600">
              <a:defRPr kumimoji="1" sz="2000">
                <a:solidFill>
                  <a:schemeClr val="tx1"/>
                </a:solidFill>
                <a:latin typeface="宋体" pitchFamily="2" charset="-122"/>
                <a:ea typeface="宋体" pitchFamily="2" charset="-122"/>
              </a:defRPr>
            </a:lvl4pPr>
            <a:lvl5pPr marL="2057400" indent="-228600">
              <a:defRPr kumimoji="1" sz="2000">
                <a:solidFill>
                  <a:schemeClr val="tx1"/>
                </a:solidFill>
                <a:latin typeface="宋体" pitchFamily="2" charset="-122"/>
                <a:ea typeface="宋体" pitchFamily="2" charset="-122"/>
              </a:defRPr>
            </a:lvl5pPr>
            <a:lvl6pPr marL="2514600" indent="-228600" fontAlgn="base">
              <a:spcBef>
                <a:spcPct val="0"/>
              </a:spcBef>
              <a:spcAft>
                <a:spcPct val="0"/>
              </a:spcAft>
              <a:defRPr kumimoji="1" sz="2000">
                <a:solidFill>
                  <a:schemeClr val="tx1"/>
                </a:solidFill>
                <a:latin typeface="宋体" pitchFamily="2" charset="-122"/>
                <a:ea typeface="宋体" pitchFamily="2" charset="-122"/>
              </a:defRPr>
            </a:lvl6pPr>
            <a:lvl7pPr marL="2971800" indent="-228600" fontAlgn="base">
              <a:spcBef>
                <a:spcPct val="0"/>
              </a:spcBef>
              <a:spcAft>
                <a:spcPct val="0"/>
              </a:spcAft>
              <a:defRPr kumimoji="1" sz="2000">
                <a:solidFill>
                  <a:schemeClr val="tx1"/>
                </a:solidFill>
                <a:latin typeface="宋体" pitchFamily="2" charset="-122"/>
                <a:ea typeface="宋体" pitchFamily="2" charset="-122"/>
              </a:defRPr>
            </a:lvl7pPr>
            <a:lvl8pPr marL="3429000" indent="-228600" fontAlgn="base">
              <a:spcBef>
                <a:spcPct val="0"/>
              </a:spcBef>
              <a:spcAft>
                <a:spcPct val="0"/>
              </a:spcAft>
              <a:defRPr kumimoji="1" sz="2000">
                <a:solidFill>
                  <a:schemeClr val="tx1"/>
                </a:solidFill>
                <a:latin typeface="宋体" pitchFamily="2" charset="-122"/>
                <a:ea typeface="宋体" pitchFamily="2" charset="-122"/>
              </a:defRPr>
            </a:lvl8pPr>
            <a:lvl9pPr marL="3886200" indent="-228600" fontAlgn="base">
              <a:spcBef>
                <a:spcPct val="0"/>
              </a:spcBef>
              <a:spcAft>
                <a:spcPct val="0"/>
              </a:spcAft>
              <a:defRPr kumimoji="1" sz="2000">
                <a:solidFill>
                  <a:schemeClr val="tx1"/>
                </a:solidFill>
                <a:latin typeface="宋体" pitchFamily="2" charset="-122"/>
                <a:ea typeface="宋体" pitchFamily="2" charset="-122"/>
              </a:defRPr>
            </a:lvl9pPr>
          </a:lstStyle>
          <a:p>
            <a:pPr algn="r">
              <a:lnSpc>
                <a:spcPts val="1050"/>
              </a:lnSpc>
            </a:pPr>
            <a:r>
              <a:rPr kumimoji="0" lang="zh-CN" altLang="en-US" sz="700" dirty="0">
                <a:solidFill>
                  <a:schemeClr val="bg1">
                    <a:lumMod val="50000"/>
                  </a:schemeClr>
                </a:solidFill>
                <a:latin typeface="微软雅黑" pitchFamily="34" charset="-122"/>
                <a:ea typeface="微软雅黑" pitchFamily="34" charset="-122"/>
              </a:rPr>
              <a:t>④内部公开 请勿外传</a:t>
            </a:r>
          </a:p>
        </p:txBody>
      </p:sp>
      <p:pic>
        <p:nvPicPr>
          <p:cNvPr id="1026" name="Picture 2" descr="C:\Users\Administrator\Desktop\金蝶顾问学院.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588224" y="339502"/>
            <a:ext cx="1862113" cy="425215"/>
          </a:xfrm>
          <a:prstGeom prst="rect">
            <a:avLst/>
          </a:prstGeom>
          <a:noFill/>
          <a:extLst>
            <a:ext uri="{909E8E84-426E-40DD-AFC4-6F175D3DCCD1}">
              <a14:hiddenFill xmlns:a14="http://schemas.microsoft.com/office/drawing/2010/main">
                <a:solidFill>
                  <a:srgbClr val="FFFFFF"/>
                </a:solidFill>
              </a14:hiddenFill>
            </a:ext>
          </a:extLst>
        </p:spPr>
      </p:pic>
      <p:sp>
        <p:nvSpPr>
          <p:cNvPr id="8" name="Text Box 2"/>
          <p:cNvSpPr txBox="1">
            <a:spLocks noChangeArrowheads="1"/>
          </p:cNvSpPr>
          <p:nvPr userDrawn="1"/>
        </p:nvSpPr>
        <p:spPr bwMode="auto">
          <a:xfrm>
            <a:off x="323117" y="4688311"/>
            <a:ext cx="2880731" cy="250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5721" tIns="6668" rIns="55721" bIns="6668" anchor="ctr"/>
          <a:lstStyle>
            <a:lvl1pPr>
              <a:defRPr kumimoji="1" sz="2000">
                <a:solidFill>
                  <a:schemeClr val="tx1"/>
                </a:solidFill>
                <a:latin typeface="宋体" pitchFamily="2" charset="-122"/>
                <a:ea typeface="宋体" pitchFamily="2" charset="-122"/>
              </a:defRPr>
            </a:lvl1pPr>
            <a:lvl2pPr marL="742950" indent="-285750">
              <a:defRPr kumimoji="1" sz="2000">
                <a:solidFill>
                  <a:schemeClr val="tx1"/>
                </a:solidFill>
                <a:latin typeface="宋体" pitchFamily="2" charset="-122"/>
                <a:ea typeface="宋体" pitchFamily="2" charset="-122"/>
              </a:defRPr>
            </a:lvl2pPr>
            <a:lvl3pPr marL="1143000" indent="-228600">
              <a:defRPr kumimoji="1" sz="2000">
                <a:solidFill>
                  <a:schemeClr val="tx1"/>
                </a:solidFill>
                <a:latin typeface="宋体" pitchFamily="2" charset="-122"/>
                <a:ea typeface="宋体" pitchFamily="2" charset="-122"/>
              </a:defRPr>
            </a:lvl3pPr>
            <a:lvl4pPr marL="1600200" indent="-228600">
              <a:defRPr kumimoji="1" sz="2000">
                <a:solidFill>
                  <a:schemeClr val="tx1"/>
                </a:solidFill>
                <a:latin typeface="宋体" pitchFamily="2" charset="-122"/>
                <a:ea typeface="宋体" pitchFamily="2" charset="-122"/>
              </a:defRPr>
            </a:lvl4pPr>
            <a:lvl5pPr marL="2057400" indent="-228600">
              <a:defRPr kumimoji="1" sz="2000">
                <a:solidFill>
                  <a:schemeClr val="tx1"/>
                </a:solidFill>
                <a:latin typeface="宋体" pitchFamily="2" charset="-122"/>
                <a:ea typeface="宋体" pitchFamily="2" charset="-122"/>
              </a:defRPr>
            </a:lvl5pPr>
            <a:lvl6pPr marL="2514600" indent="-228600" fontAlgn="base">
              <a:spcBef>
                <a:spcPct val="0"/>
              </a:spcBef>
              <a:spcAft>
                <a:spcPct val="0"/>
              </a:spcAft>
              <a:defRPr kumimoji="1" sz="2000">
                <a:solidFill>
                  <a:schemeClr val="tx1"/>
                </a:solidFill>
                <a:latin typeface="宋体" pitchFamily="2" charset="-122"/>
                <a:ea typeface="宋体" pitchFamily="2" charset="-122"/>
              </a:defRPr>
            </a:lvl6pPr>
            <a:lvl7pPr marL="2971800" indent="-228600" fontAlgn="base">
              <a:spcBef>
                <a:spcPct val="0"/>
              </a:spcBef>
              <a:spcAft>
                <a:spcPct val="0"/>
              </a:spcAft>
              <a:defRPr kumimoji="1" sz="2000">
                <a:solidFill>
                  <a:schemeClr val="tx1"/>
                </a:solidFill>
                <a:latin typeface="宋体" pitchFamily="2" charset="-122"/>
                <a:ea typeface="宋体" pitchFamily="2" charset="-122"/>
              </a:defRPr>
            </a:lvl7pPr>
            <a:lvl8pPr marL="3429000" indent="-228600" fontAlgn="base">
              <a:spcBef>
                <a:spcPct val="0"/>
              </a:spcBef>
              <a:spcAft>
                <a:spcPct val="0"/>
              </a:spcAft>
              <a:defRPr kumimoji="1" sz="2000">
                <a:solidFill>
                  <a:schemeClr val="tx1"/>
                </a:solidFill>
                <a:latin typeface="宋体" pitchFamily="2" charset="-122"/>
                <a:ea typeface="宋体" pitchFamily="2" charset="-122"/>
              </a:defRPr>
            </a:lvl8pPr>
            <a:lvl9pPr marL="3886200" indent="-228600" fontAlgn="base">
              <a:spcBef>
                <a:spcPct val="0"/>
              </a:spcBef>
              <a:spcAft>
                <a:spcPct val="0"/>
              </a:spcAft>
              <a:defRPr kumimoji="1" sz="2000">
                <a:solidFill>
                  <a:schemeClr val="tx1"/>
                </a:solidFill>
                <a:latin typeface="宋体" pitchFamily="2" charset="-122"/>
                <a:ea typeface="宋体" pitchFamily="2" charset="-122"/>
              </a:defRPr>
            </a:lvl9pPr>
          </a:lstStyle>
          <a:p>
            <a:pPr algn="l">
              <a:lnSpc>
                <a:spcPts val="1050"/>
              </a:lnSpc>
            </a:pPr>
            <a:r>
              <a:rPr lang="zh-CN" altLang="en-US" sz="800" dirty="0" smtClean="0"/>
              <a:t>版权所有 </a:t>
            </a:r>
            <a:r>
              <a:rPr lang="en-US" altLang="zh-CN" sz="800" dirty="0" smtClean="0"/>
              <a:t>© 2017 </a:t>
            </a:r>
            <a:r>
              <a:rPr lang="zh-CN" altLang="en-US" sz="800" dirty="0" smtClean="0"/>
              <a:t>金蝶精一培训教育有限公司</a:t>
            </a:r>
            <a:endParaRPr kumimoji="0" lang="zh-CN" altLang="en-US" sz="700" dirty="0">
              <a:solidFill>
                <a:schemeClr val="bg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73904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内容占位符 2"/>
          <p:cNvSpPr>
            <a:spLocks noGrp="1"/>
          </p:cNvSpPr>
          <p:nvPr>
            <p:ph idx="1"/>
          </p:nvPr>
        </p:nvSpPr>
        <p:spPr>
          <a:xfrm>
            <a:off x="251520" y="644917"/>
            <a:ext cx="8640960" cy="3852651"/>
          </a:xfrm>
          <a:prstGeom prst="rect">
            <a:avLst/>
          </a:prstGeom>
        </p:spPr>
        <p:txBody>
          <a:bodyPr>
            <a:normAutofit/>
          </a:bodyPr>
          <a:lstStyle>
            <a:lvl1pPr marL="342900" indent="-342900">
              <a:buSzPct val="100000"/>
              <a:buFontTx/>
              <a:buBlip>
                <a:blip r:embed="rId2"/>
              </a:buBlip>
              <a:defRPr sz="1800" b="0" i="0">
                <a:solidFill>
                  <a:schemeClr val="tx1">
                    <a:lumMod val="85000"/>
                    <a:lumOff val="15000"/>
                  </a:schemeClr>
                </a:solidFill>
                <a:latin typeface="微软雅黑"/>
                <a:ea typeface="微软雅黑"/>
                <a:cs typeface="微软雅黑"/>
              </a:defRPr>
            </a:lvl1pPr>
            <a:lvl2pPr>
              <a:defRPr sz="1600" b="0" i="0">
                <a:solidFill>
                  <a:schemeClr val="tx1">
                    <a:lumMod val="85000"/>
                    <a:lumOff val="15000"/>
                  </a:schemeClr>
                </a:solidFill>
                <a:latin typeface="微软雅黑"/>
                <a:ea typeface="微软雅黑"/>
                <a:cs typeface="微软雅黑"/>
              </a:defRPr>
            </a:lvl2pPr>
            <a:lvl3pPr>
              <a:defRPr sz="1400" b="0" i="0">
                <a:solidFill>
                  <a:schemeClr val="tx1">
                    <a:lumMod val="85000"/>
                    <a:lumOff val="15000"/>
                  </a:schemeClr>
                </a:solidFill>
                <a:latin typeface="微软雅黑"/>
                <a:ea typeface="微软雅黑"/>
                <a:cs typeface="微软雅黑"/>
              </a:defRPr>
            </a:lvl3pPr>
            <a:lvl4pPr>
              <a:defRPr sz="1200" b="0" i="0">
                <a:solidFill>
                  <a:schemeClr val="tx1">
                    <a:lumMod val="85000"/>
                    <a:lumOff val="15000"/>
                  </a:schemeClr>
                </a:solidFill>
                <a:latin typeface="微软雅黑"/>
                <a:ea typeface="微软雅黑"/>
                <a:cs typeface="微软雅黑"/>
              </a:defRPr>
            </a:lvl4pPr>
            <a:lvl5pPr>
              <a:defRPr sz="1200" b="0" i="0">
                <a:solidFill>
                  <a:schemeClr val="tx1">
                    <a:lumMod val="85000"/>
                    <a:lumOff val="15000"/>
                  </a:schemeClr>
                </a:solidFill>
                <a:latin typeface="微软雅黑"/>
                <a:ea typeface="微软雅黑"/>
                <a:cs typeface="微软雅黑"/>
              </a:defRPr>
            </a:lvl5pPr>
          </a:lstStyle>
          <a:p>
            <a:pPr lvl="0"/>
            <a:r>
              <a:rPr kumimoji="1" lang="zh-CN" altLang="en-US" dirty="0" smtClean="0"/>
              <a:t>单击此处编辑母版文本样式</a:t>
            </a:r>
          </a:p>
          <a:p>
            <a:pPr lvl="1"/>
            <a:r>
              <a:rPr kumimoji="1" lang="zh-CN" altLang="en-US" dirty="0" smtClean="0"/>
              <a:t>第二级</a:t>
            </a:r>
          </a:p>
          <a:p>
            <a:pPr lvl="2"/>
            <a:r>
              <a:rPr kumimoji="1" lang="zh-CN" altLang="en-US" dirty="0" smtClean="0"/>
              <a:t>第三级</a:t>
            </a:r>
          </a:p>
          <a:p>
            <a:pPr lvl="3"/>
            <a:r>
              <a:rPr kumimoji="1" lang="zh-CN" altLang="en-US" dirty="0" smtClean="0"/>
              <a:t>第四级</a:t>
            </a:r>
          </a:p>
          <a:p>
            <a:pPr lvl="4"/>
            <a:r>
              <a:rPr kumimoji="1" lang="zh-CN" altLang="en-US" dirty="0" smtClean="0"/>
              <a:t>第五级</a:t>
            </a:r>
            <a:endParaRPr kumimoji="1" lang="zh-CN" altLang="en-US" dirty="0"/>
          </a:p>
        </p:txBody>
      </p:sp>
      <p:sp>
        <p:nvSpPr>
          <p:cNvPr id="10" name="标题占位符 1"/>
          <p:cNvSpPr>
            <a:spLocks noGrp="1"/>
          </p:cNvSpPr>
          <p:nvPr>
            <p:ph type="title"/>
          </p:nvPr>
        </p:nvSpPr>
        <p:spPr>
          <a:xfrm>
            <a:off x="251520" y="16041"/>
            <a:ext cx="7886700" cy="504057"/>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55693690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10" name="图片占位符 2"/>
          <p:cNvSpPr>
            <a:spLocks noGrp="1"/>
          </p:cNvSpPr>
          <p:nvPr>
            <p:ph type="pic" idx="1"/>
          </p:nvPr>
        </p:nvSpPr>
        <p:spPr>
          <a:xfrm>
            <a:off x="3491880" y="843558"/>
            <a:ext cx="5025058"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6" name="文本占位符 3"/>
          <p:cNvSpPr>
            <a:spLocks noGrp="1"/>
          </p:cNvSpPr>
          <p:nvPr>
            <p:ph type="body" sz="half" idx="2"/>
          </p:nvPr>
        </p:nvSpPr>
        <p:spPr>
          <a:xfrm>
            <a:off x="336210" y="2595587"/>
            <a:ext cx="2949575" cy="1902396"/>
          </a:xfrm>
          <a:prstGeom prst="rect">
            <a:avLst/>
          </a:prstGeom>
        </p:spPr>
        <p:txBody>
          <a:bodyPr anchor="b"/>
          <a:lstStyle>
            <a:lvl1pPr marL="0" indent="0" algn="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17" name="标题占位符 1"/>
          <p:cNvSpPr txBox="1">
            <a:spLocks/>
          </p:cNvSpPr>
          <p:nvPr userDrawn="1"/>
        </p:nvSpPr>
        <p:spPr>
          <a:xfrm>
            <a:off x="251520" y="16041"/>
            <a:ext cx="7886700" cy="504057"/>
          </a:xfrm>
          <a:prstGeom prst="rect">
            <a:avLst/>
          </a:prstGeom>
        </p:spPr>
        <p:txBody>
          <a:bodyPr vert="horz" lIns="91440" tIns="45720" rIns="91440" bIns="45720" rtlCol="0" anchor="ctr">
            <a:normAutofit/>
          </a:bodyPr>
          <a:lstStyle>
            <a:lvl1pPr algn="l" defTabSz="457200" rtl="0" eaLnBrk="1" latinLnBrk="0" hangingPunct="1">
              <a:spcBef>
                <a:spcPct val="0"/>
              </a:spcBef>
              <a:buNone/>
              <a:defRPr kumimoji="1" lang="zh-CN" altLang="en-US" sz="2200" b="1" i="0" kern="1200" dirty="0">
                <a:solidFill>
                  <a:schemeClr val="tx1"/>
                </a:solidFill>
                <a:latin typeface="微软雅黑"/>
                <a:ea typeface="微软雅黑"/>
                <a:cs typeface="+mj-cs"/>
              </a:defRPr>
            </a:lvl1pPr>
          </a:lstStyle>
          <a:p>
            <a:pPr fontAlgn="auto">
              <a:spcAft>
                <a:spcPts val="0"/>
              </a:spcAft>
            </a:pPr>
            <a:r>
              <a:rPr lang="zh-CN" altLang="en-US" smtClean="0"/>
              <a:t>单击此处编辑母版标题样式</a:t>
            </a:r>
            <a:endParaRPr lang="zh-CN" altLang="en-US"/>
          </a:p>
        </p:txBody>
      </p:sp>
    </p:spTree>
    <p:extLst>
      <p:ext uri="{BB962C8B-B14F-4D97-AF65-F5344CB8AC3E}">
        <p14:creationId xmlns:p14="http://schemas.microsoft.com/office/powerpoint/2010/main" val="414321286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10" name="图片占位符 2"/>
          <p:cNvSpPr>
            <a:spLocks noGrp="1"/>
          </p:cNvSpPr>
          <p:nvPr>
            <p:ph type="pic" idx="1"/>
          </p:nvPr>
        </p:nvSpPr>
        <p:spPr>
          <a:xfrm>
            <a:off x="336210" y="843558"/>
            <a:ext cx="5025058"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6" name="文本占位符 3"/>
          <p:cNvSpPr>
            <a:spLocks noGrp="1"/>
          </p:cNvSpPr>
          <p:nvPr>
            <p:ph type="body" sz="half" idx="2"/>
          </p:nvPr>
        </p:nvSpPr>
        <p:spPr>
          <a:xfrm>
            <a:off x="5652120" y="2595587"/>
            <a:ext cx="2949575" cy="1902396"/>
          </a:xfrm>
          <a:prstGeom prst="rect">
            <a:avLst/>
          </a:prstGeom>
        </p:spPr>
        <p:txBody>
          <a:bodyPr anchor="b"/>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17" name="标题占位符 1"/>
          <p:cNvSpPr>
            <a:spLocks noGrp="1"/>
          </p:cNvSpPr>
          <p:nvPr>
            <p:ph type="title"/>
          </p:nvPr>
        </p:nvSpPr>
        <p:spPr>
          <a:xfrm>
            <a:off x="251520" y="16041"/>
            <a:ext cx="7886700" cy="504057"/>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27941951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
        <p:nvSpPr>
          <p:cNvPr id="7" name="标题占位符 1"/>
          <p:cNvSpPr>
            <a:spLocks noGrp="1"/>
          </p:cNvSpPr>
          <p:nvPr>
            <p:ph type="title"/>
          </p:nvPr>
        </p:nvSpPr>
        <p:spPr>
          <a:xfrm>
            <a:off x="251520" y="16041"/>
            <a:ext cx="7886700" cy="504057"/>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66832477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封底">
    <p:spTree>
      <p:nvGrpSpPr>
        <p:cNvPr id="1" name=""/>
        <p:cNvGrpSpPr/>
        <p:nvPr/>
      </p:nvGrpSpPr>
      <p:grpSpPr>
        <a:xfrm>
          <a:off x="0" y="0"/>
          <a:ext cx="0" cy="0"/>
          <a:chOff x="0" y="0"/>
          <a:chExt cx="0" cy="0"/>
        </a:xfrm>
      </p:grpSpPr>
      <p:pic>
        <p:nvPicPr>
          <p:cNvPr id="16" name="Picture 2" descr="C:\Users\Administrator\Desktop\ppt背景-01.jpg"/>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0" y="-20537"/>
            <a:ext cx="9144000" cy="5178864"/>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组合 12"/>
          <p:cNvGrpSpPr/>
          <p:nvPr userDrawn="1"/>
        </p:nvGrpSpPr>
        <p:grpSpPr>
          <a:xfrm>
            <a:off x="4472354" y="1346221"/>
            <a:ext cx="3396738" cy="1796662"/>
            <a:chOff x="3491880" y="1283088"/>
            <a:chExt cx="2933387" cy="1551579"/>
          </a:xfrm>
        </p:grpSpPr>
        <p:sp>
          <p:nvSpPr>
            <p:cNvPr id="4" name="Rectangle 4"/>
            <p:cNvSpPr>
              <a:spLocks/>
            </p:cNvSpPr>
            <p:nvPr userDrawn="1"/>
          </p:nvSpPr>
          <p:spPr bwMode="auto">
            <a:xfrm>
              <a:off x="4521566" y="1438354"/>
              <a:ext cx="1803166" cy="735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p>
              <a:r>
                <a:rPr lang="en-US" altLang="zh-CN" sz="5400" dirty="0">
                  <a:solidFill>
                    <a:schemeClr val="tx1">
                      <a:lumMod val="85000"/>
                      <a:lumOff val="15000"/>
                    </a:schemeClr>
                  </a:solidFill>
                  <a:latin typeface="Goudy Old Style" pitchFamily="18" charset="0"/>
                  <a:ea typeface="宋体" charset="0"/>
                  <a:cs typeface="Helvetica Neue UltraLight" charset="0"/>
                  <a:sym typeface="Helvetica Neue UltraLight" charset="0"/>
                </a:rPr>
                <a:t>Thanks</a:t>
              </a:r>
            </a:p>
          </p:txBody>
        </p:sp>
        <p:sp>
          <p:nvSpPr>
            <p:cNvPr id="5" name="Rectangle 5"/>
            <p:cNvSpPr>
              <a:spLocks/>
            </p:cNvSpPr>
            <p:nvPr userDrawn="1"/>
          </p:nvSpPr>
          <p:spPr bwMode="auto">
            <a:xfrm>
              <a:off x="4050688" y="2195749"/>
              <a:ext cx="978727" cy="265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p>
              <a:pPr algn="l"/>
              <a:r>
                <a:rPr lang="en-US" altLang="zh-CN" sz="2000" dirty="0">
                  <a:solidFill>
                    <a:schemeClr val="tx1">
                      <a:lumMod val="85000"/>
                      <a:lumOff val="15000"/>
                    </a:schemeClr>
                  </a:solidFill>
                  <a:latin typeface="Arial Narrow" charset="0"/>
                  <a:ea typeface="宋体" charset="0"/>
                  <a:cs typeface="Arial Narrow" charset="0"/>
                  <a:sym typeface="Arial Narrow" charset="0"/>
                </a:rPr>
                <a:t>terima kasih</a:t>
              </a:r>
            </a:p>
          </p:txBody>
        </p:sp>
        <p:sp>
          <p:nvSpPr>
            <p:cNvPr id="6" name="Rectangle 6"/>
            <p:cNvSpPr>
              <a:spLocks/>
            </p:cNvSpPr>
            <p:nvPr userDrawn="1"/>
          </p:nvSpPr>
          <p:spPr bwMode="auto">
            <a:xfrm>
              <a:off x="3491880" y="1283088"/>
              <a:ext cx="898392" cy="539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p>
              <a:pPr algn="l"/>
              <a:r>
                <a:rPr lang="zh-CN" altLang="en-US" sz="4000" dirty="0">
                  <a:solidFill>
                    <a:schemeClr val="tx1">
                      <a:lumMod val="85000"/>
                      <a:lumOff val="15000"/>
                    </a:schemeClr>
                  </a:solidFill>
                  <a:latin typeface="Arial" charset="0"/>
                  <a:sym typeface="Arial" charset="0"/>
                </a:rPr>
                <a:t>感謝</a:t>
              </a:r>
            </a:p>
          </p:txBody>
        </p:sp>
        <p:sp>
          <p:nvSpPr>
            <p:cNvPr id="7" name="Rectangle 7"/>
            <p:cNvSpPr>
              <a:spLocks/>
            </p:cNvSpPr>
            <p:nvPr userDrawn="1"/>
          </p:nvSpPr>
          <p:spPr bwMode="auto">
            <a:xfrm>
              <a:off x="5199183" y="2099618"/>
              <a:ext cx="1225080" cy="735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p>
              <a:pPr algn="l"/>
              <a:r>
                <a:rPr lang="zh-CN" altLang="en-US" sz="5400" dirty="0">
                  <a:solidFill>
                    <a:schemeClr val="tx1">
                      <a:lumMod val="85000"/>
                      <a:lumOff val="15000"/>
                    </a:schemeClr>
                  </a:solidFill>
                  <a:latin typeface="微软雅黑" pitchFamily="34" charset="-122"/>
                  <a:ea typeface="微软雅黑" pitchFamily="34" charset="-122"/>
                  <a:cs typeface="Microsoft YaHei Bold" charset="0"/>
                  <a:sym typeface="Microsoft YaHei Bold" charset="0"/>
                </a:rPr>
                <a:t>谢谢</a:t>
              </a:r>
            </a:p>
          </p:txBody>
        </p:sp>
        <p:sp>
          <p:nvSpPr>
            <p:cNvPr id="8" name="Rectangle 8"/>
            <p:cNvSpPr>
              <a:spLocks/>
            </p:cNvSpPr>
            <p:nvPr userDrawn="1"/>
          </p:nvSpPr>
          <p:spPr bwMode="auto">
            <a:xfrm>
              <a:off x="5404367" y="1336687"/>
              <a:ext cx="1020900" cy="245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p>
              <a:pPr algn="l"/>
              <a:r>
                <a:rPr lang="zh-CN" altLang="en-US" sz="1800" dirty="0">
                  <a:solidFill>
                    <a:schemeClr val="tx1">
                      <a:lumMod val="85000"/>
                      <a:lumOff val="15000"/>
                    </a:schemeClr>
                  </a:solidFill>
                  <a:latin typeface="Arial" charset="0"/>
                  <a:sym typeface="Arial" charset="0"/>
                </a:rPr>
                <a:t>ありがとう</a:t>
              </a:r>
            </a:p>
          </p:txBody>
        </p:sp>
        <p:sp>
          <p:nvSpPr>
            <p:cNvPr id="9" name="Rectangle 9"/>
            <p:cNvSpPr>
              <a:spLocks/>
            </p:cNvSpPr>
            <p:nvPr userDrawn="1"/>
          </p:nvSpPr>
          <p:spPr bwMode="auto">
            <a:xfrm>
              <a:off x="3491887" y="1869803"/>
              <a:ext cx="596650" cy="318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p>
              <a:pPr algn="l"/>
              <a:r>
                <a:rPr lang="en-US" altLang="zh-CN" sz="2400" dirty="0">
                  <a:solidFill>
                    <a:schemeClr val="tx1">
                      <a:lumMod val="85000"/>
                      <a:lumOff val="15000"/>
                    </a:schemeClr>
                  </a:solidFill>
                  <a:latin typeface="Arial" charset="0"/>
                  <a:ea typeface="宋体" charset="0"/>
                  <a:cs typeface="Thonburi" charset="0"/>
                  <a:sym typeface="Arial" charset="0"/>
                </a:rPr>
                <a:t>ขอบคุณ</a:t>
              </a:r>
            </a:p>
          </p:txBody>
        </p:sp>
      </p:grpSp>
      <p:sp>
        <p:nvSpPr>
          <p:cNvPr id="17" name="Text Box 2"/>
          <p:cNvSpPr txBox="1">
            <a:spLocks noChangeArrowheads="1"/>
          </p:cNvSpPr>
          <p:nvPr userDrawn="1"/>
        </p:nvSpPr>
        <p:spPr bwMode="auto">
          <a:xfrm>
            <a:off x="6693991" y="4817271"/>
            <a:ext cx="1622425" cy="250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5721" tIns="6668" rIns="55721" bIns="6668" anchor="ctr"/>
          <a:lstStyle>
            <a:lvl1pPr>
              <a:defRPr kumimoji="1" sz="2000">
                <a:solidFill>
                  <a:schemeClr val="tx1"/>
                </a:solidFill>
                <a:latin typeface="宋体" pitchFamily="2" charset="-122"/>
                <a:ea typeface="宋体" pitchFamily="2" charset="-122"/>
              </a:defRPr>
            </a:lvl1pPr>
            <a:lvl2pPr marL="742950" indent="-285750">
              <a:defRPr kumimoji="1" sz="2000">
                <a:solidFill>
                  <a:schemeClr val="tx1"/>
                </a:solidFill>
                <a:latin typeface="宋体" pitchFamily="2" charset="-122"/>
                <a:ea typeface="宋体" pitchFamily="2" charset="-122"/>
              </a:defRPr>
            </a:lvl2pPr>
            <a:lvl3pPr marL="1143000" indent="-228600">
              <a:defRPr kumimoji="1" sz="2000">
                <a:solidFill>
                  <a:schemeClr val="tx1"/>
                </a:solidFill>
                <a:latin typeface="宋体" pitchFamily="2" charset="-122"/>
                <a:ea typeface="宋体" pitchFamily="2" charset="-122"/>
              </a:defRPr>
            </a:lvl3pPr>
            <a:lvl4pPr marL="1600200" indent="-228600">
              <a:defRPr kumimoji="1" sz="2000">
                <a:solidFill>
                  <a:schemeClr val="tx1"/>
                </a:solidFill>
                <a:latin typeface="宋体" pitchFamily="2" charset="-122"/>
                <a:ea typeface="宋体" pitchFamily="2" charset="-122"/>
              </a:defRPr>
            </a:lvl4pPr>
            <a:lvl5pPr marL="2057400" indent="-228600">
              <a:defRPr kumimoji="1" sz="2000">
                <a:solidFill>
                  <a:schemeClr val="tx1"/>
                </a:solidFill>
                <a:latin typeface="宋体" pitchFamily="2" charset="-122"/>
                <a:ea typeface="宋体" pitchFamily="2" charset="-122"/>
              </a:defRPr>
            </a:lvl5pPr>
            <a:lvl6pPr marL="2514600" indent="-228600" fontAlgn="base">
              <a:spcBef>
                <a:spcPct val="0"/>
              </a:spcBef>
              <a:spcAft>
                <a:spcPct val="0"/>
              </a:spcAft>
              <a:defRPr kumimoji="1" sz="2000">
                <a:solidFill>
                  <a:schemeClr val="tx1"/>
                </a:solidFill>
                <a:latin typeface="宋体" pitchFamily="2" charset="-122"/>
                <a:ea typeface="宋体" pitchFamily="2" charset="-122"/>
              </a:defRPr>
            </a:lvl6pPr>
            <a:lvl7pPr marL="2971800" indent="-228600" fontAlgn="base">
              <a:spcBef>
                <a:spcPct val="0"/>
              </a:spcBef>
              <a:spcAft>
                <a:spcPct val="0"/>
              </a:spcAft>
              <a:defRPr kumimoji="1" sz="2000">
                <a:solidFill>
                  <a:schemeClr val="tx1"/>
                </a:solidFill>
                <a:latin typeface="宋体" pitchFamily="2" charset="-122"/>
                <a:ea typeface="宋体" pitchFamily="2" charset="-122"/>
              </a:defRPr>
            </a:lvl7pPr>
            <a:lvl8pPr marL="3429000" indent="-228600" fontAlgn="base">
              <a:spcBef>
                <a:spcPct val="0"/>
              </a:spcBef>
              <a:spcAft>
                <a:spcPct val="0"/>
              </a:spcAft>
              <a:defRPr kumimoji="1" sz="2000">
                <a:solidFill>
                  <a:schemeClr val="tx1"/>
                </a:solidFill>
                <a:latin typeface="宋体" pitchFamily="2" charset="-122"/>
                <a:ea typeface="宋体" pitchFamily="2" charset="-122"/>
              </a:defRPr>
            </a:lvl8pPr>
            <a:lvl9pPr marL="3886200" indent="-228600" fontAlgn="base">
              <a:spcBef>
                <a:spcPct val="0"/>
              </a:spcBef>
              <a:spcAft>
                <a:spcPct val="0"/>
              </a:spcAft>
              <a:defRPr kumimoji="1" sz="2000">
                <a:solidFill>
                  <a:schemeClr val="tx1"/>
                </a:solidFill>
                <a:latin typeface="宋体" pitchFamily="2" charset="-122"/>
                <a:ea typeface="宋体" pitchFamily="2" charset="-122"/>
              </a:defRPr>
            </a:lvl9pPr>
          </a:lstStyle>
          <a:p>
            <a:pPr algn="r">
              <a:lnSpc>
                <a:spcPts val="1050"/>
              </a:lnSpc>
            </a:pPr>
            <a:r>
              <a:rPr kumimoji="0" lang="zh-CN" altLang="en-US" sz="700" dirty="0">
                <a:solidFill>
                  <a:schemeClr val="bg1">
                    <a:lumMod val="50000"/>
                  </a:schemeClr>
                </a:solidFill>
                <a:latin typeface="微软雅黑" pitchFamily="34" charset="-122"/>
                <a:ea typeface="微软雅黑" pitchFamily="34" charset="-122"/>
              </a:rPr>
              <a:t>④内部公开 请勿外传</a:t>
            </a:r>
          </a:p>
        </p:txBody>
      </p:sp>
      <p:pic>
        <p:nvPicPr>
          <p:cNvPr id="15" name="Picture 2" descr="C:\Users\Administrator\Desktop\金蝶顾问学院.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588224" y="339502"/>
            <a:ext cx="1862113" cy="425215"/>
          </a:xfrm>
          <a:prstGeom prst="rect">
            <a:avLst/>
          </a:prstGeom>
          <a:noFill/>
          <a:extLst>
            <a:ext uri="{909E8E84-426E-40DD-AFC4-6F175D3DCCD1}">
              <a14:hiddenFill xmlns:a14="http://schemas.microsoft.com/office/drawing/2010/main">
                <a:solidFill>
                  <a:srgbClr val="FFFFFF"/>
                </a:solidFill>
              </a14:hiddenFill>
            </a:ext>
          </a:extLst>
        </p:spPr>
      </p:pic>
      <p:sp>
        <p:nvSpPr>
          <p:cNvPr id="14" name="Text Box 2"/>
          <p:cNvSpPr txBox="1">
            <a:spLocks noChangeArrowheads="1"/>
          </p:cNvSpPr>
          <p:nvPr userDrawn="1"/>
        </p:nvSpPr>
        <p:spPr bwMode="auto">
          <a:xfrm>
            <a:off x="323117" y="4688311"/>
            <a:ext cx="2880731" cy="250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5721" tIns="6668" rIns="55721" bIns="6668" anchor="ctr"/>
          <a:lstStyle>
            <a:lvl1pPr>
              <a:defRPr kumimoji="1" sz="2000">
                <a:solidFill>
                  <a:schemeClr val="tx1"/>
                </a:solidFill>
                <a:latin typeface="宋体" pitchFamily="2" charset="-122"/>
                <a:ea typeface="宋体" pitchFamily="2" charset="-122"/>
              </a:defRPr>
            </a:lvl1pPr>
            <a:lvl2pPr marL="742950" indent="-285750">
              <a:defRPr kumimoji="1" sz="2000">
                <a:solidFill>
                  <a:schemeClr val="tx1"/>
                </a:solidFill>
                <a:latin typeface="宋体" pitchFamily="2" charset="-122"/>
                <a:ea typeface="宋体" pitchFamily="2" charset="-122"/>
              </a:defRPr>
            </a:lvl2pPr>
            <a:lvl3pPr marL="1143000" indent="-228600">
              <a:defRPr kumimoji="1" sz="2000">
                <a:solidFill>
                  <a:schemeClr val="tx1"/>
                </a:solidFill>
                <a:latin typeface="宋体" pitchFamily="2" charset="-122"/>
                <a:ea typeface="宋体" pitchFamily="2" charset="-122"/>
              </a:defRPr>
            </a:lvl3pPr>
            <a:lvl4pPr marL="1600200" indent="-228600">
              <a:defRPr kumimoji="1" sz="2000">
                <a:solidFill>
                  <a:schemeClr val="tx1"/>
                </a:solidFill>
                <a:latin typeface="宋体" pitchFamily="2" charset="-122"/>
                <a:ea typeface="宋体" pitchFamily="2" charset="-122"/>
              </a:defRPr>
            </a:lvl4pPr>
            <a:lvl5pPr marL="2057400" indent="-228600">
              <a:defRPr kumimoji="1" sz="2000">
                <a:solidFill>
                  <a:schemeClr val="tx1"/>
                </a:solidFill>
                <a:latin typeface="宋体" pitchFamily="2" charset="-122"/>
                <a:ea typeface="宋体" pitchFamily="2" charset="-122"/>
              </a:defRPr>
            </a:lvl5pPr>
            <a:lvl6pPr marL="2514600" indent="-228600" fontAlgn="base">
              <a:spcBef>
                <a:spcPct val="0"/>
              </a:spcBef>
              <a:spcAft>
                <a:spcPct val="0"/>
              </a:spcAft>
              <a:defRPr kumimoji="1" sz="2000">
                <a:solidFill>
                  <a:schemeClr val="tx1"/>
                </a:solidFill>
                <a:latin typeface="宋体" pitchFamily="2" charset="-122"/>
                <a:ea typeface="宋体" pitchFamily="2" charset="-122"/>
              </a:defRPr>
            </a:lvl6pPr>
            <a:lvl7pPr marL="2971800" indent="-228600" fontAlgn="base">
              <a:spcBef>
                <a:spcPct val="0"/>
              </a:spcBef>
              <a:spcAft>
                <a:spcPct val="0"/>
              </a:spcAft>
              <a:defRPr kumimoji="1" sz="2000">
                <a:solidFill>
                  <a:schemeClr val="tx1"/>
                </a:solidFill>
                <a:latin typeface="宋体" pitchFamily="2" charset="-122"/>
                <a:ea typeface="宋体" pitchFamily="2" charset="-122"/>
              </a:defRPr>
            </a:lvl7pPr>
            <a:lvl8pPr marL="3429000" indent="-228600" fontAlgn="base">
              <a:spcBef>
                <a:spcPct val="0"/>
              </a:spcBef>
              <a:spcAft>
                <a:spcPct val="0"/>
              </a:spcAft>
              <a:defRPr kumimoji="1" sz="2000">
                <a:solidFill>
                  <a:schemeClr val="tx1"/>
                </a:solidFill>
                <a:latin typeface="宋体" pitchFamily="2" charset="-122"/>
                <a:ea typeface="宋体" pitchFamily="2" charset="-122"/>
              </a:defRPr>
            </a:lvl8pPr>
            <a:lvl9pPr marL="3886200" indent="-228600" fontAlgn="base">
              <a:spcBef>
                <a:spcPct val="0"/>
              </a:spcBef>
              <a:spcAft>
                <a:spcPct val="0"/>
              </a:spcAft>
              <a:defRPr kumimoji="1" sz="2000">
                <a:solidFill>
                  <a:schemeClr val="tx1"/>
                </a:solidFill>
                <a:latin typeface="宋体" pitchFamily="2" charset="-122"/>
                <a:ea typeface="宋体" pitchFamily="2" charset="-122"/>
              </a:defRPr>
            </a:lvl9pPr>
          </a:lstStyle>
          <a:p>
            <a:pPr algn="l">
              <a:lnSpc>
                <a:spcPts val="1050"/>
              </a:lnSpc>
            </a:pPr>
            <a:r>
              <a:rPr lang="zh-CN" altLang="en-US" sz="800" dirty="0" smtClean="0"/>
              <a:t>版权所有 </a:t>
            </a:r>
            <a:r>
              <a:rPr lang="en-US" altLang="zh-CN" sz="800" dirty="0" smtClean="0"/>
              <a:t>© 2017 </a:t>
            </a:r>
            <a:r>
              <a:rPr lang="zh-CN" altLang="en-US" sz="800" dirty="0" smtClean="0"/>
              <a:t>金蝶精一培训教育有限公司</a:t>
            </a:r>
            <a:endParaRPr kumimoji="0" lang="zh-CN" altLang="en-US" sz="700" dirty="0">
              <a:solidFill>
                <a:schemeClr val="bg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14986335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图片 10" descr="卷页.png"/>
          <p:cNvPicPr>
            <a:picLocks noChangeAspect="1"/>
          </p:cNvPicPr>
          <p:nvPr userDrawn="1"/>
        </p:nvPicPr>
        <p:blipFill>
          <a:blip r:embed="rId8" cstate="email">
            <a:extLst>
              <a:ext uri="{28A0092B-C50C-407E-A947-70E740481C1C}">
                <a14:useLocalDpi xmlns:a14="http://schemas.microsoft.com/office/drawing/2010/main"/>
              </a:ext>
            </a:extLst>
          </a:blip>
          <a:stretch>
            <a:fillRect/>
          </a:stretch>
        </p:blipFill>
        <p:spPr>
          <a:xfrm>
            <a:off x="0" y="3"/>
            <a:ext cx="9144000" cy="520095"/>
          </a:xfrm>
          <a:prstGeom prst="rect">
            <a:avLst/>
          </a:prstGeom>
          <a:effectLst>
            <a:outerShdw blurRad="50800" dist="38100" dir="6000000" sx="101000" sy="101000" algn="tl" rotWithShape="0">
              <a:prstClr val="black">
                <a:alpha val="40000"/>
              </a:prstClr>
            </a:outerShdw>
          </a:effectLst>
        </p:spPr>
      </p:pic>
      <p:sp>
        <p:nvSpPr>
          <p:cNvPr id="9" name="文本占位符 2"/>
          <p:cNvSpPr>
            <a:spLocks noGrp="1"/>
          </p:cNvSpPr>
          <p:nvPr>
            <p:ph type="body" idx="1"/>
          </p:nvPr>
        </p:nvSpPr>
        <p:spPr>
          <a:xfrm>
            <a:off x="251520" y="771550"/>
            <a:ext cx="8640960" cy="388909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3" name="标题占位符 1"/>
          <p:cNvSpPr>
            <a:spLocks noGrp="1"/>
          </p:cNvSpPr>
          <p:nvPr>
            <p:ph type="title"/>
          </p:nvPr>
        </p:nvSpPr>
        <p:spPr>
          <a:xfrm>
            <a:off x="251520" y="16041"/>
            <a:ext cx="7886700" cy="504057"/>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14" name="Text Box 2"/>
          <p:cNvSpPr txBox="1">
            <a:spLocks noChangeArrowheads="1"/>
          </p:cNvSpPr>
          <p:nvPr userDrawn="1"/>
        </p:nvSpPr>
        <p:spPr bwMode="auto">
          <a:xfrm>
            <a:off x="323117" y="4688311"/>
            <a:ext cx="2880731" cy="250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5721" tIns="6668" rIns="55721" bIns="6668" anchor="ctr"/>
          <a:lstStyle>
            <a:lvl1pPr>
              <a:defRPr kumimoji="1" sz="2000">
                <a:solidFill>
                  <a:schemeClr val="tx1"/>
                </a:solidFill>
                <a:latin typeface="宋体" pitchFamily="2" charset="-122"/>
                <a:ea typeface="宋体" pitchFamily="2" charset="-122"/>
              </a:defRPr>
            </a:lvl1pPr>
            <a:lvl2pPr marL="742950" indent="-285750">
              <a:defRPr kumimoji="1" sz="2000">
                <a:solidFill>
                  <a:schemeClr val="tx1"/>
                </a:solidFill>
                <a:latin typeface="宋体" pitchFamily="2" charset="-122"/>
                <a:ea typeface="宋体" pitchFamily="2" charset="-122"/>
              </a:defRPr>
            </a:lvl2pPr>
            <a:lvl3pPr marL="1143000" indent="-228600">
              <a:defRPr kumimoji="1" sz="2000">
                <a:solidFill>
                  <a:schemeClr val="tx1"/>
                </a:solidFill>
                <a:latin typeface="宋体" pitchFamily="2" charset="-122"/>
                <a:ea typeface="宋体" pitchFamily="2" charset="-122"/>
              </a:defRPr>
            </a:lvl3pPr>
            <a:lvl4pPr marL="1600200" indent="-228600">
              <a:defRPr kumimoji="1" sz="2000">
                <a:solidFill>
                  <a:schemeClr val="tx1"/>
                </a:solidFill>
                <a:latin typeface="宋体" pitchFamily="2" charset="-122"/>
                <a:ea typeface="宋体" pitchFamily="2" charset="-122"/>
              </a:defRPr>
            </a:lvl4pPr>
            <a:lvl5pPr marL="2057400" indent="-228600">
              <a:defRPr kumimoji="1" sz="2000">
                <a:solidFill>
                  <a:schemeClr val="tx1"/>
                </a:solidFill>
                <a:latin typeface="宋体" pitchFamily="2" charset="-122"/>
                <a:ea typeface="宋体" pitchFamily="2" charset="-122"/>
              </a:defRPr>
            </a:lvl5pPr>
            <a:lvl6pPr marL="2514600" indent="-228600" fontAlgn="base">
              <a:spcBef>
                <a:spcPct val="0"/>
              </a:spcBef>
              <a:spcAft>
                <a:spcPct val="0"/>
              </a:spcAft>
              <a:defRPr kumimoji="1" sz="2000">
                <a:solidFill>
                  <a:schemeClr val="tx1"/>
                </a:solidFill>
                <a:latin typeface="宋体" pitchFamily="2" charset="-122"/>
                <a:ea typeface="宋体" pitchFamily="2" charset="-122"/>
              </a:defRPr>
            </a:lvl6pPr>
            <a:lvl7pPr marL="2971800" indent="-228600" fontAlgn="base">
              <a:spcBef>
                <a:spcPct val="0"/>
              </a:spcBef>
              <a:spcAft>
                <a:spcPct val="0"/>
              </a:spcAft>
              <a:defRPr kumimoji="1" sz="2000">
                <a:solidFill>
                  <a:schemeClr val="tx1"/>
                </a:solidFill>
                <a:latin typeface="宋体" pitchFamily="2" charset="-122"/>
                <a:ea typeface="宋体" pitchFamily="2" charset="-122"/>
              </a:defRPr>
            </a:lvl7pPr>
            <a:lvl8pPr marL="3429000" indent="-228600" fontAlgn="base">
              <a:spcBef>
                <a:spcPct val="0"/>
              </a:spcBef>
              <a:spcAft>
                <a:spcPct val="0"/>
              </a:spcAft>
              <a:defRPr kumimoji="1" sz="2000">
                <a:solidFill>
                  <a:schemeClr val="tx1"/>
                </a:solidFill>
                <a:latin typeface="宋体" pitchFamily="2" charset="-122"/>
                <a:ea typeface="宋体" pitchFamily="2" charset="-122"/>
              </a:defRPr>
            </a:lvl8pPr>
            <a:lvl9pPr marL="3886200" indent="-228600" fontAlgn="base">
              <a:spcBef>
                <a:spcPct val="0"/>
              </a:spcBef>
              <a:spcAft>
                <a:spcPct val="0"/>
              </a:spcAft>
              <a:defRPr kumimoji="1" sz="2000">
                <a:solidFill>
                  <a:schemeClr val="tx1"/>
                </a:solidFill>
                <a:latin typeface="宋体" pitchFamily="2" charset="-122"/>
                <a:ea typeface="宋体" pitchFamily="2" charset="-122"/>
              </a:defRPr>
            </a:lvl9pPr>
          </a:lstStyle>
          <a:p>
            <a:pPr algn="l">
              <a:lnSpc>
                <a:spcPts val="1050"/>
              </a:lnSpc>
            </a:pPr>
            <a:r>
              <a:rPr lang="zh-CN" altLang="en-US" sz="800" dirty="0" smtClean="0"/>
              <a:t>版权所有 </a:t>
            </a:r>
            <a:r>
              <a:rPr lang="en-US" altLang="zh-CN" sz="800" dirty="0" smtClean="0"/>
              <a:t>© 2017 </a:t>
            </a:r>
            <a:r>
              <a:rPr lang="zh-CN" altLang="en-US" sz="800" dirty="0" smtClean="0"/>
              <a:t>金蝶精一培训教育有限公司</a:t>
            </a:r>
            <a:endParaRPr kumimoji="0" lang="zh-CN" altLang="en-US" sz="700" dirty="0">
              <a:solidFill>
                <a:schemeClr val="bg1">
                  <a:lumMod val="50000"/>
                </a:schemeClr>
              </a:solidFill>
              <a:latin typeface="微软雅黑" pitchFamily="34" charset="-122"/>
              <a:ea typeface="微软雅黑" pitchFamily="34" charset="-122"/>
            </a:endParaRPr>
          </a:p>
        </p:txBody>
      </p:sp>
      <p:pic>
        <p:nvPicPr>
          <p:cNvPr id="2050" name="Picture 2"/>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7179096" y="174013"/>
            <a:ext cx="1456611" cy="215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1994135"/>
      </p:ext>
    </p:extLst>
  </p:cSld>
  <p:clrMap bg1="lt1" tx1="dk1" bg2="lt2" tx2="dk2" accent1="accent1" accent2="accent2" accent3="accent3" accent4="accent4" accent5="accent5" accent6="accent6" hlink="hlink" folHlink="folHlink"/>
  <p:sldLayoutIdLst>
    <p:sldLayoutId id="2147484543" r:id="rId1"/>
    <p:sldLayoutId id="2147484568" r:id="rId2"/>
    <p:sldLayoutId id="2147484589" r:id="rId3"/>
    <p:sldLayoutId id="2147484602" r:id="rId4"/>
    <p:sldLayoutId id="2147484604" r:id="rId5"/>
    <p:sldLayoutId id="2147484587" r:id="rId6"/>
  </p:sldLayoutIdLst>
  <p:timing>
    <p:tnLst>
      <p:par>
        <p:cTn id="1" dur="indefinite" restart="never" nodeType="tmRoot"/>
      </p:par>
    </p:tnLst>
  </p:timing>
  <p:txStyles>
    <p:titleStyle>
      <a:lvl1pPr algn="l" defTabSz="457200" rtl="0" eaLnBrk="1" latinLnBrk="0" hangingPunct="1">
        <a:spcBef>
          <a:spcPct val="0"/>
        </a:spcBef>
        <a:buNone/>
        <a:defRPr kumimoji="1" lang="zh-CN" altLang="en-US" sz="2200" b="1" i="0" kern="1200" dirty="0">
          <a:solidFill>
            <a:schemeClr val="tx1"/>
          </a:solidFill>
          <a:latin typeface="微软雅黑"/>
          <a:ea typeface="微软雅黑"/>
          <a:cs typeface="+mj-cs"/>
        </a:defRPr>
      </a:lvl1pPr>
    </p:titleStyle>
    <p:bodyStyle>
      <a:lvl1pPr marL="342900" indent="-342900" algn="l" defTabSz="457200" rtl="0" eaLnBrk="1" fontAlgn="base" latinLnBrk="0" hangingPunct="1">
        <a:spcBef>
          <a:spcPct val="20000"/>
        </a:spcBef>
        <a:spcAft>
          <a:spcPct val="0"/>
        </a:spcAft>
        <a:buFontTx/>
        <a:buBlip>
          <a:blip r:embed="rId10"/>
        </a:buBlip>
        <a:defRPr kumimoji="1" lang="zh-CN" altLang="en-US" sz="2400" b="0" i="0" kern="1200" dirty="0" smtClean="0">
          <a:solidFill>
            <a:schemeClr val="tx1">
              <a:lumMod val="85000"/>
              <a:lumOff val="15000"/>
            </a:schemeClr>
          </a:solidFill>
          <a:latin typeface="微软雅黑"/>
          <a:ea typeface="微软雅黑"/>
          <a:cs typeface="+mn-cs"/>
        </a:defRPr>
      </a:lvl1pPr>
      <a:lvl2pPr marL="742950" indent="-285750" algn="l" defTabSz="457200" rtl="0" eaLnBrk="1" fontAlgn="base" latinLnBrk="0" hangingPunct="1">
        <a:spcBef>
          <a:spcPct val="20000"/>
        </a:spcBef>
        <a:spcAft>
          <a:spcPct val="0"/>
        </a:spcAft>
        <a:buFont typeface="Arial"/>
        <a:buChar char="–"/>
        <a:defRPr kumimoji="1" lang="zh-CN" altLang="en-US" sz="2000" b="0" i="0" kern="1200" dirty="0" smtClean="0">
          <a:solidFill>
            <a:schemeClr val="tx1">
              <a:lumMod val="85000"/>
              <a:lumOff val="15000"/>
            </a:schemeClr>
          </a:solidFill>
          <a:latin typeface="微软雅黑"/>
          <a:ea typeface="微软雅黑"/>
          <a:cs typeface="+mn-cs"/>
        </a:defRPr>
      </a:lvl2pPr>
      <a:lvl3pPr marL="1143000" indent="-228600" algn="l" defTabSz="457200" rtl="0" eaLnBrk="1" fontAlgn="base" latinLnBrk="0" hangingPunct="1">
        <a:spcBef>
          <a:spcPct val="20000"/>
        </a:spcBef>
        <a:spcAft>
          <a:spcPct val="0"/>
        </a:spcAft>
        <a:buFont typeface="Arial"/>
        <a:buChar char="•"/>
        <a:defRPr kumimoji="1" lang="zh-CN" altLang="en-US" sz="1800" b="0" i="0" kern="1200" dirty="0" smtClean="0">
          <a:solidFill>
            <a:schemeClr val="tx1">
              <a:lumMod val="85000"/>
              <a:lumOff val="15000"/>
            </a:schemeClr>
          </a:solidFill>
          <a:latin typeface="微软雅黑"/>
          <a:ea typeface="微软雅黑"/>
          <a:cs typeface="+mn-cs"/>
        </a:defRPr>
      </a:lvl3pPr>
      <a:lvl4pPr marL="1600200" indent="-228600" algn="l" defTabSz="457200" rtl="0" eaLnBrk="1" fontAlgn="base" latinLnBrk="0" hangingPunct="1">
        <a:spcBef>
          <a:spcPct val="20000"/>
        </a:spcBef>
        <a:spcAft>
          <a:spcPct val="0"/>
        </a:spcAft>
        <a:buFont typeface="Arial"/>
        <a:buChar char="–"/>
        <a:defRPr kumimoji="1" lang="zh-CN" altLang="en-US" sz="1800" b="0" i="0" kern="1200" dirty="0" smtClean="0">
          <a:solidFill>
            <a:schemeClr val="tx1">
              <a:lumMod val="85000"/>
              <a:lumOff val="15000"/>
            </a:schemeClr>
          </a:solidFill>
          <a:latin typeface="微软雅黑"/>
          <a:ea typeface="微软雅黑"/>
          <a:cs typeface="+mn-cs"/>
        </a:defRPr>
      </a:lvl4pPr>
      <a:lvl5pPr marL="2057400" indent="-228600" algn="l" defTabSz="457200" rtl="0" eaLnBrk="1" fontAlgn="base" latinLnBrk="0" hangingPunct="1">
        <a:spcBef>
          <a:spcPct val="20000"/>
        </a:spcBef>
        <a:spcAft>
          <a:spcPct val="0"/>
        </a:spcAft>
        <a:buFont typeface="Arial"/>
        <a:buChar char="»"/>
        <a:defRPr kumimoji="1" lang="zh-CN" altLang="en-US" sz="1800" b="0" i="0" kern="1200" dirty="0">
          <a:solidFill>
            <a:schemeClr val="tx1">
              <a:lumMod val="85000"/>
              <a:lumOff val="15000"/>
            </a:schemeClr>
          </a:solidFill>
          <a:latin typeface="微软雅黑"/>
          <a:ea typeface="微软雅黑"/>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14.jpeg"/><Relationship Id="rId7" Type="http://schemas.openxmlformats.org/officeDocument/2006/relationships/image" Target="../media/image18.jpe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jpeg"/><Relationship Id="rId4" Type="http://schemas.openxmlformats.org/officeDocument/2006/relationships/image" Target="../media/image15.jpeg"/><Relationship Id="rId9"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6.emf"/><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40.xml"/><Relationship Id="rId5" Type="http://schemas.openxmlformats.org/officeDocument/2006/relationships/image" Target="../media/image29.png"/><Relationship Id="rId4" Type="http://schemas.openxmlformats.org/officeDocument/2006/relationships/image" Target="../media/image28.jpeg"/></Relationships>
</file>

<file path=ppt/slides/_rels/slide14.xml.rels><?xml version="1.0" encoding="UTF-8" standalone="yes"?>
<Relationships xmlns="http://schemas.openxmlformats.org/package/2006/relationships"><Relationship Id="rId8" Type="http://schemas.openxmlformats.org/officeDocument/2006/relationships/tags" Target="../tags/tag48.xml"/><Relationship Id="rId13" Type="http://schemas.openxmlformats.org/officeDocument/2006/relationships/tags" Target="../tags/tag53.xml"/><Relationship Id="rId3" Type="http://schemas.openxmlformats.org/officeDocument/2006/relationships/tags" Target="../tags/tag43.xml"/><Relationship Id="rId7" Type="http://schemas.openxmlformats.org/officeDocument/2006/relationships/tags" Target="../tags/tag47.xml"/><Relationship Id="rId12" Type="http://schemas.openxmlformats.org/officeDocument/2006/relationships/tags" Target="../tags/tag52.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tags" Target="../tags/tag46.xml"/><Relationship Id="rId11" Type="http://schemas.openxmlformats.org/officeDocument/2006/relationships/tags" Target="../tags/tag51.xml"/><Relationship Id="rId5" Type="http://schemas.openxmlformats.org/officeDocument/2006/relationships/tags" Target="../tags/tag45.xml"/><Relationship Id="rId10" Type="http://schemas.openxmlformats.org/officeDocument/2006/relationships/tags" Target="../tags/tag50.xml"/><Relationship Id="rId4" Type="http://schemas.openxmlformats.org/officeDocument/2006/relationships/tags" Target="../tags/tag44.xml"/><Relationship Id="rId9" Type="http://schemas.openxmlformats.org/officeDocument/2006/relationships/tags" Target="../tags/tag49.xml"/><Relationship Id="rId1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5.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6.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7.wmf"/></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tags" Target="../tags/tag61.xml"/><Relationship Id="rId13" Type="http://schemas.openxmlformats.org/officeDocument/2006/relationships/tags" Target="../tags/tag66.xml"/><Relationship Id="rId3" Type="http://schemas.openxmlformats.org/officeDocument/2006/relationships/tags" Target="../tags/tag56.xml"/><Relationship Id="rId7" Type="http://schemas.openxmlformats.org/officeDocument/2006/relationships/tags" Target="../tags/tag60.xml"/><Relationship Id="rId12" Type="http://schemas.openxmlformats.org/officeDocument/2006/relationships/tags" Target="../tags/tag65.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tags" Target="../tags/tag59.xml"/><Relationship Id="rId11" Type="http://schemas.openxmlformats.org/officeDocument/2006/relationships/tags" Target="../tags/tag64.xml"/><Relationship Id="rId5" Type="http://schemas.openxmlformats.org/officeDocument/2006/relationships/tags" Target="../tags/tag58.xml"/><Relationship Id="rId10" Type="http://schemas.openxmlformats.org/officeDocument/2006/relationships/tags" Target="../tags/tag63.xml"/><Relationship Id="rId4" Type="http://schemas.openxmlformats.org/officeDocument/2006/relationships/tags" Target="../tags/tag57.xml"/><Relationship Id="rId9" Type="http://schemas.openxmlformats.org/officeDocument/2006/relationships/tags" Target="../tags/tag62.xml"/><Relationship Id="rId14"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tags" Target="../tags/tag74.xml"/><Relationship Id="rId13" Type="http://schemas.openxmlformats.org/officeDocument/2006/relationships/tags" Target="../tags/tag79.xml"/><Relationship Id="rId3" Type="http://schemas.openxmlformats.org/officeDocument/2006/relationships/tags" Target="../tags/tag69.xml"/><Relationship Id="rId7" Type="http://schemas.openxmlformats.org/officeDocument/2006/relationships/tags" Target="../tags/tag73.xml"/><Relationship Id="rId12" Type="http://schemas.openxmlformats.org/officeDocument/2006/relationships/tags" Target="../tags/tag78.xml"/><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tags" Target="../tags/tag72.xml"/><Relationship Id="rId11" Type="http://schemas.openxmlformats.org/officeDocument/2006/relationships/tags" Target="../tags/tag77.xml"/><Relationship Id="rId5" Type="http://schemas.openxmlformats.org/officeDocument/2006/relationships/tags" Target="../tags/tag71.xml"/><Relationship Id="rId10" Type="http://schemas.openxmlformats.org/officeDocument/2006/relationships/tags" Target="../tags/tag76.xml"/><Relationship Id="rId4" Type="http://schemas.openxmlformats.org/officeDocument/2006/relationships/tags" Target="../tags/tag70.xml"/><Relationship Id="rId9" Type="http://schemas.openxmlformats.org/officeDocument/2006/relationships/tags" Target="../tags/tag75.xml"/><Relationship Id="rId14"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tags" Target="../tags/tag21.xml"/><Relationship Id="rId13" Type="http://schemas.openxmlformats.org/officeDocument/2006/relationships/tags" Target="../tags/tag26.xml"/><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tags" Target="../tags/tag25.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tags" Target="../tags/tag24.xml"/><Relationship Id="rId5" Type="http://schemas.openxmlformats.org/officeDocument/2006/relationships/tags" Target="../tags/tag18.xml"/><Relationship Id="rId10" Type="http://schemas.openxmlformats.org/officeDocument/2006/relationships/tags" Target="../tags/tag23.xml"/><Relationship Id="rId4" Type="http://schemas.openxmlformats.org/officeDocument/2006/relationships/tags" Target="../tags/tag17.xml"/><Relationship Id="rId9" Type="http://schemas.openxmlformats.org/officeDocument/2006/relationships/tags" Target="../tags/tag22.xml"/><Relationship Id="rId1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tags" Target="../tags/tag34.xml"/><Relationship Id="rId13" Type="http://schemas.openxmlformats.org/officeDocument/2006/relationships/tags" Target="../tags/tag39.xml"/><Relationship Id="rId3" Type="http://schemas.openxmlformats.org/officeDocument/2006/relationships/tags" Target="../tags/tag29.xml"/><Relationship Id="rId7" Type="http://schemas.openxmlformats.org/officeDocument/2006/relationships/tags" Target="../tags/tag33.xml"/><Relationship Id="rId12" Type="http://schemas.openxmlformats.org/officeDocument/2006/relationships/tags" Target="../tags/tag38.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11" Type="http://schemas.openxmlformats.org/officeDocument/2006/relationships/tags" Target="../tags/tag37.xml"/><Relationship Id="rId5" Type="http://schemas.openxmlformats.org/officeDocument/2006/relationships/tags" Target="../tags/tag31.xml"/><Relationship Id="rId10" Type="http://schemas.openxmlformats.org/officeDocument/2006/relationships/tags" Target="../tags/tag36.xml"/><Relationship Id="rId4" Type="http://schemas.openxmlformats.org/officeDocument/2006/relationships/tags" Target="../tags/tag30.xml"/><Relationship Id="rId9" Type="http://schemas.openxmlformats.org/officeDocument/2006/relationships/tags" Target="../tags/tag35.xml"/><Relationship Id="rId1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wmf"/><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金蝶云星空</a:t>
            </a:r>
            <a:r>
              <a:rPr lang="en-US" altLang="zh-CN" dirty="0" smtClean="0"/>
              <a:t> </a:t>
            </a:r>
            <a:r>
              <a:rPr lang="en-US" altLang="zh-CN" dirty="0"/>
              <a:t>BOS</a:t>
            </a:r>
            <a:r>
              <a:rPr lang="zh-CN" altLang="en-US" dirty="0"/>
              <a:t>技术架构介绍</a:t>
            </a:r>
            <a:endParaRPr kumimoji="1" lang="zh-CN" altLang="en-US" dirty="0">
              <a:solidFill>
                <a:schemeClr val="tx1">
                  <a:lumMod val="95000"/>
                  <a:lumOff val="5000"/>
                </a:schemeClr>
              </a:solidFill>
            </a:endParaRPr>
          </a:p>
        </p:txBody>
      </p:sp>
    </p:spTree>
    <p:extLst>
      <p:ext uri="{BB962C8B-B14F-4D97-AF65-F5344CB8AC3E}">
        <p14:creationId xmlns:p14="http://schemas.microsoft.com/office/powerpoint/2010/main" val="353744889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effectLst>
                  <a:outerShdw blurRad="38100" dist="38100" dir="2700000" algn="tl">
                    <a:srgbClr val="C0C0C0"/>
                  </a:outerShdw>
                </a:effectLst>
                <a:latin typeface="微软雅黑" pitchFamily="34" charset="-122"/>
                <a:ea typeface="微软雅黑" pitchFamily="34" charset="-122"/>
              </a:rPr>
              <a:t>金蝶云星空技术架构开放性</a:t>
            </a:r>
            <a:endParaRPr lang="zh-CN" altLang="en-US" dirty="0"/>
          </a:p>
        </p:txBody>
      </p:sp>
      <p:grpSp>
        <p:nvGrpSpPr>
          <p:cNvPr id="203" name="组合 193"/>
          <p:cNvGrpSpPr>
            <a:grpSpLocks/>
          </p:cNvGrpSpPr>
          <p:nvPr/>
        </p:nvGrpSpPr>
        <p:grpSpPr bwMode="auto">
          <a:xfrm>
            <a:off x="977900" y="2037159"/>
            <a:ext cx="2924175" cy="1543050"/>
            <a:chOff x="997144" y="2533276"/>
            <a:chExt cx="2923833" cy="1544107"/>
          </a:xfrm>
        </p:grpSpPr>
        <p:grpSp>
          <p:nvGrpSpPr>
            <p:cNvPr id="204" name="Group 108"/>
            <p:cNvGrpSpPr>
              <a:grpSpLocks/>
            </p:cNvGrpSpPr>
            <p:nvPr/>
          </p:nvGrpSpPr>
          <p:grpSpPr bwMode="auto">
            <a:xfrm>
              <a:off x="997144" y="2533276"/>
              <a:ext cx="670395" cy="1544107"/>
              <a:chOff x="-1023" y="1395"/>
              <a:chExt cx="448" cy="1093"/>
            </a:xfrm>
          </p:grpSpPr>
          <p:sp>
            <p:nvSpPr>
              <p:cNvPr id="213" name="AutoShape 109"/>
              <p:cNvSpPr>
                <a:spLocks noChangeArrowheads="1"/>
              </p:cNvSpPr>
              <p:nvPr/>
            </p:nvSpPr>
            <p:spPr bwMode="auto">
              <a:xfrm>
                <a:off x="-883" y="2004"/>
                <a:ext cx="141" cy="484"/>
              </a:xfrm>
              <a:prstGeom prst="cube">
                <a:avLst>
                  <a:gd name="adj" fmla="val 25000"/>
                </a:avLst>
              </a:prstGeom>
              <a:gradFill rotWithShape="1">
                <a:gsLst>
                  <a:gs pos="0">
                    <a:srgbClr val="D6B19C"/>
                  </a:gs>
                  <a:gs pos="30000">
                    <a:srgbClr val="D49E6C"/>
                  </a:gs>
                  <a:gs pos="70000">
                    <a:srgbClr val="A65528"/>
                  </a:gs>
                  <a:gs pos="100000">
                    <a:srgbClr val="663012"/>
                  </a:gs>
                </a:gsLst>
                <a:lin ang="2700000"/>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214" name="AutoShape 110"/>
              <p:cNvSpPr>
                <a:spLocks noChangeArrowheads="1"/>
              </p:cNvSpPr>
              <p:nvPr/>
            </p:nvSpPr>
            <p:spPr bwMode="auto">
              <a:xfrm>
                <a:off x="-1023" y="1395"/>
                <a:ext cx="448" cy="838"/>
              </a:xfrm>
              <a:prstGeom prst="cube">
                <a:avLst>
                  <a:gd name="adj" fmla="val 25000"/>
                </a:avLst>
              </a:prstGeom>
              <a:gradFill rotWithShape="1">
                <a:gsLst>
                  <a:gs pos="0">
                    <a:srgbClr val="D6B19C"/>
                  </a:gs>
                  <a:gs pos="30000">
                    <a:srgbClr val="D49E6C"/>
                  </a:gs>
                  <a:gs pos="70000">
                    <a:srgbClr val="A65528"/>
                  </a:gs>
                  <a:gs pos="100000">
                    <a:srgbClr val="663012"/>
                  </a:gs>
                </a:gsLst>
                <a:lin ang="2700000"/>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latinLnBrk="1"/>
                <a:r>
                  <a:rPr kumimoji="1" lang="zh-CN" altLang="en-US" sz="1400" dirty="0">
                    <a:solidFill>
                      <a:srgbClr val="FFFFFF"/>
                    </a:solidFill>
                    <a:latin typeface="Arial Black" pitchFamily="34" charset="0"/>
                  </a:rPr>
                  <a:t>细分行业</a:t>
                </a:r>
              </a:p>
            </p:txBody>
          </p:sp>
        </p:grpSp>
        <p:grpSp>
          <p:nvGrpSpPr>
            <p:cNvPr id="205" name="Group 111"/>
            <p:cNvGrpSpPr>
              <a:grpSpLocks/>
            </p:cNvGrpSpPr>
            <p:nvPr/>
          </p:nvGrpSpPr>
          <p:grpSpPr bwMode="auto">
            <a:xfrm>
              <a:off x="1748344" y="2533276"/>
              <a:ext cx="670395" cy="1544107"/>
              <a:chOff x="-1013" y="1395"/>
              <a:chExt cx="448" cy="1093"/>
            </a:xfrm>
          </p:grpSpPr>
          <p:sp>
            <p:nvSpPr>
              <p:cNvPr id="211" name="AutoShape 112"/>
              <p:cNvSpPr>
                <a:spLocks noChangeArrowheads="1"/>
              </p:cNvSpPr>
              <p:nvPr/>
            </p:nvSpPr>
            <p:spPr bwMode="auto">
              <a:xfrm>
                <a:off x="-873" y="2004"/>
                <a:ext cx="141" cy="484"/>
              </a:xfrm>
              <a:prstGeom prst="cube">
                <a:avLst>
                  <a:gd name="adj" fmla="val 25000"/>
                </a:avLst>
              </a:prstGeom>
              <a:gradFill rotWithShape="1">
                <a:gsLst>
                  <a:gs pos="0">
                    <a:srgbClr val="D6B19C"/>
                  </a:gs>
                  <a:gs pos="30000">
                    <a:srgbClr val="D49E6C"/>
                  </a:gs>
                  <a:gs pos="70000">
                    <a:srgbClr val="A65528"/>
                  </a:gs>
                  <a:gs pos="100000">
                    <a:srgbClr val="663012"/>
                  </a:gs>
                </a:gsLst>
                <a:lin ang="2700000"/>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212" name="AutoShape 113"/>
              <p:cNvSpPr>
                <a:spLocks noChangeArrowheads="1"/>
              </p:cNvSpPr>
              <p:nvPr/>
            </p:nvSpPr>
            <p:spPr bwMode="auto">
              <a:xfrm>
                <a:off x="-1013" y="1395"/>
                <a:ext cx="448" cy="838"/>
              </a:xfrm>
              <a:prstGeom prst="cube">
                <a:avLst>
                  <a:gd name="adj" fmla="val 25000"/>
                </a:avLst>
              </a:prstGeom>
              <a:gradFill rotWithShape="1">
                <a:gsLst>
                  <a:gs pos="0">
                    <a:srgbClr val="D6B19C"/>
                  </a:gs>
                  <a:gs pos="30000">
                    <a:srgbClr val="D49E6C"/>
                  </a:gs>
                  <a:gs pos="70000">
                    <a:srgbClr val="A65528"/>
                  </a:gs>
                  <a:gs pos="100000">
                    <a:srgbClr val="663012"/>
                  </a:gs>
                </a:gsLst>
                <a:lin ang="2700000"/>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latinLnBrk="1"/>
                <a:r>
                  <a:rPr kumimoji="1" lang="zh-CN" altLang="en-US" sz="1400">
                    <a:solidFill>
                      <a:srgbClr val="FFFFFF"/>
                    </a:solidFill>
                    <a:latin typeface="Arial Black" pitchFamily="34" charset="0"/>
                  </a:rPr>
                  <a:t>增强功能</a:t>
                </a:r>
              </a:p>
            </p:txBody>
          </p:sp>
        </p:grpSp>
        <p:grpSp>
          <p:nvGrpSpPr>
            <p:cNvPr id="206" name="Group 114"/>
            <p:cNvGrpSpPr>
              <a:grpSpLocks/>
            </p:cNvGrpSpPr>
            <p:nvPr/>
          </p:nvGrpSpPr>
          <p:grpSpPr bwMode="auto">
            <a:xfrm>
              <a:off x="2495055" y="2533276"/>
              <a:ext cx="670395" cy="1544107"/>
              <a:chOff x="-1020" y="1395"/>
              <a:chExt cx="448" cy="1093"/>
            </a:xfrm>
          </p:grpSpPr>
          <p:sp>
            <p:nvSpPr>
              <p:cNvPr id="209" name="AutoShape 115"/>
              <p:cNvSpPr>
                <a:spLocks noChangeArrowheads="1"/>
              </p:cNvSpPr>
              <p:nvPr/>
            </p:nvSpPr>
            <p:spPr bwMode="auto">
              <a:xfrm>
                <a:off x="-880" y="2004"/>
                <a:ext cx="141" cy="484"/>
              </a:xfrm>
              <a:prstGeom prst="cube">
                <a:avLst>
                  <a:gd name="adj" fmla="val 25000"/>
                </a:avLst>
              </a:prstGeom>
              <a:gradFill rotWithShape="1">
                <a:gsLst>
                  <a:gs pos="0">
                    <a:srgbClr val="D6B19C"/>
                  </a:gs>
                  <a:gs pos="30000">
                    <a:srgbClr val="D49E6C"/>
                  </a:gs>
                  <a:gs pos="70000">
                    <a:srgbClr val="A65528"/>
                  </a:gs>
                  <a:gs pos="100000">
                    <a:srgbClr val="663012"/>
                  </a:gs>
                </a:gsLst>
                <a:lin ang="2700000"/>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210" name="AutoShape 116"/>
              <p:cNvSpPr>
                <a:spLocks noChangeArrowheads="1"/>
              </p:cNvSpPr>
              <p:nvPr/>
            </p:nvSpPr>
            <p:spPr bwMode="auto">
              <a:xfrm>
                <a:off x="-1020" y="1395"/>
                <a:ext cx="448" cy="838"/>
              </a:xfrm>
              <a:prstGeom prst="cube">
                <a:avLst>
                  <a:gd name="adj" fmla="val 25000"/>
                </a:avLst>
              </a:prstGeom>
              <a:gradFill rotWithShape="1">
                <a:gsLst>
                  <a:gs pos="0">
                    <a:srgbClr val="D6B19C"/>
                  </a:gs>
                  <a:gs pos="30000">
                    <a:srgbClr val="D49E6C"/>
                  </a:gs>
                  <a:gs pos="70000">
                    <a:srgbClr val="A65528"/>
                  </a:gs>
                  <a:gs pos="100000">
                    <a:srgbClr val="663012"/>
                  </a:gs>
                </a:gsLst>
                <a:lin ang="2700000"/>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latinLnBrk="1"/>
                <a:r>
                  <a:rPr kumimoji="1" lang="zh-CN" altLang="en-US" sz="1400">
                    <a:solidFill>
                      <a:srgbClr val="FFFFFF"/>
                    </a:solidFill>
                    <a:latin typeface="Arial Black" pitchFamily="34" charset="0"/>
                  </a:rPr>
                  <a:t>软件集成</a:t>
                </a:r>
              </a:p>
            </p:txBody>
          </p:sp>
        </p:grpSp>
        <p:sp>
          <p:nvSpPr>
            <p:cNvPr id="207" name="AutoShape 115"/>
            <p:cNvSpPr>
              <a:spLocks noChangeArrowheads="1"/>
            </p:cNvSpPr>
            <p:nvPr/>
          </p:nvSpPr>
          <p:spPr bwMode="auto">
            <a:xfrm>
              <a:off x="3460080" y="3393314"/>
              <a:ext cx="210995" cy="683758"/>
            </a:xfrm>
            <a:prstGeom prst="cube">
              <a:avLst>
                <a:gd name="adj" fmla="val 25000"/>
              </a:avLst>
            </a:prstGeom>
            <a:gradFill rotWithShape="1">
              <a:gsLst>
                <a:gs pos="0">
                  <a:srgbClr val="D6B19C"/>
                </a:gs>
                <a:gs pos="30000">
                  <a:srgbClr val="D49E6C"/>
                </a:gs>
                <a:gs pos="70000">
                  <a:srgbClr val="A65528"/>
                </a:gs>
                <a:gs pos="100000">
                  <a:srgbClr val="663012"/>
                </a:gs>
              </a:gsLst>
              <a:lin ang="2700000"/>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208" name="AutoShape 116"/>
            <p:cNvSpPr>
              <a:spLocks noChangeArrowheads="1"/>
            </p:cNvSpPr>
            <p:nvPr/>
          </p:nvSpPr>
          <p:spPr bwMode="auto">
            <a:xfrm>
              <a:off x="3250582" y="2533334"/>
              <a:ext cx="670395" cy="1183493"/>
            </a:xfrm>
            <a:prstGeom prst="cube">
              <a:avLst>
                <a:gd name="adj" fmla="val 25000"/>
              </a:avLst>
            </a:prstGeom>
            <a:gradFill rotWithShape="1">
              <a:gsLst>
                <a:gs pos="0">
                  <a:srgbClr val="D6B19C"/>
                </a:gs>
                <a:gs pos="30000">
                  <a:srgbClr val="D49E6C"/>
                </a:gs>
                <a:gs pos="70000">
                  <a:srgbClr val="A65528"/>
                </a:gs>
                <a:gs pos="100000">
                  <a:srgbClr val="663012"/>
                </a:gs>
              </a:gsLst>
              <a:lin ang="2700000"/>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latinLnBrk="1"/>
              <a:r>
                <a:rPr kumimoji="1" lang="zh-CN" altLang="en-US" sz="1400">
                  <a:solidFill>
                    <a:srgbClr val="FFFFFF"/>
                  </a:solidFill>
                  <a:latin typeface="Arial Black" pitchFamily="34" charset="0"/>
                </a:rPr>
                <a:t>服务集成</a:t>
              </a:r>
            </a:p>
          </p:txBody>
        </p:sp>
      </p:grpSp>
      <p:grpSp>
        <p:nvGrpSpPr>
          <p:cNvPr id="215" name="组合 194"/>
          <p:cNvGrpSpPr>
            <a:grpSpLocks/>
          </p:cNvGrpSpPr>
          <p:nvPr/>
        </p:nvGrpSpPr>
        <p:grpSpPr bwMode="auto">
          <a:xfrm>
            <a:off x="5191125" y="1772047"/>
            <a:ext cx="2919413" cy="1520825"/>
            <a:chOff x="5210628" y="2269176"/>
            <a:chExt cx="2918685" cy="1519864"/>
          </a:xfrm>
        </p:grpSpPr>
        <p:sp>
          <p:nvSpPr>
            <p:cNvPr id="216" name="AutoShape 106"/>
            <p:cNvSpPr>
              <a:spLocks noChangeArrowheads="1"/>
            </p:cNvSpPr>
            <p:nvPr/>
          </p:nvSpPr>
          <p:spPr bwMode="auto">
            <a:xfrm>
              <a:off x="6874711" y="3104510"/>
              <a:ext cx="210995" cy="683758"/>
            </a:xfrm>
            <a:prstGeom prst="cube">
              <a:avLst>
                <a:gd name="adj" fmla="val 25000"/>
              </a:avLst>
            </a:prstGeom>
            <a:gradFill rotWithShape="0">
              <a:gsLst>
                <a:gs pos="0">
                  <a:srgbClr val="FFF200"/>
                </a:gs>
                <a:gs pos="45000">
                  <a:srgbClr val="FF7A00"/>
                </a:gs>
                <a:gs pos="70000">
                  <a:srgbClr val="FF0300"/>
                </a:gs>
                <a:gs pos="100000">
                  <a:srgbClr val="4D0808"/>
                </a:gs>
              </a:gsLst>
              <a:lin ang="27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17" name="AutoShape 107"/>
            <p:cNvSpPr>
              <a:spLocks noChangeArrowheads="1"/>
            </p:cNvSpPr>
            <p:nvPr/>
          </p:nvSpPr>
          <p:spPr bwMode="auto">
            <a:xfrm>
              <a:off x="6704481" y="2270506"/>
              <a:ext cx="670395" cy="1158433"/>
            </a:xfrm>
            <a:prstGeom prst="cube">
              <a:avLst>
                <a:gd name="adj" fmla="val 25000"/>
              </a:avLst>
            </a:prstGeom>
            <a:gradFill rotWithShape="0">
              <a:gsLst>
                <a:gs pos="0">
                  <a:srgbClr val="FFF200"/>
                </a:gs>
                <a:gs pos="45000">
                  <a:srgbClr val="FF7A00"/>
                </a:gs>
                <a:gs pos="70000">
                  <a:srgbClr val="FF0300"/>
                </a:gs>
                <a:gs pos="100000">
                  <a:srgbClr val="4D0808"/>
                </a:gs>
              </a:gsLst>
              <a:lin ang="2700000"/>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latinLnBrk="1"/>
              <a:r>
                <a:rPr kumimoji="1" lang="zh-CN" altLang="en-US" sz="1400">
                  <a:solidFill>
                    <a:srgbClr val="FFFFFF"/>
                  </a:solidFill>
                  <a:latin typeface="Arial Black" pitchFamily="34" charset="0"/>
                </a:rPr>
                <a:t>软件集成</a:t>
              </a:r>
            </a:p>
          </p:txBody>
        </p:sp>
        <p:sp>
          <p:nvSpPr>
            <p:cNvPr id="218" name="AutoShape 106"/>
            <p:cNvSpPr>
              <a:spLocks noChangeArrowheads="1"/>
            </p:cNvSpPr>
            <p:nvPr/>
          </p:nvSpPr>
          <p:spPr bwMode="auto">
            <a:xfrm>
              <a:off x="6128071" y="3105282"/>
              <a:ext cx="210995" cy="683758"/>
            </a:xfrm>
            <a:prstGeom prst="cube">
              <a:avLst>
                <a:gd name="adj" fmla="val 25000"/>
              </a:avLst>
            </a:prstGeom>
            <a:gradFill rotWithShape="0">
              <a:gsLst>
                <a:gs pos="0">
                  <a:srgbClr val="FFF200"/>
                </a:gs>
                <a:gs pos="45000">
                  <a:srgbClr val="FF7A00"/>
                </a:gs>
                <a:gs pos="70000">
                  <a:srgbClr val="FF0300"/>
                </a:gs>
                <a:gs pos="100000">
                  <a:srgbClr val="4D0808"/>
                </a:gs>
              </a:gsLst>
              <a:lin ang="27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19" name="AutoShape 107"/>
            <p:cNvSpPr>
              <a:spLocks noChangeArrowheads="1"/>
            </p:cNvSpPr>
            <p:nvPr/>
          </p:nvSpPr>
          <p:spPr bwMode="auto">
            <a:xfrm>
              <a:off x="5957269" y="2269176"/>
              <a:ext cx="670395" cy="1159824"/>
            </a:xfrm>
            <a:prstGeom prst="cube">
              <a:avLst>
                <a:gd name="adj" fmla="val 25000"/>
              </a:avLst>
            </a:prstGeom>
            <a:gradFill rotWithShape="0">
              <a:gsLst>
                <a:gs pos="0">
                  <a:srgbClr val="FFF200"/>
                </a:gs>
                <a:gs pos="45000">
                  <a:srgbClr val="FF7A00"/>
                </a:gs>
                <a:gs pos="70000">
                  <a:srgbClr val="FF0300"/>
                </a:gs>
                <a:gs pos="100000">
                  <a:srgbClr val="4D0808"/>
                </a:gs>
              </a:gsLst>
              <a:lin ang="2700000"/>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latinLnBrk="1"/>
              <a:r>
                <a:rPr kumimoji="1" lang="zh-CN" altLang="en-US" sz="1400">
                  <a:solidFill>
                    <a:srgbClr val="FFFFFF"/>
                  </a:solidFill>
                  <a:latin typeface="Arial Black" pitchFamily="34" charset="0"/>
                </a:rPr>
                <a:t>增强功能</a:t>
              </a:r>
            </a:p>
          </p:txBody>
        </p:sp>
        <p:sp>
          <p:nvSpPr>
            <p:cNvPr id="220" name="AutoShape 106"/>
            <p:cNvSpPr>
              <a:spLocks noChangeArrowheads="1"/>
            </p:cNvSpPr>
            <p:nvPr/>
          </p:nvSpPr>
          <p:spPr bwMode="auto">
            <a:xfrm>
              <a:off x="5381431" y="3105282"/>
              <a:ext cx="210995" cy="683758"/>
            </a:xfrm>
            <a:prstGeom prst="cube">
              <a:avLst>
                <a:gd name="adj" fmla="val 25000"/>
              </a:avLst>
            </a:prstGeom>
            <a:gradFill rotWithShape="0">
              <a:gsLst>
                <a:gs pos="0">
                  <a:srgbClr val="FFF200"/>
                </a:gs>
                <a:gs pos="45000">
                  <a:srgbClr val="FF7A00"/>
                </a:gs>
                <a:gs pos="70000">
                  <a:srgbClr val="FF0300"/>
                </a:gs>
                <a:gs pos="100000">
                  <a:srgbClr val="4D0808"/>
                </a:gs>
              </a:gsLst>
              <a:lin ang="27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21" name="AutoShape 107"/>
            <p:cNvSpPr>
              <a:spLocks noChangeArrowheads="1"/>
            </p:cNvSpPr>
            <p:nvPr/>
          </p:nvSpPr>
          <p:spPr bwMode="auto">
            <a:xfrm>
              <a:off x="5210628" y="2269176"/>
              <a:ext cx="670395" cy="1159824"/>
            </a:xfrm>
            <a:prstGeom prst="cube">
              <a:avLst>
                <a:gd name="adj" fmla="val 25000"/>
              </a:avLst>
            </a:prstGeom>
            <a:gradFill rotWithShape="0">
              <a:gsLst>
                <a:gs pos="0">
                  <a:srgbClr val="FFF200"/>
                </a:gs>
                <a:gs pos="45000">
                  <a:srgbClr val="FF7A00"/>
                </a:gs>
                <a:gs pos="70000">
                  <a:srgbClr val="FF0300"/>
                </a:gs>
                <a:gs pos="100000">
                  <a:srgbClr val="4D0808"/>
                </a:gs>
              </a:gsLst>
              <a:lin ang="2700000"/>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latinLnBrk="1"/>
              <a:r>
                <a:rPr kumimoji="1" lang="zh-CN" altLang="en-US" sz="1400">
                  <a:solidFill>
                    <a:srgbClr val="FFFFFF"/>
                  </a:solidFill>
                  <a:latin typeface="Arial Black" pitchFamily="34" charset="0"/>
                </a:rPr>
                <a:t>细分行业</a:t>
              </a:r>
            </a:p>
          </p:txBody>
        </p:sp>
        <p:sp>
          <p:nvSpPr>
            <p:cNvPr id="222" name="AutoShape 106"/>
            <p:cNvSpPr>
              <a:spLocks noChangeArrowheads="1"/>
            </p:cNvSpPr>
            <p:nvPr/>
          </p:nvSpPr>
          <p:spPr bwMode="auto">
            <a:xfrm>
              <a:off x="7629720" y="3104510"/>
              <a:ext cx="210995" cy="683758"/>
            </a:xfrm>
            <a:prstGeom prst="cube">
              <a:avLst>
                <a:gd name="adj" fmla="val 25000"/>
              </a:avLst>
            </a:prstGeom>
            <a:gradFill rotWithShape="0">
              <a:gsLst>
                <a:gs pos="0">
                  <a:srgbClr val="FFF200"/>
                </a:gs>
                <a:gs pos="45000">
                  <a:srgbClr val="FF7A00"/>
                </a:gs>
                <a:gs pos="70000">
                  <a:srgbClr val="FF0300"/>
                </a:gs>
                <a:gs pos="100000">
                  <a:srgbClr val="4D0808"/>
                </a:gs>
              </a:gsLst>
              <a:lin ang="27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23" name="AutoShape 107"/>
            <p:cNvSpPr>
              <a:spLocks noChangeArrowheads="1"/>
            </p:cNvSpPr>
            <p:nvPr/>
          </p:nvSpPr>
          <p:spPr bwMode="auto">
            <a:xfrm>
              <a:off x="7458918" y="2269948"/>
              <a:ext cx="670395" cy="1159052"/>
            </a:xfrm>
            <a:prstGeom prst="cube">
              <a:avLst>
                <a:gd name="adj" fmla="val 25000"/>
              </a:avLst>
            </a:prstGeom>
            <a:gradFill rotWithShape="0">
              <a:gsLst>
                <a:gs pos="0">
                  <a:srgbClr val="FFF200"/>
                </a:gs>
                <a:gs pos="45000">
                  <a:srgbClr val="FF7A00"/>
                </a:gs>
                <a:gs pos="70000">
                  <a:srgbClr val="FF0300"/>
                </a:gs>
                <a:gs pos="100000">
                  <a:srgbClr val="4D0808"/>
                </a:gs>
              </a:gsLst>
              <a:lin ang="2700000"/>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latinLnBrk="1"/>
              <a:r>
                <a:rPr kumimoji="1" lang="zh-CN" altLang="en-US" sz="1400">
                  <a:solidFill>
                    <a:srgbClr val="FFFFFF"/>
                  </a:solidFill>
                  <a:latin typeface="Arial Black" pitchFamily="34" charset="0"/>
                </a:rPr>
                <a:t>服务集成</a:t>
              </a:r>
            </a:p>
          </p:txBody>
        </p:sp>
      </p:grpSp>
      <p:grpSp>
        <p:nvGrpSpPr>
          <p:cNvPr id="224" name="组合 192"/>
          <p:cNvGrpSpPr>
            <a:grpSpLocks/>
          </p:cNvGrpSpPr>
          <p:nvPr/>
        </p:nvGrpSpPr>
        <p:grpSpPr bwMode="auto">
          <a:xfrm>
            <a:off x="711200" y="3507854"/>
            <a:ext cx="7577138" cy="1446201"/>
            <a:chOff x="730786" y="4147726"/>
            <a:chExt cx="7576343" cy="1446629"/>
          </a:xfrm>
        </p:grpSpPr>
        <p:grpSp>
          <p:nvGrpSpPr>
            <p:cNvPr id="225" name="组合 189"/>
            <p:cNvGrpSpPr>
              <a:grpSpLocks/>
            </p:cNvGrpSpPr>
            <p:nvPr/>
          </p:nvGrpSpPr>
          <p:grpSpPr bwMode="auto">
            <a:xfrm>
              <a:off x="730786" y="4147726"/>
              <a:ext cx="7576343" cy="1446629"/>
              <a:chOff x="730786" y="4147726"/>
              <a:chExt cx="7576343" cy="1446629"/>
            </a:xfrm>
          </p:grpSpPr>
          <p:grpSp>
            <p:nvGrpSpPr>
              <p:cNvPr id="227" name="组合 186"/>
              <p:cNvGrpSpPr>
                <a:grpSpLocks/>
              </p:cNvGrpSpPr>
              <p:nvPr/>
            </p:nvGrpSpPr>
            <p:grpSpPr bwMode="auto">
              <a:xfrm>
                <a:off x="730786" y="4147726"/>
                <a:ext cx="7576343" cy="1446629"/>
                <a:chOff x="730786" y="4147726"/>
                <a:chExt cx="7576343" cy="1446629"/>
              </a:xfrm>
            </p:grpSpPr>
            <p:sp>
              <p:nvSpPr>
                <p:cNvPr id="285" name="Freeform 4"/>
                <p:cNvSpPr>
                  <a:spLocks/>
                </p:cNvSpPr>
                <p:nvPr/>
              </p:nvSpPr>
              <p:spPr bwMode="auto">
                <a:xfrm>
                  <a:off x="730786" y="4147726"/>
                  <a:ext cx="7576343" cy="1446629"/>
                </a:xfrm>
                <a:custGeom>
                  <a:avLst/>
                  <a:gdLst>
                    <a:gd name="T0" fmla="*/ 2147483647 w 4904"/>
                    <a:gd name="T1" fmla="*/ 0 h 992"/>
                    <a:gd name="T2" fmla="*/ 0 w 4904"/>
                    <a:gd name="T3" fmla="*/ 2147483647 h 992"/>
                    <a:gd name="T4" fmla="*/ 0 w 4904"/>
                    <a:gd name="T5" fmla="*/ 2147483647 h 992"/>
                    <a:gd name="T6" fmla="*/ 2147483647 w 4904"/>
                    <a:gd name="T7" fmla="*/ 2147483647 h 992"/>
                    <a:gd name="T8" fmla="*/ 2147483647 w 4904"/>
                    <a:gd name="T9" fmla="*/ 2147483647 h 992"/>
                    <a:gd name="T10" fmla="*/ 2147483647 w 4904"/>
                    <a:gd name="T11" fmla="*/ 0 h 992"/>
                    <a:gd name="T12" fmla="*/ 2147483647 w 4904"/>
                    <a:gd name="T13" fmla="*/ 0 h 992"/>
                    <a:gd name="T14" fmla="*/ 0 60000 65536"/>
                    <a:gd name="T15" fmla="*/ 0 60000 65536"/>
                    <a:gd name="T16" fmla="*/ 0 60000 65536"/>
                    <a:gd name="T17" fmla="*/ 0 60000 65536"/>
                    <a:gd name="T18" fmla="*/ 0 60000 65536"/>
                    <a:gd name="T19" fmla="*/ 0 60000 65536"/>
                    <a:gd name="T20" fmla="*/ 0 60000 65536"/>
                    <a:gd name="T21" fmla="*/ 0 w 4904"/>
                    <a:gd name="T22" fmla="*/ 0 h 992"/>
                    <a:gd name="T23" fmla="*/ 4904 w 4904"/>
                    <a:gd name="T24" fmla="*/ 992 h 9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904" h="992">
                      <a:moveTo>
                        <a:pt x="982" y="0"/>
                      </a:moveTo>
                      <a:lnTo>
                        <a:pt x="0" y="942"/>
                      </a:lnTo>
                      <a:lnTo>
                        <a:pt x="0" y="992"/>
                      </a:lnTo>
                      <a:lnTo>
                        <a:pt x="4096" y="992"/>
                      </a:lnTo>
                      <a:lnTo>
                        <a:pt x="4904" y="48"/>
                      </a:lnTo>
                      <a:lnTo>
                        <a:pt x="4904" y="0"/>
                      </a:lnTo>
                      <a:lnTo>
                        <a:pt x="982" y="0"/>
                      </a:lnTo>
                      <a:close/>
                    </a:path>
                  </a:pathLst>
                </a:custGeom>
                <a:gradFill rotWithShape="1">
                  <a:gsLst>
                    <a:gs pos="0">
                      <a:srgbClr val="6A6A6A"/>
                    </a:gs>
                    <a:gs pos="50000">
                      <a:srgbClr val="E6E6E6"/>
                    </a:gs>
                    <a:gs pos="100000">
                      <a:srgbClr val="6A6A6A"/>
                    </a:gs>
                  </a:gsLst>
                  <a:lin ang="2700000" scaled="1"/>
                </a:gradFill>
                <a:ln w="9525">
                  <a:round/>
                  <a:headEnd/>
                  <a:tailEnd/>
                </a:ln>
                <a:scene3d>
                  <a:camera prst="legacyObliqueBottom"/>
                  <a:lightRig rig="legacyFlat3" dir="t"/>
                </a:scene3d>
                <a:sp3d extrusionH="430200" prstMaterial="legacyMatte">
                  <a:bevelT w="13500" h="13500" prst="angle"/>
                  <a:bevelB w="13500" h="13500" prst="angle"/>
                  <a:extrusionClr>
                    <a:srgbClr val="E6E6E6"/>
                  </a:extrusionClr>
                </a:sp3d>
              </p:spPr>
              <p:txBody>
                <a:bodyPr>
                  <a:flatTx/>
                </a:bodyPr>
                <a:lstStyle/>
                <a:p>
                  <a:endParaRPr lang="zh-CN" altLang="en-US"/>
                </a:p>
              </p:txBody>
            </p:sp>
            <p:sp>
              <p:nvSpPr>
                <p:cNvPr id="286" name="Freeform 5"/>
                <p:cNvSpPr>
                  <a:spLocks/>
                </p:cNvSpPr>
                <p:nvPr/>
              </p:nvSpPr>
              <p:spPr bwMode="auto">
                <a:xfrm>
                  <a:off x="1300919" y="4161598"/>
                  <a:ext cx="6500422" cy="922509"/>
                </a:xfrm>
                <a:custGeom>
                  <a:avLst/>
                  <a:gdLst>
                    <a:gd name="T0" fmla="*/ 0 w 4208"/>
                    <a:gd name="T1" fmla="*/ 2147483647 h 632"/>
                    <a:gd name="T2" fmla="*/ 2147483647 w 4208"/>
                    <a:gd name="T3" fmla="*/ 2147483647 h 632"/>
                    <a:gd name="T4" fmla="*/ 2147483647 w 4208"/>
                    <a:gd name="T5" fmla="*/ 0 h 632"/>
                    <a:gd name="T6" fmla="*/ 2147483647 w 4208"/>
                    <a:gd name="T7" fmla="*/ 0 h 632"/>
                    <a:gd name="T8" fmla="*/ 0 w 4208"/>
                    <a:gd name="T9" fmla="*/ 2147483647 h 632"/>
                    <a:gd name="T10" fmla="*/ 0 60000 65536"/>
                    <a:gd name="T11" fmla="*/ 0 60000 65536"/>
                    <a:gd name="T12" fmla="*/ 0 60000 65536"/>
                    <a:gd name="T13" fmla="*/ 0 60000 65536"/>
                    <a:gd name="T14" fmla="*/ 0 60000 65536"/>
                    <a:gd name="T15" fmla="*/ 0 w 4208"/>
                    <a:gd name="T16" fmla="*/ 0 h 632"/>
                    <a:gd name="T17" fmla="*/ 4208 w 4208"/>
                    <a:gd name="T18" fmla="*/ 632 h 632"/>
                  </a:gdLst>
                  <a:ahLst/>
                  <a:cxnLst>
                    <a:cxn ang="T10">
                      <a:pos x="T0" y="T1"/>
                    </a:cxn>
                    <a:cxn ang="T11">
                      <a:pos x="T2" y="T3"/>
                    </a:cxn>
                    <a:cxn ang="T12">
                      <a:pos x="T4" y="T5"/>
                    </a:cxn>
                    <a:cxn ang="T13">
                      <a:pos x="T6" y="T7"/>
                    </a:cxn>
                    <a:cxn ang="T14">
                      <a:pos x="T8" y="T9"/>
                    </a:cxn>
                  </a:cxnLst>
                  <a:rect l="T15" t="T16" r="T17" b="T18"/>
                  <a:pathLst>
                    <a:path w="4208" h="632">
                      <a:moveTo>
                        <a:pt x="0" y="632"/>
                      </a:moveTo>
                      <a:lnTo>
                        <a:pt x="3576" y="632"/>
                      </a:lnTo>
                      <a:lnTo>
                        <a:pt x="4208" y="0"/>
                      </a:lnTo>
                      <a:lnTo>
                        <a:pt x="748" y="0"/>
                      </a:lnTo>
                      <a:lnTo>
                        <a:pt x="0" y="632"/>
                      </a:lnTo>
                      <a:close/>
                    </a:path>
                  </a:pathLst>
                </a:custGeom>
                <a:gradFill rotWithShape="1">
                  <a:gsLst>
                    <a:gs pos="0">
                      <a:srgbClr val="BDBDBD"/>
                    </a:gs>
                    <a:gs pos="50000">
                      <a:srgbClr val="E6E6E6"/>
                    </a:gs>
                    <a:gs pos="100000">
                      <a:srgbClr val="BDBDBD"/>
                    </a:gs>
                  </a:gsLst>
                  <a:lin ang="2700000" scaled="1"/>
                </a:gradFill>
                <a:ln w="9525">
                  <a:round/>
                  <a:headEnd/>
                  <a:tailEnd/>
                </a:ln>
                <a:scene3d>
                  <a:camera prst="legacyObliqueBottom"/>
                  <a:lightRig rig="legacyFlat3" dir="t"/>
                </a:scene3d>
                <a:sp3d extrusionH="887400" prstMaterial="legacyMatte">
                  <a:bevelT w="13500" h="13500" prst="angle"/>
                  <a:bevelB w="13500" h="13500" prst="angle"/>
                  <a:extrusionClr>
                    <a:srgbClr val="E6E6E6"/>
                  </a:extrusionClr>
                </a:sp3d>
              </p:spPr>
              <p:txBody>
                <a:bodyPr>
                  <a:flatTx/>
                </a:bodyPr>
                <a:lstStyle/>
                <a:p>
                  <a:endParaRPr lang="zh-CN" altLang="en-US"/>
                </a:p>
              </p:txBody>
            </p:sp>
          </p:grpSp>
          <p:grpSp>
            <p:nvGrpSpPr>
              <p:cNvPr id="228" name="Group 6"/>
              <p:cNvGrpSpPr>
                <a:grpSpLocks/>
              </p:cNvGrpSpPr>
              <p:nvPr/>
            </p:nvGrpSpPr>
            <p:grpSpPr bwMode="auto">
              <a:xfrm>
                <a:off x="2285560" y="4520976"/>
                <a:ext cx="809560" cy="252878"/>
                <a:chOff x="2867" y="2576"/>
                <a:chExt cx="524" cy="174"/>
              </a:xfrm>
            </p:grpSpPr>
            <p:sp>
              <p:nvSpPr>
                <p:cNvPr id="282" name="Freeform 7"/>
                <p:cNvSpPr>
                  <a:spLocks/>
                </p:cNvSpPr>
                <p:nvPr/>
              </p:nvSpPr>
              <p:spPr bwMode="auto">
                <a:xfrm>
                  <a:off x="2867" y="2576"/>
                  <a:ext cx="524" cy="174"/>
                </a:xfrm>
                <a:custGeom>
                  <a:avLst/>
                  <a:gdLst>
                    <a:gd name="T0" fmla="*/ 0 w 524"/>
                    <a:gd name="T1" fmla="*/ 174 h 174"/>
                    <a:gd name="T2" fmla="*/ 180 w 524"/>
                    <a:gd name="T3" fmla="*/ 0 h 174"/>
                    <a:gd name="T4" fmla="*/ 524 w 524"/>
                    <a:gd name="T5" fmla="*/ 0 h 174"/>
                    <a:gd name="T6" fmla="*/ 342 w 524"/>
                    <a:gd name="T7" fmla="*/ 174 h 174"/>
                    <a:gd name="T8" fmla="*/ 0 w 524"/>
                    <a:gd name="T9" fmla="*/ 174 h 174"/>
                    <a:gd name="T10" fmla="*/ 0 60000 65536"/>
                    <a:gd name="T11" fmla="*/ 0 60000 65536"/>
                    <a:gd name="T12" fmla="*/ 0 60000 65536"/>
                    <a:gd name="T13" fmla="*/ 0 60000 65536"/>
                    <a:gd name="T14" fmla="*/ 0 60000 65536"/>
                    <a:gd name="T15" fmla="*/ 0 w 524"/>
                    <a:gd name="T16" fmla="*/ 0 h 174"/>
                    <a:gd name="T17" fmla="*/ 524 w 524"/>
                    <a:gd name="T18" fmla="*/ 174 h 174"/>
                  </a:gdLst>
                  <a:ahLst/>
                  <a:cxnLst>
                    <a:cxn ang="T10">
                      <a:pos x="T0" y="T1"/>
                    </a:cxn>
                    <a:cxn ang="T11">
                      <a:pos x="T2" y="T3"/>
                    </a:cxn>
                    <a:cxn ang="T12">
                      <a:pos x="T4" y="T5"/>
                    </a:cxn>
                    <a:cxn ang="T13">
                      <a:pos x="T6" y="T7"/>
                    </a:cxn>
                    <a:cxn ang="T14">
                      <a:pos x="T8" y="T9"/>
                    </a:cxn>
                  </a:cxnLst>
                  <a:rect l="T15" t="T16" r="T17" b="T18"/>
                  <a:pathLst>
                    <a:path w="524" h="174">
                      <a:moveTo>
                        <a:pt x="0" y="174"/>
                      </a:moveTo>
                      <a:lnTo>
                        <a:pt x="180" y="0"/>
                      </a:lnTo>
                      <a:lnTo>
                        <a:pt x="524" y="0"/>
                      </a:lnTo>
                      <a:lnTo>
                        <a:pt x="342" y="174"/>
                      </a:lnTo>
                      <a:lnTo>
                        <a:pt x="0" y="174"/>
                      </a:lnTo>
                    </a:path>
                  </a:pathLst>
                </a:custGeom>
                <a:solidFill>
                  <a:srgbClr val="DDDDDD"/>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zh-CN" altLang="en-US"/>
                </a:p>
              </p:txBody>
            </p:sp>
            <p:sp>
              <p:nvSpPr>
                <p:cNvPr id="283" name="Freeform 8"/>
                <p:cNvSpPr>
                  <a:spLocks/>
                </p:cNvSpPr>
                <p:nvPr/>
              </p:nvSpPr>
              <p:spPr bwMode="auto">
                <a:xfrm>
                  <a:off x="2967" y="2614"/>
                  <a:ext cx="96" cy="94"/>
                </a:xfrm>
                <a:custGeom>
                  <a:avLst/>
                  <a:gdLst>
                    <a:gd name="T0" fmla="*/ 96 w 96"/>
                    <a:gd name="T1" fmla="*/ 0 h 94"/>
                    <a:gd name="T2" fmla="*/ 0 w 96"/>
                    <a:gd name="T3" fmla="*/ 94 h 94"/>
                    <a:gd name="T4" fmla="*/ 96 w 96"/>
                    <a:gd name="T5" fmla="*/ 94 h 94"/>
                    <a:gd name="T6" fmla="*/ 96 w 96"/>
                    <a:gd name="T7" fmla="*/ 0 h 94"/>
                    <a:gd name="T8" fmla="*/ 96 w 96"/>
                    <a:gd name="T9" fmla="*/ 0 h 94"/>
                    <a:gd name="T10" fmla="*/ 0 60000 65536"/>
                    <a:gd name="T11" fmla="*/ 0 60000 65536"/>
                    <a:gd name="T12" fmla="*/ 0 60000 65536"/>
                    <a:gd name="T13" fmla="*/ 0 60000 65536"/>
                    <a:gd name="T14" fmla="*/ 0 60000 65536"/>
                    <a:gd name="T15" fmla="*/ 0 w 96"/>
                    <a:gd name="T16" fmla="*/ 0 h 94"/>
                    <a:gd name="T17" fmla="*/ 96 w 96"/>
                    <a:gd name="T18" fmla="*/ 94 h 94"/>
                  </a:gdLst>
                  <a:ahLst/>
                  <a:cxnLst>
                    <a:cxn ang="T10">
                      <a:pos x="T0" y="T1"/>
                    </a:cxn>
                    <a:cxn ang="T11">
                      <a:pos x="T2" y="T3"/>
                    </a:cxn>
                    <a:cxn ang="T12">
                      <a:pos x="T4" y="T5"/>
                    </a:cxn>
                    <a:cxn ang="T13">
                      <a:pos x="T6" y="T7"/>
                    </a:cxn>
                    <a:cxn ang="T14">
                      <a:pos x="T8" y="T9"/>
                    </a:cxn>
                  </a:cxnLst>
                  <a:rect l="T15" t="T16" r="T17" b="T18"/>
                  <a:pathLst>
                    <a:path w="96" h="94">
                      <a:moveTo>
                        <a:pt x="96" y="0"/>
                      </a:moveTo>
                      <a:lnTo>
                        <a:pt x="0" y="94"/>
                      </a:lnTo>
                      <a:lnTo>
                        <a:pt x="96" y="94"/>
                      </a:lnTo>
                      <a:lnTo>
                        <a:pt x="96" y="0"/>
                      </a:lnTo>
                      <a:close/>
                    </a:path>
                  </a:pathLst>
                </a:custGeom>
                <a:solidFill>
                  <a:srgbClr val="5F5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4" name="Freeform 9"/>
                <p:cNvSpPr>
                  <a:spLocks/>
                </p:cNvSpPr>
                <p:nvPr/>
              </p:nvSpPr>
              <p:spPr bwMode="auto">
                <a:xfrm>
                  <a:off x="3061" y="2614"/>
                  <a:ext cx="228" cy="94"/>
                </a:xfrm>
                <a:custGeom>
                  <a:avLst/>
                  <a:gdLst>
                    <a:gd name="T0" fmla="*/ 0 w 228"/>
                    <a:gd name="T1" fmla="*/ 0 h 94"/>
                    <a:gd name="T2" fmla="*/ 0 w 228"/>
                    <a:gd name="T3" fmla="*/ 94 h 94"/>
                    <a:gd name="T4" fmla="*/ 130 w 228"/>
                    <a:gd name="T5" fmla="*/ 94 h 94"/>
                    <a:gd name="T6" fmla="*/ 228 w 228"/>
                    <a:gd name="T7" fmla="*/ 0 h 94"/>
                    <a:gd name="T8" fmla="*/ 0 w 228"/>
                    <a:gd name="T9" fmla="*/ 0 h 94"/>
                    <a:gd name="T10" fmla="*/ 0 w 228"/>
                    <a:gd name="T11" fmla="*/ 0 h 94"/>
                    <a:gd name="T12" fmla="*/ 0 60000 65536"/>
                    <a:gd name="T13" fmla="*/ 0 60000 65536"/>
                    <a:gd name="T14" fmla="*/ 0 60000 65536"/>
                    <a:gd name="T15" fmla="*/ 0 60000 65536"/>
                    <a:gd name="T16" fmla="*/ 0 60000 65536"/>
                    <a:gd name="T17" fmla="*/ 0 60000 65536"/>
                    <a:gd name="T18" fmla="*/ 0 w 228"/>
                    <a:gd name="T19" fmla="*/ 0 h 94"/>
                    <a:gd name="T20" fmla="*/ 228 w 228"/>
                    <a:gd name="T21" fmla="*/ 94 h 94"/>
                  </a:gdLst>
                  <a:ahLst/>
                  <a:cxnLst>
                    <a:cxn ang="T12">
                      <a:pos x="T0" y="T1"/>
                    </a:cxn>
                    <a:cxn ang="T13">
                      <a:pos x="T2" y="T3"/>
                    </a:cxn>
                    <a:cxn ang="T14">
                      <a:pos x="T4" y="T5"/>
                    </a:cxn>
                    <a:cxn ang="T15">
                      <a:pos x="T6" y="T7"/>
                    </a:cxn>
                    <a:cxn ang="T16">
                      <a:pos x="T8" y="T9"/>
                    </a:cxn>
                    <a:cxn ang="T17">
                      <a:pos x="T10" y="T11"/>
                    </a:cxn>
                  </a:cxnLst>
                  <a:rect l="T18" t="T19" r="T20" b="T21"/>
                  <a:pathLst>
                    <a:path w="228" h="94">
                      <a:moveTo>
                        <a:pt x="0" y="0"/>
                      </a:moveTo>
                      <a:lnTo>
                        <a:pt x="0" y="94"/>
                      </a:lnTo>
                      <a:lnTo>
                        <a:pt x="130" y="94"/>
                      </a:lnTo>
                      <a:lnTo>
                        <a:pt x="228" y="0"/>
                      </a:lnTo>
                      <a:lnTo>
                        <a:pt x="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29" name="Group 10"/>
              <p:cNvGrpSpPr>
                <a:grpSpLocks/>
              </p:cNvGrpSpPr>
              <p:nvPr/>
            </p:nvGrpSpPr>
            <p:grpSpPr bwMode="auto">
              <a:xfrm>
                <a:off x="3003838" y="4520976"/>
                <a:ext cx="808063" cy="252878"/>
                <a:chOff x="2867" y="2576"/>
                <a:chExt cx="524" cy="174"/>
              </a:xfrm>
            </p:grpSpPr>
            <p:sp>
              <p:nvSpPr>
                <p:cNvPr id="279" name="Freeform 11"/>
                <p:cNvSpPr>
                  <a:spLocks/>
                </p:cNvSpPr>
                <p:nvPr/>
              </p:nvSpPr>
              <p:spPr bwMode="auto">
                <a:xfrm>
                  <a:off x="2867" y="2576"/>
                  <a:ext cx="524" cy="174"/>
                </a:xfrm>
                <a:custGeom>
                  <a:avLst/>
                  <a:gdLst>
                    <a:gd name="T0" fmla="*/ 0 w 524"/>
                    <a:gd name="T1" fmla="*/ 174 h 174"/>
                    <a:gd name="T2" fmla="*/ 180 w 524"/>
                    <a:gd name="T3" fmla="*/ 0 h 174"/>
                    <a:gd name="T4" fmla="*/ 524 w 524"/>
                    <a:gd name="T5" fmla="*/ 0 h 174"/>
                    <a:gd name="T6" fmla="*/ 342 w 524"/>
                    <a:gd name="T7" fmla="*/ 174 h 174"/>
                    <a:gd name="T8" fmla="*/ 0 w 524"/>
                    <a:gd name="T9" fmla="*/ 174 h 174"/>
                    <a:gd name="T10" fmla="*/ 0 60000 65536"/>
                    <a:gd name="T11" fmla="*/ 0 60000 65536"/>
                    <a:gd name="T12" fmla="*/ 0 60000 65536"/>
                    <a:gd name="T13" fmla="*/ 0 60000 65536"/>
                    <a:gd name="T14" fmla="*/ 0 60000 65536"/>
                    <a:gd name="T15" fmla="*/ 0 w 524"/>
                    <a:gd name="T16" fmla="*/ 0 h 174"/>
                    <a:gd name="T17" fmla="*/ 524 w 524"/>
                    <a:gd name="T18" fmla="*/ 174 h 174"/>
                  </a:gdLst>
                  <a:ahLst/>
                  <a:cxnLst>
                    <a:cxn ang="T10">
                      <a:pos x="T0" y="T1"/>
                    </a:cxn>
                    <a:cxn ang="T11">
                      <a:pos x="T2" y="T3"/>
                    </a:cxn>
                    <a:cxn ang="T12">
                      <a:pos x="T4" y="T5"/>
                    </a:cxn>
                    <a:cxn ang="T13">
                      <a:pos x="T6" y="T7"/>
                    </a:cxn>
                    <a:cxn ang="T14">
                      <a:pos x="T8" y="T9"/>
                    </a:cxn>
                  </a:cxnLst>
                  <a:rect l="T15" t="T16" r="T17" b="T18"/>
                  <a:pathLst>
                    <a:path w="524" h="174">
                      <a:moveTo>
                        <a:pt x="0" y="174"/>
                      </a:moveTo>
                      <a:lnTo>
                        <a:pt x="180" y="0"/>
                      </a:lnTo>
                      <a:lnTo>
                        <a:pt x="524" y="0"/>
                      </a:lnTo>
                      <a:lnTo>
                        <a:pt x="342" y="174"/>
                      </a:lnTo>
                      <a:lnTo>
                        <a:pt x="0" y="174"/>
                      </a:lnTo>
                    </a:path>
                  </a:pathLst>
                </a:custGeom>
                <a:solidFill>
                  <a:srgbClr val="DDDDDD"/>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zh-CN" altLang="en-US"/>
                </a:p>
              </p:txBody>
            </p:sp>
            <p:sp>
              <p:nvSpPr>
                <p:cNvPr id="280" name="Freeform 12"/>
                <p:cNvSpPr>
                  <a:spLocks/>
                </p:cNvSpPr>
                <p:nvPr/>
              </p:nvSpPr>
              <p:spPr bwMode="auto">
                <a:xfrm>
                  <a:off x="2967" y="2614"/>
                  <a:ext cx="96" cy="94"/>
                </a:xfrm>
                <a:custGeom>
                  <a:avLst/>
                  <a:gdLst>
                    <a:gd name="T0" fmla="*/ 96 w 96"/>
                    <a:gd name="T1" fmla="*/ 0 h 94"/>
                    <a:gd name="T2" fmla="*/ 0 w 96"/>
                    <a:gd name="T3" fmla="*/ 94 h 94"/>
                    <a:gd name="T4" fmla="*/ 96 w 96"/>
                    <a:gd name="T5" fmla="*/ 94 h 94"/>
                    <a:gd name="T6" fmla="*/ 96 w 96"/>
                    <a:gd name="T7" fmla="*/ 0 h 94"/>
                    <a:gd name="T8" fmla="*/ 96 w 96"/>
                    <a:gd name="T9" fmla="*/ 0 h 94"/>
                    <a:gd name="T10" fmla="*/ 0 60000 65536"/>
                    <a:gd name="T11" fmla="*/ 0 60000 65536"/>
                    <a:gd name="T12" fmla="*/ 0 60000 65536"/>
                    <a:gd name="T13" fmla="*/ 0 60000 65536"/>
                    <a:gd name="T14" fmla="*/ 0 60000 65536"/>
                    <a:gd name="T15" fmla="*/ 0 w 96"/>
                    <a:gd name="T16" fmla="*/ 0 h 94"/>
                    <a:gd name="T17" fmla="*/ 96 w 96"/>
                    <a:gd name="T18" fmla="*/ 94 h 94"/>
                  </a:gdLst>
                  <a:ahLst/>
                  <a:cxnLst>
                    <a:cxn ang="T10">
                      <a:pos x="T0" y="T1"/>
                    </a:cxn>
                    <a:cxn ang="T11">
                      <a:pos x="T2" y="T3"/>
                    </a:cxn>
                    <a:cxn ang="T12">
                      <a:pos x="T4" y="T5"/>
                    </a:cxn>
                    <a:cxn ang="T13">
                      <a:pos x="T6" y="T7"/>
                    </a:cxn>
                    <a:cxn ang="T14">
                      <a:pos x="T8" y="T9"/>
                    </a:cxn>
                  </a:cxnLst>
                  <a:rect l="T15" t="T16" r="T17" b="T18"/>
                  <a:pathLst>
                    <a:path w="96" h="94">
                      <a:moveTo>
                        <a:pt x="96" y="0"/>
                      </a:moveTo>
                      <a:lnTo>
                        <a:pt x="0" y="94"/>
                      </a:lnTo>
                      <a:lnTo>
                        <a:pt x="96" y="94"/>
                      </a:lnTo>
                      <a:lnTo>
                        <a:pt x="96" y="0"/>
                      </a:lnTo>
                      <a:close/>
                    </a:path>
                  </a:pathLst>
                </a:custGeom>
                <a:solidFill>
                  <a:srgbClr val="5F5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1" name="Freeform 13"/>
                <p:cNvSpPr>
                  <a:spLocks/>
                </p:cNvSpPr>
                <p:nvPr/>
              </p:nvSpPr>
              <p:spPr bwMode="auto">
                <a:xfrm>
                  <a:off x="3061" y="2614"/>
                  <a:ext cx="228" cy="94"/>
                </a:xfrm>
                <a:custGeom>
                  <a:avLst/>
                  <a:gdLst>
                    <a:gd name="T0" fmla="*/ 0 w 228"/>
                    <a:gd name="T1" fmla="*/ 0 h 94"/>
                    <a:gd name="T2" fmla="*/ 0 w 228"/>
                    <a:gd name="T3" fmla="*/ 94 h 94"/>
                    <a:gd name="T4" fmla="*/ 130 w 228"/>
                    <a:gd name="T5" fmla="*/ 94 h 94"/>
                    <a:gd name="T6" fmla="*/ 228 w 228"/>
                    <a:gd name="T7" fmla="*/ 0 h 94"/>
                    <a:gd name="T8" fmla="*/ 0 w 228"/>
                    <a:gd name="T9" fmla="*/ 0 h 94"/>
                    <a:gd name="T10" fmla="*/ 0 w 228"/>
                    <a:gd name="T11" fmla="*/ 0 h 94"/>
                    <a:gd name="T12" fmla="*/ 0 60000 65536"/>
                    <a:gd name="T13" fmla="*/ 0 60000 65536"/>
                    <a:gd name="T14" fmla="*/ 0 60000 65536"/>
                    <a:gd name="T15" fmla="*/ 0 60000 65536"/>
                    <a:gd name="T16" fmla="*/ 0 60000 65536"/>
                    <a:gd name="T17" fmla="*/ 0 60000 65536"/>
                    <a:gd name="T18" fmla="*/ 0 w 228"/>
                    <a:gd name="T19" fmla="*/ 0 h 94"/>
                    <a:gd name="T20" fmla="*/ 228 w 228"/>
                    <a:gd name="T21" fmla="*/ 94 h 94"/>
                  </a:gdLst>
                  <a:ahLst/>
                  <a:cxnLst>
                    <a:cxn ang="T12">
                      <a:pos x="T0" y="T1"/>
                    </a:cxn>
                    <a:cxn ang="T13">
                      <a:pos x="T2" y="T3"/>
                    </a:cxn>
                    <a:cxn ang="T14">
                      <a:pos x="T4" y="T5"/>
                    </a:cxn>
                    <a:cxn ang="T15">
                      <a:pos x="T6" y="T7"/>
                    </a:cxn>
                    <a:cxn ang="T16">
                      <a:pos x="T8" y="T9"/>
                    </a:cxn>
                    <a:cxn ang="T17">
                      <a:pos x="T10" y="T11"/>
                    </a:cxn>
                  </a:cxnLst>
                  <a:rect l="T18" t="T19" r="T20" b="T21"/>
                  <a:pathLst>
                    <a:path w="228" h="94">
                      <a:moveTo>
                        <a:pt x="0" y="0"/>
                      </a:moveTo>
                      <a:lnTo>
                        <a:pt x="0" y="94"/>
                      </a:lnTo>
                      <a:lnTo>
                        <a:pt x="130" y="94"/>
                      </a:lnTo>
                      <a:lnTo>
                        <a:pt x="228" y="0"/>
                      </a:lnTo>
                      <a:lnTo>
                        <a:pt x="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30" name="Group 14"/>
              <p:cNvGrpSpPr>
                <a:grpSpLocks/>
              </p:cNvGrpSpPr>
              <p:nvPr/>
            </p:nvGrpSpPr>
            <p:grpSpPr bwMode="auto">
              <a:xfrm>
                <a:off x="3719124" y="4520976"/>
                <a:ext cx="809560" cy="252878"/>
                <a:chOff x="2867" y="2576"/>
                <a:chExt cx="524" cy="174"/>
              </a:xfrm>
            </p:grpSpPr>
            <p:sp>
              <p:nvSpPr>
                <p:cNvPr id="276" name="Freeform 15"/>
                <p:cNvSpPr>
                  <a:spLocks/>
                </p:cNvSpPr>
                <p:nvPr/>
              </p:nvSpPr>
              <p:spPr bwMode="auto">
                <a:xfrm>
                  <a:off x="2867" y="2576"/>
                  <a:ext cx="524" cy="174"/>
                </a:xfrm>
                <a:custGeom>
                  <a:avLst/>
                  <a:gdLst>
                    <a:gd name="T0" fmla="*/ 0 w 524"/>
                    <a:gd name="T1" fmla="*/ 174 h 174"/>
                    <a:gd name="T2" fmla="*/ 180 w 524"/>
                    <a:gd name="T3" fmla="*/ 0 h 174"/>
                    <a:gd name="T4" fmla="*/ 524 w 524"/>
                    <a:gd name="T5" fmla="*/ 0 h 174"/>
                    <a:gd name="T6" fmla="*/ 342 w 524"/>
                    <a:gd name="T7" fmla="*/ 174 h 174"/>
                    <a:gd name="T8" fmla="*/ 0 w 524"/>
                    <a:gd name="T9" fmla="*/ 174 h 174"/>
                    <a:gd name="T10" fmla="*/ 0 60000 65536"/>
                    <a:gd name="T11" fmla="*/ 0 60000 65536"/>
                    <a:gd name="T12" fmla="*/ 0 60000 65536"/>
                    <a:gd name="T13" fmla="*/ 0 60000 65536"/>
                    <a:gd name="T14" fmla="*/ 0 60000 65536"/>
                    <a:gd name="T15" fmla="*/ 0 w 524"/>
                    <a:gd name="T16" fmla="*/ 0 h 174"/>
                    <a:gd name="T17" fmla="*/ 524 w 524"/>
                    <a:gd name="T18" fmla="*/ 174 h 174"/>
                  </a:gdLst>
                  <a:ahLst/>
                  <a:cxnLst>
                    <a:cxn ang="T10">
                      <a:pos x="T0" y="T1"/>
                    </a:cxn>
                    <a:cxn ang="T11">
                      <a:pos x="T2" y="T3"/>
                    </a:cxn>
                    <a:cxn ang="T12">
                      <a:pos x="T4" y="T5"/>
                    </a:cxn>
                    <a:cxn ang="T13">
                      <a:pos x="T6" y="T7"/>
                    </a:cxn>
                    <a:cxn ang="T14">
                      <a:pos x="T8" y="T9"/>
                    </a:cxn>
                  </a:cxnLst>
                  <a:rect l="T15" t="T16" r="T17" b="T18"/>
                  <a:pathLst>
                    <a:path w="524" h="174">
                      <a:moveTo>
                        <a:pt x="0" y="174"/>
                      </a:moveTo>
                      <a:lnTo>
                        <a:pt x="180" y="0"/>
                      </a:lnTo>
                      <a:lnTo>
                        <a:pt x="524" y="0"/>
                      </a:lnTo>
                      <a:lnTo>
                        <a:pt x="342" y="174"/>
                      </a:lnTo>
                      <a:lnTo>
                        <a:pt x="0" y="174"/>
                      </a:lnTo>
                    </a:path>
                  </a:pathLst>
                </a:custGeom>
                <a:solidFill>
                  <a:srgbClr val="DDDDDD"/>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zh-CN" altLang="en-US"/>
                </a:p>
              </p:txBody>
            </p:sp>
            <p:sp>
              <p:nvSpPr>
                <p:cNvPr id="277" name="Freeform 16"/>
                <p:cNvSpPr>
                  <a:spLocks/>
                </p:cNvSpPr>
                <p:nvPr/>
              </p:nvSpPr>
              <p:spPr bwMode="auto">
                <a:xfrm>
                  <a:off x="2967" y="2614"/>
                  <a:ext cx="96" cy="94"/>
                </a:xfrm>
                <a:custGeom>
                  <a:avLst/>
                  <a:gdLst>
                    <a:gd name="T0" fmla="*/ 96 w 96"/>
                    <a:gd name="T1" fmla="*/ 0 h 94"/>
                    <a:gd name="T2" fmla="*/ 0 w 96"/>
                    <a:gd name="T3" fmla="*/ 94 h 94"/>
                    <a:gd name="T4" fmla="*/ 96 w 96"/>
                    <a:gd name="T5" fmla="*/ 94 h 94"/>
                    <a:gd name="T6" fmla="*/ 96 w 96"/>
                    <a:gd name="T7" fmla="*/ 0 h 94"/>
                    <a:gd name="T8" fmla="*/ 96 w 96"/>
                    <a:gd name="T9" fmla="*/ 0 h 94"/>
                    <a:gd name="T10" fmla="*/ 0 60000 65536"/>
                    <a:gd name="T11" fmla="*/ 0 60000 65536"/>
                    <a:gd name="T12" fmla="*/ 0 60000 65536"/>
                    <a:gd name="T13" fmla="*/ 0 60000 65536"/>
                    <a:gd name="T14" fmla="*/ 0 60000 65536"/>
                    <a:gd name="T15" fmla="*/ 0 w 96"/>
                    <a:gd name="T16" fmla="*/ 0 h 94"/>
                    <a:gd name="T17" fmla="*/ 96 w 96"/>
                    <a:gd name="T18" fmla="*/ 94 h 94"/>
                  </a:gdLst>
                  <a:ahLst/>
                  <a:cxnLst>
                    <a:cxn ang="T10">
                      <a:pos x="T0" y="T1"/>
                    </a:cxn>
                    <a:cxn ang="T11">
                      <a:pos x="T2" y="T3"/>
                    </a:cxn>
                    <a:cxn ang="T12">
                      <a:pos x="T4" y="T5"/>
                    </a:cxn>
                    <a:cxn ang="T13">
                      <a:pos x="T6" y="T7"/>
                    </a:cxn>
                    <a:cxn ang="T14">
                      <a:pos x="T8" y="T9"/>
                    </a:cxn>
                  </a:cxnLst>
                  <a:rect l="T15" t="T16" r="T17" b="T18"/>
                  <a:pathLst>
                    <a:path w="96" h="94">
                      <a:moveTo>
                        <a:pt x="96" y="0"/>
                      </a:moveTo>
                      <a:lnTo>
                        <a:pt x="0" y="94"/>
                      </a:lnTo>
                      <a:lnTo>
                        <a:pt x="96" y="94"/>
                      </a:lnTo>
                      <a:lnTo>
                        <a:pt x="96" y="0"/>
                      </a:lnTo>
                      <a:close/>
                    </a:path>
                  </a:pathLst>
                </a:custGeom>
                <a:solidFill>
                  <a:srgbClr val="5F5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8" name="Freeform 17"/>
                <p:cNvSpPr>
                  <a:spLocks/>
                </p:cNvSpPr>
                <p:nvPr/>
              </p:nvSpPr>
              <p:spPr bwMode="auto">
                <a:xfrm>
                  <a:off x="3061" y="2614"/>
                  <a:ext cx="228" cy="94"/>
                </a:xfrm>
                <a:custGeom>
                  <a:avLst/>
                  <a:gdLst>
                    <a:gd name="T0" fmla="*/ 0 w 228"/>
                    <a:gd name="T1" fmla="*/ 0 h 94"/>
                    <a:gd name="T2" fmla="*/ 0 w 228"/>
                    <a:gd name="T3" fmla="*/ 94 h 94"/>
                    <a:gd name="T4" fmla="*/ 130 w 228"/>
                    <a:gd name="T5" fmla="*/ 94 h 94"/>
                    <a:gd name="T6" fmla="*/ 228 w 228"/>
                    <a:gd name="T7" fmla="*/ 0 h 94"/>
                    <a:gd name="T8" fmla="*/ 0 w 228"/>
                    <a:gd name="T9" fmla="*/ 0 h 94"/>
                    <a:gd name="T10" fmla="*/ 0 w 228"/>
                    <a:gd name="T11" fmla="*/ 0 h 94"/>
                    <a:gd name="T12" fmla="*/ 0 60000 65536"/>
                    <a:gd name="T13" fmla="*/ 0 60000 65536"/>
                    <a:gd name="T14" fmla="*/ 0 60000 65536"/>
                    <a:gd name="T15" fmla="*/ 0 60000 65536"/>
                    <a:gd name="T16" fmla="*/ 0 60000 65536"/>
                    <a:gd name="T17" fmla="*/ 0 60000 65536"/>
                    <a:gd name="T18" fmla="*/ 0 w 228"/>
                    <a:gd name="T19" fmla="*/ 0 h 94"/>
                    <a:gd name="T20" fmla="*/ 228 w 228"/>
                    <a:gd name="T21" fmla="*/ 94 h 94"/>
                  </a:gdLst>
                  <a:ahLst/>
                  <a:cxnLst>
                    <a:cxn ang="T12">
                      <a:pos x="T0" y="T1"/>
                    </a:cxn>
                    <a:cxn ang="T13">
                      <a:pos x="T2" y="T3"/>
                    </a:cxn>
                    <a:cxn ang="T14">
                      <a:pos x="T4" y="T5"/>
                    </a:cxn>
                    <a:cxn ang="T15">
                      <a:pos x="T6" y="T7"/>
                    </a:cxn>
                    <a:cxn ang="T16">
                      <a:pos x="T8" y="T9"/>
                    </a:cxn>
                    <a:cxn ang="T17">
                      <a:pos x="T10" y="T11"/>
                    </a:cxn>
                  </a:cxnLst>
                  <a:rect l="T18" t="T19" r="T20" b="T21"/>
                  <a:pathLst>
                    <a:path w="228" h="94">
                      <a:moveTo>
                        <a:pt x="0" y="0"/>
                      </a:moveTo>
                      <a:lnTo>
                        <a:pt x="0" y="94"/>
                      </a:lnTo>
                      <a:lnTo>
                        <a:pt x="130" y="94"/>
                      </a:lnTo>
                      <a:lnTo>
                        <a:pt x="228" y="0"/>
                      </a:lnTo>
                      <a:lnTo>
                        <a:pt x="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31" name="Group 18"/>
              <p:cNvGrpSpPr>
                <a:grpSpLocks/>
              </p:cNvGrpSpPr>
              <p:nvPr/>
            </p:nvGrpSpPr>
            <p:grpSpPr bwMode="auto">
              <a:xfrm>
                <a:off x="4435907" y="4520976"/>
                <a:ext cx="809559" cy="252878"/>
                <a:chOff x="2867" y="2576"/>
                <a:chExt cx="524" cy="174"/>
              </a:xfrm>
            </p:grpSpPr>
            <p:sp>
              <p:nvSpPr>
                <p:cNvPr id="273" name="Freeform 19"/>
                <p:cNvSpPr>
                  <a:spLocks/>
                </p:cNvSpPr>
                <p:nvPr/>
              </p:nvSpPr>
              <p:spPr bwMode="auto">
                <a:xfrm>
                  <a:off x="2867" y="2576"/>
                  <a:ext cx="524" cy="174"/>
                </a:xfrm>
                <a:custGeom>
                  <a:avLst/>
                  <a:gdLst>
                    <a:gd name="T0" fmla="*/ 0 w 524"/>
                    <a:gd name="T1" fmla="*/ 174 h 174"/>
                    <a:gd name="T2" fmla="*/ 180 w 524"/>
                    <a:gd name="T3" fmla="*/ 0 h 174"/>
                    <a:gd name="T4" fmla="*/ 524 w 524"/>
                    <a:gd name="T5" fmla="*/ 0 h 174"/>
                    <a:gd name="T6" fmla="*/ 342 w 524"/>
                    <a:gd name="T7" fmla="*/ 174 h 174"/>
                    <a:gd name="T8" fmla="*/ 0 w 524"/>
                    <a:gd name="T9" fmla="*/ 174 h 174"/>
                    <a:gd name="T10" fmla="*/ 0 60000 65536"/>
                    <a:gd name="T11" fmla="*/ 0 60000 65536"/>
                    <a:gd name="T12" fmla="*/ 0 60000 65536"/>
                    <a:gd name="T13" fmla="*/ 0 60000 65536"/>
                    <a:gd name="T14" fmla="*/ 0 60000 65536"/>
                    <a:gd name="T15" fmla="*/ 0 w 524"/>
                    <a:gd name="T16" fmla="*/ 0 h 174"/>
                    <a:gd name="T17" fmla="*/ 524 w 524"/>
                    <a:gd name="T18" fmla="*/ 174 h 174"/>
                  </a:gdLst>
                  <a:ahLst/>
                  <a:cxnLst>
                    <a:cxn ang="T10">
                      <a:pos x="T0" y="T1"/>
                    </a:cxn>
                    <a:cxn ang="T11">
                      <a:pos x="T2" y="T3"/>
                    </a:cxn>
                    <a:cxn ang="T12">
                      <a:pos x="T4" y="T5"/>
                    </a:cxn>
                    <a:cxn ang="T13">
                      <a:pos x="T6" y="T7"/>
                    </a:cxn>
                    <a:cxn ang="T14">
                      <a:pos x="T8" y="T9"/>
                    </a:cxn>
                  </a:cxnLst>
                  <a:rect l="T15" t="T16" r="T17" b="T18"/>
                  <a:pathLst>
                    <a:path w="524" h="174">
                      <a:moveTo>
                        <a:pt x="0" y="174"/>
                      </a:moveTo>
                      <a:lnTo>
                        <a:pt x="180" y="0"/>
                      </a:lnTo>
                      <a:lnTo>
                        <a:pt x="524" y="0"/>
                      </a:lnTo>
                      <a:lnTo>
                        <a:pt x="342" y="174"/>
                      </a:lnTo>
                      <a:lnTo>
                        <a:pt x="0" y="174"/>
                      </a:lnTo>
                    </a:path>
                  </a:pathLst>
                </a:custGeom>
                <a:solidFill>
                  <a:srgbClr val="DDDDDD"/>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zh-CN" altLang="en-US"/>
                </a:p>
              </p:txBody>
            </p:sp>
            <p:sp>
              <p:nvSpPr>
                <p:cNvPr id="274" name="Freeform 20"/>
                <p:cNvSpPr>
                  <a:spLocks/>
                </p:cNvSpPr>
                <p:nvPr/>
              </p:nvSpPr>
              <p:spPr bwMode="auto">
                <a:xfrm>
                  <a:off x="2967" y="2614"/>
                  <a:ext cx="96" cy="94"/>
                </a:xfrm>
                <a:custGeom>
                  <a:avLst/>
                  <a:gdLst>
                    <a:gd name="T0" fmla="*/ 96 w 96"/>
                    <a:gd name="T1" fmla="*/ 0 h 94"/>
                    <a:gd name="T2" fmla="*/ 0 w 96"/>
                    <a:gd name="T3" fmla="*/ 94 h 94"/>
                    <a:gd name="T4" fmla="*/ 96 w 96"/>
                    <a:gd name="T5" fmla="*/ 94 h 94"/>
                    <a:gd name="T6" fmla="*/ 96 w 96"/>
                    <a:gd name="T7" fmla="*/ 0 h 94"/>
                    <a:gd name="T8" fmla="*/ 96 w 96"/>
                    <a:gd name="T9" fmla="*/ 0 h 94"/>
                    <a:gd name="T10" fmla="*/ 0 60000 65536"/>
                    <a:gd name="T11" fmla="*/ 0 60000 65536"/>
                    <a:gd name="T12" fmla="*/ 0 60000 65536"/>
                    <a:gd name="T13" fmla="*/ 0 60000 65536"/>
                    <a:gd name="T14" fmla="*/ 0 60000 65536"/>
                    <a:gd name="T15" fmla="*/ 0 w 96"/>
                    <a:gd name="T16" fmla="*/ 0 h 94"/>
                    <a:gd name="T17" fmla="*/ 96 w 96"/>
                    <a:gd name="T18" fmla="*/ 94 h 94"/>
                  </a:gdLst>
                  <a:ahLst/>
                  <a:cxnLst>
                    <a:cxn ang="T10">
                      <a:pos x="T0" y="T1"/>
                    </a:cxn>
                    <a:cxn ang="T11">
                      <a:pos x="T2" y="T3"/>
                    </a:cxn>
                    <a:cxn ang="T12">
                      <a:pos x="T4" y="T5"/>
                    </a:cxn>
                    <a:cxn ang="T13">
                      <a:pos x="T6" y="T7"/>
                    </a:cxn>
                    <a:cxn ang="T14">
                      <a:pos x="T8" y="T9"/>
                    </a:cxn>
                  </a:cxnLst>
                  <a:rect l="T15" t="T16" r="T17" b="T18"/>
                  <a:pathLst>
                    <a:path w="96" h="94">
                      <a:moveTo>
                        <a:pt x="96" y="0"/>
                      </a:moveTo>
                      <a:lnTo>
                        <a:pt x="0" y="94"/>
                      </a:lnTo>
                      <a:lnTo>
                        <a:pt x="96" y="94"/>
                      </a:lnTo>
                      <a:lnTo>
                        <a:pt x="96" y="0"/>
                      </a:lnTo>
                      <a:close/>
                    </a:path>
                  </a:pathLst>
                </a:custGeom>
                <a:solidFill>
                  <a:srgbClr val="5F5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5" name="Freeform 21"/>
                <p:cNvSpPr>
                  <a:spLocks/>
                </p:cNvSpPr>
                <p:nvPr/>
              </p:nvSpPr>
              <p:spPr bwMode="auto">
                <a:xfrm>
                  <a:off x="3061" y="2614"/>
                  <a:ext cx="228" cy="94"/>
                </a:xfrm>
                <a:custGeom>
                  <a:avLst/>
                  <a:gdLst>
                    <a:gd name="T0" fmla="*/ 0 w 228"/>
                    <a:gd name="T1" fmla="*/ 0 h 94"/>
                    <a:gd name="T2" fmla="*/ 0 w 228"/>
                    <a:gd name="T3" fmla="*/ 94 h 94"/>
                    <a:gd name="T4" fmla="*/ 130 w 228"/>
                    <a:gd name="T5" fmla="*/ 94 h 94"/>
                    <a:gd name="T6" fmla="*/ 228 w 228"/>
                    <a:gd name="T7" fmla="*/ 0 h 94"/>
                    <a:gd name="T8" fmla="*/ 0 w 228"/>
                    <a:gd name="T9" fmla="*/ 0 h 94"/>
                    <a:gd name="T10" fmla="*/ 0 w 228"/>
                    <a:gd name="T11" fmla="*/ 0 h 94"/>
                    <a:gd name="T12" fmla="*/ 0 60000 65536"/>
                    <a:gd name="T13" fmla="*/ 0 60000 65536"/>
                    <a:gd name="T14" fmla="*/ 0 60000 65536"/>
                    <a:gd name="T15" fmla="*/ 0 60000 65536"/>
                    <a:gd name="T16" fmla="*/ 0 60000 65536"/>
                    <a:gd name="T17" fmla="*/ 0 60000 65536"/>
                    <a:gd name="T18" fmla="*/ 0 w 228"/>
                    <a:gd name="T19" fmla="*/ 0 h 94"/>
                    <a:gd name="T20" fmla="*/ 228 w 228"/>
                    <a:gd name="T21" fmla="*/ 94 h 94"/>
                  </a:gdLst>
                  <a:ahLst/>
                  <a:cxnLst>
                    <a:cxn ang="T12">
                      <a:pos x="T0" y="T1"/>
                    </a:cxn>
                    <a:cxn ang="T13">
                      <a:pos x="T2" y="T3"/>
                    </a:cxn>
                    <a:cxn ang="T14">
                      <a:pos x="T4" y="T5"/>
                    </a:cxn>
                    <a:cxn ang="T15">
                      <a:pos x="T6" y="T7"/>
                    </a:cxn>
                    <a:cxn ang="T16">
                      <a:pos x="T8" y="T9"/>
                    </a:cxn>
                    <a:cxn ang="T17">
                      <a:pos x="T10" y="T11"/>
                    </a:cxn>
                  </a:cxnLst>
                  <a:rect l="T18" t="T19" r="T20" b="T21"/>
                  <a:pathLst>
                    <a:path w="228" h="94">
                      <a:moveTo>
                        <a:pt x="0" y="0"/>
                      </a:moveTo>
                      <a:lnTo>
                        <a:pt x="0" y="94"/>
                      </a:lnTo>
                      <a:lnTo>
                        <a:pt x="130" y="94"/>
                      </a:lnTo>
                      <a:lnTo>
                        <a:pt x="228" y="0"/>
                      </a:lnTo>
                      <a:lnTo>
                        <a:pt x="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32" name="Group 22"/>
              <p:cNvGrpSpPr>
                <a:grpSpLocks/>
              </p:cNvGrpSpPr>
              <p:nvPr/>
            </p:nvGrpSpPr>
            <p:grpSpPr bwMode="auto">
              <a:xfrm>
                <a:off x="5151193" y="4520976"/>
                <a:ext cx="809559" cy="252878"/>
                <a:chOff x="2867" y="2576"/>
                <a:chExt cx="524" cy="174"/>
              </a:xfrm>
            </p:grpSpPr>
            <p:sp>
              <p:nvSpPr>
                <p:cNvPr id="270" name="Freeform 23"/>
                <p:cNvSpPr>
                  <a:spLocks/>
                </p:cNvSpPr>
                <p:nvPr/>
              </p:nvSpPr>
              <p:spPr bwMode="auto">
                <a:xfrm>
                  <a:off x="2867" y="2576"/>
                  <a:ext cx="524" cy="174"/>
                </a:xfrm>
                <a:custGeom>
                  <a:avLst/>
                  <a:gdLst>
                    <a:gd name="T0" fmla="*/ 0 w 524"/>
                    <a:gd name="T1" fmla="*/ 174 h 174"/>
                    <a:gd name="T2" fmla="*/ 180 w 524"/>
                    <a:gd name="T3" fmla="*/ 0 h 174"/>
                    <a:gd name="T4" fmla="*/ 524 w 524"/>
                    <a:gd name="T5" fmla="*/ 0 h 174"/>
                    <a:gd name="T6" fmla="*/ 342 w 524"/>
                    <a:gd name="T7" fmla="*/ 174 h 174"/>
                    <a:gd name="T8" fmla="*/ 0 w 524"/>
                    <a:gd name="T9" fmla="*/ 174 h 174"/>
                    <a:gd name="T10" fmla="*/ 0 60000 65536"/>
                    <a:gd name="T11" fmla="*/ 0 60000 65536"/>
                    <a:gd name="T12" fmla="*/ 0 60000 65536"/>
                    <a:gd name="T13" fmla="*/ 0 60000 65536"/>
                    <a:gd name="T14" fmla="*/ 0 60000 65536"/>
                    <a:gd name="T15" fmla="*/ 0 w 524"/>
                    <a:gd name="T16" fmla="*/ 0 h 174"/>
                    <a:gd name="T17" fmla="*/ 524 w 524"/>
                    <a:gd name="T18" fmla="*/ 174 h 174"/>
                  </a:gdLst>
                  <a:ahLst/>
                  <a:cxnLst>
                    <a:cxn ang="T10">
                      <a:pos x="T0" y="T1"/>
                    </a:cxn>
                    <a:cxn ang="T11">
                      <a:pos x="T2" y="T3"/>
                    </a:cxn>
                    <a:cxn ang="T12">
                      <a:pos x="T4" y="T5"/>
                    </a:cxn>
                    <a:cxn ang="T13">
                      <a:pos x="T6" y="T7"/>
                    </a:cxn>
                    <a:cxn ang="T14">
                      <a:pos x="T8" y="T9"/>
                    </a:cxn>
                  </a:cxnLst>
                  <a:rect l="T15" t="T16" r="T17" b="T18"/>
                  <a:pathLst>
                    <a:path w="524" h="174">
                      <a:moveTo>
                        <a:pt x="0" y="174"/>
                      </a:moveTo>
                      <a:lnTo>
                        <a:pt x="180" y="0"/>
                      </a:lnTo>
                      <a:lnTo>
                        <a:pt x="524" y="0"/>
                      </a:lnTo>
                      <a:lnTo>
                        <a:pt x="342" y="174"/>
                      </a:lnTo>
                      <a:lnTo>
                        <a:pt x="0" y="174"/>
                      </a:lnTo>
                    </a:path>
                  </a:pathLst>
                </a:custGeom>
                <a:solidFill>
                  <a:srgbClr val="DDDDDD"/>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zh-CN" altLang="en-US"/>
                </a:p>
              </p:txBody>
            </p:sp>
            <p:sp>
              <p:nvSpPr>
                <p:cNvPr id="271" name="Freeform 24"/>
                <p:cNvSpPr>
                  <a:spLocks/>
                </p:cNvSpPr>
                <p:nvPr/>
              </p:nvSpPr>
              <p:spPr bwMode="auto">
                <a:xfrm>
                  <a:off x="2967" y="2614"/>
                  <a:ext cx="96" cy="94"/>
                </a:xfrm>
                <a:custGeom>
                  <a:avLst/>
                  <a:gdLst>
                    <a:gd name="T0" fmla="*/ 96 w 96"/>
                    <a:gd name="T1" fmla="*/ 0 h 94"/>
                    <a:gd name="T2" fmla="*/ 0 w 96"/>
                    <a:gd name="T3" fmla="*/ 94 h 94"/>
                    <a:gd name="T4" fmla="*/ 96 w 96"/>
                    <a:gd name="T5" fmla="*/ 94 h 94"/>
                    <a:gd name="T6" fmla="*/ 96 w 96"/>
                    <a:gd name="T7" fmla="*/ 0 h 94"/>
                    <a:gd name="T8" fmla="*/ 96 w 96"/>
                    <a:gd name="T9" fmla="*/ 0 h 94"/>
                    <a:gd name="T10" fmla="*/ 0 60000 65536"/>
                    <a:gd name="T11" fmla="*/ 0 60000 65536"/>
                    <a:gd name="T12" fmla="*/ 0 60000 65536"/>
                    <a:gd name="T13" fmla="*/ 0 60000 65536"/>
                    <a:gd name="T14" fmla="*/ 0 60000 65536"/>
                    <a:gd name="T15" fmla="*/ 0 w 96"/>
                    <a:gd name="T16" fmla="*/ 0 h 94"/>
                    <a:gd name="T17" fmla="*/ 96 w 96"/>
                    <a:gd name="T18" fmla="*/ 94 h 94"/>
                  </a:gdLst>
                  <a:ahLst/>
                  <a:cxnLst>
                    <a:cxn ang="T10">
                      <a:pos x="T0" y="T1"/>
                    </a:cxn>
                    <a:cxn ang="T11">
                      <a:pos x="T2" y="T3"/>
                    </a:cxn>
                    <a:cxn ang="T12">
                      <a:pos x="T4" y="T5"/>
                    </a:cxn>
                    <a:cxn ang="T13">
                      <a:pos x="T6" y="T7"/>
                    </a:cxn>
                    <a:cxn ang="T14">
                      <a:pos x="T8" y="T9"/>
                    </a:cxn>
                  </a:cxnLst>
                  <a:rect l="T15" t="T16" r="T17" b="T18"/>
                  <a:pathLst>
                    <a:path w="96" h="94">
                      <a:moveTo>
                        <a:pt x="96" y="0"/>
                      </a:moveTo>
                      <a:lnTo>
                        <a:pt x="0" y="94"/>
                      </a:lnTo>
                      <a:lnTo>
                        <a:pt x="96" y="94"/>
                      </a:lnTo>
                      <a:lnTo>
                        <a:pt x="96" y="0"/>
                      </a:lnTo>
                      <a:close/>
                    </a:path>
                  </a:pathLst>
                </a:custGeom>
                <a:solidFill>
                  <a:srgbClr val="5F5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2" name="Freeform 25"/>
                <p:cNvSpPr>
                  <a:spLocks/>
                </p:cNvSpPr>
                <p:nvPr/>
              </p:nvSpPr>
              <p:spPr bwMode="auto">
                <a:xfrm>
                  <a:off x="3061" y="2614"/>
                  <a:ext cx="228" cy="94"/>
                </a:xfrm>
                <a:custGeom>
                  <a:avLst/>
                  <a:gdLst>
                    <a:gd name="T0" fmla="*/ 0 w 228"/>
                    <a:gd name="T1" fmla="*/ 0 h 94"/>
                    <a:gd name="T2" fmla="*/ 0 w 228"/>
                    <a:gd name="T3" fmla="*/ 94 h 94"/>
                    <a:gd name="T4" fmla="*/ 130 w 228"/>
                    <a:gd name="T5" fmla="*/ 94 h 94"/>
                    <a:gd name="T6" fmla="*/ 228 w 228"/>
                    <a:gd name="T7" fmla="*/ 0 h 94"/>
                    <a:gd name="T8" fmla="*/ 0 w 228"/>
                    <a:gd name="T9" fmla="*/ 0 h 94"/>
                    <a:gd name="T10" fmla="*/ 0 w 228"/>
                    <a:gd name="T11" fmla="*/ 0 h 94"/>
                    <a:gd name="T12" fmla="*/ 0 60000 65536"/>
                    <a:gd name="T13" fmla="*/ 0 60000 65536"/>
                    <a:gd name="T14" fmla="*/ 0 60000 65536"/>
                    <a:gd name="T15" fmla="*/ 0 60000 65536"/>
                    <a:gd name="T16" fmla="*/ 0 60000 65536"/>
                    <a:gd name="T17" fmla="*/ 0 60000 65536"/>
                    <a:gd name="T18" fmla="*/ 0 w 228"/>
                    <a:gd name="T19" fmla="*/ 0 h 94"/>
                    <a:gd name="T20" fmla="*/ 228 w 228"/>
                    <a:gd name="T21" fmla="*/ 94 h 94"/>
                  </a:gdLst>
                  <a:ahLst/>
                  <a:cxnLst>
                    <a:cxn ang="T12">
                      <a:pos x="T0" y="T1"/>
                    </a:cxn>
                    <a:cxn ang="T13">
                      <a:pos x="T2" y="T3"/>
                    </a:cxn>
                    <a:cxn ang="T14">
                      <a:pos x="T4" y="T5"/>
                    </a:cxn>
                    <a:cxn ang="T15">
                      <a:pos x="T6" y="T7"/>
                    </a:cxn>
                    <a:cxn ang="T16">
                      <a:pos x="T8" y="T9"/>
                    </a:cxn>
                    <a:cxn ang="T17">
                      <a:pos x="T10" y="T11"/>
                    </a:cxn>
                  </a:cxnLst>
                  <a:rect l="T18" t="T19" r="T20" b="T21"/>
                  <a:pathLst>
                    <a:path w="228" h="94">
                      <a:moveTo>
                        <a:pt x="0" y="0"/>
                      </a:moveTo>
                      <a:lnTo>
                        <a:pt x="0" y="94"/>
                      </a:lnTo>
                      <a:lnTo>
                        <a:pt x="130" y="94"/>
                      </a:lnTo>
                      <a:lnTo>
                        <a:pt x="228" y="0"/>
                      </a:lnTo>
                      <a:lnTo>
                        <a:pt x="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33" name="Group 26"/>
              <p:cNvGrpSpPr>
                <a:grpSpLocks/>
              </p:cNvGrpSpPr>
              <p:nvPr/>
            </p:nvGrpSpPr>
            <p:grpSpPr bwMode="auto">
              <a:xfrm>
                <a:off x="5867974" y="4520976"/>
                <a:ext cx="809560" cy="252878"/>
                <a:chOff x="2867" y="2576"/>
                <a:chExt cx="524" cy="174"/>
              </a:xfrm>
            </p:grpSpPr>
            <p:sp>
              <p:nvSpPr>
                <p:cNvPr id="267" name="Freeform 27"/>
                <p:cNvSpPr>
                  <a:spLocks/>
                </p:cNvSpPr>
                <p:nvPr/>
              </p:nvSpPr>
              <p:spPr bwMode="auto">
                <a:xfrm>
                  <a:off x="2867" y="2576"/>
                  <a:ext cx="524" cy="174"/>
                </a:xfrm>
                <a:custGeom>
                  <a:avLst/>
                  <a:gdLst>
                    <a:gd name="T0" fmla="*/ 0 w 524"/>
                    <a:gd name="T1" fmla="*/ 174 h 174"/>
                    <a:gd name="T2" fmla="*/ 180 w 524"/>
                    <a:gd name="T3" fmla="*/ 0 h 174"/>
                    <a:gd name="T4" fmla="*/ 524 w 524"/>
                    <a:gd name="T5" fmla="*/ 0 h 174"/>
                    <a:gd name="T6" fmla="*/ 342 w 524"/>
                    <a:gd name="T7" fmla="*/ 174 h 174"/>
                    <a:gd name="T8" fmla="*/ 0 w 524"/>
                    <a:gd name="T9" fmla="*/ 174 h 174"/>
                    <a:gd name="T10" fmla="*/ 0 60000 65536"/>
                    <a:gd name="T11" fmla="*/ 0 60000 65536"/>
                    <a:gd name="T12" fmla="*/ 0 60000 65536"/>
                    <a:gd name="T13" fmla="*/ 0 60000 65536"/>
                    <a:gd name="T14" fmla="*/ 0 60000 65536"/>
                    <a:gd name="T15" fmla="*/ 0 w 524"/>
                    <a:gd name="T16" fmla="*/ 0 h 174"/>
                    <a:gd name="T17" fmla="*/ 524 w 524"/>
                    <a:gd name="T18" fmla="*/ 174 h 174"/>
                  </a:gdLst>
                  <a:ahLst/>
                  <a:cxnLst>
                    <a:cxn ang="T10">
                      <a:pos x="T0" y="T1"/>
                    </a:cxn>
                    <a:cxn ang="T11">
                      <a:pos x="T2" y="T3"/>
                    </a:cxn>
                    <a:cxn ang="T12">
                      <a:pos x="T4" y="T5"/>
                    </a:cxn>
                    <a:cxn ang="T13">
                      <a:pos x="T6" y="T7"/>
                    </a:cxn>
                    <a:cxn ang="T14">
                      <a:pos x="T8" y="T9"/>
                    </a:cxn>
                  </a:cxnLst>
                  <a:rect l="T15" t="T16" r="T17" b="T18"/>
                  <a:pathLst>
                    <a:path w="524" h="174">
                      <a:moveTo>
                        <a:pt x="0" y="174"/>
                      </a:moveTo>
                      <a:lnTo>
                        <a:pt x="180" y="0"/>
                      </a:lnTo>
                      <a:lnTo>
                        <a:pt x="524" y="0"/>
                      </a:lnTo>
                      <a:lnTo>
                        <a:pt x="342" y="174"/>
                      </a:lnTo>
                      <a:lnTo>
                        <a:pt x="0" y="174"/>
                      </a:lnTo>
                    </a:path>
                  </a:pathLst>
                </a:custGeom>
                <a:solidFill>
                  <a:srgbClr val="DDDDDD"/>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zh-CN" altLang="en-US"/>
                </a:p>
              </p:txBody>
            </p:sp>
            <p:sp>
              <p:nvSpPr>
                <p:cNvPr id="268" name="Freeform 28"/>
                <p:cNvSpPr>
                  <a:spLocks/>
                </p:cNvSpPr>
                <p:nvPr/>
              </p:nvSpPr>
              <p:spPr bwMode="auto">
                <a:xfrm>
                  <a:off x="2967" y="2614"/>
                  <a:ext cx="96" cy="94"/>
                </a:xfrm>
                <a:custGeom>
                  <a:avLst/>
                  <a:gdLst>
                    <a:gd name="T0" fmla="*/ 96 w 96"/>
                    <a:gd name="T1" fmla="*/ 0 h 94"/>
                    <a:gd name="T2" fmla="*/ 0 w 96"/>
                    <a:gd name="T3" fmla="*/ 94 h 94"/>
                    <a:gd name="T4" fmla="*/ 96 w 96"/>
                    <a:gd name="T5" fmla="*/ 94 h 94"/>
                    <a:gd name="T6" fmla="*/ 96 w 96"/>
                    <a:gd name="T7" fmla="*/ 0 h 94"/>
                    <a:gd name="T8" fmla="*/ 96 w 96"/>
                    <a:gd name="T9" fmla="*/ 0 h 94"/>
                    <a:gd name="T10" fmla="*/ 0 60000 65536"/>
                    <a:gd name="T11" fmla="*/ 0 60000 65536"/>
                    <a:gd name="T12" fmla="*/ 0 60000 65536"/>
                    <a:gd name="T13" fmla="*/ 0 60000 65536"/>
                    <a:gd name="T14" fmla="*/ 0 60000 65536"/>
                    <a:gd name="T15" fmla="*/ 0 w 96"/>
                    <a:gd name="T16" fmla="*/ 0 h 94"/>
                    <a:gd name="T17" fmla="*/ 96 w 96"/>
                    <a:gd name="T18" fmla="*/ 94 h 94"/>
                  </a:gdLst>
                  <a:ahLst/>
                  <a:cxnLst>
                    <a:cxn ang="T10">
                      <a:pos x="T0" y="T1"/>
                    </a:cxn>
                    <a:cxn ang="T11">
                      <a:pos x="T2" y="T3"/>
                    </a:cxn>
                    <a:cxn ang="T12">
                      <a:pos x="T4" y="T5"/>
                    </a:cxn>
                    <a:cxn ang="T13">
                      <a:pos x="T6" y="T7"/>
                    </a:cxn>
                    <a:cxn ang="T14">
                      <a:pos x="T8" y="T9"/>
                    </a:cxn>
                  </a:cxnLst>
                  <a:rect l="T15" t="T16" r="T17" b="T18"/>
                  <a:pathLst>
                    <a:path w="96" h="94">
                      <a:moveTo>
                        <a:pt x="96" y="0"/>
                      </a:moveTo>
                      <a:lnTo>
                        <a:pt x="0" y="94"/>
                      </a:lnTo>
                      <a:lnTo>
                        <a:pt x="96" y="94"/>
                      </a:lnTo>
                      <a:lnTo>
                        <a:pt x="96" y="0"/>
                      </a:lnTo>
                      <a:close/>
                    </a:path>
                  </a:pathLst>
                </a:custGeom>
                <a:solidFill>
                  <a:srgbClr val="5F5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 name="Freeform 29"/>
                <p:cNvSpPr>
                  <a:spLocks/>
                </p:cNvSpPr>
                <p:nvPr/>
              </p:nvSpPr>
              <p:spPr bwMode="auto">
                <a:xfrm>
                  <a:off x="3061" y="2614"/>
                  <a:ext cx="228" cy="94"/>
                </a:xfrm>
                <a:custGeom>
                  <a:avLst/>
                  <a:gdLst>
                    <a:gd name="T0" fmla="*/ 0 w 228"/>
                    <a:gd name="T1" fmla="*/ 0 h 94"/>
                    <a:gd name="T2" fmla="*/ 0 w 228"/>
                    <a:gd name="T3" fmla="*/ 94 h 94"/>
                    <a:gd name="T4" fmla="*/ 130 w 228"/>
                    <a:gd name="T5" fmla="*/ 94 h 94"/>
                    <a:gd name="T6" fmla="*/ 228 w 228"/>
                    <a:gd name="T7" fmla="*/ 0 h 94"/>
                    <a:gd name="T8" fmla="*/ 0 w 228"/>
                    <a:gd name="T9" fmla="*/ 0 h 94"/>
                    <a:gd name="T10" fmla="*/ 0 w 228"/>
                    <a:gd name="T11" fmla="*/ 0 h 94"/>
                    <a:gd name="T12" fmla="*/ 0 60000 65536"/>
                    <a:gd name="T13" fmla="*/ 0 60000 65536"/>
                    <a:gd name="T14" fmla="*/ 0 60000 65536"/>
                    <a:gd name="T15" fmla="*/ 0 60000 65536"/>
                    <a:gd name="T16" fmla="*/ 0 60000 65536"/>
                    <a:gd name="T17" fmla="*/ 0 60000 65536"/>
                    <a:gd name="T18" fmla="*/ 0 w 228"/>
                    <a:gd name="T19" fmla="*/ 0 h 94"/>
                    <a:gd name="T20" fmla="*/ 228 w 228"/>
                    <a:gd name="T21" fmla="*/ 94 h 94"/>
                  </a:gdLst>
                  <a:ahLst/>
                  <a:cxnLst>
                    <a:cxn ang="T12">
                      <a:pos x="T0" y="T1"/>
                    </a:cxn>
                    <a:cxn ang="T13">
                      <a:pos x="T2" y="T3"/>
                    </a:cxn>
                    <a:cxn ang="T14">
                      <a:pos x="T4" y="T5"/>
                    </a:cxn>
                    <a:cxn ang="T15">
                      <a:pos x="T6" y="T7"/>
                    </a:cxn>
                    <a:cxn ang="T16">
                      <a:pos x="T8" y="T9"/>
                    </a:cxn>
                    <a:cxn ang="T17">
                      <a:pos x="T10" y="T11"/>
                    </a:cxn>
                  </a:cxnLst>
                  <a:rect l="T18" t="T19" r="T20" b="T21"/>
                  <a:pathLst>
                    <a:path w="228" h="94">
                      <a:moveTo>
                        <a:pt x="0" y="0"/>
                      </a:moveTo>
                      <a:lnTo>
                        <a:pt x="0" y="94"/>
                      </a:lnTo>
                      <a:lnTo>
                        <a:pt x="130" y="94"/>
                      </a:lnTo>
                      <a:lnTo>
                        <a:pt x="228" y="0"/>
                      </a:lnTo>
                      <a:lnTo>
                        <a:pt x="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34" name="Group 30"/>
              <p:cNvGrpSpPr>
                <a:grpSpLocks/>
              </p:cNvGrpSpPr>
              <p:nvPr/>
            </p:nvGrpSpPr>
            <p:grpSpPr bwMode="auto">
              <a:xfrm>
                <a:off x="6583260" y="4520976"/>
                <a:ext cx="809560" cy="252878"/>
                <a:chOff x="2867" y="2576"/>
                <a:chExt cx="524" cy="174"/>
              </a:xfrm>
            </p:grpSpPr>
            <p:sp>
              <p:nvSpPr>
                <p:cNvPr id="264" name="Freeform 31"/>
                <p:cNvSpPr>
                  <a:spLocks/>
                </p:cNvSpPr>
                <p:nvPr/>
              </p:nvSpPr>
              <p:spPr bwMode="auto">
                <a:xfrm>
                  <a:off x="2867" y="2576"/>
                  <a:ext cx="524" cy="174"/>
                </a:xfrm>
                <a:custGeom>
                  <a:avLst/>
                  <a:gdLst>
                    <a:gd name="T0" fmla="*/ 0 w 524"/>
                    <a:gd name="T1" fmla="*/ 174 h 174"/>
                    <a:gd name="T2" fmla="*/ 180 w 524"/>
                    <a:gd name="T3" fmla="*/ 0 h 174"/>
                    <a:gd name="T4" fmla="*/ 524 w 524"/>
                    <a:gd name="T5" fmla="*/ 0 h 174"/>
                    <a:gd name="T6" fmla="*/ 342 w 524"/>
                    <a:gd name="T7" fmla="*/ 174 h 174"/>
                    <a:gd name="T8" fmla="*/ 0 w 524"/>
                    <a:gd name="T9" fmla="*/ 174 h 174"/>
                    <a:gd name="T10" fmla="*/ 0 60000 65536"/>
                    <a:gd name="T11" fmla="*/ 0 60000 65536"/>
                    <a:gd name="T12" fmla="*/ 0 60000 65536"/>
                    <a:gd name="T13" fmla="*/ 0 60000 65536"/>
                    <a:gd name="T14" fmla="*/ 0 60000 65536"/>
                    <a:gd name="T15" fmla="*/ 0 w 524"/>
                    <a:gd name="T16" fmla="*/ 0 h 174"/>
                    <a:gd name="T17" fmla="*/ 524 w 524"/>
                    <a:gd name="T18" fmla="*/ 174 h 174"/>
                  </a:gdLst>
                  <a:ahLst/>
                  <a:cxnLst>
                    <a:cxn ang="T10">
                      <a:pos x="T0" y="T1"/>
                    </a:cxn>
                    <a:cxn ang="T11">
                      <a:pos x="T2" y="T3"/>
                    </a:cxn>
                    <a:cxn ang="T12">
                      <a:pos x="T4" y="T5"/>
                    </a:cxn>
                    <a:cxn ang="T13">
                      <a:pos x="T6" y="T7"/>
                    </a:cxn>
                    <a:cxn ang="T14">
                      <a:pos x="T8" y="T9"/>
                    </a:cxn>
                  </a:cxnLst>
                  <a:rect l="T15" t="T16" r="T17" b="T18"/>
                  <a:pathLst>
                    <a:path w="524" h="174">
                      <a:moveTo>
                        <a:pt x="0" y="174"/>
                      </a:moveTo>
                      <a:lnTo>
                        <a:pt x="180" y="0"/>
                      </a:lnTo>
                      <a:lnTo>
                        <a:pt x="524" y="0"/>
                      </a:lnTo>
                      <a:lnTo>
                        <a:pt x="342" y="174"/>
                      </a:lnTo>
                      <a:lnTo>
                        <a:pt x="0" y="174"/>
                      </a:lnTo>
                    </a:path>
                  </a:pathLst>
                </a:custGeom>
                <a:solidFill>
                  <a:srgbClr val="DDDDDD"/>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zh-CN" altLang="en-US"/>
                </a:p>
              </p:txBody>
            </p:sp>
            <p:sp>
              <p:nvSpPr>
                <p:cNvPr id="265" name="Freeform 32"/>
                <p:cNvSpPr>
                  <a:spLocks/>
                </p:cNvSpPr>
                <p:nvPr/>
              </p:nvSpPr>
              <p:spPr bwMode="auto">
                <a:xfrm>
                  <a:off x="2967" y="2614"/>
                  <a:ext cx="96" cy="94"/>
                </a:xfrm>
                <a:custGeom>
                  <a:avLst/>
                  <a:gdLst>
                    <a:gd name="T0" fmla="*/ 96 w 96"/>
                    <a:gd name="T1" fmla="*/ 0 h 94"/>
                    <a:gd name="T2" fmla="*/ 0 w 96"/>
                    <a:gd name="T3" fmla="*/ 94 h 94"/>
                    <a:gd name="T4" fmla="*/ 96 w 96"/>
                    <a:gd name="T5" fmla="*/ 94 h 94"/>
                    <a:gd name="T6" fmla="*/ 96 w 96"/>
                    <a:gd name="T7" fmla="*/ 0 h 94"/>
                    <a:gd name="T8" fmla="*/ 96 w 96"/>
                    <a:gd name="T9" fmla="*/ 0 h 94"/>
                    <a:gd name="T10" fmla="*/ 0 60000 65536"/>
                    <a:gd name="T11" fmla="*/ 0 60000 65536"/>
                    <a:gd name="T12" fmla="*/ 0 60000 65536"/>
                    <a:gd name="T13" fmla="*/ 0 60000 65536"/>
                    <a:gd name="T14" fmla="*/ 0 60000 65536"/>
                    <a:gd name="T15" fmla="*/ 0 w 96"/>
                    <a:gd name="T16" fmla="*/ 0 h 94"/>
                    <a:gd name="T17" fmla="*/ 96 w 96"/>
                    <a:gd name="T18" fmla="*/ 94 h 94"/>
                  </a:gdLst>
                  <a:ahLst/>
                  <a:cxnLst>
                    <a:cxn ang="T10">
                      <a:pos x="T0" y="T1"/>
                    </a:cxn>
                    <a:cxn ang="T11">
                      <a:pos x="T2" y="T3"/>
                    </a:cxn>
                    <a:cxn ang="T12">
                      <a:pos x="T4" y="T5"/>
                    </a:cxn>
                    <a:cxn ang="T13">
                      <a:pos x="T6" y="T7"/>
                    </a:cxn>
                    <a:cxn ang="T14">
                      <a:pos x="T8" y="T9"/>
                    </a:cxn>
                  </a:cxnLst>
                  <a:rect l="T15" t="T16" r="T17" b="T18"/>
                  <a:pathLst>
                    <a:path w="96" h="94">
                      <a:moveTo>
                        <a:pt x="96" y="0"/>
                      </a:moveTo>
                      <a:lnTo>
                        <a:pt x="0" y="94"/>
                      </a:lnTo>
                      <a:lnTo>
                        <a:pt x="96" y="94"/>
                      </a:lnTo>
                      <a:lnTo>
                        <a:pt x="96" y="0"/>
                      </a:lnTo>
                      <a:close/>
                    </a:path>
                  </a:pathLst>
                </a:custGeom>
                <a:solidFill>
                  <a:srgbClr val="5F5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 name="Freeform 33"/>
                <p:cNvSpPr>
                  <a:spLocks/>
                </p:cNvSpPr>
                <p:nvPr/>
              </p:nvSpPr>
              <p:spPr bwMode="auto">
                <a:xfrm>
                  <a:off x="3061" y="2614"/>
                  <a:ext cx="228" cy="94"/>
                </a:xfrm>
                <a:custGeom>
                  <a:avLst/>
                  <a:gdLst>
                    <a:gd name="T0" fmla="*/ 0 w 228"/>
                    <a:gd name="T1" fmla="*/ 0 h 94"/>
                    <a:gd name="T2" fmla="*/ 0 w 228"/>
                    <a:gd name="T3" fmla="*/ 94 h 94"/>
                    <a:gd name="T4" fmla="*/ 130 w 228"/>
                    <a:gd name="T5" fmla="*/ 94 h 94"/>
                    <a:gd name="T6" fmla="*/ 228 w 228"/>
                    <a:gd name="T7" fmla="*/ 0 h 94"/>
                    <a:gd name="T8" fmla="*/ 0 w 228"/>
                    <a:gd name="T9" fmla="*/ 0 h 94"/>
                    <a:gd name="T10" fmla="*/ 0 w 228"/>
                    <a:gd name="T11" fmla="*/ 0 h 94"/>
                    <a:gd name="T12" fmla="*/ 0 60000 65536"/>
                    <a:gd name="T13" fmla="*/ 0 60000 65536"/>
                    <a:gd name="T14" fmla="*/ 0 60000 65536"/>
                    <a:gd name="T15" fmla="*/ 0 60000 65536"/>
                    <a:gd name="T16" fmla="*/ 0 60000 65536"/>
                    <a:gd name="T17" fmla="*/ 0 60000 65536"/>
                    <a:gd name="T18" fmla="*/ 0 w 228"/>
                    <a:gd name="T19" fmla="*/ 0 h 94"/>
                    <a:gd name="T20" fmla="*/ 228 w 228"/>
                    <a:gd name="T21" fmla="*/ 94 h 94"/>
                  </a:gdLst>
                  <a:ahLst/>
                  <a:cxnLst>
                    <a:cxn ang="T12">
                      <a:pos x="T0" y="T1"/>
                    </a:cxn>
                    <a:cxn ang="T13">
                      <a:pos x="T2" y="T3"/>
                    </a:cxn>
                    <a:cxn ang="T14">
                      <a:pos x="T4" y="T5"/>
                    </a:cxn>
                    <a:cxn ang="T15">
                      <a:pos x="T6" y="T7"/>
                    </a:cxn>
                    <a:cxn ang="T16">
                      <a:pos x="T8" y="T9"/>
                    </a:cxn>
                    <a:cxn ang="T17">
                      <a:pos x="T10" y="T11"/>
                    </a:cxn>
                  </a:cxnLst>
                  <a:rect l="T18" t="T19" r="T20" b="T21"/>
                  <a:pathLst>
                    <a:path w="228" h="94">
                      <a:moveTo>
                        <a:pt x="0" y="0"/>
                      </a:moveTo>
                      <a:lnTo>
                        <a:pt x="0" y="94"/>
                      </a:lnTo>
                      <a:lnTo>
                        <a:pt x="130" y="94"/>
                      </a:lnTo>
                      <a:lnTo>
                        <a:pt x="228" y="0"/>
                      </a:lnTo>
                      <a:lnTo>
                        <a:pt x="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35" name="Group 34"/>
              <p:cNvGrpSpPr>
                <a:grpSpLocks/>
              </p:cNvGrpSpPr>
              <p:nvPr/>
            </p:nvGrpSpPr>
            <p:grpSpPr bwMode="auto">
              <a:xfrm>
                <a:off x="1957845" y="4861443"/>
                <a:ext cx="809559" cy="254290"/>
                <a:chOff x="2867" y="2576"/>
                <a:chExt cx="524" cy="174"/>
              </a:xfrm>
            </p:grpSpPr>
            <p:sp>
              <p:nvSpPr>
                <p:cNvPr id="261" name="Freeform 35"/>
                <p:cNvSpPr>
                  <a:spLocks/>
                </p:cNvSpPr>
                <p:nvPr/>
              </p:nvSpPr>
              <p:spPr bwMode="auto">
                <a:xfrm>
                  <a:off x="2867" y="2576"/>
                  <a:ext cx="524" cy="174"/>
                </a:xfrm>
                <a:custGeom>
                  <a:avLst/>
                  <a:gdLst>
                    <a:gd name="T0" fmla="*/ 0 w 524"/>
                    <a:gd name="T1" fmla="*/ 174 h 174"/>
                    <a:gd name="T2" fmla="*/ 180 w 524"/>
                    <a:gd name="T3" fmla="*/ 0 h 174"/>
                    <a:gd name="T4" fmla="*/ 524 w 524"/>
                    <a:gd name="T5" fmla="*/ 0 h 174"/>
                    <a:gd name="T6" fmla="*/ 342 w 524"/>
                    <a:gd name="T7" fmla="*/ 174 h 174"/>
                    <a:gd name="T8" fmla="*/ 0 w 524"/>
                    <a:gd name="T9" fmla="*/ 174 h 174"/>
                    <a:gd name="T10" fmla="*/ 0 60000 65536"/>
                    <a:gd name="T11" fmla="*/ 0 60000 65536"/>
                    <a:gd name="T12" fmla="*/ 0 60000 65536"/>
                    <a:gd name="T13" fmla="*/ 0 60000 65536"/>
                    <a:gd name="T14" fmla="*/ 0 60000 65536"/>
                    <a:gd name="T15" fmla="*/ 0 w 524"/>
                    <a:gd name="T16" fmla="*/ 0 h 174"/>
                    <a:gd name="T17" fmla="*/ 524 w 524"/>
                    <a:gd name="T18" fmla="*/ 174 h 174"/>
                  </a:gdLst>
                  <a:ahLst/>
                  <a:cxnLst>
                    <a:cxn ang="T10">
                      <a:pos x="T0" y="T1"/>
                    </a:cxn>
                    <a:cxn ang="T11">
                      <a:pos x="T2" y="T3"/>
                    </a:cxn>
                    <a:cxn ang="T12">
                      <a:pos x="T4" y="T5"/>
                    </a:cxn>
                    <a:cxn ang="T13">
                      <a:pos x="T6" y="T7"/>
                    </a:cxn>
                    <a:cxn ang="T14">
                      <a:pos x="T8" y="T9"/>
                    </a:cxn>
                  </a:cxnLst>
                  <a:rect l="T15" t="T16" r="T17" b="T18"/>
                  <a:pathLst>
                    <a:path w="524" h="174">
                      <a:moveTo>
                        <a:pt x="0" y="174"/>
                      </a:moveTo>
                      <a:lnTo>
                        <a:pt x="180" y="0"/>
                      </a:lnTo>
                      <a:lnTo>
                        <a:pt x="524" y="0"/>
                      </a:lnTo>
                      <a:lnTo>
                        <a:pt x="342" y="174"/>
                      </a:lnTo>
                      <a:lnTo>
                        <a:pt x="0" y="174"/>
                      </a:lnTo>
                    </a:path>
                  </a:pathLst>
                </a:custGeom>
                <a:solidFill>
                  <a:srgbClr val="DDDDDD"/>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zh-CN" altLang="en-US"/>
                </a:p>
              </p:txBody>
            </p:sp>
            <p:sp>
              <p:nvSpPr>
                <p:cNvPr id="262" name="Freeform 36"/>
                <p:cNvSpPr>
                  <a:spLocks/>
                </p:cNvSpPr>
                <p:nvPr/>
              </p:nvSpPr>
              <p:spPr bwMode="auto">
                <a:xfrm>
                  <a:off x="2967" y="2614"/>
                  <a:ext cx="96" cy="94"/>
                </a:xfrm>
                <a:custGeom>
                  <a:avLst/>
                  <a:gdLst>
                    <a:gd name="T0" fmla="*/ 96 w 96"/>
                    <a:gd name="T1" fmla="*/ 0 h 94"/>
                    <a:gd name="T2" fmla="*/ 0 w 96"/>
                    <a:gd name="T3" fmla="*/ 94 h 94"/>
                    <a:gd name="T4" fmla="*/ 96 w 96"/>
                    <a:gd name="T5" fmla="*/ 94 h 94"/>
                    <a:gd name="T6" fmla="*/ 96 w 96"/>
                    <a:gd name="T7" fmla="*/ 0 h 94"/>
                    <a:gd name="T8" fmla="*/ 96 w 96"/>
                    <a:gd name="T9" fmla="*/ 0 h 94"/>
                    <a:gd name="T10" fmla="*/ 0 60000 65536"/>
                    <a:gd name="T11" fmla="*/ 0 60000 65536"/>
                    <a:gd name="T12" fmla="*/ 0 60000 65536"/>
                    <a:gd name="T13" fmla="*/ 0 60000 65536"/>
                    <a:gd name="T14" fmla="*/ 0 60000 65536"/>
                    <a:gd name="T15" fmla="*/ 0 w 96"/>
                    <a:gd name="T16" fmla="*/ 0 h 94"/>
                    <a:gd name="T17" fmla="*/ 96 w 96"/>
                    <a:gd name="T18" fmla="*/ 94 h 94"/>
                  </a:gdLst>
                  <a:ahLst/>
                  <a:cxnLst>
                    <a:cxn ang="T10">
                      <a:pos x="T0" y="T1"/>
                    </a:cxn>
                    <a:cxn ang="T11">
                      <a:pos x="T2" y="T3"/>
                    </a:cxn>
                    <a:cxn ang="T12">
                      <a:pos x="T4" y="T5"/>
                    </a:cxn>
                    <a:cxn ang="T13">
                      <a:pos x="T6" y="T7"/>
                    </a:cxn>
                    <a:cxn ang="T14">
                      <a:pos x="T8" y="T9"/>
                    </a:cxn>
                  </a:cxnLst>
                  <a:rect l="T15" t="T16" r="T17" b="T18"/>
                  <a:pathLst>
                    <a:path w="96" h="94">
                      <a:moveTo>
                        <a:pt x="96" y="0"/>
                      </a:moveTo>
                      <a:lnTo>
                        <a:pt x="0" y="94"/>
                      </a:lnTo>
                      <a:lnTo>
                        <a:pt x="96" y="94"/>
                      </a:lnTo>
                      <a:lnTo>
                        <a:pt x="96" y="0"/>
                      </a:lnTo>
                      <a:close/>
                    </a:path>
                  </a:pathLst>
                </a:custGeom>
                <a:solidFill>
                  <a:srgbClr val="5F5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3" name="Freeform 37"/>
                <p:cNvSpPr>
                  <a:spLocks/>
                </p:cNvSpPr>
                <p:nvPr/>
              </p:nvSpPr>
              <p:spPr bwMode="auto">
                <a:xfrm>
                  <a:off x="3061" y="2614"/>
                  <a:ext cx="228" cy="94"/>
                </a:xfrm>
                <a:custGeom>
                  <a:avLst/>
                  <a:gdLst>
                    <a:gd name="T0" fmla="*/ 0 w 228"/>
                    <a:gd name="T1" fmla="*/ 0 h 94"/>
                    <a:gd name="T2" fmla="*/ 0 w 228"/>
                    <a:gd name="T3" fmla="*/ 94 h 94"/>
                    <a:gd name="T4" fmla="*/ 130 w 228"/>
                    <a:gd name="T5" fmla="*/ 94 h 94"/>
                    <a:gd name="T6" fmla="*/ 228 w 228"/>
                    <a:gd name="T7" fmla="*/ 0 h 94"/>
                    <a:gd name="T8" fmla="*/ 0 w 228"/>
                    <a:gd name="T9" fmla="*/ 0 h 94"/>
                    <a:gd name="T10" fmla="*/ 0 w 228"/>
                    <a:gd name="T11" fmla="*/ 0 h 94"/>
                    <a:gd name="T12" fmla="*/ 0 60000 65536"/>
                    <a:gd name="T13" fmla="*/ 0 60000 65536"/>
                    <a:gd name="T14" fmla="*/ 0 60000 65536"/>
                    <a:gd name="T15" fmla="*/ 0 60000 65536"/>
                    <a:gd name="T16" fmla="*/ 0 60000 65536"/>
                    <a:gd name="T17" fmla="*/ 0 60000 65536"/>
                    <a:gd name="T18" fmla="*/ 0 w 228"/>
                    <a:gd name="T19" fmla="*/ 0 h 94"/>
                    <a:gd name="T20" fmla="*/ 228 w 228"/>
                    <a:gd name="T21" fmla="*/ 94 h 94"/>
                  </a:gdLst>
                  <a:ahLst/>
                  <a:cxnLst>
                    <a:cxn ang="T12">
                      <a:pos x="T0" y="T1"/>
                    </a:cxn>
                    <a:cxn ang="T13">
                      <a:pos x="T2" y="T3"/>
                    </a:cxn>
                    <a:cxn ang="T14">
                      <a:pos x="T4" y="T5"/>
                    </a:cxn>
                    <a:cxn ang="T15">
                      <a:pos x="T6" y="T7"/>
                    </a:cxn>
                    <a:cxn ang="T16">
                      <a:pos x="T8" y="T9"/>
                    </a:cxn>
                    <a:cxn ang="T17">
                      <a:pos x="T10" y="T11"/>
                    </a:cxn>
                  </a:cxnLst>
                  <a:rect l="T18" t="T19" r="T20" b="T21"/>
                  <a:pathLst>
                    <a:path w="228" h="94">
                      <a:moveTo>
                        <a:pt x="0" y="0"/>
                      </a:moveTo>
                      <a:lnTo>
                        <a:pt x="0" y="94"/>
                      </a:lnTo>
                      <a:lnTo>
                        <a:pt x="130" y="94"/>
                      </a:lnTo>
                      <a:lnTo>
                        <a:pt x="228" y="0"/>
                      </a:lnTo>
                      <a:lnTo>
                        <a:pt x="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36" name="Group 38"/>
              <p:cNvGrpSpPr>
                <a:grpSpLocks/>
              </p:cNvGrpSpPr>
              <p:nvPr/>
            </p:nvGrpSpPr>
            <p:grpSpPr bwMode="auto">
              <a:xfrm>
                <a:off x="2674627" y="4861443"/>
                <a:ext cx="809560" cy="254290"/>
                <a:chOff x="2867" y="2576"/>
                <a:chExt cx="524" cy="174"/>
              </a:xfrm>
            </p:grpSpPr>
            <p:sp>
              <p:nvSpPr>
                <p:cNvPr id="258" name="Freeform 39"/>
                <p:cNvSpPr>
                  <a:spLocks/>
                </p:cNvSpPr>
                <p:nvPr/>
              </p:nvSpPr>
              <p:spPr bwMode="auto">
                <a:xfrm>
                  <a:off x="2867" y="2576"/>
                  <a:ext cx="524" cy="174"/>
                </a:xfrm>
                <a:custGeom>
                  <a:avLst/>
                  <a:gdLst>
                    <a:gd name="T0" fmla="*/ 0 w 524"/>
                    <a:gd name="T1" fmla="*/ 174 h 174"/>
                    <a:gd name="T2" fmla="*/ 180 w 524"/>
                    <a:gd name="T3" fmla="*/ 0 h 174"/>
                    <a:gd name="T4" fmla="*/ 524 w 524"/>
                    <a:gd name="T5" fmla="*/ 0 h 174"/>
                    <a:gd name="T6" fmla="*/ 342 w 524"/>
                    <a:gd name="T7" fmla="*/ 174 h 174"/>
                    <a:gd name="T8" fmla="*/ 0 w 524"/>
                    <a:gd name="T9" fmla="*/ 174 h 174"/>
                    <a:gd name="T10" fmla="*/ 0 60000 65536"/>
                    <a:gd name="T11" fmla="*/ 0 60000 65536"/>
                    <a:gd name="T12" fmla="*/ 0 60000 65536"/>
                    <a:gd name="T13" fmla="*/ 0 60000 65536"/>
                    <a:gd name="T14" fmla="*/ 0 60000 65536"/>
                    <a:gd name="T15" fmla="*/ 0 w 524"/>
                    <a:gd name="T16" fmla="*/ 0 h 174"/>
                    <a:gd name="T17" fmla="*/ 524 w 524"/>
                    <a:gd name="T18" fmla="*/ 174 h 174"/>
                  </a:gdLst>
                  <a:ahLst/>
                  <a:cxnLst>
                    <a:cxn ang="T10">
                      <a:pos x="T0" y="T1"/>
                    </a:cxn>
                    <a:cxn ang="T11">
                      <a:pos x="T2" y="T3"/>
                    </a:cxn>
                    <a:cxn ang="T12">
                      <a:pos x="T4" y="T5"/>
                    </a:cxn>
                    <a:cxn ang="T13">
                      <a:pos x="T6" y="T7"/>
                    </a:cxn>
                    <a:cxn ang="T14">
                      <a:pos x="T8" y="T9"/>
                    </a:cxn>
                  </a:cxnLst>
                  <a:rect l="T15" t="T16" r="T17" b="T18"/>
                  <a:pathLst>
                    <a:path w="524" h="174">
                      <a:moveTo>
                        <a:pt x="0" y="174"/>
                      </a:moveTo>
                      <a:lnTo>
                        <a:pt x="180" y="0"/>
                      </a:lnTo>
                      <a:lnTo>
                        <a:pt x="524" y="0"/>
                      </a:lnTo>
                      <a:lnTo>
                        <a:pt x="342" y="174"/>
                      </a:lnTo>
                      <a:lnTo>
                        <a:pt x="0" y="174"/>
                      </a:lnTo>
                    </a:path>
                  </a:pathLst>
                </a:custGeom>
                <a:solidFill>
                  <a:srgbClr val="DDDDDD"/>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zh-CN" altLang="en-US"/>
                </a:p>
              </p:txBody>
            </p:sp>
            <p:sp>
              <p:nvSpPr>
                <p:cNvPr id="259" name="Freeform 40"/>
                <p:cNvSpPr>
                  <a:spLocks/>
                </p:cNvSpPr>
                <p:nvPr/>
              </p:nvSpPr>
              <p:spPr bwMode="auto">
                <a:xfrm>
                  <a:off x="2967" y="2614"/>
                  <a:ext cx="96" cy="94"/>
                </a:xfrm>
                <a:custGeom>
                  <a:avLst/>
                  <a:gdLst>
                    <a:gd name="T0" fmla="*/ 96 w 96"/>
                    <a:gd name="T1" fmla="*/ 0 h 94"/>
                    <a:gd name="T2" fmla="*/ 0 w 96"/>
                    <a:gd name="T3" fmla="*/ 94 h 94"/>
                    <a:gd name="T4" fmla="*/ 96 w 96"/>
                    <a:gd name="T5" fmla="*/ 94 h 94"/>
                    <a:gd name="T6" fmla="*/ 96 w 96"/>
                    <a:gd name="T7" fmla="*/ 0 h 94"/>
                    <a:gd name="T8" fmla="*/ 96 w 96"/>
                    <a:gd name="T9" fmla="*/ 0 h 94"/>
                    <a:gd name="T10" fmla="*/ 0 60000 65536"/>
                    <a:gd name="T11" fmla="*/ 0 60000 65536"/>
                    <a:gd name="T12" fmla="*/ 0 60000 65536"/>
                    <a:gd name="T13" fmla="*/ 0 60000 65536"/>
                    <a:gd name="T14" fmla="*/ 0 60000 65536"/>
                    <a:gd name="T15" fmla="*/ 0 w 96"/>
                    <a:gd name="T16" fmla="*/ 0 h 94"/>
                    <a:gd name="T17" fmla="*/ 96 w 96"/>
                    <a:gd name="T18" fmla="*/ 94 h 94"/>
                  </a:gdLst>
                  <a:ahLst/>
                  <a:cxnLst>
                    <a:cxn ang="T10">
                      <a:pos x="T0" y="T1"/>
                    </a:cxn>
                    <a:cxn ang="T11">
                      <a:pos x="T2" y="T3"/>
                    </a:cxn>
                    <a:cxn ang="T12">
                      <a:pos x="T4" y="T5"/>
                    </a:cxn>
                    <a:cxn ang="T13">
                      <a:pos x="T6" y="T7"/>
                    </a:cxn>
                    <a:cxn ang="T14">
                      <a:pos x="T8" y="T9"/>
                    </a:cxn>
                  </a:cxnLst>
                  <a:rect l="T15" t="T16" r="T17" b="T18"/>
                  <a:pathLst>
                    <a:path w="96" h="94">
                      <a:moveTo>
                        <a:pt x="96" y="0"/>
                      </a:moveTo>
                      <a:lnTo>
                        <a:pt x="0" y="94"/>
                      </a:lnTo>
                      <a:lnTo>
                        <a:pt x="96" y="94"/>
                      </a:lnTo>
                      <a:lnTo>
                        <a:pt x="96" y="0"/>
                      </a:lnTo>
                      <a:close/>
                    </a:path>
                  </a:pathLst>
                </a:custGeom>
                <a:solidFill>
                  <a:srgbClr val="5F5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0" name="Freeform 41"/>
                <p:cNvSpPr>
                  <a:spLocks/>
                </p:cNvSpPr>
                <p:nvPr/>
              </p:nvSpPr>
              <p:spPr bwMode="auto">
                <a:xfrm>
                  <a:off x="3061" y="2614"/>
                  <a:ext cx="228" cy="94"/>
                </a:xfrm>
                <a:custGeom>
                  <a:avLst/>
                  <a:gdLst>
                    <a:gd name="T0" fmla="*/ 0 w 228"/>
                    <a:gd name="T1" fmla="*/ 0 h 94"/>
                    <a:gd name="T2" fmla="*/ 0 w 228"/>
                    <a:gd name="T3" fmla="*/ 94 h 94"/>
                    <a:gd name="T4" fmla="*/ 130 w 228"/>
                    <a:gd name="T5" fmla="*/ 94 h 94"/>
                    <a:gd name="T6" fmla="*/ 228 w 228"/>
                    <a:gd name="T7" fmla="*/ 0 h 94"/>
                    <a:gd name="T8" fmla="*/ 0 w 228"/>
                    <a:gd name="T9" fmla="*/ 0 h 94"/>
                    <a:gd name="T10" fmla="*/ 0 w 228"/>
                    <a:gd name="T11" fmla="*/ 0 h 94"/>
                    <a:gd name="T12" fmla="*/ 0 60000 65536"/>
                    <a:gd name="T13" fmla="*/ 0 60000 65536"/>
                    <a:gd name="T14" fmla="*/ 0 60000 65536"/>
                    <a:gd name="T15" fmla="*/ 0 60000 65536"/>
                    <a:gd name="T16" fmla="*/ 0 60000 65536"/>
                    <a:gd name="T17" fmla="*/ 0 60000 65536"/>
                    <a:gd name="T18" fmla="*/ 0 w 228"/>
                    <a:gd name="T19" fmla="*/ 0 h 94"/>
                    <a:gd name="T20" fmla="*/ 228 w 228"/>
                    <a:gd name="T21" fmla="*/ 94 h 94"/>
                  </a:gdLst>
                  <a:ahLst/>
                  <a:cxnLst>
                    <a:cxn ang="T12">
                      <a:pos x="T0" y="T1"/>
                    </a:cxn>
                    <a:cxn ang="T13">
                      <a:pos x="T2" y="T3"/>
                    </a:cxn>
                    <a:cxn ang="T14">
                      <a:pos x="T4" y="T5"/>
                    </a:cxn>
                    <a:cxn ang="T15">
                      <a:pos x="T6" y="T7"/>
                    </a:cxn>
                    <a:cxn ang="T16">
                      <a:pos x="T8" y="T9"/>
                    </a:cxn>
                    <a:cxn ang="T17">
                      <a:pos x="T10" y="T11"/>
                    </a:cxn>
                  </a:cxnLst>
                  <a:rect l="T18" t="T19" r="T20" b="T21"/>
                  <a:pathLst>
                    <a:path w="228" h="94">
                      <a:moveTo>
                        <a:pt x="0" y="0"/>
                      </a:moveTo>
                      <a:lnTo>
                        <a:pt x="0" y="94"/>
                      </a:lnTo>
                      <a:lnTo>
                        <a:pt x="130" y="94"/>
                      </a:lnTo>
                      <a:lnTo>
                        <a:pt x="228" y="0"/>
                      </a:lnTo>
                      <a:lnTo>
                        <a:pt x="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37" name="Group 42"/>
              <p:cNvGrpSpPr>
                <a:grpSpLocks/>
              </p:cNvGrpSpPr>
              <p:nvPr/>
            </p:nvGrpSpPr>
            <p:grpSpPr bwMode="auto">
              <a:xfrm>
                <a:off x="3389913" y="4861443"/>
                <a:ext cx="809560" cy="254290"/>
                <a:chOff x="2867" y="2576"/>
                <a:chExt cx="524" cy="174"/>
              </a:xfrm>
            </p:grpSpPr>
            <p:sp>
              <p:nvSpPr>
                <p:cNvPr id="255" name="Freeform 43"/>
                <p:cNvSpPr>
                  <a:spLocks/>
                </p:cNvSpPr>
                <p:nvPr/>
              </p:nvSpPr>
              <p:spPr bwMode="auto">
                <a:xfrm>
                  <a:off x="2867" y="2576"/>
                  <a:ext cx="524" cy="174"/>
                </a:xfrm>
                <a:custGeom>
                  <a:avLst/>
                  <a:gdLst>
                    <a:gd name="T0" fmla="*/ 0 w 524"/>
                    <a:gd name="T1" fmla="*/ 174 h 174"/>
                    <a:gd name="T2" fmla="*/ 180 w 524"/>
                    <a:gd name="T3" fmla="*/ 0 h 174"/>
                    <a:gd name="T4" fmla="*/ 524 w 524"/>
                    <a:gd name="T5" fmla="*/ 0 h 174"/>
                    <a:gd name="T6" fmla="*/ 342 w 524"/>
                    <a:gd name="T7" fmla="*/ 174 h 174"/>
                    <a:gd name="T8" fmla="*/ 0 w 524"/>
                    <a:gd name="T9" fmla="*/ 174 h 174"/>
                    <a:gd name="T10" fmla="*/ 0 60000 65536"/>
                    <a:gd name="T11" fmla="*/ 0 60000 65536"/>
                    <a:gd name="T12" fmla="*/ 0 60000 65536"/>
                    <a:gd name="T13" fmla="*/ 0 60000 65536"/>
                    <a:gd name="T14" fmla="*/ 0 60000 65536"/>
                    <a:gd name="T15" fmla="*/ 0 w 524"/>
                    <a:gd name="T16" fmla="*/ 0 h 174"/>
                    <a:gd name="T17" fmla="*/ 524 w 524"/>
                    <a:gd name="T18" fmla="*/ 174 h 174"/>
                  </a:gdLst>
                  <a:ahLst/>
                  <a:cxnLst>
                    <a:cxn ang="T10">
                      <a:pos x="T0" y="T1"/>
                    </a:cxn>
                    <a:cxn ang="T11">
                      <a:pos x="T2" y="T3"/>
                    </a:cxn>
                    <a:cxn ang="T12">
                      <a:pos x="T4" y="T5"/>
                    </a:cxn>
                    <a:cxn ang="T13">
                      <a:pos x="T6" y="T7"/>
                    </a:cxn>
                    <a:cxn ang="T14">
                      <a:pos x="T8" y="T9"/>
                    </a:cxn>
                  </a:cxnLst>
                  <a:rect l="T15" t="T16" r="T17" b="T18"/>
                  <a:pathLst>
                    <a:path w="524" h="174">
                      <a:moveTo>
                        <a:pt x="0" y="174"/>
                      </a:moveTo>
                      <a:lnTo>
                        <a:pt x="180" y="0"/>
                      </a:lnTo>
                      <a:lnTo>
                        <a:pt x="524" y="0"/>
                      </a:lnTo>
                      <a:lnTo>
                        <a:pt x="342" y="174"/>
                      </a:lnTo>
                      <a:lnTo>
                        <a:pt x="0" y="174"/>
                      </a:lnTo>
                    </a:path>
                  </a:pathLst>
                </a:custGeom>
                <a:solidFill>
                  <a:srgbClr val="DDDDDD"/>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zh-CN" altLang="en-US"/>
                </a:p>
              </p:txBody>
            </p:sp>
            <p:sp>
              <p:nvSpPr>
                <p:cNvPr id="256" name="Freeform 44"/>
                <p:cNvSpPr>
                  <a:spLocks/>
                </p:cNvSpPr>
                <p:nvPr/>
              </p:nvSpPr>
              <p:spPr bwMode="auto">
                <a:xfrm>
                  <a:off x="2967" y="2614"/>
                  <a:ext cx="96" cy="94"/>
                </a:xfrm>
                <a:custGeom>
                  <a:avLst/>
                  <a:gdLst>
                    <a:gd name="T0" fmla="*/ 96 w 96"/>
                    <a:gd name="T1" fmla="*/ 0 h 94"/>
                    <a:gd name="T2" fmla="*/ 0 w 96"/>
                    <a:gd name="T3" fmla="*/ 94 h 94"/>
                    <a:gd name="T4" fmla="*/ 96 w 96"/>
                    <a:gd name="T5" fmla="*/ 94 h 94"/>
                    <a:gd name="T6" fmla="*/ 96 w 96"/>
                    <a:gd name="T7" fmla="*/ 0 h 94"/>
                    <a:gd name="T8" fmla="*/ 96 w 96"/>
                    <a:gd name="T9" fmla="*/ 0 h 94"/>
                    <a:gd name="T10" fmla="*/ 0 60000 65536"/>
                    <a:gd name="T11" fmla="*/ 0 60000 65536"/>
                    <a:gd name="T12" fmla="*/ 0 60000 65536"/>
                    <a:gd name="T13" fmla="*/ 0 60000 65536"/>
                    <a:gd name="T14" fmla="*/ 0 60000 65536"/>
                    <a:gd name="T15" fmla="*/ 0 w 96"/>
                    <a:gd name="T16" fmla="*/ 0 h 94"/>
                    <a:gd name="T17" fmla="*/ 96 w 96"/>
                    <a:gd name="T18" fmla="*/ 94 h 94"/>
                  </a:gdLst>
                  <a:ahLst/>
                  <a:cxnLst>
                    <a:cxn ang="T10">
                      <a:pos x="T0" y="T1"/>
                    </a:cxn>
                    <a:cxn ang="T11">
                      <a:pos x="T2" y="T3"/>
                    </a:cxn>
                    <a:cxn ang="T12">
                      <a:pos x="T4" y="T5"/>
                    </a:cxn>
                    <a:cxn ang="T13">
                      <a:pos x="T6" y="T7"/>
                    </a:cxn>
                    <a:cxn ang="T14">
                      <a:pos x="T8" y="T9"/>
                    </a:cxn>
                  </a:cxnLst>
                  <a:rect l="T15" t="T16" r="T17" b="T18"/>
                  <a:pathLst>
                    <a:path w="96" h="94">
                      <a:moveTo>
                        <a:pt x="96" y="0"/>
                      </a:moveTo>
                      <a:lnTo>
                        <a:pt x="0" y="94"/>
                      </a:lnTo>
                      <a:lnTo>
                        <a:pt x="96" y="94"/>
                      </a:lnTo>
                      <a:lnTo>
                        <a:pt x="96" y="0"/>
                      </a:lnTo>
                      <a:close/>
                    </a:path>
                  </a:pathLst>
                </a:custGeom>
                <a:solidFill>
                  <a:srgbClr val="5F5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7" name="Freeform 45"/>
                <p:cNvSpPr>
                  <a:spLocks/>
                </p:cNvSpPr>
                <p:nvPr/>
              </p:nvSpPr>
              <p:spPr bwMode="auto">
                <a:xfrm>
                  <a:off x="3061" y="2614"/>
                  <a:ext cx="228" cy="94"/>
                </a:xfrm>
                <a:custGeom>
                  <a:avLst/>
                  <a:gdLst>
                    <a:gd name="T0" fmla="*/ 0 w 228"/>
                    <a:gd name="T1" fmla="*/ 0 h 94"/>
                    <a:gd name="T2" fmla="*/ 0 w 228"/>
                    <a:gd name="T3" fmla="*/ 94 h 94"/>
                    <a:gd name="T4" fmla="*/ 130 w 228"/>
                    <a:gd name="T5" fmla="*/ 94 h 94"/>
                    <a:gd name="T6" fmla="*/ 228 w 228"/>
                    <a:gd name="T7" fmla="*/ 0 h 94"/>
                    <a:gd name="T8" fmla="*/ 0 w 228"/>
                    <a:gd name="T9" fmla="*/ 0 h 94"/>
                    <a:gd name="T10" fmla="*/ 0 w 228"/>
                    <a:gd name="T11" fmla="*/ 0 h 94"/>
                    <a:gd name="T12" fmla="*/ 0 60000 65536"/>
                    <a:gd name="T13" fmla="*/ 0 60000 65536"/>
                    <a:gd name="T14" fmla="*/ 0 60000 65536"/>
                    <a:gd name="T15" fmla="*/ 0 60000 65536"/>
                    <a:gd name="T16" fmla="*/ 0 60000 65536"/>
                    <a:gd name="T17" fmla="*/ 0 60000 65536"/>
                    <a:gd name="T18" fmla="*/ 0 w 228"/>
                    <a:gd name="T19" fmla="*/ 0 h 94"/>
                    <a:gd name="T20" fmla="*/ 228 w 228"/>
                    <a:gd name="T21" fmla="*/ 94 h 94"/>
                  </a:gdLst>
                  <a:ahLst/>
                  <a:cxnLst>
                    <a:cxn ang="T12">
                      <a:pos x="T0" y="T1"/>
                    </a:cxn>
                    <a:cxn ang="T13">
                      <a:pos x="T2" y="T3"/>
                    </a:cxn>
                    <a:cxn ang="T14">
                      <a:pos x="T4" y="T5"/>
                    </a:cxn>
                    <a:cxn ang="T15">
                      <a:pos x="T6" y="T7"/>
                    </a:cxn>
                    <a:cxn ang="T16">
                      <a:pos x="T8" y="T9"/>
                    </a:cxn>
                    <a:cxn ang="T17">
                      <a:pos x="T10" y="T11"/>
                    </a:cxn>
                  </a:cxnLst>
                  <a:rect l="T18" t="T19" r="T20" b="T21"/>
                  <a:pathLst>
                    <a:path w="228" h="94">
                      <a:moveTo>
                        <a:pt x="0" y="0"/>
                      </a:moveTo>
                      <a:lnTo>
                        <a:pt x="0" y="94"/>
                      </a:lnTo>
                      <a:lnTo>
                        <a:pt x="130" y="94"/>
                      </a:lnTo>
                      <a:lnTo>
                        <a:pt x="228" y="0"/>
                      </a:lnTo>
                      <a:lnTo>
                        <a:pt x="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38" name="Group 46"/>
              <p:cNvGrpSpPr>
                <a:grpSpLocks/>
              </p:cNvGrpSpPr>
              <p:nvPr/>
            </p:nvGrpSpPr>
            <p:grpSpPr bwMode="auto">
              <a:xfrm>
                <a:off x="4106696" y="4861443"/>
                <a:ext cx="809559" cy="254290"/>
                <a:chOff x="2867" y="2576"/>
                <a:chExt cx="524" cy="174"/>
              </a:xfrm>
            </p:grpSpPr>
            <p:sp>
              <p:nvSpPr>
                <p:cNvPr id="252" name="Freeform 47"/>
                <p:cNvSpPr>
                  <a:spLocks/>
                </p:cNvSpPr>
                <p:nvPr/>
              </p:nvSpPr>
              <p:spPr bwMode="auto">
                <a:xfrm>
                  <a:off x="2867" y="2576"/>
                  <a:ext cx="524" cy="174"/>
                </a:xfrm>
                <a:custGeom>
                  <a:avLst/>
                  <a:gdLst>
                    <a:gd name="T0" fmla="*/ 0 w 524"/>
                    <a:gd name="T1" fmla="*/ 174 h 174"/>
                    <a:gd name="T2" fmla="*/ 180 w 524"/>
                    <a:gd name="T3" fmla="*/ 0 h 174"/>
                    <a:gd name="T4" fmla="*/ 524 w 524"/>
                    <a:gd name="T5" fmla="*/ 0 h 174"/>
                    <a:gd name="T6" fmla="*/ 342 w 524"/>
                    <a:gd name="T7" fmla="*/ 174 h 174"/>
                    <a:gd name="T8" fmla="*/ 0 w 524"/>
                    <a:gd name="T9" fmla="*/ 174 h 174"/>
                    <a:gd name="T10" fmla="*/ 0 60000 65536"/>
                    <a:gd name="T11" fmla="*/ 0 60000 65536"/>
                    <a:gd name="T12" fmla="*/ 0 60000 65536"/>
                    <a:gd name="T13" fmla="*/ 0 60000 65536"/>
                    <a:gd name="T14" fmla="*/ 0 60000 65536"/>
                    <a:gd name="T15" fmla="*/ 0 w 524"/>
                    <a:gd name="T16" fmla="*/ 0 h 174"/>
                    <a:gd name="T17" fmla="*/ 524 w 524"/>
                    <a:gd name="T18" fmla="*/ 174 h 174"/>
                  </a:gdLst>
                  <a:ahLst/>
                  <a:cxnLst>
                    <a:cxn ang="T10">
                      <a:pos x="T0" y="T1"/>
                    </a:cxn>
                    <a:cxn ang="T11">
                      <a:pos x="T2" y="T3"/>
                    </a:cxn>
                    <a:cxn ang="T12">
                      <a:pos x="T4" y="T5"/>
                    </a:cxn>
                    <a:cxn ang="T13">
                      <a:pos x="T6" y="T7"/>
                    </a:cxn>
                    <a:cxn ang="T14">
                      <a:pos x="T8" y="T9"/>
                    </a:cxn>
                  </a:cxnLst>
                  <a:rect l="T15" t="T16" r="T17" b="T18"/>
                  <a:pathLst>
                    <a:path w="524" h="174">
                      <a:moveTo>
                        <a:pt x="0" y="174"/>
                      </a:moveTo>
                      <a:lnTo>
                        <a:pt x="180" y="0"/>
                      </a:lnTo>
                      <a:lnTo>
                        <a:pt x="524" y="0"/>
                      </a:lnTo>
                      <a:lnTo>
                        <a:pt x="342" y="174"/>
                      </a:lnTo>
                      <a:lnTo>
                        <a:pt x="0" y="174"/>
                      </a:lnTo>
                    </a:path>
                  </a:pathLst>
                </a:custGeom>
                <a:solidFill>
                  <a:srgbClr val="DDDDDD"/>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zh-CN" altLang="en-US"/>
                </a:p>
              </p:txBody>
            </p:sp>
            <p:sp>
              <p:nvSpPr>
                <p:cNvPr id="253" name="Freeform 48"/>
                <p:cNvSpPr>
                  <a:spLocks/>
                </p:cNvSpPr>
                <p:nvPr/>
              </p:nvSpPr>
              <p:spPr bwMode="auto">
                <a:xfrm>
                  <a:off x="2967" y="2614"/>
                  <a:ext cx="96" cy="94"/>
                </a:xfrm>
                <a:custGeom>
                  <a:avLst/>
                  <a:gdLst>
                    <a:gd name="T0" fmla="*/ 96 w 96"/>
                    <a:gd name="T1" fmla="*/ 0 h 94"/>
                    <a:gd name="T2" fmla="*/ 0 w 96"/>
                    <a:gd name="T3" fmla="*/ 94 h 94"/>
                    <a:gd name="T4" fmla="*/ 96 w 96"/>
                    <a:gd name="T5" fmla="*/ 94 h 94"/>
                    <a:gd name="T6" fmla="*/ 96 w 96"/>
                    <a:gd name="T7" fmla="*/ 0 h 94"/>
                    <a:gd name="T8" fmla="*/ 96 w 96"/>
                    <a:gd name="T9" fmla="*/ 0 h 94"/>
                    <a:gd name="T10" fmla="*/ 0 60000 65536"/>
                    <a:gd name="T11" fmla="*/ 0 60000 65536"/>
                    <a:gd name="T12" fmla="*/ 0 60000 65536"/>
                    <a:gd name="T13" fmla="*/ 0 60000 65536"/>
                    <a:gd name="T14" fmla="*/ 0 60000 65536"/>
                    <a:gd name="T15" fmla="*/ 0 w 96"/>
                    <a:gd name="T16" fmla="*/ 0 h 94"/>
                    <a:gd name="T17" fmla="*/ 96 w 96"/>
                    <a:gd name="T18" fmla="*/ 94 h 94"/>
                  </a:gdLst>
                  <a:ahLst/>
                  <a:cxnLst>
                    <a:cxn ang="T10">
                      <a:pos x="T0" y="T1"/>
                    </a:cxn>
                    <a:cxn ang="T11">
                      <a:pos x="T2" y="T3"/>
                    </a:cxn>
                    <a:cxn ang="T12">
                      <a:pos x="T4" y="T5"/>
                    </a:cxn>
                    <a:cxn ang="T13">
                      <a:pos x="T6" y="T7"/>
                    </a:cxn>
                    <a:cxn ang="T14">
                      <a:pos x="T8" y="T9"/>
                    </a:cxn>
                  </a:cxnLst>
                  <a:rect l="T15" t="T16" r="T17" b="T18"/>
                  <a:pathLst>
                    <a:path w="96" h="94">
                      <a:moveTo>
                        <a:pt x="96" y="0"/>
                      </a:moveTo>
                      <a:lnTo>
                        <a:pt x="0" y="94"/>
                      </a:lnTo>
                      <a:lnTo>
                        <a:pt x="96" y="94"/>
                      </a:lnTo>
                      <a:lnTo>
                        <a:pt x="96" y="0"/>
                      </a:lnTo>
                      <a:close/>
                    </a:path>
                  </a:pathLst>
                </a:custGeom>
                <a:solidFill>
                  <a:srgbClr val="5F5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4" name="Freeform 49"/>
                <p:cNvSpPr>
                  <a:spLocks/>
                </p:cNvSpPr>
                <p:nvPr/>
              </p:nvSpPr>
              <p:spPr bwMode="auto">
                <a:xfrm>
                  <a:off x="3061" y="2614"/>
                  <a:ext cx="228" cy="94"/>
                </a:xfrm>
                <a:custGeom>
                  <a:avLst/>
                  <a:gdLst>
                    <a:gd name="T0" fmla="*/ 0 w 228"/>
                    <a:gd name="T1" fmla="*/ 0 h 94"/>
                    <a:gd name="T2" fmla="*/ 0 w 228"/>
                    <a:gd name="T3" fmla="*/ 94 h 94"/>
                    <a:gd name="T4" fmla="*/ 130 w 228"/>
                    <a:gd name="T5" fmla="*/ 94 h 94"/>
                    <a:gd name="T6" fmla="*/ 228 w 228"/>
                    <a:gd name="T7" fmla="*/ 0 h 94"/>
                    <a:gd name="T8" fmla="*/ 0 w 228"/>
                    <a:gd name="T9" fmla="*/ 0 h 94"/>
                    <a:gd name="T10" fmla="*/ 0 w 228"/>
                    <a:gd name="T11" fmla="*/ 0 h 94"/>
                    <a:gd name="T12" fmla="*/ 0 60000 65536"/>
                    <a:gd name="T13" fmla="*/ 0 60000 65536"/>
                    <a:gd name="T14" fmla="*/ 0 60000 65536"/>
                    <a:gd name="T15" fmla="*/ 0 60000 65536"/>
                    <a:gd name="T16" fmla="*/ 0 60000 65536"/>
                    <a:gd name="T17" fmla="*/ 0 60000 65536"/>
                    <a:gd name="T18" fmla="*/ 0 w 228"/>
                    <a:gd name="T19" fmla="*/ 0 h 94"/>
                    <a:gd name="T20" fmla="*/ 228 w 228"/>
                    <a:gd name="T21" fmla="*/ 94 h 94"/>
                  </a:gdLst>
                  <a:ahLst/>
                  <a:cxnLst>
                    <a:cxn ang="T12">
                      <a:pos x="T0" y="T1"/>
                    </a:cxn>
                    <a:cxn ang="T13">
                      <a:pos x="T2" y="T3"/>
                    </a:cxn>
                    <a:cxn ang="T14">
                      <a:pos x="T4" y="T5"/>
                    </a:cxn>
                    <a:cxn ang="T15">
                      <a:pos x="T6" y="T7"/>
                    </a:cxn>
                    <a:cxn ang="T16">
                      <a:pos x="T8" y="T9"/>
                    </a:cxn>
                    <a:cxn ang="T17">
                      <a:pos x="T10" y="T11"/>
                    </a:cxn>
                  </a:cxnLst>
                  <a:rect l="T18" t="T19" r="T20" b="T21"/>
                  <a:pathLst>
                    <a:path w="228" h="94">
                      <a:moveTo>
                        <a:pt x="0" y="0"/>
                      </a:moveTo>
                      <a:lnTo>
                        <a:pt x="0" y="94"/>
                      </a:lnTo>
                      <a:lnTo>
                        <a:pt x="130" y="94"/>
                      </a:lnTo>
                      <a:lnTo>
                        <a:pt x="228" y="0"/>
                      </a:lnTo>
                      <a:lnTo>
                        <a:pt x="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39" name="Group 50"/>
              <p:cNvGrpSpPr>
                <a:grpSpLocks/>
              </p:cNvGrpSpPr>
              <p:nvPr/>
            </p:nvGrpSpPr>
            <p:grpSpPr bwMode="auto">
              <a:xfrm>
                <a:off x="4821982" y="4861443"/>
                <a:ext cx="809559" cy="254290"/>
                <a:chOff x="2867" y="2576"/>
                <a:chExt cx="524" cy="174"/>
              </a:xfrm>
            </p:grpSpPr>
            <p:sp>
              <p:nvSpPr>
                <p:cNvPr id="249" name="Freeform 51"/>
                <p:cNvSpPr>
                  <a:spLocks/>
                </p:cNvSpPr>
                <p:nvPr/>
              </p:nvSpPr>
              <p:spPr bwMode="auto">
                <a:xfrm>
                  <a:off x="2867" y="2576"/>
                  <a:ext cx="524" cy="174"/>
                </a:xfrm>
                <a:custGeom>
                  <a:avLst/>
                  <a:gdLst>
                    <a:gd name="T0" fmla="*/ 0 w 524"/>
                    <a:gd name="T1" fmla="*/ 174 h 174"/>
                    <a:gd name="T2" fmla="*/ 180 w 524"/>
                    <a:gd name="T3" fmla="*/ 0 h 174"/>
                    <a:gd name="T4" fmla="*/ 524 w 524"/>
                    <a:gd name="T5" fmla="*/ 0 h 174"/>
                    <a:gd name="T6" fmla="*/ 342 w 524"/>
                    <a:gd name="T7" fmla="*/ 174 h 174"/>
                    <a:gd name="T8" fmla="*/ 0 w 524"/>
                    <a:gd name="T9" fmla="*/ 174 h 174"/>
                    <a:gd name="T10" fmla="*/ 0 60000 65536"/>
                    <a:gd name="T11" fmla="*/ 0 60000 65536"/>
                    <a:gd name="T12" fmla="*/ 0 60000 65536"/>
                    <a:gd name="T13" fmla="*/ 0 60000 65536"/>
                    <a:gd name="T14" fmla="*/ 0 60000 65536"/>
                    <a:gd name="T15" fmla="*/ 0 w 524"/>
                    <a:gd name="T16" fmla="*/ 0 h 174"/>
                    <a:gd name="T17" fmla="*/ 524 w 524"/>
                    <a:gd name="T18" fmla="*/ 174 h 174"/>
                  </a:gdLst>
                  <a:ahLst/>
                  <a:cxnLst>
                    <a:cxn ang="T10">
                      <a:pos x="T0" y="T1"/>
                    </a:cxn>
                    <a:cxn ang="T11">
                      <a:pos x="T2" y="T3"/>
                    </a:cxn>
                    <a:cxn ang="T12">
                      <a:pos x="T4" y="T5"/>
                    </a:cxn>
                    <a:cxn ang="T13">
                      <a:pos x="T6" y="T7"/>
                    </a:cxn>
                    <a:cxn ang="T14">
                      <a:pos x="T8" y="T9"/>
                    </a:cxn>
                  </a:cxnLst>
                  <a:rect l="T15" t="T16" r="T17" b="T18"/>
                  <a:pathLst>
                    <a:path w="524" h="174">
                      <a:moveTo>
                        <a:pt x="0" y="174"/>
                      </a:moveTo>
                      <a:lnTo>
                        <a:pt x="180" y="0"/>
                      </a:lnTo>
                      <a:lnTo>
                        <a:pt x="524" y="0"/>
                      </a:lnTo>
                      <a:lnTo>
                        <a:pt x="342" y="174"/>
                      </a:lnTo>
                      <a:lnTo>
                        <a:pt x="0" y="174"/>
                      </a:lnTo>
                    </a:path>
                  </a:pathLst>
                </a:custGeom>
                <a:solidFill>
                  <a:srgbClr val="DDDDDD"/>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zh-CN" altLang="en-US"/>
                </a:p>
              </p:txBody>
            </p:sp>
            <p:sp>
              <p:nvSpPr>
                <p:cNvPr id="250" name="Freeform 52"/>
                <p:cNvSpPr>
                  <a:spLocks/>
                </p:cNvSpPr>
                <p:nvPr/>
              </p:nvSpPr>
              <p:spPr bwMode="auto">
                <a:xfrm>
                  <a:off x="2967" y="2614"/>
                  <a:ext cx="96" cy="94"/>
                </a:xfrm>
                <a:custGeom>
                  <a:avLst/>
                  <a:gdLst>
                    <a:gd name="T0" fmla="*/ 96 w 96"/>
                    <a:gd name="T1" fmla="*/ 0 h 94"/>
                    <a:gd name="T2" fmla="*/ 0 w 96"/>
                    <a:gd name="T3" fmla="*/ 94 h 94"/>
                    <a:gd name="T4" fmla="*/ 96 w 96"/>
                    <a:gd name="T5" fmla="*/ 94 h 94"/>
                    <a:gd name="T6" fmla="*/ 96 w 96"/>
                    <a:gd name="T7" fmla="*/ 0 h 94"/>
                    <a:gd name="T8" fmla="*/ 96 w 96"/>
                    <a:gd name="T9" fmla="*/ 0 h 94"/>
                    <a:gd name="T10" fmla="*/ 0 60000 65536"/>
                    <a:gd name="T11" fmla="*/ 0 60000 65536"/>
                    <a:gd name="T12" fmla="*/ 0 60000 65536"/>
                    <a:gd name="T13" fmla="*/ 0 60000 65536"/>
                    <a:gd name="T14" fmla="*/ 0 60000 65536"/>
                    <a:gd name="T15" fmla="*/ 0 w 96"/>
                    <a:gd name="T16" fmla="*/ 0 h 94"/>
                    <a:gd name="T17" fmla="*/ 96 w 96"/>
                    <a:gd name="T18" fmla="*/ 94 h 94"/>
                  </a:gdLst>
                  <a:ahLst/>
                  <a:cxnLst>
                    <a:cxn ang="T10">
                      <a:pos x="T0" y="T1"/>
                    </a:cxn>
                    <a:cxn ang="T11">
                      <a:pos x="T2" y="T3"/>
                    </a:cxn>
                    <a:cxn ang="T12">
                      <a:pos x="T4" y="T5"/>
                    </a:cxn>
                    <a:cxn ang="T13">
                      <a:pos x="T6" y="T7"/>
                    </a:cxn>
                    <a:cxn ang="T14">
                      <a:pos x="T8" y="T9"/>
                    </a:cxn>
                  </a:cxnLst>
                  <a:rect l="T15" t="T16" r="T17" b="T18"/>
                  <a:pathLst>
                    <a:path w="96" h="94">
                      <a:moveTo>
                        <a:pt x="96" y="0"/>
                      </a:moveTo>
                      <a:lnTo>
                        <a:pt x="0" y="94"/>
                      </a:lnTo>
                      <a:lnTo>
                        <a:pt x="96" y="94"/>
                      </a:lnTo>
                      <a:lnTo>
                        <a:pt x="96" y="0"/>
                      </a:lnTo>
                      <a:close/>
                    </a:path>
                  </a:pathLst>
                </a:custGeom>
                <a:solidFill>
                  <a:srgbClr val="5F5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1" name="Freeform 53"/>
                <p:cNvSpPr>
                  <a:spLocks/>
                </p:cNvSpPr>
                <p:nvPr/>
              </p:nvSpPr>
              <p:spPr bwMode="auto">
                <a:xfrm>
                  <a:off x="3061" y="2614"/>
                  <a:ext cx="228" cy="94"/>
                </a:xfrm>
                <a:custGeom>
                  <a:avLst/>
                  <a:gdLst>
                    <a:gd name="T0" fmla="*/ 0 w 228"/>
                    <a:gd name="T1" fmla="*/ 0 h 94"/>
                    <a:gd name="T2" fmla="*/ 0 w 228"/>
                    <a:gd name="T3" fmla="*/ 94 h 94"/>
                    <a:gd name="T4" fmla="*/ 130 w 228"/>
                    <a:gd name="T5" fmla="*/ 94 h 94"/>
                    <a:gd name="T6" fmla="*/ 228 w 228"/>
                    <a:gd name="T7" fmla="*/ 0 h 94"/>
                    <a:gd name="T8" fmla="*/ 0 w 228"/>
                    <a:gd name="T9" fmla="*/ 0 h 94"/>
                    <a:gd name="T10" fmla="*/ 0 w 228"/>
                    <a:gd name="T11" fmla="*/ 0 h 94"/>
                    <a:gd name="T12" fmla="*/ 0 60000 65536"/>
                    <a:gd name="T13" fmla="*/ 0 60000 65536"/>
                    <a:gd name="T14" fmla="*/ 0 60000 65536"/>
                    <a:gd name="T15" fmla="*/ 0 60000 65536"/>
                    <a:gd name="T16" fmla="*/ 0 60000 65536"/>
                    <a:gd name="T17" fmla="*/ 0 60000 65536"/>
                    <a:gd name="T18" fmla="*/ 0 w 228"/>
                    <a:gd name="T19" fmla="*/ 0 h 94"/>
                    <a:gd name="T20" fmla="*/ 228 w 228"/>
                    <a:gd name="T21" fmla="*/ 94 h 94"/>
                  </a:gdLst>
                  <a:ahLst/>
                  <a:cxnLst>
                    <a:cxn ang="T12">
                      <a:pos x="T0" y="T1"/>
                    </a:cxn>
                    <a:cxn ang="T13">
                      <a:pos x="T2" y="T3"/>
                    </a:cxn>
                    <a:cxn ang="T14">
                      <a:pos x="T4" y="T5"/>
                    </a:cxn>
                    <a:cxn ang="T15">
                      <a:pos x="T6" y="T7"/>
                    </a:cxn>
                    <a:cxn ang="T16">
                      <a:pos x="T8" y="T9"/>
                    </a:cxn>
                    <a:cxn ang="T17">
                      <a:pos x="T10" y="T11"/>
                    </a:cxn>
                  </a:cxnLst>
                  <a:rect l="T18" t="T19" r="T20" b="T21"/>
                  <a:pathLst>
                    <a:path w="228" h="94">
                      <a:moveTo>
                        <a:pt x="0" y="0"/>
                      </a:moveTo>
                      <a:lnTo>
                        <a:pt x="0" y="94"/>
                      </a:lnTo>
                      <a:lnTo>
                        <a:pt x="130" y="94"/>
                      </a:lnTo>
                      <a:lnTo>
                        <a:pt x="228" y="0"/>
                      </a:lnTo>
                      <a:lnTo>
                        <a:pt x="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40" name="Group 54"/>
              <p:cNvGrpSpPr>
                <a:grpSpLocks/>
              </p:cNvGrpSpPr>
              <p:nvPr/>
            </p:nvGrpSpPr>
            <p:grpSpPr bwMode="auto">
              <a:xfrm>
                <a:off x="5538763" y="4861443"/>
                <a:ext cx="809560" cy="254290"/>
                <a:chOff x="2867" y="2576"/>
                <a:chExt cx="524" cy="174"/>
              </a:xfrm>
            </p:grpSpPr>
            <p:sp>
              <p:nvSpPr>
                <p:cNvPr id="246" name="Freeform 55"/>
                <p:cNvSpPr>
                  <a:spLocks/>
                </p:cNvSpPr>
                <p:nvPr/>
              </p:nvSpPr>
              <p:spPr bwMode="auto">
                <a:xfrm>
                  <a:off x="2867" y="2576"/>
                  <a:ext cx="524" cy="174"/>
                </a:xfrm>
                <a:custGeom>
                  <a:avLst/>
                  <a:gdLst>
                    <a:gd name="T0" fmla="*/ 0 w 524"/>
                    <a:gd name="T1" fmla="*/ 174 h 174"/>
                    <a:gd name="T2" fmla="*/ 180 w 524"/>
                    <a:gd name="T3" fmla="*/ 0 h 174"/>
                    <a:gd name="T4" fmla="*/ 524 w 524"/>
                    <a:gd name="T5" fmla="*/ 0 h 174"/>
                    <a:gd name="T6" fmla="*/ 342 w 524"/>
                    <a:gd name="T7" fmla="*/ 174 h 174"/>
                    <a:gd name="T8" fmla="*/ 0 w 524"/>
                    <a:gd name="T9" fmla="*/ 174 h 174"/>
                    <a:gd name="T10" fmla="*/ 0 60000 65536"/>
                    <a:gd name="T11" fmla="*/ 0 60000 65536"/>
                    <a:gd name="T12" fmla="*/ 0 60000 65536"/>
                    <a:gd name="T13" fmla="*/ 0 60000 65536"/>
                    <a:gd name="T14" fmla="*/ 0 60000 65536"/>
                    <a:gd name="T15" fmla="*/ 0 w 524"/>
                    <a:gd name="T16" fmla="*/ 0 h 174"/>
                    <a:gd name="T17" fmla="*/ 524 w 524"/>
                    <a:gd name="T18" fmla="*/ 174 h 174"/>
                  </a:gdLst>
                  <a:ahLst/>
                  <a:cxnLst>
                    <a:cxn ang="T10">
                      <a:pos x="T0" y="T1"/>
                    </a:cxn>
                    <a:cxn ang="T11">
                      <a:pos x="T2" y="T3"/>
                    </a:cxn>
                    <a:cxn ang="T12">
                      <a:pos x="T4" y="T5"/>
                    </a:cxn>
                    <a:cxn ang="T13">
                      <a:pos x="T6" y="T7"/>
                    </a:cxn>
                    <a:cxn ang="T14">
                      <a:pos x="T8" y="T9"/>
                    </a:cxn>
                  </a:cxnLst>
                  <a:rect l="T15" t="T16" r="T17" b="T18"/>
                  <a:pathLst>
                    <a:path w="524" h="174">
                      <a:moveTo>
                        <a:pt x="0" y="174"/>
                      </a:moveTo>
                      <a:lnTo>
                        <a:pt x="180" y="0"/>
                      </a:lnTo>
                      <a:lnTo>
                        <a:pt x="524" y="0"/>
                      </a:lnTo>
                      <a:lnTo>
                        <a:pt x="342" y="174"/>
                      </a:lnTo>
                      <a:lnTo>
                        <a:pt x="0" y="174"/>
                      </a:lnTo>
                    </a:path>
                  </a:pathLst>
                </a:custGeom>
                <a:solidFill>
                  <a:srgbClr val="DDDDDD"/>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zh-CN" altLang="en-US"/>
                </a:p>
              </p:txBody>
            </p:sp>
            <p:sp>
              <p:nvSpPr>
                <p:cNvPr id="247" name="Freeform 56"/>
                <p:cNvSpPr>
                  <a:spLocks/>
                </p:cNvSpPr>
                <p:nvPr/>
              </p:nvSpPr>
              <p:spPr bwMode="auto">
                <a:xfrm>
                  <a:off x="2967" y="2614"/>
                  <a:ext cx="96" cy="94"/>
                </a:xfrm>
                <a:custGeom>
                  <a:avLst/>
                  <a:gdLst>
                    <a:gd name="T0" fmla="*/ 96 w 96"/>
                    <a:gd name="T1" fmla="*/ 0 h 94"/>
                    <a:gd name="T2" fmla="*/ 0 w 96"/>
                    <a:gd name="T3" fmla="*/ 94 h 94"/>
                    <a:gd name="T4" fmla="*/ 96 w 96"/>
                    <a:gd name="T5" fmla="*/ 94 h 94"/>
                    <a:gd name="T6" fmla="*/ 96 w 96"/>
                    <a:gd name="T7" fmla="*/ 0 h 94"/>
                    <a:gd name="T8" fmla="*/ 96 w 96"/>
                    <a:gd name="T9" fmla="*/ 0 h 94"/>
                    <a:gd name="T10" fmla="*/ 0 60000 65536"/>
                    <a:gd name="T11" fmla="*/ 0 60000 65536"/>
                    <a:gd name="T12" fmla="*/ 0 60000 65536"/>
                    <a:gd name="T13" fmla="*/ 0 60000 65536"/>
                    <a:gd name="T14" fmla="*/ 0 60000 65536"/>
                    <a:gd name="T15" fmla="*/ 0 w 96"/>
                    <a:gd name="T16" fmla="*/ 0 h 94"/>
                    <a:gd name="T17" fmla="*/ 96 w 96"/>
                    <a:gd name="T18" fmla="*/ 94 h 94"/>
                  </a:gdLst>
                  <a:ahLst/>
                  <a:cxnLst>
                    <a:cxn ang="T10">
                      <a:pos x="T0" y="T1"/>
                    </a:cxn>
                    <a:cxn ang="T11">
                      <a:pos x="T2" y="T3"/>
                    </a:cxn>
                    <a:cxn ang="T12">
                      <a:pos x="T4" y="T5"/>
                    </a:cxn>
                    <a:cxn ang="T13">
                      <a:pos x="T6" y="T7"/>
                    </a:cxn>
                    <a:cxn ang="T14">
                      <a:pos x="T8" y="T9"/>
                    </a:cxn>
                  </a:cxnLst>
                  <a:rect l="T15" t="T16" r="T17" b="T18"/>
                  <a:pathLst>
                    <a:path w="96" h="94">
                      <a:moveTo>
                        <a:pt x="96" y="0"/>
                      </a:moveTo>
                      <a:lnTo>
                        <a:pt x="0" y="94"/>
                      </a:lnTo>
                      <a:lnTo>
                        <a:pt x="96" y="94"/>
                      </a:lnTo>
                      <a:lnTo>
                        <a:pt x="96" y="0"/>
                      </a:lnTo>
                      <a:close/>
                    </a:path>
                  </a:pathLst>
                </a:custGeom>
                <a:solidFill>
                  <a:srgbClr val="5F5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8" name="Freeform 57"/>
                <p:cNvSpPr>
                  <a:spLocks/>
                </p:cNvSpPr>
                <p:nvPr/>
              </p:nvSpPr>
              <p:spPr bwMode="auto">
                <a:xfrm>
                  <a:off x="3061" y="2614"/>
                  <a:ext cx="228" cy="94"/>
                </a:xfrm>
                <a:custGeom>
                  <a:avLst/>
                  <a:gdLst>
                    <a:gd name="T0" fmla="*/ 0 w 228"/>
                    <a:gd name="T1" fmla="*/ 0 h 94"/>
                    <a:gd name="T2" fmla="*/ 0 w 228"/>
                    <a:gd name="T3" fmla="*/ 94 h 94"/>
                    <a:gd name="T4" fmla="*/ 130 w 228"/>
                    <a:gd name="T5" fmla="*/ 94 h 94"/>
                    <a:gd name="T6" fmla="*/ 228 w 228"/>
                    <a:gd name="T7" fmla="*/ 0 h 94"/>
                    <a:gd name="T8" fmla="*/ 0 w 228"/>
                    <a:gd name="T9" fmla="*/ 0 h 94"/>
                    <a:gd name="T10" fmla="*/ 0 w 228"/>
                    <a:gd name="T11" fmla="*/ 0 h 94"/>
                    <a:gd name="T12" fmla="*/ 0 60000 65536"/>
                    <a:gd name="T13" fmla="*/ 0 60000 65536"/>
                    <a:gd name="T14" fmla="*/ 0 60000 65536"/>
                    <a:gd name="T15" fmla="*/ 0 60000 65536"/>
                    <a:gd name="T16" fmla="*/ 0 60000 65536"/>
                    <a:gd name="T17" fmla="*/ 0 60000 65536"/>
                    <a:gd name="T18" fmla="*/ 0 w 228"/>
                    <a:gd name="T19" fmla="*/ 0 h 94"/>
                    <a:gd name="T20" fmla="*/ 228 w 228"/>
                    <a:gd name="T21" fmla="*/ 94 h 94"/>
                  </a:gdLst>
                  <a:ahLst/>
                  <a:cxnLst>
                    <a:cxn ang="T12">
                      <a:pos x="T0" y="T1"/>
                    </a:cxn>
                    <a:cxn ang="T13">
                      <a:pos x="T2" y="T3"/>
                    </a:cxn>
                    <a:cxn ang="T14">
                      <a:pos x="T4" y="T5"/>
                    </a:cxn>
                    <a:cxn ang="T15">
                      <a:pos x="T6" y="T7"/>
                    </a:cxn>
                    <a:cxn ang="T16">
                      <a:pos x="T8" y="T9"/>
                    </a:cxn>
                    <a:cxn ang="T17">
                      <a:pos x="T10" y="T11"/>
                    </a:cxn>
                  </a:cxnLst>
                  <a:rect l="T18" t="T19" r="T20" b="T21"/>
                  <a:pathLst>
                    <a:path w="228" h="94">
                      <a:moveTo>
                        <a:pt x="0" y="0"/>
                      </a:moveTo>
                      <a:lnTo>
                        <a:pt x="0" y="94"/>
                      </a:lnTo>
                      <a:lnTo>
                        <a:pt x="130" y="94"/>
                      </a:lnTo>
                      <a:lnTo>
                        <a:pt x="228" y="0"/>
                      </a:lnTo>
                      <a:lnTo>
                        <a:pt x="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41" name="Group 58"/>
              <p:cNvGrpSpPr>
                <a:grpSpLocks/>
              </p:cNvGrpSpPr>
              <p:nvPr/>
            </p:nvGrpSpPr>
            <p:grpSpPr bwMode="auto">
              <a:xfrm>
                <a:off x="6254049" y="4861443"/>
                <a:ext cx="809560" cy="254290"/>
                <a:chOff x="2867" y="2576"/>
                <a:chExt cx="524" cy="174"/>
              </a:xfrm>
            </p:grpSpPr>
            <p:sp>
              <p:nvSpPr>
                <p:cNvPr id="243" name="Freeform 59"/>
                <p:cNvSpPr>
                  <a:spLocks/>
                </p:cNvSpPr>
                <p:nvPr/>
              </p:nvSpPr>
              <p:spPr bwMode="auto">
                <a:xfrm>
                  <a:off x="2867" y="2576"/>
                  <a:ext cx="524" cy="174"/>
                </a:xfrm>
                <a:custGeom>
                  <a:avLst/>
                  <a:gdLst>
                    <a:gd name="T0" fmla="*/ 0 w 524"/>
                    <a:gd name="T1" fmla="*/ 174 h 174"/>
                    <a:gd name="T2" fmla="*/ 180 w 524"/>
                    <a:gd name="T3" fmla="*/ 0 h 174"/>
                    <a:gd name="T4" fmla="*/ 524 w 524"/>
                    <a:gd name="T5" fmla="*/ 0 h 174"/>
                    <a:gd name="T6" fmla="*/ 342 w 524"/>
                    <a:gd name="T7" fmla="*/ 174 h 174"/>
                    <a:gd name="T8" fmla="*/ 0 w 524"/>
                    <a:gd name="T9" fmla="*/ 174 h 174"/>
                    <a:gd name="T10" fmla="*/ 0 60000 65536"/>
                    <a:gd name="T11" fmla="*/ 0 60000 65536"/>
                    <a:gd name="T12" fmla="*/ 0 60000 65536"/>
                    <a:gd name="T13" fmla="*/ 0 60000 65536"/>
                    <a:gd name="T14" fmla="*/ 0 60000 65536"/>
                    <a:gd name="T15" fmla="*/ 0 w 524"/>
                    <a:gd name="T16" fmla="*/ 0 h 174"/>
                    <a:gd name="T17" fmla="*/ 524 w 524"/>
                    <a:gd name="T18" fmla="*/ 174 h 174"/>
                  </a:gdLst>
                  <a:ahLst/>
                  <a:cxnLst>
                    <a:cxn ang="T10">
                      <a:pos x="T0" y="T1"/>
                    </a:cxn>
                    <a:cxn ang="T11">
                      <a:pos x="T2" y="T3"/>
                    </a:cxn>
                    <a:cxn ang="T12">
                      <a:pos x="T4" y="T5"/>
                    </a:cxn>
                    <a:cxn ang="T13">
                      <a:pos x="T6" y="T7"/>
                    </a:cxn>
                    <a:cxn ang="T14">
                      <a:pos x="T8" y="T9"/>
                    </a:cxn>
                  </a:cxnLst>
                  <a:rect l="T15" t="T16" r="T17" b="T18"/>
                  <a:pathLst>
                    <a:path w="524" h="174">
                      <a:moveTo>
                        <a:pt x="0" y="174"/>
                      </a:moveTo>
                      <a:lnTo>
                        <a:pt x="180" y="0"/>
                      </a:lnTo>
                      <a:lnTo>
                        <a:pt x="524" y="0"/>
                      </a:lnTo>
                      <a:lnTo>
                        <a:pt x="342" y="174"/>
                      </a:lnTo>
                      <a:lnTo>
                        <a:pt x="0" y="174"/>
                      </a:lnTo>
                    </a:path>
                  </a:pathLst>
                </a:custGeom>
                <a:solidFill>
                  <a:srgbClr val="DDDDDD"/>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zh-CN" altLang="en-US"/>
                </a:p>
              </p:txBody>
            </p:sp>
            <p:sp>
              <p:nvSpPr>
                <p:cNvPr id="244" name="Freeform 60"/>
                <p:cNvSpPr>
                  <a:spLocks/>
                </p:cNvSpPr>
                <p:nvPr/>
              </p:nvSpPr>
              <p:spPr bwMode="auto">
                <a:xfrm>
                  <a:off x="2967" y="2614"/>
                  <a:ext cx="96" cy="94"/>
                </a:xfrm>
                <a:custGeom>
                  <a:avLst/>
                  <a:gdLst>
                    <a:gd name="T0" fmla="*/ 96 w 96"/>
                    <a:gd name="T1" fmla="*/ 0 h 94"/>
                    <a:gd name="T2" fmla="*/ 0 w 96"/>
                    <a:gd name="T3" fmla="*/ 94 h 94"/>
                    <a:gd name="T4" fmla="*/ 96 w 96"/>
                    <a:gd name="T5" fmla="*/ 94 h 94"/>
                    <a:gd name="T6" fmla="*/ 96 w 96"/>
                    <a:gd name="T7" fmla="*/ 0 h 94"/>
                    <a:gd name="T8" fmla="*/ 96 w 96"/>
                    <a:gd name="T9" fmla="*/ 0 h 94"/>
                    <a:gd name="T10" fmla="*/ 0 60000 65536"/>
                    <a:gd name="T11" fmla="*/ 0 60000 65536"/>
                    <a:gd name="T12" fmla="*/ 0 60000 65536"/>
                    <a:gd name="T13" fmla="*/ 0 60000 65536"/>
                    <a:gd name="T14" fmla="*/ 0 60000 65536"/>
                    <a:gd name="T15" fmla="*/ 0 w 96"/>
                    <a:gd name="T16" fmla="*/ 0 h 94"/>
                    <a:gd name="T17" fmla="*/ 96 w 96"/>
                    <a:gd name="T18" fmla="*/ 94 h 94"/>
                  </a:gdLst>
                  <a:ahLst/>
                  <a:cxnLst>
                    <a:cxn ang="T10">
                      <a:pos x="T0" y="T1"/>
                    </a:cxn>
                    <a:cxn ang="T11">
                      <a:pos x="T2" y="T3"/>
                    </a:cxn>
                    <a:cxn ang="T12">
                      <a:pos x="T4" y="T5"/>
                    </a:cxn>
                    <a:cxn ang="T13">
                      <a:pos x="T6" y="T7"/>
                    </a:cxn>
                    <a:cxn ang="T14">
                      <a:pos x="T8" y="T9"/>
                    </a:cxn>
                  </a:cxnLst>
                  <a:rect l="T15" t="T16" r="T17" b="T18"/>
                  <a:pathLst>
                    <a:path w="96" h="94">
                      <a:moveTo>
                        <a:pt x="96" y="0"/>
                      </a:moveTo>
                      <a:lnTo>
                        <a:pt x="0" y="94"/>
                      </a:lnTo>
                      <a:lnTo>
                        <a:pt x="96" y="94"/>
                      </a:lnTo>
                      <a:lnTo>
                        <a:pt x="96" y="0"/>
                      </a:lnTo>
                      <a:close/>
                    </a:path>
                  </a:pathLst>
                </a:custGeom>
                <a:solidFill>
                  <a:srgbClr val="5F5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5" name="Freeform 61"/>
                <p:cNvSpPr>
                  <a:spLocks/>
                </p:cNvSpPr>
                <p:nvPr/>
              </p:nvSpPr>
              <p:spPr bwMode="auto">
                <a:xfrm>
                  <a:off x="3061" y="2614"/>
                  <a:ext cx="228" cy="94"/>
                </a:xfrm>
                <a:custGeom>
                  <a:avLst/>
                  <a:gdLst>
                    <a:gd name="T0" fmla="*/ 0 w 228"/>
                    <a:gd name="T1" fmla="*/ 0 h 94"/>
                    <a:gd name="T2" fmla="*/ 0 w 228"/>
                    <a:gd name="T3" fmla="*/ 94 h 94"/>
                    <a:gd name="T4" fmla="*/ 130 w 228"/>
                    <a:gd name="T5" fmla="*/ 94 h 94"/>
                    <a:gd name="T6" fmla="*/ 228 w 228"/>
                    <a:gd name="T7" fmla="*/ 0 h 94"/>
                    <a:gd name="T8" fmla="*/ 0 w 228"/>
                    <a:gd name="T9" fmla="*/ 0 h 94"/>
                    <a:gd name="T10" fmla="*/ 0 w 228"/>
                    <a:gd name="T11" fmla="*/ 0 h 94"/>
                    <a:gd name="T12" fmla="*/ 0 60000 65536"/>
                    <a:gd name="T13" fmla="*/ 0 60000 65536"/>
                    <a:gd name="T14" fmla="*/ 0 60000 65536"/>
                    <a:gd name="T15" fmla="*/ 0 60000 65536"/>
                    <a:gd name="T16" fmla="*/ 0 60000 65536"/>
                    <a:gd name="T17" fmla="*/ 0 60000 65536"/>
                    <a:gd name="T18" fmla="*/ 0 w 228"/>
                    <a:gd name="T19" fmla="*/ 0 h 94"/>
                    <a:gd name="T20" fmla="*/ 228 w 228"/>
                    <a:gd name="T21" fmla="*/ 94 h 94"/>
                  </a:gdLst>
                  <a:ahLst/>
                  <a:cxnLst>
                    <a:cxn ang="T12">
                      <a:pos x="T0" y="T1"/>
                    </a:cxn>
                    <a:cxn ang="T13">
                      <a:pos x="T2" y="T3"/>
                    </a:cxn>
                    <a:cxn ang="T14">
                      <a:pos x="T4" y="T5"/>
                    </a:cxn>
                    <a:cxn ang="T15">
                      <a:pos x="T6" y="T7"/>
                    </a:cxn>
                    <a:cxn ang="T16">
                      <a:pos x="T8" y="T9"/>
                    </a:cxn>
                    <a:cxn ang="T17">
                      <a:pos x="T10" y="T11"/>
                    </a:cxn>
                  </a:cxnLst>
                  <a:rect l="T18" t="T19" r="T20" b="T21"/>
                  <a:pathLst>
                    <a:path w="228" h="94">
                      <a:moveTo>
                        <a:pt x="0" y="0"/>
                      </a:moveTo>
                      <a:lnTo>
                        <a:pt x="0" y="94"/>
                      </a:lnTo>
                      <a:lnTo>
                        <a:pt x="130" y="94"/>
                      </a:lnTo>
                      <a:lnTo>
                        <a:pt x="228" y="0"/>
                      </a:lnTo>
                      <a:lnTo>
                        <a:pt x="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42" name="Text Box 126"/>
              <p:cNvSpPr txBox="1">
                <a:spLocks noChangeArrowheads="1"/>
              </p:cNvSpPr>
              <p:nvPr/>
            </p:nvSpPr>
            <p:spPr bwMode="auto">
              <a:xfrm>
                <a:off x="2210181" y="5084110"/>
                <a:ext cx="3733408" cy="462099"/>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宋体" pitchFamily="2" charset="-122"/>
                    <a:ea typeface="宋体" pitchFamily="2" charset="-122"/>
                  </a:defRPr>
                </a:lvl1pPr>
                <a:lvl2pPr marL="742950" indent="-285750" eaLnBrk="0" hangingPunct="0">
                  <a:defRPr sz="2000">
                    <a:solidFill>
                      <a:schemeClr val="tx1"/>
                    </a:solidFill>
                    <a:latin typeface="宋体" pitchFamily="2" charset="-122"/>
                    <a:ea typeface="宋体" pitchFamily="2" charset="-122"/>
                  </a:defRPr>
                </a:lvl2pPr>
                <a:lvl3pPr marL="1143000" indent="-228600" eaLnBrk="0" hangingPunct="0">
                  <a:defRPr sz="2000">
                    <a:solidFill>
                      <a:schemeClr val="tx1"/>
                    </a:solidFill>
                    <a:latin typeface="宋体" pitchFamily="2" charset="-122"/>
                    <a:ea typeface="宋体" pitchFamily="2" charset="-122"/>
                  </a:defRPr>
                </a:lvl3pPr>
                <a:lvl4pPr marL="1600200" indent="-228600" eaLnBrk="0" hangingPunct="0">
                  <a:defRPr sz="2000">
                    <a:solidFill>
                      <a:schemeClr val="tx1"/>
                    </a:solidFill>
                    <a:latin typeface="宋体" pitchFamily="2" charset="-122"/>
                    <a:ea typeface="宋体" pitchFamily="2" charset="-122"/>
                  </a:defRPr>
                </a:lvl4pPr>
                <a:lvl5pPr marL="2057400" indent="-228600" eaLnBrk="0" hangingPunct="0">
                  <a:defRPr sz="20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0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0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0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000">
                    <a:solidFill>
                      <a:schemeClr val="tx1"/>
                    </a:solidFill>
                    <a:latin typeface="宋体" pitchFamily="2" charset="-122"/>
                    <a:ea typeface="宋体" pitchFamily="2" charset="-122"/>
                  </a:defRPr>
                </a:lvl9pPr>
              </a:lstStyle>
              <a:p>
                <a:pPr algn="ctr" eaLnBrk="1" hangingPunct="1"/>
                <a:r>
                  <a:rPr kumimoji="1" lang="zh-CN" altLang="en-US" sz="2400" b="1" dirty="0">
                    <a:latin typeface="Arial Black" pitchFamily="34" charset="0"/>
                  </a:rPr>
                  <a:t>金蝶</a:t>
                </a:r>
                <a:r>
                  <a:rPr kumimoji="1" lang="en-US" altLang="zh-CN" sz="2400" b="1" dirty="0">
                    <a:latin typeface="Arial Black" pitchFamily="34" charset="0"/>
                  </a:rPr>
                  <a:t>K /3 Cloud</a:t>
                </a:r>
                <a:r>
                  <a:rPr kumimoji="1" lang="zh-CN" altLang="en-US" sz="2400" b="1" dirty="0">
                    <a:latin typeface="Arial Black" pitchFamily="34" charset="0"/>
                  </a:rPr>
                  <a:t>标准产品</a:t>
                </a:r>
              </a:p>
            </p:txBody>
          </p:sp>
        </p:grpSp>
        <p:sp>
          <p:nvSpPr>
            <p:cNvPr id="226" name="矩形 384"/>
            <p:cNvSpPr>
              <a:spLocks noChangeArrowheads="1"/>
            </p:cNvSpPr>
            <p:nvPr/>
          </p:nvSpPr>
          <p:spPr bwMode="auto">
            <a:xfrm>
              <a:off x="3242213" y="4723961"/>
              <a:ext cx="2350213" cy="400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58775"/>
              <a:r>
                <a:rPr lang="zh-CN" altLang="en-US" b="1" i="1" dirty="0">
                  <a:solidFill>
                    <a:srgbClr val="00B050"/>
                  </a:solidFill>
                </a:rPr>
                <a:t>开放的开发标准</a:t>
              </a:r>
              <a:endParaRPr lang="en-US" altLang="zh-CN" b="1" i="1" dirty="0">
                <a:solidFill>
                  <a:srgbClr val="00B050"/>
                </a:solidFill>
              </a:endParaRPr>
            </a:p>
          </p:txBody>
        </p:sp>
      </p:grpSp>
      <p:grpSp>
        <p:nvGrpSpPr>
          <p:cNvPr id="287" name="组合 198"/>
          <p:cNvGrpSpPr>
            <a:grpSpLocks/>
          </p:cNvGrpSpPr>
          <p:nvPr/>
        </p:nvGrpSpPr>
        <p:grpSpPr bwMode="auto">
          <a:xfrm>
            <a:off x="231775" y="1419622"/>
            <a:ext cx="8642350" cy="4392612"/>
            <a:chOff x="251520" y="1916832"/>
            <a:chExt cx="8640960" cy="4392488"/>
          </a:xfrm>
        </p:grpSpPr>
        <p:sp>
          <p:nvSpPr>
            <p:cNvPr id="288" name="矩形 287"/>
            <p:cNvSpPr/>
            <p:nvPr/>
          </p:nvSpPr>
          <p:spPr>
            <a:xfrm>
              <a:off x="251520" y="2204161"/>
              <a:ext cx="8640960" cy="4105159"/>
            </a:xfrm>
            <a:prstGeom prst="rect">
              <a:avLst/>
            </a:prstGeom>
            <a:noFill/>
            <a:ln>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89" name="矩形 407"/>
            <p:cNvSpPr>
              <a:spLocks noChangeArrowheads="1"/>
            </p:cNvSpPr>
            <p:nvPr/>
          </p:nvSpPr>
          <p:spPr bwMode="auto">
            <a:xfrm>
              <a:off x="3131840" y="1916832"/>
              <a:ext cx="2460397" cy="40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58775"/>
              <a:r>
                <a:rPr lang="zh-CN" altLang="en-US" b="1" i="1">
                  <a:solidFill>
                    <a:srgbClr val="FFC000"/>
                  </a:solidFill>
                </a:rPr>
                <a:t>开放的服务接口</a:t>
              </a:r>
              <a:endParaRPr lang="en-US" altLang="zh-CN" b="1" i="1">
                <a:solidFill>
                  <a:srgbClr val="FFC000"/>
                </a:solidFill>
              </a:endParaRPr>
            </a:p>
          </p:txBody>
        </p:sp>
      </p:grpSp>
      <p:grpSp>
        <p:nvGrpSpPr>
          <p:cNvPr id="290" name="组合 190"/>
          <p:cNvGrpSpPr>
            <a:grpSpLocks/>
          </p:cNvGrpSpPr>
          <p:nvPr/>
        </p:nvGrpSpPr>
        <p:grpSpPr bwMode="auto">
          <a:xfrm>
            <a:off x="-247650" y="3361160"/>
            <a:ext cx="4675188" cy="984388"/>
            <a:chOff x="-229009" y="3857945"/>
            <a:chExt cx="4675931" cy="984625"/>
          </a:xfrm>
        </p:grpSpPr>
        <p:sp>
          <p:nvSpPr>
            <p:cNvPr id="291" name="AutoShape 75"/>
            <p:cNvSpPr>
              <a:spLocks noChangeArrowheads="1"/>
            </p:cNvSpPr>
            <p:nvPr/>
          </p:nvSpPr>
          <p:spPr bwMode="auto">
            <a:xfrm>
              <a:off x="2267744" y="4365105"/>
              <a:ext cx="210995" cy="477465"/>
            </a:xfrm>
            <a:prstGeom prst="cube">
              <a:avLst>
                <a:gd name="adj" fmla="val 25000"/>
              </a:avLst>
            </a:prstGeom>
            <a:gradFill rotWithShape="1">
              <a:gsLst>
                <a:gs pos="0">
                  <a:srgbClr val="4384D3"/>
                </a:gs>
                <a:gs pos="100000">
                  <a:srgbClr val="2C578C"/>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grpSp>
          <p:nvGrpSpPr>
            <p:cNvPr id="292" name="组合 187"/>
            <p:cNvGrpSpPr>
              <a:grpSpLocks/>
            </p:cNvGrpSpPr>
            <p:nvPr/>
          </p:nvGrpSpPr>
          <p:grpSpPr bwMode="auto">
            <a:xfrm>
              <a:off x="-229009" y="3857945"/>
              <a:ext cx="4675931" cy="655798"/>
              <a:chOff x="-229009" y="3861636"/>
              <a:chExt cx="4675931" cy="655798"/>
            </a:xfrm>
          </p:grpSpPr>
          <p:grpSp>
            <p:nvGrpSpPr>
              <p:cNvPr id="293" name="组合 295"/>
              <p:cNvGrpSpPr>
                <a:grpSpLocks/>
              </p:cNvGrpSpPr>
              <p:nvPr/>
            </p:nvGrpSpPr>
            <p:grpSpPr bwMode="auto">
              <a:xfrm>
                <a:off x="-229009" y="3925151"/>
                <a:ext cx="4675931" cy="592283"/>
                <a:chOff x="1061828" y="4067711"/>
                <a:chExt cx="4960552" cy="665558"/>
              </a:xfrm>
            </p:grpSpPr>
            <p:sp>
              <p:nvSpPr>
                <p:cNvPr id="295" name="AutoShape 145"/>
                <p:cNvSpPr>
                  <a:spLocks noChangeArrowheads="1"/>
                </p:cNvSpPr>
                <p:nvPr/>
              </p:nvSpPr>
              <p:spPr bwMode="auto">
                <a:xfrm>
                  <a:off x="1691793" y="4067711"/>
                  <a:ext cx="4330587" cy="665558"/>
                </a:xfrm>
                <a:prstGeom prst="cube">
                  <a:avLst>
                    <a:gd name="adj" fmla="val 31681"/>
                  </a:avLst>
                </a:prstGeom>
                <a:solidFill>
                  <a:srgbClr val="4384D3"/>
                </a:solidFill>
                <a:ln w="12700">
                  <a:noFill/>
                  <a:miter lim="800000"/>
                  <a:headEnd/>
                  <a:tailEnd/>
                </a:ln>
                <a:effectLst/>
              </p:spPr>
              <p:txBody>
                <a:bodyPr wrap="none" anchor="ctr"/>
                <a:lstStyle/>
                <a:p>
                  <a:pPr fontAlgn="auto">
                    <a:spcBef>
                      <a:spcPts val="0"/>
                    </a:spcBef>
                    <a:spcAft>
                      <a:spcPts val="0"/>
                    </a:spcAft>
                    <a:defRPr/>
                  </a:pPr>
                  <a:endParaRPr lang="zh-CN" altLang="en-US" kern="0">
                    <a:solidFill>
                      <a:sysClr val="windowText" lastClr="000000"/>
                    </a:solidFill>
                  </a:endParaRPr>
                </a:p>
              </p:txBody>
            </p:sp>
            <p:sp>
              <p:nvSpPr>
                <p:cNvPr id="296" name="Freeform 146"/>
                <p:cNvSpPr>
                  <a:spLocks/>
                </p:cNvSpPr>
                <p:nvPr/>
              </p:nvSpPr>
              <p:spPr bwMode="auto">
                <a:xfrm>
                  <a:off x="2000038" y="4326440"/>
                  <a:ext cx="458156" cy="124904"/>
                </a:xfrm>
                <a:custGeom>
                  <a:avLst/>
                  <a:gdLst/>
                  <a:ahLst/>
                  <a:cxnLst>
                    <a:cxn ang="0">
                      <a:pos x="0" y="177"/>
                    </a:cxn>
                    <a:cxn ang="0">
                      <a:pos x="177" y="0"/>
                    </a:cxn>
                    <a:cxn ang="0">
                      <a:pos x="514" y="0"/>
                    </a:cxn>
                    <a:cxn ang="0">
                      <a:pos x="336" y="177"/>
                    </a:cxn>
                    <a:cxn ang="0">
                      <a:pos x="0" y="177"/>
                    </a:cxn>
                  </a:cxnLst>
                  <a:rect l="0" t="0" r="r" b="b"/>
                  <a:pathLst>
                    <a:path w="515" h="178">
                      <a:moveTo>
                        <a:pt x="0" y="177"/>
                      </a:moveTo>
                      <a:lnTo>
                        <a:pt x="177" y="0"/>
                      </a:lnTo>
                      <a:lnTo>
                        <a:pt x="514" y="0"/>
                      </a:lnTo>
                      <a:lnTo>
                        <a:pt x="336" y="177"/>
                      </a:lnTo>
                      <a:lnTo>
                        <a:pt x="0" y="177"/>
                      </a:lnTo>
                    </a:path>
                  </a:pathLst>
                </a:custGeom>
                <a:gradFill rotWithShape="0">
                  <a:gsLst>
                    <a:gs pos="0">
                      <a:srgbClr val="DDDDDD"/>
                    </a:gs>
                    <a:gs pos="100000">
                      <a:srgbClr val="C0C0C0"/>
                    </a:gs>
                  </a:gsLst>
                  <a:lin ang="5400000" scaled="1"/>
                </a:gradFill>
                <a:ln w="3175" cap="flat" cmpd="sng">
                  <a:solidFill>
                    <a:srgbClr val="C0C0C0"/>
                  </a:solidFill>
                  <a:prstDash val="solid"/>
                  <a:round/>
                  <a:headEnd type="none" w="med" len="med"/>
                  <a:tailEnd type="none" w="med" len="med"/>
                </a:ln>
                <a:effectLst>
                  <a:outerShdw algn="ctr" rotWithShape="0">
                    <a:srgbClr val="000000"/>
                  </a:outerShdw>
                </a:effectLst>
              </p:spPr>
              <p:txBody>
                <a:bodyPr wrap="none" anchor="ctr"/>
                <a:lstStyle/>
                <a:p>
                  <a:pPr fontAlgn="auto">
                    <a:spcBef>
                      <a:spcPts val="0"/>
                    </a:spcBef>
                    <a:spcAft>
                      <a:spcPts val="0"/>
                    </a:spcAft>
                    <a:defRPr/>
                  </a:pPr>
                  <a:endParaRPr lang="zh-CN" altLang="en-US" kern="0">
                    <a:solidFill>
                      <a:sysClr val="windowText" lastClr="000000"/>
                    </a:solidFill>
                  </a:endParaRPr>
                </a:p>
              </p:txBody>
            </p:sp>
            <p:grpSp>
              <p:nvGrpSpPr>
                <p:cNvPr id="297" name="Group 147"/>
                <p:cNvGrpSpPr>
                  <a:grpSpLocks/>
                </p:cNvGrpSpPr>
                <p:nvPr/>
              </p:nvGrpSpPr>
              <p:grpSpPr bwMode="auto">
                <a:xfrm>
                  <a:off x="2086778" y="4353421"/>
                  <a:ext cx="282577" cy="68262"/>
                  <a:chOff x="1209" y="3072"/>
                  <a:chExt cx="257" cy="74"/>
                </a:xfrm>
              </p:grpSpPr>
              <p:sp>
                <p:nvSpPr>
                  <p:cNvPr id="331" name="Freeform 148"/>
                  <p:cNvSpPr>
                    <a:spLocks/>
                  </p:cNvSpPr>
                  <p:nvPr/>
                </p:nvSpPr>
                <p:spPr bwMode="auto">
                  <a:xfrm>
                    <a:off x="1207" y="3072"/>
                    <a:ext cx="78" cy="74"/>
                  </a:xfrm>
                  <a:custGeom>
                    <a:avLst/>
                    <a:gdLst/>
                    <a:ahLst/>
                    <a:cxnLst>
                      <a:cxn ang="0">
                        <a:pos x="75" y="0"/>
                      </a:cxn>
                      <a:cxn ang="0">
                        <a:pos x="0" y="75"/>
                      </a:cxn>
                      <a:cxn ang="0">
                        <a:pos x="75" y="75"/>
                      </a:cxn>
                      <a:cxn ang="0">
                        <a:pos x="75" y="0"/>
                      </a:cxn>
                    </a:cxnLst>
                    <a:rect l="0" t="0" r="r" b="b"/>
                    <a:pathLst>
                      <a:path w="76" h="76">
                        <a:moveTo>
                          <a:pt x="75" y="0"/>
                        </a:moveTo>
                        <a:lnTo>
                          <a:pt x="0" y="75"/>
                        </a:lnTo>
                        <a:lnTo>
                          <a:pt x="75" y="75"/>
                        </a:lnTo>
                        <a:lnTo>
                          <a:pt x="75" y="0"/>
                        </a:lnTo>
                      </a:path>
                    </a:pathLst>
                  </a:custGeom>
                  <a:solidFill>
                    <a:srgbClr val="777777"/>
                  </a:solidFill>
                  <a:ln w="9525" cap="rnd">
                    <a:noFill/>
                    <a:round/>
                    <a:headEnd/>
                    <a:tailEnd/>
                  </a:ln>
                  <a:effectLst/>
                </p:spPr>
                <p:txBody>
                  <a:bodyPr/>
                  <a:lstStyle/>
                  <a:p>
                    <a:pPr fontAlgn="auto">
                      <a:spcBef>
                        <a:spcPts val="0"/>
                      </a:spcBef>
                      <a:spcAft>
                        <a:spcPts val="0"/>
                      </a:spcAft>
                      <a:defRPr/>
                    </a:pPr>
                    <a:endParaRPr lang="zh-CN" altLang="en-US" kern="0">
                      <a:solidFill>
                        <a:sysClr val="windowText" lastClr="000000"/>
                      </a:solidFill>
                    </a:endParaRPr>
                  </a:p>
                </p:txBody>
              </p:sp>
              <p:sp>
                <p:nvSpPr>
                  <p:cNvPr id="332" name="Freeform 149"/>
                  <p:cNvSpPr>
                    <a:spLocks/>
                  </p:cNvSpPr>
                  <p:nvPr/>
                </p:nvSpPr>
                <p:spPr bwMode="auto">
                  <a:xfrm>
                    <a:off x="1282" y="3072"/>
                    <a:ext cx="182" cy="74"/>
                  </a:xfrm>
                  <a:custGeom>
                    <a:avLst/>
                    <a:gdLst/>
                    <a:ahLst/>
                    <a:cxnLst>
                      <a:cxn ang="0">
                        <a:pos x="0" y="0"/>
                      </a:cxn>
                      <a:cxn ang="0">
                        <a:pos x="0" y="75"/>
                      </a:cxn>
                      <a:cxn ang="0">
                        <a:pos x="100" y="75"/>
                      </a:cxn>
                      <a:cxn ang="0">
                        <a:pos x="177" y="0"/>
                      </a:cxn>
                      <a:cxn ang="0">
                        <a:pos x="0" y="0"/>
                      </a:cxn>
                    </a:cxnLst>
                    <a:rect l="0" t="0" r="r" b="b"/>
                    <a:pathLst>
                      <a:path w="178" h="76">
                        <a:moveTo>
                          <a:pt x="0" y="0"/>
                        </a:moveTo>
                        <a:lnTo>
                          <a:pt x="0" y="75"/>
                        </a:lnTo>
                        <a:lnTo>
                          <a:pt x="100" y="75"/>
                        </a:lnTo>
                        <a:lnTo>
                          <a:pt x="177" y="0"/>
                        </a:lnTo>
                        <a:lnTo>
                          <a:pt x="0" y="0"/>
                        </a:lnTo>
                      </a:path>
                    </a:pathLst>
                  </a:custGeom>
                  <a:gradFill rotWithShape="1">
                    <a:gsLst>
                      <a:gs pos="0">
                        <a:srgbClr val="B2B2B2"/>
                      </a:gs>
                      <a:gs pos="100000">
                        <a:srgbClr val="858585"/>
                      </a:gs>
                    </a:gsLst>
                    <a:lin ang="5400000" scaled="1"/>
                  </a:gradFill>
                  <a:ln w="9525" cap="rnd">
                    <a:noFill/>
                    <a:round/>
                    <a:headEnd/>
                    <a:tailEnd/>
                  </a:ln>
                  <a:effectLst/>
                </p:spPr>
                <p:txBody>
                  <a:bodyPr/>
                  <a:lstStyle/>
                  <a:p>
                    <a:pPr fontAlgn="auto">
                      <a:spcBef>
                        <a:spcPts val="0"/>
                      </a:spcBef>
                      <a:spcAft>
                        <a:spcPts val="0"/>
                      </a:spcAft>
                      <a:defRPr/>
                    </a:pPr>
                    <a:endParaRPr lang="zh-CN" altLang="en-US" kern="0">
                      <a:solidFill>
                        <a:sysClr val="windowText" lastClr="000000"/>
                      </a:solidFill>
                    </a:endParaRPr>
                  </a:p>
                </p:txBody>
              </p:sp>
            </p:grpSp>
            <p:sp>
              <p:nvSpPr>
                <p:cNvPr id="298" name="Freeform 150"/>
                <p:cNvSpPr>
                  <a:spLocks/>
                </p:cNvSpPr>
                <p:nvPr/>
              </p:nvSpPr>
              <p:spPr bwMode="auto">
                <a:xfrm>
                  <a:off x="2405977" y="4326440"/>
                  <a:ext cx="456472" cy="124904"/>
                </a:xfrm>
                <a:custGeom>
                  <a:avLst/>
                  <a:gdLst/>
                  <a:ahLst/>
                  <a:cxnLst>
                    <a:cxn ang="0">
                      <a:pos x="0" y="177"/>
                    </a:cxn>
                    <a:cxn ang="0">
                      <a:pos x="177" y="0"/>
                    </a:cxn>
                    <a:cxn ang="0">
                      <a:pos x="514" y="0"/>
                    </a:cxn>
                    <a:cxn ang="0">
                      <a:pos x="336" y="177"/>
                    </a:cxn>
                    <a:cxn ang="0">
                      <a:pos x="0" y="177"/>
                    </a:cxn>
                  </a:cxnLst>
                  <a:rect l="0" t="0" r="r" b="b"/>
                  <a:pathLst>
                    <a:path w="515" h="178">
                      <a:moveTo>
                        <a:pt x="0" y="177"/>
                      </a:moveTo>
                      <a:lnTo>
                        <a:pt x="177" y="0"/>
                      </a:lnTo>
                      <a:lnTo>
                        <a:pt x="514" y="0"/>
                      </a:lnTo>
                      <a:lnTo>
                        <a:pt x="336" y="177"/>
                      </a:lnTo>
                      <a:lnTo>
                        <a:pt x="0" y="177"/>
                      </a:lnTo>
                    </a:path>
                  </a:pathLst>
                </a:custGeom>
                <a:gradFill rotWithShape="0">
                  <a:gsLst>
                    <a:gs pos="0">
                      <a:srgbClr val="DDDDDD"/>
                    </a:gs>
                    <a:gs pos="100000">
                      <a:srgbClr val="C0C0C0"/>
                    </a:gs>
                  </a:gsLst>
                  <a:lin ang="5400000" scaled="1"/>
                </a:gradFill>
                <a:ln w="3175" cap="flat" cmpd="sng">
                  <a:solidFill>
                    <a:srgbClr val="C0C0C0"/>
                  </a:solidFill>
                  <a:prstDash val="solid"/>
                  <a:round/>
                  <a:headEnd type="none" w="med" len="med"/>
                  <a:tailEnd type="none" w="med" len="med"/>
                </a:ln>
                <a:effectLst>
                  <a:outerShdw algn="ctr" rotWithShape="0">
                    <a:srgbClr val="000000"/>
                  </a:outerShdw>
                </a:effectLst>
              </p:spPr>
              <p:txBody>
                <a:bodyPr wrap="none" anchor="ctr"/>
                <a:lstStyle/>
                <a:p>
                  <a:pPr fontAlgn="auto">
                    <a:spcBef>
                      <a:spcPts val="0"/>
                    </a:spcBef>
                    <a:spcAft>
                      <a:spcPts val="0"/>
                    </a:spcAft>
                    <a:defRPr/>
                  </a:pPr>
                  <a:endParaRPr lang="zh-CN" altLang="en-US" kern="0">
                    <a:solidFill>
                      <a:sysClr val="windowText" lastClr="000000"/>
                    </a:solidFill>
                  </a:endParaRPr>
                </a:p>
              </p:txBody>
            </p:sp>
            <p:grpSp>
              <p:nvGrpSpPr>
                <p:cNvPr id="299" name="Group 151"/>
                <p:cNvGrpSpPr>
                  <a:grpSpLocks/>
                </p:cNvGrpSpPr>
                <p:nvPr/>
              </p:nvGrpSpPr>
              <p:grpSpPr bwMode="auto">
                <a:xfrm>
                  <a:off x="2493178" y="4353421"/>
                  <a:ext cx="282577" cy="68262"/>
                  <a:chOff x="1209" y="3072"/>
                  <a:chExt cx="257" cy="74"/>
                </a:xfrm>
              </p:grpSpPr>
              <p:sp>
                <p:nvSpPr>
                  <p:cNvPr id="329" name="Freeform 152"/>
                  <p:cNvSpPr>
                    <a:spLocks/>
                  </p:cNvSpPr>
                  <p:nvPr/>
                </p:nvSpPr>
                <p:spPr bwMode="auto">
                  <a:xfrm>
                    <a:off x="1209" y="3072"/>
                    <a:ext cx="77" cy="74"/>
                  </a:xfrm>
                  <a:custGeom>
                    <a:avLst/>
                    <a:gdLst/>
                    <a:ahLst/>
                    <a:cxnLst>
                      <a:cxn ang="0">
                        <a:pos x="75" y="0"/>
                      </a:cxn>
                      <a:cxn ang="0">
                        <a:pos x="0" y="75"/>
                      </a:cxn>
                      <a:cxn ang="0">
                        <a:pos x="75" y="75"/>
                      </a:cxn>
                      <a:cxn ang="0">
                        <a:pos x="75" y="0"/>
                      </a:cxn>
                    </a:cxnLst>
                    <a:rect l="0" t="0" r="r" b="b"/>
                    <a:pathLst>
                      <a:path w="76" h="76">
                        <a:moveTo>
                          <a:pt x="75" y="0"/>
                        </a:moveTo>
                        <a:lnTo>
                          <a:pt x="0" y="75"/>
                        </a:lnTo>
                        <a:lnTo>
                          <a:pt x="75" y="75"/>
                        </a:lnTo>
                        <a:lnTo>
                          <a:pt x="75" y="0"/>
                        </a:lnTo>
                      </a:path>
                    </a:pathLst>
                  </a:custGeom>
                  <a:solidFill>
                    <a:srgbClr val="777777"/>
                  </a:solidFill>
                  <a:ln w="9525" cap="rnd">
                    <a:noFill/>
                    <a:round/>
                    <a:headEnd/>
                    <a:tailEnd/>
                  </a:ln>
                  <a:effectLst/>
                </p:spPr>
                <p:txBody>
                  <a:bodyPr/>
                  <a:lstStyle/>
                  <a:p>
                    <a:pPr fontAlgn="auto">
                      <a:spcBef>
                        <a:spcPts val="0"/>
                      </a:spcBef>
                      <a:spcAft>
                        <a:spcPts val="0"/>
                      </a:spcAft>
                      <a:defRPr/>
                    </a:pPr>
                    <a:endParaRPr lang="zh-CN" altLang="en-US" kern="0">
                      <a:solidFill>
                        <a:sysClr val="windowText" lastClr="000000"/>
                      </a:solidFill>
                    </a:endParaRPr>
                  </a:p>
                </p:txBody>
              </p:sp>
              <p:sp>
                <p:nvSpPr>
                  <p:cNvPr id="330" name="Freeform 153"/>
                  <p:cNvSpPr>
                    <a:spLocks/>
                  </p:cNvSpPr>
                  <p:nvPr/>
                </p:nvSpPr>
                <p:spPr bwMode="auto">
                  <a:xfrm>
                    <a:off x="1284" y="3072"/>
                    <a:ext cx="182" cy="74"/>
                  </a:xfrm>
                  <a:custGeom>
                    <a:avLst/>
                    <a:gdLst/>
                    <a:ahLst/>
                    <a:cxnLst>
                      <a:cxn ang="0">
                        <a:pos x="0" y="0"/>
                      </a:cxn>
                      <a:cxn ang="0">
                        <a:pos x="0" y="75"/>
                      </a:cxn>
                      <a:cxn ang="0">
                        <a:pos x="100" y="75"/>
                      </a:cxn>
                      <a:cxn ang="0">
                        <a:pos x="177" y="0"/>
                      </a:cxn>
                      <a:cxn ang="0">
                        <a:pos x="0" y="0"/>
                      </a:cxn>
                    </a:cxnLst>
                    <a:rect l="0" t="0" r="r" b="b"/>
                    <a:pathLst>
                      <a:path w="178" h="76">
                        <a:moveTo>
                          <a:pt x="0" y="0"/>
                        </a:moveTo>
                        <a:lnTo>
                          <a:pt x="0" y="75"/>
                        </a:lnTo>
                        <a:lnTo>
                          <a:pt x="100" y="75"/>
                        </a:lnTo>
                        <a:lnTo>
                          <a:pt x="177" y="0"/>
                        </a:lnTo>
                        <a:lnTo>
                          <a:pt x="0" y="0"/>
                        </a:lnTo>
                      </a:path>
                    </a:pathLst>
                  </a:custGeom>
                  <a:gradFill rotWithShape="1">
                    <a:gsLst>
                      <a:gs pos="0">
                        <a:srgbClr val="B2B2B2"/>
                      </a:gs>
                      <a:gs pos="100000">
                        <a:srgbClr val="858585"/>
                      </a:gs>
                    </a:gsLst>
                    <a:lin ang="5400000" scaled="1"/>
                  </a:gradFill>
                  <a:ln w="9525" cap="rnd">
                    <a:noFill/>
                    <a:round/>
                    <a:headEnd/>
                    <a:tailEnd/>
                  </a:ln>
                  <a:effectLst/>
                </p:spPr>
                <p:txBody>
                  <a:bodyPr/>
                  <a:lstStyle/>
                  <a:p>
                    <a:pPr fontAlgn="auto">
                      <a:spcBef>
                        <a:spcPts val="0"/>
                      </a:spcBef>
                      <a:spcAft>
                        <a:spcPts val="0"/>
                      </a:spcAft>
                      <a:defRPr/>
                    </a:pPr>
                    <a:endParaRPr lang="zh-CN" altLang="en-US" kern="0">
                      <a:solidFill>
                        <a:sysClr val="windowText" lastClr="000000"/>
                      </a:solidFill>
                    </a:endParaRPr>
                  </a:p>
                </p:txBody>
              </p:sp>
            </p:grpSp>
            <p:sp>
              <p:nvSpPr>
                <p:cNvPr id="300" name="Freeform 154"/>
                <p:cNvSpPr>
                  <a:spLocks/>
                </p:cNvSpPr>
                <p:nvPr/>
              </p:nvSpPr>
              <p:spPr bwMode="auto">
                <a:xfrm>
                  <a:off x="2811918" y="4326440"/>
                  <a:ext cx="458156" cy="124904"/>
                </a:xfrm>
                <a:custGeom>
                  <a:avLst/>
                  <a:gdLst/>
                  <a:ahLst/>
                  <a:cxnLst>
                    <a:cxn ang="0">
                      <a:pos x="0" y="177"/>
                    </a:cxn>
                    <a:cxn ang="0">
                      <a:pos x="177" y="0"/>
                    </a:cxn>
                    <a:cxn ang="0">
                      <a:pos x="514" y="0"/>
                    </a:cxn>
                    <a:cxn ang="0">
                      <a:pos x="336" y="177"/>
                    </a:cxn>
                    <a:cxn ang="0">
                      <a:pos x="0" y="177"/>
                    </a:cxn>
                  </a:cxnLst>
                  <a:rect l="0" t="0" r="r" b="b"/>
                  <a:pathLst>
                    <a:path w="515" h="178">
                      <a:moveTo>
                        <a:pt x="0" y="177"/>
                      </a:moveTo>
                      <a:lnTo>
                        <a:pt x="177" y="0"/>
                      </a:lnTo>
                      <a:lnTo>
                        <a:pt x="514" y="0"/>
                      </a:lnTo>
                      <a:lnTo>
                        <a:pt x="336" y="177"/>
                      </a:lnTo>
                      <a:lnTo>
                        <a:pt x="0" y="177"/>
                      </a:lnTo>
                    </a:path>
                  </a:pathLst>
                </a:custGeom>
                <a:gradFill rotWithShape="0">
                  <a:gsLst>
                    <a:gs pos="0">
                      <a:srgbClr val="DDDDDD"/>
                    </a:gs>
                    <a:gs pos="100000">
                      <a:srgbClr val="C0C0C0"/>
                    </a:gs>
                  </a:gsLst>
                  <a:lin ang="5400000" scaled="1"/>
                </a:gradFill>
                <a:ln w="3175" cap="flat" cmpd="sng">
                  <a:solidFill>
                    <a:srgbClr val="C0C0C0"/>
                  </a:solidFill>
                  <a:prstDash val="solid"/>
                  <a:round/>
                  <a:headEnd type="none" w="med" len="med"/>
                  <a:tailEnd type="none" w="med" len="med"/>
                </a:ln>
                <a:effectLst>
                  <a:outerShdw algn="ctr" rotWithShape="0">
                    <a:srgbClr val="000000"/>
                  </a:outerShdw>
                </a:effectLst>
              </p:spPr>
              <p:txBody>
                <a:bodyPr wrap="none" anchor="ctr"/>
                <a:lstStyle/>
                <a:p>
                  <a:pPr fontAlgn="auto">
                    <a:spcBef>
                      <a:spcPts val="0"/>
                    </a:spcBef>
                    <a:spcAft>
                      <a:spcPts val="0"/>
                    </a:spcAft>
                    <a:defRPr/>
                  </a:pPr>
                  <a:endParaRPr lang="zh-CN" altLang="en-US" kern="0">
                    <a:solidFill>
                      <a:sysClr val="windowText" lastClr="000000"/>
                    </a:solidFill>
                  </a:endParaRPr>
                </a:p>
              </p:txBody>
            </p:sp>
            <p:grpSp>
              <p:nvGrpSpPr>
                <p:cNvPr id="301" name="Group 155"/>
                <p:cNvGrpSpPr>
                  <a:grpSpLocks/>
                </p:cNvGrpSpPr>
                <p:nvPr/>
              </p:nvGrpSpPr>
              <p:grpSpPr bwMode="auto">
                <a:xfrm>
                  <a:off x="2897976" y="4353421"/>
                  <a:ext cx="284162" cy="68262"/>
                  <a:chOff x="1209" y="3072"/>
                  <a:chExt cx="257" cy="74"/>
                </a:xfrm>
              </p:grpSpPr>
              <p:sp>
                <p:nvSpPr>
                  <p:cNvPr id="327" name="Freeform 156"/>
                  <p:cNvSpPr>
                    <a:spLocks/>
                  </p:cNvSpPr>
                  <p:nvPr/>
                </p:nvSpPr>
                <p:spPr bwMode="auto">
                  <a:xfrm>
                    <a:off x="1209" y="3072"/>
                    <a:ext cx="78" cy="74"/>
                  </a:xfrm>
                  <a:custGeom>
                    <a:avLst/>
                    <a:gdLst/>
                    <a:ahLst/>
                    <a:cxnLst>
                      <a:cxn ang="0">
                        <a:pos x="75" y="0"/>
                      </a:cxn>
                      <a:cxn ang="0">
                        <a:pos x="0" y="75"/>
                      </a:cxn>
                      <a:cxn ang="0">
                        <a:pos x="75" y="75"/>
                      </a:cxn>
                      <a:cxn ang="0">
                        <a:pos x="75" y="0"/>
                      </a:cxn>
                    </a:cxnLst>
                    <a:rect l="0" t="0" r="r" b="b"/>
                    <a:pathLst>
                      <a:path w="76" h="76">
                        <a:moveTo>
                          <a:pt x="75" y="0"/>
                        </a:moveTo>
                        <a:lnTo>
                          <a:pt x="0" y="75"/>
                        </a:lnTo>
                        <a:lnTo>
                          <a:pt x="75" y="75"/>
                        </a:lnTo>
                        <a:lnTo>
                          <a:pt x="75" y="0"/>
                        </a:lnTo>
                      </a:path>
                    </a:pathLst>
                  </a:custGeom>
                  <a:solidFill>
                    <a:srgbClr val="777777"/>
                  </a:solidFill>
                  <a:ln w="9525" cap="rnd">
                    <a:noFill/>
                    <a:round/>
                    <a:headEnd/>
                    <a:tailEnd/>
                  </a:ln>
                  <a:effectLst/>
                </p:spPr>
                <p:txBody>
                  <a:bodyPr/>
                  <a:lstStyle/>
                  <a:p>
                    <a:pPr fontAlgn="auto">
                      <a:spcBef>
                        <a:spcPts val="0"/>
                      </a:spcBef>
                      <a:spcAft>
                        <a:spcPts val="0"/>
                      </a:spcAft>
                      <a:defRPr/>
                    </a:pPr>
                    <a:endParaRPr lang="zh-CN" altLang="en-US" kern="0">
                      <a:solidFill>
                        <a:sysClr val="windowText" lastClr="000000"/>
                      </a:solidFill>
                    </a:endParaRPr>
                  </a:p>
                </p:txBody>
              </p:sp>
              <p:sp>
                <p:nvSpPr>
                  <p:cNvPr id="328" name="Freeform 157"/>
                  <p:cNvSpPr>
                    <a:spLocks/>
                  </p:cNvSpPr>
                  <p:nvPr/>
                </p:nvSpPr>
                <p:spPr bwMode="auto">
                  <a:xfrm>
                    <a:off x="1284" y="3072"/>
                    <a:ext cx="184" cy="74"/>
                  </a:xfrm>
                  <a:custGeom>
                    <a:avLst/>
                    <a:gdLst/>
                    <a:ahLst/>
                    <a:cxnLst>
                      <a:cxn ang="0">
                        <a:pos x="0" y="0"/>
                      </a:cxn>
                      <a:cxn ang="0">
                        <a:pos x="0" y="75"/>
                      </a:cxn>
                      <a:cxn ang="0">
                        <a:pos x="100" y="75"/>
                      </a:cxn>
                      <a:cxn ang="0">
                        <a:pos x="177" y="0"/>
                      </a:cxn>
                      <a:cxn ang="0">
                        <a:pos x="0" y="0"/>
                      </a:cxn>
                    </a:cxnLst>
                    <a:rect l="0" t="0" r="r" b="b"/>
                    <a:pathLst>
                      <a:path w="178" h="76">
                        <a:moveTo>
                          <a:pt x="0" y="0"/>
                        </a:moveTo>
                        <a:lnTo>
                          <a:pt x="0" y="75"/>
                        </a:lnTo>
                        <a:lnTo>
                          <a:pt x="100" y="75"/>
                        </a:lnTo>
                        <a:lnTo>
                          <a:pt x="177" y="0"/>
                        </a:lnTo>
                        <a:lnTo>
                          <a:pt x="0" y="0"/>
                        </a:lnTo>
                      </a:path>
                    </a:pathLst>
                  </a:custGeom>
                  <a:gradFill rotWithShape="1">
                    <a:gsLst>
                      <a:gs pos="0">
                        <a:srgbClr val="B2B2B2"/>
                      </a:gs>
                      <a:gs pos="100000">
                        <a:srgbClr val="858585"/>
                      </a:gs>
                    </a:gsLst>
                    <a:lin ang="5400000" scaled="1"/>
                  </a:gradFill>
                  <a:ln w="9525" cap="rnd">
                    <a:noFill/>
                    <a:round/>
                    <a:headEnd/>
                    <a:tailEnd/>
                  </a:ln>
                  <a:effectLst/>
                </p:spPr>
                <p:txBody>
                  <a:bodyPr/>
                  <a:lstStyle/>
                  <a:p>
                    <a:pPr fontAlgn="auto">
                      <a:spcBef>
                        <a:spcPts val="0"/>
                      </a:spcBef>
                      <a:spcAft>
                        <a:spcPts val="0"/>
                      </a:spcAft>
                      <a:defRPr/>
                    </a:pPr>
                    <a:endParaRPr lang="zh-CN" altLang="en-US" kern="0">
                      <a:solidFill>
                        <a:sysClr val="windowText" lastClr="000000"/>
                      </a:solidFill>
                    </a:endParaRPr>
                  </a:p>
                </p:txBody>
              </p:sp>
            </p:grpSp>
            <p:sp>
              <p:nvSpPr>
                <p:cNvPr id="302" name="Freeform 158"/>
                <p:cNvSpPr>
                  <a:spLocks/>
                </p:cNvSpPr>
                <p:nvPr/>
              </p:nvSpPr>
              <p:spPr bwMode="auto">
                <a:xfrm>
                  <a:off x="3217857" y="4326440"/>
                  <a:ext cx="458156" cy="124904"/>
                </a:xfrm>
                <a:custGeom>
                  <a:avLst/>
                  <a:gdLst/>
                  <a:ahLst/>
                  <a:cxnLst>
                    <a:cxn ang="0">
                      <a:pos x="0" y="177"/>
                    </a:cxn>
                    <a:cxn ang="0">
                      <a:pos x="177" y="0"/>
                    </a:cxn>
                    <a:cxn ang="0">
                      <a:pos x="514" y="0"/>
                    </a:cxn>
                    <a:cxn ang="0">
                      <a:pos x="336" y="177"/>
                    </a:cxn>
                    <a:cxn ang="0">
                      <a:pos x="0" y="177"/>
                    </a:cxn>
                  </a:cxnLst>
                  <a:rect l="0" t="0" r="r" b="b"/>
                  <a:pathLst>
                    <a:path w="515" h="178">
                      <a:moveTo>
                        <a:pt x="0" y="177"/>
                      </a:moveTo>
                      <a:lnTo>
                        <a:pt x="177" y="0"/>
                      </a:lnTo>
                      <a:lnTo>
                        <a:pt x="514" y="0"/>
                      </a:lnTo>
                      <a:lnTo>
                        <a:pt x="336" y="177"/>
                      </a:lnTo>
                      <a:lnTo>
                        <a:pt x="0" y="177"/>
                      </a:lnTo>
                    </a:path>
                  </a:pathLst>
                </a:custGeom>
                <a:gradFill rotWithShape="0">
                  <a:gsLst>
                    <a:gs pos="0">
                      <a:srgbClr val="DDDDDD"/>
                    </a:gs>
                    <a:gs pos="100000">
                      <a:srgbClr val="C0C0C0"/>
                    </a:gs>
                  </a:gsLst>
                  <a:lin ang="5400000" scaled="1"/>
                </a:gradFill>
                <a:ln w="3175" cap="flat" cmpd="sng">
                  <a:solidFill>
                    <a:srgbClr val="C0C0C0"/>
                  </a:solidFill>
                  <a:prstDash val="solid"/>
                  <a:round/>
                  <a:headEnd type="none" w="med" len="med"/>
                  <a:tailEnd type="none" w="med" len="med"/>
                </a:ln>
                <a:effectLst>
                  <a:outerShdw algn="ctr" rotWithShape="0">
                    <a:srgbClr val="000000"/>
                  </a:outerShdw>
                </a:effectLst>
              </p:spPr>
              <p:txBody>
                <a:bodyPr wrap="none" anchor="ctr"/>
                <a:lstStyle/>
                <a:p>
                  <a:pPr fontAlgn="auto">
                    <a:spcBef>
                      <a:spcPts val="0"/>
                    </a:spcBef>
                    <a:spcAft>
                      <a:spcPts val="0"/>
                    </a:spcAft>
                    <a:defRPr/>
                  </a:pPr>
                  <a:endParaRPr lang="zh-CN" altLang="en-US" kern="0">
                    <a:solidFill>
                      <a:sysClr val="windowText" lastClr="000000"/>
                    </a:solidFill>
                  </a:endParaRPr>
                </a:p>
              </p:txBody>
            </p:sp>
            <p:grpSp>
              <p:nvGrpSpPr>
                <p:cNvPr id="303" name="Group 159"/>
                <p:cNvGrpSpPr>
                  <a:grpSpLocks/>
                </p:cNvGrpSpPr>
                <p:nvPr/>
              </p:nvGrpSpPr>
              <p:grpSpPr bwMode="auto">
                <a:xfrm>
                  <a:off x="3304390" y="4353421"/>
                  <a:ext cx="282577" cy="68262"/>
                  <a:chOff x="1209" y="3072"/>
                  <a:chExt cx="257" cy="74"/>
                </a:xfrm>
              </p:grpSpPr>
              <p:sp>
                <p:nvSpPr>
                  <p:cNvPr id="325" name="Freeform 160"/>
                  <p:cNvSpPr>
                    <a:spLocks/>
                  </p:cNvSpPr>
                  <p:nvPr/>
                </p:nvSpPr>
                <p:spPr bwMode="auto">
                  <a:xfrm>
                    <a:off x="1207" y="3072"/>
                    <a:ext cx="78" cy="74"/>
                  </a:xfrm>
                  <a:custGeom>
                    <a:avLst/>
                    <a:gdLst/>
                    <a:ahLst/>
                    <a:cxnLst>
                      <a:cxn ang="0">
                        <a:pos x="75" y="0"/>
                      </a:cxn>
                      <a:cxn ang="0">
                        <a:pos x="0" y="75"/>
                      </a:cxn>
                      <a:cxn ang="0">
                        <a:pos x="75" y="75"/>
                      </a:cxn>
                      <a:cxn ang="0">
                        <a:pos x="75" y="0"/>
                      </a:cxn>
                    </a:cxnLst>
                    <a:rect l="0" t="0" r="r" b="b"/>
                    <a:pathLst>
                      <a:path w="76" h="76">
                        <a:moveTo>
                          <a:pt x="75" y="0"/>
                        </a:moveTo>
                        <a:lnTo>
                          <a:pt x="0" y="75"/>
                        </a:lnTo>
                        <a:lnTo>
                          <a:pt x="75" y="75"/>
                        </a:lnTo>
                        <a:lnTo>
                          <a:pt x="75" y="0"/>
                        </a:lnTo>
                      </a:path>
                    </a:pathLst>
                  </a:custGeom>
                  <a:solidFill>
                    <a:srgbClr val="777777"/>
                  </a:solidFill>
                  <a:ln w="9525" cap="rnd">
                    <a:noFill/>
                    <a:round/>
                    <a:headEnd/>
                    <a:tailEnd/>
                  </a:ln>
                  <a:effectLst/>
                </p:spPr>
                <p:txBody>
                  <a:bodyPr/>
                  <a:lstStyle/>
                  <a:p>
                    <a:pPr fontAlgn="auto">
                      <a:spcBef>
                        <a:spcPts val="0"/>
                      </a:spcBef>
                      <a:spcAft>
                        <a:spcPts val="0"/>
                      </a:spcAft>
                      <a:defRPr/>
                    </a:pPr>
                    <a:endParaRPr lang="zh-CN" altLang="en-US" kern="0">
                      <a:solidFill>
                        <a:sysClr val="windowText" lastClr="000000"/>
                      </a:solidFill>
                    </a:endParaRPr>
                  </a:p>
                </p:txBody>
              </p:sp>
              <p:sp>
                <p:nvSpPr>
                  <p:cNvPr id="326" name="Freeform 161"/>
                  <p:cNvSpPr>
                    <a:spLocks/>
                  </p:cNvSpPr>
                  <p:nvPr/>
                </p:nvSpPr>
                <p:spPr bwMode="auto">
                  <a:xfrm>
                    <a:off x="1282" y="3072"/>
                    <a:ext cx="182" cy="74"/>
                  </a:xfrm>
                  <a:custGeom>
                    <a:avLst/>
                    <a:gdLst/>
                    <a:ahLst/>
                    <a:cxnLst>
                      <a:cxn ang="0">
                        <a:pos x="0" y="0"/>
                      </a:cxn>
                      <a:cxn ang="0">
                        <a:pos x="0" y="75"/>
                      </a:cxn>
                      <a:cxn ang="0">
                        <a:pos x="100" y="75"/>
                      </a:cxn>
                      <a:cxn ang="0">
                        <a:pos x="177" y="0"/>
                      </a:cxn>
                      <a:cxn ang="0">
                        <a:pos x="0" y="0"/>
                      </a:cxn>
                    </a:cxnLst>
                    <a:rect l="0" t="0" r="r" b="b"/>
                    <a:pathLst>
                      <a:path w="178" h="76">
                        <a:moveTo>
                          <a:pt x="0" y="0"/>
                        </a:moveTo>
                        <a:lnTo>
                          <a:pt x="0" y="75"/>
                        </a:lnTo>
                        <a:lnTo>
                          <a:pt x="100" y="75"/>
                        </a:lnTo>
                        <a:lnTo>
                          <a:pt x="177" y="0"/>
                        </a:lnTo>
                        <a:lnTo>
                          <a:pt x="0" y="0"/>
                        </a:lnTo>
                      </a:path>
                    </a:pathLst>
                  </a:custGeom>
                  <a:gradFill rotWithShape="1">
                    <a:gsLst>
                      <a:gs pos="0">
                        <a:srgbClr val="B2B2B2"/>
                      </a:gs>
                      <a:gs pos="100000">
                        <a:srgbClr val="858585"/>
                      </a:gs>
                    </a:gsLst>
                    <a:lin ang="5400000" scaled="1"/>
                  </a:gradFill>
                  <a:ln w="9525" cap="rnd">
                    <a:noFill/>
                    <a:round/>
                    <a:headEnd/>
                    <a:tailEnd/>
                  </a:ln>
                  <a:effectLst/>
                </p:spPr>
                <p:txBody>
                  <a:bodyPr/>
                  <a:lstStyle/>
                  <a:p>
                    <a:pPr fontAlgn="auto">
                      <a:spcBef>
                        <a:spcPts val="0"/>
                      </a:spcBef>
                      <a:spcAft>
                        <a:spcPts val="0"/>
                      </a:spcAft>
                      <a:defRPr/>
                    </a:pPr>
                    <a:endParaRPr lang="zh-CN" altLang="en-US" kern="0">
                      <a:solidFill>
                        <a:sysClr val="windowText" lastClr="000000"/>
                      </a:solidFill>
                    </a:endParaRPr>
                  </a:p>
                </p:txBody>
              </p:sp>
            </p:grpSp>
            <p:sp>
              <p:nvSpPr>
                <p:cNvPr id="304" name="Freeform 162"/>
                <p:cNvSpPr>
                  <a:spLocks/>
                </p:cNvSpPr>
                <p:nvPr/>
              </p:nvSpPr>
              <p:spPr bwMode="auto">
                <a:xfrm>
                  <a:off x="3623798" y="4326440"/>
                  <a:ext cx="458156" cy="124904"/>
                </a:xfrm>
                <a:custGeom>
                  <a:avLst/>
                  <a:gdLst/>
                  <a:ahLst/>
                  <a:cxnLst>
                    <a:cxn ang="0">
                      <a:pos x="0" y="177"/>
                    </a:cxn>
                    <a:cxn ang="0">
                      <a:pos x="177" y="0"/>
                    </a:cxn>
                    <a:cxn ang="0">
                      <a:pos x="514" y="0"/>
                    </a:cxn>
                    <a:cxn ang="0">
                      <a:pos x="336" y="177"/>
                    </a:cxn>
                    <a:cxn ang="0">
                      <a:pos x="0" y="177"/>
                    </a:cxn>
                  </a:cxnLst>
                  <a:rect l="0" t="0" r="r" b="b"/>
                  <a:pathLst>
                    <a:path w="515" h="178">
                      <a:moveTo>
                        <a:pt x="0" y="177"/>
                      </a:moveTo>
                      <a:lnTo>
                        <a:pt x="177" y="0"/>
                      </a:lnTo>
                      <a:lnTo>
                        <a:pt x="514" y="0"/>
                      </a:lnTo>
                      <a:lnTo>
                        <a:pt x="336" y="177"/>
                      </a:lnTo>
                      <a:lnTo>
                        <a:pt x="0" y="177"/>
                      </a:lnTo>
                    </a:path>
                  </a:pathLst>
                </a:custGeom>
                <a:gradFill rotWithShape="0">
                  <a:gsLst>
                    <a:gs pos="0">
                      <a:srgbClr val="DDDDDD"/>
                    </a:gs>
                    <a:gs pos="100000">
                      <a:srgbClr val="C0C0C0"/>
                    </a:gs>
                  </a:gsLst>
                  <a:lin ang="5400000" scaled="1"/>
                </a:gradFill>
                <a:ln w="3175" cap="flat" cmpd="sng">
                  <a:solidFill>
                    <a:srgbClr val="C0C0C0"/>
                  </a:solidFill>
                  <a:prstDash val="solid"/>
                  <a:round/>
                  <a:headEnd type="none" w="med" len="med"/>
                  <a:tailEnd type="none" w="med" len="med"/>
                </a:ln>
                <a:effectLst>
                  <a:outerShdw algn="ctr" rotWithShape="0">
                    <a:srgbClr val="000000"/>
                  </a:outerShdw>
                </a:effectLst>
              </p:spPr>
              <p:txBody>
                <a:bodyPr wrap="none" anchor="ctr"/>
                <a:lstStyle/>
                <a:p>
                  <a:pPr fontAlgn="auto">
                    <a:spcBef>
                      <a:spcPts val="0"/>
                    </a:spcBef>
                    <a:spcAft>
                      <a:spcPts val="0"/>
                    </a:spcAft>
                    <a:defRPr/>
                  </a:pPr>
                  <a:endParaRPr lang="zh-CN" altLang="en-US" kern="0">
                    <a:solidFill>
                      <a:sysClr val="windowText" lastClr="000000"/>
                    </a:solidFill>
                  </a:endParaRPr>
                </a:p>
              </p:txBody>
            </p:sp>
            <p:grpSp>
              <p:nvGrpSpPr>
                <p:cNvPr id="305" name="Group 163"/>
                <p:cNvGrpSpPr>
                  <a:grpSpLocks/>
                </p:cNvGrpSpPr>
                <p:nvPr/>
              </p:nvGrpSpPr>
              <p:grpSpPr bwMode="auto">
                <a:xfrm>
                  <a:off x="3710790" y="4353421"/>
                  <a:ext cx="282577" cy="68262"/>
                  <a:chOff x="1209" y="3072"/>
                  <a:chExt cx="257" cy="74"/>
                </a:xfrm>
              </p:grpSpPr>
              <p:sp>
                <p:nvSpPr>
                  <p:cNvPr id="323" name="Freeform 164"/>
                  <p:cNvSpPr>
                    <a:spLocks/>
                  </p:cNvSpPr>
                  <p:nvPr/>
                </p:nvSpPr>
                <p:spPr bwMode="auto">
                  <a:xfrm>
                    <a:off x="1211" y="3072"/>
                    <a:ext cx="77" cy="74"/>
                  </a:xfrm>
                  <a:custGeom>
                    <a:avLst/>
                    <a:gdLst/>
                    <a:ahLst/>
                    <a:cxnLst>
                      <a:cxn ang="0">
                        <a:pos x="75" y="0"/>
                      </a:cxn>
                      <a:cxn ang="0">
                        <a:pos x="0" y="75"/>
                      </a:cxn>
                      <a:cxn ang="0">
                        <a:pos x="75" y="75"/>
                      </a:cxn>
                      <a:cxn ang="0">
                        <a:pos x="75" y="0"/>
                      </a:cxn>
                    </a:cxnLst>
                    <a:rect l="0" t="0" r="r" b="b"/>
                    <a:pathLst>
                      <a:path w="76" h="76">
                        <a:moveTo>
                          <a:pt x="75" y="0"/>
                        </a:moveTo>
                        <a:lnTo>
                          <a:pt x="0" y="75"/>
                        </a:lnTo>
                        <a:lnTo>
                          <a:pt x="75" y="75"/>
                        </a:lnTo>
                        <a:lnTo>
                          <a:pt x="75" y="0"/>
                        </a:lnTo>
                      </a:path>
                    </a:pathLst>
                  </a:custGeom>
                  <a:solidFill>
                    <a:srgbClr val="777777"/>
                  </a:solidFill>
                  <a:ln w="9525" cap="rnd">
                    <a:noFill/>
                    <a:round/>
                    <a:headEnd/>
                    <a:tailEnd/>
                  </a:ln>
                  <a:effectLst/>
                </p:spPr>
                <p:txBody>
                  <a:bodyPr/>
                  <a:lstStyle/>
                  <a:p>
                    <a:pPr fontAlgn="auto">
                      <a:spcBef>
                        <a:spcPts val="0"/>
                      </a:spcBef>
                      <a:spcAft>
                        <a:spcPts val="0"/>
                      </a:spcAft>
                      <a:defRPr/>
                    </a:pPr>
                    <a:endParaRPr lang="zh-CN" altLang="en-US" kern="0">
                      <a:solidFill>
                        <a:sysClr val="windowText" lastClr="000000"/>
                      </a:solidFill>
                    </a:endParaRPr>
                  </a:p>
                </p:txBody>
              </p:sp>
              <p:sp>
                <p:nvSpPr>
                  <p:cNvPr id="324" name="Freeform 165"/>
                  <p:cNvSpPr>
                    <a:spLocks/>
                  </p:cNvSpPr>
                  <p:nvPr/>
                </p:nvSpPr>
                <p:spPr bwMode="auto">
                  <a:xfrm>
                    <a:off x="1285" y="3072"/>
                    <a:ext cx="181" cy="74"/>
                  </a:xfrm>
                  <a:custGeom>
                    <a:avLst/>
                    <a:gdLst/>
                    <a:ahLst/>
                    <a:cxnLst>
                      <a:cxn ang="0">
                        <a:pos x="0" y="0"/>
                      </a:cxn>
                      <a:cxn ang="0">
                        <a:pos x="0" y="75"/>
                      </a:cxn>
                      <a:cxn ang="0">
                        <a:pos x="100" y="75"/>
                      </a:cxn>
                      <a:cxn ang="0">
                        <a:pos x="177" y="0"/>
                      </a:cxn>
                      <a:cxn ang="0">
                        <a:pos x="0" y="0"/>
                      </a:cxn>
                    </a:cxnLst>
                    <a:rect l="0" t="0" r="r" b="b"/>
                    <a:pathLst>
                      <a:path w="178" h="76">
                        <a:moveTo>
                          <a:pt x="0" y="0"/>
                        </a:moveTo>
                        <a:lnTo>
                          <a:pt x="0" y="75"/>
                        </a:lnTo>
                        <a:lnTo>
                          <a:pt x="100" y="75"/>
                        </a:lnTo>
                        <a:lnTo>
                          <a:pt x="177" y="0"/>
                        </a:lnTo>
                        <a:lnTo>
                          <a:pt x="0" y="0"/>
                        </a:lnTo>
                      </a:path>
                    </a:pathLst>
                  </a:custGeom>
                  <a:gradFill rotWithShape="1">
                    <a:gsLst>
                      <a:gs pos="0">
                        <a:srgbClr val="B2B2B2"/>
                      </a:gs>
                      <a:gs pos="100000">
                        <a:srgbClr val="858585"/>
                      </a:gs>
                    </a:gsLst>
                    <a:lin ang="5400000" scaled="1"/>
                  </a:gradFill>
                  <a:ln w="9525" cap="rnd">
                    <a:noFill/>
                    <a:round/>
                    <a:headEnd/>
                    <a:tailEnd/>
                  </a:ln>
                  <a:effectLst/>
                </p:spPr>
                <p:txBody>
                  <a:bodyPr/>
                  <a:lstStyle/>
                  <a:p>
                    <a:pPr fontAlgn="auto">
                      <a:spcBef>
                        <a:spcPts val="0"/>
                      </a:spcBef>
                      <a:spcAft>
                        <a:spcPts val="0"/>
                      </a:spcAft>
                      <a:defRPr/>
                    </a:pPr>
                    <a:endParaRPr lang="zh-CN" altLang="en-US" kern="0">
                      <a:solidFill>
                        <a:sysClr val="windowText" lastClr="000000"/>
                      </a:solidFill>
                    </a:endParaRPr>
                  </a:p>
                </p:txBody>
              </p:sp>
            </p:grpSp>
            <p:sp>
              <p:nvSpPr>
                <p:cNvPr id="306" name="Freeform 166"/>
                <p:cNvSpPr>
                  <a:spLocks/>
                </p:cNvSpPr>
                <p:nvPr/>
              </p:nvSpPr>
              <p:spPr bwMode="auto">
                <a:xfrm>
                  <a:off x="4029737" y="4326440"/>
                  <a:ext cx="458156" cy="124904"/>
                </a:xfrm>
                <a:custGeom>
                  <a:avLst/>
                  <a:gdLst/>
                  <a:ahLst/>
                  <a:cxnLst>
                    <a:cxn ang="0">
                      <a:pos x="0" y="177"/>
                    </a:cxn>
                    <a:cxn ang="0">
                      <a:pos x="177" y="0"/>
                    </a:cxn>
                    <a:cxn ang="0">
                      <a:pos x="514" y="0"/>
                    </a:cxn>
                    <a:cxn ang="0">
                      <a:pos x="336" y="177"/>
                    </a:cxn>
                    <a:cxn ang="0">
                      <a:pos x="0" y="177"/>
                    </a:cxn>
                  </a:cxnLst>
                  <a:rect l="0" t="0" r="r" b="b"/>
                  <a:pathLst>
                    <a:path w="515" h="178">
                      <a:moveTo>
                        <a:pt x="0" y="177"/>
                      </a:moveTo>
                      <a:lnTo>
                        <a:pt x="177" y="0"/>
                      </a:lnTo>
                      <a:lnTo>
                        <a:pt x="514" y="0"/>
                      </a:lnTo>
                      <a:lnTo>
                        <a:pt x="336" y="177"/>
                      </a:lnTo>
                      <a:lnTo>
                        <a:pt x="0" y="177"/>
                      </a:lnTo>
                    </a:path>
                  </a:pathLst>
                </a:custGeom>
                <a:gradFill rotWithShape="0">
                  <a:gsLst>
                    <a:gs pos="0">
                      <a:srgbClr val="DDDDDD"/>
                    </a:gs>
                    <a:gs pos="100000">
                      <a:srgbClr val="C0C0C0"/>
                    </a:gs>
                  </a:gsLst>
                  <a:lin ang="5400000" scaled="1"/>
                </a:gradFill>
                <a:ln w="3175" cap="flat" cmpd="sng">
                  <a:solidFill>
                    <a:srgbClr val="C0C0C0"/>
                  </a:solidFill>
                  <a:prstDash val="solid"/>
                  <a:round/>
                  <a:headEnd type="none" w="med" len="med"/>
                  <a:tailEnd type="none" w="med" len="med"/>
                </a:ln>
                <a:effectLst>
                  <a:outerShdw algn="ctr" rotWithShape="0">
                    <a:srgbClr val="000000"/>
                  </a:outerShdw>
                </a:effectLst>
              </p:spPr>
              <p:txBody>
                <a:bodyPr wrap="none" anchor="ctr"/>
                <a:lstStyle/>
                <a:p>
                  <a:pPr fontAlgn="auto">
                    <a:spcBef>
                      <a:spcPts val="0"/>
                    </a:spcBef>
                    <a:spcAft>
                      <a:spcPts val="0"/>
                    </a:spcAft>
                    <a:defRPr/>
                  </a:pPr>
                  <a:endParaRPr lang="zh-CN" altLang="en-US" kern="0">
                    <a:solidFill>
                      <a:sysClr val="windowText" lastClr="000000"/>
                    </a:solidFill>
                  </a:endParaRPr>
                </a:p>
              </p:txBody>
            </p:sp>
            <p:grpSp>
              <p:nvGrpSpPr>
                <p:cNvPr id="307" name="Group 167"/>
                <p:cNvGrpSpPr>
                  <a:grpSpLocks/>
                </p:cNvGrpSpPr>
                <p:nvPr/>
              </p:nvGrpSpPr>
              <p:grpSpPr bwMode="auto">
                <a:xfrm>
                  <a:off x="4117190" y="4353421"/>
                  <a:ext cx="282577" cy="68262"/>
                  <a:chOff x="1209" y="3072"/>
                  <a:chExt cx="257" cy="74"/>
                </a:xfrm>
              </p:grpSpPr>
              <p:sp>
                <p:nvSpPr>
                  <p:cNvPr id="321" name="Freeform 168"/>
                  <p:cNvSpPr>
                    <a:spLocks/>
                  </p:cNvSpPr>
                  <p:nvPr/>
                </p:nvSpPr>
                <p:spPr bwMode="auto">
                  <a:xfrm>
                    <a:off x="1209" y="3072"/>
                    <a:ext cx="77" cy="74"/>
                  </a:xfrm>
                  <a:custGeom>
                    <a:avLst/>
                    <a:gdLst/>
                    <a:ahLst/>
                    <a:cxnLst>
                      <a:cxn ang="0">
                        <a:pos x="75" y="0"/>
                      </a:cxn>
                      <a:cxn ang="0">
                        <a:pos x="0" y="75"/>
                      </a:cxn>
                      <a:cxn ang="0">
                        <a:pos x="75" y="75"/>
                      </a:cxn>
                      <a:cxn ang="0">
                        <a:pos x="75" y="0"/>
                      </a:cxn>
                    </a:cxnLst>
                    <a:rect l="0" t="0" r="r" b="b"/>
                    <a:pathLst>
                      <a:path w="76" h="76">
                        <a:moveTo>
                          <a:pt x="75" y="0"/>
                        </a:moveTo>
                        <a:lnTo>
                          <a:pt x="0" y="75"/>
                        </a:lnTo>
                        <a:lnTo>
                          <a:pt x="75" y="75"/>
                        </a:lnTo>
                        <a:lnTo>
                          <a:pt x="75" y="0"/>
                        </a:lnTo>
                      </a:path>
                    </a:pathLst>
                  </a:custGeom>
                  <a:solidFill>
                    <a:srgbClr val="777777"/>
                  </a:solidFill>
                  <a:ln w="9525" cap="rnd">
                    <a:noFill/>
                    <a:round/>
                    <a:headEnd/>
                    <a:tailEnd/>
                  </a:ln>
                  <a:effectLst/>
                </p:spPr>
                <p:txBody>
                  <a:bodyPr/>
                  <a:lstStyle/>
                  <a:p>
                    <a:pPr fontAlgn="auto">
                      <a:spcBef>
                        <a:spcPts val="0"/>
                      </a:spcBef>
                      <a:spcAft>
                        <a:spcPts val="0"/>
                      </a:spcAft>
                      <a:defRPr/>
                    </a:pPr>
                    <a:endParaRPr lang="zh-CN" altLang="en-US" kern="0">
                      <a:solidFill>
                        <a:sysClr val="windowText" lastClr="000000"/>
                      </a:solidFill>
                    </a:endParaRPr>
                  </a:p>
                </p:txBody>
              </p:sp>
              <p:sp>
                <p:nvSpPr>
                  <p:cNvPr id="322" name="Freeform 169"/>
                  <p:cNvSpPr>
                    <a:spLocks/>
                  </p:cNvSpPr>
                  <p:nvPr/>
                </p:nvSpPr>
                <p:spPr bwMode="auto">
                  <a:xfrm>
                    <a:off x="1284" y="3072"/>
                    <a:ext cx="182" cy="74"/>
                  </a:xfrm>
                  <a:custGeom>
                    <a:avLst/>
                    <a:gdLst/>
                    <a:ahLst/>
                    <a:cxnLst>
                      <a:cxn ang="0">
                        <a:pos x="0" y="0"/>
                      </a:cxn>
                      <a:cxn ang="0">
                        <a:pos x="0" y="75"/>
                      </a:cxn>
                      <a:cxn ang="0">
                        <a:pos x="100" y="75"/>
                      </a:cxn>
                      <a:cxn ang="0">
                        <a:pos x="177" y="0"/>
                      </a:cxn>
                      <a:cxn ang="0">
                        <a:pos x="0" y="0"/>
                      </a:cxn>
                    </a:cxnLst>
                    <a:rect l="0" t="0" r="r" b="b"/>
                    <a:pathLst>
                      <a:path w="178" h="76">
                        <a:moveTo>
                          <a:pt x="0" y="0"/>
                        </a:moveTo>
                        <a:lnTo>
                          <a:pt x="0" y="75"/>
                        </a:lnTo>
                        <a:lnTo>
                          <a:pt x="100" y="75"/>
                        </a:lnTo>
                        <a:lnTo>
                          <a:pt x="177" y="0"/>
                        </a:lnTo>
                        <a:lnTo>
                          <a:pt x="0" y="0"/>
                        </a:lnTo>
                      </a:path>
                    </a:pathLst>
                  </a:custGeom>
                  <a:gradFill rotWithShape="1">
                    <a:gsLst>
                      <a:gs pos="0">
                        <a:srgbClr val="B2B2B2"/>
                      </a:gs>
                      <a:gs pos="100000">
                        <a:srgbClr val="858585"/>
                      </a:gs>
                    </a:gsLst>
                    <a:lin ang="5400000" scaled="1"/>
                  </a:gradFill>
                  <a:ln w="9525" cap="rnd">
                    <a:noFill/>
                    <a:round/>
                    <a:headEnd/>
                    <a:tailEnd/>
                  </a:ln>
                  <a:effectLst/>
                </p:spPr>
                <p:txBody>
                  <a:bodyPr/>
                  <a:lstStyle/>
                  <a:p>
                    <a:pPr fontAlgn="auto">
                      <a:spcBef>
                        <a:spcPts val="0"/>
                      </a:spcBef>
                      <a:spcAft>
                        <a:spcPts val="0"/>
                      </a:spcAft>
                      <a:defRPr/>
                    </a:pPr>
                    <a:endParaRPr lang="zh-CN" altLang="en-US" kern="0">
                      <a:solidFill>
                        <a:sysClr val="windowText" lastClr="000000"/>
                      </a:solidFill>
                    </a:endParaRPr>
                  </a:p>
                </p:txBody>
              </p:sp>
            </p:grpSp>
            <p:sp>
              <p:nvSpPr>
                <p:cNvPr id="308" name="Freeform 170"/>
                <p:cNvSpPr>
                  <a:spLocks/>
                </p:cNvSpPr>
                <p:nvPr/>
              </p:nvSpPr>
              <p:spPr bwMode="auto">
                <a:xfrm>
                  <a:off x="4435677" y="4326440"/>
                  <a:ext cx="458156" cy="124904"/>
                </a:xfrm>
                <a:custGeom>
                  <a:avLst/>
                  <a:gdLst/>
                  <a:ahLst/>
                  <a:cxnLst>
                    <a:cxn ang="0">
                      <a:pos x="0" y="177"/>
                    </a:cxn>
                    <a:cxn ang="0">
                      <a:pos x="177" y="0"/>
                    </a:cxn>
                    <a:cxn ang="0">
                      <a:pos x="514" y="0"/>
                    </a:cxn>
                    <a:cxn ang="0">
                      <a:pos x="336" y="177"/>
                    </a:cxn>
                    <a:cxn ang="0">
                      <a:pos x="0" y="177"/>
                    </a:cxn>
                  </a:cxnLst>
                  <a:rect l="0" t="0" r="r" b="b"/>
                  <a:pathLst>
                    <a:path w="515" h="178">
                      <a:moveTo>
                        <a:pt x="0" y="177"/>
                      </a:moveTo>
                      <a:lnTo>
                        <a:pt x="177" y="0"/>
                      </a:lnTo>
                      <a:lnTo>
                        <a:pt x="514" y="0"/>
                      </a:lnTo>
                      <a:lnTo>
                        <a:pt x="336" y="177"/>
                      </a:lnTo>
                      <a:lnTo>
                        <a:pt x="0" y="177"/>
                      </a:lnTo>
                    </a:path>
                  </a:pathLst>
                </a:custGeom>
                <a:gradFill rotWithShape="0">
                  <a:gsLst>
                    <a:gs pos="0">
                      <a:srgbClr val="DDDDDD"/>
                    </a:gs>
                    <a:gs pos="100000">
                      <a:srgbClr val="C0C0C0"/>
                    </a:gs>
                  </a:gsLst>
                  <a:lin ang="5400000" scaled="1"/>
                </a:gradFill>
                <a:ln w="3175" cap="flat" cmpd="sng">
                  <a:solidFill>
                    <a:srgbClr val="C0C0C0"/>
                  </a:solidFill>
                  <a:prstDash val="solid"/>
                  <a:round/>
                  <a:headEnd type="none" w="med" len="med"/>
                  <a:tailEnd type="none" w="med" len="med"/>
                </a:ln>
                <a:effectLst>
                  <a:outerShdw algn="ctr" rotWithShape="0">
                    <a:srgbClr val="000000"/>
                  </a:outerShdw>
                </a:effectLst>
              </p:spPr>
              <p:txBody>
                <a:bodyPr wrap="none" anchor="ctr"/>
                <a:lstStyle/>
                <a:p>
                  <a:pPr fontAlgn="auto">
                    <a:spcBef>
                      <a:spcPts val="0"/>
                    </a:spcBef>
                    <a:spcAft>
                      <a:spcPts val="0"/>
                    </a:spcAft>
                    <a:defRPr/>
                  </a:pPr>
                  <a:endParaRPr lang="zh-CN" altLang="en-US" kern="0">
                    <a:solidFill>
                      <a:sysClr val="windowText" lastClr="000000"/>
                    </a:solidFill>
                  </a:endParaRPr>
                </a:p>
              </p:txBody>
            </p:sp>
            <p:grpSp>
              <p:nvGrpSpPr>
                <p:cNvPr id="309" name="Group 171"/>
                <p:cNvGrpSpPr>
                  <a:grpSpLocks/>
                </p:cNvGrpSpPr>
                <p:nvPr/>
              </p:nvGrpSpPr>
              <p:grpSpPr bwMode="auto">
                <a:xfrm>
                  <a:off x="4521994" y="4353421"/>
                  <a:ext cx="284162" cy="68262"/>
                  <a:chOff x="1209" y="3072"/>
                  <a:chExt cx="257" cy="74"/>
                </a:xfrm>
              </p:grpSpPr>
              <p:sp>
                <p:nvSpPr>
                  <p:cNvPr id="319" name="Freeform 172"/>
                  <p:cNvSpPr>
                    <a:spLocks/>
                  </p:cNvSpPr>
                  <p:nvPr/>
                </p:nvSpPr>
                <p:spPr bwMode="auto">
                  <a:xfrm>
                    <a:off x="1209" y="3072"/>
                    <a:ext cx="78" cy="74"/>
                  </a:xfrm>
                  <a:custGeom>
                    <a:avLst/>
                    <a:gdLst/>
                    <a:ahLst/>
                    <a:cxnLst>
                      <a:cxn ang="0">
                        <a:pos x="75" y="0"/>
                      </a:cxn>
                      <a:cxn ang="0">
                        <a:pos x="0" y="75"/>
                      </a:cxn>
                      <a:cxn ang="0">
                        <a:pos x="75" y="75"/>
                      </a:cxn>
                      <a:cxn ang="0">
                        <a:pos x="75" y="0"/>
                      </a:cxn>
                    </a:cxnLst>
                    <a:rect l="0" t="0" r="r" b="b"/>
                    <a:pathLst>
                      <a:path w="76" h="76">
                        <a:moveTo>
                          <a:pt x="75" y="0"/>
                        </a:moveTo>
                        <a:lnTo>
                          <a:pt x="0" y="75"/>
                        </a:lnTo>
                        <a:lnTo>
                          <a:pt x="75" y="75"/>
                        </a:lnTo>
                        <a:lnTo>
                          <a:pt x="75" y="0"/>
                        </a:lnTo>
                      </a:path>
                    </a:pathLst>
                  </a:custGeom>
                  <a:solidFill>
                    <a:srgbClr val="777777"/>
                  </a:solidFill>
                  <a:ln w="9525" cap="rnd">
                    <a:noFill/>
                    <a:round/>
                    <a:headEnd/>
                    <a:tailEnd/>
                  </a:ln>
                  <a:effectLst/>
                </p:spPr>
                <p:txBody>
                  <a:bodyPr/>
                  <a:lstStyle/>
                  <a:p>
                    <a:pPr fontAlgn="auto">
                      <a:spcBef>
                        <a:spcPts val="0"/>
                      </a:spcBef>
                      <a:spcAft>
                        <a:spcPts val="0"/>
                      </a:spcAft>
                      <a:defRPr/>
                    </a:pPr>
                    <a:endParaRPr lang="zh-CN" altLang="en-US" kern="0">
                      <a:solidFill>
                        <a:sysClr val="windowText" lastClr="000000"/>
                      </a:solidFill>
                    </a:endParaRPr>
                  </a:p>
                </p:txBody>
              </p:sp>
              <p:sp>
                <p:nvSpPr>
                  <p:cNvPr id="320" name="Freeform 173"/>
                  <p:cNvSpPr>
                    <a:spLocks/>
                  </p:cNvSpPr>
                  <p:nvPr/>
                </p:nvSpPr>
                <p:spPr bwMode="auto">
                  <a:xfrm>
                    <a:off x="1283" y="3072"/>
                    <a:ext cx="183" cy="74"/>
                  </a:xfrm>
                  <a:custGeom>
                    <a:avLst/>
                    <a:gdLst/>
                    <a:ahLst/>
                    <a:cxnLst>
                      <a:cxn ang="0">
                        <a:pos x="0" y="0"/>
                      </a:cxn>
                      <a:cxn ang="0">
                        <a:pos x="0" y="75"/>
                      </a:cxn>
                      <a:cxn ang="0">
                        <a:pos x="100" y="75"/>
                      </a:cxn>
                      <a:cxn ang="0">
                        <a:pos x="177" y="0"/>
                      </a:cxn>
                      <a:cxn ang="0">
                        <a:pos x="0" y="0"/>
                      </a:cxn>
                    </a:cxnLst>
                    <a:rect l="0" t="0" r="r" b="b"/>
                    <a:pathLst>
                      <a:path w="178" h="76">
                        <a:moveTo>
                          <a:pt x="0" y="0"/>
                        </a:moveTo>
                        <a:lnTo>
                          <a:pt x="0" y="75"/>
                        </a:lnTo>
                        <a:lnTo>
                          <a:pt x="100" y="75"/>
                        </a:lnTo>
                        <a:lnTo>
                          <a:pt x="177" y="0"/>
                        </a:lnTo>
                        <a:lnTo>
                          <a:pt x="0" y="0"/>
                        </a:lnTo>
                      </a:path>
                    </a:pathLst>
                  </a:custGeom>
                  <a:gradFill rotWithShape="1">
                    <a:gsLst>
                      <a:gs pos="0">
                        <a:srgbClr val="B2B2B2"/>
                      </a:gs>
                      <a:gs pos="100000">
                        <a:srgbClr val="858585"/>
                      </a:gs>
                    </a:gsLst>
                    <a:lin ang="5400000" scaled="1"/>
                  </a:gradFill>
                  <a:ln w="9525" cap="rnd">
                    <a:noFill/>
                    <a:round/>
                    <a:headEnd/>
                    <a:tailEnd/>
                  </a:ln>
                  <a:effectLst/>
                </p:spPr>
                <p:txBody>
                  <a:bodyPr/>
                  <a:lstStyle/>
                  <a:p>
                    <a:pPr fontAlgn="auto">
                      <a:spcBef>
                        <a:spcPts val="0"/>
                      </a:spcBef>
                      <a:spcAft>
                        <a:spcPts val="0"/>
                      </a:spcAft>
                      <a:defRPr/>
                    </a:pPr>
                    <a:endParaRPr lang="zh-CN" altLang="en-US" kern="0">
                      <a:solidFill>
                        <a:sysClr val="windowText" lastClr="000000"/>
                      </a:solidFill>
                    </a:endParaRPr>
                  </a:p>
                </p:txBody>
              </p:sp>
            </p:grpSp>
            <p:sp>
              <p:nvSpPr>
                <p:cNvPr id="310" name="Rectangle 174"/>
                <p:cNvSpPr>
                  <a:spLocks noChangeArrowheads="1"/>
                </p:cNvSpPr>
                <p:nvPr/>
              </p:nvSpPr>
              <p:spPr bwMode="auto">
                <a:xfrm>
                  <a:off x="1061828" y="4381754"/>
                  <a:ext cx="4527661" cy="326536"/>
                </a:xfrm>
                <a:prstGeom prst="rect">
                  <a:avLst/>
                </a:prstGeom>
                <a:noFill/>
                <a:ln w="9525">
                  <a:noFill/>
                  <a:miter lim="800000"/>
                  <a:headEnd/>
                  <a:tailEnd/>
                </a:ln>
                <a:effectLst/>
              </p:spPr>
              <p:txBody>
                <a:bodyPr wrap="none" anchor="ctr"/>
                <a:lstStyle/>
                <a:p>
                  <a:pPr fontAlgn="auto">
                    <a:spcBef>
                      <a:spcPts val="0"/>
                    </a:spcBef>
                    <a:spcAft>
                      <a:spcPts val="0"/>
                    </a:spcAft>
                    <a:defRPr/>
                  </a:pPr>
                  <a:r>
                    <a:rPr lang="en-US" altLang="zh-CN" sz="2400" b="1" kern="0" dirty="0">
                      <a:solidFill>
                        <a:srgbClr val="FFFFFF"/>
                      </a:solidFill>
                      <a:latin typeface="黑体" pitchFamily="2" charset="-122"/>
                    </a:rPr>
                    <a:t>      </a:t>
                  </a:r>
                  <a:r>
                    <a:rPr lang="zh-CN" altLang="en-US" b="1" kern="0" dirty="0" smtClean="0">
                      <a:solidFill>
                        <a:srgbClr val="FFFFFF"/>
                      </a:solidFill>
                      <a:latin typeface="黑体" pitchFamily="2" charset="-122"/>
                    </a:rPr>
                    <a:t>金蝶云星空医药</a:t>
                  </a:r>
                  <a:r>
                    <a:rPr lang="zh-CN" altLang="en-US" b="1" kern="0" dirty="0">
                      <a:solidFill>
                        <a:srgbClr val="FFFFFF"/>
                      </a:solidFill>
                      <a:latin typeface="黑体" pitchFamily="2" charset="-122"/>
                    </a:rPr>
                    <a:t>行业产品</a:t>
                  </a:r>
                </a:p>
              </p:txBody>
            </p:sp>
            <p:sp>
              <p:nvSpPr>
                <p:cNvPr id="311" name="Freeform 184"/>
                <p:cNvSpPr>
                  <a:spLocks/>
                </p:cNvSpPr>
                <p:nvPr/>
              </p:nvSpPr>
              <p:spPr bwMode="auto">
                <a:xfrm>
                  <a:off x="5193656" y="4342499"/>
                  <a:ext cx="458156" cy="124904"/>
                </a:xfrm>
                <a:custGeom>
                  <a:avLst/>
                  <a:gdLst/>
                  <a:ahLst/>
                  <a:cxnLst>
                    <a:cxn ang="0">
                      <a:pos x="0" y="177"/>
                    </a:cxn>
                    <a:cxn ang="0">
                      <a:pos x="177" y="0"/>
                    </a:cxn>
                    <a:cxn ang="0">
                      <a:pos x="514" y="0"/>
                    </a:cxn>
                    <a:cxn ang="0">
                      <a:pos x="336" y="177"/>
                    </a:cxn>
                    <a:cxn ang="0">
                      <a:pos x="0" y="177"/>
                    </a:cxn>
                  </a:cxnLst>
                  <a:rect l="0" t="0" r="r" b="b"/>
                  <a:pathLst>
                    <a:path w="515" h="178">
                      <a:moveTo>
                        <a:pt x="0" y="177"/>
                      </a:moveTo>
                      <a:lnTo>
                        <a:pt x="177" y="0"/>
                      </a:lnTo>
                      <a:lnTo>
                        <a:pt x="514" y="0"/>
                      </a:lnTo>
                      <a:lnTo>
                        <a:pt x="336" y="177"/>
                      </a:lnTo>
                      <a:lnTo>
                        <a:pt x="0" y="177"/>
                      </a:lnTo>
                    </a:path>
                  </a:pathLst>
                </a:custGeom>
                <a:gradFill rotWithShape="0">
                  <a:gsLst>
                    <a:gs pos="0">
                      <a:srgbClr val="DDDDDD"/>
                    </a:gs>
                    <a:gs pos="100000">
                      <a:srgbClr val="C0C0C0"/>
                    </a:gs>
                  </a:gsLst>
                  <a:lin ang="5400000" scaled="1"/>
                </a:gradFill>
                <a:ln w="3175" cap="flat" cmpd="sng">
                  <a:solidFill>
                    <a:srgbClr val="C0C0C0"/>
                  </a:solidFill>
                  <a:prstDash val="solid"/>
                  <a:round/>
                  <a:headEnd type="none" w="med" len="med"/>
                  <a:tailEnd type="none" w="med" len="med"/>
                </a:ln>
                <a:effectLst>
                  <a:outerShdw algn="ctr" rotWithShape="0">
                    <a:srgbClr val="000000"/>
                  </a:outerShdw>
                </a:effectLst>
              </p:spPr>
              <p:txBody>
                <a:bodyPr wrap="none" anchor="ctr"/>
                <a:lstStyle/>
                <a:p>
                  <a:pPr fontAlgn="auto">
                    <a:spcBef>
                      <a:spcPts val="0"/>
                    </a:spcBef>
                    <a:spcAft>
                      <a:spcPts val="0"/>
                    </a:spcAft>
                    <a:defRPr/>
                  </a:pPr>
                  <a:endParaRPr lang="zh-CN" altLang="en-US" kern="0">
                    <a:solidFill>
                      <a:sysClr val="windowText" lastClr="000000"/>
                    </a:solidFill>
                  </a:endParaRPr>
                </a:p>
              </p:txBody>
            </p:sp>
            <p:grpSp>
              <p:nvGrpSpPr>
                <p:cNvPr id="312" name="Group 185"/>
                <p:cNvGrpSpPr>
                  <a:grpSpLocks/>
                </p:cNvGrpSpPr>
                <p:nvPr/>
              </p:nvGrpSpPr>
              <p:grpSpPr bwMode="auto">
                <a:xfrm>
                  <a:off x="5280654" y="4369958"/>
                  <a:ext cx="282577" cy="68263"/>
                  <a:chOff x="1209" y="3072"/>
                  <a:chExt cx="257" cy="74"/>
                </a:xfrm>
              </p:grpSpPr>
              <p:sp>
                <p:nvSpPr>
                  <p:cNvPr id="317" name="Freeform 186"/>
                  <p:cNvSpPr>
                    <a:spLocks/>
                  </p:cNvSpPr>
                  <p:nvPr/>
                </p:nvSpPr>
                <p:spPr bwMode="auto">
                  <a:xfrm>
                    <a:off x="1211" y="3064"/>
                    <a:ext cx="77" cy="81"/>
                  </a:xfrm>
                  <a:custGeom>
                    <a:avLst/>
                    <a:gdLst/>
                    <a:ahLst/>
                    <a:cxnLst>
                      <a:cxn ang="0">
                        <a:pos x="75" y="0"/>
                      </a:cxn>
                      <a:cxn ang="0">
                        <a:pos x="0" y="75"/>
                      </a:cxn>
                      <a:cxn ang="0">
                        <a:pos x="75" y="75"/>
                      </a:cxn>
                      <a:cxn ang="0">
                        <a:pos x="75" y="0"/>
                      </a:cxn>
                    </a:cxnLst>
                    <a:rect l="0" t="0" r="r" b="b"/>
                    <a:pathLst>
                      <a:path w="76" h="76">
                        <a:moveTo>
                          <a:pt x="75" y="0"/>
                        </a:moveTo>
                        <a:lnTo>
                          <a:pt x="0" y="75"/>
                        </a:lnTo>
                        <a:lnTo>
                          <a:pt x="75" y="75"/>
                        </a:lnTo>
                        <a:lnTo>
                          <a:pt x="75" y="0"/>
                        </a:lnTo>
                      </a:path>
                    </a:pathLst>
                  </a:custGeom>
                  <a:solidFill>
                    <a:srgbClr val="777777"/>
                  </a:solidFill>
                  <a:ln w="9525" cap="rnd">
                    <a:noFill/>
                    <a:round/>
                    <a:headEnd/>
                    <a:tailEnd/>
                  </a:ln>
                  <a:effectLst/>
                </p:spPr>
                <p:txBody>
                  <a:bodyPr/>
                  <a:lstStyle/>
                  <a:p>
                    <a:pPr fontAlgn="auto">
                      <a:spcBef>
                        <a:spcPts val="0"/>
                      </a:spcBef>
                      <a:spcAft>
                        <a:spcPts val="0"/>
                      </a:spcAft>
                      <a:defRPr/>
                    </a:pPr>
                    <a:endParaRPr lang="zh-CN" altLang="en-US" kern="0">
                      <a:solidFill>
                        <a:sysClr val="windowText" lastClr="000000"/>
                      </a:solidFill>
                    </a:endParaRPr>
                  </a:p>
                </p:txBody>
              </p:sp>
              <p:sp>
                <p:nvSpPr>
                  <p:cNvPr id="318" name="Freeform 187"/>
                  <p:cNvSpPr>
                    <a:spLocks/>
                  </p:cNvSpPr>
                  <p:nvPr/>
                </p:nvSpPr>
                <p:spPr bwMode="auto">
                  <a:xfrm>
                    <a:off x="1285" y="3064"/>
                    <a:ext cx="181" cy="81"/>
                  </a:xfrm>
                  <a:custGeom>
                    <a:avLst/>
                    <a:gdLst/>
                    <a:ahLst/>
                    <a:cxnLst>
                      <a:cxn ang="0">
                        <a:pos x="0" y="0"/>
                      </a:cxn>
                      <a:cxn ang="0">
                        <a:pos x="0" y="75"/>
                      </a:cxn>
                      <a:cxn ang="0">
                        <a:pos x="100" y="75"/>
                      </a:cxn>
                      <a:cxn ang="0">
                        <a:pos x="177" y="0"/>
                      </a:cxn>
                      <a:cxn ang="0">
                        <a:pos x="0" y="0"/>
                      </a:cxn>
                    </a:cxnLst>
                    <a:rect l="0" t="0" r="r" b="b"/>
                    <a:pathLst>
                      <a:path w="178" h="76">
                        <a:moveTo>
                          <a:pt x="0" y="0"/>
                        </a:moveTo>
                        <a:lnTo>
                          <a:pt x="0" y="75"/>
                        </a:lnTo>
                        <a:lnTo>
                          <a:pt x="100" y="75"/>
                        </a:lnTo>
                        <a:lnTo>
                          <a:pt x="177" y="0"/>
                        </a:lnTo>
                        <a:lnTo>
                          <a:pt x="0" y="0"/>
                        </a:lnTo>
                      </a:path>
                    </a:pathLst>
                  </a:custGeom>
                  <a:gradFill rotWithShape="1">
                    <a:gsLst>
                      <a:gs pos="0">
                        <a:srgbClr val="B2B2B2"/>
                      </a:gs>
                      <a:gs pos="100000">
                        <a:srgbClr val="858585"/>
                      </a:gs>
                    </a:gsLst>
                    <a:lin ang="5400000" scaled="1"/>
                  </a:gradFill>
                  <a:ln w="9525" cap="rnd">
                    <a:noFill/>
                    <a:round/>
                    <a:headEnd/>
                    <a:tailEnd/>
                  </a:ln>
                  <a:effectLst/>
                </p:spPr>
                <p:txBody>
                  <a:bodyPr/>
                  <a:lstStyle/>
                  <a:p>
                    <a:pPr fontAlgn="auto">
                      <a:spcBef>
                        <a:spcPts val="0"/>
                      </a:spcBef>
                      <a:spcAft>
                        <a:spcPts val="0"/>
                      </a:spcAft>
                      <a:defRPr/>
                    </a:pPr>
                    <a:endParaRPr lang="zh-CN" altLang="en-US" kern="0">
                      <a:solidFill>
                        <a:sysClr val="windowText" lastClr="000000"/>
                      </a:solidFill>
                    </a:endParaRPr>
                  </a:p>
                </p:txBody>
              </p:sp>
            </p:grpSp>
            <p:sp>
              <p:nvSpPr>
                <p:cNvPr id="313" name="Freeform 184"/>
                <p:cNvSpPr>
                  <a:spLocks/>
                </p:cNvSpPr>
                <p:nvPr/>
              </p:nvSpPr>
              <p:spPr bwMode="auto">
                <a:xfrm>
                  <a:off x="4818035" y="4337146"/>
                  <a:ext cx="458156" cy="126688"/>
                </a:xfrm>
                <a:custGeom>
                  <a:avLst/>
                  <a:gdLst/>
                  <a:ahLst/>
                  <a:cxnLst>
                    <a:cxn ang="0">
                      <a:pos x="0" y="177"/>
                    </a:cxn>
                    <a:cxn ang="0">
                      <a:pos x="177" y="0"/>
                    </a:cxn>
                    <a:cxn ang="0">
                      <a:pos x="514" y="0"/>
                    </a:cxn>
                    <a:cxn ang="0">
                      <a:pos x="336" y="177"/>
                    </a:cxn>
                    <a:cxn ang="0">
                      <a:pos x="0" y="177"/>
                    </a:cxn>
                  </a:cxnLst>
                  <a:rect l="0" t="0" r="r" b="b"/>
                  <a:pathLst>
                    <a:path w="515" h="178">
                      <a:moveTo>
                        <a:pt x="0" y="177"/>
                      </a:moveTo>
                      <a:lnTo>
                        <a:pt x="177" y="0"/>
                      </a:lnTo>
                      <a:lnTo>
                        <a:pt x="514" y="0"/>
                      </a:lnTo>
                      <a:lnTo>
                        <a:pt x="336" y="177"/>
                      </a:lnTo>
                      <a:lnTo>
                        <a:pt x="0" y="177"/>
                      </a:lnTo>
                    </a:path>
                  </a:pathLst>
                </a:custGeom>
                <a:gradFill rotWithShape="0">
                  <a:gsLst>
                    <a:gs pos="0">
                      <a:srgbClr val="DDDDDD"/>
                    </a:gs>
                    <a:gs pos="100000">
                      <a:srgbClr val="C0C0C0"/>
                    </a:gs>
                  </a:gsLst>
                  <a:lin ang="5400000" scaled="1"/>
                </a:gradFill>
                <a:ln w="3175" cap="flat" cmpd="sng">
                  <a:solidFill>
                    <a:srgbClr val="C0C0C0"/>
                  </a:solidFill>
                  <a:prstDash val="solid"/>
                  <a:round/>
                  <a:headEnd type="none" w="med" len="med"/>
                  <a:tailEnd type="none" w="med" len="med"/>
                </a:ln>
                <a:effectLst>
                  <a:outerShdw algn="ctr" rotWithShape="0">
                    <a:srgbClr val="000000"/>
                  </a:outerShdw>
                </a:effectLst>
              </p:spPr>
              <p:txBody>
                <a:bodyPr wrap="none" anchor="ctr"/>
                <a:lstStyle/>
                <a:p>
                  <a:pPr fontAlgn="auto">
                    <a:spcBef>
                      <a:spcPts val="0"/>
                    </a:spcBef>
                    <a:spcAft>
                      <a:spcPts val="0"/>
                    </a:spcAft>
                    <a:defRPr/>
                  </a:pPr>
                  <a:endParaRPr lang="zh-CN" altLang="en-US" kern="0">
                    <a:solidFill>
                      <a:sysClr val="windowText" lastClr="000000"/>
                    </a:solidFill>
                  </a:endParaRPr>
                </a:p>
              </p:txBody>
            </p:sp>
            <p:grpSp>
              <p:nvGrpSpPr>
                <p:cNvPr id="314" name="Group 185"/>
                <p:cNvGrpSpPr>
                  <a:grpSpLocks/>
                </p:cNvGrpSpPr>
                <p:nvPr/>
              </p:nvGrpSpPr>
              <p:grpSpPr bwMode="auto">
                <a:xfrm>
                  <a:off x="4905309" y="4365104"/>
                  <a:ext cx="282577" cy="68263"/>
                  <a:chOff x="1209" y="3072"/>
                  <a:chExt cx="257" cy="74"/>
                </a:xfrm>
              </p:grpSpPr>
              <p:sp>
                <p:nvSpPr>
                  <p:cNvPr id="315" name="Freeform 186"/>
                  <p:cNvSpPr>
                    <a:spLocks/>
                  </p:cNvSpPr>
                  <p:nvPr/>
                </p:nvSpPr>
                <p:spPr bwMode="auto">
                  <a:xfrm>
                    <a:off x="1209" y="3071"/>
                    <a:ext cx="77" cy="75"/>
                  </a:xfrm>
                  <a:custGeom>
                    <a:avLst/>
                    <a:gdLst/>
                    <a:ahLst/>
                    <a:cxnLst>
                      <a:cxn ang="0">
                        <a:pos x="75" y="0"/>
                      </a:cxn>
                      <a:cxn ang="0">
                        <a:pos x="0" y="75"/>
                      </a:cxn>
                      <a:cxn ang="0">
                        <a:pos x="75" y="75"/>
                      </a:cxn>
                      <a:cxn ang="0">
                        <a:pos x="75" y="0"/>
                      </a:cxn>
                    </a:cxnLst>
                    <a:rect l="0" t="0" r="r" b="b"/>
                    <a:pathLst>
                      <a:path w="76" h="76">
                        <a:moveTo>
                          <a:pt x="75" y="0"/>
                        </a:moveTo>
                        <a:lnTo>
                          <a:pt x="0" y="75"/>
                        </a:lnTo>
                        <a:lnTo>
                          <a:pt x="75" y="75"/>
                        </a:lnTo>
                        <a:lnTo>
                          <a:pt x="75" y="0"/>
                        </a:lnTo>
                      </a:path>
                    </a:pathLst>
                  </a:custGeom>
                  <a:solidFill>
                    <a:srgbClr val="777777"/>
                  </a:solidFill>
                  <a:ln w="9525" cap="rnd">
                    <a:noFill/>
                    <a:round/>
                    <a:headEnd/>
                    <a:tailEnd/>
                  </a:ln>
                  <a:effectLst/>
                </p:spPr>
                <p:txBody>
                  <a:bodyPr/>
                  <a:lstStyle/>
                  <a:p>
                    <a:pPr fontAlgn="auto">
                      <a:spcBef>
                        <a:spcPts val="0"/>
                      </a:spcBef>
                      <a:spcAft>
                        <a:spcPts val="0"/>
                      </a:spcAft>
                      <a:defRPr/>
                    </a:pPr>
                    <a:endParaRPr lang="zh-CN" altLang="en-US" kern="0">
                      <a:solidFill>
                        <a:sysClr val="windowText" lastClr="000000"/>
                      </a:solidFill>
                    </a:endParaRPr>
                  </a:p>
                </p:txBody>
              </p:sp>
              <p:sp>
                <p:nvSpPr>
                  <p:cNvPr id="316" name="Freeform 187"/>
                  <p:cNvSpPr>
                    <a:spLocks/>
                  </p:cNvSpPr>
                  <p:nvPr/>
                </p:nvSpPr>
                <p:spPr bwMode="auto">
                  <a:xfrm>
                    <a:off x="1284" y="3071"/>
                    <a:ext cx="182" cy="75"/>
                  </a:xfrm>
                  <a:custGeom>
                    <a:avLst/>
                    <a:gdLst/>
                    <a:ahLst/>
                    <a:cxnLst>
                      <a:cxn ang="0">
                        <a:pos x="0" y="0"/>
                      </a:cxn>
                      <a:cxn ang="0">
                        <a:pos x="0" y="75"/>
                      </a:cxn>
                      <a:cxn ang="0">
                        <a:pos x="100" y="75"/>
                      </a:cxn>
                      <a:cxn ang="0">
                        <a:pos x="177" y="0"/>
                      </a:cxn>
                      <a:cxn ang="0">
                        <a:pos x="0" y="0"/>
                      </a:cxn>
                    </a:cxnLst>
                    <a:rect l="0" t="0" r="r" b="b"/>
                    <a:pathLst>
                      <a:path w="178" h="76">
                        <a:moveTo>
                          <a:pt x="0" y="0"/>
                        </a:moveTo>
                        <a:lnTo>
                          <a:pt x="0" y="75"/>
                        </a:lnTo>
                        <a:lnTo>
                          <a:pt x="100" y="75"/>
                        </a:lnTo>
                        <a:lnTo>
                          <a:pt x="177" y="0"/>
                        </a:lnTo>
                        <a:lnTo>
                          <a:pt x="0" y="0"/>
                        </a:lnTo>
                      </a:path>
                    </a:pathLst>
                  </a:custGeom>
                  <a:gradFill rotWithShape="1">
                    <a:gsLst>
                      <a:gs pos="0">
                        <a:srgbClr val="B2B2B2"/>
                      </a:gs>
                      <a:gs pos="100000">
                        <a:srgbClr val="858585"/>
                      </a:gs>
                    </a:gsLst>
                    <a:lin ang="5400000" scaled="1"/>
                  </a:gradFill>
                  <a:ln w="9525" cap="rnd">
                    <a:noFill/>
                    <a:round/>
                    <a:headEnd/>
                    <a:tailEnd/>
                  </a:ln>
                  <a:effectLst/>
                </p:spPr>
                <p:txBody>
                  <a:bodyPr/>
                  <a:lstStyle/>
                  <a:p>
                    <a:pPr fontAlgn="auto">
                      <a:spcBef>
                        <a:spcPts val="0"/>
                      </a:spcBef>
                      <a:spcAft>
                        <a:spcPts val="0"/>
                      </a:spcAft>
                      <a:defRPr/>
                    </a:pPr>
                    <a:endParaRPr lang="zh-CN" altLang="en-US" kern="0">
                      <a:solidFill>
                        <a:sysClr val="windowText" lastClr="000000"/>
                      </a:solidFill>
                    </a:endParaRPr>
                  </a:p>
                </p:txBody>
              </p:sp>
            </p:grpSp>
          </p:grpSp>
          <p:sp>
            <p:nvSpPr>
              <p:cNvPr id="294" name="矩形 385"/>
              <p:cNvSpPr>
                <a:spLocks noChangeArrowheads="1"/>
              </p:cNvSpPr>
              <p:nvPr/>
            </p:nvSpPr>
            <p:spPr bwMode="auto">
              <a:xfrm>
                <a:off x="1205921" y="3861636"/>
                <a:ext cx="2176861" cy="307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58775"/>
                <a:r>
                  <a:rPr lang="zh-CN" altLang="en-US" sz="1400" b="1" i="1" dirty="0">
                    <a:solidFill>
                      <a:srgbClr val="7030A0"/>
                    </a:solidFill>
                  </a:rPr>
                  <a:t>开放的模型接口</a:t>
                </a:r>
                <a:endParaRPr lang="en-US" altLang="zh-CN" sz="1400" b="1" i="1" dirty="0">
                  <a:solidFill>
                    <a:srgbClr val="7030A0"/>
                  </a:solidFill>
                </a:endParaRPr>
              </a:p>
            </p:txBody>
          </p:sp>
        </p:grpSp>
      </p:grpSp>
      <p:grpSp>
        <p:nvGrpSpPr>
          <p:cNvPr id="333" name="组合 191"/>
          <p:cNvGrpSpPr>
            <a:grpSpLocks/>
          </p:cNvGrpSpPr>
          <p:nvPr/>
        </p:nvGrpSpPr>
        <p:grpSpPr bwMode="auto">
          <a:xfrm>
            <a:off x="4019550" y="3049984"/>
            <a:ext cx="4729163" cy="981075"/>
            <a:chOff x="4039305" y="3709093"/>
            <a:chExt cx="4728096" cy="979729"/>
          </a:xfrm>
        </p:grpSpPr>
        <p:sp>
          <p:nvSpPr>
            <p:cNvPr id="334" name="AutoShape 106"/>
            <p:cNvSpPr>
              <a:spLocks noChangeArrowheads="1"/>
            </p:cNvSpPr>
            <p:nvPr/>
          </p:nvSpPr>
          <p:spPr bwMode="auto">
            <a:xfrm>
              <a:off x="6156176" y="4005064"/>
              <a:ext cx="210995" cy="683758"/>
            </a:xfrm>
            <a:prstGeom prst="cube">
              <a:avLst>
                <a:gd name="adj" fmla="val 25000"/>
              </a:avLst>
            </a:prstGeom>
            <a:gradFill rotWithShape="0">
              <a:gsLst>
                <a:gs pos="0">
                  <a:srgbClr val="99CC00"/>
                </a:gs>
                <a:gs pos="50000">
                  <a:srgbClr val="658700"/>
                </a:gs>
                <a:gs pos="100000">
                  <a:srgbClr val="99CC00"/>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nvGrpSpPr>
            <p:cNvPr id="335" name="组合 188"/>
            <p:cNvGrpSpPr>
              <a:grpSpLocks/>
            </p:cNvGrpSpPr>
            <p:nvPr/>
          </p:nvGrpSpPr>
          <p:grpSpPr bwMode="auto">
            <a:xfrm>
              <a:off x="4039305" y="3709093"/>
              <a:ext cx="4728096" cy="656325"/>
              <a:chOff x="3876353" y="3741242"/>
              <a:chExt cx="4728096" cy="656325"/>
            </a:xfrm>
          </p:grpSpPr>
          <p:grpSp>
            <p:nvGrpSpPr>
              <p:cNvPr id="336" name="组合 334"/>
              <p:cNvGrpSpPr>
                <a:grpSpLocks/>
              </p:cNvGrpSpPr>
              <p:nvPr/>
            </p:nvGrpSpPr>
            <p:grpSpPr bwMode="auto">
              <a:xfrm>
                <a:off x="3876353" y="3804656"/>
                <a:ext cx="4728096" cy="592911"/>
                <a:chOff x="1006489" y="4292346"/>
                <a:chExt cx="5015891" cy="666263"/>
              </a:xfrm>
            </p:grpSpPr>
            <p:sp>
              <p:nvSpPr>
                <p:cNvPr id="338" name="AutoShape 145"/>
                <p:cNvSpPr>
                  <a:spLocks noChangeArrowheads="1"/>
                </p:cNvSpPr>
                <p:nvPr/>
              </p:nvSpPr>
              <p:spPr bwMode="auto">
                <a:xfrm>
                  <a:off x="1691776" y="4292345"/>
                  <a:ext cx="4330604" cy="666262"/>
                </a:xfrm>
                <a:prstGeom prst="cube">
                  <a:avLst>
                    <a:gd name="adj" fmla="val 31681"/>
                  </a:avLst>
                </a:prstGeom>
                <a:solidFill>
                  <a:srgbClr val="92D050"/>
                </a:solidFill>
                <a:ln w="12700">
                  <a:noFill/>
                  <a:miter lim="800000"/>
                  <a:headEnd/>
                  <a:tailEnd/>
                </a:ln>
                <a:effectLst/>
              </p:spPr>
              <p:txBody>
                <a:bodyPr wrap="none" anchor="ctr"/>
                <a:lstStyle/>
                <a:p>
                  <a:pPr fontAlgn="auto">
                    <a:spcBef>
                      <a:spcPts val="0"/>
                    </a:spcBef>
                    <a:spcAft>
                      <a:spcPts val="0"/>
                    </a:spcAft>
                    <a:defRPr/>
                  </a:pPr>
                  <a:endParaRPr lang="zh-CN" altLang="en-US" kern="0">
                    <a:solidFill>
                      <a:sysClr val="windowText" lastClr="000000"/>
                    </a:solidFill>
                  </a:endParaRPr>
                </a:p>
              </p:txBody>
            </p:sp>
            <p:sp>
              <p:nvSpPr>
                <p:cNvPr id="339" name="Freeform 146"/>
                <p:cNvSpPr>
                  <a:spLocks/>
                </p:cNvSpPr>
                <p:nvPr/>
              </p:nvSpPr>
              <p:spPr bwMode="auto">
                <a:xfrm>
                  <a:off x="1999901" y="4326193"/>
                  <a:ext cx="457980" cy="124701"/>
                </a:xfrm>
                <a:custGeom>
                  <a:avLst/>
                  <a:gdLst/>
                  <a:ahLst/>
                  <a:cxnLst>
                    <a:cxn ang="0">
                      <a:pos x="0" y="177"/>
                    </a:cxn>
                    <a:cxn ang="0">
                      <a:pos x="177" y="0"/>
                    </a:cxn>
                    <a:cxn ang="0">
                      <a:pos x="514" y="0"/>
                    </a:cxn>
                    <a:cxn ang="0">
                      <a:pos x="336" y="177"/>
                    </a:cxn>
                    <a:cxn ang="0">
                      <a:pos x="0" y="177"/>
                    </a:cxn>
                  </a:cxnLst>
                  <a:rect l="0" t="0" r="r" b="b"/>
                  <a:pathLst>
                    <a:path w="515" h="178">
                      <a:moveTo>
                        <a:pt x="0" y="177"/>
                      </a:moveTo>
                      <a:lnTo>
                        <a:pt x="177" y="0"/>
                      </a:lnTo>
                      <a:lnTo>
                        <a:pt x="514" y="0"/>
                      </a:lnTo>
                      <a:lnTo>
                        <a:pt x="336" y="177"/>
                      </a:lnTo>
                      <a:lnTo>
                        <a:pt x="0" y="177"/>
                      </a:lnTo>
                    </a:path>
                  </a:pathLst>
                </a:custGeom>
                <a:gradFill rotWithShape="0">
                  <a:gsLst>
                    <a:gs pos="0">
                      <a:srgbClr val="DDDDDD"/>
                    </a:gs>
                    <a:gs pos="100000">
                      <a:srgbClr val="C0C0C0"/>
                    </a:gs>
                  </a:gsLst>
                  <a:lin ang="5400000" scaled="1"/>
                </a:gradFill>
                <a:ln w="3175" cap="flat" cmpd="sng">
                  <a:solidFill>
                    <a:srgbClr val="C0C0C0"/>
                  </a:solidFill>
                  <a:prstDash val="solid"/>
                  <a:round/>
                  <a:headEnd type="none" w="med" len="med"/>
                  <a:tailEnd type="none" w="med" len="med"/>
                </a:ln>
                <a:effectLst>
                  <a:outerShdw algn="ctr" rotWithShape="0">
                    <a:srgbClr val="000000"/>
                  </a:outerShdw>
                </a:effectLst>
              </p:spPr>
              <p:txBody>
                <a:bodyPr wrap="none" anchor="ctr"/>
                <a:lstStyle/>
                <a:p>
                  <a:pPr fontAlgn="auto">
                    <a:spcBef>
                      <a:spcPts val="0"/>
                    </a:spcBef>
                    <a:spcAft>
                      <a:spcPts val="0"/>
                    </a:spcAft>
                    <a:defRPr/>
                  </a:pPr>
                  <a:endParaRPr lang="zh-CN" altLang="en-US" kern="0">
                    <a:solidFill>
                      <a:sysClr val="windowText" lastClr="000000"/>
                    </a:solidFill>
                  </a:endParaRPr>
                </a:p>
              </p:txBody>
            </p:sp>
            <p:grpSp>
              <p:nvGrpSpPr>
                <p:cNvPr id="340" name="Group 147"/>
                <p:cNvGrpSpPr>
                  <a:grpSpLocks/>
                </p:cNvGrpSpPr>
                <p:nvPr/>
              </p:nvGrpSpPr>
              <p:grpSpPr bwMode="auto">
                <a:xfrm>
                  <a:off x="2086778" y="4353421"/>
                  <a:ext cx="282577" cy="68262"/>
                  <a:chOff x="1209" y="3072"/>
                  <a:chExt cx="257" cy="74"/>
                </a:xfrm>
              </p:grpSpPr>
              <p:sp>
                <p:nvSpPr>
                  <p:cNvPr id="374" name="Freeform 148"/>
                  <p:cNvSpPr>
                    <a:spLocks/>
                  </p:cNvSpPr>
                  <p:nvPr/>
                </p:nvSpPr>
                <p:spPr bwMode="auto">
                  <a:xfrm>
                    <a:off x="1211" y="3070"/>
                    <a:ext cx="77" cy="75"/>
                  </a:xfrm>
                  <a:custGeom>
                    <a:avLst/>
                    <a:gdLst/>
                    <a:ahLst/>
                    <a:cxnLst>
                      <a:cxn ang="0">
                        <a:pos x="75" y="0"/>
                      </a:cxn>
                      <a:cxn ang="0">
                        <a:pos x="0" y="75"/>
                      </a:cxn>
                      <a:cxn ang="0">
                        <a:pos x="75" y="75"/>
                      </a:cxn>
                      <a:cxn ang="0">
                        <a:pos x="75" y="0"/>
                      </a:cxn>
                    </a:cxnLst>
                    <a:rect l="0" t="0" r="r" b="b"/>
                    <a:pathLst>
                      <a:path w="76" h="76">
                        <a:moveTo>
                          <a:pt x="75" y="0"/>
                        </a:moveTo>
                        <a:lnTo>
                          <a:pt x="0" y="75"/>
                        </a:lnTo>
                        <a:lnTo>
                          <a:pt x="75" y="75"/>
                        </a:lnTo>
                        <a:lnTo>
                          <a:pt x="75" y="0"/>
                        </a:lnTo>
                      </a:path>
                    </a:pathLst>
                  </a:custGeom>
                  <a:solidFill>
                    <a:srgbClr val="777777"/>
                  </a:solidFill>
                  <a:ln w="9525" cap="rnd">
                    <a:noFill/>
                    <a:round/>
                    <a:headEnd/>
                    <a:tailEnd/>
                  </a:ln>
                  <a:effectLst/>
                </p:spPr>
                <p:txBody>
                  <a:bodyPr/>
                  <a:lstStyle/>
                  <a:p>
                    <a:pPr fontAlgn="auto">
                      <a:spcBef>
                        <a:spcPts val="0"/>
                      </a:spcBef>
                      <a:spcAft>
                        <a:spcPts val="0"/>
                      </a:spcAft>
                      <a:defRPr/>
                    </a:pPr>
                    <a:endParaRPr lang="zh-CN" altLang="en-US" kern="0">
                      <a:solidFill>
                        <a:sysClr val="windowText" lastClr="000000"/>
                      </a:solidFill>
                    </a:endParaRPr>
                  </a:p>
                </p:txBody>
              </p:sp>
              <p:sp>
                <p:nvSpPr>
                  <p:cNvPr id="375" name="Freeform 149"/>
                  <p:cNvSpPr>
                    <a:spLocks/>
                  </p:cNvSpPr>
                  <p:nvPr/>
                </p:nvSpPr>
                <p:spPr bwMode="auto">
                  <a:xfrm>
                    <a:off x="1285" y="3070"/>
                    <a:ext cx="181" cy="75"/>
                  </a:xfrm>
                  <a:custGeom>
                    <a:avLst/>
                    <a:gdLst/>
                    <a:ahLst/>
                    <a:cxnLst>
                      <a:cxn ang="0">
                        <a:pos x="0" y="0"/>
                      </a:cxn>
                      <a:cxn ang="0">
                        <a:pos x="0" y="75"/>
                      </a:cxn>
                      <a:cxn ang="0">
                        <a:pos x="100" y="75"/>
                      </a:cxn>
                      <a:cxn ang="0">
                        <a:pos x="177" y="0"/>
                      </a:cxn>
                      <a:cxn ang="0">
                        <a:pos x="0" y="0"/>
                      </a:cxn>
                    </a:cxnLst>
                    <a:rect l="0" t="0" r="r" b="b"/>
                    <a:pathLst>
                      <a:path w="178" h="76">
                        <a:moveTo>
                          <a:pt x="0" y="0"/>
                        </a:moveTo>
                        <a:lnTo>
                          <a:pt x="0" y="75"/>
                        </a:lnTo>
                        <a:lnTo>
                          <a:pt x="100" y="75"/>
                        </a:lnTo>
                        <a:lnTo>
                          <a:pt x="177" y="0"/>
                        </a:lnTo>
                        <a:lnTo>
                          <a:pt x="0" y="0"/>
                        </a:lnTo>
                      </a:path>
                    </a:pathLst>
                  </a:custGeom>
                  <a:gradFill rotWithShape="1">
                    <a:gsLst>
                      <a:gs pos="0">
                        <a:srgbClr val="B2B2B2"/>
                      </a:gs>
                      <a:gs pos="100000">
                        <a:srgbClr val="858585"/>
                      </a:gs>
                    </a:gsLst>
                    <a:lin ang="5400000" scaled="1"/>
                  </a:gradFill>
                  <a:ln w="9525" cap="rnd">
                    <a:noFill/>
                    <a:round/>
                    <a:headEnd/>
                    <a:tailEnd/>
                  </a:ln>
                  <a:effectLst/>
                </p:spPr>
                <p:txBody>
                  <a:bodyPr/>
                  <a:lstStyle/>
                  <a:p>
                    <a:pPr fontAlgn="auto">
                      <a:spcBef>
                        <a:spcPts val="0"/>
                      </a:spcBef>
                      <a:spcAft>
                        <a:spcPts val="0"/>
                      </a:spcAft>
                      <a:defRPr/>
                    </a:pPr>
                    <a:endParaRPr lang="zh-CN" altLang="en-US" kern="0">
                      <a:solidFill>
                        <a:sysClr val="windowText" lastClr="000000"/>
                      </a:solidFill>
                    </a:endParaRPr>
                  </a:p>
                </p:txBody>
              </p:sp>
            </p:grpSp>
            <p:sp>
              <p:nvSpPr>
                <p:cNvPr id="341" name="Freeform 150"/>
                <p:cNvSpPr>
                  <a:spLocks/>
                </p:cNvSpPr>
                <p:nvPr/>
              </p:nvSpPr>
              <p:spPr bwMode="auto">
                <a:xfrm>
                  <a:off x="2405686" y="4326193"/>
                  <a:ext cx="457980" cy="124701"/>
                </a:xfrm>
                <a:custGeom>
                  <a:avLst/>
                  <a:gdLst/>
                  <a:ahLst/>
                  <a:cxnLst>
                    <a:cxn ang="0">
                      <a:pos x="0" y="177"/>
                    </a:cxn>
                    <a:cxn ang="0">
                      <a:pos x="177" y="0"/>
                    </a:cxn>
                    <a:cxn ang="0">
                      <a:pos x="514" y="0"/>
                    </a:cxn>
                    <a:cxn ang="0">
                      <a:pos x="336" y="177"/>
                    </a:cxn>
                    <a:cxn ang="0">
                      <a:pos x="0" y="177"/>
                    </a:cxn>
                  </a:cxnLst>
                  <a:rect l="0" t="0" r="r" b="b"/>
                  <a:pathLst>
                    <a:path w="515" h="178">
                      <a:moveTo>
                        <a:pt x="0" y="177"/>
                      </a:moveTo>
                      <a:lnTo>
                        <a:pt x="177" y="0"/>
                      </a:lnTo>
                      <a:lnTo>
                        <a:pt x="514" y="0"/>
                      </a:lnTo>
                      <a:lnTo>
                        <a:pt x="336" y="177"/>
                      </a:lnTo>
                      <a:lnTo>
                        <a:pt x="0" y="177"/>
                      </a:lnTo>
                    </a:path>
                  </a:pathLst>
                </a:custGeom>
                <a:gradFill rotWithShape="0">
                  <a:gsLst>
                    <a:gs pos="0">
                      <a:srgbClr val="DDDDDD"/>
                    </a:gs>
                    <a:gs pos="100000">
                      <a:srgbClr val="C0C0C0"/>
                    </a:gs>
                  </a:gsLst>
                  <a:lin ang="5400000" scaled="1"/>
                </a:gradFill>
                <a:ln w="3175" cap="flat" cmpd="sng">
                  <a:solidFill>
                    <a:srgbClr val="C0C0C0"/>
                  </a:solidFill>
                  <a:prstDash val="solid"/>
                  <a:round/>
                  <a:headEnd type="none" w="med" len="med"/>
                  <a:tailEnd type="none" w="med" len="med"/>
                </a:ln>
                <a:effectLst>
                  <a:outerShdw algn="ctr" rotWithShape="0">
                    <a:srgbClr val="000000"/>
                  </a:outerShdw>
                </a:effectLst>
              </p:spPr>
              <p:txBody>
                <a:bodyPr wrap="none" anchor="ctr"/>
                <a:lstStyle/>
                <a:p>
                  <a:pPr fontAlgn="auto">
                    <a:spcBef>
                      <a:spcPts val="0"/>
                    </a:spcBef>
                    <a:spcAft>
                      <a:spcPts val="0"/>
                    </a:spcAft>
                    <a:defRPr/>
                  </a:pPr>
                  <a:endParaRPr lang="zh-CN" altLang="en-US" kern="0">
                    <a:solidFill>
                      <a:sysClr val="windowText" lastClr="000000"/>
                    </a:solidFill>
                  </a:endParaRPr>
                </a:p>
              </p:txBody>
            </p:sp>
            <p:grpSp>
              <p:nvGrpSpPr>
                <p:cNvPr id="342" name="Group 151"/>
                <p:cNvGrpSpPr>
                  <a:grpSpLocks/>
                </p:cNvGrpSpPr>
                <p:nvPr/>
              </p:nvGrpSpPr>
              <p:grpSpPr bwMode="auto">
                <a:xfrm>
                  <a:off x="2493178" y="4353421"/>
                  <a:ext cx="282577" cy="68262"/>
                  <a:chOff x="1209" y="3072"/>
                  <a:chExt cx="257" cy="74"/>
                </a:xfrm>
              </p:grpSpPr>
              <p:sp>
                <p:nvSpPr>
                  <p:cNvPr id="372" name="Freeform 152"/>
                  <p:cNvSpPr>
                    <a:spLocks/>
                  </p:cNvSpPr>
                  <p:nvPr/>
                </p:nvSpPr>
                <p:spPr bwMode="auto">
                  <a:xfrm>
                    <a:off x="1209" y="3070"/>
                    <a:ext cx="77" cy="75"/>
                  </a:xfrm>
                  <a:custGeom>
                    <a:avLst/>
                    <a:gdLst/>
                    <a:ahLst/>
                    <a:cxnLst>
                      <a:cxn ang="0">
                        <a:pos x="75" y="0"/>
                      </a:cxn>
                      <a:cxn ang="0">
                        <a:pos x="0" y="75"/>
                      </a:cxn>
                      <a:cxn ang="0">
                        <a:pos x="75" y="75"/>
                      </a:cxn>
                      <a:cxn ang="0">
                        <a:pos x="75" y="0"/>
                      </a:cxn>
                    </a:cxnLst>
                    <a:rect l="0" t="0" r="r" b="b"/>
                    <a:pathLst>
                      <a:path w="76" h="76">
                        <a:moveTo>
                          <a:pt x="75" y="0"/>
                        </a:moveTo>
                        <a:lnTo>
                          <a:pt x="0" y="75"/>
                        </a:lnTo>
                        <a:lnTo>
                          <a:pt x="75" y="75"/>
                        </a:lnTo>
                        <a:lnTo>
                          <a:pt x="75" y="0"/>
                        </a:lnTo>
                      </a:path>
                    </a:pathLst>
                  </a:custGeom>
                  <a:solidFill>
                    <a:srgbClr val="777777"/>
                  </a:solidFill>
                  <a:ln w="9525" cap="rnd">
                    <a:noFill/>
                    <a:round/>
                    <a:headEnd/>
                    <a:tailEnd/>
                  </a:ln>
                  <a:effectLst/>
                </p:spPr>
                <p:txBody>
                  <a:bodyPr/>
                  <a:lstStyle/>
                  <a:p>
                    <a:pPr fontAlgn="auto">
                      <a:spcBef>
                        <a:spcPts val="0"/>
                      </a:spcBef>
                      <a:spcAft>
                        <a:spcPts val="0"/>
                      </a:spcAft>
                      <a:defRPr/>
                    </a:pPr>
                    <a:endParaRPr lang="zh-CN" altLang="en-US" kern="0">
                      <a:solidFill>
                        <a:sysClr val="windowText" lastClr="000000"/>
                      </a:solidFill>
                    </a:endParaRPr>
                  </a:p>
                </p:txBody>
              </p:sp>
              <p:sp>
                <p:nvSpPr>
                  <p:cNvPr id="373" name="Freeform 153"/>
                  <p:cNvSpPr>
                    <a:spLocks/>
                  </p:cNvSpPr>
                  <p:nvPr/>
                </p:nvSpPr>
                <p:spPr bwMode="auto">
                  <a:xfrm>
                    <a:off x="1284" y="3070"/>
                    <a:ext cx="182" cy="75"/>
                  </a:xfrm>
                  <a:custGeom>
                    <a:avLst/>
                    <a:gdLst/>
                    <a:ahLst/>
                    <a:cxnLst>
                      <a:cxn ang="0">
                        <a:pos x="0" y="0"/>
                      </a:cxn>
                      <a:cxn ang="0">
                        <a:pos x="0" y="75"/>
                      </a:cxn>
                      <a:cxn ang="0">
                        <a:pos x="100" y="75"/>
                      </a:cxn>
                      <a:cxn ang="0">
                        <a:pos x="177" y="0"/>
                      </a:cxn>
                      <a:cxn ang="0">
                        <a:pos x="0" y="0"/>
                      </a:cxn>
                    </a:cxnLst>
                    <a:rect l="0" t="0" r="r" b="b"/>
                    <a:pathLst>
                      <a:path w="178" h="76">
                        <a:moveTo>
                          <a:pt x="0" y="0"/>
                        </a:moveTo>
                        <a:lnTo>
                          <a:pt x="0" y="75"/>
                        </a:lnTo>
                        <a:lnTo>
                          <a:pt x="100" y="75"/>
                        </a:lnTo>
                        <a:lnTo>
                          <a:pt x="177" y="0"/>
                        </a:lnTo>
                        <a:lnTo>
                          <a:pt x="0" y="0"/>
                        </a:lnTo>
                      </a:path>
                    </a:pathLst>
                  </a:custGeom>
                  <a:gradFill rotWithShape="1">
                    <a:gsLst>
                      <a:gs pos="0">
                        <a:srgbClr val="B2B2B2"/>
                      </a:gs>
                      <a:gs pos="100000">
                        <a:srgbClr val="858585"/>
                      </a:gs>
                    </a:gsLst>
                    <a:lin ang="5400000" scaled="1"/>
                  </a:gradFill>
                  <a:ln w="9525" cap="rnd">
                    <a:noFill/>
                    <a:round/>
                    <a:headEnd/>
                    <a:tailEnd/>
                  </a:ln>
                  <a:effectLst/>
                </p:spPr>
                <p:txBody>
                  <a:bodyPr/>
                  <a:lstStyle/>
                  <a:p>
                    <a:pPr fontAlgn="auto">
                      <a:spcBef>
                        <a:spcPts val="0"/>
                      </a:spcBef>
                      <a:spcAft>
                        <a:spcPts val="0"/>
                      </a:spcAft>
                      <a:defRPr/>
                    </a:pPr>
                    <a:endParaRPr lang="zh-CN" altLang="en-US" kern="0">
                      <a:solidFill>
                        <a:sysClr val="windowText" lastClr="000000"/>
                      </a:solidFill>
                    </a:endParaRPr>
                  </a:p>
                </p:txBody>
              </p:sp>
            </p:grpSp>
            <p:sp>
              <p:nvSpPr>
                <p:cNvPr id="343" name="Freeform 154"/>
                <p:cNvSpPr>
                  <a:spLocks/>
                </p:cNvSpPr>
                <p:nvPr/>
              </p:nvSpPr>
              <p:spPr bwMode="auto">
                <a:xfrm>
                  <a:off x="2811469" y="4326193"/>
                  <a:ext cx="457980" cy="124701"/>
                </a:xfrm>
                <a:custGeom>
                  <a:avLst/>
                  <a:gdLst/>
                  <a:ahLst/>
                  <a:cxnLst>
                    <a:cxn ang="0">
                      <a:pos x="0" y="177"/>
                    </a:cxn>
                    <a:cxn ang="0">
                      <a:pos x="177" y="0"/>
                    </a:cxn>
                    <a:cxn ang="0">
                      <a:pos x="514" y="0"/>
                    </a:cxn>
                    <a:cxn ang="0">
                      <a:pos x="336" y="177"/>
                    </a:cxn>
                    <a:cxn ang="0">
                      <a:pos x="0" y="177"/>
                    </a:cxn>
                  </a:cxnLst>
                  <a:rect l="0" t="0" r="r" b="b"/>
                  <a:pathLst>
                    <a:path w="515" h="178">
                      <a:moveTo>
                        <a:pt x="0" y="177"/>
                      </a:moveTo>
                      <a:lnTo>
                        <a:pt x="177" y="0"/>
                      </a:lnTo>
                      <a:lnTo>
                        <a:pt x="514" y="0"/>
                      </a:lnTo>
                      <a:lnTo>
                        <a:pt x="336" y="177"/>
                      </a:lnTo>
                      <a:lnTo>
                        <a:pt x="0" y="177"/>
                      </a:lnTo>
                    </a:path>
                  </a:pathLst>
                </a:custGeom>
                <a:gradFill rotWithShape="0">
                  <a:gsLst>
                    <a:gs pos="0">
                      <a:srgbClr val="DDDDDD"/>
                    </a:gs>
                    <a:gs pos="100000">
                      <a:srgbClr val="C0C0C0"/>
                    </a:gs>
                  </a:gsLst>
                  <a:lin ang="5400000" scaled="1"/>
                </a:gradFill>
                <a:ln w="3175" cap="flat" cmpd="sng">
                  <a:solidFill>
                    <a:srgbClr val="C0C0C0"/>
                  </a:solidFill>
                  <a:prstDash val="solid"/>
                  <a:round/>
                  <a:headEnd type="none" w="med" len="med"/>
                  <a:tailEnd type="none" w="med" len="med"/>
                </a:ln>
                <a:effectLst>
                  <a:outerShdw algn="ctr" rotWithShape="0">
                    <a:srgbClr val="000000"/>
                  </a:outerShdw>
                </a:effectLst>
              </p:spPr>
              <p:txBody>
                <a:bodyPr wrap="none" anchor="ctr"/>
                <a:lstStyle/>
                <a:p>
                  <a:pPr fontAlgn="auto">
                    <a:spcBef>
                      <a:spcPts val="0"/>
                    </a:spcBef>
                    <a:spcAft>
                      <a:spcPts val="0"/>
                    </a:spcAft>
                    <a:defRPr/>
                  </a:pPr>
                  <a:endParaRPr lang="zh-CN" altLang="en-US" kern="0">
                    <a:solidFill>
                      <a:sysClr val="windowText" lastClr="000000"/>
                    </a:solidFill>
                  </a:endParaRPr>
                </a:p>
              </p:txBody>
            </p:sp>
            <p:grpSp>
              <p:nvGrpSpPr>
                <p:cNvPr id="344" name="Group 155"/>
                <p:cNvGrpSpPr>
                  <a:grpSpLocks/>
                </p:cNvGrpSpPr>
                <p:nvPr/>
              </p:nvGrpSpPr>
              <p:grpSpPr bwMode="auto">
                <a:xfrm>
                  <a:off x="2897976" y="4353421"/>
                  <a:ext cx="284162" cy="68262"/>
                  <a:chOff x="1209" y="3072"/>
                  <a:chExt cx="257" cy="74"/>
                </a:xfrm>
              </p:grpSpPr>
              <p:sp>
                <p:nvSpPr>
                  <p:cNvPr id="370" name="Freeform 156"/>
                  <p:cNvSpPr>
                    <a:spLocks/>
                  </p:cNvSpPr>
                  <p:nvPr/>
                </p:nvSpPr>
                <p:spPr bwMode="auto">
                  <a:xfrm>
                    <a:off x="1207" y="3070"/>
                    <a:ext cx="79" cy="75"/>
                  </a:xfrm>
                  <a:custGeom>
                    <a:avLst/>
                    <a:gdLst/>
                    <a:ahLst/>
                    <a:cxnLst>
                      <a:cxn ang="0">
                        <a:pos x="75" y="0"/>
                      </a:cxn>
                      <a:cxn ang="0">
                        <a:pos x="0" y="75"/>
                      </a:cxn>
                      <a:cxn ang="0">
                        <a:pos x="75" y="75"/>
                      </a:cxn>
                      <a:cxn ang="0">
                        <a:pos x="75" y="0"/>
                      </a:cxn>
                    </a:cxnLst>
                    <a:rect l="0" t="0" r="r" b="b"/>
                    <a:pathLst>
                      <a:path w="76" h="76">
                        <a:moveTo>
                          <a:pt x="75" y="0"/>
                        </a:moveTo>
                        <a:lnTo>
                          <a:pt x="0" y="75"/>
                        </a:lnTo>
                        <a:lnTo>
                          <a:pt x="75" y="75"/>
                        </a:lnTo>
                        <a:lnTo>
                          <a:pt x="75" y="0"/>
                        </a:lnTo>
                      </a:path>
                    </a:pathLst>
                  </a:custGeom>
                  <a:solidFill>
                    <a:srgbClr val="777777"/>
                  </a:solidFill>
                  <a:ln w="9525" cap="rnd">
                    <a:noFill/>
                    <a:round/>
                    <a:headEnd/>
                    <a:tailEnd/>
                  </a:ln>
                  <a:effectLst/>
                </p:spPr>
                <p:txBody>
                  <a:bodyPr/>
                  <a:lstStyle/>
                  <a:p>
                    <a:pPr fontAlgn="auto">
                      <a:spcBef>
                        <a:spcPts val="0"/>
                      </a:spcBef>
                      <a:spcAft>
                        <a:spcPts val="0"/>
                      </a:spcAft>
                      <a:defRPr/>
                    </a:pPr>
                    <a:endParaRPr lang="zh-CN" altLang="en-US" kern="0">
                      <a:solidFill>
                        <a:sysClr val="windowText" lastClr="000000"/>
                      </a:solidFill>
                    </a:endParaRPr>
                  </a:p>
                </p:txBody>
              </p:sp>
              <p:sp>
                <p:nvSpPr>
                  <p:cNvPr id="371" name="Freeform 157"/>
                  <p:cNvSpPr>
                    <a:spLocks/>
                  </p:cNvSpPr>
                  <p:nvPr/>
                </p:nvSpPr>
                <p:spPr bwMode="auto">
                  <a:xfrm>
                    <a:off x="1283" y="3070"/>
                    <a:ext cx="183" cy="75"/>
                  </a:xfrm>
                  <a:custGeom>
                    <a:avLst/>
                    <a:gdLst/>
                    <a:ahLst/>
                    <a:cxnLst>
                      <a:cxn ang="0">
                        <a:pos x="0" y="0"/>
                      </a:cxn>
                      <a:cxn ang="0">
                        <a:pos x="0" y="75"/>
                      </a:cxn>
                      <a:cxn ang="0">
                        <a:pos x="100" y="75"/>
                      </a:cxn>
                      <a:cxn ang="0">
                        <a:pos x="177" y="0"/>
                      </a:cxn>
                      <a:cxn ang="0">
                        <a:pos x="0" y="0"/>
                      </a:cxn>
                    </a:cxnLst>
                    <a:rect l="0" t="0" r="r" b="b"/>
                    <a:pathLst>
                      <a:path w="178" h="76">
                        <a:moveTo>
                          <a:pt x="0" y="0"/>
                        </a:moveTo>
                        <a:lnTo>
                          <a:pt x="0" y="75"/>
                        </a:lnTo>
                        <a:lnTo>
                          <a:pt x="100" y="75"/>
                        </a:lnTo>
                        <a:lnTo>
                          <a:pt x="177" y="0"/>
                        </a:lnTo>
                        <a:lnTo>
                          <a:pt x="0" y="0"/>
                        </a:lnTo>
                      </a:path>
                    </a:pathLst>
                  </a:custGeom>
                  <a:gradFill rotWithShape="1">
                    <a:gsLst>
                      <a:gs pos="0">
                        <a:srgbClr val="B2B2B2"/>
                      </a:gs>
                      <a:gs pos="100000">
                        <a:srgbClr val="858585"/>
                      </a:gs>
                    </a:gsLst>
                    <a:lin ang="5400000" scaled="1"/>
                  </a:gradFill>
                  <a:ln w="9525" cap="rnd">
                    <a:noFill/>
                    <a:round/>
                    <a:headEnd/>
                    <a:tailEnd/>
                  </a:ln>
                  <a:effectLst/>
                </p:spPr>
                <p:txBody>
                  <a:bodyPr/>
                  <a:lstStyle/>
                  <a:p>
                    <a:pPr fontAlgn="auto">
                      <a:spcBef>
                        <a:spcPts val="0"/>
                      </a:spcBef>
                      <a:spcAft>
                        <a:spcPts val="0"/>
                      </a:spcAft>
                      <a:defRPr/>
                    </a:pPr>
                    <a:endParaRPr lang="zh-CN" altLang="en-US" kern="0">
                      <a:solidFill>
                        <a:sysClr val="windowText" lastClr="000000"/>
                      </a:solidFill>
                    </a:endParaRPr>
                  </a:p>
                </p:txBody>
              </p:sp>
            </p:grpSp>
            <p:sp>
              <p:nvSpPr>
                <p:cNvPr id="345" name="Freeform 158"/>
                <p:cNvSpPr>
                  <a:spLocks/>
                </p:cNvSpPr>
                <p:nvPr/>
              </p:nvSpPr>
              <p:spPr bwMode="auto">
                <a:xfrm>
                  <a:off x="3218936" y="4326193"/>
                  <a:ext cx="456297" cy="124701"/>
                </a:xfrm>
                <a:custGeom>
                  <a:avLst/>
                  <a:gdLst/>
                  <a:ahLst/>
                  <a:cxnLst>
                    <a:cxn ang="0">
                      <a:pos x="0" y="177"/>
                    </a:cxn>
                    <a:cxn ang="0">
                      <a:pos x="177" y="0"/>
                    </a:cxn>
                    <a:cxn ang="0">
                      <a:pos x="514" y="0"/>
                    </a:cxn>
                    <a:cxn ang="0">
                      <a:pos x="336" y="177"/>
                    </a:cxn>
                    <a:cxn ang="0">
                      <a:pos x="0" y="177"/>
                    </a:cxn>
                  </a:cxnLst>
                  <a:rect l="0" t="0" r="r" b="b"/>
                  <a:pathLst>
                    <a:path w="515" h="178">
                      <a:moveTo>
                        <a:pt x="0" y="177"/>
                      </a:moveTo>
                      <a:lnTo>
                        <a:pt x="177" y="0"/>
                      </a:lnTo>
                      <a:lnTo>
                        <a:pt x="514" y="0"/>
                      </a:lnTo>
                      <a:lnTo>
                        <a:pt x="336" y="177"/>
                      </a:lnTo>
                      <a:lnTo>
                        <a:pt x="0" y="177"/>
                      </a:lnTo>
                    </a:path>
                  </a:pathLst>
                </a:custGeom>
                <a:gradFill rotWithShape="0">
                  <a:gsLst>
                    <a:gs pos="0">
                      <a:srgbClr val="DDDDDD"/>
                    </a:gs>
                    <a:gs pos="100000">
                      <a:srgbClr val="C0C0C0"/>
                    </a:gs>
                  </a:gsLst>
                  <a:lin ang="5400000" scaled="1"/>
                </a:gradFill>
                <a:ln w="3175" cap="flat" cmpd="sng">
                  <a:solidFill>
                    <a:srgbClr val="C0C0C0"/>
                  </a:solidFill>
                  <a:prstDash val="solid"/>
                  <a:round/>
                  <a:headEnd type="none" w="med" len="med"/>
                  <a:tailEnd type="none" w="med" len="med"/>
                </a:ln>
                <a:effectLst>
                  <a:outerShdw algn="ctr" rotWithShape="0">
                    <a:srgbClr val="000000"/>
                  </a:outerShdw>
                </a:effectLst>
              </p:spPr>
              <p:txBody>
                <a:bodyPr wrap="none" anchor="ctr"/>
                <a:lstStyle/>
                <a:p>
                  <a:pPr fontAlgn="auto">
                    <a:spcBef>
                      <a:spcPts val="0"/>
                    </a:spcBef>
                    <a:spcAft>
                      <a:spcPts val="0"/>
                    </a:spcAft>
                    <a:defRPr/>
                  </a:pPr>
                  <a:endParaRPr lang="zh-CN" altLang="en-US" kern="0">
                    <a:solidFill>
                      <a:sysClr val="windowText" lastClr="000000"/>
                    </a:solidFill>
                  </a:endParaRPr>
                </a:p>
              </p:txBody>
            </p:sp>
            <p:grpSp>
              <p:nvGrpSpPr>
                <p:cNvPr id="346" name="Group 159"/>
                <p:cNvGrpSpPr>
                  <a:grpSpLocks/>
                </p:cNvGrpSpPr>
                <p:nvPr/>
              </p:nvGrpSpPr>
              <p:grpSpPr bwMode="auto">
                <a:xfrm>
                  <a:off x="3304390" y="4353421"/>
                  <a:ext cx="282577" cy="68262"/>
                  <a:chOff x="1209" y="3072"/>
                  <a:chExt cx="257" cy="74"/>
                </a:xfrm>
              </p:grpSpPr>
              <p:sp>
                <p:nvSpPr>
                  <p:cNvPr id="368" name="Freeform 160"/>
                  <p:cNvSpPr>
                    <a:spLocks/>
                  </p:cNvSpPr>
                  <p:nvPr/>
                </p:nvSpPr>
                <p:spPr bwMode="auto">
                  <a:xfrm>
                    <a:off x="1209" y="3070"/>
                    <a:ext cx="77" cy="75"/>
                  </a:xfrm>
                  <a:custGeom>
                    <a:avLst/>
                    <a:gdLst/>
                    <a:ahLst/>
                    <a:cxnLst>
                      <a:cxn ang="0">
                        <a:pos x="75" y="0"/>
                      </a:cxn>
                      <a:cxn ang="0">
                        <a:pos x="0" y="75"/>
                      </a:cxn>
                      <a:cxn ang="0">
                        <a:pos x="75" y="75"/>
                      </a:cxn>
                      <a:cxn ang="0">
                        <a:pos x="75" y="0"/>
                      </a:cxn>
                    </a:cxnLst>
                    <a:rect l="0" t="0" r="r" b="b"/>
                    <a:pathLst>
                      <a:path w="76" h="76">
                        <a:moveTo>
                          <a:pt x="75" y="0"/>
                        </a:moveTo>
                        <a:lnTo>
                          <a:pt x="0" y="75"/>
                        </a:lnTo>
                        <a:lnTo>
                          <a:pt x="75" y="75"/>
                        </a:lnTo>
                        <a:lnTo>
                          <a:pt x="75" y="0"/>
                        </a:lnTo>
                      </a:path>
                    </a:pathLst>
                  </a:custGeom>
                  <a:solidFill>
                    <a:srgbClr val="777777"/>
                  </a:solidFill>
                  <a:ln w="9525" cap="rnd">
                    <a:noFill/>
                    <a:round/>
                    <a:headEnd/>
                    <a:tailEnd/>
                  </a:ln>
                  <a:effectLst/>
                </p:spPr>
                <p:txBody>
                  <a:bodyPr/>
                  <a:lstStyle/>
                  <a:p>
                    <a:pPr fontAlgn="auto">
                      <a:spcBef>
                        <a:spcPts val="0"/>
                      </a:spcBef>
                      <a:spcAft>
                        <a:spcPts val="0"/>
                      </a:spcAft>
                      <a:defRPr/>
                    </a:pPr>
                    <a:endParaRPr lang="zh-CN" altLang="en-US" kern="0">
                      <a:solidFill>
                        <a:sysClr val="windowText" lastClr="000000"/>
                      </a:solidFill>
                    </a:endParaRPr>
                  </a:p>
                </p:txBody>
              </p:sp>
              <p:sp>
                <p:nvSpPr>
                  <p:cNvPr id="369" name="Freeform 161"/>
                  <p:cNvSpPr>
                    <a:spLocks/>
                  </p:cNvSpPr>
                  <p:nvPr/>
                </p:nvSpPr>
                <p:spPr bwMode="auto">
                  <a:xfrm>
                    <a:off x="1284" y="3070"/>
                    <a:ext cx="182" cy="75"/>
                  </a:xfrm>
                  <a:custGeom>
                    <a:avLst/>
                    <a:gdLst/>
                    <a:ahLst/>
                    <a:cxnLst>
                      <a:cxn ang="0">
                        <a:pos x="0" y="0"/>
                      </a:cxn>
                      <a:cxn ang="0">
                        <a:pos x="0" y="75"/>
                      </a:cxn>
                      <a:cxn ang="0">
                        <a:pos x="100" y="75"/>
                      </a:cxn>
                      <a:cxn ang="0">
                        <a:pos x="177" y="0"/>
                      </a:cxn>
                      <a:cxn ang="0">
                        <a:pos x="0" y="0"/>
                      </a:cxn>
                    </a:cxnLst>
                    <a:rect l="0" t="0" r="r" b="b"/>
                    <a:pathLst>
                      <a:path w="178" h="76">
                        <a:moveTo>
                          <a:pt x="0" y="0"/>
                        </a:moveTo>
                        <a:lnTo>
                          <a:pt x="0" y="75"/>
                        </a:lnTo>
                        <a:lnTo>
                          <a:pt x="100" y="75"/>
                        </a:lnTo>
                        <a:lnTo>
                          <a:pt x="177" y="0"/>
                        </a:lnTo>
                        <a:lnTo>
                          <a:pt x="0" y="0"/>
                        </a:lnTo>
                      </a:path>
                    </a:pathLst>
                  </a:custGeom>
                  <a:gradFill rotWithShape="1">
                    <a:gsLst>
                      <a:gs pos="0">
                        <a:srgbClr val="B2B2B2"/>
                      </a:gs>
                      <a:gs pos="100000">
                        <a:srgbClr val="858585"/>
                      </a:gs>
                    </a:gsLst>
                    <a:lin ang="5400000" scaled="1"/>
                  </a:gradFill>
                  <a:ln w="9525" cap="rnd">
                    <a:noFill/>
                    <a:round/>
                    <a:headEnd/>
                    <a:tailEnd/>
                  </a:ln>
                  <a:effectLst/>
                </p:spPr>
                <p:txBody>
                  <a:bodyPr/>
                  <a:lstStyle/>
                  <a:p>
                    <a:pPr fontAlgn="auto">
                      <a:spcBef>
                        <a:spcPts val="0"/>
                      </a:spcBef>
                      <a:spcAft>
                        <a:spcPts val="0"/>
                      </a:spcAft>
                      <a:defRPr/>
                    </a:pPr>
                    <a:endParaRPr lang="zh-CN" altLang="en-US" kern="0">
                      <a:solidFill>
                        <a:sysClr val="windowText" lastClr="000000"/>
                      </a:solidFill>
                    </a:endParaRPr>
                  </a:p>
                </p:txBody>
              </p:sp>
            </p:grpSp>
            <p:sp>
              <p:nvSpPr>
                <p:cNvPr id="347" name="Freeform 162"/>
                <p:cNvSpPr>
                  <a:spLocks/>
                </p:cNvSpPr>
                <p:nvPr/>
              </p:nvSpPr>
              <p:spPr bwMode="auto">
                <a:xfrm>
                  <a:off x="3623036" y="4326193"/>
                  <a:ext cx="459664" cy="124701"/>
                </a:xfrm>
                <a:custGeom>
                  <a:avLst/>
                  <a:gdLst/>
                  <a:ahLst/>
                  <a:cxnLst>
                    <a:cxn ang="0">
                      <a:pos x="0" y="177"/>
                    </a:cxn>
                    <a:cxn ang="0">
                      <a:pos x="177" y="0"/>
                    </a:cxn>
                    <a:cxn ang="0">
                      <a:pos x="514" y="0"/>
                    </a:cxn>
                    <a:cxn ang="0">
                      <a:pos x="336" y="177"/>
                    </a:cxn>
                    <a:cxn ang="0">
                      <a:pos x="0" y="177"/>
                    </a:cxn>
                  </a:cxnLst>
                  <a:rect l="0" t="0" r="r" b="b"/>
                  <a:pathLst>
                    <a:path w="515" h="178">
                      <a:moveTo>
                        <a:pt x="0" y="177"/>
                      </a:moveTo>
                      <a:lnTo>
                        <a:pt x="177" y="0"/>
                      </a:lnTo>
                      <a:lnTo>
                        <a:pt x="514" y="0"/>
                      </a:lnTo>
                      <a:lnTo>
                        <a:pt x="336" y="177"/>
                      </a:lnTo>
                      <a:lnTo>
                        <a:pt x="0" y="177"/>
                      </a:lnTo>
                    </a:path>
                  </a:pathLst>
                </a:custGeom>
                <a:gradFill rotWithShape="0">
                  <a:gsLst>
                    <a:gs pos="0">
                      <a:srgbClr val="DDDDDD"/>
                    </a:gs>
                    <a:gs pos="100000">
                      <a:srgbClr val="C0C0C0"/>
                    </a:gs>
                  </a:gsLst>
                  <a:lin ang="5400000" scaled="1"/>
                </a:gradFill>
                <a:ln w="3175" cap="flat" cmpd="sng">
                  <a:solidFill>
                    <a:srgbClr val="C0C0C0"/>
                  </a:solidFill>
                  <a:prstDash val="solid"/>
                  <a:round/>
                  <a:headEnd type="none" w="med" len="med"/>
                  <a:tailEnd type="none" w="med" len="med"/>
                </a:ln>
                <a:effectLst>
                  <a:outerShdw algn="ctr" rotWithShape="0">
                    <a:srgbClr val="000000"/>
                  </a:outerShdw>
                </a:effectLst>
              </p:spPr>
              <p:txBody>
                <a:bodyPr wrap="none" anchor="ctr"/>
                <a:lstStyle/>
                <a:p>
                  <a:pPr fontAlgn="auto">
                    <a:spcBef>
                      <a:spcPts val="0"/>
                    </a:spcBef>
                    <a:spcAft>
                      <a:spcPts val="0"/>
                    </a:spcAft>
                    <a:defRPr/>
                  </a:pPr>
                  <a:endParaRPr lang="zh-CN" altLang="en-US" kern="0">
                    <a:solidFill>
                      <a:sysClr val="windowText" lastClr="000000"/>
                    </a:solidFill>
                  </a:endParaRPr>
                </a:p>
              </p:txBody>
            </p:sp>
            <p:grpSp>
              <p:nvGrpSpPr>
                <p:cNvPr id="348" name="Group 163"/>
                <p:cNvGrpSpPr>
                  <a:grpSpLocks/>
                </p:cNvGrpSpPr>
                <p:nvPr/>
              </p:nvGrpSpPr>
              <p:grpSpPr bwMode="auto">
                <a:xfrm>
                  <a:off x="3710790" y="4353421"/>
                  <a:ext cx="282577" cy="68262"/>
                  <a:chOff x="1209" y="3072"/>
                  <a:chExt cx="257" cy="74"/>
                </a:xfrm>
              </p:grpSpPr>
              <p:sp>
                <p:nvSpPr>
                  <p:cNvPr id="366" name="Freeform 164"/>
                  <p:cNvSpPr>
                    <a:spLocks/>
                  </p:cNvSpPr>
                  <p:nvPr/>
                </p:nvSpPr>
                <p:spPr bwMode="auto">
                  <a:xfrm>
                    <a:off x="1209" y="3070"/>
                    <a:ext cx="77" cy="75"/>
                  </a:xfrm>
                  <a:custGeom>
                    <a:avLst/>
                    <a:gdLst/>
                    <a:ahLst/>
                    <a:cxnLst>
                      <a:cxn ang="0">
                        <a:pos x="75" y="0"/>
                      </a:cxn>
                      <a:cxn ang="0">
                        <a:pos x="0" y="75"/>
                      </a:cxn>
                      <a:cxn ang="0">
                        <a:pos x="75" y="75"/>
                      </a:cxn>
                      <a:cxn ang="0">
                        <a:pos x="75" y="0"/>
                      </a:cxn>
                    </a:cxnLst>
                    <a:rect l="0" t="0" r="r" b="b"/>
                    <a:pathLst>
                      <a:path w="76" h="76">
                        <a:moveTo>
                          <a:pt x="75" y="0"/>
                        </a:moveTo>
                        <a:lnTo>
                          <a:pt x="0" y="75"/>
                        </a:lnTo>
                        <a:lnTo>
                          <a:pt x="75" y="75"/>
                        </a:lnTo>
                        <a:lnTo>
                          <a:pt x="75" y="0"/>
                        </a:lnTo>
                      </a:path>
                    </a:pathLst>
                  </a:custGeom>
                  <a:solidFill>
                    <a:srgbClr val="777777"/>
                  </a:solidFill>
                  <a:ln w="9525" cap="rnd">
                    <a:noFill/>
                    <a:round/>
                    <a:headEnd/>
                    <a:tailEnd/>
                  </a:ln>
                  <a:effectLst/>
                </p:spPr>
                <p:txBody>
                  <a:bodyPr/>
                  <a:lstStyle/>
                  <a:p>
                    <a:pPr fontAlgn="auto">
                      <a:spcBef>
                        <a:spcPts val="0"/>
                      </a:spcBef>
                      <a:spcAft>
                        <a:spcPts val="0"/>
                      </a:spcAft>
                      <a:defRPr/>
                    </a:pPr>
                    <a:endParaRPr lang="zh-CN" altLang="en-US" kern="0">
                      <a:solidFill>
                        <a:sysClr val="windowText" lastClr="000000"/>
                      </a:solidFill>
                    </a:endParaRPr>
                  </a:p>
                </p:txBody>
              </p:sp>
              <p:sp>
                <p:nvSpPr>
                  <p:cNvPr id="367" name="Freeform 165"/>
                  <p:cNvSpPr>
                    <a:spLocks/>
                  </p:cNvSpPr>
                  <p:nvPr/>
                </p:nvSpPr>
                <p:spPr bwMode="auto">
                  <a:xfrm>
                    <a:off x="1284" y="3070"/>
                    <a:ext cx="182" cy="75"/>
                  </a:xfrm>
                  <a:custGeom>
                    <a:avLst/>
                    <a:gdLst/>
                    <a:ahLst/>
                    <a:cxnLst>
                      <a:cxn ang="0">
                        <a:pos x="0" y="0"/>
                      </a:cxn>
                      <a:cxn ang="0">
                        <a:pos x="0" y="75"/>
                      </a:cxn>
                      <a:cxn ang="0">
                        <a:pos x="100" y="75"/>
                      </a:cxn>
                      <a:cxn ang="0">
                        <a:pos x="177" y="0"/>
                      </a:cxn>
                      <a:cxn ang="0">
                        <a:pos x="0" y="0"/>
                      </a:cxn>
                    </a:cxnLst>
                    <a:rect l="0" t="0" r="r" b="b"/>
                    <a:pathLst>
                      <a:path w="178" h="76">
                        <a:moveTo>
                          <a:pt x="0" y="0"/>
                        </a:moveTo>
                        <a:lnTo>
                          <a:pt x="0" y="75"/>
                        </a:lnTo>
                        <a:lnTo>
                          <a:pt x="100" y="75"/>
                        </a:lnTo>
                        <a:lnTo>
                          <a:pt x="177" y="0"/>
                        </a:lnTo>
                        <a:lnTo>
                          <a:pt x="0" y="0"/>
                        </a:lnTo>
                      </a:path>
                    </a:pathLst>
                  </a:custGeom>
                  <a:gradFill rotWithShape="1">
                    <a:gsLst>
                      <a:gs pos="0">
                        <a:srgbClr val="B2B2B2"/>
                      </a:gs>
                      <a:gs pos="100000">
                        <a:srgbClr val="858585"/>
                      </a:gs>
                    </a:gsLst>
                    <a:lin ang="5400000" scaled="1"/>
                  </a:gradFill>
                  <a:ln w="9525" cap="rnd">
                    <a:noFill/>
                    <a:round/>
                    <a:headEnd/>
                    <a:tailEnd/>
                  </a:ln>
                  <a:effectLst/>
                </p:spPr>
                <p:txBody>
                  <a:bodyPr/>
                  <a:lstStyle/>
                  <a:p>
                    <a:pPr fontAlgn="auto">
                      <a:spcBef>
                        <a:spcPts val="0"/>
                      </a:spcBef>
                      <a:spcAft>
                        <a:spcPts val="0"/>
                      </a:spcAft>
                      <a:defRPr/>
                    </a:pPr>
                    <a:endParaRPr lang="zh-CN" altLang="en-US" kern="0">
                      <a:solidFill>
                        <a:sysClr val="windowText" lastClr="000000"/>
                      </a:solidFill>
                    </a:endParaRPr>
                  </a:p>
                </p:txBody>
              </p:sp>
            </p:grpSp>
            <p:sp>
              <p:nvSpPr>
                <p:cNvPr id="349" name="Freeform 166"/>
                <p:cNvSpPr>
                  <a:spLocks/>
                </p:cNvSpPr>
                <p:nvPr/>
              </p:nvSpPr>
              <p:spPr bwMode="auto">
                <a:xfrm>
                  <a:off x="4030504" y="4326193"/>
                  <a:ext cx="456297" cy="124701"/>
                </a:xfrm>
                <a:custGeom>
                  <a:avLst/>
                  <a:gdLst/>
                  <a:ahLst/>
                  <a:cxnLst>
                    <a:cxn ang="0">
                      <a:pos x="0" y="177"/>
                    </a:cxn>
                    <a:cxn ang="0">
                      <a:pos x="177" y="0"/>
                    </a:cxn>
                    <a:cxn ang="0">
                      <a:pos x="514" y="0"/>
                    </a:cxn>
                    <a:cxn ang="0">
                      <a:pos x="336" y="177"/>
                    </a:cxn>
                    <a:cxn ang="0">
                      <a:pos x="0" y="177"/>
                    </a:cxn>
                  </a:cxnLst>
                  <a:rect l="0" t="0" r="r" b="b"/>
                  <a:pathLst>
                    <a:path w="515" h="178">
                      <a:moveTo>
                        <a:pt x="0" y="177"/>
                      </a:moveTo>
                      <a:lnTo>
                        <a:pt x="177" y="0"/>
                      </a:lnTo>
                      <a:lnTo>
                        <a:pt x="514" y="0"/>
                      </a:lnTo>
                      <a:lnTo>
                        <a:pt x="336" y="177"/>
                      </a:lnTo>
                      <a:lnTo>
                        <a:pt x="0" y="177"/>
                      </a:lnTo>
                    </a:path>
                  </a:pathLst>
                </a:custGeom>
                <a:gradFill rotWithShape="0">
                  <a:gsLst>
                    <a:gs pos="0">
                      <a:srgbClr val="DDDDDD"/>
                    </a:gs>
                    <a:gs pos="100000">
                      <a:srgbClr val="C0C0C0"/>
                    </a:gs>
                  </a:gsLst>
                  <a:lin ang="5400000" scaled="1"/>
                </a:gradFill>
                <a:ln w="3175" cap="flat" cmpd="sng">
                  <a:solidFill>
                    <a:srgbClr val="C0C0C0"/>
                  </a:solidFill>
                  <a:prstDash val="solid"/>
                  <a:round/>
                  <a:headEnd type="none" w="med" len="med"/>
                  <a:tailEnd type="none" w="med" len="med"/>
                </a:ln>
                <a:effectLst>
                  <a:outerShdw algn="ctr" rotWithShape="0">
                    <a:srgbClr val="000000"/>
                  </a:outerShdw>
                </a:effectLst>
              </p:spPr>
              <p:txBody>
                <a:bodyPr wrap="none" anchor="ctr"/>
                <a:lstStyle/>
                <a:p>
                  <a:pPr fontAlgn="auto">
                    <a:spcBef>
                      <a:spcPts val="0"/>
                    </a:spcBef>
                    <a:spcAft>
                      <a:spcPts val="0"/>
                    </a:spcAft>
                    <a:defRPr/>
                  </a:pPr>
                  <a:endParaRPr lang="zh-CN" altLang="en-US" kern="0">
                    <a:solidFill>
                      <a:sysClr val="windowText" lastClr="000000"/>
                    </a:solidFill>
                  </a:endParaRPr>
                </a:p>
              </p:txBody>
            </p:sp>
            <p:grpSp>
              <p:nvGrpSpPr>
                <p:cNvPr id="350" name="Group 167"/>
                <p:cNvGrpSpPr>
                  <a:grpSpLocks/>
                </p:cNvGrpSpPr>
                <p:nvPr/>
              </p:nvGrpSpPr>
              <p:grpSpPr bwMode="auto">
                <a:xfrm>
                  <a:off x="4117190" y="4353421"/>
                  <a:ext cx="282577" cy="68262"/>
                  <a:chOff x="1209" y="3072"/>
                  <a:chExt cx="257" cy="74"/>
                </a:xfrm>
              </p:grpSpPr>
              <p:sp>
                <p:nvSpPr>
                  <p:cNvPr id="364" name="Freeform 168"/>
                  <p:cNvSpPr>
                    <a:spLocks/>
                  </p:cNvSpPr>
                  <p:nvPr/>
                </p:nvSpPr>
                <p:spPr bwMode="auto">
                  <a:xfrm>
                    <a:off x="1207" y="3070"/>
                    <a:ext cx="78" cy="75"/>
                  </a:xfrm>
                  <a:custGeom>
                    <a:avLst/>
                    <a:gdLst/>
                    <a:ahLst/>
                    <a:cxnLst>
                      <a:cxn ang="0">
                        <a:pos x="75" y="0"/>
                      </a:cxn>
                      <a:cxn ang="0">
                        <a:pos x="0" y="75"/>
                      </a:cxn>
                      <a:cxn ang="0">
                        <a:pos x="75" y="75"/>
                      </a:cxn>
                      <a:cxn ang="0">
                        <a:pos x="75" y="0"/>
                      </a:cxn>
                    </a:cxnLst>
                    <a:rect l="0" t="0" r="r" b="b"/>
                    <a:pathLst>
                      <a:path w="76" h="76">
                        <a:moveTo>
                          <a:pt x="75" y="0"/>
                        </a:moveTo>
                        <a:lnTo>
                          <a:pt x="0" y="75"/>
                        </a:lnTo>
                        <a:lnTo>
                          <a:pt x="75" y="75"/>
                        </a:lnTo>
                        <a:lnTo>
                          <a:pt x="75" y="0"/>
                        </a:lnTo>
                      </a:path>
                    </a:pathLst>
                  </a:custGeom>
                  <a:solidFill>
                    <a:srgbClr val="777777"/>
                  </a:solidFill>
                  <a:ln w="9525" cap="rnd">
                    <a:noFill/>
                    <a:round/>
                    <a:headEnd/>
                    <a:tailEnd/>
                  </a:ln>
                  <a:effectLst/>
                </p:spPr>
                <p:txBody>
                  <a:bodyPr/>
                  <a:lstStyle/>
                  <a:p>
                    <a:pPr fontAlgn="auto">
                      <a:spcBef>
                        <a:spcPts val="0"/>
                      </a:spcBef>
                      <a:spcAft>
                        <a:spcPts val="0"/>
                      </a:spcAft>
                      <a:defRPr/>
                    </a:pPr>
                    <a:endParaRPr lang="zh-CN" altLang="en-US" kern="0">
                      <a:solidFill>
                        <a:sysClr val="windowText" lastClr="000000"/>
                      </a:solidFill>
                    </a:endParaRPr>
                  </a:p>
                </p:txBody>
              </p:sp>
              <p:sp>
                <p:nvSpPr>
                  <p:cNvPr id="365" name="Freeform 169"/>
                  <p:cNvSpPr>
                    <a:spLocks/>
                  </p:cNvSpPr>
                  <p:nvPr/>
                </p:nvSpPr>
                <p:spPr bwMode="auto">
                  <a:xfrm>
                    <a:off x="1282" y="3070"/>
                    <a:ext cx="182" cy="75"/>
                  </a:xfrm>
                  <a:custGeom>
                    <a:avLst/>
                    <a:gdLst/>
                    <a:ahLst/>
                    <a:cxnLst>
                      <a:cxn ang="0">
                        <a:pos x="0" y="0"/>
                      </a:cxn>
                      <a:cxn ang="0">
                        <a:pos x="0" y="75"/>
                      </a:cxn>
                      <a:cxn ang="0">
                        <a:pos x="100" y="75"/>
                      </a:cxn>
                      <a:cxn ang="0">
                        <a:pos x="177" y="0"/>
                      </a:cxn>
                      <a:cxn ang="0">
                        <a:pos x="0" y="0"/>
                      </a:cxn>
                    </a:cxnLst>
                    <a:rect l="0" t="0" r="r" b="b"/>
                    <a:pathLst>
                      <a:path w="178" h="76">
                        <a:moveTo>
                          <a:pt x="0" y="0"/>
                        </a:moveTo>
                        <a:lnTo>
                          <a:pt x="0" y="75"/>
                        </a:lnTo>
                        <a:lnTo>
                          <a:pt x="100" y="75"/>
                        </a:lnTo>
                        <a:lnTo>
                          <a:pt x="177" y="0"/>
                        </a:lnTo>
                        <a:lnTo>
                          <a:pt x="0" y="0"/>
                        </a:lnTo>
                      </a:path>
                    </a:pathLst>
                  </a:custGeom>
                  <a:gradFill rotWithShape="1">
                    <a:gsLst>
                      <a:gs pos="0">
                        <a:srgbClr val="B2B2B2"/>
                      </a:gs>
                      <a:gs pos="100000">
                        <a:srgbClr val="858585"/>
                      </a:gs>
                    </a:gsLst>
                    <a:lin ang="5400000" scaled="1"/>
                  </a:gradFill>
                  <a:ln w="9525" cap="rnd">
                    <a:noFill/>
                    <a:round/>
                    <a:headEnd/>
                    <a:tailEnd/>
                  </a:ln>
                  <a:effectLst/>
                </p:spPr>
                <p:txBody>
                  <a:bodyPr/>
                  <a:lstStyle/>
                  <a:p>
                    <a:pPr fontAlgn="auto">
                      <a:spcBef>
                        <a:spcPts val="0"/>
                      </a:spcBef>
                      <a:spcAft>
                        <a:spcPts val="0"/>
                      </a:spcAft>
                      <a:defRPr/>
                    </a:pPr>
                    <a:endParaRPr lang="zh-CN" altLang="en-US" kern="0">
                      <a:solidFill>
                        <a:sysClr val="windowText" lastClr="000000"/>
                      </a:solidFill>
                    </a:endParaRPr>
                  </a:p>
                </p:txBody>
              </p:sp>
            </p:grpSp>
            <p:sp>
              <p:nvSpPr>
                <p:cNvPr id="351" name="Freeform 170"/>
                <p:cNvSpPr>
                  <a:spLocks/>
                </p:cNvSpPr>
                <p:nvPr/>
              </p:nvSpPr>
              <p:spPr bwMode="auto">
                <a:xfrm>
                  <a:off x="4436288" y="4326193"/>
                  <a:ext cx="457980" cy="124701"/>
                </a:xfrm>
                <a:custGeom>
                  <a:avLst/>
                  <a:gdLst/>
                  <a:ahLst/>
                  <a:cxnLst>
                    <a:cxn ang="0">
                      <a:pos x="0" y="177"/>
                    </a:cxn>
                    <a:cxn ang="0">
                      <a:pos x="177" y="0"/>
                    </a:cxn>
                    <a:cxn ang="0">
                      <a:pos x="514" y="0"/>
                    </a:cxn>
                    <a:cxn ang="0">
                      <a:pos x="336" y="177"/>
                    </a:cxn>
                    <a:cxn ang="0">
                      <a:pos x="0" y="177"/>
                    </a:cxn>
                  </a:cxnLst>
                  <a:rect l="0" t="0" r="r" b="b"/>
                  <a:pathLst>
                    <a:path w="515" h="178">
                      <a:moveTo>
                        <a:pt x="0" y="177"/>
                      </a:moveTo>
                      <a:lnTo>
                        <a:pt x="177" y="0"/>
                      </a:lnTo>
                      <a:lnTo>
                        <a:pt x="514" y="0"/>
                      </a:lnTo>
                      <a:lnTo>
                        <a:pt x="336" y="177"/>
                      </a:lnTo>
                      <a:lnTo>
                        <a:pt x="0" y="177"/>
                      </a:lnTo>
                    </a:path>
                  </a:pathLst>
                </a:custGeom>
                <a:gradFill rotWithShape="0">
                  <a:gsLst>
                    <a:gs pos="0">
                      <a:srgbClr val="DDDDDD"/>
                    </a:gs>
                    <a:gs pos="100000">
                      <a:srgbClr val="C0C0C0"/>
                    </a:gs>
                  </a:gsLst>
                  <a:lin ang="5400000" scaled="1"/>
                </a:gradFill>
                <a:ln w="3175" cap="flat" cmpd="sng">
                  <a:solidFill>
                    <a:srgbClr val="C0C0C0"/>
                  </a:solidFill>
                  <a:prstDash val="solid"/>
                  <a:round/>
                  <a:headEnd type="none" w="med" len="med"/>
                  <a:tailEnd type="none" w="med" len="med"/>
                </a:ln>
                <a:effectLst>
                  <a:outerShdw algn="ctr" rotWithShape="0">
                    <a:srgbClr val="000000"/>
                  </a:outerShdw>
                </a:effectLst>
              </p:spPr>
              <p:txBody>
                <a:bodyPr wrap="none" anchor="ctr"/>
                <a:lstStyle/>
                <a:p>
                  <a:pPr fontAlgn="auto">
                    <a:spcBef>
                      <a:spcPts val="0"/>
                    </a:spcBef>
                    <a:spcAft>
                      <a:spcPts val="0"/>
                    </a:spcAft>
                    <a:defRPr/>
                  </a:pPr>
                  <a:endParaRPr lang="zh-CN" altLang="en-US" kern="0">
                    <a:solidFill>
                      <a:sysClr val="windowText" lastClr="000000"/>
                    </a:solidFill>
                  </a:endParaRPr>
                </a:p>
              </p:txBody>
            </p:sp>
            <p:grpSp>
              <p:nvGrpSpPr>
                <p:cNvPr id="352" name="Group 171"/>
                <p:cNvGrpSpPr>
                  <a:grpSpLocks/>
                </p:cNvGrpSpPr>
                <p:nvPr/>
              </p:nvGrpSpPr>
              <p:grpSpPr bwMode="auto">
                <a:xfrm>
                  <a:off x="4521994" y="4353421"/>
                  <a:ext cx="284162" cy="68262"/>
                  <a:chOff x="1209" y="3072"/>
                  <a:chExt cx="257" cy="74"/>
                </a:xfrm>
              </p:grpSpPr>
              <p:sp>
                <p:nvSpPr>
                  <p:cNvPr id="362" name="Freeform 172"/>
                  <p:cNvSpPr>
                    <a:spLocks/>
                  </p:cNvSpPr>
                  <p:nvPr/>
                </p:nvSpPr>
                <p:spPr bwMode="auto">
                  <a:xfrm>
                    <a:off x="1209" y="3070"/>
                    <a:ext cx="78" cy="75"/>
                  </a:xfrm>
                  <a:custGeom>
                    <a:avLst/>
                    <a:gdLst/>
                    <a:ahLst/>
                    <a:cxnLst>
                      <a:cxn ang="0">
                        <a:pos x="75" y="0"/>
                      </a:cxn>
                      <a:cxn ang="0">
                        <a:pos x="0" y="75"/>
                      </a:cxn>
                      <a:cxn ang="0">
                        <a:pos x="75" y="75"/>
                      </a:cxn>
                      <a:cxn ang="0">
                        <a:pos x="75" y="0"/>
                      </a:cxn>
                    </a:cxnLst>
                    <a:rect l="0" t="0" r="r" b="b"/>
                    <a:pathLst>
                      <a:path w="76" h="76">
                        <a:moveTo>
                          <a:pt x="75" y="0"/>
                        </a:moveTo>
                        <a:lnTo>
                          <a:pt x="0" y="75"/>
                        </a:lnTo>
                        <a:lnTo>
                          <a:pt x="75" y="75"/>
                        </a:lnTo>
                        <a:lnTo>
                          <a:pt x="75" y="0"/>
                        </a:lnTo>
                      </a:path>
                    </a:pathLst>
                  </a:custGeom>
                  <a:solidFill>
                    <a:srgbClr val="777777"/>
                  </a:solidFill>
                  <a:ln w="9525" cap="rnd">
                    <a:noFill/>
                    <a:round/>
                    <a:headEnd/>
                    <a:tailEnd/>
                  </a:ln>
                  <a:effectLst/>
                </p:spPr>
                <p:txBody>
                  <a:bodyPr/>
                  <a:lstStyle/>
                  <a:p>
                    <a:pPr fontAlgn="auto">
                      <a:spcBef>
                        <a:spcPts val="0"/>
                      </a:spcBef>
                      <a:spcAft>
                        <a:spcPts val="0"/>
                      </a:spcAft>
                      <a:defRPr/>
                    </a:pPr>
                    <a:endParaRPr lang="zh-CN" altLang="en-US" kern="0">
                      <a:solidFill>
                        <a:sysClr val="windowText" lastClr="000000"/>
                      </a:solidFill>
                    </a:endParaRPr>
                  </a:p>
                </p:txBody>
              </p:sp>
              <p:sp>
                <p:nvSpPr>
                  <p:cNvPr id="363" name="Freeform 173"/>
                  <p:cNvSpPr>
                    <a:spLocks/>
                  </p:cNvSpPr>
                  <p:nvPr/>
                </p:nvSpPr>
                <p:spPr bwMode="auto">
                  <a:xfrm>
                    <a:off x="1284" y="3070"/>
                    <a:ext cx="184" cy="75"/>
                  </a:xfrm>
                  <a:custGeom>
                    <a:avLst/>
                    <a:gdLst/>
                    <a:ahLst/>
                    <a:cxnLst>
                      <a:cxn ang="0">
                        <a:pos x="0" y="0"/>
                      </a:cxn>
                      <a:cxn ang="0">
                        <a:pos x="0" y="75"/>
                      </a:cxn>
                      <a:cxn ang="0">
                        <a:pos x="100" y="75"/>
                      </a:cxn>
                      <a:cxn ang="0">
                        <a:pos x="177" y="0"/>
                      </a:cxn>
                      <a:cxn ang="0">
                        <a:pos x="0" y="0"/>
                      </a:cxn>
                    </a:cxnLst>
                    <a:rect l="0" t="0" r="r" b="b"/>
                    <a:pathLst>
                      <a:path w="178" h="76">
                        <a:moveTo>
                          <a:pt x="0" y="0"/>
                        </a:moveTo>
                        <a:lnTo>
                          <a:pt x="0" y="75"/>
                        </a:lnTo>
                        <a:lnTo>
                          <a:pt x="100" y="75"/>
                        </a:lnTo>
                        <a:lnTo>
                          <a:pt x="177" y="0"/>
                        </a:lnTo>
                        <a:lnTo>
                          <a:pt x="0" y="0"/>
                        </a:lnTo>
                      </a:path>
                    </a:pathLst>
                  </a:custGeom>
                  <a:gradFill rotWithShape="1">
                    <a:gsLst>
                      <a:gs pos="0">
                        <a:srgbClr val="B2B2B2"/>
                      </a:gs>
                      <a:gs pos="100000">
                        <a:srgbClr val="858585"/>
                      </a:gs>
                    </a:gsLst>
                    <a:lin ang="5400000" scaled="1"/>
                  </a:gradFill>
                  <a:ln w="9525" cap="rnd">
                    <a:noFill/>
                    <a:round/>
                    <a:headEnd/>
                    <a:tailEnd/>
                  </a:ln>
                  <a:effectLst/>
                </p:spPr>
                <p:txBody>
                  <a:bodyPr/>
                  <a:lstStyle/>
                  <a:p>
                    <a:pPr fontAlgn="auto">
                      <a:spcBef>
                        <a:spcPts val="0"/>
                      </a:spcBef>
                      <a:spcAft>
                        <a:spcPts val="0"/>
                      </a:spcAft>
                      <a:defRPr/>
                    </a:pPr>
                    <a:endParaRPr lang="zh-CN" altLang="en-US" kern="0">
                      <a:solidFill>
                        <a:sysClr val="windowText" lastClr="000000"/>
                      </a:solidFill>
                    </a:endParaRPr>
                  </a:p>
                </p:txBody>
              </p:sp>
            </p:grpSp>
            <p:sp>
              <p:nvSpPr>
                <p:cNvPr id="353" name="Rectangle 174"/>
                <p:cNvSpPr>
                  <a:spLocks noChangeArrowheads="1"/>
                </p:cNvSpPr>
                <p:nvPr/>
              </p:nvSpPr>
              <p:spPr bwMode="auto">
                <a:xfrm>
                  <a:off x="1006489" y="4507901"/>
                  <a:ext cx="3571234" cy="361634"/>
                </a:xfrm>
                <a:prstGeom prst="rect">
                  <a:avLst/>
                </a:prstGeom>
                <a:noFill/>
                <a:ln w="9525">
                  <a:noFill/>
                  <a:miter lim="800000"/>
                  <a:headEnd/>
                  <a:tailEnd/>
                </a:ln>
                <a:effectLst/>
              </p:spPr>
              <p:txBody>
                <a:bodyPr wrap="none" anchor="ctr"/>
                <a:lstStyle/>
                <a:p>
                  <a:pPr fontAlgn="auto">
                    <a:spcBef>
                      <a:spcPts val="0"/>
                    </a:spcBef>
                    <a:spcAft>
                      <a:spcPts val="0"/>
                    </a:spcAft>
                    <a:defRPr/>
                  </a:pPr>
                  <a:r>
                    <a:rPr lang="en-US" altLang="zh-CN" sz="2400" b="1" kern="0" dirty="0">
                      <a:solidFill>
                        <a:srgbClr val="FFFFFF"/>
                      </a:solidFill>
                      <a:latin typeface="黑体" pitchFamily="2" charset="-122"/>
                    </a:rPr>
                    <a:t>      </a:t>
                  </a:r>
                  <a:r>
                    <a:rPr lang="zh-CN" altLang="en-US" b="1" kern="0" dirty="0" smtClean="0">
                      <a:solidFill>
                        <a:srgbClr val="FFFFFF"/>
                      </a:solidFill>
                      <a:latin typeface="黑体" pitchFamily="2" charset="-122"/>
                    </a:rPr>
                    <a:t>金蝶云星空汽</a:t>
                  </a:r>
                  <a:r>
                    <a:rPr lang="zh-CN" altLang="en-US" b="1" kern="0" dirty="0">
                      <a:solidFill>
                        <a:srgbClr val="FFFFFF"/>
                      </a:solidFill>
                      <a:latin typeface="黑体" pitchFamily="2" charset="-122"/>
                    </a:rPr>
                    <a:t>配行业产品</a:t>
                  </a:r>
                </a:p>
              </p:txBody>
            </p:sp>
            <p:sp>
              <p:nvSpPr>
                <p:cNvPr id="354" name="Freeform 184"/>
                <p:cNvSpPr>
                  <a:spLocks/>
                </p:cNvSpPr>
                <p:nvPr/>
              </p:nvSpPr>
              <p:spPr bwMode="auto">
                <a:xfrm>
                  <a:off x="5193975" y="4342225"/>
                  <a:ext cx="457980" cy="126483"/>
                </a:xfrm>
                <a:custGeom>
                  <a:avLst/>
                  <a:gdLst/>
                  <a:ahLst/>
                  <a:cxnLst>
                    <a:cxn ang="0">
                      <a:pos x="0" y="177"/>
                    </a:cxn>
                    <a:cxn ang="0">
                      <a:pos x="177" y="0"/>
                    </a:cxn>
                    <a:cxn ang="0">
                      <a:pos x="514" y="0"/>
                    </a:cxn>
                    <a:cxn ang="0">
                      <a:pos x="336" y="177"/>
                    </a:cxn>
                    <a:cxn ang="0">
                      <a:pos x="0" y="177"/>
                    </a:cxn>
                  </a:cxnLst>
                  <a:rect l="0" t="0" r="r" b="b"/>
                  <a:pathLst>
                    <a:path w="515" h="178">
                      <a:moveTo>
                        <a:pt x="0" y="177"/>
                      </a:moveTo>
                      <a:lnTo>
                        <a:pt x="177" y="0"/>
                      </a:lnTo>
                      <a:lnTo>
                        <a:pt x="514" y="0"/>
                      </a:lnTo>
                      <a:lnTo>
                        <a:pt x="336" y="177"/>
                      </a:lnTo>
                      <a:lnTo>
                        <a:pt x="0" y="177"/>
                      </a:lnTo>
                    </a:path>
                  </a:pathLst>
                </a:custGeom>
                <a:gradFill rotWithShape="0">
                  <a:gsLst>
                    <a:gs pos="0">
                      <a:srgbClr val="DDDDDD"/>
                    </a:gs>
                    <a:gs pos="100000">
                      <a:srgbClr val="C0C0C0"/>
                    </a:gs>
                  </a:gsLst>
                  <a:lin ang="5400000" scaled="1"/>
                </a:gradFill>
                <a:ln w="3175" cap="flat" cmpd="sng">
                  <a:solidFill>
                    <a:srgbClr val="C0C0C0"/>
                  </a:solidFill>
                  <a:prstDash val="solid"/>
                  <a:round/>
                  <a:headEnd type="none" w="med" len="med"/>
                  <a:tailEnd type="none" w="med" len="med"/>
                </a:ln>
                <a:effectLst>
                  <a:outerShdw algn="ctr" rotWithShape="0">
                    <a:srgbClr val="000000"/>
                  </a:outerShdw>
                </a:effectLst>
              </p:spPr>
              <p:txBody>
                <a:bodyPr wrap="none" anchor="ctr"/>
                <a:lstStyle/>
                <a:p>
                  <a:pPr fontAlgn="auto">
                    <a:spcBef>
                      <a:spcPts val="0"/>
                    </a:spcBef>
                    <a:spcAft>
                      <a:spcPts val="0"/>
                    </a:spcAft>
                    <a:defRPr/>
                  </a:pPr>
                  <a:endParaRPr lang="zh-CN" altLang="en-US" kern="0">
                    <a:solidFill>
                      <a:sysClr val="windowText" lastClr="000000"/>
                    </a:solidFill>
                  </a:endParaRPr>
                </a:p>
              </p:txBody>
            </p:sp>
            <p:grpSp>
              <p:nvGrpSpPr>
                <p:cNvPr id="355" name="Group 185"/>
                <p:cNvGrpSpPr>
                  <a:grpSpLocks/>
                </p:cNvGrpSpPr>
                <p:nvPr/>
              </p:nvGrpSpPr>
              <p:grpSpPr bwMode="auto">
                <a:xfrm>
                  <a:off x="5280654" y="4369958"/>
                  <a:ext cx="282577" cy="68263"/>
                  <a:chOff x="1209" y="3072"/>
                  <a:chExt cx="257" cy="74"/>
                </a:xfrm>
              </p:grpSpPr>
              <p:sp>
                <p:nvSpPr>
                  <p:cNvPr id="360" name="Freeform 186"/>
                  <p:cNvSpPr>
                    <a:spLocks/>
                  </p:cNvSpPr>
                  <p:nvPr/>
                </p:nvSpPr>
                <p:spPr bwMode="auto">
                  <a:xfrm>
                    <a:off x="1207" y="3071"/>
                    <a:ext cx="78" cy="75"/>
                  </a:xfrm>
                  <a:custGeom>
                    <a:avLst/>
                    <a:gdLst/>
                    <a:ahLst/>
                    <a:cxnLst>
                      <a:cxn ang="0">
                        <a:pos x="75" y="0"/>
                      </a:cxn>
                      <a:cxn ang="0">
                        <a:pos x="0" y="75"/>
                      </a:cxn>
                      <a:cxn ang="0">
                        <a:pos x="75" y="75"/>
                      </a:cxn>
                      <a:cxn ang="0">
                        <a:pos x="75" y="0"/>
                      </a:cxn>
                    </a:cxnLst>
                    <a:rect l="0" t="0" r="r" b="b"/>
                    <a:pathLst>
                      <a:path w="76" h="76">
                        <a:moveTo>
                          <a:pt x="75" y="0"/>
                        </a:moveTo>
                        <a:lnTo>
                          <a:pt x="0" y="75"/>
                        </a:lnTo>
                        <a:lnTo>
                          <a:pt x="75" y="75"/>
                        </a:lnTo>
                        <a:lnTo>
                          <a:pt x="75" y="0"/>
                        </a:lnTo>
                      </a:path>
                    </a:pathLst>
                  </a:custGeom>
                  <a:solidFill>
                    <a:srgbClr val="777777"/>
                  </a:solidFill>
                  <a:ln w="9525" cap="rnd">
                    <a:noFill/>
                    <a:round/>
                    <a:headEnd/>
                    <a:tailEnd/>
                  </a:ln>
                  <a:effectLst/>
                </p:spPr>
                <p:txBody>
                  <a:bodyPr/>
                  <a:lstStyle/>
                  <a:p>
                    <a:pPr fontAlgn="auto">
                      <a:spcBef>
                        <a:spcPts val="0"/>
                      </a:spcBef>
                      <a:spcAft>
                        <a:spcPts val="0"/>
                      </a:spcAft>
                      <a:defRPr/>
                    </a:pPr>
                    <a:endParaRPr lang="zh-CN" altLang="en-US" kern="0">
                      <a:solidFill>
                        <a:sysClr val="windowText" lastClr="000000"/>
                      </a:solidFill>
                    </a:endParaRPr>
                  </a:p>
                </p:txBody>
              </p:sp>
              <p:sp>
                <p:nvSpPr>
                  <p:cNvPr id="361" name="Freeform 187"/>
                  <p:cNvSpPr>
                    <a:spLocks/>
                  </p:cNvSpPr>
                  <p:nvPr/>
                </p:nvSpPr>
                <p:spPr bwMode="auto">
                  <a:xfrm>
                    <a:off x="1282" y="3071"/>
                    <a:ext cx="182" cy="75"/>
                  </a:xfrm>
                  <a:custGeom>
                    <a:avLst/>
                    <a:gdLst/>
                    <a:ahLst/>
                    <a:cxnLst>
                      <a:cxn ang="0">
                        <a:pos x="0" y="0"/>
                      </a:cxn>
                      <a:cxn ang="0">
                        <a:pos x="0" y="75"/>
                      </a:cxn>
                      <a:cxn ang="0">
                        <a:pos x="100" y="75"/>
                      </a:cxn>
                      <a:cxn ang="0">
                        <a:pos x="177" y="0"/>
                      </a:cxn>
                      <a:cxn ang="0">
                        <a:pos x="0" y="0"/>
                      </a:cxn>
                    </a:cxnLst>
                    <a:rect l="0" t="0" r="r" b="b"/>
                    <a:pathLst>
                      <a:path w="178" h="76">
                        <a:moveTo>
                          <a:pt x="0" y="0"/>
                        </a:moveTo>
                        <a:lnTo>
                          <a:pt x="0" y="75"/>
                        </a:lnTo>
                        <a:lnTo>
                          <a:pt x="100" y="75"/>
                        </a:lnTo>
                        <a:lnTo>
                          <a:pt x="177" y="0"/>
                        </a:lnTo>
                        <a:lnTo>
                          <a:pt x="0" y="0"/>
                        </a:lnTo>
                      </a:path>
                    </a:pathLst>
                  </a:custGeom>
                  <a:gradFill rotWithShape="1">
                    <a:gsLst>
                      <a:gs pos="0">
                        <a:srgbClr val="B2B2B2"/>
                      </a:gs>
                      <a:gs pos="100000">
                        <a:srgbClr val="858585"/>
                      </a:gs>
                    </a:gsLst>
                    <a:lin ang="5400000" scaled="1"/>
                  </a:gradFill>
                  <a:ln w="9525" cap="rnd">
                    <a:noFill/>
                    <a:round/>
                    <a:headEnd/>
                    <a:tailEnd/>
                  </a:ln>
                  <a:effectLst/>
                </p:spPr>
                <p:txBody>
                  <a:bodyPr/>
                  <a:lstStyle/>
                  <a:p>
                    <a:pPr fontAlgn="auto">
                      <a:spcBef>
                        <a:spcPts val="0"/>
                      </a:spcBef>
                      <a:spcAft>
                        <a:spcPts val="0"/>
                      </a:spcAft>
                      <a:defRPr/>
                    </a:pPr>
                    <a:endParaRPr lang="zh-CN" altLang="en-US" kern="0">
                      <a:solidFill>
                        <a:sysClr val="windowText" lastClr="000000"/>
                      </a:solidFill>
                    </a:endParaRPr>
                  </a:p>
                </p:txBody>
              </p:sp>
            </p:grpSp>
            <p:sp>
              <p:nvSpPr>
                <p:cNvPr id="356" name="Freeform 184"/>
                <p:cNvSpPr>
                  <a:spLocks/>
                </p:cNvSpPr>
                <p:nvPr/>
              </p:nvSpPr>
              <p:spPr bwMode="auto">
                <a:xfrm>
                  <a:off x="4818498" y="4336882"/>
                  <a:ext cx="457980" cy="126482"/>
                </a:xfrm>
                <a:custGeom>
                  <a:avLst/>
                  <a:gdLst/>
                  <a:ahLst/>
                  <a:cxnLst>
                    <a:cxn ang="0">
                      <a:pos x="0" y="177"/>
                    </a:cxn>
                    <a:cxn ang="0">
                      <a:pos x="177" y="0"/>
                    </a:cxn>
                    <a:cxn ang="0">
                      <a:pos x="514" y="0"/>
                    </a:cxn>
                    <a:cxn ang="0">
                      <a:pos x="336" y="177"/>
                    </a:cxn>
                    <a:cxn ang="0">
                      <a:pos x="0" y="177"/>
                    </a:cxn>
                  </a:cxnLst>
                  <a:rect l="0" t="0" r="r" b="b"/>
                  <a:pathLst>
                    <a:path w="515" h="178">
                      <a:moveTo>
                        <a:pt x="0" y="177"/>
                      </a:moveTo>
                      <a:lnTo>
                        <a:pt x="177" y="0"/>
                      </a:lnTo>
                      <a:lnTo>
                        <a:pt x="514" y="0"/>
                      </a:lnTo>
                      <a:lnTo>
                        <a:pt x="336" y="177"/>
                      </a:lnTo>
                      <a:lnTo>
                        <a:pt x="0" y="177"/>
                      </a:lnTo>
                    </a:path>
                  </a:pathLst>
                </a:custGeom>
                <a:gradFill rotWithShape="0">
                  <a:gsLst>
                    <a:gs pos="0">
                      <a:srgbClr val="DDDDDD"/>
                    </a:gs>
                    <a:gs pos="100000">
                      <a:srgbClr val="C0C0C0"/>
                    </a:gs>
                  </a:gsLst>
                  <a:lin ang="5400000" scaled="1"/>
                </a:gradFill>
                <a:ln w="3175" cap="flat" cmpd="sng">
                  <a:solidFill>
                    <a:srgbClr val="C0C0C0"/>
                  </a:solidFill>
                  <a:prstDash val="solid"/>
                  <a:round/>
                  <a:headEnd type="none" w="med" len="med"/>
                  <a:tailEnd type="none" w="med" len="med"/>
                </a:ln>
                <a:effectLst>
                  <a:outerShdw algn="ctr" rotWithShape="0">
                    <a:srgbClr val="000000"/>
                  </a:outerShdw>
                </a:effectLst>
              </p:spPr>
              <p:txBody>
                <a:bodyPr wrap="none" anchor="ctr"/>
                <a:lstStyle/>
                <a:p>
                  <a:pPr fontAlgn="auto">
                    <a:spcBef>
                      <a:spcPts val="0"/>
                    </a:spcBef>
                    <a:spcAft>
                      <a:spcPts val="0"/>
                    </a:spcAft>
                    <a:defRPr/>
                  </a:pPr>
                  <a:endParaRPr lang="zh-CN" altLang="en-US" kern="0">
                    <a:solidFill>
                      <a:sysClr val="windowText" lastClr="000000"/>
                    </a:solidFill>
                  </a:endParaRPr>
                </a:p>
              </p:txBody>
            </p:sp>
            <p:grpSp>
              <p:nvGrpSpPr>
                <p:cNvPr id="357" name="Group 185"/>
                <p:cNvGrpSpPr>
                  <a:grpSpLocks/>
                </p:cNvGrpSpPr>
                <p:nvPr/>
              </p:nvGrpSpPr>
              <p:grpSpPr bwMode="auto">
                <a:xfrm>
                  <a:off x="4905309" y="4365104"/>
                  <a:ext cx="282577" cy="68263"/>
                  <a:chOff x="1209" y="3072"/>
                  <a:chExt cx="257" cy="74"/>
                </a:xfrm>
              </p:grpSpPr>
              <p:sp>
                <p:nvSpPr>
                  <p:cNvPr id="358" name="Freeform 186"/>
                  <p:cNvSpPr>
                    <a:spLocks/>
                  </p:cNvSpPr>
                  <p:nvPr/>
                </p:nvSpPr>
                <p:spPr bwMode="auto">
                  <a:xfrm>
                    <a:off x="1211" y="3070"/>
                    <a:ext cx="77" cy="70"/>
                  </a:xfrm>
                  <a:custGeom>
                    <a:avLst/>
                    <a:gdLst/>
                    <a:ahLst/>
                    <a:cxnLst>
                      <a:cxn ang="0">
                        <a:pos x="75" y="0"/>
                      </a:cxn>
                      <a:cxn ang="0">
                        <a:pos x="0" y="75"/>
                      </a:cxn>
                      <a:cxn ang="0">
                        <a:pos x="75" y="75"/>
                      </a:cxn>
                      <a:cxn ang="0">
                        <a:pos x="75" y="0"/>
                      </a:cxn>
                    </a:cxnLst>
                    <a:rect l="0" t="0" r="r" b="b"/>
                    <a:pathLst>
                      <a:path w="76" h="76">
                        <a:moveTo>
                          <a:pt x="75" y="0"/>
                        </a:moveTo>
                        <a:lnTo>
                          <a:pt x="0" y="75"/>
                        </a:lnTo>
                        <a:lnTo>
                          <a:pt x="75" y="75"/>
                        </a:lnTo>
                        <a:lnTo>
                          <a:pt x="75" y="0"/>
                        </a:lnTo>
                      </a:path>
                    </a:pathLst>
                  </a:custGeom>
                  <a:solidFill>
                    <a:srgbClr val="777777"/>
                  </a:solidFill>
                  <a:ln w="9525" cap="rnd">
                    <a:noFill/>
                    <a:round/>
                    <a:headEnd/>
                    <a:tailEnd/>
                  </a:ln>
                  <a:effectLst/>
                </p:spPr>
                <p:txBody>
                  <a:bodyPr/>
                  <a:lstStyle/>
                  <a:p>
                    <a:pPr fontAlgn="auto">
                      <a:spcBef>
                        <a:spcPts val="0"/>
                      </a:spcBef>
                      <a:spcAft>
                        <a:spcPts val="0"/>
                      </a:spcAft>
                      <a:defRPr/>
                    </a:pPr>
                    <a:endParaRPr lang="zh-CN" altLang="en-US" kern="0">
                      <a:solidFill>
                        <a:sysClr val="windowText" lastClr="000000"/>
                      </a:solidFill>
                    </a:endParaRPr>
                  </a:p>
                </p:txBody>
              </p:sp>
              <p:sp>
                <p:nvSpPr>
                  <p:cNvPr id="359" name="Freeform 187"/>
                  <p:cNvSpPr>
                    <a:spLocks/>
                  </p:cNvSpPr>
                  <p:nvPr/>
                </p:nvSpPr>
                <p:spPr bwMode="auto">
                  <a:xfrm>
                    <a:off x="1285" y="3070"/>
                    <a:ext cx="181" cy="70"/>
                  </a:xfrm>
                  <a:custGeom>
                    <a:avLst/>
                    <a:gdLst/>
                    <a:ahLst/>
                    <a:cxnLst>
                      <a:cxn ang="0">
                        <a:pos x="0" y="0"/>
                      </a:cxn>
                      <a:cxn ang="0">
                        <a:pos x="0" y="75"/>
                      </a:cxn>
                      <a:cxn ang="0">
                        <a:pos x="100" y="75"/>
                      </a:cxn>
                      <a:cxn ang="0">
                        <a:pos x="177" y="0"/>
                      </a:cxn>
                      <a:cxn ang="0">
                        <a:pos x="0" y="0"/>
                      </a:cxn>
                    </a:cxnLst>
                    <a:rect l="0" t="0" r="r" b="b"/>
                    <a:pathLst>
                      <a:path w="178" h="76">
                        <a:moveTo>
                          <a:pt x="0" y="0"/>
                        </a:moveTo>
                        <a:lnTo>
                          <a:pt x="0" y="75"/>
                        </a:lnTo>
                        <a:lnTo>
                          <a:pt x="100" y="75"/>
                        </a:lnTo>
                        <a:lnTo>
                          <a:pt x="177" y="0"/>
                        </a:lnTo>
                        <a:lnTo>
                          <a:pt x="0" y="0"/>
                        </a:lnTo>
                      </a:path>
                    </a:pathLst>
                  </a:custGeom>
                  <a:gradFill rotWithShape="1">
                    <a:gsLst>
                      <a:gs pos="0">
                        <a:srgbClr val="B2B2B2"/>
                      </a:gs>
                      <a:gs pos="100000">
                        <a:srgbClr val="858585"/>
                      </a:gs>
                    </a:gsLst>
                    <a:lin ang="5400000" scaled="1"/>
                  </a:gradFill>
                  <a:ln w="9525" cap="rnd">
                    <a:noFill/>
                    <a:round/>
                    <a:headEnd/>
                    <a:tailEnd/>
                  </a:ln>
                  <a:effectLst/>
                </p:spPr>
                <p:txBody>
                  <a:bodyPr/>
                  <a:lstStyle/>
                  <a:p>
                    <a:pPr fontAlgn="auto">
                      <a:spcBef>
                        <a:spcPts val="0"/>
                      </a:spcBef>
                      <a:spcAft>
                        <a:spcPts val="0"/>
                      </a:spcAft>
                      <a:defRPr/>
                    </a:pPr>
                    <a:endParaRPr lang="zh-CN" altLang="en-US" kern="0">
                      <a:solidFill>
                        <a:sysClr val="windowText" lastClr="000000"/>
                      </a:solidFill>
                    </a:endParaRPr>
                  </a:p>
                </p:txBody>
              </p:sp>
            </p:grpSp>
          </p:grpSp>
          <p:sp>
            <p:nvSpPr>
              <p:cNvPr id="337" name="矩形 386"/>
              <p:cNvSpPr>
                <a:spLocks noChangeArrowheads="1"/>
              </p:cNvSpPr>
              <p:nvPr/>
            </p:nvSpPr>
            <p:spPr bwMode="auto">
              <a:xfrm>
                <a:off x="5550010" y="3741242"/>
                <a:ext cx="2298164" cy="338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58775"/>
                <a:r>
                  <a:rPr lang="zh-CN" altLang="en-US" sz="1600" b="1" i="1">
                    <a:solidFill>
                      <a:srgbClr val="7030A0"/>
                    </a:solidFill>
                  </a:rPr>
                  <a:t>开放的模型接口</a:t>
                </a:r>
                <a:endParaRPr lang="en-US" altLang="zh-CN" sz="1600" b="1" i="1">
                  <a:solidFill>
                    <a:srgbClr val="7030A0"/>
                  </a:solidFill>
                </a:endParaRPr>
              </a:p>
            </p:txBody>
          </p:sp>
        </p:grpSp>
      </p:grpSp>
      <p:grpSp>
        <p:nvGrpSpPr>
          <p:cNvPr id="376" name="组合 264"/>
          <p:cNvGrpSpPr>
            <a:grpSpLocks/>
          </p:cNvGrpSpPr>
          <p:nvPr/>
        </p:nvGrpSpPr>
        <p:grpSpPr bwMode="auto">
          <a:xfrm>
            <a:off x="228600" y="481360"/>
            <a:ext cx="4267200" cy="1509713"/>
            <a:chOff x="228600" y="762000"/>
            <a:chExt cx="4267201" cy="1509695"/>
          </a:xfrm>
        </p:grpSpPr>
        <p:grpSp>
          <p:nvGrpSpPr>
            <p:cNvPr id="377" name="组合 199"/>
            <p:cNvGrpSpPr>
              <a:grpSpLocks/>
            </p:cNvGrpSpPr>
            <p:nvPr/>
          </p:nvGrpSpPr>
          <p:grpSpPr bwMode="auto">
            <a:xfrm>
              <a:off x="228600" y="762000"/>
              <a:ext cx="4267201" cy="1154099"/>
              <a:chOff x="228600" y="762000"/>
              <a:chExt cx="4267201" cy="1154099"/>
            </a:xfrm>
          </p:grpSpPr>
          <p:pic>
            <p:nvPicPr>
              <p:cNvPr id="37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4823" y="981075"/>
                <a:ext cx="102625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0" name="Picture 15" descr="http://www.sjbijia.com/upfile/ProductPic/19/ce7269be9228b2c4ee46f0b04f5891bd3711ba1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835025"/>
                <a:ext cx="1501089" cy="949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1" name="Picture 2" descr="http://img.hqbpc.com/pro/2011/04/15070502043939.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914400"/>
                <a:ext cx="944071" cy="76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2"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71800" y="908050"/>
                <a:ext cx="360779"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3" name="矩形 396"/>
              <p:cNvSpPr>
                <a:spLocks noChangeArrowheads="1"/>
              </p:cNvSpPr>
              <p:nvPr/>
            </p:nvSpPr>
            <p:spPr bwMode="auto">
              <a:xfrm>
                <a:off x="746931" y="1636058"/>
                <a:ext cx="441146" cy="246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000" b="1"/>
                  <a:t>Ipad</a:t>
                </a:r>
                <a:endParaRPr lang="zh-CN" altLang="en-US" sz="1000" b="1"/>
              </a:p>
            </p:txBody>
          </p:sp>
          <p:sp>
            <p:nvSpPr>
              <p:cNvPr id="384" name="矩形 397"/>
              <p:cNvSpPr>
                <a:spLocks noChangeArrowheads="1"/>
              </p:cNvSpPr>
              <p:nvPr/>
            </p:nvSpPr>
            <p:spPr bwMode="auto">
              <a:xfrm>
                <a:off x="3581400" y="1636058"/>
                <a:ext cx="569387" cy="246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000" b="1"/>
                  <a:t>Iphone</a:t>
                </a:r>
                <a:endParaRPr lang="zh-CN" altLang="en-US" sz="1000" b="1"/>
              </a:p>
            </p:txBody>
          </p:sp>
          <p:sp>
            <p:nvSpPr>
              <p:cNvPr id="385" name="矩形 398"/>
              <p:cNvSpPr>
                <a:spLocks noChangeArrowheads="1"/>
              </p:cNvSpPr>
              <p:nvPr/>
            </p:nvSpPr>
            <p:spPr bwMode="auto">
              <a:xfrm>
                <a:off x="1606824" y="1633180"/>
                <a:ext cx="889987" cy="246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000" b="1"/>
                  <a:t>Android</a:t>
                </a:r>
                <a:r>
                  <a:rPr lang="zh-CN" altLang="en-US" sz="1000" b="1"/>
                  <a:t> </a:t>
                </a:r>
                <a:r>
                  <a:rPr lang="en-US" altLang="zh-CN" sz="1000" b="1"/>
                  <a:t>pad</a:t>
                </a:r>
                <a:endParaRPr lang="zh-CN" altLang="en-US" sz="1000" b="1"/>
              </a:p>
            </p:txBody>
          </p:sp>
          <p:sp>
            <p:nvSpPr>
              <p:cNvPr id="386" name="矩形 399"/>
              <p:cNvSpPr>
                <a:spLocks noChangeArrowheads="1"/>
              </p:cNvSpPr>
              <p:nvPr/>
            </p:nvSpPr>
            <p:spPr bwMode="auto">
              <a:xfrm>
                <a:off x="2590800" y="1638300"/>
                <a:ext cx="1018227" cy="246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000" b="1"/>
                  <a:t>Android</a:t>
                </a:r>
                <a:r>
                  <a:rPr lang="zh-CN" altLang="en-US" sz="1000" b="1"/>
                  <a:t> </a:t>
                </a:r>
                <a:r>
                  <a:rPr lang="en-US" altLang="zh-CN" sz="1000" b="1"/>
                  <a:t>phone</a:t>
                </a:r>
                <a:endParaRPr lang="zh-CN" altLang="en-US" sz="1000" b="1"/>
              </a:p>
            </p:txBody>
          </p:sp>
          <p:sp>
            <p:nvSpPr>
              <p:cNvPr id="387" name="矩形 386"/>
              <p:cNvSpPr/>
              <p:nvPr/>
            </p:nvSpPr>
            <p:spPr>
              <a:xfrm>
                <a:off x="228600" y="762000"/>
                <a:ext cx="4267201" cy="1154099"/>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88" name="矩形 402"/>
              <p:cNvSpPr>
                <a:spLocks noChangeArrowheads="1"/>
              </p:cNvSpPr>
              <p:nvPr/>
            </p:nvSpPr>
            <p:spPr bwMode="auto">
              <a:xfrm>
                <a:off x="700635" y="762000"/>
                <a:ext cx="1217000" cy="400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a:solidFill>
                      <a:srgbClr val="FF0000"/>
                    </a:solidFill>
                  </a:rPr>
                  <a:t>移动终端</a:t>
                </a:r>
              </a:p>
            </p:txBody>
          </p:sp>
        </p:grpSp>
        <p:pic>
          <p:nvPicPr>
            <p:cNvPr id="37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9752" y="1844824"/>
              <a:ext cx="538427" cy="426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89" name="组合 265"/>
          <p:cNvGrpSpPr>
            <a:grpSpLocks/>
          </p:cNvGrpSpPr>
          <p:nvPr/>
        </p:nvGrpSpPr>
        <p:grpSpPr bwMode="auto">
          <a:xfrm>
            <a:off x="4648200" y="411510"/>
            <a:ext cx="2647950" cy="1579563"/>
            <a:chOff x="4648200" y="691662"/>
            <a:chExt cx="2647427" cy="1580033"/>
          </a:xfrm>
        </p:grpSpPr>
        <p:grpSp>
          <p:nvGrpSpPr>
            <p:cNvPr id="390" name="组合 259"/>
            <p:cNvGrpSpPr>
              <a:grpSpLocks/>
            </p:cNvGrpSpPr>
            <p:nvPr/>
          </p:nvGrpSpPr>
          <p:grpSpPr bwMode="auto">
            <a:xfrm>
              <a:off x="4648200" y="691662"/>
              <a:ext cx="2647427" cy="1238738"/>
              <a:chOff x="4648200" y="691662"/>
              <a:chExt cx="2647427" cy="1238738"/>
            </a:xfrm>
          </p:grpSpPr>
          <p:pic>
            <p:nvPicPr>
              <p:cNvPr id="392" name="Picture 2" descr="http://img5.pcpop.com/ProductImages/Original/4/4145/004145602.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80212" y="908050"/>
                <a:ext cx="1415415"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3" name="Picture 4" descr="http://img5.pcpop.com/ProductImages/Original/3/3445/003445404.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37767" y="1052735"/>
                <a:ext cx="1056804" cy="804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4" name="矩形 393"/>
              <p:cNvSpPr/>
              <p:nvPr/>
            </p:nvSpPr>
            <p:spPr>
              <a:xfrm>
                <a:off x="4648200" y="761533"/>
                <a:ext cx="2602986" cy="1154456"/>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95" name="矩形 403"/>
              <p:cNvSpPr>
                <a:spLocks noChangeArrowheads="1"/>
              </p:cNvSpPr>
              <p:nvPr/>
            </p:nvSpPr>
            <p:spPr bwMode="auto">
              <a:xfrm>
                <a:off x="4881008" y="691662"/>
                <a:ext cx="2257369" cy="33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600" b="1">
                    <a:solidFill>
                      <a:srgbClr val="002060"/>
                    </a:solidFill>
                  </a:rPr>
                  <a:t>桌面终端（</a:t>
                </a:r>
                <a:r>
                  <a:rPr lang="en-US" altLang="zh-CN" sz="1600" b="1">
                    <a:solidFill>
                      <a:srgbClr val="002060"/>
                    </a:solidFill>
                  </a:rPr>
                  <a:t>GUI</a:t>
                </a:r>
                <a:r>
                  <a:rPr lang="zh-CN" altLang="en-US" sz="1600" b="1">
                    <a:solidFill>
                      <a:srgbClr val="002060"/>
                    </a:solidFill>
                  </a:rPr>
                  <a:t>和</a:t>
                </a:r>
                <a:r>
                  <a:rPr lang="en-US" altLang="zh-CN" sz="1600" b="1">
                    <a:solidFill>
                      <a:srgbClr val="002060"/>
                    </a:solidFill>
                  </a:rPr>
                  <a:t>WEB</a:t>
                </a:r>
                <a:r>
                  <a:rPr lang="zh-CN" altLang="en-US" sz="1600" b="1">
                    <a:solidFill>
                      <a:srgbClr val="002060"/>
                    </a:solidFill>
                  </a:rPr>
                  <a:t>）</a:t>
                </a:r>
              </a:p>
            </p:txBody>
          </p:sp>
        </p:grpSp>
        <p:pic>
          <p:nvPicPr>
            <p:cNvPr id="391"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24128" y="1844824"/>
              <a:ext cx="538427" cy="426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96" name="组合 266"/>
          <p:cNvGrpSpPr>
            <a:grpSpLocks/>
          </p:cNvGrpSpPr>
          <p:nvPr/>
        </p:nvGrpSpPr>
        <p:grpSpPr bwMode="auto">
          <a:xfrm>
            <a:off x="7543800" y="481360"/>
            <a:ext cx="1371600" cy="1509713"/>
            <a:chOff x="7543800" y="762000"/>
            <a:chExt cx="1371600" cy="1509695"/>
          </a:xfrm>
        </p:grpSpPr>
        <p:grpSp>
          <p:nvGrpSpPr>
            <p:cNvPr id="397" name="组合 260"/>
            <p:cNvGrpSpPr>
              <a:grpSpLocks/>
            </p:cNvGrpSpPr>
            <p:nvPr/>
          </p:nvGrpSpPr>
          <p:grpSpPr bwMode="auto">
            <a:xfrm>
              <a:off x="7543800" y="762000"/>
              <a:ext cx="1371600" cy="1154099"/>
              <a:chOff x="7543800" y="762000"/>
              <a:chExt cx="1371600" cy="1154099"/>
            </a:xfrm>
          </p:grpSpPr>
          <p:pic>
            <p:nvPicPr>
              <p:cNvPr id="399"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96200" y="976911"/>
                <a:ext cx="1066800" cy="86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0" name="矩形 404"/>
              <p:cNvSpPr>
                <a:spLocks noChangeArrowheads="1"/>
              </p:cNvSpPr>
              <p:nvPr/>
            </p:nvSpPr>
            <p:spPr bwMode="auto">
              <a:xfrm>
                <a:off x="7696200" y="762000"/>
                <a:ext cx="1195754" cy="307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400" b="1">
                    <a:solidFill>
                      <a:srgbClr val="00B050"/>
                    </a:solidFill>
                  </a:rPr>
                  <a:t>手持终端</a:t>
                </a:r>
              </a:p>
            </p:txBody>
          </p:sp>
          <p:sp>
            <p:nvSpPr>
              <p:cNvPr id="401" name="矩形 400"/>
              <p:cNvSpPr/>
              <p:nvPr/>
            </p:nvSpPr>
            <p:spPr>
              <a:xfrm>
                <a:off x="7543800" y="762000"/>
                <a:ext cx="1371600" cy="1154099"/>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pic>
          <p:nvPicPr>
            <p:cNvPr id="39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84368" y="1844824"/>
              <a:ext cx="538427" cy="426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315589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24"/>
                                        </p:tgtEl>
                                        <p:attrNameLst>
                                          <p:attrName>style.visibility</p:attrName>
                                        </p:attrNameLst>
                                      </p:cBhvr>
                                      <p:to>
                                        <p:strVal val="visible"/>
                                      </p:to>
                                    </p:set>
                                    <p:animEffect transition="in" filter="box(in)">
                                      <p:cBhvr>
                                        <p:cTn id="7" dur="500"/>
                                        <p:tgtEl>
                                          <p:spTgt spid="22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90"/>
                                        </p:tgtEl>
                                        <p:attrNameLst>
                                          <p:attrName>style.visibility</p:attrName>
                                        </p:attrNameLst>
                                      </p:cBhvr>
                                      <p:to>
                                        <p:strVal val="visible"/>
                                      </p:to>
                                    </p:set>
                                    <p:anim calcmode="lin" valueType="num">
                                      <p:cBhvr additive="base">
                                        <p:cTn id="12" dur="500" fill="hold"/>
                                        <p:tgtEl>
                                          <p:spTgt spid="290"/>
                                        </p:tgtEl>
                                        <p:attrNameLst>
                                          <p:attrName>ppt_x</p:attrName>
                                        </p:attrNameLst>
                                      </p:cBhvr>
                                      <p:tavLst>
                                        <p:tav tm="0">
                                          <p:val>
                                            <p:strVal val="#ppt_x"/>
                                          </p:val>
                                        </p:tav>
                                        <p:tav tm="100000">
                                          <p:val>
                                            <p:strVal val="#ppt_x"/>
                                          </p:val>
                                        </p:tav>
                                      </p:tavLst>
                                    </p:anim>
                                    <p:anim calcmode="lin" valueType="num">
                                      <p:cBhvr additive="base">
                                        <p:cTn id="13" dur="500" fill="hold"/>
                                        <p:tgtEl>
                                          <p:spTgt spid="29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33"/>
                                        </p:tgtEl>
                                        <p:attrNameLst>
                                          <p:attrName>style.visibility</p:attrName>
                                        </p:attrNameLst>
                                      </p:cBhvr>
                                      <p:to>
                                        <p:strVal val="visible"/>
                                      </p:to>
                                    </p:set>
                                    <p:anim calcmode="lin" valueType="num">
                                      <p:cBhvr additive="base">
                                        <p:cTn id="18" dur="500" fill="hold"/>
                                        <p:tgtEl>
                                          <p:spTgt spid="333"/>
                                        </p:tgtEl>
                                        <p:attrNameLst>
                                          <p:attrName>ppt_x</p:attrName>
                                        </p:attrNameLst>
                                      </p:cBhvr>
                                      <p:tavLst>
                                        <p:tav tm="0">
                                          <p:val>
                                            <p:strVal val="#ppt_x"/>
                                          </p:val>
                                        </p:tav>
                                        <p:tav tm="100000">
                                          <p:val>
                                            <p:strVal val="#ppt_x"/>
                                          </p:val>
                                        </p:tav>
                                      </p:tavLst>
                                    </p:anim>
                                    <p:anim calcmode="lin" valueType="num">
                                      <p:cBhvr additive="base">
                                        <p:cTn id="19" dur="500" fill="hold"/>
                                        <p:tgtEl>
                                          <p:spTgt spid="333"/>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03"/>
                                        </p:tgtEl>
                                        <p:attrNameLst>
                                          <p:attrName>style.visibility</p:attrName>
                                        </p:attrNameLst>
                                      </p:cBhvr>
                                      <p:to>
                                        <p:strVal val="visible"/>
                                      </p:to>
                                    </p:set>
                                    <p:anim calcmode="lin" valueType="num">
                                      <p:cBhvr additive="base">
                                        <p:cTn id="24" dur="500" fill="hold"/>
                                        <p:tgtEl>
                                          <p:spTgt spid="203"/>
                                        </p:tgtEl>
                                        <p:attrNameLst>
                                          <p:attrName>ppt_x</p:attrName>
                                        </p:attrNameLst>
                                      </p:cBhvr>
                                      <p:tavLst>
                                        <p:tav tm="0">
                                          <p:val>
                                            <p:strVal val="#ppt_x"/>
                                          </p:val>
                                        </p:tav>
                                        <p:tav tm="100000">
                                          <p:val>
                                            <p:strVal val="#ppt_x"/>
                                          </p:val>
                                        </p:tav>
                                      </p:tavLst>
                                    </p:anim>
                                    <p:anim calcmode="lin" valueType="num">
                                      <p:cBhvr additive="base">
                                        <p:cTn id="25" dur="500" fill="hold"/>
                                        <p:tgtEl>
                                          <p:spTgt spid="203"/>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215"/>
                                        </p:tgtEl>
                                        <p:attrNameLst>
                                          <p:attrName>style.visibility</p:attrName>
                                        </p:attrNameLst>
                                      </p:cBhvr>
                                      <p:to>
                                        <p:strVal val="visible"/>
                                      </p:to>
                                    </p:set>
                                    <p:anim calcmode="lin" valueType="num">
                                      <p:cBhvr additive="base">
                                        <p:cTn id="30" dur="500" fill="hold"/>
                                        <p:tgtEl>
                                          <p:spTgt spid="215"/>
                                        </p:tgtEl>
                                        <p:attrNameLst>
                                          <p:attrName>ppt_x</p:attrName>
                                        </p:attrNameLst>
                                      </p:cBhvr>
                                      <p:tavLst>
                                        <p:tav tm="0">
                                          <p:val>
                                            <p:strVal val="#ppt_x"/>
                                          </p:val>
                                        </p:tav>
                                        <p:tav tm="100000">
                                          <p:val>
                                            <p:strVal val="#ppt_x"/>
                                          </p:val>
                                        </p:tav>
                                      </p:tavLst>
                                    </p:anim>
                                    <p:anim calcmode="lin" valueType="num">
                                      <p:cBhvr additive="base">
                                        <p:cTn id="31" dur="500" fill="hold"/>
                                        <p:tgtEl>
                                          <p:spTgt spid="215"/>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287"/>
                                        </p:tgtEl>
                                        <p:attrNameLst>
                                          <p:attrName>style.visibility</p:attrName>
                                        </p:attrNameLst>
                                      </p:cBhvr>
                                      <p:to>
                                        <p:strVal val="visible"/>
                                      </p:to>
                                    </p:set>
                                    <p:animEffect transition="in" filter="blinds(horizontal)">
                                      <p:cBhvr>
                                        <p:cTn id="36" dur="500"/>
                                        <p:tgtEl>
                                          <p:spTgt spid="287"/>
                                        </p:tgtEl>
                                      </p:cBhvr>
                                    </p:animEffec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nodeType="clickEffect">
                                  <p:stCondLst>
                                    <p:cond delay="0"/>
                                  </p:stCondLst>
                                  <p:childTnLst>
                                    <p:set>
                                      <p:cBhvr>
                                        <p:cTn id="40" dur="1" fill="hold">
                                          <p:stCondLst>
                                            <p:cond delay="0"/>
                                          </p:stCondLst>
                                        </p:cTn>
                                        <p:tgtEl>
                                          <p:spTgt spid="376"/>
                                        </p:tgtEl>
                                        <p:attrNameLst>
                                          <p:attrName>style.visibility</p:attrName>
                                        </p:attrNameLst>
                                      </p:cBhvr>
                                      <p:to>
                                        <p:strVal val="visible"/>
                                      </p:to>
                                    </p:set>
                                    <p:animEffect transition="in" filter="checkerboard(across)">
                                      <p:cBhvr>
                                        <p:cTn id="41" dur="500"/>
                                        <p:tgtEl>
                                          <p:spTgt spid="376"/>
                                        </p:tgtEl>
                                      </p:cBhvr>
                                    </p:animEffect>
                                  </p:childTnLst>
                                </p:cTn>
                              </p:par>
                            </p:childTnLst>
                          </p:cTn>
                        </p:par>
                      </p:childTnLst>
                    </p:cTn>
                  </p:par>
                  <p:par>
                    <p:cTn id="42" fill="hold">
                      <p:stCondLst>
                        <p:cond delay="indefinite"/>
                      </p:stCondLst>
                      <p:childTnLst>
                        <p:par>
                          <p:cTn id="43" fill="hold">
                            <p:stCondLst>
                              <p:cond delay="0"/>
                            </p:stCondLst>
                            <p:childTnLst>
                              <p:par>
                                <p:cTn id="44" presetID="5" presetClass="entr" presetSubtype="10" fill="hold" nodeType="clickEffect">
                                  <p:stCondLst>
                                    <p:cond delay="0"/>
                                  </p:stCondLst>
                                  <p:childTnLst>
                                    <p:set>
                                      <p:cBhvr>
                                        <p:cTn id="45" dur="1" fill="hold">
                                          <p:stCondLst>
                                            <p:cond delay="0"/>
                                          </p:stCondLst>
                                        </p:cTn>
                                        <p:tgtEl>
                                          <p:spTgt spid="389"/>
                                        </p:tgtEl>
                                        <p:attrNameLst>
                                          <p:attrName>style.visibility</p:attrName>
                                        </p:attrNameLst>
                                      </p:cBhvr>
                                      <p:to>
                                        <p:strVal val="visible"/>
                                      </p:to>
                                    </p:set>
                                    <p:animEffect transition="in" filter="checkerboard(across)">
                                      <p:cBhvr>
                                        <p:cTn id="46" dur="500"/>
                                        <p:tgtEl>
                                          <p:spTgt spid="389"/>
                                        </p:tgtEl>
                                      </p:cBhvr>
                                    </p:animEffect>
                                  </p:childTnLst>
                                </p:cTn>
                              </p:par>
                            </p:childTnLst>
                          </p:cTn>
                        </p:par>
                      </p:childTnLst>
                    </p:cTn>
                  </p:par>
                  <p:par>
                    <p:cTn id="47" fill="hold">
                      <p:stCondLst>
                        <p:cond delay="indefinite"/>
                      </p:stCondLst>
                      <p:childTnLst>
                        <p:par>
                          <p:cTn id="48" fill="hold">
                            <p:stCondLst>
                              <p:cond delay="0"/>
                            </p:stCondLst>
                            <p:childTnLst>
                              <p:par>
                                <p:cTn id="49" presetID="5" presetClass="entr" presetSubtype="10" fill="hold" nodeType="clickEffect">
                                  <p:stCondLst>
                                    <p:cond delay="0"/>
                                  </p:stCondLst>
                                  <p:childTnLst>
                                    <p:set>
                                      <p:cBhvr>
                                        <p:cTn id="50" dur="1" fill="hold">
                                          <p:stCondLst>
                                            <p:cond delay="0"/>
                                          </p:stCondLst>
                                        </p:cTn>
                                        <p:tgtEl>
                                          <p:spTgt spid="396"/>
                                        </p:tgtEl>
                                        <p:attrNameLst>
                                          <p:attrName>style.visibility</p:attrName>
                                        </p:attrNameLst>
                                      </p:cBhvr>
                                      <p:to>
                                        <p:strVal val="visible"/>
                                      </p:to>
                                    </p:set>
                                    <p:animEffect transition="in" filter="checkerboard(across)">
                                      <p:cBhvr>
                                        <p:cTn id="51" dur="500"/>
                                        <p:tgtEl>
                                          <p:spTgt spid="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effectLst>
                  <a:outerShdw blurRad="38100" dist="38100" dir="2700000" algn="tl">
                    <a:srgbClr val="C0C0C0"/>
                  </a:outerShdw>
                </a:effectLst>
                <a:latin typeface="微软雅黑" pitchFamily="34" charset="-122"/>
                <a:ea typeface="微软雅黑" pitchFamily="34" charset="-122"/>
              </a:rPr>
              <a:t>金蝶云星空技术平台标准性</a:t>
            </a:r>
            <a:endParaRPr lang="zh-CN" altLang="en-US" dirty="0"/>
          </a:p>
        </p:txBody>
      </p:sp>
      <p:grpSp>
        <p:nvGrpSpPr>
          <p:cNvPr id="5" name="组合 10"/>
          <p:cNvGrpSpPr>
            <a:grpSpLocks/>
          </p:cNvGrpSpPr>
          <p:nvPr/>
        </p:nvGrpSpPr>
        <p:grpSpPr bwMode="auto">
          <a:xfrm>
            <a:off x="452438" y="569367"/>
            <a:ext cx="8004175" cy="3951932"/>
            <a:chOff x="107950" y="762000"/>
            <a:chExt cx="8748713" cy="5302250"/>
          </a:xfrm>
        </p:grpSpPr>
        <p:pic>
          <p:nvPicPr>
            <p:cNvPr id="6" name="图片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762000"/>
              <a:ext cx="7158038" cy="518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圆角矩形​​标注 4"/>
            <p:cNvSpPr>
              <a:spLocks noChangeArrowheads="1"/>
            </p:cNvSpPr>
            <p:nvPr/>
          </p:nvSpPr>
          <p:spPr bwMode="auto">
            <a:xfrm>
              <a:off x="107950" y="1700658"/>
              <a:ext cx="1476627" cy="349520"/>
            </a:xfrm>
            <a:prstGeom prst="wedgeRoundRectCallout">
              <a:avLst>
                <a:gd name="adj1" fmla="val 42458"/>
                <a:gd name="adj2" fmla="val 127352"/>
                <a:gd name="adj3" fmla="val 16667"/>
              </a:avLst>
            </a:prstGeom>
            <a:solidFill>
              <a:srgbClr val="93C9FF">
                <a:alpha val="27843"/>
              </a:srgbClr>
            </a:solidFill>
            <a:ln w="9525" algn="ctr">
              <a:solidFill>
                <a:schemeClr val="tx1"/>
              </a:solidFill>
              <a:round/>
              <a:headEnd/>
              <a:tailEnd/>
            </a:ln>
            <a:effectLst>
              <a:outerShdw dist="17961" dir="2700000" algn="ctr" rotWithShape="0">
                <a:schemeClr val="bg2"/>
              </a:outerShdw>
            </a:effectLst>
          </p:spPr>
          <p:txBody>
            <a:bodyPr lIns="90000" tIns="46800" rIns="90000" bIns="46800">
              <a:spAutoFit/>
            </a:bodyPr>
            <a:lstStyle/>
            <a:p>
              <a:pPr>
                <a:spcBef>
                  <a:spcPct val="20000"/>
                </a:spcBef>
                <a:buClr>
                  <a:srgbClr val="E1B40C"/>
                </a:buClr>
                <a:buSzPct val="80000"/>
              </a:pPr>
              <a:r>
                <a:rPr lang="zh-CN" altLang="en-US" sz="1200">
                  <a:solidFill>
                    <a:schemeClr val="bg1"/>
                  </a:solidFill>
                  <a:latin typeface="Arial" pitchFamily="34" charset="0"/>
                  <a:ea typeface="微软雅黑" pitchFamily="34" charset="-122"/>
                </a:rPr>
                <a:t>业务元素库</a:t>
              </a:r>
            </a:p>
          </p:txBody>
        </p:sp>
        <p:sp>
          <p:nvSpPr>
            <p:cNvPr id="8" name="圆角矩形​​标注 6"/>
            <p:cNvSpPr>
              <a:spLocks noChangeArrowheads="1"/>
            </p:cNvSpPr>
            <p:nvPr/>
          </p:nvSpPr>
          <p:spPr bwMode="auto">
            <a:xfrm>
              <a:off x="3059469" y="3212242"/>
              <a:ext cx="1478362" cy="351321"/>
            </a:xfrm>
            <a:prstGeom prst="wedgeRoundRectCallout">
              <a:avLst>
                <a:gd name="adj1" fmla="val 42458"/>
                <a:gd name="adj2" fmla="val 127352"/>
                <a:gd name="adj3" fmla="val 16667"/>
              </a:avLst>
            </a:prstGeom>
            <a:solidFill>
              <a:srgbClr val="93C9FF">
                <a:alpha val="27843"/>
              </a:srgbClr>
            </a:solidFill>
            <a:ln w="9525" algn="ctr">
              <a:solidFill>
                <a:schemeClr val="tx1"/>
              </a:solidFill>
              <a:round/>
              <a:headEnd/>
              <a:tailEnd/>
            </a:ln>
            <a:effectLst>
              <a:outerShdw dist="17961" dir="2700000" algn="ctr" rotWithShape="0">
                <a:schemeClr val="bg2"/>
              </a:outerShdw>
            </a:effectLst>
          </p:spPr>
          <p:txBody>
            <a:bodyPr lIns="90000" tIns="46800" rIns="90000" bIns="46800">
              <a:spAutoFit/>
            </a:bodyPr>
            <a:lstStyle/>
            <a:p>
              <a:pPr>
                <a:spcBef>
                  <a:spcPct val="20000"/>
                </a:spcBef>
                <a:buClr>
                  <a:srgbClr val="E1B40C"/>
                </a:buClr>
                <a:buSzPct val="80000"/>
              </a:pPr>
              <a:r>
                <a:rPr lang="zh-CN" altLang="en-US" sz="1200">
                  <a:solidFill>
                    <a:schemeClr val="bg1"/>
                  </a:solidFill>
                  <a:latin typeface="Arial" pitchFamily="34" charset="0"/>
                  <a:ea typeface="微软雅黑" pitchFamily="34" charset="-122"/>
                </a:rPr>
                <a:t>业务操作库</a:t>
              </a:r>
            </a:p>
          </p:txBody>
        </p:sp>
        <p:sp>
          <p:nvSpPr>
            <p:cNvPr id="9" name="圆角矩形​​标注 7"/>
            <p:cNvSpPr>
              <a:spLocks noChangeArrowheads="1"/>
            </p:cNvSpPr>
            <p:nvPr/>
          </p:nvSpPr>
          <p:spPr bwMode="auto">
            <a:xfrm>
              <a:off x="7380035" y="1990724"/>
              <a:ext cx="1476628" cy="351321"/>
            </a:xfrm>
            <a:prstGeom prst="wedgeRoundRectCallout">
              <a:avLst>
                <a:gd name="adj1" fmla="val -59963"/>
                <a:gd name="adj2" fmla="val 187125"/>
                <a:gd name="adj3" fmla="val 16667"/>
              </a:avLst>
            </a:prstGeom>
            <a:solidFill>
              <a:srgbClr val="93C9FF">
                <a:alpha val="27843"/>
              </a:srgbClr>
            </a:solidFill>
            <a:ln w="9525" algn="ctr">
              <a:solidFill>
                <a:schemeClr val="tx1"/>
              </a:solidFill>
              <a:round/>
              <a:headEnd/>
              <a:tailEnd/>
            </a:ln>
            <a:effectLst>
              <a:outerShdw dist="17961" dir="2700000" algn="ctr" rotWithShape="0">
                <a:schemeClr val="bg2"/>
              </a:outerShdw>
            </a:effectLst>
          </p:spPr>
          <p:txBody>
            <a:bodyPr lIns="90000" tIns="46800" rIns="90000" bIns="46800">
              <a:spAutoFit/>
            </a:bodyPr>
            <a:lstStyle/>
            <a:p>
              <a:pPr>
                <a:spcBef>
                  <a:spcPct val="20000"/>
                </a:spcBef>
                <a:buClr>
                  <a:srgbClr val="E1B40C"/>
                </a:buClr>
                <a:buSzPct val="80000"/>
              </a:pPr>
              <a:r>
                <a:rPr lang="zh-CN" altLang="en-US" sz="1200">
                  <a:solidFill>
                    <a:schemeClr val="bg1"/>
                  </a:solidFill>
                  <a:latin typeface="Arial" pitchFamily="34" charset="0"/>
                  <a:ea typeface="微软雅黑" pitchFamily="34" charset="-122"/>
                </a:rPr>
                <a:t>业务模型及实例</a:t>
              </a:r>
            </a:p>
          </p:txBody>
        </p:sp>
        <p:pic>
          <p:nvPicPr>
            <p:cNvPr id="10" name="图片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3175" y="3933825"/>
              <a:ext cx="2708275" cy="213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圆角矩形​​标注 9"/>
            <p:cNvSpPr>
              <a:spLocks noChangeArrowheads="1"/>
            </p:cNvSpPr>
            <p:nvPr/>
          </p:nvSpPr>
          <p:spPr bwMode="auto">
            <a:xfrm>
              <a:off x="4121391" y="4507626"/>
              <a:ext cx="1476628" cy="351322"/>
            </a:xfrm>
            <a:prstGeom prst="wedgeRoundRectCallout">
              <a:avLst>
                <a:gd name="adj1" fmla="val 42458"/>
                <a:gd name="adj2" fmla="val 127352"/>
                <a:gd name="adj3" fmla="val 16667"/>
              </a:avLst>
            </a:prstGeom>
            <a:solidFill>
              <a:srgbClr val="93C9FF">
                <a:alpha val="27843"/>
              </a:srgbClr>
            </a:solidFill>
            <a:ln w="9525" algn="ctr">
              <a:solidFill>
                <a:schemeClr val="tx1"/>
              </a:solidFill>
              <a:round/>
              <a:headEnd/>
              <a:tailEnd/>
            </a:ln>
            <a:effectLst>
              <a:outerShdw dist="17961" dir="2700000" algn="ctr" rotWithShape="0">
                <a:schemeClr val="bg2"/>
              </a:outerShdw>
            </a:effectLst>
          </p:spPr>
          <p:txBody>
            <a:bodyPr lIns="90000" tIns="46800" rIns="90000" bIns="46800">
              <a:spAutoFit/>
            </a:bodyPr>
            <a:lstStyle/>
            <a:p>
              <a:pPr>
                <a:spcBef>
                  <a:spcPct val="20000"/>
                </a:spcBef>
                <a:buClr>
                  <a:srgbClr val="E1B40C"/>
                </a:buClr>
                <a:buSzPct val="80000"/>
              </a:pPr>
              <a:r>
                <a:rPr lang="zh-CN" altLang="en-US" sz="1200">
                  <a:solidFill>
                    <a:schemeClr val="bg1"/>
                  </a:solidFill>
                  <a:latin typeface="Arial" pitchFamily="34" charset="0"/>
                  <a:ea typeface="微软雅黑" pitchFamily="34" charset="-122"/>
                </a:rPr>
                <a:t>业务逻辑服务库</a:t>
              </a:r>
            </a:p>
          </p:txBody>
        </p:sp>
      </p:grpSp>
      <p:sp>
        <p:nvSpPr>
          <p:cNvPr id="13" name="Rectangle 52"/>
          <p:cNvSpPr>
            <a:spLocks noChangeArrowheads="1"/>
          </p:cNvSpPr>
          <p:nvPr/>
        </p:nvSpPr>
        <p:spPr bwMode="ltGray">
          <a:xfrm>
            <a:off x="0" y="4603750"/>
            <a:ext cx="9109075" cy="523875"/>
          </a:xfrm>
          <a:prstGeom prst="roundRect">
            <a:avLst>
              <a:gd name="adj" fmla="val 10403"/>
            </a:avLst>
          </a:prstGeom>
          <a:ln>
            <a:solidFill>
              <a:schemeClr val="bg1"/>
            </a:solidFill>
            <a:headEnd/>
            <a:tailEnd/>
          </a:ln>
          <a:effectLst/>
        </p:spPr>
        <p:style>
          <a:lnRef idx="1">
            <a:schemeClr val="accent5"/>
          </a:lnRef>
          <a:fillRef idx="2">
            <a:schemeClr val="accent5"/>
          </a:fillRef>
          <a:effectRef idx="1">
            <a:schemeClr val="accent5"/>
          </a:effectRef>
          <a:fontRef idx="minor">
            <a:schemeClr val="dk1"/>
          </a:fontRef>
        </p:style>
        <p:txBody>
          <a:bodyPr anchor="ctr"/>
          <a:lstStyle/>
          <a:p>
            <a:pPr algn="ctr" eaLnBrk="0" hangingPunct="0">
              <a:spcBef>
                <a:spcPct val="20000"/>
              </a:spcBef>
              <a:buClr>
                <a:srgbClr val="E1B40C"/>
              </a:buClr>
              <a:buSzPct val="80000"/>
              <a:defRPr/>
            </a:pPr>
            <a:r>
              <a:rPr lang="zh-CN" altLang="en-US" sz="1400" dirty="0">
                <a:solidFill>
                  <a:schemeClr val="bg2"/>
                </a:solidFill>
                <a:latin typeface="微软雅黑" pitchFamily="34" charset="-122"/>
                <a:ea typeface="微软雅黑" pitchFamily="34" charset="-122"/>
                <a:cs typeface="Arial" pitchFamily="34" charset="0"/>
              </a:rPr>
              <a:t>独创的动态领域模型，抽象了</a:t>
            </a:r>
            <a:r>
              <a:rPr lang="en-US" altLang="zh-CN" sz="1400" dirty="0">
                <a:solidFill>
                  <a:schemeClr val="bg2"/>
                </a:solidFill>
                <a:latin typeface="微软雅黑" pitchFamily="34" charset="-122"/>
                <a:ea typeface="微软雅黑" pitchFamily="34" charset="-122"/>
                <a:cs typeface="Arial" pitchFamily="34" charset="0"/>
              </a:rPr>
              <a:t>28</a:t>
            </a:r>
            <a:r>
              <a:rPr lang="zh-CN" altLang="en-US" sz="1400" dirty="0">
                <a:solidFill>
                  <a:schemeClr val="bg2"/>
                </a:solidFill>
                <a:latin typeface="微软雅黑" pitchFamily="34" charset="-122"/>
                <a:ea typeface="微软雅黑" pitchFamily="34" charset="-122"/>
                <a:cs typeface="Arial" pitchFamily="34" charset="0"/>
              </a:rPr>
              <a:t>种标准</a:t>
            </a:r>
            <a:r>
              <a:rPr lang="en-US" altLang="zh-CN" sz="1400" dirty="0">
                <a:solidFill>
                  <a:schemeClr val="bg2"/>
                </a:solidFill>
                <a:latin typeface="微软雅黑" pitchFamily="34" charset="-122"/>
                <a:ea typeface="微软雅黑" pitchFamily="34" charset="-122"/>
                <a:cs typeface="Arial" pitchFamily="34" charset="0"/>
              </a:rPr>
              <a:t>ERP</a:t>
            </a:r>
            <a:r>
              <a:rPr lang="zh-CN" altLang="en-US" sz="1400" dirty="0">
                <a:solidFill>
                  <a:schemeClr val="bg2"/>
                </a:solidFill>
                <a:latin typeface="微软雅黑" pitchFamily="34" charset="-122"/>
                <a:ea typeface="微软雅黑" pitchFamily="34" charset="-122"/>
                <a:cs typeface="Arial" pitchFamily="34" charset="0"/>
              </a:rPr>
              <a:t>领域模型、</a:t>
            </a:r>
            <a:r>
              <a:rPr lang="en-US" altLang="zh-CN" sz="1400" dirty="0">
                <a:solidFill>
                  <a:schemeClr val="bg2"/>
                </a:solidFill>
                <a:latin typeface="微软雅黑" pitchFamily="34" charset="-122"/>
                <a:ea typeface="微软雅黑" pitchFamily="34" charset="-122"/>
                <a:cs typeface="Arial" pitchFamily="34" charset="0"/>
              </a:rPr>
              <a:t>1008</a:t>
            </a:r>
            <a:r>
              <a:rPr lang="zh-CN" altLang="en-US" sz="1400" dirty="0">
                <a:solidFill>
                  <a:schemeClr val="bg2"/>
                </a:solidFill>
                <a:latin typeface="微软雅黑" pitchFamily="34" charset="-122"/>
                <a:ea typeface="微软雅黑" pitchFamily="34" charset="-122"/>
                <a:cs typeface="Arial" pitchFamily="34" charset="0"/>
              </a:rPr>
              <a:t>种模型元素、</a:t>
            </a:r>
            <a:r>
              <a:rPr lang="en-US" altLang="zh-CN" sz="1400" dirty="0">
                <a:solidFill>
                  <a:schemeClr val="bg2"/>
                </a:solidFill>
                <a:latin typeface="微软雅黑" pitchFamily="34" charset="-122"/>
                <a:ea typeface="微软雅黑" pitchFamily="34" charset="-122"/>
                <a:cs typeface="Arial" pitchFamily="34" charset="0"/>
              </a:rPr>
              <a:t>20762</a:t>
            </a:r>
            <a:r>
              <a:rPr lang="zh-CN" altLang="en-US" sz="1400" dirty="0">
                <a:solidFill>
                  <a:schemeClr val="bg2"/>
                </a:solidFill>
                <a:latin typeface="微软雅黑" pitchFamily="34" charset="-122"/>
                <a:ea typeface="微软雅黑" pitchFamily="34" charset="-122"/>
                <a:cs typeface="Arial" pitchFamily="34" charset="0"/>
              </a:rPr>
              <a:t>种模型元素属性组合，</a:t>
            </a:r>
            <a:r>
              <a:rPr lang="en-US" altLang="zh-CN" sz="1400" dirty="0">
                <a:solidFill>
                  <a:schemeClr val="bg2"/>
                </a:solidFill>
                <a:latin typeface="微软雅黑" pitchFamily="34" charset="-122"/>
                <a:ea typeface="微软雅黑" pitchFamily="34" charset="-122"/>
                <a:cs typeface="Arial" pitchFamily="34" charset="0"/>
              </a:rPr>
              <a:t>234</a:t>
            </a:r>
            <a:r>
              <a:rPr lang="zh-CN" altLang="en-US" sz="1400" dirty="0">
                <a:solidFill>
                  <a:schemeClr val="bg2"/>
                </a:solidFill>
                <a:latin typeface="微软雅黑" pitchFamily="34" charset="-122"/>
                <a:ea typeface="微软雅黑" pitchFamily="34" charset="-122"/>
                <a:cs typeface="Arial" pitchFamily="34" charset="0"/>
              </a:rPr>
              <a:t>个业务服务构件，通过</a:t>
            </a:r>
            <a:r>
              <a:rPr lang="en-US" altLang="zh-CN" sz="1400" dirty="0">
                <a:solidFill>
                  <a:schemeClr val="bg2"/>
                </a:solidFill>
                <a:latin typeface="微软雅黑" pitchFamily="34" charset="-122"/>
                <a:ea typeface="微软雅黑" pitchFamily="34" charset="-122"/>
                <a:cs typeface="Arial" pitchFamily="34" charset="0"/>
              </a:rPr>
              <a:t>90%</a:t>
            </a:r>
            <a:r>
              <a:rPr lang="zh-CN" altLang="en-US" sz="1400" dirty="0">
                <a:solidFill>
                  <a:schemeClr val="bg2"/>
                </a:solidFill>
                <a:latin typeface="微软雅黑" pitchFamily="34" charset="-122"/>
                <a:ea typeface="微软雅黑" pitchFamily="34" charset="-122"/>
                <a:cs typeface="Arial" pitchFamily="34" charset="0"/>
              </a:rPr>
              <a:t>标准配置</a:t>
            </a:r>
            <a:r>
              <a:rPr lang="en-US" altLang="zh-CN" sz="1400" dirty="0">
                <a:solidFill>
                  <a:schemeClr val="bg2"/>
                </a:solidFill>
                <a:latin typeface="微软雅黑" pitchFamily="34" charset="-122"/>
                <a:ea typeface="微软雅黑" pitchFamily="34" charset="-122"/>
                <a:cs typeface="Arial" pitchFamily="34" charset="0"/>
              </a:rPr>
              <a:t>+10%</a:t>
            </a:r>
            <a:r>
              <a:rPr lang="zh-CN" altLang="en-US" sz="1400" dirty="0">
                <a:solidFill>
                  <a:schemeClr val="bg2"/>
                </a:solidFill>
                <a:latin typeface="微软雅黑" pitchFamily="34" charset="-122"/>
                <a:ea typeface="微软雅黑" pitchFamily="34" charset="-122"/>
                <a:cs typeface="Arial" pitchFamily="34" charset="0"/>
              </a:rPr>
              <a:t> 开发即可实现快速交付</a:t>
            </a:r>
          </a:p>
        </p:txBody>
      </p:sp>
    </p:spTree>
    <p:extLst>
      <p:ext uri="{BB962C8B-B14F-4D97-AF65-F5344CB8AC3E}">
        <p14:creationId xmlns:p14="http://schemas.microsoft.com/office/powerpoint/2010/main" val="2315589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effectLst>
                  <a:outerShdw blurRad="38100" dist="38100" dir="2700000" algn="tl">
                    <a:srgbClr val="C0C0C0"/>
                  </a:outerShdw>
                </a:effectLst>
                <a:latin typeface="微软雅黑" pitchFamily="34" charset="-122"/>
                <a:ea typeface="微软雅黑" pitchFamily="34" charset="-122"/>
              </a:rPr>
              <a:t>金蝶云星空技术平台动态性</a:t>
            </a:r>
            <a:endParaRPr lang="zh-CN" altLang="en-US" dirty="0"/>
          </a:p>
        </p:txBody>
      </p:sp>
      <p:pic>
        <p:nvPicPr>
          <p:cNvPr id="29" name="图片 2"/>
          <p:cNvPicPr>
            <a:picLocks noChangeAspect="1" noChangeArrowheads="1"/>
          </p:cNvPicPr>
          <p:nvPr/>
        </p:nvPicPr>
        <p:blipFill>
          <a:blip r:embed="rId3"/>
          <a:srcRect/>
          <a:stretch>
            <a:fillRect/>
          </a:stretch>
        </p:blipFill>
        <p:spPr bwMode="auto">
          <a:xfrm>
            <a:off x="825500" y="585788"/>
            <a:ext cx="7418388" cy="4557712"/>
          </a:xfrm>
          <a:prstGeom prst="rect">
            <a:avLst/>
          </a:prstGeom>
          <a:noFill/>
          <a:ln>
            <a:noFill/>
          </a:ln>
          <a:effectLst>
            <a:prstShdw prst="shdw18" dist="17961" dir="13500000">
              <a:schemeClr val="accent1">
                <a:gamma/>
                <a:shade val="60000"/>
                <a:invGamma/>
              </a:schemeClr>
            </a:prstShdw>
          </a:effectLst>
          <a:extLst/>
        </p:spPr>
      </p:pic>
      <p:pic>
        <p:nvPicPr>
          <p:cNvPr id="30" name="图片 3"/>
          <p:cNvPicPr>
            <a:picLocks noChangeAspect="1" noChangeArrowheads="1"/>
          </p:cNvPicPr>
          <p:nvPr/>
        </p:nvPicPr>
        <p:blipFill>
          <a:blip r:embed="rId4"/>
          <a:srcRect/>
          <a:stretch>
            <a:fillRect/>
          </a:stretch>
        </p:blipFill>
        <p:spPr bwMode="auto">
          <a:xfrm>
            <a:off x="1042988" y="1491630"/>
            <a:ext cx="2779712" cy="1512168"/>
          </a:xfrm>
          <a:prstGeom prst="rect">
            <a:avLst/>
          </a:prstGeom>
          <a:noFill/>
          <a:ln>
            <a:noFill/>
          </a:ln>
          <a:effectLst>
            <a:prstShdw prst="shdw18" dist="17961" dir="13500000">
              <a:schemeClr val="accent1">
                <a:gamma/>
                <a:shade val="60000"/>
                <a:invGamma/>
              </a:schemeClr>
            </a:prstShdw>
          </a:effectLst>
          <a:extLst/>
        </p:spPr>
      </p:pic>
      <p:sp>
        <p:nvSpPr>
          <p:cNvPr id="31" name="圆角矩形​​标注 6"/>
          <p:cNvSpPr>
            <a:spLocks noChangeArrowheads="1"/>
          </p:cNvSpPr>
          <p:nvPr/>
        </p:nvSpPr>
        <p:spPr bwMode="auto">
          <a:xfrm>
            <a:off x="123825" y="1491630"/>
            <a:ext cx="1250950" cy="309562"/>
          </a:xfrm>
          <a:prstGeom prst="wedgeRoundRectCallout">
            <a:avLst>
              <a:gd name="adj1" fmla="val 42458"/>
              <a:gd name="adj2" fmla="val 127352"/>
              <a:gd name="adj3" fmla="val 16667"/>
            </a:avLst>
          </a:prstGeom>
          <a:solidFill>
            <a:srgbClr val="93C9FF">
              <a:alpha val="27843"/>
            </a:srgbClr>
          </a:solidFill>
          <a:ln w="9525" algn="ctr">
            <a:solidFill>
              <a:schemeClr val="tx1"/>
            </a:solidFill>
            <a:round/>
            <a:headEnd/>
            <a:tailEnd/>
          </a:ln>
          <a:effectLst>
            <a:outerShdw dist="17961" dir="2700000" algn="ctr" rotWithShape="0">
              <a:schemeClr val="bg2"/>
            </a:outerShdw>
          </a:effectLst>
        </p:spPr>
        <p:txBody>
          <a:bodyPr lIns="90000" tIns="46800" rIns="90000" bIns="46800">
            <a:spAutoFit/>
          </a:bodyPr>
          <a:lstStyle/>
          <a:p>
            <a:pPr>
              <a:spcBef>
                <a:spcPct val="20000"/>
              </a:spcBef>
              <a:buClr>
                <a:srgbClr val="E1B40C"/>
              </a:buClr>
              <a:buSzPct val="80000"/>
            </a:pPr>
            <a:r>
              <a:rPr lang="zh-CN" altLang="en-US" sz="1200">
                <a:solidFill>
                  <a:schemeClr val="bg1"/>
                </a:solidFill>
                <a:latin typeface="Arial" pitchFamily="34" charset="0"/>
                <a:ea typeface="微软雅黑" pitchFamily="34" charset="-122"/>
              </a:rPr>
              <a:t>①浏览器端</a:t>
            </a:r>
          </a:p>
        </p:txBody>
      </p:sp>
      <p:pic>
        <p:nvPicPr>
          <p:cNvPr id="32" name="图片 4"/>
          <p:cNvPicPr>
            <a:picLocks noChangeAspect="1" noChangeArrowheads="1"/>
          </p:cNvPicPr>
          <p:nvPr/>
        </p:nvPicPr>
        <p:blipFill>
          <a:blip r:embed="rId5"/>
          <a:srcRect/>
          <a:stretch>
            <a:fillRect/>
          </a:stretch>
        </p:blipFill>
        <p:spPr bwMode="auto">
          <a:xfrm>
            <a:off x="4932363" y="1491630"/>
            <a:ext cx="3009900" cy="1512168"/>
          </a:xfrm>
          <a:prstGeom prst="rect">
            <a:avLst/>
          </a:prstGeom>
          <a:noFill/>
          <a:ln>
            <a:noFill/>
          </a:ln>
          <a:effectLst>
            <a:prstShdw prst="shdw18" dist="17961" dir="13500000">
              <a:schemeClr val="accent1">
                <a:gamma/>
                <a:shade val="60000"/>
                <a:invGamma/>
              </a:schemeClr>
            </a:prstShdw>
          </a:effectLst>
          <a:extLst/>
        </p:spPr>
      </p:pic>
      <p:pic>
        <p:nvPicPr>
          <p:cNvPr id="33" name="图片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16013" y="3134545"/>
            <a:ext cx="2735262" cy="1597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圆角矩形​​标注 16"/>
          <p:cNvSpPr>
            <a:spLocks noChangeArrowheads="1"/>
          </p:cNvSpPr>
          <p:nvPr/>
        </p:nvSpPr>
        <p:spPr bwMode="auto">
          <a:xfrm>
            <a:off x="4067175" y="1529730"/>
            <a:ext cx="1252538" cy="309562"/>
          </a:xfrm>
          <a:prstGeom prst="wedgeRoundRectCallout">
            <a:avLst>
              <a:gd name="adj1" fmla="val 42458"/>
              <a:gd name="adj2" fmla="val 127352"/>
              <a:gd name="adj3" fmla="val 16667"/>
            </a:avLst>
          </a:prstGeom>
          <a:solidFill>
            <a:srgbClr val="93C9FF">
              <a:alpha val="27843"/>
            </a:srgbClr>
          </a:solidFill>
          <a:ln w="9525" algn="ctr">
            <a:solidFill>
              <a:schemeClr val="tx1"/>
            </a:solidFill>
            <a:round/>
            <a:headEnd/>
            <a:tailEnd/>
          </a:ln>
          <a:effectLst>
            <a:outerShdw dist="17961" dir="2700000" algn="ctr" rotWithShape="0">
              <a:schemeClr val="bg2"/>
            </a:outerShdw>
          </a:effectLst>
        </p:spPr>
        <p:txBody>
          <a:bodyPr lIns="90000" tIns="46800" rIns="90000" bIns="46800">
            <a:spAutoFit/>
          </a:bodyPr>
          <a:lstStyle/>
          <a:p>
            <a:pPr>
              <a:spcBef>
                <a:spcPct val="20000"/>
              </a:spcBef>
              <a:buClr>
                <a:srgbClr val="E1B40C"/>
              </a:buClr>
              <a:buSzPct val="80000"/>
            </a:pPr>
            <a:r>
              <a:rPr lang="zh-CN" altLang="en-US" sz="1200">
                <a:solidFill>
                  <a:schemeClr val="bg1"/>
                </a:solidFill>
                <a:latin typeface="Arial" pitchFamily="34" charset="0"/>
                <a:ea typeface="微软雅黑" pitchFamily="34" charset="-122"/>
              </a:rPr>
              <a:t>②桌面客户端</a:t>
            </a:r>
          </a:p>
        </p:txBody>
      </p:sp>
      <p:sp>
        <p:nvSpPr>
          <p:cNvPr id="35" name="圆角矩形​​标注 17"/>
          <p:cNvSpPr>
            <a:spLocks noChangeArrowheads="1"/>
          </p:cNvSpPr>
          <p:nvPr/>
        </p:nvSpPr>
        <p:spPr bwMode="auto">
          <a:xfrm>
            <a:off x="323850" y="3147814"/>
            <a:ext cx="1250950" cy="309563"/>
          </a:xfrm>
          <a:prstGeom prst="wedgeRoundRectCallout">
            <a:avLst>
              <a:gd name="adj1" fmla="val 42458"/>
              <a:gd name="adj2" fmla="val 127352"/>
              <a:gd name="adj3" fmla="val 16667"/>
            </a:avLst>
          </a:prstGeom>
          <a:solidFill>
            <a:srgbClr val="93C9FF">
              <a:alpha val="27843"/>
            </a:srgbClr>
          </a:solidFill>
          <a:ln w="9525" algn="ctr">
            <a:solidFill>
              <a:schemeClr val="tx1"/>
            </a:solidFill>
            <a:round/>
            <a:headEnd/>
            <a:tailEnd/>
          </a:ln>
          <a:effectLst>
            <a:outerShdw dist="17961" dir="2700000" algn="ctr" rotWithShape="0">
              <a:schemeClr val="bg2"/>
            </a:outerShdw>
          </a:effectLst>
        </p:spPr>
        <p:txBody>
          <a:bodyPr lIns="90000" tIns="46800" rIns="90000" bIns="46800">
            <a:spAutoFit/>
          </a:bodyPr>
          <a:lstStyle/>
          <a:p>
            <a:pPr>
              <a:spcBef>
                <a:spcPct val="20000"/>
              </a:spcBef>
              <a:buClr>
                <a:srgbClr val="E1B40C"/>
              </a:buClr>
              <a:buSzPct val="80000"/>
            </a:pPr>
            <a:r>
              <a:rPr lang="zh-CN" altLang="en-US" sz="1200" dirty="0">
                <a:solidFill>
                  <a:schemeClr val="bg1"/>
                </a:solidFill>
                <a:latin typeface="Arial" pitchFamily="34" charset="0"/>
                <a:ea typeface="微软雅黑" pitchFamily="34" charset="-122"/>
              </a:rPr>
              <a:t>③</a:t>
            </a:r>
            <a:r>
              <a:rPr lang="en-US" altLang="zh-CN" sz="1200" dirty="0">
                <a:solidFill>
                  <a:schemeClr val="bg1"/>
                </a:solidFill>
                <a:latin typeface="Arial" pitchFamily="34" charset="0"/>
                <a:ea typeface="微软雅黑" pitchFamily="34" charset="-122"/>
              </a:rPr>
              <a:t>Office</a:t>
            </a:r>
            <a:r>
              <a:rPr lang="zh-CN" altLang="en-US" sz="1200" dirty="0">
                <a:solidFill>
                  <a:schemeClr val="bg1"/>
                </a:solidFill>
                <a:latin typeface="Arial" pitchFamily="34" charset="0"/>
                <a:ea typeface="微软雅黑" pitchFamily="34" charset="-122"/>
              </a:rPr>
              <a:t>客户端</a:t>
            </a:r>
          </a:p>
        </p:txBody>
      </p:sp>
      <p:pic>
        <p:nvPicPr>
          <p:cNvPr id="36" name="图片 19" descr="Snip20120731_6.png"/>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08625" y="3075806"/>
            <a:ext cx="1222375" cy="1656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圆角矩形​​标注 18"/>
          <p:cNvSpPr>
            <a:spLocks noChangeArrowheads="1"/>
          </p:cNvSpPr>
          <p:nvPr/>
        </p:nvSpPr>
        <p:spPr bwMode="auto">
          <a:xfrm>
            <a:off x="4471988" y="3075806"/>
            <a:ext cx="1252537" cy="309563"/>
          </a:xfrm>
          <a:prstGeom prst="wedgeRoundRectCallout">
            <a:avLst>
              <a:gd name="adj1" fmla="val 42458"/>
              <a:gd name="adj2" fmla="val 127352"/>
              <a:gd name="adj3" fmla="val 16667"/>
            </a:avLst>
          </a:prstGeom>
          <a:solidFill>
            <a:srgbClr val="93C9FF">
              <a:alpha val="27843"/>
            </a:srgbClr>
          </a:solidFill>
          <a:ln w="9525" algn="ctr">
            <a:solidFill>
              <a:schemeClr val="tx1"/>
            </a:solidFill>
            <a:round/>
            <a:headEnd/>
            <a:tailEnd/>
          </a:ln>
          <a:effectLst>
            <a:outerShdw dist="17961" dir="2700000" algn="ctr" rotWithShape="0">
              <a:schemeClr val="bg2"/>
            </a:outerShdw>
          </a:effectLst>
        </p:spPr>
        <p:txBody>
          <a:bodyPr lIns="90000" tIns="46800" rIns="90000" bIns="46800">
            <a:spAutoFit/>
          </a:bodyPr>
          <a:lstStyle/>
          <a:p>
            <a:pPr>
              <a:spcBef>
                <a:spcPct val="20000"/>
              </a:spcBef>
              <a:buClr>
                <a:srgbClr val="E1B40C"/>
              </a:buClr>
              <a:buSzPct val="80000"/>
            </a:pPr>
            <a:r>
              <a:rPr lang="zh-CN" altLang="en-US" sz="1200">
                <a:solidFill>
                  <a:schemeClr val="bg1"/>
                </a:solidFill>
                <a:latin typeface="Arial" pitchFamily="34" charset="0"/>
                <a:ea typeface="微软雅黑" pitchFamily="34" charset="-122"/>
              </a:rPr>
              <a:t>④手机端</a:t>
            </a:r>
          </a:p>
        </p:txBody>
      </p:sp>
    </p:spTree>
    <p:extLst>
      <p:ext uri="{BB962C8B-B14F-4D97-AF65-F5344CB8AC3E}">
        <p14:creationId xmlns:p14="http://schemas.microsoft.com/office/powerpoint/2010/main" val="23155891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effectLst>
                  <a:outerShdw blurRad="38100" dist="38100" dir="2700000" algn="tl">
                    <a:srgbClr val="C0C0C0"/>
                  </a:outerShdw>
                </a:effectLst>
                <a:latin typeface="微软雅黑" pitchFamily="34" charset="-122"/>
                <a:ea typeface="微软雅黑" pitchFamily="34" charset="-122"/>
              </a:rPr>
              <a:t>金蝶云星空技术平台易用性</a:t>
            </a:r>
            <a:endParaRPr lang="zh-CN" altLang="en-US" dirty="0"/>
          </a:p>
        </p:txBody>
      </p:sp>
      <p:grpSp>
        <p:nvGrpSpPr>
          <p:cNvPr id="4" name="组合 98"/>
          <p:cNvGrpSpPr>
            <a:grpSpLocks/>
          </p:cNvGrpSpPr>
          <p:nvPr/>
        </p:nvGrpSpPr>
        <p:grpSpPr bwMode="auto">
          <a:xfrm>
            <a:off x="2705100" y="611584"/>
            <a:ext cx="3162300" cy="1400175"/>
            <a:chOff x="611560" y="908720"/>
            <a:chExt cx="3162350" cy="1400227"/>
          </a:xfrm>
        </p:grpSpPr>
        <p:pic>
          <p:nvPicPr>
            <p:cNvPr id="5" name="Picture 2" descr="http://blog.lib.umn.edu/isss/isss/question-mark1a.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908720"/>
              <a:ext cx="1369875" cy="1400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14"/>
            <p:cNvSpPr>
              <a:spLocks noChangeArrowheads="1"/>
            </p:cNvSpPr>
            <p:nvPr/>
          </p:nvSpPr>
          <p:spPr bwMode="auto">
            <a:xfrm>
              <a:off x="1691680" y="1412776"/>
              <a:ext cx="208223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b="1" dirty="0">
                  <a:solidFill>
                    <a:srgbClr val="FF0000"/>
                  </a:solidFill>
                  <a:latin typeface="微软雅黑" pitchFamily="34" charset="-122"/>
                  <a:ea typeface="微软雅黑" pitchFamily="34" charset="-122"/>
                </a:rPr>
                <a:t>谁可以用Ｋ</a:t>
              </a:r>
              <a:r>
                <a:rPr lang="en-US" altLang="zh-CN" b="1" dirty="0">
                  <a:solidFill>
                    <a:srgbClr val="FF0000"/>
                  </a:solidFill>
                  <a:latin typeface="微软雅黑" pitchFamily="34" charset="-122"/>
                  <a:ea typeface="微软雅黑" pitchFamily="34" charset="-122"/>
                </a:rPr>
                <a:t>/3</a:t>
              </a:r>
              <a:r>
                <a:rPr lang="zh-CN" altLang="en-US" b="1" dirty="0">
                  <a:solidFill>
                    <a:srgbClr val="FF0000"/>
                  </a:solidFill>
                  <a:latin typeface="微软雅黑" pitchFamily="34" charset="-122"/>
                  <a:ea typeface="微软雅黑" pitchFamily="34" charset="-122"/>
                </a:rPr>
                <a:t>　</a:t>
              </a:r>
              <a:r>
                <a:rPr lang="en-US" altLang="zh-CN" b="1" dirty="0">
                  <a:solidFill>
                    <a:srgbClr val="FF0000"/>
                  </a:solidFill>
                  <a:latin typeface="微软雅黑" pitchFamily="34" charset="-122"/>
                  <a:ea typeface="微软雅黑" pitchFamily="34" charset="-122"/>
                </a:rPr>
                <a:t>Cloud </a:t>
              </a:r>
              <a:r>
                <a:rPr lang="zh-CN" altLang="en-US" b="1" dirty="0">
                  <a:solidFill>
                    <a:srgbClr val="FF0000"/>
                  </a:solidFill>
                  <a:latin typeface="微软雅黑" pitchFamily="34" charset="-122"/>
                  <a:ea typeface="微软雅黑" pitchFamily="34" charset="-122"/>
                </a:rPr>
                <a:t>技术平台？</a:t>
              </a:r>
              <a:endParaRPr lang="en-US" altLang="zh-CN" b="1" dirty="0">
                <a:solidFill>
                  <a:srgbClr val="FF0000"/>
                </a:solidFill>
                <a:latin typeface="微软雅黑" pitchFamily="34" charset="-122"/>
                <a:ea typeface="微软雅黑" pitchFamily="34" charset="-122"/>
              </a:endParaRPr>
            </a:p>
          </p:txBody>
        </p:sp>
      </p:grpSp>
      <p:grpSp>
        <p:nvGrpSpPr>
          <p:cNvPr id="7" name="组合 93"/>
          <p:cNvGrpSpPr>
            <a:grpSpLocks/>
          </p:cNvGrpSpPr>
          <p:nvPr/>
        </p:nvGrpSpPr>
        <p:grpSpPr bwMode="auto">
          <a:xfrm>
            <a:off x="785813" y="2139702"/>
            <a:ext cx="1571625" cy="2063750"/>
            <a:chOff x="1217248" y="2299976"/>
            <a:chExt cx="1572538" cy="2063963"/>
          </a:xfrm>
        </p:grpSpPr>
        <p:sp>
          <p:nvSpPr>
            <p:cNvPr id="8" name="矩形 64"/>
            <p:cNvSpPr>
              <a:spLocks noChangeArrowheads="1"/>
            </p:cNvSpPr>
            <p:nvPr/>
          </p:nvSpPr>
          <p:spPr bwMode="auto">
            <a:xfrm>
              <a:off x="1217248" y="3655983"/>
              <a:ext cx="1572538" cy="707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zh-CN" altLang="en-US" b="1" dirty="0" smtClean="0"/>
                <a:t>金蝶云星空</a:t>
              </a:r>
              <a:r>
                <a:rPr lang="en-US" altLang="zh-CN" b="1" dirty="0" smtClean="0"/>
                <a:t> </a:t>
              </a:r>
              <a:r>
                <a:rPr lang="zh-CN" altLang="en-US" b="1" dirty="0"/>
                <a:t>开发人员</a:t>
              </a:r>
              <a:endParaRPr lang="en-US" altLang="zh-CN" b="1" dirty="0"/>
            </a:p>
          </p:txBody>
        </p:sp>
        <p:grpSp>
          <p:nvGrpSpPr>
            <p:cNvPr id="9" name="Group 386"/>
            <p:cNvGrpSpPr>
              <a:grpSpLocks noChangeAspect="1"/>
            </p:cNvGrpSpPr>
            <p:nvPr>
              <p:custDataLst>
                <p:tags r:id="rId1"/>
              </p:custDataLst>
            </p:nvPr>
          </p:nvGrpSpPr>
          <p:grpSpPr bwMode="auto">
            <a:xfrm>
              <a:off x="1622974" y="2299976"/>
              <a:ext cx="808590" cy="1199198"/>
              <a:chOff x="2304" y="2448"/>
              <a:chExt cx="245" cy="331"/>
            </a:xfrm>
          </p:grpSpPr>
          <p:sp>
            <p:nvSpPr>
              <p:cNvPr id="10" name="Oval 387"/>
              <p:cNvSpPr>
                <a:spLocks noChangeAspect="1" noChangeArrowheads="1"/>
              </p:cNvSpPr>
              <p:nvPr/>
            </p:nvSpPr>
            <p:spPr bwMode="auto">
              <a:xfrm>
                <a:off x="2340" y="2448"/>
                <a:ext cx="162" cy="136"/>
              </a:xfrm>
              <a:prstGeom prst="ellipse">
                <a:avLst/>
              </a:prstGeom>
              <a:solidFill>
                <a:srgbClr val="000000"/>
              </a:solidFill>
              <a:ln w="12700">
                <a:solidFill>
                  <a:schemeClr val="tx1"/>
                </a:solidFill>
                <a:round/>
                <a:headEnd/>
                <a:tailEnd/>
              </a:ln>
            </p:spPr>
            <p:txBody>
              <a:bodyPr wrap="none" anchor="ctr"/>
              <a:lstStyle/>
              <a:p>
                <a:endParaRPr lang="zh-CN" altLang="en-US"/>
              </a:p>
            </p:txBody>
          </p:sp>
          <p:sp>
            <p:nvSpPr>
              <p:cNvPr id="11" name="Freeform 388"/>
              <p:cNvSpPr>
                <a:spLocks noChangeAspect="1"/>
              </p:cNvSpPr>
              <p:nvPr/>
            </p:nvSpPr>
            <p:spPr bwMode="auto">
              <a:xfrm>
                <a:off x="2306" y="2641"/>
                <a:ext cx="243" cy="138"/>
              </a:xfrm>
              <a:custGeom>
                <a:avLst/>
                <a:gdLst>
                  <a:gd name="T0" fmla="*/ 0 w 249"/>
                  <a:gd name="T1" fmla="*/ 2 h 201"/>
                  <a:gd name="T2" fmla="*/ 0 w 249"/>
                  <a:gd name="T3" fmla="*/ 2 h 201"/>
                  <a:gd name="T4" fmla="*/ 0 w 249"/>
                  <a:gd name="T5" fmla="*/ 0 h 201"/>
                  <a:gd name="T6" fmla="*/ 172 w 249"/>
                  <a:gd name="T7" fmla="*/ 0 h 201"/>
                  <a:gd name="T8" fmla="*/ 172 w 249"/>
                  <a:gd name="T9" fmla="*/ 2 h 201"/>
                  <a:gd name="T10" fmla="*/ 172 w 249"/>
                  <a:gd name="T11" fmla="*/ 2 h 201"/>
                  <a:gd name="T12" fmla="*/ 0 w 249"/>
                  <a:gd name="T13" fmla="*/ 2 h 201"/>
                  <a:gd name="T14" fmla="*/ 0 60000 65536"/>
                  <a:gd name="T15" fmla="*/ 0 60000 65536"/>
                  <a:gd name="T16" fmla="*/ 0 60000 65536"/>
                  <a:gd name="T17" fmla="*/ 0 60000 65536"/>
                  <a:gd name="T18" fmla="*/ 0 60000 65536"/>
                  <a:gd name="T19" fmla="*/ 0 60000 65536"/>
                  <a:gd name="T20" fmla="*/ 0 60000 65536"/>
                  <a:gd name="T21" fmla="*/ 0 w 249"/>
                  <a:gd name="T22" fmla="*/ 0 h 201"/>
                  <a:gd name="T23" fmla="*/ 249 w 249"/>
                  <a:gd name="T24" fmla="*/ 201 h 20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9" h="201">
                    <a:moveTo>
                      <a:pt x="0" y="200"/>
                    </a:moveTo>
                    <a:lnTo>
                      <a:pt x="0" y="200"/>
                    </a:lnTo>
                    <a:lnTo>
                      <a:pt x="0" y="0"/>
                    </a:lnTo>
                    <a:lnTo>
                      <a:pt x="248" y="0"/>
                    </a:lnTo>
                    <a:lnTo>
                      <a:pt x="248" y="200"/>
                    </a:lnTo>
                    <a:lnTo>
                      <a:pt x="0" y="200"/>
                    </a:lnTo>
                    <a:close/>
                  </a:path>
                </a:pathLst>
              </a:custGeom>
              <a:solidFill>
                <a:srgbClr val="000000"/>
              </a:solidFill>
              <a:ln w="12700">
                <a:solidFill>
                  <a:schemeClr val="tx1"/>
                </a:solidFill>
                <a:round/>
                <a:headEnd/>
                <a:tailEnd/>
              </a:ln>
            </p:spPr>
            <p:txBody>
              <a:bodyPr wrap="none" anchor="ctr"/>
              <a:lstStyle/>
              <a:p>
                <a:endParaRPr lang="zh-CN" altLang="en-US"/>
              </a:p>
            </p:txBody>
          </p:sp>
          <p:grpSp>
            <p:nvGrpSpPr>
              <p:cNvPr id="12" name="Group 389"/>
              <p:cNvGrpSpPr>
                <a:grpSpLocks noChangeAspect="1"/>
              </p:cNvGrpSpPr>
              <p:nvPr/>
            </p:nvGrpSpPr>
            <p:grpSpPr bwMode="auto">
              <a:xfrm>
                <a:off x="2304" y="2584"/>
                <a:ext cx="239" cy="57"/>
                <a:chOff x="976" y="2560"/>
                <a:chExt cx="239" cy="48"/>
              </a:xfrm>
            </p:grpSpPr>
            <p:sp>
              <p:nvSpPr>
                <p:cNvPr id="15" name="Arc 390"/>
                <p:cNvSpPr>
                  <a:spLocks noChangeAspect="1"/>
                </p:cNvSpPr>
                <p:nvPr/>
              </p:nvSpPr>
              <p:spPr bwMode="auto">
                <a:xfrm>
                  <a:off x="1119" y="2560"/>
                  <a:ext cx="96"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6" name="Arc 391"/>
                <p:cNvSpPr>
                  <a:spLocks noChangeAspect="1"/>
                </p:cNvSpPr>
                <p:nvPr/>
              </p:nvSpPr>
              <p:spPr bwMode="auto">
                <a:xfrm flipH="1">
                  <a:off x="976" y="2560"/>
                  <a:ext cx="96"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chemeClr val="tx2"/>
                </a:solidFill>
                <a:ln w="9525">
                  <a:solidFill>
                    <a:schemeClr val="tx1"/>
                  </a:solidFill>
                  <a:round/>
                  <a:headEnd/>
                  <a:tailEnd/>
                </a:ln>
              </p:spPr>
              <p:txBody>
                <a:bodyPr wrap="none" anchor="ctr"/>
                <a:lstStyle/>
                <a:p>
                  <a:endParaRPr lang="zh-CN" altLang="en-US"/>
                </a:p>
              </p:txBody>
            </p:sp>
          </p:grpSp>
          <p:sp>
            <p:nvSpPr>
              <p:cNvPr id="13" name="Freeform 392"/>
              <p:cNvSpPr>
                <a:spLocks noChangeAspect="1"/>
              </p:cNvSpPr>
              <p:nvPr/>
            </p:nvSpPr>
            <p:spPr bwMode="auto">
              <a:xfrm>
                <a:off x="2400" y="2584"/>
                <a:ext cx="47" cy="48"/>
              </a:xfrm>
              <a:custGeom>
                <a:avLst/>
                <a:gdLst>
                  <a:gd name="T0" fmla="*/ 0 w 249"/>
                  <a:gd name="T1" fmla="*/ 0 h 201"/>
                  <a:gd name="T2" fmla="*/ 0 w 249"/>
                  <a:gd name="T3" fmla="*/ 0 h 201"/>
                  <a:gd name="T4" fmla="*/ 0 w 249"/>
                  <a:gd name="T5" fmla="*/ 0 h 201"/>
                  <a:gd name="T6" fmla="*/ 0 w 249"/>
                  <a:gd name="T7" fmla="*/ 0 h 201"/>
                  <a:gd name="T8" fmla="*/ 0 w 249"/>
                  <a:gd name="T9" fmla="*/ 0 h 201"/>
                  <a:gd name="T10" fmla="*/ 0 w 249"/>
                  <a:gd name="T11" fmla="*/ 0 h 201"/>
                  <a:gd name="T12" fmla="*/ 0 w 249"/>
                  <a:gd name="T13" fmla="*/ 0 h 201"/>
                  <a:gd name="T14" fmla="*/ 0 60000 65536"/>
                  <a:gd name="T15" fmla="*/ 0 60000 65536"/>
                  <a:gd name="T16" fmla="*/ 0 60000 65536"/>
                  <a:gd name="T17" fmla="*/ 0 60000 65536"/>
                  <a:gd name="T18" fmla="*/ 0 60000 65536"/>
                  <a:gd name="T19" fmla="*/ 0 60000 65536"/>
                  <a:gd name="T20" fmla="*/ 0 60000 65536"/>
                  <a:gd name="T21" fmla="*/ 0 w 249"/>
                  <a:gd name="T22" fmla="*/ 0 h 201"/>
                  <a:gd name="T23" fmla="*/ 249 w 249"/>
                  <a:gd name="T24" fmla="*/ 201 h 20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9" h="201">
                    <a:moveTo>
                      <a:pt x="0" y="200"/>
                    </a:moveTo>
                    <a:lnTo>
                      <a:pt x="0" y="200"/>
                    </a:lnTo>
                    <a:lnTo>
                      <a:pt x="0" y="0"/>
                    </a:lnTo>
                    <a:lnTo>
                      <a:pt x="248" y="0"/>
                    </a:lnTo>
                    <a:lnTo>
                      <a:pt x="248" y="200"/>
                    </a:lnTo>
                    <a:lnTo>
                      <a:pt x="0" y="200"/>
                    </a:lnTo>
                    <a:close/>
                  </a:path>
                </a:pathLst>
              </a:custGeom>
              <a:solidFill>
                <a:srgbClr val="000000"/>
              </a:solidFill>
              <a:ln w="12700">
                <a:solidFill>
                  <a:schemeClr val="tx1"/>
                </a:solidFill>
                <a:round/>
                <a:headEnd/>
                <a:tailEnd/>
              </a:ln>
            </p:spPr>
            <p:txBody>
              <a:bodyPr wrap="none" anchor="ctr"/>
              <a:lstStyle/>
              <a:p>
                <a:endParaRPr lang="zh-CN" altLang="en-US"/>
              </a:p>
            </p:txBody>
          </p:sp>
          <p:sp>
            <p:nvSpPr>
              <p:cNvPr id="14" name="AutoShape 393"/>
              <p:cNvSpPr>
                <a:spLocks noChangeAspect="1" noChangeArrowheads="1"/>
              </p:cNvSpPr>
              <p:nvPr/>
            </p:nvSpPr>
            <p:spPr bwMode="auto">
              <a:xfrm flipV="1">
                <a:off x="2377" y="2614"/>
                <a:ext cx="88" cy="116"/>
              </a:xfrm>
              <a:prstGeom prst="triangle">
                <a:avLst>
                  <a:gd name="adj" fmla="val 50000"/>
                </a:avLst>
              </a:prstGeom>
              <a:solidFill>
                <a:schemeClr val="bg1"/>
              </a:solidFill>
              <a:ln w="9525">
                <a:solidFill>
                  <a:schemeClr val="tx1"/>
                </a:solidFill>
                <a:miter lim="800000"/>
                <a:headEnd/>
                <a:tailEnd/>
              </a:ln>
            </p:spPr>
            <p:txBody>
              <a:bodyPr wrap="none" anchor="ctr"/>
              <a:lstStyle/>
              <a:p>
                <a:endParaRPr lang="zh-CN" altLang="en-US"/>
              </a:p>
            </p:txBody>
          </p:sp>
        </p:grpSp>
      </p:grpSp>
      <p:grpSp>
        <p:nvGrpSpPr>
          <p:cNvPr id="17" name="组合 94"/>
          <p:cNvGrpSpPr>
            <a:grpSpLocks/>
          </p:cNvGrpSpPr>
          <p:nvPr/>
        </p:nvGrpSpPr>
        <p:grpSpPr bwMode="auto">
          <a:xfrm>
            <a:off x="2857500" y="2188915"/>
            <a:ext cx="1668463" cy="2014537"/>
            <a:chOff x="2944396" y="2348880"/>
            <a:chExt cx="1669423" cy="2014752"/>
          </a:xfrm>
        </p:grpSpPr>
        <p:sp>
          <p:nvSpPr>
            <p:cNvPr id="18" name="矩形 65"/>
            <p:cNvSpPr>
              <a:spLocks noChangeArrowheads="1"/>
            </p:cNvSpPr>
            <p:nvPr/>
          </p:nvSpPr>
          <p:spPr bwMode="auto">
            <a:xfrm>
              <a:off x="2944396" y="3655674"/>
              <a:ext cx="1669423" cy="707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zh-CN" altLang="en-US" b="1" dirty="0" smtClean="0"/>
                <a:t>金蝶云星空</a:t>
              </a:r>
              <a:r>
                <a:rPr lang="en-US" altLang="zh-CN" b="1" dirty="0" smtClean="0"/>
                <a:t> </a:t>
              </a:r>
              <a:r>
                <a:rPr lang="zh-CN" altLang="en-US" b="1" dirty="0"/>
                <a:t>需求人员</a:t>
              </a:r>
              <a:endParaRPr lang="en-US" altLang="zh-CN" b="1" dirty="0"/>
            </a:p>
          </p:txBody>
        </p:sp>
        <p:grpSp>
          <p:nvGrpSpPr>
            <p:cNvPr id="19" name="Group 394"/>
            <p:cNvGrpSpPr>
              <a:grpSpLocks/>
            </p:cNvGrpSpPr>
            <p:nvPr/>
          </p:nvGrpSpPr>
          <p:grpSpPr bwMode="auto">
            <a:xfrm>
              <a:off x="3347843" y="2348880"/>
              <a:ext cx="885171" cy="1150293"/>
              <a:chOff x="5107" y="2710"/>
              <a:chExt cx="126" cy="185"/>
            </a:xfrm>
          </p:grpSpPr>
          <p:sp>
            <p:nvSpPr>
              <p:cNvPr id="20" name="Oval 395"/>
              <p:cNvSpPr>
                <a:spLocks noChangeAspect="1" noChangeArrowheads="1"/>
              </p:cNvSpPr>
              <p:nvPr/>
            </p:nvSpPr>
            <p:spPr bwMode="auto">
              <a:xfrm>
                <a:off x="5126" y="2710"/>
                <a:ext cx="83" cy="76"/>
              </a:xfrm>
              <a:prstGeom prst="ellipse">
                <a:avLst/>
              </a:prstGeom>
              <a:solidFill>
                <a:schemeClr val="hlink"/>
              </a:solidFill>
              <a:ln w="12700">
                <a:solidFill>
                  <a:schemeClr val="hlink"/>
                </a:solidFill>
                <a:round/>
                <a:headEnd/>
                <a:tailEnd/>
              </a:ln>
            </p:spPr>
            <p:txBody>
              <a:bodyPr wrap="none" anchor="ctr"/>
              <a:lstStyle/>
              <a:p>
                <a:endParaRPr lang="zh-CN" altLang="en-US"/>
              </a:p>
            </p:txBody>
          </p:sp>
          <p:sp>
            <p:nvSpPr>
              <p:cNvPr id="21" name="Freeform 396"/>
              <p:cNvSpPr>
                <a:spLocks noChangeAspect="1"/>
              </p:cNvSpPr>
              <p:nvPr/>
            </p:nvSpPr>
            <p:spPr bwMode="auto">
              <a:xfrm>
                <a:off x="5107" y="2818"/>
                <a:ext cx="126" cy="77"/>
              </a:xfrm>
              <a:custGeom>
                <a:avLst/>
                <a:gdLst>
                  <a:gd name="T0" fmla="*/ 0 w 249"/>
                  <a:gd name="T1" fmla="*/ 0 h 201"/>
                  <a:gd name="T2" fmla="*/ 0 w 249"/>
                  <a:gd name="T3" fmla="*/ 0 h 201"/>
                  <a:gd name="T4" fmla="*/ 0 w 249"/>
                  <a:gd name="T5" fmla="*/ 0 h 201"/>
                  <a:gd name="T6" fmla="*/ 1 w 249"/>
                  <a:gd name="T7" fmla="*/ 0 h 201"/>
                  <a:gd name="T8" fmla="*/ 1 w 249"/>
                  <a:gd name="T9" fmla="*/ 0 h 201"/>
                  <a:gd name="T10" fmla="*/ 1 w 249"/>
                  <a:gd name="T11" fmla="*/ 0 h 201"/>
                  <a:gd name="T12" fmla="*/ 0 w 249"/>
                  <a:gd name="T13" fmla="*/ 0 h 201"/>
                  <a:gd name="T14" fmla="*/ 0 60000 65536"/>
                  <a:gd name="T15" fmla="*/ 0 60000 65536"/>
                  <a:gd name="T16" fmla="*/ 0 60000 65536"/>
                  <a:gd name="T17" fmla="*/ 0 60000 65536"/>
                  <a:gd name="T18" fmla="*/ 0 60000 65536"/>
                  <a:gd name="T19" fmla="*/ 0 60000 65536"/>
                  <a:gd name="T20" fmla="*/ 0 60000 65536"/>
                  <a:gd name="T21" fmla="*/ 0 w 249"/>
                  <a:gd name="T22" fmla="*/ 0 h 201"/>
                  <a:gd name="T23" fmla="*/ 249 w 249"/>
                  <a:gd name="T24" fmla="*/ 201 h 20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9" h="201">
                    <a:moveTo>
                      <a:pt x="0" y="200"/>
                    </a:moveTo>
                    <a:lnTo>
                      <a:pt x="0" y="200"/>
                    </a:lnTo>
                    <a:lnTo>
                      <a:pt x="0" y="0"/>
                    </a:lnTo>
                    <a:lnTo>
                      <a:pt x="248" y="0"/>
                    </a:lnTo>
                    <a:lnTo>
                      <a:pt x="248" y="200"/>
                    </a:lnTo>
                    <a:lnTo>
                      <a:pt x="0" y="200"/>
                    </a:lnTo>
                    <a:close/>
                  </a:path>
                </a:pathLst>
              </a:custGeom>
              <a:solidFill>
                <a:schemeClr val="hlink"/>
              </a:solidFill>
              <a:ln w="12700">
                <a:solidFill>
                  <a:schemeClr val="hlink"/>
                </a:solidFill>
                <a:round/>
                <a:headEnd/>
                <a:tailEnd/>
              </a:ln>
            </p:spPr>
            <p:txBody>
              <a:bodyPr wrap="none" anchor="ctr"/>
              <a:lstStyle/>
              <a:p>
                <a:endParaRPr lang="zh-CN" altLang="en-US"/>
              </a:p>
            </p:txBody>
          </p:sp>
          <p:sp>
            <p:nvSpPr>
              <p:cNvPr id="22" name="Arc 397"/>
              <p:cNvSpPr>
                <a:spLocks noChangeAspect="1"/>
              </p:cNvSpPr>
              <p:nvPr/>
            </p:nvSpPr>
            <p:spPr bwMode="auto">
              <a:xfrm>
                <a:off x="5178" y="2786"/>
                <a:ext cx="55" cy="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chemeClr val="hlink"/>
              </a:solidFill>
              <a:ln w="9525">
                <a:solidFill>
                  <a:schemeClr val="hlink"/>
                </a:solidFill>
                <a:round/>
                <a:headEnd/>
                <a:tailEnd/>
              </a:ln>
            </p:spPr>
            <p:txBody>
              <a:bodyPr wrap="none" anchor="ctr"/>
              <a:lstStyle/>
              <a:p>
                <a:endParaRPr lang="zh-CN" altLang="en-US"/>
              </a:p>
            </p:txBody>
          </p:sp>
          <p:sp>
            <p:nvSpPr>
              <p:cNvPr id="23" name="Arc 398"/>
              <p:cNvSpPr>
                <a:spLocks noChangeAspect="1"/>
              </p:cNvSpPr>
              <p:nvPr/>
            </p:nvSpPr>
            <p:spPr bwMode="auto">
              <a:xfrm flipH="1">
                <a:off x="5108" y="2786"/>
                <a:ext cx="49" cy="3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chemeClr val="hlink"/>
              </a:solidFill>
              <a:ln w="9525">
                <a:solidFill>
                  <a:schemeClr val="hlink"/>
                </a:solidFill>
                <a:round/>
                <a:headEnd/>
                <a:tailEnd/>
              </a:ln>
            </p:spPr>
            <p:txBody>
              <a:bodyPr wrap="none" anchor="ctr"/>
              <a:lstStyle/>
              <a:p>
                <a:endParaRPr lang="zh-CN" altLang="en-US"/>
              </a:p>
            </p:txBody>
          </p:sp>
          <p:sp>
            <p:nvSpPr>
              <p:cNvPr id="24" name="Freeform 399"/>
              <p:cNvSpPr>
                <a:spLocks noChangeAspect="1"/>
              </p:cNvSpPr>
              <p:nvPr/>
            </p:nvSpPr>
            <p:spPr bwMode="auto">
              <a:xfrm>
                <a:off x="5157" y="2786"/>
                <a:ext cx="23" cy="27"/>
              </a:xfrm>
              <a:custGeom>
                <a:avLst/>
                <a:gdLst>
                  <a:gd name="T0" fmla="*/ 0 w 249"/>
                  <a:gd name="T1" fmla="*/ 0 h 201"/>
                  <a:gd name="T2" fmla="*/ 0 w 249"/>
                  <a:gd name="T3" fmla="*/ 0 h 201"/>
                  <a:gd name="T4" fmla="*/ 0 w 249"/>
                  <a:gd name="T5" fmla="*/ 0 h 201"/>
                  <a:gd name="T6" fmla="*/ 0 w 249"/>
                  <a:gd name="T7" fmla="*/ 0 h 201"/>
                  <a:gd name="T8" fmla="*/ 0 w 249"/>
                  <a:gd name="T9" fmla="*/ 0 h 201"/>
                  <a:gd name="T10" fmla="*/ 0 w 249"/>
                  <a:gd name="T11" fmla="*/ 0 h 201"/>
                  <a:gd name="T12" fmla="*/ 0 w 249"/>
                  <a:gd name="T13" fmla="*/ 0 h 201"/>
                  <a:gd name="T14" fmla="*/ 0 60000 65536"/>
                  <a:gd name="T15" fmla="*/ 0 60000 65536"/>
                  <a:gd name="T16" fmla="*/ 0 60000 65536"/>
                  <a:gd name="T17" fmla="*/ 0 60000 65536"/>
                  <a:gd name="T18" fmla="*/ 0 60000 65536"/>
                  <a:gd name="T19" fmla="*/ 0 60000 65536"/>
                  <a:gd name="T20" fmla="*/ 0 60000 65536"/>
                  <a:gd name="T21" fmla="*/ 0 w 249"/>
                  <a:gd name="T22" fmla="*/ 0 h 201"/>
                  <a:gd name="T23" fmla="*/ 249 w 249"/>
                  <a:gd name="T24" fmla="*/ 201 h 20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9" h="201">
                    <a:moveTo>
                      <a:pt x="0" y="200"/>
                    </a:moveTo>
                    <a:lnTo>
                      <a:pt x="0" y="200"/>
                    </a:lnTo>
                    <a:lnTo>
                      <a:pt x="0" y="0"/>
                    </a:lnTo>
                    <a:lnTo>
                      <a:pt x="248" y="0"/>
                    </a:lnTo>
                    <a:lnTo>
                      <a:pt x="248" y="200"/>
                    </a:lnTo>
                    <a:lnTo>
                      <a:pt x="0" y="200"/>
                    </a:lnTo>
                    <a:close/>
                  </a:path>
                </a:pathLst>
              </a:custGeom>
              <a:solidFill>
                <a:schemeClr val="hlink"/>
              </a:solidFill>
              <a:ln w="12700">
                <a:solidFill>
                  <a:schemeClr val="hlink"/>
                </a:solidFill>
                <a:round/>
                <a:headEnd/>
                <a:tailEnd/>
              </a:ln>
            </p:spPr>
            <p:txBody>
              <a:bodyPr wrap="none" anchor="ctr"/>
              <a:lstStyle/>
              <a:p>
                <a:endParaRPr lang="zh-CN" altLang="en-US"/>
              </a:p>
            </p:txBody>
          </p:sp>
          <p:sp>
            <p:nvSpPr>
              <p:cNvPr id="25" name="AutoShape 400"/>
              <p:cNvSpPr>
                <a:spLocks noChangeAspect="1" noChangeArrowheads="1"/>
              </p:cNvSpPr>
              <p:nvPr/>
            </p:nvSpPr>
            <p:spPr bwMode="auto">
              <a:xfrm flipV="1">
                <a:off x="5145" y="2803"/>
                <a:ext cx="45" cy="65"/>
              </a:xfrm>
              <a:prstGeom prst="triangle">
                <a:avLst>
                  <a:gd name="adj" fmla="val 50000"/>
                </a:avLst>
              </a:prstGeom>
              <a:solidFill>
                <a:schemeClr val="accent1"/>
              </a:solidFill>
              <a:ln w="9525">
                <a:solidFill>
                  <a:schemeClr val="hlink"/>
                </a:solidFill>
                <a:miter lim="800000"/>
                <a:headEnd/>
                <a:tailEnd/>
              </a:ln>
            </p:spPr>
            <p:txBody>
              <a:bodyPr wrap="none" anchor="ctr"/>
              <a:lstStyle/>
              <a:p>
                <a:endParaRPr lang="zh-CN" altLang="en-US"/>
              </a:p>
            </p:txBody>
          </p:sp>
        </p:grpSp>
      </p:grpSp>
      <p:grpSp>
        <p:nvGrpSpPr>
          <p:cNvPr id="26" name="组合 95"/>
          <p:cNvGrpSpPr>
            <a:grpSpLocks/>
          </p:cNvGrpSpPr>
          <p:nvPr/>
        </p:nvGrpSpPr>
        <p:grpSpPr bwMode="auto">
          <a:xfrm>
            <a:off x="5041900" y="2188915"/>
            <a:ext cx="1500188" cy="2006600"/>
            <a:chOff x="4698341" y="2348874"/>
            <a:chExt cx="1498307" cy="2006964"/>
          </a:xfrm>
        </p:grpSpPr>
        <p:sp>
          <p:nvSpPr>
            <p:cNvPr id="27" name="矩形 66"/>
            <p:cNvSpPr>
              <a:spLocks noChangeArrowheads="1"/>
            </p:cNvSpPr>
            <p:nvPr/>
          </p:nvSpPr>
          <p:spPr bwMode="auto">
            <a:xfrm>
              <a:off x="4698341" y="3647880"/>
              <a:ext cx="1498307" cy="707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zh-CN" altLang="en-US" b="1"/>
                <a:t>伙伴     开发人员</a:t>
              </a:r>
              <a:endParaRPr lang="en-US" altLang="zh-CN" b="1"/>
            </a:p>
          </p:txBody>
        </p:sp>
        <p:grpSp>
          <p:nvGrpSpPr>
            <p:cNvPr id="28" name="Group 401"/>
            <p:cNvGrpSpPr>
              <a:grpSpLocks/>
            </p:cNvGrpSpPr>
            <p:nvPr/>
          </p:nvGrpSpPr>
          <p:grpSpPr bwMode="auto">
            <a:xfrm>
              <a:off x="4980848" y="2348874"/>
              <a:ext cx="904691" cy="1172252"/>
              <a:chOff x="4076" y="2934"/>
              <a:chExt cx="156" cy="233"/>
            </a:xfrm>
          </p:grpSpPr>
          <p:sp>
            <p:nvSpPr>
              <p:cNvPr id="29" name="Oval 402"/>
              <p:cNvSpPr>
                <a:spLocks noChangeAspect="1" noChangeArrowheads="1"/>
              </p:cNvSpPr>
              <p:nvPr/>
            </p:nvSpPr>
            <p:spPr bwMode="auto">
              <a:xfrm>
                <a:off x="4103" y="2934"/>
                <a:ext cx="101" cy="94"/>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0" name="Freeform 403"/>
              <p:cNvSpPr>
                <a:spLocks noChangeAspect="1"/>
              </p:cNvSpPr>
              <p:nvPr/>
            </p:nvSpPr>
            <p:spPr bwMode="auto">
              <a:xfrm>
                <a:off x="4076" y="3072"/>
                <a:ext cx="153" cy="95"/>
              </a:xfrm>
              <a:custGeom>
                <a:avLst/>
                <a:gdLst>
                  <a:gd name="T0" fmla="*/ 0 w 249"/>
                  <a:gd name="T1" fmla="*/ 0 h 201"/>
                  <a:gd name="T2" fmla="*/ 0 w 249"/>
                  <a:gd name="T3" fmla="*/ 0 h 201"/>
                  <a:gd name="T4" fmla="*/ 0 w 249"/>
                  <a:gd name="T5" fmla="*/ 0 h 201"/>
                  <a:gd name="T6" fmla="*/ 1 w 249"/>
                  <a:gd name="T7" fmla="*/ 0 h 201"/>
                  <a:gd name="T8" fmla="*/ 1 w 249"/>
                  <a:gd name="T9" fmla="*/ 0 h 201"/>
                  <a:gd name="T10" fmla="*/ 1 w 249"/>
                  <a:gd name="T11" fmla="*/ 0 h 201"/>
                  <a:gd name="T12" fmla="*/ 0 w 249"/>
                  <a:gd name="T13" fmla="*/ 0 h 201"/>
                  <a:gd name="T14" fmla="*/ 0 60000 65536"/>
                  <a:gd name="T15" fmla="*/ 0 60000 65536"/>
                  <a:gd name="T16" fmla="*/ 0 60000 65536"/>
                  <a:gd name="T17" fmla="*/ 0 60000 65536"/>
                  <a:gd name="T18" fmla="*/ 0 60000 65536"/>
                  <a:gd name="T19" fmla="*/ 0 60000 65536"/>
                  <a:gd name="T20" fmla="*/ 0 60000 65536"/>
                  <a:gd name="T21" fmla="*/ 0 w 249"/>
                  <a:gd name="T22" fmla="*/ 0 h 201"/>
                  <a:gd name="T23" fmla="*/ 249 w 249"/>
                  <a:gd name="T24" fmla="*/ 201 h 20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9" h="201">
                    <a:moveTo>
                      <a:pt x="0" y="200"/>
                    </a:moveTo>
                    <a:lnTo>
                      <a:pt x="0" y="200"/>
                    </a:lnTo>
                    <a:lnTo>
                      <a:pt x="0" y="0"/>
                    </a:lnTo>
                    <a:lnTo>
                      <a:pt x="248" y="0"/>
                    </a:lnTo>
                    <a:lnTo>
                      <a:pt x="248" y="200"/>
                    </a:lnTo>
                    <a:lnTo>
                      <a:pt x="0" y="200"/>
                    </a:lnTo>
                    <a:close/>
                  </a:path>
                </a:pathLst>
              </a:custGeom>
              <a:solidFill>
                <a:schemeClr val="accent1"/>
              </a:solidFill>
              <a:ln w="9525">
                <a:solidFill>
                  <a:schemeClr val="tx1"/>
                </a:solidFill>
                <a:round/>
                <a:headEnd/>
                <a:tailEnd/>
              </a:ln>
            </p:spPr>
            <p:txBody>
              <a:bodyPr wrap="none" anchor="ctr"/>
              <a:lstStyle/>
              <a:p>
                <a:endParaRPr lang="zh-CN" altLang="en-US"/>
              </a:p>
            </p:txBody>
          </p:sp>
          <p:grpSp>
            <p:nvGrpSpPr>
              <p:cNvPr id="31" name="Group 404"/>
              <p:cNvGrpSpPr>
                <a:grpSpLocks noChangeAspect="1"/>
              </p:cNvGrpSpPr>
              <p:nvPr/>
            </p:nvGrpSpPr>
            <p:grpSpPr bwMode="auto">
              <a:xfrm>
                <a:off x="4079" y="3028"/>
                <a:ext cx="153" cy="55"/>
                <a:chOff x="976" y="2560"/>
                <a:chExt cx="248" cy="66"/>
              </a:xfrm>
            </p:grpSpPr>
            <p:sp>
              <p:nvSpPr>
                <p:cNvPr id="33" name="Arc 405"/>
                <p:cNvSpPr>
                  <a:spLocks noChangeAspect="1"/>
                </p:cNvSpPr>
                <p:nvPr/>
              </p:nvSpPr>
              <p:spPr bwMode="auto">
                <a:xfrm>
                  <a:off x="1084" y="2560"/>
                  <a:ext cx="140" cy="6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chemeClr val="accent1"/>
                </a:solidFill>
                <a:ln w="9525">
                  <a:solidFill>
                    <a:schemeClr val="tx1"/>
                  </a:solidFill>
                  <a:round/>
                  <a:headEnd/>
                  <a:tailEnd/>
                </a:ln>
              </p:spPr>
              <p:txBody>
                <a:bodyPr wrap="none" anchor="ctr"/>
                <a:lstStyle/>
                <a:p>
                  <a:endParaRPr lang="zh-CN" altLang="en-US"/>
                </a:p>
              </p:txBody>
            </p:sp>
            <p:sp>
              <p:nvSpPr>
                <p:cNvPr id="34" name="Arc 406"/>
                <p:cNvSpPr>
                  <a:spLocks noChangeAspect="1"/>
                </p:cNvSpPr>
                <p:nvPr/>
              </p:nvSpPr>
              <p:spPr bwMode="auto">
                <a:xfrm flipH="1">
                  <a:off x="976" y="2560"/>
                  <a:ext cx="128" cy="6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chemeClr val="accent1"/>
                </a:solidFill>
                <a:ln w="9525">
                  <a:solidFill>
                    <a:schemeClr val="tx1"/>
                  </a:solidFill>
                  <a:round/>
                  <a:headEnd/>
                  <a:tailEnd/>
                </a:ln>
              </p:spPr>
              <p:txBody>
                <a:bodyPr wrap="none" anchor="ctr"/>
                <a:lstStyle/>
                <a:p>
                  <a:endParaRPr lang="zh-CN" altLang="en-US"/>
                </a:p>
              </p:txBody>
            </p:sp>
          </p:grpSp>
          <p:sp>
            <p:nvSpPr>
              <p:cNvPr id="32" name="AutoShape 410"/>
              <p:cNvSpPr>
                <a:spLocks noChangeAspect="1" noChangeArrowheads="1"/>
              </p:cNvSpPr>
              <p:nvPr/>
            </p:nvSpPr>
            <p:spPr bwMode="auto">
              <a:xfrm flipV="1">
                <a:off x="4131" y="3052"/>
                <a:ext cx="50" cy="73"/>
              </a:xfrm>
              <a:prstGeom prst="triangle">
                <a:avLst>
                  <a:gd name="adj" fmla="val 50000"/>
                </a:avLst>
              </a:prstGeom>
              <a:solidFill>
                <a:schemeClr val="tx1"/>
              </a:solidFill>
              <a:ln w="9525">
                <a:solidFill>
                  <a:schemeClr val="tx1"/>
                </a:solidFill>
                <a:miter lim="800000"/>
                <a:headEnd/>
                <a:tailEnd/>
              </a:ln>
            </p:spPr>
            <p:txBody>
              <a:bodyPr wrap="none" anchor="ctr"/>
              <a:lstStyle/>
              <a:p>
                <a:endParaRPr lang="zh-CN" altLang="en-US"/>
              </a:p>
            </p:txBody>
          </p:sp>
        </p:grpSp>
      </p:grpSp>
      <p:pic>
        <p:nvPicPr>
          <p:cNvPr id="35"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59113" y="4268540"/>
            <a:ext cx="113665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48263" y="4268540"/>
            <a:ext cx="113665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7" name="组合 46"/>
          <p:cNvGrpSpPr>
            <a:grpSpLocks/>
          </p:cNvGrpSpPr>
          <p:nvPr/>
        </p:nvGrpSpPr>
        <p:grpSpPr bwMode="auto">
          <a:xfrm>
            <a:off x="6951663" y="2269877"/>
            <a:ext cx="1571625" cy="1898650"/>
            <a:chOff x="6935960" y="2780928"/>
            <a:chExt cx="1572539" cy="1898040"/>
          </a:xfrm>
        </p:grpSpPr>
        <p:grpSp>
          <p:nvGrpSpPr>
            <p:cNvPr id="38" name="Group 21"/>
            <p:cNvGrpSpPr>
              <a:grpSpLocks/>
            </p:cNvGrpSpPr>
            <p:nvPr/>
          </p:nvGrpSpPr>
          <p:grpSpPr bwMode="auto">
            <a:xfrm>
              <a:off x="7380312" y="2780928"/>
              <a:ext cx="660400" cy="1157287"/>
              <a:chOff x="2111" y="2247"/>
              <a:chExt cx="592" cy="1034"/>
            </a:xfrm>
          </p:grpSpPr>
          <p:sp>
            <p:nvSpPr>
              <p:cNvPr id="40" name="Freeform 22"/>
              <p:cNvSpPr>
                <a:spLocks/>
              </p:cNvSpPr>
              <p:nvPr/>
            </p:nvSpPr>
            <p:spPr bwMode="gray">
              <a:xfrm>
                <a:off x="2111" y="2449"/>
                <a:ext cx="592" cy="832"/>
              </a:xfrm>
              <a:custGeom>
                <a:avLst/>
                <a:gdLst>
                  <a:gd name="T0" fmla="*/ 270056 w 320"/>
                  <a:gd name="T1" fmla="*/ 775 h 479"/>
                  <a:gd name="T2" fmla="*/ 238045 w 320"/>
                  <a:gd name="T3" fmla="*/ 24739 h 479"/>
                  <a:gd name="T4" fmla="*/ 204327 w 320"/>
                  <a:gd name="T5" fmla="*/ 775 h 479"/>
                  <a:gd name="T6" fmla="*/ 113189 w 320"/>
                  <a:gd name="T7" fmla="*/ 12933 h 479"/>
                  <a:gd name="T8" fmla="*/ 1759 w 320"/>
                  <a:gd name="T9" fmla="*/ 131209 h 479"/>
                  <a:gd name="T10" fmla="*/ 58125 w 320"/>
                  <a:gd name="T11" fmla="*/ 160755 h 479"/>
                  <a:gd name="T12" fmla="*/ 138030 w 320"/>
                  <a:gd name="T13" fmla="*/ 42970 h 479"/>
                  <a:gd name="T14" fmla="*/ 22601 w 320"/>
                  <a:gd name="T15" fmla="*/ 309957 h 479"/>
                  <a:gd name="T16" fmla="*/ 54890 w 320"/>
                  <a:gd name="T17" fmla="*/ 351130 h 479"/>
                  <a:gd name="T18" fmla="*/ 213749 w 320"/>
                  <a:gd name="T19" fmla="*/ 331758 h 479"/>
                  <a:gd name="T20" fmla="*/ 236282 w 320"/>
                  <a:gd name="T21" fmla="*/ 174956 h 479"/>
                  <a:gd name="T22" fmla="*/ 271811 w 320"/>
                  <a:gd name="T23" fmla="*/ 331197 h 479"/>
                  <a:gd name="T24" fmla="*/ 421091 w 320"/>
                  <a:gd name="T25" fmla="*/ 353025 h 479"/>
                  <a:gd name="T26" fmla="*/ 453618 w 320"/>
                  <a:gd name="T27" fmla="*/ 306940 h 479"/>
                  <a:gd name="T28" fmla="*/ 338026 w 320"/>
                  <a:gd name="T29" fmla="*/ 42970 h 479"/>
                  <a:gd name="T30" fmla="*/ 370041 w 320"/>
                  <a:gd name="T31" fmla="*/ 101501 h 479"/>
                  <a:gd name="T32" fmla="*/ 451801 w 320"/>
                  <a:gd name="T33" fmla="*/ 178057 h 479"/>
                  <a:gd name="T34" fmla="*/ 474218 w 320"/>
                  <a:gd name="T35" fmla="*/ 122071 h 479"/>
                  <a:gd name="T36" fmla="*/ 347537 w 320"/>
                  <a:gd name="T37" fmla="*/ 6072 h 479"/>
                  <a:gd name="T38" fmla="*/ 270056 w 320"/>
                  <a:gd name="T39" fmla="*/ 775 h 47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20"/>
                  <a:gd name="T61" fmla="*/ 0 h 479"/>
                  <a:gd name="T62" fmla="*/ 320 w 320"/>
                  <a:gd name="T63" fmla="*/ 479 h 47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20" h="479">
                    <a:moveTo>
                      <a:pt x="168" y="1"/>
                    </a:moveTo>
                    <a:cubicBezTo>
                      <a:pt x="165" y="15"/>
                      <a:pt x="154" y="34"/>
                      <a:pt x="148" y="33"/>
                    </a:cubicBezTo>
                    <a:cubicBezTo>
                      <a:pt x="141" y="33"/>
                      <a:pt x="133" y="15"/>
                      <a:pt x="127" y="1"/>
                    </a:cubicBezTo>
                    <a:cubicBezTo>
                      <a:pt x="105" y="0"/>
                      <a:pt x="88" y="5"/>
                      <a:pt x="70" y="17"/>
                    </a:cubicBezTo>
                    <a:cubicBezTo>
                      <a:pt x="57" y="32"/>
                      <a:pt x="0" y="165"/>
                      <a:pt x="1" y="174"/>
                    </a:cubicBezTo>
                    <a:cubicBezTo>
                      <a:pt x="1" y="183"/>
                      <a:pt x="3" y="212"/>
                      <a:pt x="36" y="213"/>
                    </a:cubicBezTo>
                    <a:cubicBezTo>
                      <a:pt x="63" y="197"/>
                      <a:pt x="86" y="57"/>
                      <a:pt x="86" y="57"/>
                    </a:cubicBezTo>
                    <a:cubicBezTo>
                      <a:pt x="79" y="92"/>
                      <a:pt x="14" y="411"/>
                      <a:pt x="14" y="411"/>
                    </a:cubicBezTo>
                    <a:cubicBezTo>
                      <a:pt x="9" y="452"/>
                      <a:pt x="24" y="464"/>
                      <a:pt x="34" y="466"/>
                    </a:cubicBezTo>
                    <a:cubicBezTo>
                      <a:pt x="55" y="471"/>
                      <a:pt x="114" y="479"/>
                      <a:pt x="133" y="440"/>
                    </a:cubicBezTo>
                    <a:cubicBezTo>
                      <a:pt x="152" y="401"/>
                      <a:pt x="141" y="232"/>
                      <a:pt x="147" y="232"/>
                    </a:cubicBezTo>
                    <a:cubicBezTo>
                      <a:pt x="153" y="232"/>
                      <a:pt x="150" y="400"/>
                      <a:pt x="169" y="439"/>
                    </a:cubicBezTo>
                    <a:cubicBezTo>
                      <a:pt x="188" y="478"/>
                      <a:pt x="243" y="473"/>
                      <a:pt x="262" y="468"/>
                    </a:cubicBezTo>
                    <a:cubicBezTo>
                      <a:pt x="272" y="462"/>
                      <a:pt x="292" y="459"/>
                      <a:pt x="282" y="407"/>
                    </a:cubicBezTo>
                    <a:lnTo>
                      <a:pt x="210" y="57"/>
                    </a:lnTo>
                    <a:cubicBezTo>
                      <a:pt x="201" y="12"/>
                      <a:pt x="218" y="105"/>
                      <a:pt x="230" y="135"/>
                    </a:cubicBezTo>
                    <a:cubicBezTo>
                      <a:pt x="242" y="165"/>
                      <a:pt x="242" y="254"/>
                      <a:pt x="281" y="236"/>
                    </a:cubicBezTo>
                    <a:cubicBezTo>
                      <a:pt x="320" y="218"/>
                      <a:pt x="299" y="180"/>
                      <a:pt x="295" y="162"/>
                    </a:cubicBezTo>
                    <a:cubicBezTo>
                      <a:pt x="288" y="150"/>
                      <a:pt x="237" y="17"/>
                      <a:pt x="216" y="8"/>
                    </a:cubicBezTo>
                    <a:cubicBezTo>
                      <a:pt x="183" y="0"/>
                      <a:pt x="168" y="1"/>
                      <a:pt x="168" y="1"/>
                    </a:cubicBezTo>
                    <a:close/>
                  </a:path>
                </a:pathLst>
              </a:custGeom>
              <a:gradFill rotWithShape="1">
                <a:gsLst>
                  <a:gs pos="0">
                    <a:srgbClr val="00B050"/>
                  </a:gs>
                  <a:gs pos="100000">
                    <a:schemeClr val="hlink"/>
                  </a:gs>
                </a:gsLst>
                <a:lin ang="18900000" scaled="1"/>
              </a:gradFill>
              <a:ln w="9525">
                <a:round/>
                <a:headEnd/>
                <a:tailEnd/>
              </a:ln>
              <a:scene3d>
                <a:camera prst="legacyPerspectiveTopRight"/>
                <a:lightRig rig="legacyNormal2" dir="t"/>
              </a:scene3d>
              <a:sp3d extrusionH="430200" prstMaterial="legacyMetal">
                <a:bevelT w="13500" h="13500" prst="angle"/>
                <a:bevelB w="13500" h="13500" prst="angle"/>
                <a:extrusionClr>
                  <a:schemeClr val="hlink"/>
                </a:extrusionClr>
              </a:sp3d>
            </p:spPr>
            <p:txBody>
              <a:bodyPr>
                <a:flatTx/>
              </a:bodyPr>
              <a:lstStyle/>
              <a:p>
                <a:endParaRPr lang="zh-CN" altLang="en-US"/>
              </a:p>
            </p:txBody>
          </p:sp>
          <p:sp>
            <p:nvSpPr>
              <p:cNvPr id="41" name="Oval 23"/>
              <p:cNvSpPr>
                <a:spLocks noChangeArrowheads="1"/>
              </p:cNvSpPr>
              <p:nvPr/>
            </p:nvSpPr>
            <p:spPr bwMode="gray">
              <a:xfrm flipH="1">
                <a:off x="2286" y="2247"/>
                <a:ext cx="199" cy="215"/>
              </a:xfrm>
              <a:prstGeom prst="ellipse">
                <a:avLst/>
              </a:prstGeom>
              <a:gradFill rotWithShape="1">
                <a:gsLst>
                  <a:gs pos="0">
                    <a:srgbClr val="00B050"/>
                  </a:gs>
                  <a:gs pos="100000">
                    <a:schemeClr val="hlink"/>
                  </a:gs>
                </a:gsLst>
                <a:lin ang="18900000" scaled="1"/>
              </a:gradFill>
              <a:ln w="9525">
                <a:round/>
                <a:headEnd/>
                <a:tailEnd/>
              </a:ln>
              <a:scene3d>
                <a:camera prst="legacyPerspectiveTopRight"/>
                <a:lightRig rig="legacyNormal2" dir="t"/>
              </a:scene3d>
              <a:sp3d extrusionH="430200" prstMaterial="legacyMetal">
                <a:bevelT w="13500" h="13500" prst="angle"/>
                <a:bevelB w="13500" h="13500" prst="angle"/>
                <a:extrusionClr>
                  <a:schemeClr val="hlink"/>
                </a:extrusionClr>
              </a:sp3d>
            </p:spPr>
            <p:txBody>
              <a:bodyPr wrap="none" anchor="ctr">
                <a:flatTx/>
              </a:bodyPr>
              <a:lstStyle/>
              <a:p>
                <a:endParaRPr lang="zh-CN" altLang="en-US"/>
              </a:p>
            </p:txBody>
          </p:sp>
        </p:grpSp>
        <p:sp>
          <p:nvSpPr>
            <p:cNvPr id="39" name="矩形 43"/>
            <p:cNvSpPr>
              <a:spLocks noChangeArrowheads="1"/>
            </p:cNvSpPr>
            <p:nvPr/>
          </p:nvSpPr>
          <p:spPr bwMode="auto">
            <a:xfrm>
              <a:off x="6935960" y="3971252"/>
              <a:ext cx="1572539" cy="707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zh-CN" altLang="en-US" b="1"/>
                <a:t>客户     业务人员</a:t>
              </a:r>
              <a:endParaRPr lang="en-US" altLang="zh-CN" b="1"/>
            </a:p>
          </p:txBody>
        </p:sp>
      </p:grpSp>
      <p:pic>
        <p:nvPicPr>
          <p:cNvPr id="42"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35800" y="4268540"/>
            <a:ext cx="113665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00113" y="4197102"/>
            <a:ext cx="113665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99703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blinds(horizontal)">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blinds(horizontal)">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blinds(horizontal)">
                                      <p:cBhvr>
                                        <p:cTn id="17" dur="5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blinds(horizontal)">
                                      <p:cBhvr>
                                        <p:cTn id="2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txBox="1">
            <a:spLocks/>
          </p:cNvSpPr>
          <p:nvPr>
            <p:custDataLst>
              <p:tags r:id="rId1"/>
            </p:custDataLst>
          </p:nvPr>
        </p:nvSpPr>
        <p:spPr bwMode="auto">
          <a:xfrm>
            <a:off x="1072183" y="699542"/>
            <a:ext cx="1863328" cy="406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itchFamily="34" charset="0"/>
                <a:ea typeface="宋体" panose="02010600030101010101" pitchFamily="2" charset="-122"/>
              </a:defRPr>
            </a:lvl1pPr>
            <a:lvl2pPr marL="742950" indent="-285750">
              <a:defRPr>
                <a:solidFill>
                  <a:schemeClr val="tx1"/>
                </a:solidFill>
                <a:latin typeface="Arial Narrow" pitchFamily="34" charset="0"/>
                <a:ea typeface="宋体" panose="02010600030101010101" pitchFamily="2" charset="-122"/>
              </a:defRPr>
            </a:lvl2pPr>
            <a:lvl3pPr marL="1143000" indent="-228600">
              <a:defRPr>
                <a:solidFill>
                  <a:schemeClr val="tx1"/>
                </a:solidFill>
                <a:latin typeface="Arial Narrow" pitchFamily="34" charset="0"/>
                <a:ea typeface="宋体" panose="02010600030101010101" pitchFamily="2" charset="-122"/>
              </a:defRPr>
            </a:lvl3pPr>
            <a:lvl4pPr marL="1600200" indent="-228600">
              <a:defRPr>
                <a:solidFill>
                  <a:schemeClr val="tx1"/>
                </a:solidFill>
                <a:latin typeface="Arial Narrow" pitchFamily="34" charset="0"/>
                <a:ea typeface="宋体" panose="02010600030101010101" pitchFamily="2" charset="-122"/>
              </a:defRPr>
            </a:lvl4pPr>
            <a:lvl5pPr marL="2057400" indent="-228600">
              <a:defRPr>
                <a:solidFill>
                  <a:schemeClr val="tx1"/>
                </a:solidFill>
                <a:latin typeface="Arial Narrow"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9pPr>
          </a:lstStyle>
          <a:p>
            <a:pPr eaLnBrk="1" hangingPunct="1"/>
            <a:r>
              <a:rPr lang="en-US" altLang="zh-CN" sz="2700" dirty="0">
                <a:latin typeface="Impact" panose="020B0806030902050204" pitchFamily="34" charset="0"/>
                <a:ea typeface="华文隶书" pitchFamily="2" charset="-122"/>
                <a:cs typeface="Verdana" panose="020B0604030504040204" pitchFamily="34" charset="0"/>
              </a:rPr>
              <a:t>Content</a:t>
            </a:r>
            <a:endParaRPr lang="zh-CN" altLang="en-US" sz="2700" dirty="0">
              <a:latin typeface="Impact" panose="020B0806030902050204" pitchFamily="34" charset="0"/>
              <a:ea typeface="华文隶书" pitchFamily="2" charset="-122"/>
              <a:cs typeface="Verdana" panose="020B0604030504040204" pitchFamily="34" charset="0"/>
            </a:endParaRPr>
          </a:p>
        </p:txBody>
      </p:sp>
      <p:cxnSp>
        <p:nvCxnSpPr>
          <p:cNvPr id="14" name="直接连接符 13"/>
          <p:cNvCxnSpPr/>
          <p:nvPr>
            <p:custDataLst>
              <p:tags r:id="rId2"/>
            </p:custDataLst>
          </p:nvPr>
        </p:nvCxnSpPr>
        <p:spPr>
          <a:xfrm>
            <a:off x="2395067" y="791368"/>
            <a:ext cx="0" cy="2242690"/>
          </a:xfrm>
          <a:prstGeom prst="line">
            <a:avLst/>
          </a:prstGeom>
          <a:noFill/>
          <a:ln w="12700" cap="flat" cmpd="sng" algn="ctr">
            <a:solidFill>
              <a:schemeClr val="bg2">
                <a:lumMod val="90000"/>
              </a:schemeClr>
            </a:solidFill>
            <a:prstDash val="solid"/>
          </a:ln>
          <a:effectLst/>
        </p:spPr>
      </p:cxnSp>
      <p:cxnSp>
        <p:nvCxnSpPr>
          <p:cNvPr id="15" name="直接连接符 14"/>
          <p:cNvCxnSpPr/>
          <p:nvPr>
            <p:custDataLst>
              <p:tags r:id="rId3"/>
            </p:custDataLst>
          </p:nvPr>
        </p:nvCxnSpPr>
        <p:spPr>
          <a:xfrm>
            <a:off x="987101" y="1131590"/>
            <a:ext cx="2025254" cy="0"/>
          </a:xfrm>
          <a:prstGeom prst="line">
            <a:avLst/>
          </a:prstGeom>
          <a:noFill/>
          <a:ln w="12700" cap="flat" cmpd="sng" algn="ctr">
            <a:solidFill>
              <a:schemeClr val="bg2">
                <a:lumMod val="90000"/>
              </a:schemeClr>
            </a:solidFill>
            <a:prstDash val="solid"/>
          </a:ln>
          <a:effectLst/>
        </p:spPr>
      </p:cxnSp>
      <p:sp>
        <p:nvSpPr>
          <p:cNvPr id="16" name="TextBox 33"/>
          <p:cNvSpPr txBox="1"/>
          <p:nvPr>
            <p:custDataLst>
              <p:tags r:id="rId4"/>
            </p:custDataLst>
          </p:nvPr>
        </p:nvSpPr>
        <p:spPr>
          <a:xfrm>
            <a:off x="1869792" y="1448197"/>
            <a:ext cx="527447" cy="480131"/>
          </a:xfrm>
          <a:prstGeom prst="rect">
            <a:avLst/>
          </a:prstGeom>
          <a:noFill/>
        </p:spPr>
        <p:txBody>
          <a:bodyPr>
            <a:spAutoFit/>
          </a:bodyPr>
          <a:lstStyle/>
          <a:p>
            <a:pPr algn="r" fontAlgn="auto">
              <a:lnSpc>
                <a:spcPct val="120000"/>
              </a:lnSpc>
              <a:spcBef>
                <a:spcPts val="0"/>
              </a:spcBef>
              <a:spcAft>
                <a:spcPts val="0"/>
              </a:spcAft>
              <a:defRPr/>
            </a:pPr>
            <a:r>
              <a:rPr lang="en-US" sz="2100" kern="0" dirty="0">
                <a:solidFill>
                  <a:schemeClr val="tx1">
                    <a:lumMod val="50000"/>
                    <a:lumOff val="50000"/>
                  </a:schemeClr>
                </a:solidFill>
                <a:latin typeface="Impact" panose="020B0806030902050204" pitchFamily="34" charset="0"/>
                <a:ea typeface="华文隶书" panose="02010800040101010101" pitchFamily="2" charset="-122"/>
                <a:cs typeface="Verdana" panose="020B0604030504040204" pitchFamily="34" charset="0"/>
              </a:rPr>
              <a:t>01</a:t>
            </a:r>
          </a:p>
        </p:txBody>
      </p:sp>
      <p:sp>
        <p:nvSpPr>
          <p:cNvPr id="17" name="TextBox 34"/>
          <p:cNvSpPr txBox="1"/>
          <p:nvPr>
            <p:custDataLst>
              <p:tags r:id="rId5"/>
            </p:custDataLst>
          </p:nvPr>
        </p:nvSpPr>
        <p:spPr>
          <a:xfrm>
            <a:off x="1869792" y="1979309"/>
            <a:ext cx="527447" cy="480131"/>
          </a:xfrm>
          <a:prstGeom prst="rect">
            <a:avLst/>
          </a:prstGeom>
          <a:noFill/>
        </p:spPr>
        <p:txBody>
          <a:bodyPr>
            <a:spAutoFit/>
          </a:bodyPr>
          <a:lstStyle/>
          <a:p>
            <a:pPr algn="r" fontAlgn="auto">
              <a:lnSpc>
                <a:spcPct val="120000"/>
              </a:lnSpc>
              <a:spcBef>
                <a:spcPts val="0"/>
              </a:spcBef>
              <a:spcAft>
                <a:spcPts val="0"/>
              </a:spcAft>
              <a:defRPr/>
            </a:pPr>
            <a:r>
              <a:rPr lang="en-US" sz="2100" kern="0" dirty="0">
                <a:solidFill>
                  <a:schemeClr val="tx1">
                    <a:lumMod val="50000"/>
                    <a:lumOff val="50000"/>
                  </a:schemeClr>
                </a:solidFill>
                <a:latin typeface="Impact" panose="020B0806030902050204" pitchFamily="34" charset="0"/>
                <a:ea typeface="华文隶书" panose="02010800040101010101" pitchFamily="2" charset="-122"/>
                <a:cs typeface="Verdana" panose="020B0604030504040204" pitchFamily="34" charset="0"/>
              </a:rPr>
              <a:t>02</a:t>
            </a:r>
          </a:p>
        </p:txBody>
      </p:sp>
      <p:sp>
        <p:nvSpPr>
          <p:cNvPr id="18" name="TextBox 35"/>
          <p:cNvSpPr txBox="1"/>
          <p:nvPr>
            <p:custDataLst>
              <p:tags r:id="rId6"/>
            </p:custDataLst>
          </p:nvPr>
        </p:nvSpPr>
        <p:spPr>
          <a:xfrm>
            <a:off x="1869792" y="2519946"/>
            <a:ext cx="527447" cy="480131"/>
          </a:xfrm>
          <a:prstGeom prst="rect">
            <a:avLst/>
          </a:prstGeom>
          <a:noFill/>
        </p:spPr>
        <p:txBody>
          <a:bodyPr>
            <a:spAutoFit/>
          </a:bodyPr>
          <a:lstStyle/>
          <a:p>
            <a:pPr algn="r" fontAlgn="auto">
              <a:lnSpc>
                <a:spcPct val="120000"/>
              </a:lnSpc>
              <a:spcBef>
                <a:spcPts val="0"/>
              </a:spcBef>
              <a:spcAft>
                <a:spcPts val="0"/>
              </a:spcAft>
              <a:defRPr/>
            </a:pPr>
            <a:r>
              <a:rPr lang="en-US" sz="2100" kern="0" dirty="0">
                <a:solidFill>
                  <a:schemeClr val="tx1">
                    <a:lumMod val="50000"/>
                    <a:lumOff val="50000"/>
                  </a:schemeClr>
                </a:solidFill>
                <a:latin typeface="Impact" panose="020B0806030902050204" pitchFamily="34" charset="0"/>
                <a:ea typeface="华文隶书" panose="02010800040101010101" pitchFamily="2" charset="-122"/>
                <a:cs typeface="Verdana" panose="020B0604030504040204" pitchFamily="34" charset="0"/>
              </a:rPr>
              <a:t>0</a:t>
            </a:r>
            <a:r>
              <a:rPr lang="en-US" altLang="zh-CN" sz="2100" kern="0" dirty="0">
                <a:solidFill>
                  <a:schemeClr val="tx1">
                    <a:lumMod val="50000"/>
                    <a:lumOff val="50000"/>
                  </a:schemeClr>
                </a:solidFill>
                <a:latin typeface="Impact" panose="020B0806030902050204" pitchFamily="34" charset="0"/>
                <a:ea typeface="华文隶书" panose="02010800040101010101" pitchFamily="2" charset="-122"/>
                <a:cs typeface="Verdana" panose="020B0604030504040204" pitchFamily="34" charset="0"/>
              </a:rPr>
              <a:t>3</a:t>
            </a:r>
            <a:endParaRPr lang="en-US" sz="2100" kern="0" dirty="0">
              <a:solidFill>
                <a:schemeClr val="tx1">
                  <a:lumMod val="50000"/>
                  <a:lumOff val="50000"/>
                </a:schemeClr>
              </a:solidFill>
              <a:latin typeface="Impact" panose="020B0806030902050204" pitchFamily="34" charset="0"/>
              <a:ea typeface="华文隶书" panose="02010800040101010101" pitchFamily="2" charset="-122"/>
              <a:cs typeface="Verdana" panose="020B0604030504040204" pitchFamily="34" charset="0"/>
            </a:endParaRPr>
          </a:p>
        </p:txBody>
      </p:sp>
      <p:sp>
        <p:nvSpPr>
          <p:cNvPr id="19" name="矩形 18"/>
          <p:cNvSpPr/>
          <p:nvPr>
            <p:custDataLst>
              <p:tags r:id="rId7"/>
            </p:custDataLst>
          </p:nvPr>
        </p:nvSpPr>
        <p:spPr>
          <a:xfrm>
            <a:off x="2402002" y="1510638"/>
            <a:ext cx="2169998" cy="323850"/>
          </a:xfrm>
          <a:prstGeom prst="rect">
            <a:avLst/>
          </a:prstGeom>
          <a:solidFill>
            <a:schemeClr val="accent1"/>
          </a:solidFill>
          <a:ln w="25400" cap="flat" cmpd="sng" algn="ctr">
            <a:noFill/>
            <a:prstDash val="solid"/>
          </a:ln>
          <a:effectLst/>
        </p:spPr>
        <p:txBody>
          <a:bodyPr lIns="67500" tIns="35100" rIns="67500" bIns="35100" anchor="ctr">
            <a:normAutofit/>
          </a:bodyPr>
          <a:lstStyle/>
          <a:p>
            <a:pPr fontAlgn="auto">
              <a:spcBef>
                <a:spcPts val="0"/>
              </a:spcBef>
              <a:spcAft>
                <a:spcPts val="0"/>
              </a:spcAft>
              <a:defRPr/>
            </a:pPr>
            <a:r>
              <a:rPr lang="zh-CN" altLang="en-US" sz="1400" b="1" kern="0" dirty="0" smtClean="0">
                <a:solidFill>
                  <a:srgbClr val="FFFFFF"/>
                </a:solidFill>
                <a:latin typeface="+mj-ea"/>
                <a:ea typeface="+mj-ea"/>
                <a:cs typeface="Arial" panose="020B0604020202020204" pitchFamily="34" charset="0"/>
              </a:rPr>
              <a:t>金蝶云星空架构理念</a:t>
            </a:r>
            <a:endParaRPr lang="en-US" sz="1400" b="1" kern="0" dirty="0">
              <a:solidFill>
                <a:srgbClr val="FFFFFF"/>
              </a:solidFill>
              <a:latin typeface="+mj-ea"/>
              <a:ea typeface="+mj-ea"/>
              <a:cs typeface="Arial" panose="020B0604020202020204" pitchFamily="34" charset="0"/>
            </a:endParaRPr>
          </a:p>
        </p:txBody>
      </p:sp>
      <p:sp>
        <p:nvSpPr>
          <p:cNvPr id="20" name="矩形 19"/>
          <p:cNvSpPr/>
          <p:nvPr>
            <p:custDataLst>
              <p:tags r:id="rId8"/>
            </p:custDataLst>
          </p:nvPr>
        </p:nvSpPr>
        <p:spPr>
          <a:xfrm>
            <a:off x="2402002" y="2045229"/>
            <a:ext cx="2458030" cy="323850"/>
          </a:xfrm>
          <a:prstGeom prst="rect">
            <a:avLst/>
          </a:prstGeom>
          <a:solidFill>
            <a:schemeClr val="accent1"/>
          </a:solidFill>
          <a:ln w="25400" cap="flat" cmpd="sng" algn="ctr">
            <a:noFill/>
            <a:prstDash val="solid"/>
          </a:ln>
          <a:effectLst/>
        </p:spPr>
        <p:txBody>
          <a:bodyPr lIns="67500" tIns="35100" rIns="67500" bIns="35100" anchor="ctr">
            <a:normAutofit/>
          </a:bodyPr>
          <a:lstStyle/>
          <a:p>
            <a:pPr>
              <a:defRPr/>
            </a:pPr>
            <a:r>
              <a:rPr lang="zh-CN" altLang="en-US" sz="1400" b="1" kern="0" dirty="0" smtClean="0">
                <a:solidFill>
                  <a:srgbClr val="FFFFFF"/>
                </a:solidFill>
                <a:latin typeface="+mj-ea"/>
                <a:ea typeface="+mj-ea"/>
                <a:cs typeface="Arial" panose="020B0604020202020204" pitchFamily="34" charset="0"/>
              </a:rPr>
              <a:t>金蝶云星空技术</a:t>
            </a:r>
            <a:r>
              <a:rPr lang="zh-CN" altLang="en-US" sz="1400" b="1" kern="0" dirty="0">
                <a:solidFill>
                  <a:srgbClr val="FFFFFF"/>
                </a:solidFill>
                <a:latin typeface="+mj-ea"/>
                <a:ea typeface="+mj-ea"/>
                <a:cs typeface="Arial" panose="020B0604020202020204" pitchFamily="34" charset="0"/>
              </a:rPr>
              <a:t>架构及特点</a:t>
            </a:r>
          </a:p>
        </p:txBody>
      </p:sp>
      <p:sp>
        <p:nvSpPr>
          <p:cNvPr id="21" name="矩形 20"/>
          <p:cNvSpPr/>
          <p:nvPr>
            <p:custDataLst>
              <p:tags r:id="rId9"/>
            </p:custDataLst>
          </p:nvPr>
        </p:nvSpPr>
        <p:spPr>
          <a:xfrm>
            <a:off x="2402002" y="2588154"/>
            <a:ext cx="2746062" cy="323850"/>
          </a:xfrm>
          <a:prstGeom prst="rect">
            <a:avLst/>
          </a:prstGeom>
          <a:solidFill>
            <a:srgbClr val="FF6600"/>
          </a:solidFill>
          <a:ln w="25400" cap="flat" cmpd="sng" algn="ctr">
            <a:noFill/>
            <a:prstDash val="solid"/>
          </a:ln>
          <a:effectLst/>
        </p:spPr>
        <p:txBody>
          <a:bodyPr lIns="67500" tIns="35100" rIns="67500" bIns="35100" anchor="ctr">
            <a:normAutofit/>
          </a:bodyPr>
          <a:lstStyle/>
          <a:p>
            <a:pPr>
              <a:defRPr/>
            </a:pPr>
            <a:r>
              <a:rPr lang="zh-CN" altLang="en-US" sz="1400" b="1" kern="0" dirty="0">
                <a:solidFill>
                  <a:srgbClr val="FFFFFF"/>
                </a:solidFill>
                <a:latin typeface="+mj-ea"/>
                <a:ea typeface="+mj-ea"/>
                <a:cs typeface="Arial" panose="020B0604020202020204" pitchFamily="34" charset="0"/>
              </a:rPr>
              <a:t>金蝶云</a:t>
            </a:r>
            <a:r>
              <a:rPr lang="zh-CN" altLang="en-US" sz="1400" b="1" kern="0" dirty="0" smtClean="0">
                <a:solidFill>
                  <a:srgbClr val="FFFFFF"/>
                </a:solidFill>
                <a:latin typeface="+mj-ea"/>
                <a:ea typeface="+mj-ea"/>
                <a:cs typeface="Arial" panose="020B0604020202020204" pitchFamily="34" charset="0"/>
              </a:rPr>
              <a:t>星空动态</a:t>
            </a:r>
            <a:r>
              <a:rPr lang="zh-CN" altLang="en-US" sz="1400" b="1" kern="0" dirty="0">
                <a:solidFill>
                  <a:srgbClr val="FFFFFF"/>
                </a:solidFill>
                <a:latin typeface="+mj-ea"/>
                <a:ea typeface="+mj-ea"/>
                <a:cs typeface="Arial" panose="020B0604020202020204" pitchFamily="34" charset="0"/>
              </a:rPr>
              <a:t>领域建模</a:t>
            </a:r>
          </a:p>
        </p:txBody>
      </p:sp>
      <p:sp>
        <p:nvSpPr>
          <p:cNvPr id="22" name="TextBox 35"/>
          <p:cNvSpPr txBox="1"/>
          <p:nvPr>
            <p:custDataLst>
              <p:tags r:id="rId10"/>
            </p:custDataLst>
          </p:nvPr>
        </p:nvSpPr>
        <p:spPr>
          <a:xfrm>
            <a:off x="1865054" y="3057520"/>
            <a:ext cx="527447" cy="439095"/>
          </a:xfrm>
          <a:prstGeom prst="rect">
            <a:avLst/>
          </a:prstGeom>
          <a:noFill/>
        </p:spPr>
        <p:txBody>
          <a:bodyPr>
            <a:spAutoFit/>
          </a:bodyPr>
          <a:lstStyle/>
          <a:p>
            <a:pPr algn="r" fontAlgn="auto">
              <a:lnSpc>
                <a:spcPct val="120000"/>
              </a:lnSpc>
              <a:spcBef>
                <a:spcPts val="0"/>
              </a:spcBef>
              <a:spcAft>
                <a:spcPts val="0"/>
              </a:spcAft>
              <a:defRPr/>
            </a:pPr>
            <a:r>
              <a:rPr lang="en-US" sz="2100" kern="0" dirty="0" smtClean="0">
                <a:solidFill>
                  <a:schemeClr val="tx1">
                    <a:lumMod val="50000"/>
                    <a:lumOff val="50000"/>
                  </a:schemeClr>
                </a:solidFill>
                <a:latin typeface="Impact" panose="020B0806030902050204" pitchFamily="34" charset="0"/>
                <a:ea typeface="华文隶书" panose="02010800040101010101" pitchFamily="2" charset="-122"/>
                <a:cs typeface="Verdana" panose="020B0604030504040204" pitchFamily="34" charset="0"/>
              </a:rPr>
              <a:t>04</a:t>
            </a:r>
            <a:endParaRPr lang="en-US" sz="2100" kern="0" dirty="0">
              <a:solidFill>
                <a:schemeClr val="tx1">
                  <a:lumMod val="50000"/>
                  <a:lumOff val="50000"/>
                </a:schemeClr>
              </a:solidFill>
              <a:latin typeface="Impact" panose="020B0806030902050204" pitchFamily="34" charset="0"/>
              <a:ea typeface="华文隶书" panose="02010800040101010101" pitchFamily="2" charset="-122"/>
              <a:cs typeface="Verdana" panose="020B0604030504040204" pitchFamily="34" charset="0"/>
            </a:endParaRPr>
          </a:p>
        </p:txBody>
      </p:sp>
      <p:sp>
        <p:nvSpPr>
          <p:cNvPr id="23" name="矩形 22"/>
          <p:cNvSpPr/>
          <p:nvPr>
            <p:custDataLst>
              <p:tags r:id="rId11"/>
            </p:custDataLst>
          </p:nvPr>
        </p:nvSpPr>
        <p:spPr>
          <a:xfrm>
            <a:off x="2402235" y="3125728"/>
            <a:ext cx="3033861" cy="323850"/>
          </a:xfrm>
          <a:prstGeom prst="rect">
            <a:avLst/>
          </a:prstGeom>
          <a:solidFill>
            <a:schemeClr val="accent1"/>
          </a:solidFill>
          <a:ln w="25400" cap="flat" cmpd="sng" algn="ctr">
            <a:noFill/>
            <a:prstDash val="solid"/>
          </a:ln>
          <a:effectLst/>
        </p:spPr>
        <p:txBody>
          <a:bodyPr lIns="67500" tIns="35100" rIns="67500" bIns="35100" anchor="ctr">
            <a:normAutofit/>
          </a:bodyPr>
          <a:lstStyle/>
          <a:p>
            <a:pPr>
              <a:defRPr/>
            </a:pPr>
            <a:r>
              <a:rPr lang="zh-CN" altLang="en-US" sz="1400" b="1" kern="0" dirty="0" smtClean="0">
                <a:solidFill>
                  <a:srgbClr val="FFFFFF"/>
                </a:solidFill>
                <a:latin typeface="+mj-ea"/>
                <a:ea typeface="+mj-ea"/>
                <a:cs typeface="Arial" panose="020B0604020202020204" pitchFamily="34" charset="0"/>
              </a:rPr>
              <a:t>金蝶云星空动态</a:t>
            </a:r>
            <a:r>
              <a:rPr lang="zh-CN" altLang="en-US" sz="1400" b="1" kern="0" dirty="0">
                <a:solidFill>
                  <a:srgbClr val="FFFFFF"/>
                </a:solidFill>
                <a:latin typeface="+mj-ea"/>
                <a:ea typeface="+mj-ea"/>
                <a:cs typeface="Arial" panose="020B0604020202020204" pitchFamily="34" charset="0"/>
              </a:rPr>
              <a:t>服务建模</a:t>
            </a:r>
          </a:p>
        </p:txBody>
      </p:sp>
      <p:sp>
        <p:nvSpPr>
          <p:cNvPr id="24" name="TextBox 35"/>
          <p:cNvSpPr txBox="1"/>
          <p:nvPr>
            <p:custDataLst>
              <p:tags r:id="rId12"/>
            </p:custDataLst>
          </p:nvPr>
        </p:nvSpPr>
        <p:spPr>
          <a:xfrm>
            <a:off x="1865029" y="3594693"/>
            <a:ext cx="527447" cy="439095"/>
          </a:xfrm>
          <a:prstGeom prst="rect">
            <a:avLst/>
          </a:prstGeom>
          <a:noFill/>
        </p:spPr>
        <p:txBody>
          <a:bodyPr>
            <a:spAutoFit/>
          </a:bodyPr>
          <a:lstStyle/>
          <a:p>
            <a:pPr algn="r" fontAlgn="auto">
              <a:lnSpc>
                <a:spcPct val="120000"/>
              </a:lnSpc>
              <a:spcBef>
                <a:spcPts val="0"/>
              </a:spcBef>
              <a:spcAft>
                <a:spcPts val="0"/>
              </a:spcAft>
              <a:defRPr/>
            </a:pPr>
            <a:r>
              <a:rPr lang="en-US" sz="2100" kern="0" dirty="0" smtClean="0">
                <a:solidFill>
                  <a:schemeClr val="tx1">
                    <a:lumMod val="50000"/>
                    <a:lumOff val="50000"/>
                  </a:schemeClr>
                </a:solidFill>
                <a:latin typeface="Impact" panose="020B0806030902050204" pitchFamily="34" charset="0"/>
                <a:ea typeface="华文隶书" panose="02010800040101010101" pitchFamily="2" charset="-122"/>
                <a:cs typeface="Verdana" panose="020B0604030504040204" pitchFamily="34" charset="0"/>
              </a:rPr>
              <a:t>05</a:t>
            </a:r>
            <a:endParaRPr lang="en-US" sz="2100" kern="0" dirty="0">
              <a:solidFill>
                <a:schemeClr val="tx1">
                  <a:lumMod val="50000"/>
                  <a:lumOff val="50000"/>
                </a:schemeClr>
              </a:solidFill>
              <a:latin typeface="Impact" panose="020B0806030902050204" pitchFamily="34" charset="0"/>
              <a:ea typeface="华文隶书" panose="02010800040101010101" pitchFamily="2" charset="-122"/>
              <a:cs typeface="Verdana" panose="020B0604030504040204" pitchFamily="34" charset="0"/>
            </a:endParaRPr>
          </a:p>
        </p:txBody>
      </p:sp>
      <p:sp>
        <p:nvSpPr>
          <p:cNvPr id="25" name="矩形 24"/>
          <p:cNvSpPr/>
          <p:nvPr>
            <p:custDataLst>
              <p:tags r:id="rId13"/>
            </p:custDataLst>
          </p:nvPr>
        </p:nvSpPr>
        <p:spPr>
          <a:xfrm>
            <a:off x="2397448" y="3662901"/>
            <a:ext cx="3326680" cy="323850"/>
          </a:xfrm>
          <a:prstGeom prst="rect">
            <a:avLst/>
          </a:prstGeom>
          <a:solidFill>
            <a:schemeClr val="accent1"/>
          </a:solidFill>
          <a:ln w="25400" cap="flat" cmpd="sng" algn="ctr">
            <a:noFill/>
            <a:prstDash val="solid"/>
          </a:ln>
          <a:effectLst/>
        </p:spPr>
        <p:txBody>
          <a:bodyPr lIns="67500" tIns="35100" rIns="67500" bIns="35100" anchor="ctr">
            <a:normAutofit/>
          </a:bodyPr>
          <a:lstStyle/>
          <a:p>
            <a:pPr>
              <a:buFont typeface="Wingdings" pitchFamily="2" charset="2"/>
              <a:buNone/>
              <a:defRPr/>
            </a:pPr>
            <a:r>
              <a:rPr lang="zh-CN" altLang="en-US" sz="1400" b="1" kern="0" dirty="0" smtClean="0">
                <a:solidFill>
                  <a:srgbClr val="FFFFFF"/>
                </a:solidFill>
                <a:latin typeface="+mj-ea"/>
                <a:ea typeface="+mj-ea"/>
                <a:cs typeface="Arial" panose="020B0604020202020204" pitchFamily="34" charset="0"/>
              </a:rPr>
              <a:t>金蝶云星空开发</a:t>
            </a:r>
            <a:r>
              <a:rPr lang="zh-CN" altLang="en-US" sz="1400" b="1" kern="0" dirty="0">
                <a:solidFill>
                  <a:srgbClr val="FFFFFF"/>
                </a:solidFill>
                <a:latin typeface="+mj-ea"/>
                <a:ea typeface="+mj-ea"/>
                <a:cs typeface="Arial" panose="020B0604020202020204" pitchFamily="34" charset="0"/>
              </a:rPr>
              <a:t>架构与开发流程</a:t>
            </a:r>
          </a:p>
        </p:txBody>
      </p:sp>
    </p:spTree>
    <p:extLst>
      <p:ext uri="{BB962C8B-B14F-4D97-AF65-F5344CB8AC3E}">
        <p14:creationId xmlns:p14="http://schemas.microsoft.com/office/powerpoint/2010/main" val="8938471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effectLst>
                  <a:outerShdw blurRad="38100" dist="38100" dir="2700000" algn="tl">
                    <a:srgbClr val="C0C0C0"/>
                  </a:outerShdw>
                </a:effectLst>
                <a:latin typeface="微软雅黑" pitchFamily="34" charset="-122"/>
                <a:ea typeface="微软雅黑" pitchFamily="34" charset="-122"/>
              </a:rPr>
              <a:t>金蝶云星空核心技术</a:t>
            </a:r>
            <a:r>
              <a:rPr lang="en-US" altLang="zh-CN" dirty="0" smtClean="0">
                <a:effectLst>
                  <a:outerShdw blurRad="38100" dist="38100" dir="2700000" algn="tl">
                    <a:srgbClr val="C0C0C0"/>
                  </a:outerShdw>
                </a:effectLst>
                <a:latin typeface="微软雅黑" pitchFamily="34" charset="-122"/>
                <a:ea typeface="微软雅黑" pitchFamily="34" charset="-122"/>
              </a:rPr>
              <a:t>-</a:t>
            </a:r>
            <a:r>
              <a:rPr lang="zh-CN" altLang="en-US" dirty="0" smtClean="0">
                <a:effectLst>
                  <a:outerShdw blurRad="38100" dist="38100" dir="2700000" algn="tl">
                    <a:srgbClr val="C0C0C0"/>
                  </a:outerShdw>
                </a:effectLst>
                <a:latin typeface="微软雅黑" pitchFamily="34" charset="-122"/>
                <a:ea typeface="微软雅黑" pitchFamily="34" charset="-122"/>
              </a:rPr>
              <a:t>动态领域模型</a:t>
            </a:r>
            <a:endParaRPr lang="zh-CN" altLang="en-US" dirty="0"/>
          </a:p>
        </p:txBody>
      </p:sp>
      <p:grpSp>
        <p:nvGrpSpPr>
          <p:cNvPr id="4" name="组合 80"/>
          <p:cNvGrpSpPr>
            <a:grpSpLocks/>
          </p:cNvGrpSpPr>
          <p:nvPr/>
        </p:nvGrpSpPr>
        <p:grpSpPr bwMode="auto">
          <a:xfrm>
            <a:off x="761181" y="555526"/>
            <a:ext cx="7915275" cy="4572000"/>
            <a:chOff x="395288" y="1125538"/>
            <a:chExt cx="8434387" cy="4822825"/>
          </a:xfrm>
        </p:grpSpPr>
        <p:pic>
          <p:nvPicPr>
            <p:cNvPr id="5" name="图片 5" descr="图片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7888" y="2420938"/>
              <a:ext cx="4937125" cy="352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6"/>
            <p:cNvSpPr>
              <a:spLocks noChangeArrowheads="1"/>
            </p:cNvSpPr>
            <p:nvPr/>
          </p:nvSpPr>
          <p:spPr bwMode="auto">
            <a:xfrm>
              <a:off x="2344738" y="2925763"/>
              <a:ext cx="2227262" cy="590550"/>
            </a:xfrm>
            <a:prstGeom prst="rect">
              <a:avLst/>
            </a:prstGeom>
            <a:solidFill>
              <a:srgbClr val="176DA7">
                <a:alpha val="50195"/>
              </a:srgbClr>
            </a:solidFill>
            <a:ln>
              <a:noFill/>
            </a:ln>
            <a:extLst>
              <a:ext uri="{91240B29-F687-4F45-9708-019B960494DF}">
                <a14:hiddenLine xmlns:a14="http://schemas.microsoft.com/office/drawing/2010/main" w="9525">
                  <a:solidFill>
                    <a:srgbClr val="000000"/>
                  </a:solidFill>
                  <a:prstDash val="dash"/>
                  <a:miter lim="800000"/>
                  <a:headEnd/>
                  <a:tailEnd/>
                </a14:hiddenLine>
              </a:ext>
            </a:extLst>
          </p:spPr>
          <p:txBody>
            <a:bodyPr wrap="none" anchor="ctr"/>
            <a:lstStyle/>
            <a:p>
              <a:endParaRPr lang="zh-CN" altLang="en-US" sz="1600">
                <a:solidFill>
                  <a:srgbClr val="000000"/>
                </a:solidFill>
                <a:latin typeface="微软雅黑" pitchFamily="34" charset="-122"/>
                <a:ea typeface="微软雅黑" pitchFamily="34" charset="-122"/>
              </a:endParaRPr>
            </a:p>
          </p:txBody>
        </p:sp>
        <p:pic>
          <p:nvPicPr>
            <p:cNvPr id="7" name="Rectangle 1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7888" y="1125538"/>
              <a:ext cx="4929187"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8" descr="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68838" y="1452563"/>
              <a:ext cx="20161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9" descr="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63813" y="1474788"/>
              <a:ext cx="20161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自选图形 10"/>
            <p:cNvSpPr>
              <a:spLocks noChangeArrowheads="1"/>
            </p:cNvSpPr>
            <p:nvPr/>
          </p:nvSpPr>
          <p:spPr bwMode="auto">
            <a:xfrm>
              <a:off x="395288" y="1198563"/>
              <a:ext cx="1728787" cy="4679950"/>
            </a:xfrm>
            <a:prstGeom prst="cube">
              <a:avLst>
                <a:gd name="adj" fmla="val 3472"/>
              </a:avLst>
            </a:prstGeom>
            <a:gradFill rotWithShape="1">
              <a:gsLst>
                <a:gs pos="0">
                  <a:srgbClr val="65A0FF"/>
                </a:gs>
                <a:gs pos="100000">
                  <a:srgbClr val="2F4A76"/>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latinLnBrk="1"/>
              <a:endParaRPr kumimoji="1" lang="zh-CN" altLang="en-US">
                <a:solidFill>
                  <a:srgbClr val="FFFFFF"/>
                </a:solidFill>
                <a:latin typeface="微软雅黑" pitchFamily="34" charset="-122"/>
                <a:ea typeface="微软雅黑" pitchFamily="34" charset="-122"/>
              </a:endParaRPr>
            </a:p>
          </p:txBody>
        </p:sp>
        <p:sp>
          <p:nvSpPr>
            <p:cNvPr id="11" name="Text Box 6"/>
            <p:cNvSpPr txBox="1">
              <a:spLocks noChangeArrowheads="1"/>
            </p:cNvSpPr>
            <p:nvPr/>
          </p:nvSpPr>
          <p:spPr bwMode="auto">
            <a:xfrm>
              <a:off x="755650" y="1414463"/>
              <a:ext cx="989013"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169" tIns="39586" rIns="79169" bIns="39586"/>
            <a:lstStyle>
              <a:lvl1pPr eaLnBrk="0" hangingPunct="0">
                <a:defRPr sz="2000">
                  <a:solidFill>
                    <a:schemeClr val="tx1"/>
                  </a:solidFill>
                  <a:latin typeface="宋体" pitchFamily="2" charset="-122"/>
                  <a:ea typeface="宋体" pitchFamily="2" charset="-122"/>
                </a:defRPr>
              </a:lvl1pPr>
              <a:lvl2pPr marL="742950" indent="-285750" eaLnBrk="0" hangingPunct="0">
                <a:defRPr sz="2000">
                  <a:solidFill>
                    <a:schemeClr val="tx1"/>
                  </a:solidFill>
                  <a:latin typeface="宋体" pitchFamily="2" charset="-122"/>
                  <a:ea typeface="宋体" pitchFamily="2" charset="-122"/>
                </a:defRPr>
              </a:lvl2pPr>
              <a:lvl3pPr marL="1143000" indent="-228600" eaLnBrk="0" hangingPunct="0">
                <a:defRPr sz="2000">
                  <a:solidFill>
                    <a:schemeClr val="tx1"/>
                  </a:solidFill>
                  <a:latin typeface="宋体" pitchFamily="2" charset="-122"/>
                  <a:ea typeface="宋体" pitchFamily="2" charset="-122"/>
                </a:defRPr>
              </a:lvl3pPr>
              <a:lvl4pPr marL="1600200" indent="-228600" eaLnBrk="0" hangingPunct="0">
                <a:defRPr sz="2000">
                  <a:solidFill>
                    <a:schemeClr val="tx1"/>
                  </a:solidFill>
                  <a:latin typeface="宋体" pitchFamily="2" charset="-122"/>
                  <a:ea typeface="宋体" pitchFamily="2" charset="-122"/>
                </a:defRPr>
              </a:lvl4pPr>
              <a:lvl5pPr marL="2057400" indent="-228600" eaLnBrk="0" hangingPunct="0">
                <a:defRPr sz="20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0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0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0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000">
                  <a:solidFill>
                    <a:schemeClr val="tx1"/>
                  </a:solidFill>
                  <a:latin typeface="宋体" pitchFamily="2" charset="-122"/>
                  <a:ea typeface="宋体" pitchFamily="2" charset="-122"/>
                </a:defRPr>
              </a:lvl9pPr>
            </a:lstStyle>
            <a:p>
              <a:pPr algn="ctr" eaLnBrk="1" hangingPunct="1"/>
              <a:r>
                <a:rPr lang="zh-CN" altLang="en-US" sz="1200">
                  <a:solidFill>
                    <a:srgbClr val="FFFFFF"/>
                  </a:solidFill>
                  <a:latin typeface="微软雅黑" pitchFamily="34" charset="-122"/>
                  <a:ea typeface="微软雅黑" pitchFamily="34" charset="-122"/>
                </a:rPr>
                <a:t>动态领域模型建模工具</a:t>
              </a:r>
            </a:p>
          </p:txBody>
        </p:sp>
        <p:sp>
          <p:nvSpPr>
            <p:cNvPr id="12" name="Rectangle 75"/>
            <p:cNvSpPr>
              <a:spLocks noChangeArrowheads="1"/>
            </p:cNvSpPr>
            <p:nvPr/>
          </p:nvSpPr>
          <p:spPr bwMode="auto">
            <a:xfrm>
              <a:off x="477838" y="2132013"/>
              <a:ext cx="1439862" cy="434975"/>
            </a:xfrm>
            <a:prstGeom prst="rect">
              <a:avLst/>
            </a:prstGeom>
            <a:solidFill>
              <a:schemeClr val="bg1">
                <a:alpha val="59999"/>
              </a:schemeClr>
            </a:solidFill>
            <a:ln w="9525" algn="ctr">
              <a:solidFill>
                <a:schemeClr val="bg1">
                  <a:alpha val="79999"/>
                </a:schemeClr>
              </a:solidFill>
              <a:prstDash val="dash"/>
              <a:miter lim="800000"/>
              <a:headEnd/>
              <a:tailEnd/>
            </a:ln>
          </p:spPr>
          <p:txBody>
            <a:bodyPr wrap="none" anchor="ctr"/>
            <a:lstStyle/>
            <a:p>
              <a:endParaRPr lang="zh-CN" altLang="en-US" sz="3200" b="1">
                <a:solidFill>
                  <a:srgbClr val="000000"/>
                </a:solidFill>
                <a:latin typeface="微软雅黑" pitchFamily="34" charset="-122"/>
                <a:ea typeface="微软雅黑" pitchFamily="34" charset="-122"/>
              </a:endParaRPr>
            </a:p>
          </p:txBody>
        </p:sp>
        <p:sp>
          <p:nvSpPr>
            <p:cNvPr id="13" name="Rectangle 75"/>
            <p:cNvSpPr>
              <a:spLocks noChangeArrowheads="1"/>
            </p:cNvSpPr>
            <p:nvPr/>
          </p:nvSpPr>
          <p:spPr bwMode="auto">
            <a:xfrm>
              <a:off x="477838" y="2735263"/>
              <a:ext cx="1439862" cy="431800"/>
            </a:xfrm>
            <a:prstGeom prst="rect">
              <a:avLst/>
            </a:prstGeom>
            <a:solidFill>
              <a:schemeClr val="bg1">
                <a:alpha val="59999"/>
              </a:schemeClr>
            </a:solidFill>
            <a:ln w="9525" algn="ctr">
              <a:solidFill>
                <a:schemeClr val="bg1">
                  <a:alpha val="79999"/>
                </a:schemeClr>
              </a:solidFill>
              <a:prstDash val="dash"/>
              <a:miter lim="800000"/>
              <a:headEnd/>
              <a:tailEnd/>
            </a:ln>
          </p:spPr>
          <p:txBody>
            <a:bodyPr wrap="none" anchor="ctr"/>
            <a:lstStyle/>
            <a:p>
              <a:endParaRPr lang="zh-CN" altLang="en-US" sz="3200" b="1">
                <a:solidFill>
                  <a:srgbClr val="000000"/>
                </a:solidFill>
                <a:latin typeface="微软雅黑" pitchFamily="34" charset="-122"/>
                <a:ea typeface="微软雅黑" pitchFamily="34" charset="-122"/>
              </a:endParaRPr>
            </a:p>
          </p:txBody>
        </p:sp>
        <p:sp>
          <p:nvSpPr>
            <p:cNvPr id="14" name="Rectangle 75"/>
            <p:cNvSpPr>
              <a:spLocks noChangeArrowheads="1"/>
            </p:cNvSpPr>
            <p:nvPr/>
          </p:nvSpPr>
          <p:spPr bwMode="auto">
            <a:xfrm>
              <a:off x="477838" y="3341688"/>
              <a:ext cx="1439862" cy="434975"/>
            </a:xfrm>
            <a:prstGeom prst="rect">
              <a:avLst/>
            </a:prstGeom>
            <a:solidFill>
              <a:schemeClr val="bg1">
                <a:alpha val="59999"/>
              </a:schemeClr>
            </a:solidFill>
            <a:ln w="9525" algn="ctr">
              <a:solidFill>
                <a:schemeClr val="bg1">
                  <a:alpha val="79999"/>
                </a:schemeClr>
              </a:solidFill>
              <a:prstDash val="dash"/>
              <a:miter lim="800000"/>
              <a:headEnd/>
              <a:tailEnd/>
            </a:ln>
          </p:spPr>
          <p:txBody>
            <a:bodyPr wrap="none" anchor="ctr"/>
            <a:lstStyle/>
            <a:p>
              <a:endParaRPr lang="zh-CN" altLang="en-US" sz="3200" b="1">
                <a:solidFill>
                  <a:srgbClr val="000000"/>
                </a:solidFill>
                <a:latin typeface="微软雅黑" pitchFamily="34" charset="-122"/>
                <a:ea typeface="微软雅黑" pitchFamily="34" charset="-122"/>
              </a:endParaRPr>
            </a:p>
          </p:txBody>
        </p:sp>
        <p:sp>
          <p:nvSpPr>
            <p:cNvPr id="15" name="Rectangle 75"/>
            <p:cNvSpPr>
              <a:spLocks noChangeArrowheads="1"/>
            </p:cNvSpPr>
            <p:nvPr/>
          </p:nvSpPr>
          <p:spPr bwMode="auto">
            <a:xfrm>
              <a:off x="477838" y="3935413"/>
              <a:ext cx="1439862" cy="431800"/>
            </a:xfrm>
            <a:prstGeom prst="rect">
              <a:avLst/>
            </a:prstGeom>
            <a:solidFill>
              <a:schemeClr val="bg1">
                <a:alpha val="59999"/>
              </a:schemeClr>
            </a:solidFill>
            <a:ln w="9525" algn="ctr">
              <a:solidFill>
                <a:schemeClr val="bg1">
                  <a:alpha val="79999"/>
                </a:schemeClr>
              </a:solidFill>
              <a:prstDash val="dash"/>
              <a:miter lim="800000"/>
              <a:headEnd/>
              <a:tailEnd/>
            </a:ln>
          </p:spPr>
          <p:txBody>
            <a:bodyPr wrap="none" anchor="ctr"/>
            <a:lstStyle/>
            <a:p>
              <a:endParaRPr lang="zh-CN" altLang="en-US" sz="3200" b="1">
                <a:solidFill>
                  <a:srgbClr val="000000"/>
                </a:solidFill>
                <a:latin typeface="微软雅黑" pitchFamily="34" charset="-122"/>
                <a:ea typeface="微软雅黑" pitchFamily="34" charset="-122"/>
              </a:endParaRPr>
            </a:p>
          </p:txBody>
        </p:sp>
        <p:sp>
          <p:nvSpPr>
            <p:cNvPr id="16" name="Rectangle 75"/>
            <p:cNvSpPr>
              <a:spLocks noChangeArrowheads="1"/>
            </p:cNvSpPr>
            <p:nvPr/>
          </p:nvSpPr>
          <p:spPr bwMode="auto">
            <a:xfrm>
              <a:off x="477838" y="4564063"/>
              <a:ext cx="1439862" cy="431800"/>
            </a:xfrm>
            <a:prstGeom prst="rect">
              <a:avLst/>
            </a:prstGeom>
            <a:solidFill>
              <a:schemeClr val="bg1">
                <a:alpha val="59999"/>
              </a:schemeClr>
            </a:solidFill>
            <a:ln w="9525" algn="ctr">
              <a:solidFill>
                <a:schemeClr val="bg1">
                  <a:alpha val="79999"/>
                </a:schemeClr>
              </a:solidFill>
              <a:prstDash val="dash"/>
              <a:miter lim="800000"/>
              <a:headEnd/>
              <a:tailEnd/>
            </a:ln>
          </p:spPr>
          <p:txBody>
            <a:bodyPr wrap="none" anchor="ctr"/>
            <a:lstStyle/>
            <a:p>
              <a:endParaRPr lang="zh-CN" altLang="en-US" sz="3200" b="1">
                <a:solidFill>
                  <a:srgbClr val="000000"/>
                </a:solidFill>
                <a:latin typeface="微软雅黑" pitchFamily="34" charset="-122"/>
                <a:ea typeface="微软雅黑" pitchFamily="34" charset="-122"/>
              </a:endParaRPr>
            </a:p>
          </p:txBody>
        </p:sp>
        <p:sp>
          <p:nvSpPr>
            <p:cNvPr id="17" name="Rectangle 75"/>
            <p:cNvSpPr>
              <a:spLocks noChangeArrowheads="1"/>
            </p:cNvSpPr>
            <p:nvPr/>
          </p:nvSpPr>
          <p:spPr bwMode="auto">
            <a:xfrm>
              <a:off x="477838" y="5135563"/>
              <a:ext cx="1439862" cy="431800"/>
            </a:xfrm>
            <a:prstGeom prst="rect">
              <a:avLst/>
            </a:prstGeom>
            <a:solidFill>
              <a:schemeClr val="bg1">
                <a:alpha val="59999"/>
              </a:schemeClr>
            </a:solidFill>
            <a:ln w="9525" algn="ctr">
              <a:solidFill>
                <a:schemeClr val="bg1">
                  <a:alpha val="79999"/>
                </a:schemeClr>
              </a:solidFill>
              <a:prstDash val="dash"/>
              <a:miter lim="800000"/>
              <a:headEnd/>
              <a:tailEnd/>
            </a:ln>
          </p:spPr>
          <p:txBody>
            <a:bodyPr wrap="none" anchor="ctr"/>
            <a:lstStyle/>
            <a:p>
              <a:endParaRPr lang="zh-CN" altLang="en-US" sz="3200" b="1">
                <a:solidFill>
                  <a:srgbClr val="000000"/>
                </a:solidFill>
                <a:latin typeface="微软雅黑" pitchFamily="34" charset="-122"/>
                <a:ea typeface="微软雅黑" pitchFamily="34" charset="-122"/>
              </a:endParaRPr>
            </a:p>
          </p:txBody>
        </p:sp>
        <p:sp>
          <p:nvSpPr>
            <p:cNvPr id="18" name="自选图形 18"/>
            <p:cNvSpPr>
              <a:spLocks noChangeArrowheads="1"/>
            </p:cNvSpPr>
            <p:nvPr/>
          </p:nvSpPr>
          <p:spPr bwMode="auto">
            <a:xfrm>
              <a:off x="4595813" y="1490663"/>
              <a:ext cx="2232025" cy="501650"/>
            </a:xfrm>
            <a:prstGeom prst="cube">
              <a:avLst>
                <a:gd name="adj" fmla="val 1547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sz="1500">
                  <a:solidFill>
                    <a:srgbClr val="003366"/>
                  </a:solidFill>
                  <a:latin typeface="微软雅黑" pitchFamily="34" charset="-122"/>
                  <a:ea typeface="微软雅黑" pitchFamily="34" charset="-122"/>
                </a:rPr>
                <a:t>领域模型模板库</a:t>
              </a:r>
            </a:p>
            <a:p>
              <a:pPr algn="ctr"/>
              <a:r>
                <a:rPr lang="zh-CN" altLang="en-US" sz="1500">
                  <a:solidFill>
                    <a:srgbClr val="003366"/>
                  </a:solidFill>
                  <a:latin typeface="微软雅黑" pitchFamily="34" charset="-122"/>
                  <a:ea typeface="微软雅黑" pitchFamily="34" charset="-122"/>
                </a:rPr>
                <a:t>（通用</a:t>
              </a:r>
              <a:r>
                <a:rPr lang="en-US" altLang="zh-CN" sz="1500">
                  <a:solidFill>
                    <a:srgbClr val="003366"/>
                  </a:solidFill>
                  <a:latin typeface="微软雅黑" pitchFamily="34" charset="-122"/>
                  <a:ea typeface="微软雅黑" pitchFamily="34" charset="-122"/>
                </a:rPr>
                <a:t>/</a:t>
              </a:r>
              <a:r>
                <a:rPr lang="zh-CN" altLang="en-US" sz="1500">
                  <a:solidFill>
                    <a:srgbClr val="003366"/>
                  </a:solidFill>
                  <a:latin typeface="微软雅黑" pitchFamily="34" charset="-122"/>
                  <a:ea typeface="微软雅黑" pitchFamily="34" charset="-122"/>
                </a:rPr>
                <a:t>行业</a:t>
              </a:r>
              <a:r>
                <a:rPr lang="en-US" altLang="zh-CN" sz="1500">
                  <a:solidFill>
                    <a:srgbClr val="003366"/>
                  </a:solidFill>
                  <a:latin typeface="微软雅黑" pitchFamily="34" charset="-122"/>
                  <a:ea typeface="微软雅黑" pitchFamily="34" charset="-122"/>
                </a:rPr>
                <a:t>/</a:t>
              </a:r>
              <a:r>
                <a:rPr lang="zh-CN" altLang="en-US" sz="1500">
                  <a:solidFill>
                    <a:srgbClr val="003366"/>
                  </a:solidFill>
                  <a:latin typeface="微软雅黑" pitchFamily="34" charset="-122"/>
                  <a:ea typeface="微软雅黑" pitchFamily="34" charset="-122"/>
                </a:rPr>
                <a:t>客户化）</a:t>
              </a:r>
            </a:p>
          </p:txBody>
        </p:sp>
        <p:sp>
          <p:nvSpPr>
            <p:cNvPr id="19" name="自选图形 19"/>
            <p:cNvSpPr>
              <a:spLocks noChangeArrowheads="1"/>
            </p:cNvSpPr>
            <p:nvPr/>
          </p:nvSpPr>
          <p:spPr bwMode="auto">
            <a:xfrm>
              <a:off x="2803525" y="1608138"/>
              <a:ext cx="1504950" cy="352425"/>
            </a:xfrm>
            <a:prstGeom prst="cube">
              <a:avLst>
                <a:gd name="adj" fmla="val 1547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sz="1500">
                  <a:solidFill>
                    <a:srgbClr val="003366"/>
                  </a:solidFill>
                  <a:latin typeface="微软雅黑" pitchFamily="34" charset="-122"/>
                  <a:ea typeface="微软雅黑" pitchFamily="34" charset="-122"/>
                </a:rPr>
                <a:t>元模型库</a:t>
              </a:r>
            </a:p>
          </p:txBody>
        </p:sp>
        <p:sp>
          <p:nvSpPr>
            <p:cNvPr id="20" name="自选图形 20"/>
            <p:cNvSpPr>
              <a:spLocks noChangeArrowheads="1"/>
            </p:cNvSpPr>
            <p:nvPr/>
          </p:nvSpPr>
          <p:spPr bwMode="auto">
            <a:xfrm flipH="1">
              <a:off x="7100888" y="1198563"/>
              <a:ext cx="1728787" cy="2590800"/>
            </a:xfrm>
            <a:prstGeom prst="cube">
              <a:avLst>
                <a:gd name="adj" fmla="val 3472"/>
              </a:avLst>
            </a:prstGeom>
            <a:gradFill rotWithShape="1">
              <a:gsLst>
                <a:gs pos="0">
                  <a:srgbClr val="65A0FF"/>
                </a:gs>
                <a:gs pos="100000">
                  <a:srgbClr val="2F4A76"/>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latinLnBrk="1"/>
              <a:endParaRPr kumimoji="1" lang="zh-CN" altLang="en-US">
                <a:solidFill>
                  <a:srgbClr val="FFFFFF"/>
                </a:solidFill>
                <a:latin typeface="微软雅黑" pitchFamily="34" charset="-122"/>
                <a:ea typeface="微软雅黑" pitchFamily="34" charset="-122"/>
              </a:endParaRPr>
            </a:p>
          </p:txBody>
        </p:sp>
        <p:sp>
          <p:nvSpPr>
            <p:cNvPr id="21" name="自选图形 21"/>
            <p:cNvSpPr>
              <a:spLocks noChangeArrowheads="1"/>
            </p:cNvSpPr>
            <p:nvPr/>
          </p:nvSpPr>
          <p:spPr bwMode="auto">
            <a:xfrm flipH="1">
              <a:off x="7100888" y="3862388"/>
              <a:ext cx="1728787" cy="1943100"/>
            </a:xfrm>
            <a:prstGeom prst="cube">
              <a:avLst>
                <a:gd name="adj" fmla="val 3472"/>
              </a:avLst>
            </a:prstGeom>
            <a:gradFill rotWithShape="1">
              <a:gsLst>
                <a:gs pos="0">
                  <a:srgbClr val="476BD1"/>
                </a:gs>
                <a:gs pos="100000">
                  <a:srgbClr val="213261"/>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latinLnBrk="1"/>
              <a:endParaRPr kumimoji="1" lang="zh-CN" altLang="en-US">
                <a:solidFill>
                  <a:srgbClr val="FFFFFF"/>
                </a:solidFill>
                <a:latin typeface="微软雅黑" pitchFamily="34" charset="-122"/>
                <a:ea typeface="微软雅黑" pitchFamily="34" charset="-122"/>
              </a:endParaRPr>
            </a:p>
          </p:txBody>
        </p:sp>
        <p:sp>
          <p:nvSpPr>
            <p:cNvPr id="22" name="Rectangle 75"/>
            <p:cNvSpPr>
              <a:spLocks noChangeArrowheads="1"/>
            </p:cNvSpPr>
            <p:nvPr/>
          </p:nvSpPr>
          <p:spPr bwMode="auto">
            <a:xfrm>
              <a:off x="7283450" y="1989138"/>
              <a:ext cx="1439863" cy="434975"/>
            </a:xfrm>
            <a:prstGeom prst="rect">
              <a:avLst/>
            </a:prstGeom>
            <a:solidFill>
              <a:schemeClr val="bg1">
                <a:alpha val="59999"/>
              </a:schemeClr>
            </a:solidFill>
            <a:ln w="9525" algn="ctr">
              <a:solidFill>
                <a:schemeClr val="bg1">
                  <a:alpha val="79999"/>
                </a:schemeClr>
              </a:solidFill>
              <a:prstDash val="dash"/>
              <a:miter lim="800000"/>
              <a:headEnd/>
              <a:tailEnd/>
            </a:ln>
          </p:spPr>
          <p:txBody>
            <a:bodyPr wrap="none" anchor="ctr"/>
            <a:lstStyle/>
            <a:p>
              <a:endParaRPr lang="zh-CN" altLang="en-US" sz="3200" b="1">
                <a:solidFill>
                  <a:srgbClr val="000000"/>
                </a:solidFill>
                <a:latin typeface="微软雅黑" pitchFamily="34" charset="-122"/>
                <a:ea typeface="微软雅黑" pitchFamily="34" charset="-122"/>
              </a:endParaRPr>
            </a:p>
          </p:txBody>
        </p:sp>
        <p:sp>
          <p:nvSpPr>
            <p:cNvPr id="23" name="Rectangle 75"/>
            <p:cNvSpPr>
              <a:spLocks noChangeArrowheads="1"/>
            </p:cNvSpPr>
            <p:nvPr/>
          </p:nvSpPr>
          <p:spPr bwMode="auto">
            <a:xfrm>
              <a:off x="7283450" y="2576513"/>
              <a:ext cx="1439863" cy="434975"/>
            </a:xfrm>
            <a:prstGeom prst="rect">
              <a:avLst/>
            </a:prstGeom>
            <a:solidFill>
              <a:schemeClr val="bg1">
                <a:alpha val="59999"/>
              </a:schemeClr>
            </a:solidFill>
            <a:ln w="9525" algn="ctr">
              <a:solidFill>
                <a:schemeClr val="bg1">
                  <a:alpha val="79999"/>
                </a:schemeClr>
              </a:solidFill>
              <a:prstDash val="dash"/>
              <a:miter lim="800000"/>
              <a:headEnd/>
              <a:tailEnd/>
            </a:ln>
          </p:spPr>
          <p:txBody>
            <a:bodyPr wrap="none" anchor="ctr"/>
            <a:lstStyle/>
            <a:p>
              <a:endParaRPr lang="zh-CN" altLang="en-US" sz="3200" b="1">
                <a:solidFill>
                  <a:srgbClr val="000000"/>
                </a:solidFill>
                <a:latin typeface="微软雅黑" pitchFamily="34" charset="-122"/>
                <a:ea typeface="微软雅黑" pitchFamily="34" charset="-122"/>
              </a:endParaRPr>
            </a:p>
          </p:txBody>
        </p:sp>
        <p:sp>
          <p:nvSpPr>
            <p:cNvPr id="24" name="Rectangle 75"/>
            <p:cNvSpPr>
              <a:spLocks noChangeArrowheads="1"/>
            </p:cNvSpPr>
            <p:nvPr/>
          </p:nvSpPr>
          <p:spPr bwMode="auto">
            <a:xfrm>
              <a:off x="7283450" y="3192463"/>
              <a:ext cx="1439863" cy="434975"/>
            </a:xfrm>
            <a:prstGeom prst="rect">
              <a:avLst/>
            </a:prstGeom>
            <a:solidFill>
              <a:schemeClr val="bg1">
                <a:alpha val="59999"/>
              </a:schemeClr>
            </a:solidFill>
            <a:ln w="9525" algn="ctr">
              <a:solidFill>
                <a:schemeClr val="bg1">
                  <a:alpha val="79999"/>
                </a:schemeClr>
              </a:solidFill>
              <a:prstDash val="dash"/>
              <a:miter lim="800000"/>
              <a:headEnd/>
              <a:tailEnd/>
            </a:ln>
          </p:spPr>
          <p:txBody>
            <a:bodyPr wrap="none" anchor="ctr"/>
            <a:lstStyle/>
            <a:p>
              <a:endParaRPr lang="zh-CN" altLang="en-US" sz="3200" b="1">
                <a:solidFill>
                  <a:srgbClr val="000000"/>
                </a:solidFill>
                <a:latin typeface="微软雅黑" pitchFamily="34" charset="-122"/>
                <a:ea typeface="微软雅黑" pitchFamily="34" charset="-122"/>
              </a:endParaRPr>
            </a:p>
          </p:txBody>
        </p:sp>
        <p:sp>
          <p:nvSpPr>
            <p:cNvPr id="25" name="Rectangle 75"/>
            <p:cNvSpPr>
              <a:spLocks noChangeArrowheads="1"/>
            </p:cNvSpPr>
            <p:nvPr/>
          </p:nvSpPr>
          <p:spPr bwMode="auto">
            <a:xfrm>
              <a:off x="7286625" y="4503738"/>
              <a:ext cx="1439863" cy="431800"/>
            </a:xfrm>
            <a:prstGeom prst="rect">
              <a:avLst/>
            </a:prstGeom>
            <a:solidFill>
              <a:schemeClr val="bg1">
                <a:alpha val="59999"/>
              </a:schemeClr>
            </a:solidFill>
            <a:ln w="9525" algn="ctr">
              <a:solidFill>
                <a:schemeClr val="bg1">
                  <a:alpha val="79999"/>
                </a:schemeClr>
              </a:solidFill>
              <a:prstDash val="dash"/>
              <a:miter lim="800000"/>
              <a:headEnd/>
              <a:tailEnd/>
            </a:ln>
          </p:spPr>
          <p:txBody>
            <a:bodyPr wrap="none" anchor="ctr"/>
            <a:lstStyle/>
            <a:p>
              <a:endParaRPr lang="zh-CN" altLang="en-US" sz="3200" b="1">
                <a:solidFill>
                  <a:srgbClr val="000000"/>
                </a:solidFill>
                <a:latin typeface="微软雅黑" pitchFamily="34" charset="-122"/>
                <a:ea typeface="微软雅黑" pitchFamily="34" charset="-122"/>
              </a:endParaRPr>
            </a:p>
          </p:txBody>
        </p:sp>
        <p:sp>
          <p:nvSpPr>
            <p:cNvPr id="26" name="Rectangle 75"/>
            <p:cNvSpPr>
              <a:spLocks noChangeArrowheads="1"/>
            </p:cNvSpPr>
            <p:nvPr/>
          </p:nvSpPr>
          <p:spPr bwMode="auto">
            <a:xfrm>
              <a:off x="7286625" y="5151438"/>
              <a:ext cx="1439863" cy="431800"/>
            </a:xfrm>
            <a:prstGeom prst="rect">
              <a:avLst/>
            </a:prstGeom>
            <a:solidFill>
              <a:schemeClr val="bg1">
                <a:alpha val="59999"/>
              </a:schemeClr>
            </a:solidFill>
            <a:ln w="9525" algn="ctr">
              <a:solidFill>
                <a:schemeClr val="bg1">
                  <a:alpha val="79999"/>
                </a:schemeClr>
              </a:solidFill>
              <a:prstDash val="dash"/>
              <a:miter lim="800000"/>
              <a:headEnd/>
              <a:tailEnd/>
            </a:ln>
          </p:spPr>
          <p:txBody>
            <a:bodyPr wrap="none" anchor="ctr"/>
            <a:lstStyle/>
            <a:p>
              <a:endParaRPr lang="zh-CN" altLang="en-US" sz="3200" b="1">
                <a:solidFill>
                  <a:srgbClr val="000000"/>
                </a:solidFill>
                <a:latin typeface="微软雅黑" pitchFamily="34" charset="-122"/>
                <a:ea typeface="微软雅黑" pitchFamily="34" charset="-122"/>
              </a:endParaRPr>
            </a:p>
          </p:txBody>
        </p:sp>
        <p:sp>
          <p:nvSpPr>
            <p:cNvPr id="27" name="文本框 27"/>
            <p:cNvSpPr txBox="1">
              <a:spLocks noChangeArrowheads="1"/>
            </p:cNvSpPr>
            <p:nvPr/>
          </p:nvSpPr>
          <p:spPr bwMode="auto">
            <a:xfrm>
              <a:off x="569525" y="2217372"/>
              <a:ext cx="1344833" cy="324871"/>
            </a:xfrm>
            <a:prstGeom prst="rect">
              <a:avLst/>
            </a:prstGeom>
            <a:noFill/>
            <a:ln>
              <a:noFill/>
            </a:ln>
            <a:effectLst>
              <a:prstShdw prst="shdw18" dist="17961" dir="13500000">
                <a:schemeClr val="accent1">
                  <a:gamma/>
                  <a:shade val="60000"/>
                  <a:invGamma/>
                </a:schemeClr>
              </a:prstShdw>
            </a:effectLst>
            <a:extLst/>
          </p:spPr>
          <p:txBody>
            <a:bodyPr wrap="none">
              <a:spAutoFit/>
            </a:bodyPr>
            <a:lstStyle/>
            <a:p>
              <a:pPr>
                <a:defRPr/>
              </a:pPr>
              <a:r>
                <a:rPr lang="zh-CN" altLang="en-US" sz="1400" dirty="0">
                  <a:solidFill>
                    <a:srgbClr val="000000"/>
                  </a:solidFill>
                  <a:latin typeface="微软雅黑" pitchFamily="34" charset="-122"/>
                  <a:ea typeface="微软雅黑" pitchFamily="34" charset="-122"/>
                </a:rPr>
                <a:t>界面模型设计</a:t>
              </a:r>
            </a:p>
          </p:txBody>
        </p:sp>
        <p:sp>
          <p:nvSpPr>
            <p:cNvPr id="28" name="文本框 28"/>
            <p:cNvSpPr txBox="1">
              <a:spLocks noChangeArrowheads="1"/>
            </p:cNvSpPr>
            <p:nvPr/>
          </p:nvSpPr>
          <p:spPr bwMode="auto">
            <a:xfrm>
              <a:off x="569525" y="2798456"/>
              <a:ext cx="1344833" cy="324871"/>
            </a:xfrm>
            <a:prstGeom prst="rect">
              <a:avLst/>
            </a:prstGeom>
            <a:noFill/>
            <a:ln>
              <a:noFill/>
            </a:ln>
            <a:effectLst>
              <a:prstShdw prst="shdw18" dist="17961" dir="13500000">
                <a:schemeClr val="accent1">
                  <a:gamma/>
                  <a:shade val="60000"/>
                  <a:invGamma/>
                </a:schemeClr>
              </a:prstShdw>
            </a:effectLst>
            <a:extLst/>
          </p:spPr>
          <p:txBody>
            <a:bodyPr wrap="none">
              <a:spAutoFit/>
            </a:bodyPr>
            <a:lstStyle/>
            <a:p>
              <a:pPr>
                <a:defRPr/>
              </a:pPr>
              <a:r>
                <a:rPr lang="zh-CN" altLang="en-US" sz="1400" dirty="0">
                  <a:solidFill>
                    <a:srgbClr val="000000"/>
                  </a:solidFill>
                  <a:latin typeface="微软雅黑" pitchFamily="34" charset="-122"/>
                  <a:ea typeface="微软雅黑" pitchFamily="34" charset="-122"/>
                </a:rPr>
                <a:t>对象实体设计</a:t>
              </a:r>
            </a:p>
          </p:txBody>
        </p:sp>
        <p:sp>
          <p:nvSpPr>
            <p:cNvPr id="29" name="文本框 29"/>
            <p:cNvSpPr txBox="1">
              <a:spLocks noChangeArrowheads="1"/>
            </p:cNvSpPr>
            <p:nvPr/>
          </p:nvSpPr>
          <p:spPr bwMode="auto">
            <a:xfrm>
              <a:off x="569525" y="3399634"/>
              <a:ext cx="1344833" cy="324871"/>
            </a:xfrm>
            <a:prstGeom prst="rect">
              <a:avLst/>
            </a:prstGeom>
            <a:noFill/>
            <a:ln>
              <a:noFill/>
            </a:ln>
            <a:effectLst>
              <a:prstShdw prst="shdw18" dist="17961" dir="13500000">
                <a:schemeClr val="accent1">
                  <a:gamma/>
                  <a:shade val="60000"/>
                  <a:invGamma/>
                </a:schemeClr>
              </a:prstShdw>
            </a:effectLst>
            <a:extLst/>
          </p:spPr>
          <p:txBody>
            <a:bodyPr wrap="none">
              <a:spAutoFit/>
            </a:bodyPr>
            <a:lstStyle/>
            <a:p>
              <a:pPr>
                <a:defRPr/>
              </a:pPr>
              <a:r>
                <a:rPr lang="zh-CN" altLang="en-US" sz="1400" dirty="0">
                  <a:solidFill>
                    <a:srgbClr val="000000"/>
                  </a:solidFill>
                  <a:latin typeface="微软雅黑" pitchFamily="34" charset="-122"/>
                  <a:ea typeface="微软雅黑" pitchFamily="34" charset="-122"/>
                </a:rPr>
                <a:t>业务逻辑设计</a:t>
              </a:r>
            </a:p>
          </p:txBody>
        </p:sp>
        <p:sp>
          <p:nvSpPr>
            <p:cNvPr id="30" name="文本框 30"/>
            <p:cNvSpPr txBox="1">
              <a:spLocks noChangeArrowheads="1"/>
            </p:cNvSpPr>
            <p:nvPr/>
          </p:nvSpPr>
          <p:spPr bwMode="auto">
            <a:xfrm>
              <a:off x="569525" y="4009185"/>
              <a:ext cx="1344833" cy="324871"/>
            </a:xfrm>
            <a:prstGeom prst="rect">
              <a:avLst/>
            </a:prstGeom>
            <a:noFill/>
            <a:ln>
              <a:noFill/>
            </a:ln>
            <a:effectLst>
              <a:prstShdw prst="shdw18" dist="17961" dir="13500000">
                <a:schemeClr val="accent1">
                  <a:gamma/>
                  <a:shade val="60000"/>
                  <a:invGamma/>
                </a:schemeClr>
              </a:prstShdw>
            </a:effectLst>
            <a:extLst/>
          </p:spPr>
          <p:txBody>
            <a:bodyPr wrap="none">
              <a:spAutoFit/>
            </a:bodyPr>
            <a:lstStyle/>
            <a:p>
              <a:pPr>
                <a:defRPr/>
              </a:pPr>
              <a:r>
                <a:rPr lang="zh-CN" altLang="en-US" sz="1400" dirty="0">
                  <a:solidFill>
                    <a:srgbClr val="000000"/>
                  </a:solidFill>
                  <a:latin typeface="微软雅黑" pitchFamily="34" charset="-122"/>
                  <a:ea typeface="微软雅黑" pitchFamily="34" charset="-122"/>
                </a:rPr>
                <a:t>动态流程建模</a:t>
              </a:r>
            </a:p>
          </p:txBody>
        </p:sp>
        <p:sp>
          <p:nvSpPr>
            <p:cNvPr id="31" name="文本框 31"/>
            <p:cNvSpPr txBox="1">
              <a:spLocks noChangeArrowheads="1"/>
            </p:cNvSpPr>
            <p:nvPr/>
          </p:nvSpPr>
          <p:spPr bwMode="auto">
            <a:xfrm>
              <a:off x="772518" y="4637158"/>
              <a:ext cx="962528" cy="324871"/>
            </a:xfrm>
            <a:prstGeom prst="rect">
              <a:avLst/>
            </a:prstGeom>
            <a:noFill/>
            <a:ln>
              <a:noFill/>
            </a:ln>
            <a:effectLst>
              <a:prstShdw prst="shdw18" dist="17961" dir="13500000">
                <a:schemeClr val="accent1">
                  <a:gamma/>
                  <a:shade val="60000"/>
                  <a:invGamma/>
                </a:schemeClr>
              </a:prstShdw>
            </a:effectLst>
            <a:extLst/>
          </p:spPr>
          <p:txBody>
            <a:bodyPr wrap="none">
              <a:spAutoFit/>
            </a:bodyPr>
            <a:lstStyle/>
            <a:p>
              <a:pPr>
                <a:defRPr/>
              </a:pPr>
              <a:r>
                <a:rPr lang="zh-CN" altLang="en-US" sz="1400">
                  <a:solidFill>
                    <a:srgbClr val="000000"/>
                  </a:solidFill>
                  <a:latin typeface="微软雅黑" pitchFamily="34" charset="-122"/>
                  <a:ea typeface="微软雅黑" pitchFamily="34" charset="-122"/>
                </a:rPr>
                <a:t>方案管理</a:t>
              </a:r>
            </a:p>
          </p:txBody>
        </p:sp>
        <p:sp>
          <p:nvSpPr>
            <p:cNvPr id="32" name="文本框 32"/>
            <p:cNvSpPr txBox="1">
              <a:spLocks noChangeArrowheads="1"/>
            </p:cNvSpPr>
            <p:nvPr/>
          </p:nvSpPr>
          <p:spPr bwMode="auto">
            <a:xfrm>
              <a:off x="772518" y="5218241"/>
              <a:ext cx="962528" cy="324871"/>
            </a:xfrm>
            <a:prstGeom prst="rect">
              <a:avLst/>
            </a:prstGeom>
            <a:noFill/>
            <a:ln>
              <a:noFill/>
            </a:ln>
            <a:effectLst>
              <a:prstShdw prst="shdw18" dist="17961" dir="13500000">
                <a:schemeClr val="accent1">
                  <a:gamma/>
                  <a:shade val="60000"/>
                  <a:invGamma/>
                </a:schemeClr>
              </a:prstShdw>
            </a:effectLst>
            <a:extLst/>
          </p:spPr>
          <p:txBody>
            <a:bodyPr wrap="none">
              <a:spAutoFit/>
            </a:bodyPr>
            <a:lstStyle/>
            <a:p>
              <a:pPr>
                <a:defRPr/>
              </a:pPr>
              <a:r>
                <a:rPr lang="zh-CN" altLang="en-US" sz="1400">
                  <a:solidFill>
                    <a:srgbClr val="000000"/>
                  </a:solidFill>
                  <a:latin typeface="微软雅黑" pitchFamily="34" charset="-122"/>
                  <a:ea typeface="微软雅黑" pitchFamily="34" charset="-122"/>
                </a:rPr>
                <a:t>发布部署</a:t>
              </a:r>
            </a:p>
          </p:txBody>
        </p:sp>
        <p:sp>
          <p:nvSpPr>
            <p:cNvPr id="33" name="文本框 33"/>
            <p:cNvSpPr txBox="1">
              <a:spLocks noChangeArrowheads="1"/>
            </p:cNvSpPr>
            <p:nvPr/>
          </p:nvSpPr>
          <p:spPr bwMode="auto">
            <a:xfrm>
              <a:off x="7373196" y="2024794"/>
              <a:ext cx="1344833" cy="324871"/>
            </a:xfrm>
            <a:prstGeom prst="rect">
              <a:avLst/>
            </a:prstGeom>
            <a:noFill/>
            <a:ln>
              <a:noFill/>
            </a:ln>
            <a:effectLst>
              <a:prstShdw prst="shdw18" dist="17961" dir="13500000">
                <a:schemeClr val="accent1">
                  <a:gamma/>
                  <a:shade val="60000"/>
                  <a:invGamma/>
                </a:schemeClr>
              </a:prstShdw>
            </a:effectLst>
            <a:extLst/>
          </p:spPr>
          <p:txBody>
            <a:bodyPr wrap="none">
              <a:spAutoFit/>
            </a:bodyPr>
            <a:lstStyle/>
            <a:p>
              <a:pPr>
                <a:defRPr/>
              </a:pPr>
              <a:r>
                <a:rPr lang="zh-CN" altLang="en-US" sz="1400">
                  <a:solidFill>
                    <a:srgbClr val="000000"/>
                  </a:solidFill>
                  <a:latin typeface="微软雅黑" pitchFamily="34" charset="-122"/>
                  <a:ea typeface="微软雅黑" pitchFamily="34" charset="-122"/>
                </a:rPr>
                <a:t>用户界面服务</a:t>
              </a:r>
            </a:p>
          </p:txBody>
        </p:sp>
        <p:sp>
          <p:nvSpPr>
            <p:cNvPr id="34" name="文本框 34"/>
            <p:cNvSpPr txBox="1">
              <a:spLocks noChangeArrowheads="1"/>
            </p:cNvSpPr>
            <p:nvPr/>
          </p:nvSpPr>
          <p:spPr bwMode="auto">
            <a:xfrm>
              <a:off x="7373196" y="2634346"/>
              <a:ext cx="1344833" cy="324871"/>
            </a:xfrm>
            <a:prstGeom prst="rect">
              <a:avLst/>
            </a:prstGeom>
            <a:noFill/>
            <a:ln>
              <a:noFill/>
            </a:ln>
            <a:effectLst>
              <a:prstShdw prst="shdw18" dist="17961" dir="13500000">
                <a:schemeClr val="accent1">
                  <a:gamma/>
                  <a:shade val="60000"/>
                  <a:invGamma/>
                </a:schemeClr>
              </a:prstShdw>
            </a:effectLst>
            <a:extLst/>
          </p:spPr>
          <p:txBody>
            <a:bodyPr wrap="none">
              <a:spAutoFit/>
            </a:bodyPr>
            <a:lstStyle/>
            <a:p>
              <a:pPr>
                <a:defRPr/>
              </a:pPr>
              <a:r>
                <a:rPr lang="zh-CN" altLang="en-US" sz="1400">
                  <a:solidFill>
                    <a:srgbClr val="000000"/>
                  </a:solidFill>
                  <a:latin typeface="微软雅黑" pitchFamily="34" charset="-122"/>
                  <a:ea typeface="微软雅黑" pitchFamily="34" charset="-122"/>
                </a:rPr>
                <a:t>领域逻辑服务</a:t>
              </a:r>
            </a:p>
          </p:txBody>
        </p:sp>
        <p:sp>
          <p:nvSpPr>
            <p:cNvPr id="35" name="文本框 35"/>
            <p:cNvSpPr txBox="1">
              <a:spLocks noChangeArrowheads="1"/>
            </p:cNvSpPr>
            <p:nvPr/>
          </p:nvSpPr>
          <p:spPr bwMode="auto">
            <a:xfrm>
              <a:off x="7373196" y="3258968"/>
              <a:ext cx="1344833" cy="324871"/>
            </a:xfrm>
            <a:prstGeom prst="rect">
              <a:avLst/>
            </a:prstGeom>
            <a:noFill/>
            <a:ln>
              <a:noFill/>
            </a:ln>
            <a:effectLst>
              <a:prstShdw prst="shdw18" dist="17961" dir="13500000">
                <a:schemeClr val="accent1">
                  <a:gamma/>
                  <a:shade val="60000"/>
                  <a:invGamma/>
                </a:schemeClr>
              </a:prstShdw>
            </a:effectLst>
            <a:extLst/>
          </p:spPr>
          <p:txBody>
            <a:bodyPr wrap="none">
              <a:spAutoFit/>
            </a:bodyPr>
            <a:lstStyle/>
            <a:p>
              <a:pPr>
                <a:defRPr/>
              </a:pPr>
              <a:r>
                <a:rPr lang="zh-CN" altLang="en-US" sz="1400">
                  <a:solidFill>
                    <a:srgbClr val="000000"/>
                  </a:solidFill>
                  <a:latin typeface="微软雅黑" pitchFamily="34" charset="-122"/>
                  <a:ea typeface="微软雅黑" pitchFamily="34" charset="-122"/>
                </a:rPr>
                <a:t>领域操作服务</a:t>
              </a:r>
            </a:p>
          </p:txBody>
        </p:sp>
        <p:sp>
          <p:nvSpPr>
            <p:cNvPr id="36" name="文本框 36"/>
            <p:cNvSpPr txBox="1">
              <a:spLocks noChangeArrowheads="1"/>
            </p:cNvSpPr>
            <p:nvPr/>
          </p:nvSpPr>
          <p:spPr bwMode="auto">
            <a:xfrm>
              <a:off x="7380288" y="4005263"/>
              <a:ext cx="1200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9169" tIns="39586" rIns="79169" bIns="39586"/>
            <a:lstStyle>
              <a:lvl1pPr eaLnBrk="0" hangingPunct="0">
                <a:defRPr sz="2000">
                  <a:solidFill>
                    <a:schemeClr val="tx1"/>
                  </a:solidFill>
                  <a:latin typeface="宋体" pitchFamily="2" charset="-122"/>
                  <a:ea typeface="宋体" pitchFamily="2" charset="-122"/>
                </a:defRPr>
              </a:lvl1pPr>
              <a:lvl2pPr marL="742950" indent="-285750" eaLnBrk="0" hangingPunct="0">
                <a:defRPr sz="2000">
                  <a:solidFill>
                    <a:schemeClr val="tx1"/>
                  </a:solidFill>
                  <a:latin typeface="宋体" pitchFamily="2" charset="-122"/>
                  <a:ea typeface="宋体" pitchFamily="2" charset="-122"/>
                </a:defRPr>
              </a:lvl2pPr>
              <a:lvl3pPr marL="1143000" indent="-228600" eaLnBrk="0" hangingPunct="0">
                <a:defRPr sz="2000">
                  <a:solidFill>
                    <a:schemeClr val="tx1"/>
                  </a:solidFill>
                  <a:latin typeface="宋体" pitchFamily="2" charset="-122"/>
                  <a:ea typeface="宋体" pitchFamily="2" charset="-122"/>
                </a:defRPr>
              </a:lvl3pPr>
              <a:lvl4pPr marL="1600200" indent="-228600" eaLnBrk="0" hangingPunct="0">
                <a:defRPr sz="2000">
                  <a:solidFill>
                    <a:schemeClr val="tx1"/>
                  </a:solidFill>
                  <a:latin typeface="宋体" pitchFamily="2" charset="-122"/>
                  <a:ea typeface="宋体" pitchFamily="2" charset="-122"/>
                </a:defRPr>
              </a:lvl4pPr>
              <a:lvl5pPr marL="2057400" indent="-228600" eaLnBrk="0" hangingPunct="0">
                <a:defRPr sz="20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0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0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0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000">
                  <a:solidFill>
                    <a:schemeClr val="tx1"/>
                  </a:solidFill>
                  <a:latin typeface="宋体" pitchFamily="2" charset="-122"/>
                  <a:ea typeface="宋体" pitchFamily="2" charset="-122"/>
                </a:defRPr>
              </a:lvl9pPr>
            </a:lstStyle>
            <a:p>
              <a:pPr algn="ctr" eaLnBrk="1" hangingPunct="1"/>
              <a:r>
                <a:rPr lang="zh-CN" altLang="en-US" sz="1200">
                  <a:solidFill>
                    <a:srgbClr val="FFFFFF"/>
                  </a:solidFill>
                  <a:latin typeface="微软雅黑" pitchFamily="34" charset="-122"/>
                  <a:ea typeface="微软雅黑" pitchFamily="34" charset="-122"/>
                </a:rPr>
                <a:t>企业服务库</a:t>
              </a:r>
            </a:p>
          </p:txBody>
        </p:sp>
        <p:sp>
          <p:nvSpPr>
            <p:cNvPr id="37" name="文本框 37"/>
            <p:cNvSpPr txBox="1">
              <a:spLocks noChangeArrowheads="1"/>
            </p:cNvSpPr>
            <p:nvPr/>
          </p:nvSpPr>
          <p:spPr bwMode="auto">
            <a:xfrm>
              <a:off x="7373196" y="4583571"/>
              <a:ext cx="1344833" cy="324871"/>
            </a:xfrm>
            <a:prstGeom prst="rect">
              <a:avLst/>
            </a:prstGeom>
            <a:noFill/>
            <a:ln>
              <a:noFill/>
            </a:ln>
            <a:effectLst>
              <a:prstShdw prst="shdw18" dist="17961" dir="13500000">
                <a:schemeClr val="accent1">
                  <a:gamma/>
                  <a:shade val="60000"/>
                  <a:invGamma/>
                </a:schemeClr>
              </a:prstShdw>
            </a:effectLst>
            <a:extLst/>
          </p:spPr>
          <p:txBody>
            <a:bodyPr wrap="none">
              <a:spAutoFit/>
            </a:bodyPr>
            <a:lstStyle/>
            <a:p>
              <a:pPr>
                <a:defRPr/>
              </a:pPr>
              <a:r>
                <a:rPr lang="zh-CN" altLang="en-US" sz="1400">
                  <a:solidFill>
                    <a:srgbClr val="000000"/>
                  </a:solidFill>
                  <a:latin typeface="微软雅黑" pitchFamily="34" charset="-122"/>
                  <a:ea typeface="微软雅黑" pitchFamily="34" charset="-122"/>
                </a:rPr>
                <a:t>动态流程服务</a:t>
              </a:r>
            </a:p>
          </p:txBody>
        </p:sp>
        <p:sp>
          <p:nvSpPr>
            <p:cNvPr id="38" name="文本框 38"/>
            <p:cNvSpPr txBox="1">
              <a:spLocks noChangeArrowheads="1"/>
            </p:cNvSpPr>
            <p:nvPr/>
          </p:nvSpPr>
          <p:spPr bwMode="auto">
            <a:xfrm>
              <a:off x="7373196" y="5253408"/>
              <a:ext cx="1344833" cy="324871"/>
            </a:xfrm>
            <a:prstGeom prst="rect">
              <a:avLst/>
            </a:prstGeom>
            <a:noFill/>
            <a:ln>
              <a:noFill/>
            </a:ln>
            <a:effectLst>
              <a:prstShdw prst="shdw18" dist="17961" dir="13500000">
                <a:schemeClr val="accent1">
                  <a:gamma/>
                  <a:shade val="60000"/>
                  <a:invGamma/>
                </a:schemeClr>
              </a:prstShdw>
            </a:effectLst>
            <a:extLst/>
          </p:spPr>
          <p:txBody>
            <a:bodyPr wrap="none">
              <a:spAutoFit/>
            </a:bodyPr>
            <a:lstStyle/>
            <a:p>
              <a:pPr>
                <a:defRPr/>
              </a:pPr>
              <a:r>
                <a:rPr lang="zh-CN" altLang="en-US" sz="1400">
                  <a:solidFill>
                    <a:srgbClr val="000000"/>
                  </a:solidFill>
                  <a:latin typeface="微软雅黑" pitchFamily="34" charset="-122"/>
                  <a:ea typeface="微软雅黑" pitchFamily="34" charset="-122"/>
                </a:rPr>
                <a:t>动态数据服务</a:t>
              </a:r>
            </a:p>
          </p:txBody>
        </p:sp>
        <p:sp>
          <p:nvSpPr>
            <p:cNvPr id="39" name="Text Box 6"/>
            <p:cNvSpPr txBox="1">
              <a:spLocks noChangeArrowheads="1"/>
            </p:cNvSpPr>
            <p:nvPr/>
          </p:nvSpPr>
          <p:spPr bwMode="auto">
            <a:xfrm>
              <a:off x="3708400" y="1246188"/>
              <a:ext cx="157003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169" tIns="39586" rIns="79169" bIns="39586"/>
            <a:lstStyle>
              <a:lvl1pPr eaLnBrk="0" hangingPunct="0">
                <a:defRPr sz="2000">
                  <a:solidFill>
                    <a:schemeClr val="tx1"/>
                  </a:solidFill>
                  <a:latin typeface="宋体" pitchFamily="2" charset="-122"/>
                  <a:ea typeface="宋体" pitchFamily="2" charset="-122"/>
                </a:defRPr>
              </a:lvl1pPr>
              <a:lvl2pPr marL="742950" indent="-285750" eaLnBrk="0" hangingPunct="0">
                <a:defRPr sz="2000">
                  <a:solidFill>
                    <a:schemeClr val="tx1"/>
                  </a:solidFill>
                  <a:latin typeface="宋体" pitchFamily="2" charset="-122"/>
                  <a:ea typeface="宋体" pitchFamily="2" charset="-122"/>
                </a:defRPr>
              </a:lvl2pPr>
              <a:lvl3pPr marL="1143000" indent="-228600" eaLnBrk="0" hangingPunct="0">
                <a:defRPr sz="2000">
                  <a:solidFill>
                    <a:schemeClr val="tx1"/>
                  </a:solidFill>
                  <a:latin typeface="宋体" pitchFamily="2" charset="-122"/>
                  <a:ea typeface="宋体" pitchFamily="2" charset="-122"/>
                </a:defRPr>
              </a:lvl3pPr>
              <a:lvl4pPr marL="1600200" indent="-228600" eaLnBrk="0" hangingPunct="0">
                <a:defRPr sz="2000">
                  <a:solidFill>
                    <a:schemeClr val="tx1"/>
                  </a:solidFill>
                  <a:latin typeface="宋体" pitchFamily="2" charset="-122"/>
                  <a:ea typeface="宋体" pitchFamily="2" charset="-122"/>
                </a:defRPr>
              </a:lvl4pPr>
              <a:lvl5pPr marL="2057400" indent="-228600" eaLnBrk="0" hangingPunct="0">
                <a:defRPr sz="20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0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0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0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000">
                  <a:solidFill>
                    <a:schemeClr val="tx1"/>
                  </a:solidFill>
                  <a:latin typeface="宋体" pitchFamily="2" charset="-122"/>
                  <a:ea typeface="宋体" pitchFamily="2" charset="-122"/>
                </a:defRPr>
              </a:lvl9pPr>
            </a:lstStyle>
            <a:p>
              <a:pPr algn="ctr" eaLnBrk="1" hangingPunct="1"/>
              <a:r>
                <a:rPr lang="zh-CN" altLang="en-US" sz="1200" b="1">
                  <a:solidFill>
                    <a:srgbClr val="003366"/>
                  </a:solidFill>
                  <a:latin typeface="微软雅黑" pitchFamily="34" charset="-122"/>
                  <a:ea typeface="微软雅黑" pitchFamily="34" charset="-122"/>
                </a:rPr>
                <a:t>模型库</a:t>
              </a:r>
            </a:p>
          </p:txBody>
        </p:sp>
        <p:sp>
          <p:nvSpPr>
            <p:cNvPr id="40" name="文本框 40"/>
            <p:cNvSpPr txBox="1">
              <a:spLocks noChangeArrowheads="1"/>
            </p:cNvSpPr>
            <p:nvPr/>
          </p:nvSpPr>
          <p:spPr bwMode="auto">
            <a:xfrm>
              <a:off x="2674938" y="2233613"/>
              <a:ext cx="720725" cy="241300"/>
            </a:xfrm>
            <a:prstGeom prst="rect">
              <a:avLst/>
            </a:prstGeom>
            <a:gradFill rotWithShape="1">
              <a:gsLst>
                <a:gs pos="0">
                  <a:srgbClr val="F5F4C4"/>
                </a:gs>
                <a:gs pos="100000">
                  <a:srgbClr val="FDD183"/>
                </a:gs>
              </a:gsLst>
              <a:lin ang="5400000" scaled="1"/>
            </a:gradFill>
            <a:ln w="6350" algn="ctr">
              <a:solidFill>
                <a:srgbClr val="E4BB9C"/>
              </a:solidFill>
              <a:miter lim="800000"/>
              <a:headEnd/>
              <a:tailEnd/>
            </a:ln>
          </p:spPr>
          <p:txBody>
            <a:bodyPr wrap="none" anchor="ctr"/>
            <a:lstStyle>
              <a:lvl1pPr eaLnBrk="0" hangingPunct="0">
                <a:defRPr sz="2000">
                  <a:solidFill>
                    <a:schemeClr val="tx1"/>
                  </a:solidFill>
                  <a:latin typeface="宋体" pitchFamily="2" charset="-122"/>
                  <a:ea typeface="宋体" pitchFamily="2" charset="-122"/>
                </a:defRPr>
              </a:lvl1pPr>
              <a:lvl2pPr marL="742950" indent="-285750" eaLnBrk="0" hangingPunct="0">
                <a:defRPr sz="2000">
                  <a:solidFill>
                    <a:schemeClr val="tx1"/>
                  </a:solidFill>
                  <a:latin typeface="宋体" pitchFamily="2" charset="-122"/>
                  <a:ea typeface="宋体" pitchFamily="2" charset="-122"/>
                </a:defRPr>
              </a:lvl2pPr>
              <a:lvl3pPr marL="1143000" indent="-228600" eaLnBrk="0" hangingPunct="0">
                <a:defRPr sz="2000">
                  <a:solidFill>
                    <a:schemeClr val="tx1"/>
                  </a:solidFill>
                  <a:latin typeface="宋体" pitchFamily="2" charset="-122"/>
                  <a:ea typeface="宋体" pitchFamily="2" charset="-122"/>
                </a:defRPr>
              </a:lvl3pPr>
              <a:lvl4pPr marL="1600200" indent="-228600" eaLnBrk="0" hangingPunct="0">
                <a:defRPr sz="2000">
                  <a:solidFill>
                    <a:schemeClr val="tx1"/>
                  </a:solidFill>
                  <a:latin typeface="宋体" pitchFamily="2" charset="-122"/>
                  <a:ea typeface="宋体" pitchFamily="2" charset="-122"/>
                </a:defRPr>
              </a:lvl4pPr>
              <a:lvl5pPr marL="2057400" indent="-228600" eaLnBrk="0" hangingPunct="0">
                <a:defRPr sz="20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0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0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0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000">
                  <a:solidFill>
                    <a:schemeClr val="tx1"/>
                  </a:solidFill>
                  <a:latin typeface="宋体" pitchFamily="2" charset="-122"/>
                  <a:ea typeface="宋体" pitchFamily="2" charset="-122"/>
                </a:defRPr>
              </a:lvl9pPr>
            </a:lstStyle>
            <a:p>
              <a:pPr algn="ctr" eaLnBrk="1" hangingPunct="1"/>
              <a:r>
                <a:rPr lang="zh-CN" altLang="en-US" sz="1200">
                  <a:solidFill>
                    <a:srgbClr val="5F4E23"/>
                  </a:solidFill>
                  <a:latin typeface="微软雅黑" pitchFamily="34" charset="-122"/>
                  <a:ea typeface="微软雅黑" pitchFamily="34" charset="-122"/>
                </a:rPr>
                <a:t>构件</a:t>
              </a:r>
            </a:p>
          </p:txBody>
        </p:sp>
        <p:sp>
          <p:nvSpPr>
            <p:cNvPr id="41" name="文本框 41"/>
            <p:cNvSpPr txBox="1">
              <a:spLocks noChangeArrowheads="1"/>
            </p:cNvSpPr>
            <p:nvPr/>
          </p:nvSpPr>
          <p:spPr bwMode="auto">
            <a:xfrm>
              <a:off x="5872163" y="2220913"/>
              <a:ext cx="715962" cy="254000"/>
            </a:xfrm>
            <a:prstGeom prst="rect">
              <a:avLst/>
            </a:prstGeom>
            <a:gradFill rotWithShape="1">
              <a:gsLst>
                <a:gs pos="0">
                  <a:srgbClr val="F5F4C4"/>
                </a:gs>
                <a:gs pos="100000">
                  <a:srgbClr val="FDD183"/>
                </a:gs>
              </a:gsLst>
              <a:lin ang="5400000" scaled="1"/>
            </a:gradFill>
            <a:ln w="6350" algn="ctr">
              <a:solidFill>
                <a:srgbClr val="E4BB9C"/>
              </a:solidFill>
              <a:miter lim="800000"/>
              <a:headEnd/>
              <a:tailEnd/>
            </a:ln>
          </p:spPr>
          <p:txBody>
            <a:bodyPr wrap="none" anchor="ctr"/>
            <a:lstStyle>
              <a:lvl1pPr eaLnBrk="0" hangingPunct="0">
                <a:defRPr sz="2000">
                  <a:solidFill>
                    <a:schemeClr val="tx1"/>
                  </a:solidFill>
                  <a:latin typeface="宋体" pitchFamily="2" charset="-122"/>
                  <a:ea typeface="宋体" pitchFamily="2" charset="-122"/>
                </a:defRPr>
              </a:lvl1pPr>
              <a:lvl2pPr marL="742950" indent="-285750" eaLnBrk="0" hangingPunct="0">
                <a:defRPr sz="2000">
                  <a:solidFill>
                    <a:schemeClr val="tx1"/>
                  </a:solidFill>
                  <a:latin typeface="宋体" pitchFamily="2" charset="-122"/>
                  <a:ea typeface="宋体" pitchFamily="2" charset="-122"/>
                </a:defRPr>
              </a:lvl2pPr>
              <a:lvl3pPr marL="1143000" indent="-228600" eaLnBrk="0" hangingPunct="0">
                <a:defRPr sz="2000">
                  <a:solidFill>
                    <a:schemeClr val="tx1"/>
                  </a:solidFill>
                  <a:latin typeface="宋体" pitchFamily="2" charset="-122"/>
                  <a:ea typeface="宋体" pitchFamily="2" charset="-122"/>
                </a:defRPr>
              </a:lvl3pPr>
              <a:lvl4pPr marL="1600200" indent="-228600" eaLnBrk="0" hangingPunct="0">
                <a:defRPr sz="2000">
                  <a:solidFill>
                    <a:schemeClr val="tx1"/>
                  </a:solidFill>
                  <a:latin typeface="宋体" pitchFamily="2" charset="-122"/>
                  <a:ea typeface="宋体" pitchFamily="2" charset="-122"/>
                </a:defRPr>
              </a:lvl4pPr>
              <a:lvl5pPr marL="2057400" indent="-228600" eaLnBrk="0" hangingPunct="0">
                <a:defRPr sz="20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0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0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0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000">
                  <a:solidFill>
                    <a:schemeClr val="tx1"/>
                  </a:solidFill>
                  <a:latin typeface="宋体" pitchFamily="2" charset="-122"/>
                  <a:ea typeface="宋体" pitchFamily="2" charset="-122"/>
                </a:defRPr>
              </a:lvl9pPr>
            </a:lstStyle>
            <a:p>
              <a:pPr algn="ctr" eaLnBrk="1" hangingPunct="1"/>
              <a:r>
                <a:rPr lang="zh-CN" altLang="en-US" sz="1200">
                  <a:solidFill>
                    <a:srgbClr val="5F4E23"/>
                  </a:solidFill>
                  <a:latin typeface="微软雅黑" pitchFamily="34" charset="-122"/>
                  <a:ea typeface="微软雅黑" pitchFamily="34" charset="-122"/>
                </a:rPr>
                <a:t>抽象</a:t>
              </a:r>
            </a:p>
          </p:txBody>
        </p:sp>
        <p:sp>
          <p:nvSpPr>
            <p:cNvPr id="42" name="文本框 42"/>
            <p:cNvSpPr txBox="1">
              <a:spLocks noChangeArrowheads="1"/>
            </p:cNvSpPr>
            <p:nvPr/>
          </p:nvSpPr>
          <p:spPr bwMode="auto">
            <a:xfrm>
              <a:off x="4067175" y="2617788"/>
              <a:ext cx="996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9169" tIns="39586" rIns="79169" bIns="39586"/>
            <a:lstStyle>
              <a:lvl1pPr eaLnBrk="0" hangingPunct="0">
                <a:defRPr sz="2000">
                  <a:solidFill>
                    <a:schemeClr val="tx1"/>
                  </a:solidFill>
                  <a:latin typeface="宋体" pitchFamily="2" charset="-122"/>
                  <a:ea typeface="宋体" pitchFamily="2" charset="-122"/>
                </a:defRPr>
              </a:lvl1pPr>
              <a:lvl2pPr marL="742950" indent="-285750" eaLnBrk="0" hangingPunct="0">
                <a:defRPr sz="2000">
                  <a:solidFill>
                    <a:schemeClr val="tx1"/>
                  </a:solidFill>
                  <a:latin typeface="宋体" pitchFamily="2" charset="-122"/>
                  <a:ea typeface="宋体" pitchFamily="2" charset="-122"/>
                </a:defRPr>
              </a:lvl2pPr>
              <a:lvl3pPr marL="1143000" indent="-228600" eaLnBrk="0" hangingPunct="0">
                <a:defRPr sz="2000">
                  <a:solidFill>
                    <a:schemeClr val="tx1"/>
                  </a:solidFill>
                  <a:latin typeface="宋体" pitchFamily="2" charset="-122"/>
                  <a:ea typeface="宋体" pitchFamily="2" charset="-122"/>
                </a:defRPr>
              </a:lvl3pPr>
              <a:lvl4pPr marL="1600200" indent="-228600" eaLnBrk="0" hangingPunct="0">
                <a:defRPr sz="2000">
                  <a:solidFill>
                    <a:schemeClr val="tx1"/>
                  </a:solidFill>
                  <a:latin typeface="宋体" pitchFamily="2" charset="-122"/>
                  <a:ea typeface="宋体" pitchFamily="2" charset="-122"/>
                </a:defRPr>
              </a:lvl4pPr>
              <a:lvl5pPr marL="2057400" indent="-228600" eaLnBrk="0" hangingPunct="0">
                <a:defRPr sz="20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0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0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0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000">
                  <a:solidFill>
                    <a:schemeClr val="tx1"/>
                  </a:solidFill>
                  <a:latin typeface="宋体" pitchFamily="2" charset="-122"/>
                  <a:ea typeface="宋体" pitchFamily="2" charset="-122"/>
                </a:defRPr>
              </a:lvl9pPr>
            </a:lstStyle>
            <a:p>
              <a:pPr algn="ctr" eaLnBrk="1" hangingPunct="1"/>
              <a:r>
                <a:rPr lang="zh-CN" altLang="en-US" sz="1200" b="1">
                  <a:solidFill>
                    <a:srgbClr val="003366"/>
                  </a:solidFill>
                  <a:latin typeface="微软雅黑" pitchFamily="34" charset="-122"/>
                  <a:ea typeface="微软雅黑" pitchFamily="34" charset="-122"/>
                </a:rPr>
                <a:t>领域模型</a:t>
              </a:r>
            </a:p>
          </p:txBody>
        </p:sp>
        <p:sp>
          <p:nvSpPr>
            <p:cNvPr id="43" name="文本框 43"/>
            <p:cNvSpPr txBox="1">
              <a:spLocks noChangeArrowheads="1"/>
            </p:cNvSpPr>
            <p:nvPr/>
          </p:nvSpPr>
          <p:spPr bwMode="auto">
            <a:xfrm>
              <a:off x="3035300" y="2919413"/>
              <a:ext cx="11096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9169" tIns="39586" rIns="79169" bIns="39586"/>
            <a:lstStyle>
              <a:lvl1pPr eaLnBrk="0" hangingPunct="0">
                <a:defRPr sz="2000">
                  <a:solidFill>
                    <a:schemeClr val="tx1"/>
                  </a:solidFill>
                  <a:latin typeface="宋体" pitchFamily="2" charset="-122"/>
                  <a:ea typeface="宋体" pitchFamily="2" charset="-122"/>
                </a:defRPr>
              </a:lvl1pPr>
              <a:lvl2pPr marL="742950" indent="-285750" eaLnBrk="0" hangingPunct="0">
                <a:defRPr sz="2000">
                  <a:solidFill>
                    <a:schemeClr val="tx1"/>
                  </a:solidFill>
                  <a:latin typeface="宋体" pitchFamily="2" charset="-122"/>
                  <a:ea typeface="宋体" pitchFamily="2" charset="-122"/>
                </a:defRPr>
              </a:lvl2pPr>
              <a:lvl3pPr marL="1143000" indent="-228600" eaLnBrk="0" hangingPunct="0">
                <a:defRPr sz="2000">
                  <a:solidFill>
                    <a:schemeClr val="tx1"/>
                  </a:solidFill>
                  <a:latin typeface="宋体" pitchFamily="2" charset="-122"/>
                  <a:ea typeface="宋体" pitchFamily="2" charset="-122"/>
                </a:defRPr>
              </a:lvl3pPr>
              <a:lvl4pPr marL="1600200" indent="-228600" eaLnBrk="0" hangingPunct="0">
                <a:defRPr sz="2000">
                  <a:solidFill>
                    <a:schemeClr val="tx1"/>
                  </a:solidFill>
                  <a:latin typeface="宋体" pitchFamily="2" charset="-122"/>
                  <a:ea typeface="宋体" pitchFamily="2" charset="-122"/>
                </a:defRPr>
              </a:lvl4pPr>
              <a:lvl5pPr marL="2057400" indent="-228600" eaLnBrk="0" hangingPunct="0">
                <a:defRPr sz="20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0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0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0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000">
                  <a:solidFill>
                    <a:schemeClr val="tx1"/>
                  </a:solidFill>
                  <a:latin typeface="宋体" pitchFamily="2" charset="-122"/>
                  <a:ea typeface="宋体" pitchFamily="2" charset="-122"/>
                </a:defRPr>
              </a:lvl9pPr>
            </a:lstStyle>
            <a:p>
              <a:pPr eaLnBrk="1" hangingPunct="1"/>
              <a:r>
                <a:rPr lang="zh-CN" altLang="en-US" sz="1200">
                  <a:solidFill>
                    <a:srgbClr val="FFFFFF"/>
                  </a:solidFill>
                  <a:latin typeface="微软雅黑" pitchFamily="34" charset="-122"/>
                  <a:ea typeface="微软雅黑" pitchFamily="34" charset="-122"/>
                </a:rPr>
                <a:t>行业</a:t>
              </a:r>
              <a:r>
                <a:rPr lang="en-US" altLang="zh-CN" sz="1200">
                  <a:solidFill>
                    <a:srgbClr val="FFFFFF"/>
                  </a:solidFill>
                  <a:latin typeface="微软雅黑" pitchFamily="34" charset="-122"/>
                  <a:ea typeface="微软雅黑" pitchFamily="34" charset="-122"/>
                </a:rPr>
                <a:t>1</a:t>
              </a:r>
              <a:r>
                <a:rPr lang="zh-CN" altLang="en-US" sz="1200">
                  <a:solidFill>
                    <a:srgbClr val="FFFFFF"/>
                  </a:solidFill>
                  <a:latin typeface="微软雅黑" pitchFamily="34" charset="-122"/>
                  <a:ea typeface="微软雅黑" pitchFamily="34" charset="-122"/>
                </a:rPr>
                <a:t>模型</a:t>
              </a:r>
            </a:p>
          </p:txBody>
        </p:sp>
        <p:sp>
          <p:nvSpPr>
            <p:cNvPr id="44" name="矩形 44"/>
            <p:cNvSpPr>
              <a:spLocks noChangeArrowheads="1"/>
            </p:cNvSpPr>
            <p:nvPr/>
          </p:nvSpPr>
          <p:spPr bwMode="auto">
            <a:xfrm>
              <a:off x="4630738" y="2925763"/>
              <a:ext cx="2227262" cy="590550"/>
            </a:xfrm>
            <a:prstGeom prst="rect">
              <a:avLst/>
            </a:prstGeom>
            <a:solidFill>
              <a:srgbClr val="176DA7">
                <a:alpha val="50195"/>
              </a:srgbClr>
            </a:solidFill>
            <a:ln>
              <a:noFill/>
            </a:ln>
            <a:extLst>
              <a:ext uri="{91240B29-F687-4F45-9708-019B960494DF}">
                <a14:hiddenLine xmlns:a14="http://schemas.microsoft.com/office/drawing/2010/main" w="9525" algn="ctr">
                  <a:solidFill>
                    <a:srgbClr val="000000"/>
                  </a:solidFill>
                  <a:prstDash val="dash"/>
                  <a:miter lim="800000"/>
                  <a:headEnd/>
                  <a:tailEnd/>
                </a14:hiddenLine>
              </a:ext>
            </a:extLst>
          </p:spPr>
          <p:txBody>
            <a:bodyPr wrap="none" anchor="ctr"/>
            <a:lstStyle/>
            <a:p>
              <a:endParaRPr lang="zh-CN" altLang="en-US" sz="1600">
                <a:solidFill>
                  <a:srgbClr val="000000"/>
                </a:solidFill>
                <a:latin typeface="微软雅黑" pitchFamily="34" charset="-122"/>
                <a:ea typeface="微软雅黑" pitchFamily="34" charset="-122"/>
              </a:endParaRPr>
            </a:p>
          </p:txBody>
        </p:sp>
        <p:sp>
          <p:nvSpPr>
            <p:cNvPr id="45" name="文本框 45"/>
            <p:cNvSpPr txBox="1">
              <a:spLocks noChangeArrowheads="1"/>
            </p:cNvSpPr>
            <p:nvPr/>
          </p:nvSpPr>
          <p:spPr bwMode="auto">
            <a:xfrm>
              <a:off x="5340350" y="2919413"/>
              <a:ext cx="11096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9169" tIns="39586" rIns="79169" bIns="39586"/>
            <a:lstStyle>
              <a:lvl1pPr eaLnBrk="0" hangingPunct="0">
                <a:defRPr sz="2000">
                  <a:solidFill>
                    <a:schemeClr val="tx1"/>
                  </a:solidFill>
                  <a:latin typeface="宋体" pitchFamily="2" charset="-122"/>
                  <a:ea typeface="宋体" pitchFamily="2" charset="-122"/>
                </a:defRPr>
              </a:lvl1pPr>
              <a:lvl2pPr marL="742950" indent="-285750" eaLnBrk="0" hangingPunct="0">
                <a:defRPr sz="2000">
                  <a:solidFill>
                    <a:schemeClr val="tx1"/>
                  </a:solidFill>
                  <a:latin typeface="宋体" pitchFamily="2" charset="-122"/>
                  <a:ea typeface="宋体" pitchFamily="2" charset="-122"/>
                </a:defRPr>
              </a:lvl2pPr>
              <a:lvl3pPr marL="1143000" indent="-228600" eaLnBrk="0" hangingPunct="0">
                <a:defRPr sz="2000">
                  <a:solidFill>
                    <a:schemeClr val="tx1"/>
                  </a:solidFill>
                  <a:latin typeface="宋体" pitchFamily="2" charset="-122"/>
                  <a:ea typeface="宋体" pitchFamily="2" charset="-122"/>
                </a:defRPr>
              </a:lvl3pPr>
              <a:lvl4pPr marL="1600200" indent="-228600" eaLnBrk="0" hangingPunct="0">
                <a:defRPr sz="2000">
                  <a:solidFill>
                    <a:schemeClr val="tx1"/>
                  </a:solidFill>
                  <a:latin typeface="宋体" pitchFamily="2" charset="-122"/>
                  <a:ea typeface="宋体" pitchFamily="2" charset="-122"/>
                </a:defRPr>
              </a:lvl4pPr>
              <a:lvl5pPr marL="2057400" indent="-228600" eaLnBrk="0" hangingPunct="0">
                <a:defRPr sz="20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0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0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0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000">
                  <a:solidFill>
                    <a:schemeClr val="tx1"/>
                  </a:solidFill>
                  <a:latin typeface="宋体" pitchFamily="2" charset="-122"/>
                  <a:ea typeface="宋体" pitchFamily="2" charset="-122"/>
                </a:defRPr>
              </a:lvl9pPr>
            </a:lstStyle>
            <a:p>
              <a:pPr eaLnBrk="1" hangingPunct="1"/>
              <a:r>
                <a:rPr lang="zh-CN" altLang="en-US" sz="1200">
                  <a:solidFill>
                    <a:srgbClr val="FFFFFF"/>
                  </a:solidFill>
                  <a:latin typeface="微软雅黑" pitchFamily="34" charset="-122"/>
                  <a:ea typeface="微软雅黑" pitchFamily="34" charset="-122"/>
                </a:rPr>
                <a:t>行业</a:t>
              </a:r>
              <a:r>
                <a:rPr lang="en-US" altLang="zh-CN" sz="1200">
                  <a:solidFill>
                    <a:srgbClr val="FFFFFF"/>
                  </a:solidFill>
                  <a:latin typeface="微软雅黑" pitchFamily="34" charset="-122"/>
                  <a:ea typeface="微软雅黑" pitchFamily="34" charset="-122"/>
                </a:rPr>
                <a:t>2</a:t>
              </a:r>
              <a:r>
                <a:rPr lang="zh-CN" altLang="en-US" sz="1200">
                  <a:solidFill>
                    <a:srgbClr val="FFFFFF"/>
                  </a:solidFill>
                  <a:latin typeface="微软雅黑" pitchFamily="34" charset="-122"/>
                  <a:ea typeface="微软雅黑" pitchFamily="34" charset="-122"/>
                </a:rPr>
                <a:t>模型</a:t>
              </a:r>
            </a:p>
          </p:txBody>
        </p:sp>
        <p:sp>
          <p:nvSpPr>
            <p:cNvPr id="46" name="矩形 46"/>
            <p:cNvSpPr>
              <a:spLocks noChangeArrowheads="1"/>
            </p:cNvSpPr>
            <p:nvPr/>
          </p:nvSpPr>
          <p:spPr bwMode="auto">
            <a:xfrm>
              <a:off x="4630738" y="3576638"/>
              <a:ext cx="2227262" cy="593725"/>
            </a:xfrm>
            <a:prstGeom prst="rect">
              <a:avLst/>
            </a:prstGeom>
            <a:solidFill>
              <a:srgbClr val="176DA7">
                <a:alpha val="50195"/>
              </a:srgbClr>
            </a:solidFill>
            <a:ln>
              <a:noFill/>
            </a:ln>
            <a:extLst>
              <a:ext uri="{91240B29-F687-4F45-9708-019B960494DF}">
                <a14:hiddenLine xmlns:a14="http://schemas.microsoft.com/office/drawing/2010/main" w="9525" algn="ctr">
                  <a:solidFill>
                    <a:srgbClr val="000000"/>
                  </a:solidFill>
                  <a:prstDash val="dash"/>
                  <a:miter lim="800000"/>
                  <a:headEnd/>
                  <a:tailEnd/>
                </a14:hiddenLine>
              </a:ext>
            </a:extLst>
          </p:spPr>
          <p:txBody>
            <a:bodyPr wrap="none" anchor="ctr"/>
            <a:lstStyle/>
            <a:p>
              <a:endParaRPr lang="zh-CN" altLang="en-US" sz="1600">
                <a:solidFill>
                  <a:srgbClr val="000000"/>
                </a:solidFill>
                <a:latin typeface="微软雅黑" pitchFamily="34" charset="-122"/>
                <a:ea typeface="微软雅黑" pitchFamily="34" charset="-122"/>
              </a:endParaRPr>
            </a:p>
          </p:txBody>
        </p:sp>
        <p:sp>
          <p:nvSpPr>
            <p:cNvPr id="47" name="文本框 47"/>
            <p:cNvSpPr txBox="1">
              <a:spLocks noChangeArrowheads="1"/>
            </p:cNvSpPr>
            <p:nvPr/>
          </p:nvSpPr>
          <p:spPr bwMode="auto">
            <a:xfrm>
              <a:off x="5178425" y="3573463"/>
              <a:ext cx="11096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9169" tIns="39586" rIns="79169" bIns="39586"/>
            <a:lstStyle>
              <a:lvl1pPr eaLnBrk="0" hangingPunct="0">
                <a:defRPr sz="2000">
                  <a:solidFill>
                    <a:schemeClr val="tx1"/>
                  </a:solidFill>
                  <a:latin typeface="宋体" pitchFamily="2" charset="-122"/>
                  <a:ea typeface="宋体" pitchFamily="2" charset="-122"/>
                </a:defRPr>
              </a:lvl1pPr>
              <a:lvl2pPr marL="742950" indent="-285750" eaLnBrk="0" hangingPunct="0">
                <a:defRPr sz="2000">
                  <a:solidFill>
                    <a:schemeClr val="tx1"/>
                  </a:solidFill>
                  <a:latin typeface="宋体" pitchFamily="2" charset="-122"/>
                  <a:ea typeface="宋体" pitchFamily="2" charset="-122"/>
                </a:defRPr>
              </a:lvl2pPr>
              <a:lvl3pPr marL="1143000" indent="-228600" eaLnBrk="0" hangingPunct="0">
                <a:defRPr sz="2000">
                  <a:solidFill>
                    <a:schemeClr val="tx1"/>
                  </a:solidFill>
                  <a:latin typeface="宋体" pitchFamily="2" charset="-122"/>
                  <a:ea typeface="宋体" pitchFamily="2" charset="-122"/>
                </a:defRPr>
              </a:lvl3pPr>
              <a:lvl4pPr marL="1600200" indent="-228600" eaLnBrk="0" hangingPunct="0">
                <a:defRPr sz="2000">
                  <a:solidFill>
                    <a:schemeClr val="tx1"/>
                  </a:solidFill>
                  <a:latin typeface="宋体" pitchFamily="2" charset="-122"/>
                  <a:ea typeface="宋体" pitchFamily="2" charset="-122"/>
                </a:defRPr>
              </a:lvl4pPr>
              <a:lvl5pPr marL="2057400" indent="-228600" eaLnBrk="0" hangingPunct="0">
                <a:defRPr sz="20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0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0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0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000">
                  <a:solidFill>
                    <a:schemeClr val="tx1"/>
                  </a:solidFill>
                  <a:latin typeface="宋体" pitchFamily="2" charset="-122"/>
                  <a:ea typeface="宋体" pitchFamily="2" charset="-122"/>
                </a:defRPr>
              </a:lvl9pPr>
            </a:lstStyle>
            <a:p>
              <a:pPr eaLnBrk="1" hangingPunct="1"/>
              <a:r>
                <a:rPr lang="zh-CN" altLang="en-US" sz="1200">
                  <a:solidFill>
                    <a:srgbClr val="FFFFFF"/>
                  </a:solidFill>
                  <a:latin typeface="微软雅黑" pitchFamily="34" charset="-122"/>
                  <a:ea typeface="微软雅黑" pitchFamily="34" charset="-122"/>
                </a:rPr>
                <a:t>客户订制模型</a:t>
              </a:r>
            </a:p>
          </p:txBody>
        </p:sp>
        <p:sp>
          <p:nvSpPr>
            <p:cNvPr id="48" name="矩形 48"/>
            <p:cNvSpPr>
              <a:spLocks noChangeArrowheads="1"/>
            </p:cNvSpPr>
            <p:nvPr/>
          </p:nvSpPr>
          <p:spPr bwMode="auto">
            <a:xfrm>
              <a:off x="2344738" y="3576638"/>
              <a:ext cx="2227262" cy="593725"/>
            </a:xfrm>
            <a:prstGeom prst="rect">
              <a:avLst/>
            </a:prstGeom>
            <a:solidFill>
              <a:srgbClr val="176DA7">
                <a:alpha val="50195"/>
              </a:srgbClr>
            </a:solidFill>
            <a:ln>
              <a:noFill/>
            </a:ln>
            <a:extLst>
              <a:ext uri="{91240B29-F687-4F45-9708-019B960494DF}">
                <a14:hiddenLine xmlns:a14="http://schemas.microsoft.com/office/drawing/2010/main" w="9525" algn="ctr">
                  <a:solidFill>
                    <a:srgbClr val="000000"/>
                  </a:solidFill>
                  <a:prstDash val="dash"/>
                  <a:miter lim="800000"/>
                  <a:headEnd/>
                  <a:tailEnd/>
                </a14:hiddenLine>
              </a:ext>
            </a:extLst>
          </p:spPr>
          <p:txBody>
            <a:bodyPr wrap="none" anchor="ctr"/>
            <a:lstStyle/>
            <a:p>
              <a:endParaRPr lang="zh-CN" altLang="en-US" sz="1600">
                <a:solidFill>
                  <a:srgbClr val="000000"/>
                </a:solidFill>
                <a:latin typeface="微软雅黑" pitchFamily="34" charset="-122"/>
                <a:ea typeface="微软雅黑" pitchFamily="34" charset="-122"/>
              </a:endParaRPr>
            </a:p>
          </p:txBody>
        </p:sp>
        <p:sp>
          <p:nvSpPr>
            <p:cNvPr id="49" name="文本框 49"/>
            <p:cNvSpPr txBox="1">
              <a:spLocks noChangeArrowheads="1"/>
            </p:cNvSpPr>
            <p:nvPr/>
          </p:nvSpPr>
          <p:spPr bwMode="auto">
            <a:xfrm>
              <a:off x="3078163" y="3573463"/>
              <a:ext cx="11096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9169" tIns="39586" rIns="79169" bIns="39586"/>
            <a:lstStyle>
              <a:lvl1pPr eaLnBrk="0" hangingPunct="0">
                <a:defRPr sz="2000">
                  <a:solidFill>
                    <a:schemeClr val="tx1"/>
                  </a:solidFill>
                  <a:latin typeface="宋体" pitchFamily="2" charset="-122"/>
                  <a:ea typeface="宋体" pitchFamily="2" charset="-122"/>
                </a:defRPr>
              </a:lvl1pPr>
              <a:lvl2pPr marL="742950" indent="-285750" eaLnBrk="0" hangingPunct="0">
                <a:defRPr sz="2000">
                  <a:solidFill>
                    <a:schemeClr val="tx1"/>
                  </a:solidFill>
                  <a:latin typeface="宋体" pitchFamily="2" charset="-122"/>
                  <a:ea typeface="宋体" pitchFamily="2" charset="-122"/>
                </a:defRPr>
              </a:lvl2pPr>
              <a:lvl3pPr marL="1143000" indent="-228600" eaLnBrk="0" hangingPunct="0">
                <a:defRPr sz="2000">
                  <a:solidFill>
                    <a:schemeClr val="tx1"/>
                  </a:solidFill>
                  <a:latin typeface="宋体" pitchFamily="2" charset="-122"/>
                  <a:ea typeface="宋体" pitchFamily="2" charset="-122"/>
                </a:defRPr>
              </a:lvl3pPr>
              <a:lvl4pPr marL="1600200" indent="-228600" eaLnBrk="0" hangingPunct="0">
                <a:defRPr sz="2000">
                  <a:solidFill>
                    <a:schemeClr val="tx1"/>
                  </a:solidFill>
                  <a:latin typeface="宋体" pitchFamily="2" charset="-122"/>
                  <a:ea typeface="宋体" pitchFamily="2" charset="-122"/>
                </a:defRPr>
              </a:lvl4pPr>
              <a:lvl5pPr marL="2057400" indent="-228600" eaLnBrk="0" hangingPunct="0">
                <a:defRPr sz="20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0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0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0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000">
                  <a:solidFill>
                    <a:schemeClr val="tx1"/>
                  </a:solidFill>
                  <a:latin typeface="宋体" pitchFamily="2" charset="-122"/>
                  <a:ea typeface="宋体" pitchFamily="2" charset="-122"/>
                </a:defRPr>
              </a:lvl9pPr>
            </a:lstStyle>
            <a:p>
              <a:pPr eaLnBrk="1" hangingPunct="1"/>
              <a:r>
                <a:rPr lang="zh-CN" altLang="en-US" sz="1200">
                  <a:solidFill>
                    <a:srgbClr val="FFFFFF"/>
                  </a:solidFill>
                  <a:latin typeface="微软雅黑" pitchFamily="34" charset="-122"/>
                  <a:ea typeface="微软雅黑" pitchFamily="34" charset="-122"/>
                </a:rPr>
                <a:t>通用模型</a:t>
              </a:r>
            </a:p>
          </p:txBody>
        </p:sp>
        <p:sp>
          <p:nvSpPr>
            <p:cNvPr id="50" name="自选图形 50"/>
            <p:cNvSpPr>
              <a:spLocks noChangeArrowheads="1"/>
            </p:cNvSpPr>
            <p:nvPr/>
          </p:nvSpPr>
          <p:spPr bwMode="auto">
            <a:xfrm>
              <a:off x="2339975" y="4256088"/>
              <a:ext cx="4513263" cy="685800"/>
            </a:xfrm>
            <a:prstGeom prst="roundRect">
              <a:avLst>
                <a:gd name="adj" fmla="val 10194"/>
              </a:avLst>
            </a:prstGeom>
            <a:solidFill>
              <a:srgbClr val="FFFFFF">
                <a:alpha val="23921"/>
              </a:srgbClr>
            </a:solidFill>
            <a:ln w="6350" algn="ctr">
              <a:solidFill>
                <a:srgbClr val="6594C7"/>
              </a:solidFill>
              <a:round/>
              <a:headEnd/>
              <a:tailEnd/>
            </a:ln>
          </p:spPr>
          <p:txBody>
            <a:bodyPr wrap="none" anchor="ctr"/>
            <a:lstStyle/>
            <a:p>
              <a:endParaRPr lang="zh-CN" altLang="en-US" sz="1600">
                <a:solidFill>
                  <a:srgbClr val="000000"/>
                </a:solidFill>
                <a:latin typeface="微软雅黑" pitchFamily="34" charset="-122"/>
                <a:ea typeface="微软雅黑" pitchFamily="34" charset="-122"/>
              </a:endParaRPr>
            </a:p>
          </p:txBody>
        </p:sp>
        <p:sp>
          <p:nvSpPr>
            <p:cNvPr id="51" name="文本框 51"/>
            <p:cNvSpPr txBox="1">
              <a:spLocks noChangeArrowheads="1"/>
            </p:cNvSpPr>
            <p:nvPr/>
          </p:nvSpPr>
          <p:spPr bwMode="auto">
            <a:xfrm>
              <a:off x="3452813" y="4249738"/>
              <a:ext cx="2216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9169" tIns="39586" rIns="79169" bIns="39586"/>
            <a:lstStyle>
              <a:lvl1pPr eaLnBrk="0" hangingPunct="0">
                <a:defRPr sz="2000">
                  <a:solidFill>
                    <a:schemeClr val="tx1"/>
                  </a:solidFill>
                  <a:latin typeface="宋体" pitchFamily="2" charset="-122"/>
                  <a:ea typeface="宋体" pitchFamily="2" charset="-122"/>
                </a:defRPr>
              </a:lvl1pPr>
              <a:lvl2pPr marL="742950" indent="-285750" eaLnBrk="0" hangingPunct="0">
                <a:defRPr sz="2000">
                  <a:solidFill>
                    <a:schemeClr val="tx1"/>
                  </a:solidFill>
                  <a:latin typeface="宋体" pitchFamily="2" charset="-122"/>
                  <a:ea typeface="宋体" pitchFamily="2" charset="-122"/>
                </a:defRPr>
              </a:lvl2pPr>
              <a:lvl3pPr marL="1143000" indent="-228600" eaLnBrk="0" hangingPunct="0">
                <a:defRPr sz="2000">
                  <a:solidFill>
                    <a:schemeClr val="tx1"/>
                  </a:solidFill>
                  <a:latin typeface="宋体" pitchFamily="2" charset="-122"/>
                  <a:ea typeface="宋体" pitchFamily="2" charset="-122"/>
                </a:defRPr>
              </a:lvl3pPr>
              <a:lvl4pPr marL="1600200" indent="-228600" eaLnBrk="0" hangingPunct="0">
                <a:defRPr sz="2000">
                  <a:solidFill>
                    <a:schemeClr val="tx1"/>
                  </a:solidFill>
                  <a:latin typeface="宋体" pitchFamily="2" charset="-122"/>
                  <a:ea typeface="宋体" pitchFamily="2" charset="-122"/>
                </a:defRPr>
              </a:lvl4pPr>
              <a:lvl5pPr marL="2057400" indent="-228600" eaLnBrk="0" hangingPunct="0">
                <a:defRPr sz="20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0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0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0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000">
                  <a:solidFill>
                    <a:schemeClr val="tx1"/>
                  </a:solidFill>
                  <a:latin typeface="宋体" pitchFamily="2" charset="-122"/>
                  <a:ea typeface="宋体" pitchFamily="2" charset="-122"/>
                </a:defRPr>
              </a:lvl9pPr>
            </a:lstStyle>
            <a:p>
              <a:pPr algn="ctr" eaLnBrk="1" hangingPunct="1"/>
              <a:r>
                <a:rPr lang="zh-CN" altLang="en-US" sz="1200" b="1">
                  <a:solidFill>
                    <a:srgbClr val="003366"/>
                  </a:solidFill>
                  <a:latin typeface="微软雅黑" pitchFamily="34" charset="-122"/>
                  <a:ea typeface="微软雅黑" pitchFamily="34" charset="-122"/>
                </a:rPr>
                <a:t>领域模型动态解释引擎</a:t>
              </a:r>
            </a:p>
          </p:txBody>
        </p:sp>
        <p:sp>
          <p:nvSpPr>
            <p:cNvPr id="52" name="AutoShape 61"/>
            <p:cNvSpPr>
              <a:spLocks noChangeArrowheads="1"/>
            </p:cNvSpPr>
            <p:nvPr/>
          </p:nvSpPr>
          <p:spPr bwMode="auto">
            <a:xfrm>
              <a:off x="2384425" y="3160713"/>
              <a:ext cx="690563" cy="273050"/>
            </a:xfrm>
            <a:prstGeom prst="roundRect">
              <a:avLst>
                <a:gd name="adj" fmla="val 16667"/>
              </a:avLst>
            </a:prstGeom>
            <a:gradFill rotWithShape="1">
              <a:gsLst>
                <a:gs pos="0">
                  <a:srgbClr val="F7F7F7"/>
                </a:gs>
                <a:gs pos="100000">
                  <a:srgbClr val="D5D5D5"/>
                </a:gs>
              </a:gsLst>
              <a:lin ang="5400000" scaled="1"/>
            </a:gradFill>
            <a:ln w="6350" algn="ctr">
              <a:solidFill>
                <a:srgbClr val="94846C"/>
              </a:solidFill>
              <a:round/>
              <a:headEnd/>
              <a:tailEnd/>
            </a:ln>
          </p:spPr>
          <p:txBody>
            <a:bodyPr wrap="none" anchor="ctr"/>
            <a:lstStyle/>
            <a:p>
              <a:pPr algn="ctr"/>
              <a:r>
                <a:rPr lang="zh-CN" altLang="en-US" sz="1200">
                  <a:solidFill>
                    <a:srgbClr val="5F4E23"/>
                  </a:solidFill>
                  <a:latin typeface="微软雅黑" pitchFamily="34" charset="-122"/>
                  <a:ea typeface="微软雅黑" pitchFamily="34" charset="-122"/>
                </a:rPr>
                <a:t>用户界面</a:t>
              </a:r>
            </a:p>
          </p:txBody>
        </p:sp>
        <p:sp>
          <p:nvSpPr>
            <p:cNvPr id="53" name="自选图形 53"/>
            <p:cNvSpPr>
              <a:spLocks noChangeArrowheads="1"/>
            </p:cNvSpPr>
            <p:nvPr/>
          </p:nvSpPr>
          <p:spPr bwMode="auto">
            <a:xfrm rot="16200000" flipH="1">
              <a:off x="3492500" y="2205038"/>
              <a:ext cx="501650" cy="215900"/>
            </a:xfrm>
            <a:prstGeom prst="rightArrow">
              <a:avLst>
                <a:gd name="adj1" fmla="val 41185"/>
                <a:gd name="adj2" fmla="val 63779"/>
              </a:avLst>
            </a:prstGeom>
            <a:gradFill rotWithShape="1">
              <a:gsLst>
                <a:gs pos="0">
                  <a:srgbClr val="F7F7F7"/>
                </a:gs>
                <a:gs pos="100000">
                  <a:srgbClr val="D5D5D5"/>
                </a:gs>
              </a:gsLst>
              <a:lin ang="5400000" scaled="1"/>
            </a:gradFill>
            <a:ln w="6350" algn="ctr">
              <a:solidFill>
                <a:srgbClr val="808080"/>
              </a:solidFill>
              <a:miter lim="800000"/>
              <a:headEnd/>
              <a:tailEnd/>
            </a:ln>
          </p:spPr>
          <p:txBody>
            <a:bodyPr wrap="none" anchor="ctr"/>
            <a:lstStyle/>
            <a:p>
              <a:endParaRPr lang="zh-CN" altLang="en-US" sz="1600">
                <a:solidFill>
                  <a:srgbClr val="000000"/>
                </a:solidFill>
                <a:latin typeface="微软雅黑" pitchFamily="34" charset="-122"/>
                <a:ea typeface="微软雅黑" pitchFamily="34" charset="-122"/>
              </a:endParaRPr>
            </a:p>
          </p:txBody>
        </p:sp>
        <p:sp>
          <p:nvSpPr>
            <p:cNvPr id="54" name="AutoShape 61"/>
            <p:cNvSpPr>
              <a:spLocks noChangeArrowheads="1"/>
            </p:cNvSpPr>
            <p:nvPr/>
          </p:nvSpPr>
          <p:spPr bwMode="auto">
            <a:xfrm>
              <a:off x="3108325" y="3160713"/>
              <a:ext cx="690563" cy="273050"/>
            </a:xfrm>
            <a:prstGeom prst="roundRect">
              <a:avLst>
                <a:gd name="adj" fmla="val 16667"/>
              </a:avLst>
            </a:prstGeom>
            <a:gradFill rotWithShape="1">
              <a:gsLst>
                <a:gs pos="0">
                  <a:srgbClr val="F7F7F7"/>
                </a:gs>
                <a:gs pos="100000">
                  <a:srgbClr val="D5D5D5"/>
                </a:gs>
              </a:gsLst>
              <a:lin ang="5400000" scaled="1"/>
            </a:gradFill>
            <a:ln w="6350" algn="ctr">
              <a:solidFill>
                <a:srgbClr val="94846C"/>
              </a:solidFill>
              <a:round/>
              <a:headEnd/>
              <a:tailEnd/>
            </a:ln>
          </p:spPr>
          <p:txBody>
            <a:bodyPr wrap="none" anchor="ctr"/>
            <a:lstStyle/>
            <a:p>
              <a:pPr algn="ctr"/>
              <a:r>
                <a:rPr lang="zh-CN" altLang="en-US" sz="1200">
                  <a:solidFill>
                    <a:srgbClr val="5F4E23"/>
                  </a:solidFill>
                  <a:latin typeface="微软雅黑" pitchFamily="34" charset="-122"/>
                  <a:ea typeface="微软雅黑" pitchFamily="34" charset="-122"/>
                </a:rPr>
                <a:t>业务对象</a:t>
              </a:r>
            </a:p>
          </p:txBody>
        </p:sp>
        <p:sp>
          <p:nvSpPr>
            <p:cNvPr id="55" name="AutoShape 61"/>
            <p:cNvSpPr>
              <a:spLocks noChangeArrowheads="1"/>
            </p:cNvSpPr>
            <p:nvPr/>
          </p:nvSpPr>
          <p:spPr bwMode="auto">
            <a:xfrm>
              <a:off x="3841750" y="3160713"/>
              <a:ext cx="690563" cy="273050"/>
            </a:xfrm>
            <a:prstGeom prst="roundRect">
              <a:avLst>
                <a:gd name="adj" fmla="val 16667"/>
              </a:avLst>
            </a:prstGeom>
            <a:gradFill rotWithShape="1">
              <a:gsLst>
                <a:gs pos="0">
                  <a:srgbClr val="F7F7F7"/>
                </a:gs>
                <a:gs pos="100000">
                  <a:srgbClr val="D5D5D5"/>
                </a:gs>
              </a:gsLst>
              <a:lin ang="5400000" scaled="1"/>
            </a:gradFill>
            <a:ln w="6350" algn="ctr">
              <a:solidFill>
                <a:srgbClr val="94846C"/>
              </a:solidFill>
              <a:round/>
              <a:headEnd/>
              <a:tailEnd/>
            </a:ln>
          </p:spPr>
          <p:txBody>
            <a:bodyPr wrap="none" anchor="ctr"/>
            <a:lstStyle/>
            <a:p>
              <a:pPr algn="ctr"/>
              <a:r>
                <a:rPr lang="zh-CN" altLang="en-US" sz="1200">
                  <a:solidFill>
                    <a:srgbClr val="5F4E23"/>
                  </a:solidFill>
                  <a:latin typeface="微软雅黑" pitchFamily="34" charset="-122"/>
                  <a:ea typeface="微软雅黑" pitchFamily="34" charset="-122"/>
                </a:rPr>
                <a:t>业务逻辑</a:t>
              </a:r>
            </a:p>
          </p:txBody>
        </p:sp>
        <p:sp>
          <p:nvSpPr>
            <p:cNvPr id="56" name="AutoShape 61"/>
            <p:cNvSpPr>
              <a:spLocks noChangeArrowheads="1"/>
            </p:cNvSpPr>
            <p:nvPr/>
          </p:nvSpPr>
          <p:spPr bwMode="auto">
            <a:xfrm>
              <a:off x="4670425" y="3160713"/>
              <a:ext cx="690563" cy="273050"/>
            </a:xfrm>
            <a:prstGeom prst="roundRect">
              <a:avLst>
                <a:gd name="adj" fmla="val 16667"/>
              </a:avLst>
            </a:prstGeom>
            <a:gradFill rotWithShape="1">
              <a:gsLst>
                <a:gs pos="0">
                  <a:srgbClr val="F7F7F7"/>
                </a:gs>
                <a:gs pos="100000">
                  <a:srgbClr val="D5D5D5"/>
                </a:gs>
              </a:gsLst>
              <a:lin ang="5400000" scaled="1"/>
            </a:gradFill>
            <a:ln w="6350" algn="ctr">
              <a:solidFill>
                <a:srgbClr val="94846C"/>
              </a:solidFill>
              <a:round/>
              <a:headEnd/>
              <a:tailEnd/>
            </a:ln>
          </p:spPr>
          <p:txBody>
            <a:bodyPr wrap="none" anchor="ctr"/>
            <a:lstStyle/>
            <a:p>
              <a:pPr algn="ctr"/>
              <a:r>
                <a:rPr lang="zh-CN" altLang="en-US" sz="1200">
                  <a:solidFill>
                    <a:srgbClr val="5F4E23"/>
                  </a:solidFill>
                  <a:latin typeface="微软雅黑" pitchFamily="34" charset="-122"/>
                  <a:ea typeface="微软雅黑" pitchFamily="34" charset="-122"/>
                </a:rPr>
                <a:t>用户界面</a:t>
              </a:r>
            </a:p>
          </p:txBody>
        </p:sp>
        <p:sp>
          <p:nvSpPr>
            <p:cNvPr id="57" name="AutoShape 61"/>
            <p:cNvSpPr>
              <a:spLocks noChangeArrowheads="1"/>
            </p:cNvSpPr>
            <p:nvPr/>
          </p:nvSpPr>
          <p:spPr bwMode="auto">
            <a:xfrm>
              <a:off x="5394325" y="3160713"/>
              <a:ext cx="690563" cy="273050"/>
            </a:xfrm>
            <a:prstGeom prst="roundRect">
              <a:avLst>
                <a:gd name="adj" fmla="val 16667"/>
              </a:avLst>
            </a:prstGeom>
            <a:gradFill rotWithShape="1">
              <a:gsLst>
                <a:gs pos="0">
                  <a:srgbClr val="F7F7F7"/>
                </a:gs>
                <a:gs pos="100000">
                  <a:srgbClr val="D5D5D5"/>
                </a:gs>
              </a:gsLst>
              <a:lin ang="5400000" scaled="1"/>
            </a:gradFill>
            <a:ln w="6350" algn="ctr">
              <a:solidFill>
                <a:srgbClr val="94846C"/>
              </a:solidFill>
              <a:round/>
              <a:headEnd/>
              <a:tailEnd/>
            </a:ln>
          </p:spPr>
          <p:txBody>
            <a:bodyPr wrap="none" anchor="ctr"/>
            <a:lstStyle/>
            <a:p>
              <a:pPr algn="ctr"/>
              <a:r>
                <a:rPr lang="zh-CN" altLang="en-US" sz="1200">
                  <a:solidFill>
                    <a:srgbClr val="5F4E23"/>
                  </a:solidFill>
                  <a:latin typeface="微软雅黑" pitchFamily="34" charset="-122"/>
                  <a:ea typeface="微软雅黑" pitchFamily="34" charset="-122"/>
                </a:rPr>
                <a:t>业务对象</a:t>
              </a:r>
            </a:p>
          </p:txBody>
        </p:sp>
        <p:sp>
          <p:nvSpPr>
            <p:cNvPr id="58" name="AutoShape 61"/>
            <p:cNvSpPr>
              <a:spLocks noChangeArrowheads="1"/>
            </p:cNvSpPr>
            <p:nvPr/>
          </p:nvSpPr>
          <p:spPr bwMode="auto">
            <a:xfrm>
              <a:off x="6127750" y="3160713"/>
              <a:ext cx="690563" cy="273050"/>
            </a:xfrm>
            <a:prstGeom prst="roundRect">
              <a:avLst>
                <a:gd name="adj" fmla="val 16667"/>
              </a:avLst>
            </a:prstGeom>
            <a:gradFill rotWithShape="1">
              <a:gsLst>
                <a:gs pos="0">
                  <a:srgbClr val="F7F7F7"/>
                </a:gs>
                <a:gs pos="100000">
                  <a:srgbClr val="D5D5D5"/>
                </a:gs>
              </a:gsLst>
              <a:lin ang="5400000" scaled="1"/>
            </a:gradFill>
            <a:ln w="6350" algn="ctr">
              <a:solidFill>
                <a:srgbClr val="94846C"/>
              </a:solidFill>
              <a:round/>
              <a:headEnd/>
              <a:tailEnd/>
            </a:ln>
          </p:spPr>
          <p:txBody>
            <a:bodyPr wrap="none" anchor="ctr"/>
            <a:lstStyle/>
            <a:p>
              <a:pPr algn="ctr"/>
              <a:r>
                <a:rPr lang="zh-CN" altLang="en-US" sz="1200">
                  <a:solidFill>
                    <a:srgbClr val="5F4E23"/>
                  </a:solidFill>
                  <a:latin typeface="微软雅黑" pitchFamily="34" charset="-122"/>
                  <a:ea typeface="微软雅黑" pitchFamily="34" charset="-122"/>
                </a:rPr>
                <a:t>业务逻辑</a:t>
              </a:r>
            </a:p>
          </p:txBody>
        </p:sp>
        <p:sp>
          <p:nvSpPr>
            <p:cNvPr id="59" name="AutoShape 61"/>
            <p:cNvSpPr>
              <a:spLocks noChangeArrowheads="1"/>
            </p:cNvSpPr>
            <p:nvPr/>
          </p:nvSpPr>
          <p:spPr bwMode="auto">
            <a:xfrm>
              <a:off x="4670425" y="3802063"/>
              <a:ext cx="690563" cy="276225"/>
            </a:xfrm>
            <a:prstGeom prst="roundRect">
              <a:avLst>
                <a:gd name="adj" fmla="val 16667"/>
              </a:avLst>
            </a:prstGeom>
            <a:gradFill rotWithShape="1">
              <a:gsLst>
                <a:gs pos="0">
                  <a:srgbClr val="F7F7F7"/>
                </a:gs>
                <a:gs pos="100000">
                  <a:srgbClr val="D5D5D5"/>
                </a:gs>
              </a:gsLst>
              <a:lin ang="5400000" scaled="1"/>
            </a:gradFill>
            <a:ln w="6350" algn="ctr">
              <a:solidFill>
                <a:srgbClr val="94846C"/>
              </a:solidFill>
              <a:round/>
              <a:headEnd/>
              <a:tailEnd/>
            </a:ln>
          </p:spPr>
          <p:txBody>
            <a:bodyPr wrap="none" anchor="ctr"/>
            <a:lstStyle/>
            <a:p>
              <a:pPr algn="ctr"/>
              <a:r>
                <a:rPr lang="zh-CN" altLang="en-US" sz="1200">
                  <a:solidFill>
                    <a:srgbClr val="5F4E23"/>
                  </a:solidFill>
                  <a:latin typeface="微软雅黑" pitchFamily="34" charset="-122"/>
                  <a:ea typeface="微软雅黑" pitchFamily="34" charset="-122"/>
                </a:rPr>
                <a:t>用户界面</a:t>
              </a:r>
            </a:p>
          </p:txBody>
        </p:sp>
        <p:sp>
          <p:nvSpPr>
            <p:cNvPr id="60" name="AutoShape 61"/>
            <p:cNvSpPr>
              <a:spLocks noChangeArrowheads="1"/>
            </p:cNvSpPr>
            <p:nvPr/>
          </p:nvSpPr>
          <p:spPr bwMode="auto">
            <a:xfrm>
              <a:off x="5394325" y="3802063"/>
              <a:ext cx="690563" cy="276225"/>
            </a:xfrm>
            <a:prstGeom prst="roundRect">
              <a:avLst>
                <a:gd name="adj" fmla="val 16667"/>
              </a:avLst>
            </a:prstGeom>
            <a:gradFill rotWithShape="1">
              <a:gsLst>
                <a:gs pos="0">
                  <a:srgbClr val="F7F7F7"/>
                </a:gs>
                <a:gs pos="100000">
                  <a:srgbClr val="D5D5D5"/>
                </a:gs>
              </a:gsLst>
              <a:lin ang="5400000" scaled="1"/>
            </a:gradFill>
            <a:ln w="6350" algn="ctr">
              <a:solidFill>
                <a:srgbClr val="94846C"/>
              </a:solidFill>
              <a:round/>
              <a:headEnd/>
              <a:tailEnd/>
            </a:ln>
          </p:spPr>
          <p:txBody>
            <a:bodyPr wrap="none" anchor="ctr"/>
            <a:lstStyle/>
            <a:p>
              <a:pPr algn="ctr"/>
              <a:r>
                <a:rPr lang="zh-CN" altLang="en-US" sz="1200">
                  <a:solidFill>
                    <a:srgbClr val="5F4E23"/>
                  </a:solidFill>
                  <a:latin typeface="微软雅黑" pitchFamily="34" charset="-122"/>
                  <a:ea typeface="微软雅黑" pitchFamily="34" charset="-122"/>
                </a:rPr>
                <a:t>业务对象</a:t>
              </a:r>
            </a:p>
          </p:txBody>
        </p:sp>
        <p:sp>
          <p:nvSpPr>
            <p:cNvPr id="61" name="AutoShape 61"/>
            <p:cNvSpPr>
              <a:spLocks noChangeArrowheads="1"/>
            </p:cNvSpPr>
            <p:nvPr/>
          </p:nvSpPr>
          <p:spPr bwMode="auto">
            <a:xfrm>
              <a:off x="6127750" y="3802063"/>
              <a:ext cx="690563" cy="276225"/>
            </a:xfrm>
            <a:prstGeom prst="roundRect">
              <a:avLst>
                <a:gd name="adj" fmla="val 16667"/>
              </a:avLst>
            </a:prstGeom>
            <a:gradFill rotWithShape="1">
              <a:gsLst>
                <a:gs pos="0">
                  <a:srgbClr val="F7F7F7"/>
                </a:gs>
                <a:gs pos="100000">
                  <a:srgbClr val="D5D5D5"/>
                </a:gs>
              </a:gsLst>
              <a:lin ang="5400000" scaled="1"/>
            </a:gradFill>
            <a:ln w="6350" algn="ctr">
              <a:solidFill>
                <a:srgbClr val="94846C"/>
              </a:solidFill>
              <a:round/>
              <a:headEnd/>
              <a:tailEnd/>
            </a:ln>
          </p:spPr>
          <p:txBody>
            <a:bodyPr wrap="none" anchor="ctr"/>
            <a:lstStyle/>
            <a:p>
              <a:pPr algn="ctr"/>
              <a:r>
                <a:rPr lang="zh-CN" altLang="en-US" sz="1200">
                  <a:solidFill>
                    <a:srgbClr val="5F4E23"/>
                  </a:solidFill>
                  <a:latin typeface="微软雅黑" pitchFamily="34" charset="-122"/>
                  <a:ea typeface="微软雅黑" pitchFamily="34" charset="-122"/>
                </a:rPr>
                <a:t>业务逻辑</a:t>
              </a:r>
            </a:p>
          </p:txBody>
        </p:sp>
        <p:sp>
          <p:nvSpPr>
            <p:cNvPr id="62" name="AutoShape 61"/>
            <p:cNvSpPr>
              <a:spLocks noChangeArrowheads="1"/>
            </p:cNvSpPr>
            <p:nvPr/>
          </p:nvSpPr>
          <p:spPr bwMode="auto">
            <a:xfrm>
              <a:off x="2384425" y="3802063"/>
              <a:ext cx="690563" cy="276225"/>
            </a:xfrm>
            <a:prstGeom prst="roundRect">
              <a:avLst>
                <a:gd name="adj" fmla="val 16667"/>
              </a:avLst>
            </a:prstGeom>
            <a:gradFill rotWithShape="1">
              <a:gsLst>
                <a:gs pos="0">
                  <a:srgbClr val="F7F7F7"/>
                </a:gs>
                <a:gs pos="100000">
                  <a:srgbClr val="D5D5D5"/>
                </a:gs>
              </a:gsLst>
              <a:lin ang="5400000" scaled="1"/>
            </a:gradFill>
            <a:ln w="6350" algn="ctr">
              <a:solidFill>
                <a:srgbClr val="94846C"/>
              </a:solidFill>
              <a:round/>
              <a:headEnd/>
              <a:tailEnd/>
            </a:ln>
          </p:spPr>
          <p:txBody>
            <a:bodyPr wrap="none" anchor="ctr"/>
            <a:lstStyle/>
            <a:p>
              <a:pPr algn="ctr"/>
              <a:r>
                <a:rPr lang="zh-CN" altLang="en-US" sz="1200">
                  <a:solidFill>
                    <a:srgbClr val="5F4E23"/>
                  </a:solidFill>
                  <a:latin typeface="微软雅黑" pitchFamily="34" charset="-122"/>
                  <a:ea typeface="微软雅黑" pitchFamily="34" charset="-122"/>
                </a:rPr>
                <a:t>用户界面</a:t>
              </a:r>
            </a:p>
          </p:txBody>
        </p:sp>
        <p:sp>
          <p:nvSpPr>
            <p:cNvPr id="63" name="AutoShape 61"/>
            <p:cNvSpPr>
              <a:spLocks noChangeArrowheads="1"/>
            </p:cNvSpPr>
            <p:nvPr/>
          </p:nvSpPr>
          <p:spPr bwMode="auto">
            <a:xfrm>
              <a:off x="3108325" y="3802063"/>
              <a:ext cx="690563" cy="276225"/>
            </a:xfrm>
            <a:prstGeom prst="roundRect">
              <a:avLst>
                <a:gd name="adj" fmla="val 16667"/>
              </a:avLst>
            </a:prstGeom>
            <a:gradFill rotWithShape="1">
              <a:gsLst>
                <a:gs pos="0">
                  <a:srgbClr val="F7F7F7"/>
                </a:gs>
                <a:gs pos="100000">
                  <a:srgbClr val="D5D5D5"/>
                </a:gs>
              </a:gsLst>
              <a:lin ang="5400000" scaled="1"/>
            </a:gradFill>
            <a:ln w="6350" algn="ctr">
              <a:solidFill>
                <a:srgbClr val="94846C"/>
              </a:solidFill>
              <a:round/>
              <a:headEnd/>
              <a:tailEnd/>
            </a:ln>
          </p:spPr>
          <p:txBody>
            <a:bodyPr wrap="none" anchor="ctr"/>
            <a:lstStyle/>
            <a:p>
              <a:pPr algn="ctr"/>
              <a:r>
                <a:rPr lang="zh-CN" altLang="en-US" sz="1200">
                  <a:solidFill>
                    <a:srgbClr val="5F4E23"/>
                  </a:solidFill>
                  <a:latin typeface="微软雅黑" pitchFamily="34" charset="-122"/>
                  <a:ea typeface="微软雅黑" pitchFamily="34" charset="-122"/>
                </a:rPr>
                <a:t>业务对象</a:t>
              </a:r>
            </a:p>
          </p:txBody>
        </p:sp>
        <p:sp>
          <p:nvSpPr>
            <p:cNvPr id="64" name="AutoShape 61"/>
            <p:cNvSpPr>
              <a:spLocks noChangeArrowheads="1"/>
            </p:cNvSpPr>
            <p:nvPr/>
          </p:nvSpPr>
          <p:spPr bwMode="auto">
            <a:xfrm>
              <a:off x="3841750" y="3802063"/>
              <a:ext cx="690563" cy="276225"/>
            </a:xfrm>
            <a:prstGeom prst="roundRect">
              <a:avLst>
                <a:gd name="adj" fmla="val 16667"/>
              </a:avLst>
            </a:prstGeom>
            <a:gradFill rotWithShape="1">
              <a:gsLst>
                <a:gs pos="0">
                  <a:srgbClr val="F7F7F7"/>
                </a:gs>
                <a:gs pos="100000">
                  <a:srgbClr val="D5D5D5"/>
                </a:gs>
              </a:gsLst>
              <a:lin ang="5400000" scaled="1"/>
            </a:gradFill>
            <a:ln w="6350" algn="ctr">
              <a:solidFill>
                <a:srgbClr val="94846C"/>
              </a:solidFill>
              <a:round/>
              <a:headEnd/>
              <a:tailEnd/>
            </a:ln>
          </p:spPr>
          <p:txBody>
            <a:bodyPr wrap="none" anchor="ctr"/>
            <a:lstStyle/>
            <a:p>
              <a:pPr algn="ctr"/>
              <a:r>
                <a:rPr lang="zh-CN" altLang="en-US" sz="1200">
                  <a:solidFill>
                    <a:srgbClr val="5F4E23"/>
                  </a:solidFill>
                  <a:latin typeface="微软雅黑" pitchFamily="34" charset="-122"/>
                  <a:ea typeface="微软雅黑" pitchFamily="34" charset="-122"/>
                </a:rPr>
                <a:t>业务逻辑</a:t>
              </a:r>
            </a:p>
          </p:txBody>
        </p:sp>
        <p:sp>
          <p:nvSpPr>
            <p:cNvPr id="65" name="自选图形 65"/>
            <p:cNvSpPr>
              <a:spLocks noChangeArrowheads="1"/>
            </p:cNvSpPr>
            <p:nvPr/>
          </p:nvSpPr>
          <p:spPr bwMode="auto">
            <a:xfrm rot="5400000" flipH="1" flipV="1">
              <a:off x="5149850" y="2205038"/>
              <a:ext cx="501650" cy="215900"/>
            </a:xfrm>
            <a:prstGeom prst="rightArrow">
              <a:avLst>
                <a:gd name="adj1" fmla="val 41185"/>
                <a:gd name="adj2" fmla="val 63779"/>
              </a:avLst>
            </a:prstGeom>
            <a:gradFill rotWithShape="1">
              <a:gsLst>
                <a:gs pos="0">
                  <a:srgbClr val="F7F7F7"/>
                </a:gs>
                <a:gs pos="100000">
                  <a:srgbClr val="D5D5D5"/>
                </a:gs>
              </a:gsLst>
              <a:lin ang="5400000" scaled="1"/>
            </a:gradFill>
            <a:ln w="6350" algn="ctr">
              <a:solidFill>
                <a:srgbClr val="808080"/>
              </a:solidFill>
              <a:miter lim="800000"/>
              <a:headEnd/>
              <a:tailEnd/>
            </a:ln>
          </p:spPr>
          <p:txBody>
            <a:bodyPr wrap="none" anchor="ctr"/>
            <a:lstStyle/>
            <a:p>
              <a:endParaRPr lang="zh-CN" altLang="en-US" sz="1600">
                <a:solidFill>
                  <a:srgbClr val="000000"/>
                </a:solidFill>
                <a:latin typeface="微软雅黑" pitchFamily="34" charset="-122"/>
                <a:ea typeface="微软雅黑" pitchFamily="34" charset="-122"/>
              </a:endParaRPr>
            </a:p>
          </p:txBody>
        </p:sp>
        <p:sp>
          <p:nvSpPr>
            <p:cNvPr id="66" name="AutoShape 61"/>
            <p:cNvSpPr>
              <a:spLocks noChangeArrowheads="1"/>
            </p:cNvSpPr>
            <p:nvPr/>
          </p:nvSpPr>
          <p:spPr bwMode="auto">
            <a:xfrm>
              <a:off x="2513013" y="4570413"/>
              <a:ext cx="690562" cy="276225"/>
            </a:xfrm>
            <a:prstGeom prst="roundRect">
              <a:avLst>
                <a:gd name="adj" fmla="val 16667"/>
              </a:avLst>
            </a:prstGeom>
            <a:gradFill rotWithShape="1">
              <a:gsLst>
                <a:gs pos="0">
                  <a:srgbClr val="6AA6DC"/>
                </a:gs>
                <a:gs pos="100000">
                  <a:srgbClr val="346090"/>
                </a:gs>
              </a:gsLst>
              <a:lin ang="5400000" scaled="1"/>
            </a:gradFill>
            <a:ln w="6350" algn="ctr">
              <a:solidFill>
                <a:srgbClr val="496175"/>
              </a:solidFill>
              <a:round/>
              <a:headEnd/>
              <a:tailEnd/>
            </a:ln>
          </p:spPr>
          <p:txBody>
            <a:bodyPr wrap="none" anchor="ctr"/>
            <a:lstStyle/>
            <a:p>
              <a:pPr algn="ctr"/>
              <a:r>
                <a:rPr lang="zh-CN" altLang="en-US" sz="1200">
                  <a:solidFill>
                    <a:srgbClr val="FFFFFF"/>
                  </a:solidFill>
                  <a:latin typeface="微软雅黑" pitchFamily="34" charset="-122"/>
                  <a:ea typeface="微软雅黑" pitchFamily="34" charset="-122"/>
                </a:rPr>
                <a:t>模型合并</a:t>
              </a:r>
            </a:p>
          </p:txBody>
        </p:sp>
        <p:sp>
          <p:nvSpPr>
            <p:cNvPr id="67" name="AutoShape 61"/>
            <p:cNvSpPr>
              <a:spLocks noChangeArrowheads="1"/>
            </p:cNvSpPr>
            <p:nvPr/>
          </p:nvSpPr>
          <p:spPr bwMode="auto">
            <a:xfrm>
              <a:off x="3294063" y="4570413"/>
              <a:ext cx="690562" cy="276225"/>
            </a:xfrm>
            <a:prstGeom prst="roundRect">
              <a:avLst>
                <a:gd name="adj" fmla="val 16667"/>
              </a:avLst>
            </a:prstGeom>
            <a:gradFill rotWithShape="1">
              <a:gsLst>
                <a:gs pos="0">
                  <a:srgbClr val="6AA6DC"/>
                </a:gs>
                <a:gs pos="100000">
                  <a:srgbClr val="346090"/>
                </a:gs>
              </a:gsLst>
              <a:lin ang="5400000" scaled="1"/>
            </a:gradFill>
            <a:ln w="6350" algn="ctr">
              <a:solidFill>
                <a:srgbClr val="496175"/>
              </a:solidFill>
              <a:round/>
              <a:headEnd/>
              <a:tailEnd/>
            </a:ln>
          </p:spPr>
          <p:txBody>
            <a:bodyPr wrap="none" anchor="ctr"/>
            <a:lstStyle/>
            <a:p>
              <a:pPr algn="ctr"/>
              <a:r>
                <a:rPr lang="zh-CN" altLang="en-US" sz="1200">
                  <a:solidFill>
                    <a:srgbClr val="FFFFFF"/>
                  </a:solidFill>
                  <a:latin typeface="微软雅黑" pitchFamily="34" charset="-122"/>
                  <a:ea typeface="微软雅黑" pitchFamily="34" charset="-122"/>
                </a:rPr>
                <a:t>界面组装</a:t>
              </a:r>
            </a:p>
          </p:txBody>
        </p:sp>
        <p:sp>
          <p:nvSpPr>
            <p:cNvPr id="68" name="AutoShape 61"/>
            <p:cNvSpPr>
              <a:spLocks noChangeArrowheads="1"/>
            </p:cNvSpPr>
            <p:nvPr/>
          </p:nvSpPr>
          <p:spPr bwMode="auto">
            <a:xfrm>
              <a:off x="4075113" y="4570413"/>
              <a:ext cx="1300162" cy="276225"/>
            </a:xfrm>
            <a:prstGeom prst="roundRect">
              <a:avLst>
                <a:gd name="adj" fmla="val 16667"/>
              </a:avLst>
            </a:prstGeom>
            <a:gradFill rotWithShape="1">
              <a:gsLst>
                <a:gs pos="0">
                  <a:srgbClr val="6AA6DC"/>
                </a:gs>
                <a:gs pos="100000">
                  <a:srgbClr val="346090"/>
                </a:gs>
              </a:gsLst>
              <a:lin ang="5400000" scaled="1"/>
            </a:gradFill>
            <a:ln w="6350" algn="ctr">
              <a:solidFill>
                <a:srgbClr val="496175"/>
              </a:solidFill>
              <a:round/>
              <a:headEnd/>
              <a:tailEnd/>
            </a:ln>
          </p:spPr>
          <p:txBody>
            <a:bodyPr wrap="none" anchor="ctr"/>
            <a:lstStyle/>
            <a:p>
              <a:pPr algn="ctr"/>
              <a:r>
                <a:rPr lang="zh-CN" altLang="en-US" sz="1200">
                  <a:solidFill>
                    <a:srgbClr val="FFFFFF"/>
                  </a:solidFill>
                  <a:latin typeface="微软雅黑" pitchFamily="34" charset="-122"/>
                  <a:ea typeface="微软雅黑" pitchFamily="34" charset="-122"/>
                </a:rPr>
                <a:t>动态业务对象构件</a:t>
              </a:r>
            </a:p>
          </p:txBody>
        </p:sp>
        <p:sp>
          <p:nvSpPr>
            <p:cNvPr id="69" name="AutoShape 61"/>
            <p:cNvSpPr>
              <a:spLocks noChangeArrowheads="1"/>
            </p:cNvSpPr>
            <p:nvPr/>
          </p:nvSpPr>
          <p:spPr bwMode="auto">
            <a:xfrm>
              <a:off x="5467350" y="4570413"/>
              <a:ext cx="1265238" cy="276225"/>
            </a:xfrm>
            <a:prstGeom prst="roundRect">
              <a:avLst>
                <a:gd name="adj" fmla="val 16667"/>
              </a:avLst>
            </a:prstGeom>
            <a:gradFill rotWithShape="1">
              <a:gsLst>
                <a:gs pos="0">
                  <a:srgbClr val="6AA6DC"/>
                </a:gs>
                <a:gs pos="100000">
                  <a:srgbClr val="346090"/>
                </a:gs>
              </a:gsLst>
              <a:lin ang="5400000" scaled="1"/>
            </a:gradFill>
            <a:ln w="6350" algn="ctr">
              <a:solidFill>
                <a:srgbClr val="496175"/>
              </a:solidFill>
              <a:round/>
              <a:headEnd/>
              <a:tailEnd/>
            </a:ln>
          </p:spPr>
          <p:txBody>
            <a:bodyPr wrap="none" anchor="ctr"/>
            <a:lstStyle/>
            <a:p>
              <a:pPr algn="ctr"/>
              <a:r>
                <a:rPr lang="zh-CN" altLang="en-US" sz="1200">
                  <a:solidFill>
                    <a:srgbClr val="FFFFFF"/>
                  </a:solidFill>
                  <a:latin typeface="微软雅黑" pitchFamily="34" charset="-122"/>
                  <a:ea typeface="微软雅黑" pitchFamily="34" charset="-122"/>
                </a:rPr>
                <a:t>业务逻辑动态组装</a:t>
              </a:r>
            </a:p>
          </p:txBody>
        </p:sp>
        <p:sp>
          <p:nvSpPr>
            <p:cNvPr id="70" name="AutoShape 61"/>
            <p:cNvSpPr>
              <a:spLocks noChangeArrowheads="1"/>
            </p:cNvSpPr>
            <p:nvPr/>
          </p:nvSpPr>
          <p:spPr bwMode="auto">
            <a:xfrm>
              <a:off x="2368550" y="5300663"/>
              <a:ext cx="973138" cy="276225"/>
            </a:xfrm>
            <a:prstGeom prst="roundRect">
              <a:avLst>
                <a:gd name="adj" fmla="val 17343"/>
              </a:avLst>
            </a:prstGeom>
            <a:gradFill rotWithShape="1">
              <a:gsLst>
                <a:gs pos="0">
                  <a:srgbClr val="625CD0"/>
                </a:gs>
                <a:gs pos="100000">
                  <a:srgbClr val="433EA4"/>
                </a:gs>
              </a:gsLst>
              <a:lin ang="5400000" scaled="1"/>
            </a:gradFill>
            <a:ln w="6350" algn="ctr">
              <a:solidFill>
                <a:srgbClr val="435479"/>
              </a:solidFill>
              <a:round/>
              <a:headEnd/>
              <a:tailEnd/>
            </a:ln>
          </p:spPr>
          <p:txBody>
            <a:bodyPr wrap="none" anchor="ctr"/>
            <a:lstStyle/>
            <a:p>
              <a:pPr algn="ctr"/>
              <a:r>
                <a:rPr lang="zh-CN" altLang="en-US" sz="1200">
                  <a:solidFill>
                    <a:srgbClr val="FFFFFF"/>
                  </a:solidFill>
                  <a:latin typeface="微软雅黑" pitchFamily="34" charset="-122"/>
                  <a:ea typeface="微软雅黑" pitchFamily="34" charset="-122"/>
                </a:rPr>
                <a:t>解释引擎插件</a:t>
              </a:r>
            </a:p>
          </p:txBody>
        </p:sp>
        <p:sp>
          <p:nvSpPr>
            <p:cNvPr id="71" name="AutoShape 61"/>
            <p:cNvSpPr>
              <a:spLocks noChangeArrowheads="1"/>
            </p:cNvSpPr>
            <p:nvPr/>
          </p:nvSpPr>
          <p:spPr bwMode="auto">
            <a:xfrm>
              <a:off x="3403600" y="5300663"/>
              <a:ext cx="1295400" cy="276225"/>
            </a:xfrm>
            <a:prstGeom prst="roundRect">
              <a:avLst>
                <a:gd name="adj" fmla="val 17343"/>
              </a:avLst>
            </a:prstGeom>
            <a:gradFill rotWithShape="1">
              <a:gsLst>
                <a:gs pos="0">
                  <a:srgbClr val="625CD0"/>
                </a:gs>
                <a:gs pos="100000">
                  <a:srgbClr val="433EA4"/>
                </a:gs>
              </a:gsLst>
              <a:lin ang="5400000" scaled="1"/>
            </a:gradFill>
            <a:ln w="6350" algn="ctr">
              <a:solidFill>
                <a:srgbClr val="435479"/>
              </a:solidFill>
              <a:round/>
              <a:headEnd/>
              <a:tailEnd/>
            </a:ln>
          </p:spPr>
          <p:txBody>
            <a:bodyPr wrap="none" anchor="ctr"/>
            <a:lstStyle/>
            <a:p>
              <a:pPr algn="ctr"/>
              <a:r>
                <a:rPr lang="zh-CN" altLang="en-US" sz="1200">
                  <a:solidFill>
                    <a:srgbClr val="FFFFFF"/>
                  </a:solidFill>
                  <a:latin typeface="微软雅黑" pitchFamily="34" charset="-122"/>
                  <a:ea typeface="微软雅黑" pitchFamily="34" charset="-122"/>
                </a:rPr>
                <a:t>通用业务领域插件</a:t>
              </a:r>
            </a:p>
          </p:txBody>
        </p:sp>
        <p:sp>
          <p:nvSpPr>
            <p:cNvPr id="72" name="AutoShape 61"/>
            <p:cNvSpPr>
              <a:spLocks noChangeArrowheads="1"/>
            </p:cNvSpPr>
            <p:nvPr/>
          </p:nvSpPr>
          <p:spPr bwMode="auto">
            <a:xfrm>
              <a:off x="4760913" y="5300663"/>
              <a:ext cx="973137" cy="276225"/>
            </a:xfrm>
            <a:prstGeom prst="roundRect">
              <a:avLst>
                <a:gd name="adj" fmla="val 17343"/>
              </a:avLst>
            </a:prstGeom>
            <a:gradFill rotWithShape="1">
              <a:gsLst>
                <a:gs pos="0">
                  <a:srgbClr val="625CD0"/>
                </a:gs>
                <a:gs pos="100000">
                  <a:srgbClr val="433EA4"/>
                </a:gs>
              </a:gsLst>
              <a:lin ang="5400000" scaled="1"/>
            </a:gradFill>
            <a:ln w="6350" algn="ctr">
              <a:solidFill>
                <a:srgbClr val="435479"/>
              </a:solidFill>
              <a:round/>
              <a:headEnd/>
              <a:tailEnd/>
            </a:ln>
          </p:spPr>
          <p:txBody>
            <a:bodyPr wrap="none" anchor="ctr"/>
            <a:lstStyle/>
            <a:p>
              <a:pPr algn="ctr"/>
              <a:r>
                <a:rPr lang="zh-CN" altLang="en-US" sz="1200">
                  <a:solidFill>
                    <a:srgbClr val="FFFFFF"/>
                  </a:solidFill>
                  <a:latin typeface="微软雅黑" pitchFamily="34" charset="-122"/>
                  <a:ea typeface="微软雅黑" pitchFamily="34" charset="-122"/>
                </a:rPr>
                <a:t>行业插件</a:t>
              </a:r>
            </a:p>
          </p:txBody>
        </p:sp>
        <p:sp>
          <p:nvSpPr>
            <p:cNvPr id="73" name="AutoShape 61"/>
            <p:cNvSpPr>
              <a:spLocks noChangeArrowheads="1"/>
            </p:cNvSpPr>
            <p:nvPr/>
          </p:nvSpPr>
          <p:spPr bwMode="auto">
            <a:xfrm>
              <a:off x="5795963" y="5300663"/>
              <a:ext cx="1054100" cy="276225"/>
            </a:xfrm>
            <a:prstGeom prst="roundRect">
              <a:avLst>
                <a:gd name="adj" fmla="val 17343"/>
              </a:avLst>
            </a:prstGeom>
            <a:gradFill rotWithShape="1">
              <a:gsLst>
                <a:gs pos="0">
                  <a:srgbClr val="625CD0"/>
                </a:gs>
                <a:gs pos="100000">
                  <a:srgbClr val="433EA4"/>
                </a:gs>
              </a:gsLst>
              <a:lin ang="5400000" scaled="1"/>
            </a:gradFill>
            <a:ln w="6350" algn="ctr">
              <a:solidFill>
                <a:srgbClr val="435479"/>
              </a:solidFill>
              <a:round/>
              <a:headEnd/>
              <a:tailEnd/>
            </a:ln>
          </p:spPr>
          <p:txBody>
            <a:bodyPr wrap="none" anchor="ctr"/>
            <a:lstStyle/>
            <a:p>
              <a:pPr algn="ctr"/>
              <a:r>
                <a:rPr lang="zh-CN" altLang="en-US" sz="1200">
                  <a:solidFill>
                    <a:srgbClr val="FFFFFF"/>
                  </a:solidFill>
                  <a:latin typeface="微软雅黑" pitchFamily="34" charset="-122"/>
                  <a:ea typeface="微软雅黑" pitchFamily="34" charset="-122"/>
                </a:rPr>
                <a:t>客户订制插件</a:t>
              </a:r>
            </a:p>
          </p:txBody>
        </p:sp>
        <p:sp>
          <p:nvSpPr>
            <p:cNvPr id="74" name="自选图形 74"/>
            <p:cNvSpPr>
              <a:spLocks noChangeArrowheads="1"/>
            </p:cNvSpPr>
            <p:nvPr/>
          </p:nvSpPr>
          <p:spPr bwMode="auto">
            <a:xfrm>
              <a:off x="2767013" y="4941888"/>
              <a:ext cx="142875" cy="358775"/>
            </a:xfrm>
            <a:prstGeom prst="upDownArrow">
              <a:avLst>
                <a:gd name="adj1" fmla="val 50000"/>
                <a:gd name="adj2" fmla="val 50222"/>
              </a:avLst>
            </a:prstGeom>
            <a:gradFill rotWithShape="1">
              <a:gsLst>
                <a:gs pos="0">
                  <a:srgbClr val="F7F7F7"/>
                </a:gs>
                <a:gs pos="100000">
                  <a:srgbClr val="D5D5D5"/>
                </a:gs>
              </a:gsLst>
              <a:lin ang="5400000" scaled="1"/>
            </a:gradFill>
            <a:ln w="6350" algn="ctr">
              <a:solidFill>
                <a:srgbClr val="808080"/>
              </a:solidFill>
              <a:miter lim="800000"/>
              <a:headEnd/>
              <a:tailEnd/>
            </a:ln>
          </p:spPr>
          <p:txBody>
            <a:bodyPr wrap="none" anchor="ctr"/>
            <a:lstStyle/>
            <a:p>
              <a:endParaRPr lang="zh-CN" altLang="en-US" sz="1600">
                <a:solidFill>
                  <a:srgbClr val="000000"/>
                </a:solidFill>
                <a:latin typeface="微软雅黑" pitchFamily="34" charset="-122"/>
                <a:ea typeface="微软雅黑" pitchFamily="34" charset="-122"/>
              </a:endParaRPr>
            </a:p>
          </p:txBody>
        </p:sp>
        <p:sp>
          <p:nvSpPr>
            <p:cNvPr id="75" name="自选图形 75"/>
            <p:cNvSpPr>
              <a:spLocks noChangeArrowheads="1"/>
            </p:cNvSpPr>
            <p:nvPr/>
          </p:nvSpPr>
          <p:spPr bwMode="auto">
            <a:xfrm>
              <a:off x="3981450" y="4941888"/>
              <a:ext cx="142875" cy="358775"/>
            </a:xfrm>
            <a:prstGeom prst="upDownArrow">
              <a:avLst>
                <a:gd name="adj1" fmla="val 50000"/>
                <a:gd name="adj2" fmla="val 50222"/>
              </a:avLst>
            </a:prstGeom>
            <a:gradFill rotWithShape="1">
              <a:gsLst>
                <a:gs pos="0">
                  <a:srgbClr val="F7F7F7"/>
                </a:gs>
                <a:gs pos="100000">
                  <a:srgbClr val="D5D5D5"/>
                </a:gs>
              </a:gsLst>
              <a:lin ang="5400000" scaled="1"/>
            </a:gradFill>
            <a:ln w="6350" algn="ctr">
              <a:solidFill>
                <a:srgbClr val="808080"/>
              </a:solidFill>
              <a:miter lim="800000"/>
              <a:headEnd/>
              <a:tailEnd/>
            </a:ln>
          </p:spPr>
          <p:txBody>
            <a:bodyPr wrap="none" anchor="ctr"/>
            <a:lstStyle/>
            <a:p>
              <a:endParaRPr lang="zh-CN" altLang="en-US" sz="1600">
                <a:solidFill>
                  <a:srgbClr val="000000"/>
                </a:solidFill>
                <a:latin typeface="微软雅黑" pitchFamily="34" charset="-122"/>
                <a:ea typeface="微软雅黑" pitchFamily="34" charset="-122"/>
              </a:endParaRPr>
            </a:p>
          </p:txBody>
        </p:sp>
        <p:sp>
          <p:nvSpPr>
            <p:cNvPr id="76" name="自选图形 76"/>
            <p:cNvSpPr>
              <a:spLocks noChangeArrowheads="1"/>
            </p:cNvSpPr>
            <p:nvPr/>
          </p:nvSpPr>
          <p:spPr bwMode="auto">
            <a:xfrm>
              <a:off x="5148263" y="4941888"/>
              <a:ext cx="142875" cy="358775"/>
            </a:xfrm>
            <a:prstGeom prst="upDownArrow">
              <a:avLst>
                <a:gd name="adj1" fmla="val 50000"/>
                <a:gd name="adj2" fmla="val 50222"/>
              </a:avLst>
            </a:prstGeom>
            <a:gradFill rotWithShape="1">
              <a:gsLst>
                <a:gs pos="0">
                  <a:srgbClr val="F7F7F7"/>
                </a:gs>
                <a:gs pos="100000">
                  <a:srgbClr val="D5D5D5"/>
                </a:gs>
              </a:gsLst>
              <a:lin ang="5400000" scaled="1"/>
            </a:gradFill>
            <a:ln w="6350" algn="ctr">
              <a:solidFill>
                <a:srgbClr val="808080"/>
              </a:solidFill>
              <a:miter lim="800000"/>
              <a:headEnd/>
              <a:tailEnd/>
            </a:ln>
          </p:spPr>
          <p:txBody>
            <a:bodyPr wrap="none" anchor="ctr"/>
            <a:lstStyle/>
            <a:p>
              <a:endParaRPr lang="zh-CN" altLang="en-US" sz="1600">
                <a:solidFill>
                  <a:srgbClr val="000000"/>
                </a:solidFill>
                <a:latin typeface="微软雅黑" pitchFamily="34" charset="-122"/>
                <a:ea typeface="微软雅黑" pitchFamily="34" charset="-122"/>
              </a:endParaRPr>
            </a:p>
          </p:txBody>
        </p:sp>
        <p:sp>
          <p:nvSpPr>
            <p:cNvPr id="77" name="自选图形 77"/>
            <p:cNvSpPr>
              <a:spLocks noChangeArrowheads="1"/>
            </p:cNvSpPr>
            <p:nvPr/>
          </p:nvSpPr>
          <p:spPr bwMode="auto">
            <a:xfrm>
              <a:off x="6205538" y="4941888"/>
              <a:ext cx="142875" cy="358775"/>
            </a:xfrm>
            <a:prstGeom prst="upDownArrow">
              <a:avLst>
                <a:gd name="adj1" fmla="val 50000"/>
                <a:gd name="adj2" fmla="val 50222"/>
              </a:avLst>
            </a:prstGeom>
            <a:gradFill rotWithShape="1">
              <a:gsLst>
                <a:gs pos="0">
                  <a:srgbClr val="F7F7F7"/>
                </a:gs>
                <a:gs pos="100000">
                  <a:srgbClr val="D5D5D5"/>
                </a:gs>
              </a:gsLst>
              <a:lin ang="5400000" scaled="1"/>
            </a:gradFill>
            <a:ln w="6350" algn="ctr">
              <a:solidFill>
                <a:srgbClr val="808080"/>
              </a:solidFill>
              <a:miter lim="800000"/>
              <a:headEnd/>
              <a:tailEnd/>
            </a:ln>
          </p:spPr>
          <p:txBody>
            <a:bodyPr wrap="none" anchor="ctr"/>
            <a:lstStyle/>
            <a:p>
              <a:endParaRPr lang="zh-CN" altLang="en-US" sz="1600">
                <a:solidFill>
                  <a:srgbClr val="000000"/>
                </a:solidFill>
                <a:latin typeface="微软雅黑" pitchFamily="34" charset="-122"/>
                <a:ea typeface="微软雅黑" pitchFamily="34" charset="-122"/>
              </a:endParaRPr>
            </a:p>
          </p:txBody>
        </p:sp>
        <p:sp>
          <p:nvSpPr>
            <p:cNvPr id="78" name="文本框 78"/>
            <p:cNvSpPr txBox="1">
              <a:spLocks noChangeArrowheads="1"/>
            </p:cNvSpPr>
            <p:nvPr/>
          </p:nvSpPr>
          <p:spPr bwMode="auto">
            <a:xfrm>
              <a:off x="7235825" y="1414463"/>
              <a:ext cx="1403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9169" tIns="39586" rIns="79169" bIns="39586"/>
            <a:lstStyle>
              <a:lvl1pPr eaLnBrk="0" hangingPunct="0">
                <a:defRPr sz="2000">
                  <a:solidFill>
                    <a:schemeClr val="tx1"/>
                  </a:solidFill>
                  <a:latin typeface="宋体" pitchFamily="2" charset="-122"/>
                  <a:ea typeface="宋体" pitchFamily="2" charset="-122"/>
                </a:defRPr>
              </a:lvl1pPr>
              <a:lvl2pPr marL="742950" indent="-285750" eaLnBrk="0" hangingPunct="0">
                <a:defRPr sz="2000">
                  <a:solidFill>
                    <a:schemeClr val="tx1"/>
                  </a:solidFill>
                  <a:latin typeface="宋体" pitchFamily="2" charset="-122"/>
                  <a:ea typeface="宋体" pitchFamily="2" charset="-122"/>
                </a:defRPr>
              </a:lvl2pPr>
              <a:lvl3pPr marL="1143000" indent="-228600" eaLnBrk="0" hangingPunct="0">
                <a:defRPr sz="2000">
                  <a:solidFill>
                    <a:schemeClr val="tx1"/>
                  </a:solidFill>
                  <a:latin typeface="宋体" pitchFamily="2" charset="-122"/>
                  <a:ea typeface="宋体" pitchFamily="2" charset="-122"/>
                </a:defRPr>
              </a:lvl3pPr>
              <a:lvl4pPr marL="1600200" indent="-228600" eaLnBrk="0" hangingPunct="0">
                <a:defRPr sz="2000">
                  <a:solidFill>
                    <a:schemeClr val="tx1"/>
                  </a:solidFill>
                  <a:latin typeface="宋体" pitchFamily="2" charset="-122"/>
                  <a:ea typeface="宋体" pitchFamily="2" charset="-122"/>
                </a:defRPr>
              </a:lvl4pPr>
              <a:lvl5pPr marL="2057400" indent="-228600" eaLnBrk="0" hangingPunct="0">
                <a:defRPr sz="20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0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0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0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000">
                  <a:solidFill>
                    <a:schemeClr val="tx1"/>
                  </a:solidFill>
                  <a:latin typeface="宋体" pitchFamily="2" charset="-122"/>
                  <a:ea typeface="宋体" pitchFamily="2" charset="-122"/>
                </a:defRPr>
              </a:lvl9pPr>
            </a:lstStyle>
            <a:p>
              <a:pPr algn="ctr" eaLnBrk="1" hangingPunct="1"/>
              <a:r>
                <a:rPr lang="zh-CN" altLang="en-US" sz="1200">
                  <a:solidFill>
                    <a:srgbClr val="FFFFFF"/>
                  </a:solidFill>
                  <a:latin typeface="微软雅黑" pitchFamily="34" charset="-122"/>
                  <a:ea typeface="微软雅黑" pitchFamily="34" charset="-122"/>
                </a:rPr>
                <a:t>柔性领域构件</a:t>
              </a:r>
            </a:p>
          </p:txBody>
        </p:sp>
      </p:grpSp>
      <p:sp>
        <p:nvSpPr>
          <p:cNvPr id="79" name="矩形 78"/>
          <p:cNvSpPr/>
          <p:nvPr/>
        </p:nvSpPr>
        <p:spPr>
          <a:xfrm>
            <a:off x="75381" y="1469926"/>
            <a:ext cx="609600" cy="22860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latin typeface="微软雅黑" pitchFamily="34" charset="-122"/>
                <a:ea typeface="微软雅黑" pitchFamily="34" charset="-122"/>
              </a:rPr>
              <a:t>架</a:t>
            </a:r>
            <a:endParaRPr lang="en-US" altLang="zh-CN" b="1" dirty="0">
              <a:latin typeface="微软雅黑" pitchFamily="34" charset="-122"/>
              <a:ea typeface="微软雅黑" pitchFamily="34" charset="-122"/>
            </a:endParaRPr>
          </a:p>
          <a:p>
            <a:pPr algn="ctr">
              <a:defRPr/>
            </a:pPr>
            <a:endParaRPr lang="en-US" altLang="zh-CN" b="1" dirty="0">
              <a:latin typeface="微软雅黑" pitchFamily="34" charset="-122"/>
              <a:ea typeface="微软雅黑" pitchFamily="34" charset="-122"/>
            </a:endParaRPr>
          </a:p>
          <a:p>
            <a:pPr algn="ctr">
              <a:defRPr/>
            </a:pPr>
            <a:r>
              <a:rPr lang="zh-CN" altLang="en-US" b="1" dirty="0">
                <a:latin typeface="微软雅黑" pitchFamily="34" charset="-122"/>
                <a:ea typeface="微软雅黑" pitchFamily="34" charset="-122"/>
              </a:rPr>
              <a:t>构</a:t>
            </a:r>
            <a:endParaRPr lang="en-US" altLang="zh-CN" b="1" dirty="0">
              <a:latin typeface="微软雅黑" pitchFamily="34" charset="-122"/>
              <a:ea typeface="微软雅黑" pitchFamily="34" charset="-122"/>
            </a:endParaRPr>
          </a:p>
          <a:p>
            <a:pPr algn="ctr">
              <a:defRPr/>
            </a:pPr>
            <a:endParaRPr lang="en-US" altLang="zh-CN" b="1" dirty="0">
              <a:latin typeface="微软雅黑" pitchFamily="34" charset="-122"/>
              <a:ea typeface="微软雅黑" pitchFamily="34" charset="-122"/>
            </a:endParaRPr>
          </a:p>
          <a:p>
            <a:pPr algn="ctr">
              <a:defRPr/>
            </a:pPr>
            <a:r>
              <a:rPr lang="zh-CN" altLang="en-US" b="1" dirty="0">
                <a:latin typeface="微软雅黑" pitchFamily="34" charset="-122"/>
                <a:ea typeface="微软雅黑" pitchFamily="34" charset="-122"/>
              </a:rPr>
              <a:t>图</a:t>
            </a:r>
          </a:p>
        </p:txBody>
      </p:sp>
    </p:spTree>
    <p:extLst>
      <p:ext uri="{BB962C8B-B14F-4D97-AF65-F5344CB8AC3E}">
        <p14:creationId xmlns:p14="http://schemas.microsoft.com/office/powerpoint/2010/main" val="9997039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a:effectLst>
                  <a:outerShdw blurRad="38100" dist="38100" dir="2700000" algn="tl">
                    <a:srgbClr val="C0C0C0"/>
                  </a:outerShdw>
                </a:effectLst>
                <a:latin typeface="微软雅黑" pitchFamily="34" charset="-122"/>
                <a:ea typeface="微软雅黑" pitchFamily="34" charset="-122"/>
              </a:rPr>
              <a:t>动态领域模型价值分析</a:t>
            </a:r>
            <a:endParaRPr lang="zh-CN" altLang="en-US" dirty="0"/>
          </a:p>
        </p:txBody>
      </p:sp>
      <p:sp>
        <p:nvSpPr>
          <p:cNvPr id="4" name="自选图形 38"/>
          <p:cNvSpPr>
            <a:spLocks noChangeArrowheads="1"/>
          </p:cNvSpPr>
          <p:nvPr/>
        </p:nvSpPr>
        <p:spPr bwMode="auto">
          <a:xfrm>
            <a:off x="3060327" y="2279625"/>
            <a:ext cx="2592388" cy="419100"/>
          </a:xfrm>
          <a:prstGeom prst="roundRect">
            <a:avLst>
              <a:gd name="adj" fmla="val 5630"/>
            </a:avLst>
          </a:prstGeom>
          <a:gradFill rotWithShape="1">
            <a:gsLst>
              <a:gs pos="0">
                <a:srgbClr val="0060C0"/>
              </a:gs>
              <a:gs pos="100000">
                <a:srgbClr val="003B76"/>
              </a:gs>
            </a:gsLst>
            <a:lin ang="5400000" scaled="1"/>
          </a:gradFill>
          <a:ln>
            <a:noFill/>
          </a:ln>
          <a:effectLst>
            <a:prstShdw prst="shdw18" dist="17961" dir="13500000">
              <a:srgbClr val="0060C0">
                <a:gamma/>
                <a:shade val="60000"/>
                <a:invGamma/>
              </a:srgbClr>
            </a:prstShdw>
          </a:effectLst>
          <a:extLst/>
        </p:spPr>
        <p:txBody>
          <a:bodyPr wrap="none" anchor="ctr"/>
          <a:lstStyle/>
          <a:p>
            <a:pPr algn="ctr" fontAlgn="auto">
              <a:spcBef>
                <a:spcPts val="0"/>
              </a:spcBef>
              <a:spcAft>
                <a:spcPts val="0"/>
              </a:spcAft>
              <a:buFont typeface="Wingdings" pitchFamily="2" charset="2"/>
              <a:buNone/>
              <a:defRPr/>
            </a:pPr>
            <a:r>
              <a:rPr lang="zh-CN" altLang="en-US" sz="1200" b="1" kern="0" dirty="0">
                <a:solidFill>
                  <a:srgbClr val="FFFFFF"/>
                </a:solidFill>
                <a:effectLst>
                  <a:outerShdw blurRad="38100" dist="38100" dir="2700000" algn="tl">
                    <a:srgbClr val="000000"/>
                  </a:outerShdw>
                </a:effectLst>
                <a:latin typeface="宋体" charset="-122"/>
                <a:ea typeface="宋体" charset="-122"/>
              </a:rPr>
              <a:t>行业客户化成果可升级性</a:t>
            </a:r>
          </a:p>
        </p:txBody>
      </p:sp>
      <p:sp>
        <p:nvSpPr>
          <p:cNvPr id="5" name="自选图形 42"/>
          <p:cNvSpPr>
            <a:spLocks noChangeArrowheads="1"/>
          </p:cNvSpPr>
          <p:nvPr/>
        </p:nvSpPr>
        <p:spPr bwMode="auto">
          <a:xfrm>
            <a:off x="467940" y="2279625"/>
            <a:ext cx="2435225" cy="419100"/>
          </a:xfrm>
          <a:prstGeom prst="roundRect">
            <a:avLst>
              <a:gd name="adj" fmla="val 5630"/>
            </a:avLst>
          </a:prstGeom>
          <a:gradFill rotWithShape="1">
            <a:gsLst>
              <a:gs pos="0">
                <a:srgbClr val="0060C0"/>
              </a:gs>
              <a:gs pos="100000">
                <a:srgbClr val="003B76"/>
              </a:gs>
            </a:gsLst>
            <a:lin ang="5400000" scaled="1"/>
          </a:gradFill>
          <a:ln>
            <a:noFill/>
          </a:ln>
          <a:effectLst>
            <a:prstShdw prst="shdw18" dist="17961" dir="13500000">
              <a:srgbClr val="0060C0">
                <a:gamma/>
                <a:shade val="60000"/>
                <a:invGamma/>
              </a:srgbClr>
            </a:prstShdw>
          </a:effectLst>
          <a:extLst/>
        </p:spPr>
        <p:txBody>
          <a:bodyPr wrap="none" anchor="ctr"/>
          <a:lstStyle/>
          <a:p>
            <a:pPr algn="ctr" fontAlgn="auto">
              <a:spcBef>
                <a:spcPts val="0"/>
              </a:spcBef>
              <a:spcAft>
                <a:spcPts val="0"/>
              </a:spcAft>
              <a:buFont typeface="Wingdings" pitchFamily="2" charset="2"/>
              <a:buNone/>
              <a:defRPr/>
            </a:pPr>
            <a:r>
              <a:rPr lang="zh-CN" altLang="en-US" sz="1200" b="1" kern="0" dirty="0">
                <a:solidFill>
                  <a:srgbClr val="FFFFFF"/>
                </a:solidFill>
                <a:latin typeface="微软雅黑" pitchFamily="34" charset="-122"/>
              </a:rPr>
              <a:t>交付效率与一致性</a:t>
            </a:r>
          </a:p>
        </p:txBody>
      </p:sp>
      <p:sp>
        <p:nvSpPr>
          <p:cNvPr id="6" name="自选图形 46"/>
          <p:cNvSpPr>
            <a:spLocks noChangeArrowheads="1"/>
          </p:cNvSpPr>
          <p:nvPr/>
        </p:nvSpPr>
        <p:spPr bwMode="auto">
          <a:xfrm>
            <a:off x="5924177" y="2279625"/>
            <a:ext cx="2536825" cy="419100"/>
          </a:xfrm>
          <a:prstGeom prst="roundRect">
            <a:avLst>
              <a:gd name="adj" fmla="val 5630"/>
            </a:avLst>
          </a:prstGeom>
          <a:gradFill rotWithShape="1">
            <a:gsLst>
              <a:gs pos="0">
                <a:srgbClr val="0060C0"/>
              </a:gs>
              <a:gs pos="100000">
                <a:srgbClr val="003B76"/>
              </a:gs>
            </a:gsLst>
            <a:lin ang="5400000" scaled="1"/>
          </a:gradFill>
          <a:ln>
            <a:noFill/>
          </a:ln>
          <a:effectLst>
            <a:prstShdw prst="shdw18" dist="17961" dir="13500000">
              <a:srgbClr val="0060C0">
                <a:gamma/>
                <a:shade val="60000"/>
                <a:invGamma/>
              </a:srgbClr>
            </a:prstShdw>
          </a:effectLst>
          <a:extLst/>
        </p:spPr>
        <p:txBody>
          <a:bodyPr wrap="none" anchor="ctr"/>
          <a:lstStyle/>
          <a:p>
            <a:pPr algn="ctr" fontAlgn="auto">
              <a:spcBef>
                <a:spcPts val="0"/>
              </a:spcBef>
              <a:spcAft>
                <a:spcPts val="0"/>
              </a:spcAft>
              <a:buFont typeface="Wingdings" pitchFamily="2" charset="2"/>
              <a:buNone/>
              <a:defRPr/>
            </a:pPr>
            <a:r>
              <a:rPr lang="zh-CN" altLang="en-US" sz="1200" b="1" kern="0" dirty="0">
                <a:solidFill>
                  <a:srgbClr val="FFFFFF"/>
                </a:solidFill>
                <a:latin typeface="微软雅黑" pitchFamily="34" charset="-122"/>
              </a:rPr>
              <a:t>用户体验</a:t>
            </a:r>
          </a:p>
        </p:txBody>
      </p:sp>
      <p:sp>
        <p:nvSpPr>
          <p:cNvPr id="7" name="自选图形 48" descr="投影2"/>
          <p:cNvSpPr>
            <a:spLocks noChangeAspect="1" noChangeArrowheads="1"/>
          </p:cNvSpPr>
          <p:nvPr/>
        </p:nvSpPr>
        <p:spPr bwMode="auto">
          <a:xfrm>
            <a:off x="5954340" y="2763812"/>
            <a:ext cx="1722437" cy="22225"/>
          </a:xfrm>
          <a:prstGeom prst="rect">
            <a:avLst/>
          </a:prstGeom>
          <a:noFill/>
          <a:extLst/>
        </p:spPr>
        <p:txBody>
          <a:bodyPr/>
          <a:lstStyle/>
          <a:p>
            <a:pPr fontAlgn="auto">
              <a:spcBef>
                <a:spcPts val="0"/>
              </a:spcBef>
              <a:spcAft>
                <a:spcPts val="0"/>
              </a:spcAft>
              <a:defRPr/>
            </a:pPr>
            <a:endParaRPr lang="zh-CN" altLang="en-US" sz="1800" kern="0">
              <a:solidFill>
                <a:sysClr val="windowText" lastClr="000000"/>
              </a:solidFill>
              <a:latin typeface="Arial" charset="0"/>
            </a:endParaRPr>
          </a:p>
        </p:txBody>
      </p:sp>
      <p:sp>
        <p:nvSpPr>
          <p:cNvPr id="8" name="自选图形 44" descr="投影2"/>
          <p:cNvSpPr>
            <a:spLocks noChangeAspect="1" noChangeArrowheads="1"/>
          </p:cNvSpPr>
          <p:nvPr/>
        </p:nvSpPr>
        <p:spPr bwMode="auto">
          <a:xfrm>
            <a:off x="498102" y="2701900"/>
            <a:ext cx="1722438" cy="22225"/>
          </a:xfrm>
          <a:prstGeom prst="rect">
            <a:avLst/>
          </a:prstGeom>
          <a:noFill/>
          <a:extLst/>
        </p:spPr>
        <p:txBody>
          <a:bodyPr/>
          <a:lstStyle/>
          <a:p>
            <a:pPr fontAlgn="auto">
              <a:spcBef>
                <a:spcPts val="0"/>
              </a:spcBef>
              <a:spcAft>
                <a:spcPts val="0"/>
              </a:spcAft>
              <a:defRPr/>
            </a:pPr>
            <a:endParaRPr lang="zh-CN" altLang="en-US" sz="1800" kern="0">
              <a:solidFill>
                <a:sysClr val="windowText" lastClr="000000"/>
              </a:solidFill>
              <a:latin typeface="Arial" charset="0"/>
            </a:endParaRPr>
          </a:p>
        </p:txBody>
      </p:sp>
      <p:sp>
        <p:nvSpPr>
          <p:cNvPr id="9" name="自选图形 40" descr="投影2"/>
          <p:cNvSpPr>
            <a:spLocks noChangeAspect="1" noChangeArrowheads="1"/>
          </p:cNvSpPr>
          <p:nvPr/>
        </p:nvSpPr>
        <p:spPr bwMode="auto">
          <a:xfrm>
            <a:off x="3358777" y="2701900"/>
            <a:ext cx="1722438" cy="22225"/>
          </a:xfrm>
          <a:prstGeom prst="rect">
            <a:avLst/>
          </a:prstGeom>
          <a:noFill/>
          <a:extLst/>
        </p:spPr>
        <p:txBody>
          <a:bodyPr/>
          <a:lstStyle/>
          <a:p>
            <a:pPr fontAlgn="auto">
              <a:spcBef>
                <a:spcPts val="0"/>
              </a:spcBef>
              <a:spcAft>
                <a:spcPts val="0"/>
              </a:spcAft>
              <a:defRPr/>
            </a:pPr>
            <a:endParaRPr lang="zh-CN" altLang="en-US" sz="1800" kern="0">
              <a:solidFill>
                <a:sysClr val="windowText" lastClr="000000"/>
              </a:solidFill>
              <a:latin typeface="Arial" charset="0"/>
            </a:endParaRPr>
          </a:p>
        </p:txBody>
      </p:sp>
      <p:cxnSp>
        <p:nvCxnSpPr>
          <p:cNvPr id="10" name="自选图形 61"/>
          <p:cNvCxnSpPr>
            <a:cxnSpLocks noChangeShapeType="1"/>
            <a:stCxn id="5" idx="0"/>
            <a:endCxn id="12" idx="1"/>
          </p:cNvCxnSpPr>
          <p:nvPr/>
        </p:nvCxnSpPr>
        <p:spPr bwMode="auto">
          <a:xfrm rot="5400000" flipH="1" flipV="1">
            <a:off x="2757115" y="679424"/>
            <a:ext cx="528638" cy="2671763"/>
          </a:xfrm>
          <a:prstGeom prst="bentConnector3">
            <a:avLst>
              <a:gd name="adj1" fmla="val 98671"/>
            </a:avLst>
          </a:prstGeom>
          <a:noFill/>
          <a:ln w="9525">
            <a:solidFill>
              <a:srgbClr val="003B76"/>
            </a:solidFill>
            <a:miter lim="800000"/>
            <a:headEnd type="triangle" w="med" len="med"/>
            <a:tailEnd/>
          </a:ln>
          <a:extLst>
            <a:ext uri="{909E8E84-426E-40DD-AFC4-6F175D3DCCD1}">
              <a14:hiddenFill xmlns:a14="http://schemas.microsoft.com/office/drawing/2010/main">
                <a:noFill/>
              </a14:hiddenFill>
            </a:ext>
          </a:extLst>
        </p:spPr>
      </p:cxnSp>
      <p:cxnSp>
        <p:nvCxnSpPr>
          <p:cNvPr id="11" name="自选图形 62"/>
          <p:cNvCxnSpPr>
            <a:cxnSpLocks noChangeShapeType="1"/>
          </p:cNvCxnSpPr>
          <p:nvPr/>
        </p:nvCxnSpPr>
        <p:spPr bwMode="auto">
          <a:xfrm rot="16200000" flipV="1">
            <a:off x="5502696" y="589731"/>
            <a:ext cx="523875" cy="2855913"/>
          </a:xfrm>
          <a:prstGeom prst="bentConnector2">
            <a:avLst/>
          </a:prstGeom>
          <a:noFill/>
          <a:ln w="9525">
            <a:solidFill>
              <a:srgbClr val="003B76"/>
            </a:solidFill>
            <a:miter lim="800000"/>
            <a:headEnd type="triangle" w="med" len="med"/>
            <a:tailEnd/>
          </a:ln>
          <a:extLst>
            <a:ext uri="{909E8E84-426E-40DD-AFC4-6F175D3DCCD1}">
              <a14:hiddenFill xmlns:a14="http://schemas.microsoft.com/office/drawing/2010/main">
                <a:noFill/>
              </a14:hiddenFill>
            </a:ext>
          </a:extLst>
        </p:spPr>
      </p:cxnSp>
      <p:sp>
        <p:nvSpPr>
          <p:cNvPr id="12" name="直线 63"/>
          <p:cNvSpPr>
            <a:spLocks noChangeShapeType="1"/>
          </p:cNvSpPr>
          <p:nvPr/>
        </p:nvSpPr>
        <p:spPr bwMode="auto">
          <a:xfrm flipH="1" flipV="1">
            <a:off x="4357315" y="1750987"/>
            <a:ext cx="0" cy="504825"/>
          </a:xfrm>
          <a:prstGeom prst="line">
            <a:avLst/>
          </a:prstGeom>
          <a:noFill/>
          <a:ln w="9525">
            <a:solidFill>
              <a:srgbClr val="003B76"/>
            </a:solidFill>
            <a:round/>
            <a:headEnd type="triangle" w="med" len="med"/>
            <a:tailEnd/>
          </a:ln>
          <a:effectLst/>
          <a:extLst/>
        </p:spPr>
        <p:txBody>
          <a:bodyPr/>
          <a:lstStyle/>
          <a:p>
            <a:pPr fontAlgn="auto">
              <a:spcBef>
                <a:spcPts val="0"/>
              </a:spcBef>
              <a:spcAft>
                <a:spcPts val="0"/>
              </a:spcAft>
              <a:defRPr/>
            </a:pPr>
            <a:endParaRPr lang="zh-CN" altLang="en-US" sz="1800" kern="0">
              <a:solidFill>
                <a:sysClr val="windowText" lastClr="000000"/>
              </a:solidFill>
              <a:latin typeface="Arial" charset="0"/>
            </a:endParaRPr>
          </a:p>
        </p:txBody>
      </p:sp>
      <p:grpSp>
        <p:nvGrpSpPr>
          <p:cNvPr id="13" name="组合 97"/>
          <p:cNvGrpSpPr>
            <a:grpSpLocks/>
          </p:cNvGrpSpPr>
          <p:nvPr/>
        </p:nvGrpSpPr>
        <p:grpSpPr bwMode="auto">
          <a:xfrm>
            <a:off x="2628527" y="632669"/>
            <a:ext cx="3481388" cy="642937"/>
            <a:chOff x="1783" y="1842"/>
            <a:chExt cx="2193" cy="649"/>
          </a:xfrm>
        </p:grpSpPr>
        <p:pic>
          <p:nvPicPr>
            <p:cNvPr id="14" name="图片 83" descr="阴影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87" y="2366"/>
              <a:ext cx="218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自选图形 4"/>
            <p:cNvSpPr>
              <a:spLocks noChangeArrowheads="1"/>
            </p:cNvSpPr>
            <p:nvPr/>
          </p:nvSpPr>
          <p:spPr bwMode="auto">
            <a:xfrm>
              <a:off x="1783" y="1842"/>
              <a:ext cx="2193" cy="508"/>
            </a:xfrm>
            <a:prstGeom prst="roundRect">
              <a:avLst>
                <a:gd name="adj" fmla="val 5630"/>
              </a:avLst>
            </a:prstGeom>
            <a:gradFill rotWithShape="1">
              <a:gsLst>
                <a:gs pos="0">
                  <a:srgbClr val="0060C0"/>
                </a:gs>
                <a:gs pos="100000">
                  <a:srgbClr val="003B76"/>
                </a:gs>
              </a:gsLst>
              <a:lin ang="5400000" scaled="1"/>
            </a:gradFill>
            <a:ln>
              <a:noFill/>
            </a:ln>
            <a:effectLst/>
            <a:extLst/>
          </p:spPr>
          <p:txBody>
            <a:bodyPr wrap="none" anchor="ctr"/>
            <a:lstStyle/>
            <a:p>
              <a:pPr algn="ctr" fontAlgn="auto">
                <a:spcBef>
                  <a:spcPts val="0"/>
                </a:spcBef>
                <a:spcAft>
                  <a:spcPts val="0"/>
                </a:spcAft>
                <a:buFont typeface="Wingdings" pitchFamily="2" charset="2"/>
                <a:buNone/>
                <a:defRPr/>
              </a:pPr>
              <a:r>
                <a:rPr lang="zh-CN" altLang="en-US" sz="1800" b="1" kern="0" dirty="0">
                  <a:solidFill>
                    <a:srgbClr val="FFFFFF"/>
                  </a:solidFill>
                  <a:effectLst>
                    <a:outerShdw blurRad="38100" dist="38100" dir="2700000" algn="tl">
                      <a:srgbClr val="000000"/>
                    </a:outerShdw>
                  </a:effectLst>
                  <a:latin typeface="宋体" charset="-122"/>
                  <a:ea typeface="宋体" charset="-122"/>
                </a:rPr>
                <a:t>基于动态领域模型的开发模式</a:t>
              </a:r>
            </a:p>
          </p:txBody>
        </p:sp>
      </p:grpSp>
      <p:pic>
        <p:nvPicPr>
          <p:cNvPr id="16" name="图片 81" descr="阴影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8602" y="4764062"/>
            <a:ext cx="1724025"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自选图形 50"/>
          <p:cNvSpPr>
            <a:spLocks noChangeArrowheads="1"/>
          </p:cNvSpPr>
          <p:nvPr/>
        </p:nvSpPr>
        <p:spPr bwMode="auto">
          <a:xfrm>
            <a:off x="467940" y="2738412"/>
            <a:ext cx="2447925" cy="2132013"/>
          </a:xfrm>
          <a:prstGeom prst="roundRect">
            <a:avLst>
              <a:gd name="adj" fmla="val 5630"/>
            </a:avLst>
          </a:prstGeom>
          <a:gradFill rotWithShape="1">
            <a:gsLst>
              <a:gs pos="0">
                <a:srgbClr val="FFFFFF"/>
              </a:gs>
              <a:gs pos="100000">
                <a:srgbClr val="D8D8D8"/>
              </a:gs>
            </a:gsLst>
            <a:lin ang="5400000" scaled="1"/>
          </a:gradFill>
          <a:ln>
            <a:noFill/>
          </a:ln>
          <a:effectLst>
            <a:outerShdw dist="17961" dir="13500000" algn="ctr" rotWithShape="0">
              <a:srgbClr val="999999"/>
            </a:outerShdw>
          </a:effectLst>
          <a:extLst>
            <a:ext uri="{91240B29-F687-4F45-9708-019B960494DF}">
              <a14:hiddenLine xmlns:a14="http://schemas.microsoft.com/office/drawing/2010/main" w="6350" algn="ctr">
                <a:solidFill>
                  <a:srgbClr val="000000"/>
                </a:solidFill>
                <a:round/>
                <a:headEnd/>
                <a:tailEnd/>
              </a14:hiddenLine>
            </a:ext>
          </a:extLst>
        </p:spPr>
        <p:txBody>
          <a:bodyPr/>
          <a:lstStyle/>
          <a:p>
            <a:pPr>
              <a:lnSpc>
                <a:spcPct val="120000"/>
              </a:lnSpc>
            </a:pPr>
            <a:r>
              <a:rPr lang="zh-CN" altLang="en-US" sz="1000">
                <a:solidFill>
                  <a:srgbClr val="000000"/>
                </a:solidFill>
                <a:latin typeface="微软雅黑" pitchFamily="34" charset="-122"/>
              </a:rPr>
              <a:t>明确的构件规格一致的实现方式</a:t>
            </a:r>
            <a:endParaRPr lang="en-US" altLang="zh-CN" sz="1000">
              <a:solidFill>
                <a:srgbClr val="000000"/>
              </a:solidFill>
              <a:latin typeface="微软雅黑" pitchFamily="34" charset="-122"/>
            </a:endParaRPr>
          </a:p>
          <a:p>
            <a:pPr>
              <a:lnSpc>
                <a:spcPct val="120000"/>
              </a:lnSpc>
            </a:pPr>
            <a:r>
              <a:rPr lang="zh-CN" altLang="en-US" sz="1000">
                <a:solidFill>
                  <a:srgbClr val="000000"/>
                </a:solidFill>
                <a:latin typeface="微软雅黑" pitchFamily="34" charset="-122"/>
              </a:rPr>
              <a:t>架构可视</a:t>
            </a:r>
            <a:endParaRPr lang="en-US" altLang="zh-CN" sz="1000">
              <a:solidFill>
                <a:srgbClr val="000000"/>
              </a:solidFill>
              <a:latin typeface="微软雅黑" pitchFamily="34" charset="-122"/>
            </a:endParaRPr>
          </a:p>
          <a:p>
            <a:pPr>
              <a:lnSpc>
                <a:spcPct val="120000"/>
              </a:lnSpc>
            </a:pPr>
            <a:r>
              <a:rPr lang="zh-CN" altLang="en-US" sz="1000">
                <a:solidFill>
                  <a:srgbClr val="000000"/>
                </a:solidFill>
                <a:latin typeface="微软雅黑" pitchFamily="34" charset="-122"/>
              </a:rPr>
              <a:t>面向业务人员的全面配置体系</a:t>
            </a:r>
            <a:endParaRPr lang="en-US" altLang="zh-CN" sz="1000">
              <a:solidFill>
                <a:srgbClr val="000000"/>
              </a:solidFill>
              <a:latin typeface="微软雅黑" pitchFamily="34" charset="-122"/>
            </a:endParaRPr>
          </a:p>
          <a:p>
            <a:pPr>
              <a:lnSpc>
                <a:spcPct val="120000"/>
              </a:lnSpc>
            </a:pPr>
            <a:r>
              <a:rPr lang="zh-CN" altLang="en-US" sz="1000">
                <a:solidFill>
                  <a:srgbClr val="000000"/>
                </a:solidFill>
                <a:latin typeface="微软雅黑" pitchFamily="34" charset="-122"/>
              </a:rPr>
              <a:t>与技术无关业务模型描述</a:t>
            </a:r>
            <a:endParaRPr lang="en-US" altLang="zh-CN" sz="1000">
              <a:solidFill>
                <a:srgbClr val="000000"/>
              </a:solidFill>
              <a:latin typeface="微软雅黑" pitchFamily="34" charset="-122"/>
            </a:endParaRPr>
          </a:p>
          <a:p>
            <a:pPr>
              <a:lnSpc>
                <a:spcPct val="120000"/>
              </a:lnSpc>
            </a:pPr>
            <a:r>
              <a:rPr lang="zh-CN" altLang="en-US" sz="1000">
                <a:solidFill>
                  <a:srgbClr val="000000"/>
                </a:solidFill>
                <a:latin typeface="微软雅黑" pitchFamily="34" charset="-122"/>
              </a:rPr>
              <a:t>适应技术的快速变化</a:t>
            </a:r>
            <a:endParaRPr lang="en-US" altLang="zh-CN" sz="1000">
              <a:solidFill>
                <a:srgbClr val="000000"/>
              </a:solidFill>
              <a:latin typeface="微软雅黑" pitchFamily="34" charset="-122"/>
            </a:endParaRPr>
          </a:p>
          <a:p>
            <a:pPr>
              <a:lnSpc>
                <a:spcPct val="120000"/>
              </a:lnSpc>
            </a:pPr>
            <a:r>
              <a:rPr lang="zh-CN" altLang="en-US" sz="1000">
                <a:solidFill>
                  <a:srgbClr val="000000"/>
                </a:solidFill>
                <a:latin typeface="微软雅黑" pitchFamily="34" charset="-122"/>
              </a:rPr>
              <a:t>自我学习和行业知识积累</a:t>
            </a:r>
            <a:endParaRPr lang="en-US" altLang="zh-CN" sz="1000">
              <a:solidFill>
                <a:srgbClr val="000000"/>
              </a:solidFill>
              <a:latin typeface="微软雅黑" pitchFamily="34" charset="-122"/>
            </a:endParaRPr>
          </a:p>
          <a:p>
            <a:pPr>
              <a:lnSpc>
                <a:spcPct val="120000"/>
              </a:lnSpc>
            </a:pPr>
            <a:r>
              <a:rPr lang="zh-CN" altLang="en-US" sz="1000">
                <a:solidFill>
                  <a:srgbClr val="000000"/>
                </a:solidFill>
                <a:latin typeface="微软雅黑" pitchFamily="34" charset="-122"/>
              </a:rPr>
              <a:t>模型运行期动态解析，保证开发敏捷</a:t>
            </a:r>
            <a:endParaRPr lang="en-US" altLang="zh-CN" sz="1000">
              <a:solidFill>
                <a:srgbClr val="000000"/>
              </a:solidFill>
              <a:latin typeface="微软雅黑" pitchFamily="34" charset="-122"/>
            </a:endParaRPr>
          </a:p>
          <a:p>
            <a:pPr>
              <a:lnSpc>
                <a:spcPct val="120000"/>
              </a:lnSpc>
            </a:pPr>
            <a:r>
              <a:rPr lang="zh-CN" altLang="en-US" sz="1000">
                <a:solidFill>
                  <a:srgbClr val="000000"/>
                </a:solidFill>
                <a:latin typeface="微软雅黑" pitchFamily="34" charset="-122"/>
              </a:rPr>
              <a:t>通过业务模型，动态生成分析模型</a:t>
            </a:r>
            <a:endParaRPr lang="en-US" altLang="zh-CN" sz="1000">
              <a:solidFill>
                <a:srgbClr val="000000"/>
              </a:solidFill>
              <a:latin typeface="微软雅黑" pitchFamily="34" charset="-122"/>
            </a:endParaRPr>
          </a:p>
          <a:p>
            <a:pPr>
              <a:lnSpc>
                <a:spcPct val="120000"/>
              </a:lnSpc>
            </a:pPr>
            <a:r>
              <a:rPr lang="zh-CN" altLang="en-US" sz="1000">
                <a:solidFill>
                  <a:srgbClr val="000000"/>
                </a:solidFill>
                <a:latin typeface="微软雅黑" pitchFamily="34" charset="-122"/>
              </a:rPr>
              <a:t>通过模型定义，动态生成服务契约 </a:t>
            </a:r>
          </a:p>
        </p:txBody>
      </p:sp>
      <p:sp>
        <p:nvSpPr>
          <p:cNvPr id="18" name="自选图形 44" descr="投影2"/>
          <p:cNvSpPr>
            <a:spLocks noChangeAspect="1" noChangeArrowheads="1"/>
          </p:cNvSpPr>
          <p:nvPr/>
        </p:nvSpPr>
        <p:spPr bwMode="auto">
          <a:xfrm>
            <a:off x="3363540" y="2701900"/>
            <a:ext cx="1722437" cy="22225"/>
          </a:xfrm>
          <a:prstGeom prst="rect">
            <a:avLst/>
          </a:prstGeom>
          <a:noFill/>
          <a:extLst/>
        </p:spPr>
        <p:txBody>
          <a:bodyPr/>
          <a:lstStyle/>
          <a:p>
            <a:pPr fontAlgn="auto">
              <a:spcBef>
                <a:spcPts val="0"/>
              </a:spcBef>
              <a:spcAft>
                <a:spcPts val="0"/>
              </a:spcAft>
              <a:defRPr/>
            </a:pPr>
            <a:endParaRPr lang="zh-CN" altLang="en-US" sz="1800" kern="0">
              <a:solidFill>
                <a:sysClr val="windowText" lastClr="000000"/>
              </a:solidFill>
              <a:latin typeface="Arial" charset="0"/>
            </a:endParaRPr>
          </a:p>
        </p:txBody>
      </p:sp>
      <p:pic>
        <p:nvPicPr>
          <p:cNvPr id="19" name="图片 81" descr="阴影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6890" y="4727550"/>
            <a:ext cx="1724025"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自选图形 50"/>
          <p:cNvSpPr>
            <a:spLocks noChangeArrowheads="1"/>
          </p:cNvSpPr>
          <p:nvPr/>
        </p:nvSpPr>
        <p:spPr bwMode="auto">
          <a:xfrm>
            <a:off x="3060327" y="2738412"/>
            <a:ext cx="2592388" cy="2132013"/>
          </a:xfrm>
          <a:prstGeom prst="roundRect">
            <a:avLst>
              <a:gd name="adj" fmla="val 5630"/>
            </a:avLst>
          </a:prstGeom>
          <a:gradFill rotWithShape="1">
            <a:gsLst>
              <a:gs pos="0">
                <a:srgbClr val="FFFFFF"/>
              </a:gs>
              <a:gs pos="100000">
                <a:srgbClr val="D8D8D8"/>
              </a:gs>
            </a:gsLst>
            <a:lin ang="5400000" scaled="1"/>
          </a:gradFill>
          <a:ln>
            <a:noFill/>
          </a:ln>
          <a:effectLst>
            <a:outerShdw dist="17961" dir="13500000" algn="ctr" rotWithShape="0">
              <a:srgbClr val="999999"/>
            </a:outerShdw>
          </a:effectLst>
          <a:extLst>
            <a:ext uri="{91240B29-F687-4F45-9708-019B960494DF}">
              <a14:hiddenLine xmlns:a14="http://schemas.microsoft.com/office/drawing/2010/main" w="6350" algn="ctr">
                <a:solidFill>
                  <a:srgbClr val="000000"/>
                </a:solidFill>
                <a:round/>
                <a:headEnd/>
                <a:tailEnd/>
              </a14:hiddenLine>
            </a:ext>
          </a:extLst>
        </p:spPr>
        <p:txBody>
          <a:bodyPr/>
          <a:lstStyle/>
          <a:p>
            <a:pPr>
              <a:lnSpc>
                <a:spcPct val="120000"/>
              </a:lnSpc>
              <a:buFont typeface="Wingdings" pitchFamily="2" charset="2"/>
              <a:buNone/>
            </a:pPr>
            <a:r>
              <a:rPr lang="zh-CN" altLang="en-US" sz="1000">
                <a:solidFill>
                  <a:srgbClr val="000000"/>
                </a:solidFill>
                <a:latin typeface="微软雅黑" pitchFamily="34" charset="-122"/>
              </a:rPr>
              <a:t>明确的二次开发方式</a:t>
            </a:r>
            <a:endParaRPr lang="en-US" altLang="zh-CN" sz="1000">
              <a:solidFill>
                <a:srgbClr val="000000"/>
              </a:solidFill>
              <a:latin typeface="微软雅黑" pitchFamily="34" charset="-122"/>
            </a:endParaRPr>
          </a:p>
          <a:p>
            <a:pPr>
              <a:lnSpc>
                <a:spcPct val="120000"/>
              </a:lnSpc>
              <a:buFont typeface="Wingdings" pitchFamily="2" charset="2"/>
              <a:buNone/>
            </a:pPr>
            <a:r>
              <a:rPr lang="zh-CN" altLang="en-US" sz="1000">
                <a:solidFill>
                  <a:srgbClr val="000000"/>
                </a:solidFill>
                <a:latin typeface="微软雅黑" pitchFamily="34" charset="-122"/>
              </a:rPr>
              <a:t>通用、行业、个性模型隔离</a:t>
            </a:r>
            <a:endParaRPr lang="en-US" altLang="zh-CN" sz="1000">
              <a:solidFill>
                <a:srgbClr val="000000"/>
              </a:solidFill>
              <a:latin typeface="微软雅黑" pitchFamily="34" charset="-122"/>
            </a:endParaRPr>
          </a:p>
          <a:p>
            <a:pPr>
              <a:lnSpc>
                <a:spcPct val="120000"/>
              </a:lnSpc>
              <a:buFont typeface="Wingdings" pitchFamily="2" charset="2"/>
              <a:buNone/>
            </a:pPr>
            <a:r>
              <a:rPr lang="zh-CN" altLang="en-US" sz="1000">
                <a:solidFill>
                  <a:srgbClr val="000000"/>
                </a:solidFill>
                <a:latin typeface="微软雅黑" pitchFamily="34" charset="-122"/>
              </a:rPr>
              <a:t>插件开发方式避免二次开发对核心代码的侵入</a:t>
            </a:r>
          </a:p>
        </p:txBody>
      </p:sp>
      <p:sp>
        <p:nvSpPr>
          <p:cNvPr id="21" name="自选图形 44" descr="投影2"/>
          <p:cNvSpPr>
            <a:spLocks noChangeAspect="1" noChangeArrowheads="1"/>
          </p:cNvSpPr>
          <p:nvPr/>
        </p:nvSpPr>
        <p:spPr bwMode="auto">
          <a:xfrm>
            <a:off x="5954340" y="2638400"/>
            <a:ext cx="1722437" cy="22225"/>
          </a:xfrm>
          <a:prstGeom prst="rect">
            <a:avLst/>
          </a:prstGeom>
          <a:noFill/>
          <a:extLst/>
        </p:spPr>
        <p:txBody>
          <a:bodyPr/>
          <a:lstStyle/>
          <a:p>
            <a:pPr fontAlgn="auto">
              <a:spcBef>
                <a:spcPts val="0"/>
              </a:spcBef>
              <a:spcAft>
                <a:spcPts val="0"/>
              </a:spcAft>
              <a:defRPr/>
            </a:pPr>
            <a:endParaRPr lang="zh-CN" altLang="en-US" sz="1800" kern="0">
              <a:solidFill>
                <a:sysClr val="windowText" lastClr="000000"/>
              </a:solidFill>
              <a:latin typeface="Arial" charset="0"/>
            </a:endParaRPr>
          </a:p>
        </p:txBody>
      </p:sp>
      <p:pic>
        <p:nvPicPr>
          <p:cNvPr id="22" name="图片 81" descr="阴影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73440" y="4764062"/>
            <a:ext cx="1724025"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自选图形 50"/>
          <p:cNvSpPr>
            <a:spLocks noChangeArrowheads="1"/>
          </p:cNvSpPr>
          <p:nvPr/>
        </p:nvSpPr>
        <p:spPr bwMode="auto">
          <a:xfrm>
            <a:off x="5924177" y="2738412"/>
            <a:ext cx="2608263" cy="2060575"/>
          </a:xfrm>
          <a:prstGeom prst="roundRect">
            <a:avLst>
              <a:gd name="adj" fmla="val 5630"/>
            </a:avLst>
          </a:prstGeom>
          <a:gradFill rotWithShape="1">
            <a:gsLst>
              <a:gs pos="0">
                <a:srgbClr val="FFFFFF"/>
              </a:gs>
              <a:gs pos="100000">
                <a:srgbClr val="D8D8D8"/>
              </a:gs>
            </a:gsLst>
            <a:lin ang="5400000" scaled="1"/>
          </a:gradFill>
          <a:ln>
            <a:noFill/>
          </a:ln>
          <a:effectLst>
            <a:outerShdw dist="17961" dir="13500000" algn="ctr" rotWithShape="0">
              <a:srgbClr val="999999"/>
            </a:outerShdw>
          </a:effectLst>
          <a:extLst>
            <a:ext uri="{91240B29-F687-4F45-9708-019B960494DF}">
              <a14:hiddenLine xmlns:a14="http://schemas.microsoft.com/office/drawing/2010/main" w="6350" algn="ctr">
                <a:solidFill>
                  <a:srgbClr val="000000"/>
                </a:solidFill>
                <a:round/>
                <a:headEnd/>
                <a:tailEnd/>
              </a14:hiddenLine>
            </a:ext>
          </a:extLst>
        </p:spPr>
        <p:txBody>
          <a:bodyPr/>
          <a:lstStyle/>
          <a:p>
            <a:pPr>
              <a:lnSpc>
                <a:spcPct val="120000"/>
              </a:lnSpc>
              <a:buFont typeface="Wingdings" pitchFamily="2" charset="2"/>
              <a:buNone/>
            </a:pPr>
            <a:r>
              <a:rPr lang="zh-CN" altLang="en-US" sz="1000">
                <a:solidFill>
                  <a:srgbClr val="000000"/>
                </a:solidFill>
                <a:latin typeface="微软雅黑" pitchFamily="34" charset="-122"/>
              </a:rPr>
              <a:t>统一的界面构建块，确保界面一致性</a:t>
            </a:r>
            <a:endParaRPr lang="en-US" altLang="zh-CN" sz="1000">
              <a:solidFill>
                <a:srgbClr val="000000"/>
              </a:solidFill>
              <a:latin typeface="微软雅黑" pitchFamily="34" charset="-122"/>
            </a:endParaRPr>
          </a:p>
          <a:p>
            <a:pPr>
              <a:lnSpc>
                <a:spcPct val="120000"/>
              </a:lnSpc>
              <a:buFont typeface="Wingdings" pitchFamily="2" charset="2"/>
              <a:buNone/>
            </a:pPr>
            <a:r>
              <a:rPr lang="zh-CN" altLang="en-US" sz="1000">
                <a:solidFill>
                  <a:srgbClr val="000000"/>
                </a:solidFill>
                <a:latin typeface="微软雅黑" pitchFamily="34" charset="-122"/>
              </a:rPr>
              <a:t>动态界面构造，实现不同接入方式一致体验</a:t>
            </a:r>
            <a:endParaRPr lang="en-US" altLang="zh-CN" sz="1000">
              <a:solidFill>
                <a:srgbClr val="000000"/>
              </a:solidFill>
              <a:latin typeface="微软雅黑" pitchFamily="34" charset="-122"/>
            </a:endParaRPr>
          </a:p>
          <a:p>
            <a:pPr>
              <a:lnSpc>
                <a:spcPct val="120000"/>
              </a:lnSpc>
              <a:buFont typeface="Wingdings" pitchFamily="2" charset="2"/>
              <a:buNone/>
            </a:pPr>
            <a:r>
              <a:rPr lang="zh-CN" altLang="en-US" sz="1000">
                <a:solidFill>
                  <a:srgbClr val="000000"/>
                </a:solidFill>
                <a:latin typeface="微软雅黑" pitchFamily="34" charset="-122"/>
              </a:rPr>
              <a:t>统一的快捷键实现</a:t>
            </a:r>
            <a:endParaRPr lang="en-US" altLang="zh-CN" sz="1000">
              <a:solidFill>
                <a:srgbClr val="000000"/>
              </a:solidFill>
              <a:latin typeface="微软雅黑" pitchFamily="34" charset="-122"/>
            </a:endParaRPr>
          </a:p>
          <a:p>
            <a:pPr>
              <a:lnSpc>
                <a:spcPct val="120000"/>
              </a:lnSpc>
              <a:buFont typeface="Wingdings" pitchFamily="2" charset="2"/>
              <a:buNone/>
            </a:pPr>
            <a:r>
              <a:rPr lang="zh-CN" altLang="en-US" sz="1000">
                <a:solidFill>
                  <a:srgbClr val="000000"/>
                </a:solidFill>
                <a:latin typeface="微软雅黑" pitchFamily="34" charset="-122"/>
              </a:rPr>
              <a:t>与技术无关的界面设计与开发</a:t>
            </a:r>
            <a:endParaRPr lang="en-US" altLang="zh-CN" sz="1000">
              <a:solidFill>
                <a:srgbClr val="000000"/>
              </a:solidFill>
              <a:latin typeface="微软雅黑" pitchFamily="34" charset="-122"/>
            </a:endParaRPr>
          </a:p>
          <a:p>
            <a:pPr>
              <a:lnSpc>
                <a:spcPct val="120000"/>
              </a:lnSpc>
              <a:buFont typeface="Wingdings" pitchFamily="2" charset="2"/>
              <a:buNone/>
            </a:pPr>
            <a:endParaRPr lang="en-US" altLang="zh-CN" sz="1000">
              <a:solidFill>
                <a:srgbClr val="000000"/>
              </a:solidFill>
              <a:latin typeface="微软雅黑" pitchFamily="34" charset="-122"/>
            </a:endParaRPr>
          </a:p>
          <a:p>
            <a:pPr>
              <a:lnSpc>
                <a:spcPct val="120000"/>
              </a:lnSpc>
              <a:buFont typeface="Wingdings" pitchFamily="2" charset="2"/>
              <a:buNone/>
            </a:pPr>
            <a:endParaRPr lang="en-US" altLang="zh-CN" sz="1000">
              <a:solidFill>
                <a:srgbClr val="000000"/>
              </a:solidFill>
              <a:latin typeface="微软雅黑" pitchFamily="34" charset="-122"/>
            </a:endParaRPr>
          </a:p>
          <a:p>
            <a:pPr>
              <a:lnSpc>
                <a:spcPct val="120000"/>
              </a:lnSpc>
              <a:buFont typeface="Wingdings" pitchFamily="2" charset="2"/>
              <a:buNone/>
            </a:pPr>
            <a:endParaRPr lang="zh-CN" altLang="en-US" sz="1000">
              <a:solidFill>
                <a:srgbClr val="000000"/>
              </a:solidFill>
              <a:latin typeface="微软雅黑" pitchFamily="34" charset="-122"/>
            </a:endParaRPr>
          </a:p>
        </p:txBody>
      </p:sp>
      <p:sp>
        <p:nvSpPr>
          <p:cNvPr id="24" name="直线 63"/>
          <p:cNvSpPr>
            <a:spLocks noChangeShapeType="1"/>
          </p:cNvSpPr>
          <p:nvPr/>
        </p:nvSpPr>
        <p:spPr bwMode="auto">
          <a:xfrm flipH="1" flipV="1">
            <a:off x="4357315" y="1198537"/>
            <a:ext cx="0" cy="557213"/>
          </a:xfrm>
          <a:prstGeom prst="line">
            <a:avLst/>
          </a:prstGeom>
          <a:noFill/>
          <a:ln w="9525">
            <a:solidFill>
              <a:schemeClr val="accent2"/>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9997039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err="1">
                <a:effectLst>
                  <a:outerShdw blurRad="38100" dist="38100" dir="2700000" algn="tl">
                    <a:srgbClr val="C0C0C0"/>
                  </a:outerShdw>
                </a:effectLst>
                <a:latin typeface="微软雅黑" pitchFamily="34" charset="-122"/>
                <a:ea typeface="微软雅黑" pitchFamily="34" charset="-122"/>
              </a:rPr>
              <a:t>动态领域</a:t>
            </a:r>
            <a:r>
              <a:rPr lang="en-US" altLang="zh-CN" dirty="0" err="1" smtClean="0">
                <a:effectLst>
                  <a:outerShdw blurRad="38100" dist="38100" dir="2700000" algn="tl">
                    <a:srgbClr val="C0C0C0"/>
                  </a:outerShdw>
                </a:effectLst>
                <a:latin typeface="微软雅黑" pitchFamily="34" charset="-122"/>
                <a:ea typeface="微软雅黑" pitchFamily="34" charset="-122"/>
              </a:rPr>
              <a:t>模型</a:t>
            </a:r>
            <a:r>
              <a:rPr lang="zh-CN" altLang="en-US" dirty="0" smtClean="0">
                <a:effectLst>
                  <a:outerShdw blurRad="38100" dist="38100" dir="2700000" algn="tl">
                    <a:srgbClr val="C0C0C0"/>
                  </a:outerShdw>
                </a:effectLst>
                <a:latin typeface="微软雅黑" pitchFamily="34" charset="-122"/>
                <a:ea typeface="微软雅黑" pitchFamily="34" charset="-122"/>
              </a:rPr>
              <a:t>库</a:t>
            </a:r>
            <a:endParaRPr lang="zh-CN" altLang="en-US" dirty="0"/>
          </a:p>
        </p:txBody>
      </p:sp>
      <p:sp>
        <p:nvSpPr>
          <p:cNvPr id="5" name="矩形 82"/>
          <p:cNvSpPr>
            <a:spLocks noChangeArrowheads="1"/>
          </p:cNvSpPr>
          <p:nvPr/>
        </p:nvSpPr>
        <p:spPr bwMode="auto">
          <a:xfrm>
            <a:off x="4572000" y="914400"/>
            <a:ext cx="40386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Wingdings" pitchFamily="2" charset="2"/>
              <a:buChar char="Ø"/>
            </a:pPr>
            <a:r>
              <a:rPr lang="zh-CN" altLang="en-US" dirty="0"/>
              <a:t>每种动态领域模型由若干元素组成</a:t>
            </a:r>
            <a:endParaRPr lang="en-US" altLang="zh-CN" dirty="0"/>
          </a:p>
          <a:p>
            <a:pPr>
              <a:buFont typeface="Wingdings" pitchFamily="2" charset="2"/>
              <a:buChar char="Ø"/>
            </a:pPr>
            <a:r>
              <a:rPr lang="zh-CN" altLang="en-US" dirty="0"/>
              <a:t>每种元素又有若干属性</a:t>
            </a:r>
            <a:endParaRPr lang="en-US" altLang="zh-CN" dirty="0"/>
          </a:p>
          <a:p>
            <a:pPr>
              <a:buFont typeface="Wingdings" pitchFamily="2" charset="2"/>
              <a:buChar char="Ø"/>
            </a:pPr>
            <a:r>
              <a:rPr lang="zh-CN" altLang="en-US" dirty="0"/>
              <a:t>模型中包含操作</a:t>
            </a:r>
            <a:r>
              <a:rPr lang="en-US" altLang="zh-CN" dirty="0"/>
              <a:t>,</a:t>
            </a:r>
            <a:r>
              <a:rPr lang="zh-CN" altLang="en-US" dirty="0"/>
              <a:t>服务</a:t>
            </a:r>
            <a:r>
              <a:rPr lang="en-US" altLang="zh-CN" dirty="0"/>
              <a:t>,</a:t>
            </a:r>
            <a:r>
              <a:rPr lang="zh-CN" altLang="en-US" dirty="0"/>
              <a:t>规则</a:t>
            </a:r>
            <a:r>
              <a:rPr lang="en-US" altLang="zh-CN" dirty="0"/>
              <a:t>,</a:t>
            </a:r>
            <a:r>
              <a:rPr lang="zh-CN" altLang="en-US" dirty="0"/>
              <a:t>插件编程模型实现业务功能和逻辑控制</a:t>
            </a:r>
            <a:endParaRPr lang="en-US" altLang="zh-CN" dirty="0"/>
          </a:p>
        </p:txBody>
      </p:sp>
      <p:grpSp>
        <p:nvGrpSpPr>
          <p:cNvPr id="6" name="组合 87"/>
          <p:cNvGrpSpPr>
            <a:grpSpLocks/>
          </p:cNvGrpSpPr>
          <p:nvPr/>
        </p:nvGrpSpPr>
        <p:grpSpPr bwMode="auto">
          <a:xfrm>
            <a:off x="914400" y="1125538"/>
            <a:ext cx="3657600" cy="2303462"/>
            <a:chOff x="913493" y="890449"/>
            <a:chExt cx="3689350" cy="2541528"/>
          </a:xfrm>
        </p:grpSpPr>
        <p:graphicFrame>
          <p:nvGraphicFramePr>
            <p:cNvPr id="7" name="Object 2"/>
            <p:cNvGraphicFramePr>
              <a:graphicFrameLocks noChangeAspect="1"/>
            </p:cNvGraphicFramePr>
            <p:nvPr/>
          </p:nvGraphicFramePr>
          <p:xfrm>
            <a:off x="913493" y="890449"/>
            <a:ext cx="3689350" cy="2209800"/>
          </p:xfrm>
          <a:graphic>
            <a:graphicData uri="http://schemas.openxmlformats.org/presentationml/2006/ole">
              <mc:AlternateContent xmlns:mc="http://schemas.openxmlformats.org/markup-compatibility/2006">
                <mc:Choice xmlns:v="urn:schemas-microsoft-com:vml" Requires="v">
                  <p:oleObj spid="_x0000_s1055" name="Picture" r:id="rId3" imgW="2628067" imgH="1579623" progId="Word.Picture.8">
                    <p:embed/>
                  </p:oleObj>
                </mc:Choice>
                <mc:Fallback>
                  <p:oleObj name="Picture" r:id="rId3" imgW="2628067" imgH="1579623"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3493" y="890449"/>
                          <a:ext cx="368935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矩形 83"/>
            <p:cNvSpPr>
              <a:spLocks noChangeArrowheads="1"/>
            </p:cNvSpPr>
            <p:nvPr/>
          </p:nvSpPr>
          <p:spPr bwMode="auto">
            <a:xfrm>
              <a:off x="1676400" y="3124200"/>
              <a:ext cx="144142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400" i="1">
                  <a:solidFill>
                    <a:srgbClr val="FF0000"/>
                  </a:solidFill>
                </a:rPr>
                <a:t>①元模型示意图</a:t>
              </a:r>
            </a:p>
          </p:txBody>
        </p:sp>
      </p:grpSp>
      <p:sp>
        <p:nvSpPr>
          <p:cNvPr id="15" name="矩形 14"/>
          <p:cNvSpPr/>
          <p:nvPr/>
        </p:nvSpPr>
        <p:spPr>
          <a:xfrm>
            <a:off x="152400" y="1219200"/>
            <a:ext cx="609600" cy="22860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t>建模机制</a:t>
            </a:r>
          </a:p>
        </p:txBody>
      </p:sp>
      <p:sp>
        <p:nvSpPr>
          <p:cNvPr id="16" name="圆角矩形​​ 15"/>
          <p:cNvSpPr>
            <a:spLocks noChangeArrowheads="1"/>
          </p:cNvSpPr>
          <p:nvPr/>
        </p:nvSpPr>
        <p:spPr bwMode="auto">
          <a:xfrm>
            <a:off x="3221038" y="1030288"/>
            <a:ext cx="860425" cy="309562"/>
          </a:xfrm>
          <a:prstGeom prst="roundRect">
            <a:avLst>
              <a:gd name="adj" fmla="val 16667"/>
            </a:avLst>
          </a:prstGeom>
          <a:solidFill>
            <a:schemeClr val="bg1"/>
          </a:solidFill>
          <a:ln w="9525" algn="ctr">
            <a:solidFill>
              <a:schemeClr val="tx1"/>
            </a:solidFill>
            <a:round/>
            <a:headEnd/>
            <a:tailEnd/>
          </a:ln>
          <a:effectLst>
            <a:outerShdw dist="17961" dir="2700000" algn="ctr" rotWithShape="0">
              <a:schemeClr val="bg2"/>
            </a:outerShdw>
          </a:effectLst>
        </p:spPr>
        <p:txBody>
          <a:bodyPr wrap="none" lIns="90000" tIns="46800" rIns="90000" bIns="46800">
            <a:spAutoFit/>
          </a:bodyPr>
          <a:lstStyle/>
          <a:p>
            <a:pPr marL="342900" indent="-342900">
              <a:spcBef>
                <a:spcPct val="20000"/>
              </a:spcBef>
              <a:buClr>
                <a:srgbClr val="E1B40C"/>
              </a:buClr>
              <a:buSzPct val="80000"/>
              <a:buFont typeface="Wingdings" pitchFamily="2" charset="2"/>
              <a:buChar char="n"/>
            </a:pPr>
            <a:r>
              <a:rPr lang="zh-CN" altLang="en-US" sz="1200">
                <a:latin typeface="Arial" pitchFamily="34" charset="0"/>
                <a:ea typeface="微软雅黑" pitchFamily="34" charset="-122"/>
              </a:rPr>
              <a:t>操作</a:t>
            </a:r>
          </a:p>
        </p:txBody>
      </p:sp>
      <p:sp>
        <p:nvSpPr>
          <p:cNvPr id="17" name="圆角矩形​​ 16"/>
          <p:cNvSpPr>
            <a:spLocks noChangeArrowheads="1"/>
          </p:cNvSpPr>
          <p:nvPr/>
        </p:nvSpPr>
        <p:spPr bwMode="auto">
          <a:xfrm>
            <a:off x="3221038" y="1392238"/>
            <a:ext cx="860425" cy="307975"/>
          </a:xfrm>
          <a:prstGeom prst="roundRect">
            <a:avLst>
              <a:gd name="adj" fmla="val 16667"/>
            </a:avLst>
          </a:prstGeom>
          <a:solidFill>
            <a:schemeClr val="bg1"/>
          </a:solidFill>
          <a:ln w="9525" algn="ctr">
            <a:solidFill>
              <a:schemeClr val="tx1"/>
            </a:solidFill>
            <a:round/>
            <a:headEnd/>
            <a:tailEnd/>
          </a:ln>
          <a:effectLst>
            <a:outerShdw dist="17961" dir="2700000" algn="ctr" rotWithShape="0">
              <a:schemeClr val="bg2"/>
            </a:outerShdw>
          </a:effectLst>
        </p:spPr>
        <p:txBody>
          <a:bodyPr wrap="none" lIns="90000" tIns="46800" rIns="90000" bIns="46800">
            <a:spAutoFit/>
          </a:bodyPr>
          <a:lstStyle/>
          <a:p>
            <a:pPr marL="342900" indent="-342900">
              <a:spcBef>
                <a:spcPct val="20000"/>
              </a:spcBef>
              <a:buClr>
                <a:srgbClr val="E1B40C"/>
              </a:buClr>
              <a:buSzPct val="80000"/>
              <a:buFont typeface="Wingdings" pitchFamily="2" charset="2"/>
              <a:buChar char="n"/>
            </a:pPr>
            <a:r>
              <a:rPr lang="zh-CN" altLang="en-US" sz="1200">
                <a:latin typeface="Arial" pitchFamily="34" charset="0"/>
                <a:ea typeface="微软雅黑" pitchFamily="34" charset="-122"/>
              </a:rPr>
              <a:t>服务</a:t>
            </a:r>
          </a:p>
        </p:txBody>
      </p:sp>
      <p:sp>
        <p:nvSpPr>
          <p:cNvPr id="18" name="圆角矩形​​ 17"/>
          <p:cNvSpPr>
            <a:spLocks noChangeArrowheads="1"/>
          </p:cNvSpPr>
          <p:nvPr/>
        </p:nvSpPr>
        <p:spPr bwMode="auto">
          <a:xfrm>
            <a:off x="3249613" y="1773238"/>
            <a:ext cx="1166812" cy="307975"/>
          </a:xfrm>
          <a:prstGeom prst="roundRect">
            <a:avLst>
              <a:gd name="adj" fmla="val 16667"/>
            </a:avLst>
          </a:prstGeom>
          <a:solidFill>
            <a:schemeClr val="bg1"/>
          </a:solidFill>
          <a:ln w="9525" algn="ctr">
            <a:solidFill>
              <a:schemeClr val="tx1"/>
            </a:solidFill>
            <a:round/>
            <a:headEnd/>
            <a:tailEnd/>
          </a:ln>
          <a:effectLst>
            <a:outerShdw dist="17961" dir="2700000" algn="ctr" rotWithShape="0">
              <a:schemeClr val="bg2"/>
            </a:outerShdw>
          </a:effectLst>
        </p:spPr>
        <p:txBody>
          <a:bodyPr wrap="none" lIns="90000" tIns="46800" rIns="90000" bIns="46800">
            <a:spAutoFit/>
          </a:bodyPr>
          <a:lstStyle/>
          <a:p>
            <a:pPr marL="342900" indent="-342900">
              <a:spcBef>
                <a:spcPct val="20000"/>
              </a:spcBef>
              <a:buClr>
                <a:srgbClr val="E1B40C"/>
              </a:buClr>
              <a:buSzPct val="80000"/>
              <a:buFont typeface="Wingdings" pitchFamily="2" charset="2"/>
              <a:buChar char="n"/>
            </a:pPr>
            <a:r>
              <a:rPr lang="zh-CN" altLang="en-US" sz="1200">
                <a:latin typeface="Arial" pitchFamily="34" charset="0"/>
                <a:ea typeface="微软雅黑" pitchFamily="34" charset="-122"/>
              </a:rPr>
              <a:t>业务规则</a:t>
            </a:r>
          </a:p>
        </p:txBody>
      </p:sp>
      <p:sp>
        <p:nvSpPr>
          <p:cNvPr id="19" name="圆角矩形​​ 18"/>
          <p:cNvSpPr>
            <a:spLocks noChangeArrowheads="1"/>
          </p:cNvSpPr>
          <p:nvPr/>
        </p:nvSpPr>
        <p:spPr bwMode="auto">
          <a:xfrm>
            <a:off x="3249613" y="2133600"/>
            <a:ext cx="1166812" cy="307975"/>
          </a:xfrm>
          <a:prstGeom prst="roundRect">
            <a:avLst>
              <a:gd name="adj" fmla="val 16667"/>
            </a:avLst>
          </a:prstGeom>
          <a:solidFill>
            <a:schemeClr val="bg1"/>
          </a:solidFill>
          <a:ln w="9525" algn="ctr">
            <a:solidFill>
              <a:schemeClr val="tx1"/>
            </a:solidFill>
            <a:round/>
            <a:headEnd/>
            <a:tailEnd/>
          </a:ln>
          <a:effectLst>
            <a:outerShdw dist="17961" dir="2700000" algn="ctr" rotWithShape="0">
              <a:schemeClr val="bg2"/>
            </a:outerShdw>
          </a:effectLst>
        </p:spPr>
        <p:txBody>
          <a:bodyPr wrap="none" lIns="90000" tIns="46800" rIns="90000" bIns="46800">
            <a:spAutoFit/>
          </a:bodyPr>
          <a:lstStyle/>
          <a:p>
            <a:pPr marL="342900" indent="-342900">
              <a:spcBef>
                <a:spcPct val="20000"/>
              </a:spcBef>
              <a:buClr>
                <a:srgbClr val="E1B40C"/>
              </a:buClr>
              <a:buSzPct val="80000"/>
              <a:buFont typeface="Wingdings" pitchFamily="2" charset="2"/>
              <a:buChar char="n"/>
            </a:pPr>
            <a:r>
              <a:rPr lang="zh-CN" altLang="en-US" sz="1200">
                <a:latin typeface="Arial" pitchFamily="34" charset="0"/>
                <a:ea typeface="微软雅黑" pitchFamily="34" charset="-122"/>
              </a:rPr>
              <a:t>插件模型</a:t>
            </a:r>
          </a:p>
        </p:txBody>
      </p:sp>
    </p:spTree>
    <p:extLst>
      <p:ext uri="{BB962C8B-B14F-4D97-AF65-F5344CB8AC3E}">
        <p14:creationId xmlns:p14="http://schemas.microsoft.com/office/powerpoint/2010/main" val="9997039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err="1">
                <a:effectLst>
                  <a:outerShdw blurRad="38100" dist="38100" dir="2700000" algn="tl">
                    <a:srgbClr val="C0C0C0"/>
                  </a:outerShdw>
                </a:effectLst>
                <a:latin typeface="微软雅黑" pitchFamily="34" charset="-122"/>
                <a:ea typeface="微软雅黑" pitchFamily="34" charset="-122"/>
              </a:rPr>
              <a:t>动态领域</a:t>
            </a:r>
            <a:r>
              <a:rPr lang="en-US" altLang="zh-CN" dirty="0" err="1" smtClean="0">
                <a:effectLst>
                  <a:outerShdw blurRad="38100" dist="38100" dir="2700000" algn="tl">
                    <a:srgbClr val="C0C0C0"/>
                  </a:outerShdw>
                </a:effectLst>
                <a:latin typeface="微软雅黑" pitchFamily="34" charset="-122"/>
                <a:ea typeface="微软雅黑" pitchFamily="34" charset="-122"/>
              </a:rPr>
              <a:t>模型</a:t>
            </a:r>
            <a:r>
              <a:rPr lang="zh-CN" altLang="en-US" dirty="0" smtClean="0">
                <a:effectLst>
                  <a:outerShdw blurRad="38100" dist="38100" dir="2700000" algn="tl">
                    <a:srgbClr val="C0C0C0"/>
                  </a:outerShdw>
                </a:effectLst>
                <a:latin typeface="微软雅黑" pitchFamily="34" charset="-122"/>
                <a:ea typeface="微软雅黑" pitchFamily="34" charset="-122"/>
              </a:rPr>
              <a:t>库</a:t>
            </a:r>
            <a:endParaRPr lang="zh-CN" altLang="en-US" dirty="0"/>
          </a:p>
        </p:txBody>
      </p:sp>
      <p:graphicFrame>
        <p:nvGraphicFramePr>
          <p:cNvPr id="12" name="Object 3"/>
          <p:cNvGraphicFramePr>
            <a:graphicFrameLocks noChangeAspect="1"/>
          </p:cNvGraphicFramePr>
          <p:nvPr>
            <p:extLst>
              <p:ext uri="{D42A27DB-BD31-4B8C-83A1-F6EECF244321}">
                <p14:modId xmlns:p14="http://schemas.microsoft.com/office/powerpoint/2010/main" val="784373885"/>
              </p:ext>
            </p:extLst>
          </p:nvPr>
        </p:nvGraphicFramePr>
        <p:xfrm>
          <a:off x="2555776" y="1236018"/>
          <a:ext cx="4016375" cy="1905159"/>
        </p:xfrm>
        <a:graphic>
          <a:graphicData uri="http://schemas.openxmlformats.org/presentationml/2006/ole">
            <mc:AlternateContent xmlns:mc="http://schemas.openxmlformats.org/markup-compatibility/2006">
              <mc:Choice xmlns:v="urn:schemas-microsoft-com:vml" Requires="v">
                <p:oleObj spid="_x0000_s3102" name="Picture" r:id="rId3" imgW="3558012" imgH="1683945" progId="Word.Picture.8">
                  <p:embed/>
                </p:oleObj>
              </mc:Choice>
              <mc:Fallback>
                <p:oleObj name="Picture" r:id="rId3" imgW="3558012" imgH="1683945"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776" y="1236018"/>
                        <a:ext cx="4016375" cy="1905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矩形 84"/>
          <p:cNvSpPr>
            <a:spLocks noChangeArrowheads="1"/>
          </p:cNvSpPr>
          <p:nvPr/>
        </p:nvSpPr>
        <p:spPr bwMode="auto">
          <a:xfrm>
            <a:off x="3794026" y="3293590"/>
            <a:ext cx="1620957" cy="307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400" i="1">
                <a:solidFill>
                  <a:srgbClr val="FF0000"/>
                </a:solidFill>
              </a:rPr>
              <a:t>②模块继承示意图</a:t>
            </a:r>
          </a:p>
        </p:txBody>
      </p:sp>
    </p:spTree>
    <p:extLst>
      <p:ext uri="{BB962C8B-B14F-4D97-AF65-F5344CB8AC3E}">
        <p14:creationId xmlns:p14="http://schemas.microsoft.com/office/powerpoint/2010/main" val="33260351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err="1">
                <a:effectLst>
                  <a:outerShdw blurRad="38100" dist="38100" dir="2700000" algn="tl">
                    <a:srgbClr val="C0C0C0"/>
                  </a:outerShdw>
                </a:effectLst>
                <a:latin typeface="微软雅黑" pitchFamily="34" charset="-122"/>
                <a:ea typeface="微软雅黑" pitchFamily="34" charset="-122"/>
              </a:rPr>
              <a:t>动态领域</a:t>
            </a:r>
            <a:r>
              <a:rPr lang="en-US" altLang="zh-CN" dirty="0" err="1" smtClean="0">
                <a:effectLst>
                  <a:outerShdw blurRad="38100" dist="38100" dir="2700000" algn="tl">
                    <a:srgbClr val="C0C0C0"/>
                  </a:outerShdw>
                </a:effectLst>
                <a:latin typeface="微软雅黑" pitchFamily="34" charset="-122"/>
                <a:ea typeface="微软雅黑" pitchFamily="34" charset="-122"/>
              </a:rPr>
              <a:t>模型</a:t>
            </a:r>
            <a:r>
              <a:rPr lang="zh-CN" altLang="en-US" dirty="0" smtClean="0">
                <a:effectLst>
                  <a:outerShdw blurRad="38100" dist="38100" dir="2700000" algn="tl">
                    <a:srgbClr val="C0C0C0"/>
                  </a:outerShdw>
                </a:effectLst>
                <a:latin typeface="微软雅黑" pitchFamily="34" charset="-122"/>
                <a:ea typeface="微软雅黑" pitchFamily="34" charset="-122"/>
              </a:rPr>
              <a:t>库</a:t>
            </a:r>
            <a:endParaRPr lang="zh-CN" altLang="en-US" dirty="0"/>
          </a:p>
        </p:txBody>
      </p:sp>
      <p:sp>
        <p:nvSpPr>
          <p:cNvPr id="4" name="矩形 4"/>
          <p:cNvSpPr>
            <a:spLocks noChangeArrowheads="1"/>
          </p:cNvSpPr>
          <p:nvPr/>
        </p:nvSpPr>
        <p:spPr bwMode="auto">
          <a:xfrm>
            <a:off x="251519" y="4011910"/>
            <a:ext cx="849719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spcBef>
                <a:spcPct val="30000"/>
              </a:spcBef>
              <a:buFont typeface="Wingdings" pitchFamily="2" charset="2"/>
              <a:buChar char="Ø"/>
            </a:pPr>
            <a:r>
              <a:rPr lang="zh-CN" altLang="en-US" sz="1600" dirty="0"/>
              <a:t>业务对象间的继承与组合方式，大大简化了系统的设计</a:t>
            </a:r>
          </a:p>
        </p:txBody>
      </p:sp>
      <p:grpSp>
        <p:nvGrpSpPr>
          <p:cNvPr id="5" name="组合 86"/>
          <p:cNvGrpSpPr>
            <a:grpSpLocks/>
          </p:cNvGrpSpPr>
          <p:nvPr/>
        </p:nvGrpSpPr>
        <p:grpSpPr bwMode="auto">
          <a:xfrm>
            <a:off x="2534230" y="1639590"/>
            <a:ext cx="3997325" cy="2136775"/>
            <a:chOff x="4802188" y="3124200"/>
            <a:chExt cx="3997325" cy="2136577"/>
          </a:xfrm>
        </p:grpSpPr>
        <p:graphicFrame>
          <p:nvGraphicFramePr>
            <p:cNvPr id="6" name="Object 4"/>
            <p:cNvGraphicFramePr>
              <a:graphicFrameLocks noChangeAspect="1"/>
            </p:cNvGraphicFramePr>
            <p:nvPr/>
          </p:nvGraphicFramePr>
          <p:xfrm>
            <a:off x="4802188" y="3124200"/>
            <a:ext cx="3997325" cy="1676400"/>
          </p:xfrm>
          <a:graphic>
            <a:graphicData uri="http://schemas.openxmlformats.org/presentationml/2006/ole">
              <mc:AlternateContent xmlns:mc="http://schemas.openxmlformats.org/markup-compatibility/2006">
                <mc:Choice xmlns:v="urn:schemas-microsoft-com:vml" Requires="v">
                  <p:oleObj spid="_x0000_s4125" name="Picture" r:id="rId3" imgW="3523129" imgH="1479176" progId="Word.Picture.8">
                    <p:embed/>
                  </p:oleObj>
                </mc:Choice>
                <mc:Fallback>
                  <p:oleObj name="Picture" r:id="rId3" imgW="3523129" imgH="1479176"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2188" y="3124200"/>
                          <a:ext cx="3997325"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矩形 85"/>
            <p:cNvSpPr>
              <a:spLocks noChangeArrowheads="1"/>
            </p:cNvSpPr>
            <p:nvPr/>
          </p:nvSpPr>
          <p:spPr bwMode="auto">
            <a:xfrm>
              <a:off x="5715000" y="4953000"/>
              <a:ext cx="162095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400" i="1">
                  <a:solidFill>
                    <a:srgbClr val="FF0000"/>
                  </a:solidFill>
                </a:rPr>
                <a:t>③模块组合示意图</a:t>
              </a:r>
            </a:p>
          </p:txBody>
        </p:sp>
      </p:grpSp>
    </p:spTree>
    <p:extLst>
      <p:ext uri="{BB962C8B-B14F-4D97-AF65-F5344CB8AC3E}">
        <p14:creationId xmlns:p14="http://schemas.microsoft.com/office/powerpoint/2010/main" val="32760492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2"/>
          <p:cNvSpPr>
            <a:spLocks noGrp="1"/>
          </p:cNvSpPr>
          <p:nvPr>
            <p:ph type="title"/>
          </p:nvPr>
        </p:nvSpPr>
        <p:spPr/>
        <p:txBody>
          <a:bodyPr/>
          <a:lstStyle/>
          <a:p>
            <a:r>
              <a:rPr lang="zh-CN" altLang="en-US" dirty="0" smtClean="0"/>
              <a:t>课程收益</a:t>
            </a:r>
            <a:endParaRPr lang="zh-CN" altLang="en-US" dirty="0"/>
          </a:p>
        </p:txBody>
      </p:sp>
      <p:sp>
        <p:nvSpPr>
          <p:cNvPr id="5" name="矩形 4"/>
          <p:cNvSpPr/>
          <p:nvPr/>
        </p:nvSpPr>
        <p:spPr>
          <a:xfrm>
            <a:off x="467544" y="743557"/>
            <a:ext cx="7560840" cy="1508105"/>
          </a:xfrm>
          <a:prstGeom prst="rect">
            <a:avLst/>
          </a:prstGeom>
        </p:spPr>
        <p:txBody>
          <a:bodyPr wrap="square">
            <a:spAutoFit/>
          </a:bodyPr>
          <a:lstStyle/>
          <a:p>
            <a:pPr marL="342900" lvl="0" indent="-342900" defTabSz="457200">
              <a:spcBef>
                <a:spcPts val="600"/>
              </a:spcBef>
              <a:spcAft>
                <a:spcPts val="600"/>
              </a:spcAft>
              <a:buBlip>
                <a:blip r:embed="rId3"/>
              </a:buBlip>
            </a:pPr>
            <a:r>
              <a:rPr kumimoji="1" lang="zh-CN" altLang="en-US" sz="2400" dirty="0" smtClean="0">
                <a:solidFill>
                  <a:prstClr val="black">
                    <a:lumMod val="85000"/>
                    <a:lumOff val="15000"/>
                  </a:prstClr>
                </a:solidFill>
                <a:latin typeface="微软雅黑"/>
                <a:ea typeface="微软雅黑"/>
              </a:rPr>
              <a:t>了解金蝶云星空技术架构</a:t>
            </a:r>
            <a:endParaRPr kumimoji="1" lang="en-US" altLang="zh-CN" sz="2400" dirty="0" smtClean="0">
              <a:solidFill>
                <a:prstClr val="black">
                  <a:lumMod val="85000"/>
                  <a:lumOff val="15000"/>
                </a:prstClr>
              </a:solidFill>
              <a:latin typeface="微软雅黑"/>
              <a:ea typeface="微软雅黑"/>
            </a:endParaRPr>
          </a:p>
          <a:p>
            <a:pPr marL="342900" lvl="0" indent="-342900" defTabSz="457200">
              <a:spcBef>
                <a:spcPts val="600"/>
              </a:spcBef>
              <a:spcAft>
                <a:spcPts val="600"/>
              </a:spcAft>
              <a:buBlip>
                <a:blip r:embed="rId3"/>
              </a:buBlip>
            </a:pPr>
            <a:r>
              <a:rPr kumimoji="1" lang="zh-CN" altLang="en-US" sz="2400" dirty="0">
                <a:solidFill>
                  <a:prstClr val="black">
                    <a:lumMod val="85000"/>
                    <a:lumOff val="15000"/>
                  </a:prstClr>
                </a:solidFill>
                <a:latin typeface="微软雅黑"/>
                <a:ea typeface="微软雅黑"/>
              </a:rPr>
              <a:t>了解金蝶云星空动态</a:t>
            </a:r>
            <a:r>
              <a:rPr kumimoji="1" lang="zh-CN" altLang="en-US" sz="2400" dirty="0" smtClean="0">
                <a:solidFill>
                  <a:prstClr val="black">
                    <a:lumMod val="85000"/>
                    <a:lumOff val="15000"/>
                  </a:prstClr>
                </a:solidFill>
                <a:latin typeface="微软雅黑"/>
                <a:ea typeface="微软雅黑"/>
              </a:rPr>
              <a:t>领域模型</a:t>
            </a:r>
            <a:endParaRPr kumimoji="1" lang="en-US" altLang="zh-CN" sz="2400" dirty="0" smtClean="0">
              <a:solidFill>
                <a:prstClr val="black">
                  <a:lumMod val="85000"/>
                  <a:lumOff val="15000"/>
                </a:prstClr>
              </a:solidFill>
              <a:latin typeface="微软雅黑"/>
              <a:ea typeface="微软雅黑"/>
            </a:endParaRPr>
          </a:p>
          <a:p>
            <a:pPr marL="342900" lvl="0" indent="-342900" defTabSz="457200">
              <a:spcBef>
                <a:spcPts val="600"/>
              </a:spcBef>
              <a:spcAft>
                <a:spcPts val="600"/>
              </a:spcAft>
              <a:buBlip>
                <a:blip r:embed="rId3"/>
              </a:buBlip>
            </a:pPr>
            <a:r>
              <a:rPr kumimoji="1" lang="zh-CN" altLang="en-US" sz="2400" dirty="0">
                <a:solidFill>
                  <a:prstClr val="black">
                    <a:lumMod val="85000"/>
                    <a:lumOff val="15000"/>
                  </a:prstClr>
                </a:solidFill>
                <a:latin typeface="微软雅黑"/>
                <a:ea typeface="微软雅黑"/>
              </a:rPr>
              <a:t>了解金蝶云星空开发</a:t>
            </a:r>
            <a:r>
              <a:rPr kumimoji="1" lang="zh-CN" altLang="en-US" sz="2400" dirty="0" smtClean="0">
                <a:solidFill>
                  <a:prstClr val="black">
                    <a:lumMod val="85000"/>
                    <a:lumOff val="15000"/>
                  </a:prstClr>
                </a:solidFill>
                <a:latin typeface="微软雅黑"/>
                <a:ea typeface="微软雅黑"/>
              </a:rPr>
              <a:t>流程</a:t>
            </a:r>
          </a:p>
        </p:txBody>
      </p:sp>
    </p:spTree>
    <p:extLst>
      <p:ext uri="{BB962C8B-B14F-4D97-AF65-F5344CB8AC3E}">
        <p14:creationId xmlns:p14="http://schemas.microsoft.com/office/powerpoint/2010/main" val="39762089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a:effectLst>
                  <a:outerShdw blurRad="38100" dist="38100" dir="2700000" algn="tl">
                    <a:srgbClr val="C0C0C0"/>
                  </a:outerShdw>
                </a:effectLst>
                <a:latin typeface="微软雅黑" pitchFamily="34" charset="-122"/>
                <a:ea typeface="微软雅黑" pitchFamily="34" charset="-122"/>
              </a:rPr>
              <a:t>动态领域模型类型实例</a:t>
            </a:r>
            <a:endParaRPr lang="zh-CN" altLang="en-US" dirty="0"/>
          </a:p>
        </p:txBody>
      </p:sp>
      <p:sp>
        <p:nvSpPr>
          <p:cNvPr id="4" name="AutoShape 35"/>
          <p:cNvSpPr>
            <a:spLocks noChangeArrowheads="1"/>
          </p:cNvSpPr>
          <p:nvPr/>
        </p:nvSpPr>
        <p:spPr bwMode="auto">
          <a:xfrm>
            <a:off x="611560" y="709654"/>
            <a:ext cx="1395136" cy="258426"/>
          </a:xfrm>
          <a:prstGeom prst="roundRect">
            <a:avLst>
              <a:gd name="adj" fmla="val 16667"/>
            </a:avLst>
          </a:prstGeom>
          <a:solidFill>
            <a:srgbClr val="FFCC00">
              <a:alpha val="76077"/>
            </a:srgbClr>
          </a:solidFill>
          <a:ln w="25400" algn="ctr">
            <a:noFill/>
            <a:miter lim="800000"/>
            <a:headEnd/>
            <a:tailEnd/>
          </a:ln>
          <a:effectLst/>
          <a:scene3d>
            <a:camera prst="orthographicFront">
              <a:rot lat="0" lon="0" rev="0"/>
            </a:camera>
            <a:lightRig rig="chilly" dir="t">
              <a:rot lat="0" lon="0" rev="18480000"/>
            </a:lightRig>
          </a:scene3d>
          <a:sp3d prstMaterial="clear">
            <a:bevelT h="63500"/>
          </a:sp3d>
        </p:spPr>
        <p:txBody>
          <a:bodyPr anchor="ctr"/>
          <a:lstStyle/>
          <a:p>
            <a:pPr marL="342900" indent="-342900" algn="ctr">
              <a:spcBef>
                <a:spcPct val="10000"/>
              </a:spcBef>
              <a:buClr>
                <a:srgbClr val="E1B40C"/>
              </a:buClr>
              <a:buSzPct val="80000"/>
              <a:defRPr/>
            </a:pPr>
            <a:r>
              <a:rPr lang="zh-CN" altLang="en-US" sz="1200" dirty="0">
                <a:latin typeface="微软雅黑" pitchFamily="34" charset="-122"/>
                <a:ea typeface="微软雅黑" pitchFamily="34" charset="-122"/>
                <a:cs typeface="微软雅黑"/>
              </a:rPr>
              <a:t>领域模型</a:t>
            </a:r>
          </a:p>
        </p:txBody>
      </p:sp>
      <p:cxnSp>
        <p:nvCxnSpPr>
          <p:cNvPr id="5" name="AutoShape 41"/>
          <p:cNvCxnSpPr>
            <a:cxnSpLocks noChangeShapeType="1"/>
            <a:stCxn id="4" idx="3"/>
          </p:cNvCxnSpPr>
          <p:nvPr/>
        </p:nvCxnSpPr>
        <p:spPr bwMode="auto">
          <a:xfrm>
            <a:off x="2006600" y="839606"/>
            <a:ext cx="693738" cy="1587"/>
          </a:xfrm>
          <a:prstGeom prst="straightConnector1">
            <a:avLst/>
          </a:prstGeom>
          <a:noFill/>
          <a:ln w="28575">
            <a:solidFill>
              <a:srgbClr val="007FAC"/>
            </a:solidFill>
            <a:round/>
            <a:headEnd/>
            <a:tailEnd type="triangle" w="med" len="med"/>
          </a:ln>
          <a:extLst>
            <a:ext uri="{909E8E84-426E-40DD-AFC4-6F175D3DCCD1}">
              <a14:hiddenFill xmlns:a14="http://schemas.microsoft.com/office/drawing/2010/main">
                <a:noFill/>
              </a14:hiddenFill>
            </a:ext>
          </a:extLst>
        </p:spPr>
      </p:cxnSp>
      <p:sp>
        <p:nvSpPr>
          <p:cNvPr id="6" name="AutoShape 35"/>
          <p:cNvSpPr>
            <a:spLocks noChangeArrowheads="1"/>
          </p:cNvSpPr>
          <p:nvPr/>
        </p:nvSpPr>
        <p:spPr bwMode="auto">
          <a:xfrm>
            <a:off x="2699792" y="709654"/>
            <a:ext cx="1395136" cy="258426"/>
          </a:xfrm>
          <a:prstGeom prst="roundRect">
            <a:avLst>
              <a:gd name="adj" fmla="val 16667"/>
            </a:avLst>
          </a:prstGeom>
          <a:solidFill>
            <a:srgbClr val="FFCC00">
              <a:alpha val="76077"/>
            </a:srgbClr>
          </a:solidFill>
          <a:ln w="25400" algn="ctr">
            <a:noFill/>
            <a:miter lim="800000"/>
            <a:headEnd/>
            <a:tailEnd/>
          </a:ln>
          <a:effectLst/>
          <a:scene3d>
            <a:camera prst="orthographicFront">
              <a:rot lat="0" lon="0" rev="0"/>
            </a:camera>
            <a:lightRig rig="chilly" dir="t">
              <a:rot lat="0" lon="0" rev="18480000"/>
            </a:lightRig>
          </a:scene3d>
          <a:sp3d prstMaterial="clear">
            <a:bevelT h="63500"/>
          </a:sp3d>
        </p:spPr>
        <p:txBody>
          <a:bodyPr anchor="ctr"/>
          <a:lstStyle/>
          <a:p>
            <a:pPr marL="342900" indent="-342900" algn="ctr">
              <a:spcBef>
                <a:spcPct val="10000"/>
              </a:spcBef>
              <a:buClr>
                <a:srgbClr val="E1B40C"/>
              </a:buClr>
              <a:buSzPct val="80000"/>
              <a:defRPr/>
            </a:pPr>
            <a:r>
              <a:rPr lang="zh-CN" altLang="en-US" sz="1200" dirty="0">
                <a:latin typeface="微软雅黑" pitchFamily="34" charset="-122"/>
                <a:ea typeface="微软雅黑" pitchFamily="34" charset="-122"/>
                <a:cs typeface="微软雅黑"/>
              </a:rPr>
              <a:t>表单模型</a:t>
            </a:r>
          </a:p>
        </p:txBody>
      </p:sp>
      <p:sp>
        <p:nvSpPr>
          <p:cNvPr id="7" name="AutoShape 35"/>
          <p:cNvSpPr>
            <a:spLocks noChangeArrowheads="1"/>
          </p:cNvSpPr>
          <p:nvPr/>
        </p:nvSpPr>
        <p:spPr bwMode="auto">
          <a:xfrm>
            <a:off x="4749331" y="1402157"/>
            <a:ext cx="1395136" cy="258426"/>
          </a:xfrm>
          <a:prstGeom prst="roundRect">
            <a:avLst>
              <a:gd name="adj" fmla="val 16667"/>
            </a:avLst>
          </a:prstGeom>
          <a:solidFill>
            <a:srgbClr val="FFCC00">
              <a:alpha val="76077"/>
            </a:srgbClr>
          </a:solidFill>
          <a:ln w="25400" algn="ctr">
            <a:noFill/>
            <a:miter lim="800000"/>
            <a:headEnd/>
            <a:tailEnd/>
          </a:ln>
          <a:effectLst/>
          <a:scene3d>
            <a:camera prst="orthographicFront">
              <a:rot lat="0" lon="0" rev="0"/>
            </a:camera>
            <a:lightRig rig="chilly" dir="t">
              <a:rot lat="0" lon="0" rev="18480000"/>
            </a:lightRig>
          </a:scene3d>
          <a:sp3d prstMaterial="clear">
            <a:bevelT h="63500"/>
          </a:sp3d>
        </p:spPr>
        <p:txBody>
          <a:bodyPr anchor="ctr"/>
          <a:lstStyle/>
          <a:p>
            <a:pPr marL="342900" indent="-342900" algn="ctr">
              <a:spcBef>
                <a:spcPct val="10000"/>
              </a:spcBef>
              <a:buClr>
                <a:srgbClr val="E1B40C"/>
              </a:buClr>
              <a:buSzPct val="80000"/>
              <a:defRPr/>
            </a:pPr>
            <a:r>
              <a:rPr lang="zh-CN" altLang="en-US" sz="1200" dirty="0">
                <a:latin typeface="微软雅黑" pitchFamily="34" charset="-122"/>
                <a:ea typeface="微软雅黑" pitchFamily="34" charset="-122"/>
                <a:cs typeface="微软雅黑"/>
              </a:rPr>
              <a:t>动态表单模型</a:t>
            </a:r>
          </a:p>
        </p:txBody>
      </p:sp>
      <p:sp>
        <p:nvSpPr>
          <p:cNvPr id="8" name="AutoShape 35"/>
          <p:cNvSpPr>
            <a:spLocks noChangeArrowheads="1"/>
          </p:cNvSpPr>
          <p:nvPr/>
        </p:nvSpPr>
        <p:spPr bwMode="auto">
          <a:xfrm>
            <a:off x="7097432" y="627534"/>
            <a:ext cx="1395136" cy="258426"/>
          </a:xfrm>
          <a:prstGeom prst="roundRect">
            <a:avLst>
              <a:gd name="adj" fmla="val 16667"/>
            </a:avLst>
          </a:prstGeom>
          <a:solidFill>
            <a:srgbClr val="FFCC00">
              <a:alpha val="76077"/>
            </a:srgbClr>
          </a:solidFill>
          <a:ln w="25400" algn="ctr">
            <a:noFill/>
            <a:miter lim="800000"/>
            <a:headEnd/>
            <a:tailEnd/>
          </a:ln>
          <a:effectLst/>
          <a:scene3d>
            <a:camera prst="orthographicFront">
              <a:rot lat="0" lon="0" rev="0"/>
            </a:camera>
            <a:lightRig rig="chilly" dir="t">
              <a:rot lat="0" lon="0" rev="18480000"/>
            </a:lightRig>
          </a:scene3d>
          <a:sp3d prstMaterial="clear">
            <a:bevelT h="63500"/>
          </a:sp3d>
        </p:spPr>
        <p:txBody>
          <a:bodyPr anchor="ctr"/>
          <a:lstStyle/>
          <a:p>
            <a:pPr marL="342900" indent="-342900" algn="ctr">
              <a:spcBef>
                <a:spcPct val="10000"/>
              </a:spcBef>
              <a:buClr>
                <a:srgbClr val="E1B40C"/>
              </a:buClr>
              <a:buSzPct val="80000"/>
              <a:defRPr/>
            </a:pPr>
            <a:r>
              <a:rPr lang="zh-CN" altLang="en-US" sz="1200" dirty="0">
                <a:latin typeface="微软雅黑" pitchFamily="34" charset="-122"/>
                <a:ea typeface="微软雅黑" pitchFamily="34" charset="-122"/>
                <a:cs typeface="微软雅黑"/>
              </a:rPr>
              <a:t>普通动态表单</a:t>
            </a:r>
          </a:p>
        </p:txBody>
      </p:sp>
      <p:cxnSp>
        <p:nvCxnSpPr>
          <p:cNvPr id="9" name="肘形连接符​​ 2"/>
          <p:cNvCxnSpPr>
            <a:cxnSpLocks noChangeShapeType="1"/>
            <a:stCxn id="7" idx="3"/>
            <a:endCxn id="8" idx="1"/>
          </p:cNvCxnSpPr>
          <p:nvPr/>
        </p:nvCxnSpPr>
        <p:spPr bwMode="auto">
          <a:xfrm flipV="1">
            <a:off x="6145213" y="757056"/>
            <a:ext cx="952500" cy="774700"/>
          </a:xfrm>
          <a:prstGeom prst="bentConnector3">
            <a:avLst>
              <a:gd name="adj1" fmla="val 50000"/>
            </a:avLst>
          </a:prstGeom>
          <a:noFill/>
          <a:ln w="28575">
            <a:solidFill>
              <a:srgbClr val="007FAC"/>
            </a:solidFill>
            <a:round/>
            <a:headEnd/>
            <a:tailEnd type="triangle" w="med" len="med"/>
          </a:ln>
          <a:extLst>
            <a:ext uri="{909E8E84-426E-40DD-AFC4-6F175D3DCCD1}">
              <a14:hiddenFill xmlns:a14="http://schemas.microsoft.com/office/drawing/2010/main">
                <a:noFill/>
              </a14:hiddenFill>
            </a:ext>
          </a:extLst>
        </p:spPr>
      </p:cxnSp>
      <p:cxnSp>
        <p:nvCxnSpPr>
          <p:cNvPr id="10" name="AutoShape 41"/>
          <p:cNvCxnSpPr>
            <a:cxnSpLocks noChangeShapeType="1"/>
            <a:endCxn id="7" idx="1"/>
          </p:cNvCxnSpPr>
          <p:nvPr/>
        </p:nvCxnSpPr>
        <p:spPr bwMode="auto">
          <a:xfrm>
            <a:off x="3397250" y="1531756"/>
            <a:ext cx="1352550" cy="0"/>
          </a:xfrm>
          <a:prstGeom prst="straightConnector1">
            <a:avLst/>
          </a:prstGeom>
          <a:noFill/>
          <a:ln w="28575">
            <a:solidFill>
              <a:srgbClr val="007FAC"/>
            </a:solidFill>
            <a:round/>
            <a:headEnd/>
            <a:tailEnd type="triangle" w="med" len="med"/>
          </a:ln>
          <a:extLst>
            <a:ext uri="{909E8E84-426E-40DD-AFC4-6F175D3DCCD1}">
              <a14:hiddenFill xmlns:a14="http://schemas.microsoft.com/office/drawing/2010/main">
                <a:noFill/>
              </a14:hiddenFill>
            </a:ext>
          </a:extLst>
        </p:spPr>
      </p:cxnSp>
      <p:sp>
        <p:nvSpPr>
          <p:cNvPr id="11" name="AutoShape 35"/>
          <p:cNvSpPr>
            <a:spLocks noChangeArrowheads="1"/>
          </p:cNvSpPr>
          <p:nvPr/>
        </p:nvSpPr>
        <p:spPr bwMode="auto">
          <a:xfrm>
            <a:off x="7102026" y="987574"/>
            <a:ext cx="1395136" cy="258426"/>
          </a:xfrm>
          <a:prstGeom prst="roundRect">
            <a:avLst>
              <a:gd name="adj" fmla="val 16667"/>
            </a:avLst>
          </a:prstGeom>
          <a:solidFill>
            <a:srgbClr val="FFCC00">
              <a:alpha val="76077"/>
            </a:srgbClr>
          </a:solidFill>
          <a:ln w="25400" algn="ctr">
            <a:noFill/>
            <a:miter lim="800000"/>
            <a:headEnd/>
            <a:tailEnd/>
          </a:ln>
          <a:effectLst/>
          <a:scene3d>
            <a:camera prst="orthographicFront">
              <a:rot lat="0" lon="0" rev="0"/>
            </a:camera>
            <a:lightRig rig="chilly" dir="t">
              <a:rot lat="0" lon="0" rev="18480000"/>
            </a:lightRig>
          </a:scene3d>
          <a:sp3d prstMaterial="clear">
            <a:bevelT h="63500"/>
          </a:sp3d>
        </p:spPr>
        <p:txBody>
          <a:bodyPr anchor="ctr"/>
          <a:lstStyle/>
          <a:p>
            <a:pPr marL="342900" indent="-342900" algn="ctr">
              <a:spcBef>
                <a:spcPct val="10000"/>
              </a:spcBef>
              <a:buClr>
                <a:srgbClr val="E1B40C"/>
              </a:buClr>
              <a:buSzPct val="80000"/>
              <a:defRPr/>
            </a:pPr>
            <a:r>
              <a:rPr lang="zh-CN" altLang="en-US" sz="1200" dirty="0">
                <a:latin typeface="微软雅黑" pitchFamily="34" charset="-122"/>
                <a:ea typeface="微软雅黑" pitchFamily="34" charset="-122"/>
                <a:cs typeface="微软雅黑"/>
              </a:rPr>
              <a:t>过滤条件框</a:t>
            </a:r>
          </a:p>
        </p:txBody>
      </p:sp>
      <p:sp>
        <p:nvSpPr>
          <p:cNvPr id="12" name="AutoShape 35"/>
          <p:cNvSpPr>
            <a:spLocks noChangeArrowheads="1"/>
          </p:cNvSpPr>
          <p:nvPr/>
        </p:nvSpPr>
        <p:spPr bwMode="auto">
          <a:xfrm>
            <a:off x="7092280" y="1347614"/>
            <a:ext cx="1395136" cy="258426"/>
          </a:xfrm>
          <a:prstGeom prst="roundRect">
            <a:avLst>
              <a:gd name="adj" fmla="val 16667"/>
            </a:avLst>
          </a:prstGeom>
          <a:solidFill>
            <a:srgbClr val="FFCC00">
              <a:alpha val="76077"/>
            </a:srgbClr>
          </a:solidFill>
          <a:ln w="25400" algn="ctr">
            <a:noFill/>
            <a:miter lim="800000"/>
            <a:headEnd/>
            <a:tailEnd/>
          </a:ln>
          <a:effectLst/>
          <a:scene3d>
            <a:camera prst="orthographicFront">
              <a:rot lat="0" lon="0" rev="0"/>
            </a:camera>
            <a:lightRig rig="chilly" dir="t">
              <a:rot lat="0" lon="0" rev="18480000"/>
            </a:lightRig>
          </a:scene3d>
          <a:sp3d prstMaterial="clear">
            <a:bevelT h="63500"/>
          </a:sp3d>
        </p:spPr>
        <p:txBody>
          <a:bodyPr anchor="ctr"/>
          <a:lstStyle/>
          <a:p>
            <a:pPr marL="342900" indent="-342900" algn="ctr">
              <a:spcBef>
                <a:spcPct val="10000"/>
              </a:spcBef>
              <a:buClr>
                <a:srgbClr val="E1B40C"/>
              </a:buClr>
              <a:buSzPct val="80000"/>
              <a:defRPr/>
            </a:pPr>
            <a:r>
              <a:rPr lang="zh-CN" altLang="en-US" sz="1200" dirty="0">
                <a:latin typeface="微软雅黑" pitchFamily="34" charset="-122"/>
                <a:ea typeface="微软雅黑" pitchFamily="34" charset="-122"/>
                <a:cs typeface="微软雅黑"/>
              </a:rPr>
              <a:t>向导型动态表单</a:t>
            </a:r>
          </a:p>
        </p:txBody>
      </p:sp>
      <p:sp>
        <p:nvSpPr>
          <p:cNvPr id="13" name="AutoShape 35"/>
          <p:cNvSpPr>
            <a:spLocks noChangeArrowheads="1"/>
          </p:cNvSpPr>
          <p:nvPr/>
        </p:nvSpPr>
        <p:spPr bwMode="auto">
          <a:xfrm>
            <a:off x="4755860" y="3667455"/>
            <a:ext cx="1395136" cy="258426"/>
          </a:xfrm>
          <a:prstGeom prst="roundRect">
            <a:avLst>
              <a:gd name="adj" fmla="val 16667"/>
            </a:avLst>
          </a:prstGeom>
          <a:solidFill>
            <a:srgbClr val="FFCC00">
              <a:alpha val="76077"/>
            </a:srgbClr>
          </a:solidFill>
          <a:ln w="25400" algn="ctr">
            <a:noFill/>
            <a:miter lim="800000"/>
            <a:headEnd/>
            <a:tailEnd/>
          </a:ln>
          <a:effectLst/>
          <a:scene3d>
            <a:camera prst="orthographicFront">
              <a:rot lat="0" lon="0" rev="0"/>
            </a:camera>
            <a:lightRig rig="chilly" dir="t">
              <a:rot lat="0" lon="0" rev="18480000"/>
            </a:lightRig>
          </a:scene3d>
          <a:sp3d prstMaterial="clear">
            <a:bevelT h="63500"/>
          </a:sp3d>
        </p:spPr>
        <p:txBody>
          <a:bodyPr anchor="ctr"/>
          <a:lstStyle/>
          <a:p>
            <a:pPr marL="342900" indent="-342900" algn="ctr">
              <a:spcBef>
                <a:spcPct val="10000"/>
              </a:spcBef>
              <a:buClr>
                <a:srgbClr val="E1B40C"/>
              </a:buClr>
              <a:buSzPct val="80000"/>
              <a:defRPr/>
            </a:pPr>
            <a:r>
              <a:rPr lang="zh-CN" altLang="en-US" sz="1200" dirty="0">
                <a:latin typeface="微软雅黑" pitchFamily="34" charset="-122"/>
                <a:ea typeface="微软雅黑" pitchFamily="34" charset="-122"/>
                <a:cs typeface="微软雅黑"/>
              </a:rPr>
              <a:t>账表模型</a:t>
            </a:r>
          </a:p>
        </p:txBody>
      </p:sp>
      <p:sp>
        <p:nvSpPr>
          <p:cNvPr id="14" name="AutoShape 35"/>
          <p:cNvSpPr>
            <a:spLocks noChangeArrowheads="1"/>
          </p:cNvSpPr>
          <p:nvPr/>
        </p:nvSpPr>
        <p:spPr bwMode="auto">
          <a:xfrm>
            <a:off x="4735637" y="2333325"/>
            <a:ext cx="1395136" cy="258426"/>
          </a:xfrm>
          <a:prstGeom prst="roundRect">
            <a:avLst>
              <a:gd name="adj" fmla="val 16667"/>
            </a:avLst>
          </a:prstGeom>
          <a:solidFill>
            <a:srgbClr val="FFCC00">
              <a:alpha val="76077"/>
            </a:srgbClr>
          </a:solidFill>
          <a:ln w="25400" algn="ctr">
            <a:noFill/>
            <a:miter lim="800000"/>
            <a:headEnd/>
            <a:tailEnd/>
          </a:ln>
          <a:effectLst/>
          <a:scene3d>
            <a:camera prst="orthographicFront">
              <a:rot lat="0" lon="0" rev="0"/>
            </a:camera>
            <a:lightRig rig="chilly" dir="t">
              <a:rot lat="0" lon="0" rev="18480000"/>
            </a:lightRig>
          </a:scene3d>
          <a:sp3d prstMaterial="clear">
            <a:bevelT h="63500"/>
          </a:sp3d>
        </p:spPr>
        <p:txBody>
          <a:bodyPr anchor="ctr"/>
          <a:lstStyle/>
          <a:p>
            <a:pPr marL="342900" indent="-342900" algn="ctr">
              <a:spcBef>
                <a:spcPct val="10000"/>
              </a:spcBef>
              <a:buClr>
                <a:srgbClr val="E1B40C"/>
              </a:buClr>
              <a:buSzPct val="80000"/>
              <a:defRPr/>
            </a:pPr>
            <a:r>
              <a:rPr lang="zh-CN" altLang="en-US" sz="1200" dirty="0">
                <a:latin typeface="微软雅黑" pitchFamily="34" charset="-122"/>
                <a:ea typeface="微软雅黑" pitchFamily="34" charset="-122"/>
                <a:cs typeface="微软雅黑"/>
              </a:rPr>
              <a:t>基础资料模型</a:t>
            </a:r>
          </a:p>
        </p:txBody>
      </p:sp>
      <p:sp>
        <p:nvSpPr>
          <p:cNvPr id="15" name="AutoShape 35"/>
          <p:cNvSpPr>
            <a:spLocks noChangeArrowheads="1"/>
          </p:cNvSpPr>
          <p:nvPr/>
        </p:nvSpPr>
        <p:spPr bwMode="auto">
          <a:xfrm>
            <a:off x="612383" y="1392190"/>
            <a:ext cx="1395136" cy="258426"/>
          </a:xfrm>
          <a:prstGeom prst="roundRect">
            <a:avLst>
              <a:gd name="adj" fmla="val 16667"/>
            </a:avLst>
          </a:prstGeom>
          <a:solidFill>
            <a:srgbClr val="FFCC00">
              <a:alpha val="76077"/>
            </a:srgbClr>
          </a:solidFill>
          <a:ln w="25400" algn="ctr">
            <a:noFill/>
            <a:miter lim="800000"/>
            <a:headEnd/>
            <a:tailEnd/>
          </a:ln>
          <a:effectLst/>
          <a:scene3d>
            <a:camera prst="orthographicFront">
              <a:rot lat="0" lon="0" rev="0"/>
            </a:camera>
            <a:lightRig rig="chilly" dir="t">
              <a:rot lat="0" lon="0" rev="18480000"/>
            </a:lightRig>
          </a:scene3d>
          <a:sp3d prstMaterial="clear">
            <a:bevelT h="63500"/>
          </a:sp3d>
        </p:spPr>
        <p:txBody>
          <a:bodyPr anchor="ctr"/>
          <a:lstStyle/>
          <a:p>
            <a:pPr marL="342900" indent="-342900" algn="ctr">
              <a:spcBef>
                <a:spcPct val="10000"/>
              </a:spcBef>
              <a:buClr>
                <a:srgbClr val="E1B40C"/>
              </a:buClr>
              <a:buSzPct val="80000"/>
              <a:defRPr/>
            </a:pPr>
            <a:r>
              <a:rPr lang="zh-CN" altLang="en-US" sz="1200" dirty="0">
                <a:latin typeface="微软雅黑" pitchFamily="34" charset="-122"/>
                <a:ea typeface="微软雅黑" pitchFamily="34" charset="-122"/>
                <a:cs typeface="微软雅黑"/>
              </a:rPr>
              <a:t>无独立界面模型</a:t>
            </a:r>
          </a:p>
        </p:txBody>
      </p:sp>
      <p:sp>
        <p:nvSpPr>
          <p:cNvPr id="16" name="AutoShape 35"/>
          <p:cNvSpPr>
            <a:spLocks noChangeArrowheads="1"/>
          </p:cNvSpPr>
          <p:nvPr/>
        </p:nvSpPr>
        <p:spPr bwMode="auto">
          <a:xfrm>
            <a:off x="1448672" y="1851670"/>
            <a:ext cx="1539150" cy="258426"/>
          </a:xfrm>
          <a:prstGeom prst="roundRect">
            <a:avLst>
              <a:gd name="adj" fmla="val 16667"/>
            </a:avLst>
          </a:prstGeom>
          <a:solidFill>
            <a:srgbClr val="FFCC00">
              <a:alpha val="76077"/>
            </a:srgbClr>
          </a:solidFill>
          <a:ln w="25400" algn="ctr">
            <a:noFill/>
            <a:miter lim="800000"/>
            <a:headEnd/>
            <a:tailEnd/>
          </a:ln>
          <a:effectLst/>
          <a:scene3d>
            <a:camera prst="orthographicFront">
              <a:rot lat="0" lon="0" rev="0"/>
            </a:camera>
            <a:lightRig rig="chilly" dir="t">
              <a:rot lat="0" lon="0" rev="18480000"/>
            </a:lightRig>
          </a:scene3d>
          <a:sp3d prstMaterial="clear">
            <a:bevelT h="63500"/>
          </a:sp3d>
        </p:spPr>
        <p:txBody>
          <a:bodyPr anchor="ctr"/>
          <a:lstStyle/>
          <a:p>
            <a:pPr marL="342900" indent="-342900" algn="ctr">
              <a:spcBef>
                <a:spcPct val="10000"/>
              </a:spcBef>
              <a:buClr>
                <a:srgbClr val="E1B40C"/>
              </a:buClr>
              <a:buSzPct val="80000"/>
              <a:defRPr/>
            </a:pPr>
            <a:r>
              <a:rPr lang="zh-CN" altLang="en-US" sz="1200" dirty="0">
                <a:latin typeface="微软雅黑" pitchFamily="34" charset="-122"/>
                <a:ea typeface="微软雅黑" pitchFamily="34" charset="-122"/>
                <a:cs typeface="微软雅黑"/>
              </a:rPr>
              <a:t>工作流模型</a:t>
            </a:r>
          </a:p>
        </p:txBody>
      </p:sp>
      <p:sp>
        <p:nvSpPr>
          <p:cNvPr id="17" name="AutoShape 35"/>
          <p:cNvSpPr>
            <a:spLocks noChangeArrowheads="1"/>
          </p:cNvSpPr>
          <p:nvPr/>
        </p:nvSpPr>
        <p:spPr bwMode="auto">
          <a:xfrm>
            <a:off x="1448671" y="2249096"/>
            <a:ext cx="1539151" cy="258426"/>
          </a:xfrm>
          <a:prstGeom prst="roundRect">
            <a:avLst>
              <a:gd name="adj" fmla="val 16667"/>
            </a:avLst>
          </a:prstGeom>
          <a:solidFill>
            <a:srgbClr val="FFCC00">
              <a:alpha val="76077"/>
            </a:srgbClr>
          </a:solidFill>
          <a:ln w="25400" algn="ctr">
            <a:noFill/>
            <a:miter lim="800000"/>
            <a:headEnd/>
            <a:tailEnd/>
          </a:ln>
          <a:effectLst/>
          <a:scene3d>
            <a:camera prst="orthographicFront">
              <a:rot lat="0" lon="0" rev="0"/>
            </a:camera>
            <a:lightRig rig="chilly" dir="t">
              <a:rot lat="0" lon="0" rev="18480000"/>
            </a:lightRig>
          </a:scene3d>
          <a:sp3d prstMaterial="clear">
            <a:bevelT h="63500"/>
          </a:sp3d>
        </p:spPr>
        <p:txBody>
          <a:bodyPr anchor="ctr"/>
          <a:lstStyle/>
          <a:p>
            <a:pPr marL="342900" indent="-342900" algn="ctr">
              <a:spcBef>
                <a:spcPct val="10000"/>
              </a:spcBef>
              <a:buClr>
                <a:srgbClr val="E1B40C"/>
              </a:buClr>
              <a:buSzPct val="80000"/>
              <a:defRPr/>
            </a:pPr>
            <a:r>
              <a:rPr lang="zh-CN" altLang="en-US" sz="1200" dirty="0">
                <a:latin typeface="微软雅黑" pitchFamily="34" charset="-122"/>
                <a:ea typeface="微软雅黑" pitchFamily="34" charset="-122"/>
                <a:cs typeface="微软雅黑"/>
              </a:rPr>
              <a:t>审批流模型</a:t>
            </a:r>
          </a:p>
        </p:txBody>
      </p:sp>
      <p:cxnSp>
        <p:nvCxnSpPr>
          <p:cNvPr id="18" name="肘形连接符​​ 29"/>
          <p:cNvCxnSpPr>
            <a:cxnSpLocks noChangeShapeType="1"/>
            <a:stCxn id="7" idx="3"/>
            <a:endCxn id="11" idx="1"/>
          </p:cNvCxnSpPr>
          <p:nvPr/>
        </p:nvCxnSpPr>
        <p:spPr bwMode="auto">
          <a:xfrm flipV="1">
            <a:off x="6145213" y="1117418"/>
            <a:ext cx="957262" cy="414338"/>
          </a:xfrm>
          <a:prstGeom prst="bentConnector3">
            <a:avLst>
              <a:gd name="adj1" fmla="val 50000"/>
            </a:avLst>
          </a:prstGeom>
          <a:noFill/>
          <a:ln w="28575">
            <a:solidFill>
              <a:srgbClr val="007FAC"/>
            </a:solidFill>
            <a:round/>
            <a:headEnd/>
            <a:tailEnd type="triangle" w="med" len="med"/>
          </a:ln>
          <a:extLst>
            <a:ext uri="{909E8E84-426E-40DD-AFC4-6F175D3DCCD1}">
              <a14:hiddenFill xmlns:a14="http://schemas.microsoft.com/office/drawing/2010/main">
                <a:noFill/>
              </a14:hiddenFill>
            </a:ext>
          </a:extLst>
        </p:spPr>
      </p:cxnSp>
      <p:cxnSp>
        <p:nvCxnSpPr>
          <p:cNvPr id="19" name="肘形连接符​​ 30"/>
          <p:cNvCxnSpPr>
            <a:cxnSpLocks noChangeShapeType="1"/>
            <a:stCxn id="7" idx="3"/>
            <a:endCxn id="12" idx="1"/>
          </p:cNvCxnSpPr>
          <p:nvPr/>
        </p:nvCxnSpPr>
        <p:spPr bwMode="auto">
          <a:xfrm flipV="1">
            <a:off x="6145213" y="1476193"/>
            <a:ext cx="947737" cy="55563"/>
          </a:xfrm>
          <a:prstGeom prst="bentConnector3">
            <a:avLst>
              <a:gd name="adj1" fmla="val 50000"/>
            </a:avLst>
          </a:prstGeom>
          <a:noFill/>
          <a:ln w="28575">
            <a:solidFill>
              <a:srgbClr val="007FAC"/>
            </a:solidFill>
            <a:round/>
            <a:headEnd/>
            <a:tailEnd type="triangle" w="med" len="med"/>
          </a:ln>
          <a:extLst>
            <a:ext uri="{909E8E84-426E-40DD-AFC4-6F175D3DCCD1}">
              <a14:hiddenFill xmlns:a14="http://schemas.microsoft.com/office/drawing/2010/main">
                <a:noFill/>
              </a14:hiddenFill>
            </a:ext>
          </a:extLst>
        </p:spPr>
      </p:cxnSp>
      <p:cxnSp>
        <p:nvCxnSpPr>
          <p:cNvPr id="20" name="肘形连接符​​ 31"/>
          <p:cNvCxnSpPr>
            <a:cxnSpLocks noChangeShapeType="1"/>
            <a:stCxn id="6" idx="2"/>
            <a:endCxn id="13" idx="1"/>
          </p:cNvCxnSpPr>
          <p:nvPr/>
        </p:nvCxnSpPr>
        <p:spPr bwMode="auto">
          <a:xfrm rot="16200000" flipH="1">
            <a:off x="2662237" y="1703206"/>
            <a:ext cx="2828925" cy="1358900"/>
          </a:xfrm>
          <a:prstGeom prst="bentConnector2">
            <a:avLst/>
          </a:prstGeom>
          <a:noFill/>
          <a:ln w="28575">
            <a:solidFill>
              <a:srgbClr val="007FAC"/>
            </a:solidFill>
            <a:round/>
            <a:headEnd/>
            <a:tailEnd type="triangle" w="med" len="med"/>
          </a:ln>
          <a:extLst>
            <a:ext uri="{909E8E84-426E-40DD-AFC4-6F175D3DCCD1}">
              <a14:hiddenFill xmlns:a14="http://schemas.microsoft.com/office/drawing/2010/main">
                <a:noFill/>
              </a14:hiddenFill>
            </a:ext>
          </a:extLst>
        </p:spPr>
      </p:cxnSp>
      <p:cxnSp>
        <p:nvCxnSpPr>
          <p:cNvPr id="21" name="肘形连接符​​ 34"/>
          <p:cNvCxnSpPr>
            <a:cxnSpLocks noChangeShapeType="1"/>
            <a:stCxn id="6" idx="2"/>
            <a:endCxn id="14" idx="1"/>
          </p:cNvCxnSpPr>
          <p:nvPr/>
        </p:nvCxnSpPr>
        <p:spPr bwMode="auto">
          <a:xfrm rot="16200000" flipH="1">
            <a:off x="3319463" y="1045980"/>
            <a:ext cx="1493838" cy="1338263"/>
          </a:xfrm>
          <a:prstGeom prst="bentConnector2">
            <a:avLst/>
          </a:prstGeom>
          <a:noFill/>
          <a:ln w="28575">
            <a:solidFill>
              <a:srgbClr val="007FAC"/>
            </a:solidFill>
            <a:round/>
            <a:headEnd/>
            <a:tailEnd type="triangle" w="med" len="med"/>
          </a:ln>
          <a:extLst>
            <a:ext uri="{909E8E84-426E-40DD-AFC4-6F175D3DCCD1}">
              <a14:hiddenFill xmlns:a14="http://schemas.microsoft.com/office/drawing/2010/main">
                <a:noFill/>
              </a14:hiddenFill>
            </a:ext>
          </a:extLst>
        </p:spPr>
      </p:cxnSp>
      <p:cxnSp>
        <p:nvCxnSpPr>
          <p:cNvPr id="22" name="肘形连接符​​ 54"/>
          <p:cNvCxnSpPr>
            <a:cxnSpLocks noChangeShapeType="1"/>
          </p:cNvCxnSpPr>
          <p:nvPr/>
        </p:nvCxnSpPr>
        <p:spPr bwMode="auto">
          <a:xfrm rot="5400000">
            <a:off x="1099865" y="1187268"/>
            <a:ext cx="423862" cy="1587"/>
          </a:xfrm>
          <a:prstGeom prst="bentConnector3">
            <a:avLst>
              <a:gd name="adj1" fmla="val 74704"/>
            </a:avLst>
          </a:prstGeom>
          <a:noFill/>
          <a:ln w="28575">
            <a:solidFill>
              <a:srgbClr val="007FAC"/>
            </a:solidFill>
            <a:round/>
            <a:headEnd/>
            <a:tailEnd type="triangle" w="med" len="med"/>
          </a:ln>
          <a:extLst>
            <a:ext uri="{909E8E84-426E-40DD-AFC4-6F175D3DCCD1}">
              <a14:hiddenFill xmlns:a14="http://schemas.microsoft.com/office/drawing/2010/main">
                <a:noFill/>
              </a14:hiddenFill>
            </a:ext>
          </a:extLst>
        </p:spPr>
      </p:cxnSp>
      <p:cxnSp>
        <p:nvCxnSpPr>
          <p:cNvPr id="23" name="肘形连接符​​ 55"/>
          <p:cNvCxnSpPr>
            <a:cxnSpLocks noChangeShapeType="1"/>
            <a:stCxn id="15" idx="2"/>
            <a:endCxn id="16" idx="1"/>
          </p:cNvCxnSpPr>
          <p:nvPr/>
        </p:nvCxnSpPr>
        <p:spPr bwMode="auto">
          <a:xfrm rot="16200000" flipH="1">
            <a:off x="1214178" y="1746388"/>
            <a:ext cx="330267" cy="138721"/>
          </a:xfrm>
          <a:prstGeom prst="bentConnector2">
            <a:avLst/>
          </a:prstGeom>
          <a:noFill/>
          <a:ln w="28575">
            <a:solidFill>
              <a:srgbClr val="007FAC"/>
            </a:solidFill>
            <a:round/>
            <a:headEnd/>
            <a:tailEnd type="triangle" w="med" len="med"/>
          </a:ln>
          <a:extLst>
            <a:ext uri="{909E8E84-426E-40DD-AFC4-6F175D3DCCD1}">
              <a14:hiddenFill xmlns:a14="http://schemas.microsoft.com/office/drawing/2010/main">
                <a:noFill/>
              </a14:hiddenFill>
            </a:ext>
          </a:extLst>
        </p:spPr>
      </p:cxnSp>
      <p:cxnSp>
        <p:nvCxnSpPr>
          <p:cNvPr id="24" name="肘形连接符​​ 56"/>
          <p:cNvCxnSpPr>
            <a:cxnSpLocks noChangeShapeType="1"/>
            <a:stCxn id="15" idx="2"/>
            <a:endCxn id="17" idx="1"/>
          </p:cNvCxnSpPr>
          <p:nvPr/>
        </p:nvCxnSpPr>
        <p:spPr bwMode="auto">
          <a:xfrm rot="16200000" flipH="1">
            <a:off x="1015465" y="1945102"/>
            <a:ext cx="727693" cy="138720"/>
          </a:xfrm>
          <a:prstGeom prst="bentConnector2">
            <a:avLst/>
          </a:prstGeom>
          <a:noFill/>
          <a:ln w="28575">
            <a:solidFill>
              <a:srgbClr val="007FAC"/>
            </a:solidFill>
            <a:round/>
            <a:headEnd/>
            <a:tailEnd type="triangle" w="med" len="med"/>
          </a:ln>
          <a:extLst>
            <a:ext uri="{909E8E84-426E-40DD-AFC4-6F175D3DCCD1}">
              <a14:hiddenFill xmlns:a14="http://schemas.microsoft.com/office/drawing/2010/main">
                <a:noFill/>
              </a14:hiddenFill>
            </a:ext>
          </a:extLst>
        </p:spPr>
      </p:cxnSp>
      <p:sp>
        <p:nvSpPr>
          <p:cNvPr id="25" name="AutoShape 35"/>
          <p:cNvSpPr>
            <a:spLocks noChangeArrowheads="1"/>
          </p:cNvSpPr>
          <p:nvPr/>
        </p:nvSpPr>
        <p:spPr bwMode="auto">
          <a:xfrm>
            <a:off x="1446042" y="2634233"/>
            <a:ext cx="1541781" cy="258426"/>
          </a:xfrm>
          <a:prstGeom prst="roundRect">
            <a:avLst>
              <a:gd name="adj" fmla="val 16667"/>
            </a:avLst>
          </a:prstGeom>
          <a:solidFill>
            <a:srgbClr val="FFCC00">
              <a:alpha val="76077"/>
            </a:srgbClr>
          </a:solidFill>
          <a:ln w="25400" algn="ctr">
            <a:noFill/>
            <a:miter lim="800000"/>
            <a:headEnd/>
            <a:tailEnd/>
          </a:ln>
          <a:effectLst/>
          <a:scene3d>
            <a:camera prst="orthographicFront">
              <a:rot lat="0" lon="0" rev="0"/>
            </a:camera>
            <a:lightRig rig="chilly" dir="t">
              <a:rot lat="0" lon="0" rev="18480000"/>
            </a:lightRig>
          </a:scene3d>
          <a:sp3d prstMaterial="clear">
            <a:bevelT h="63500"/>
          </a:sp3d>
        </p:spPr>
        <p:txBody>
          <a:bodyPr anchor="ctr"/>
          <a:lstStyle/>
          <a:p>
            <a:pPr marL="342900" indent="-342900" algn="ctr">
              <a:spcBef>
                <a:spcPct val="10000"/>
              </a:spcBef>
              <a:buClr>
                <a:srgbClr val="E1B40C"/>
              </a:buClr>
              <a:buSzPct val="80000"/>
              <a:defRPr/>
            </a:pPr>
            <a:r>
              <a:rPr lang="zh-CN" altLang="en-US" sz="1200" dirty="0">
                <a:latin typeface="微软雅黑" pitchFamily="34" charset="-122"/>
                <a:ea typeface="微软雅黑" pitchFamily="34" charset="-122"/>
                <a:cs typeface="微软雅黑"/>
              </a:rPr>
              <a:t>弹性域模型</a:t>
            </a:r>
          </a:p>
        </p:txBody>
      </p:sp>
      <p:cxnSp>
        <p:nvCxnSpPr>
          <p:cNvPr id="26" name="肘形连接符​​ 65"/>
          <p:cNvCxnSpPr>
            <a:cxnSpLocks noChangeShapeType="1"/>
            <a:stCxn id="15" idx="2"/>
            <a:endCxn id="27" idx="1"/>
          </p:cNvCxnSpPr>
          <p:nvPr/>
        </p:nvCxnSpPr>
        <p:spPr bwMode="auto">
          <a:xfrm rot="16200000" flipH="1">
            <a:off x="638195" y="2322371"/>
            <a:ext cx="1488704" cy="145193"/>
          </a:xfrm>
          <a:prstGeom prst="bentConnector2">
            <a:avLst/>
          </a:prstGeom>
          <a:noFill/>
          <a:ln w="28575">
            <a:solidFill>
              <a:srgbClr val="007FAC"/>
            </a:solidFill>
            <a:round/>
            <a:headEnd/>
            <a:tailEnd type="triangle" w="med" len="med"/>
          </a:ln>
          <a:extLst>
            <a:ext uri="{909E8E84-426E-40DD-AFC4-6F175D3DCCD1}">
              <a14:hiddenFill xmlns:a14="http://schemas.microsoft.com/office/drawing/2010/main">
                <a:noFill/>
              </a14:hiddenFill>
            </a:ext>
          </a:extLst>
        </p:spPr>
      </p:cxnSp>
      <p:sp>
        <p:nvSpPr>
          <p:cNvPr id="27" name="AutoShape 35"/>
          <p:cNvSpPr>
            <a:spLocks noChangeArrowheads="1"/>
          </p:cNvSpPr>
          <p:nvPr/>
        </p:nvSpPr>
        <p:spPr bwMode="auto">
          <a:xfrm>
            <a:off x="1455144" y="3010107"/>
            <a:ext cx="1532680" cy="258426"/>
          </a:xfrm>
          <a:prstGeom prst="roundRect">
            <a:avLst>
              <a:gd name="adj" fmla="val 16667"/>
            </a:avLst>
          </a:prstGeom>
          <a:solidFill>
            <a:srgbClr val="FFCC00">
              <a:alpha val="76077"/>
            </a:srgbClr>
          </a:solidFill>
          <a:ln w="25400" algn="ctr">
            <a:noFill/>
            <a:miter lim="800000"/>
            <a:headEnd/>
            <a:tailEnd/>
          </a:ln>
          <a:effectLst/>
          <a:scene3d>
            <a:camera prst="orthographicFront">
              <a:rot lat="0" lon="0" rev="0"/>
            </a:camera>
            <a:lightRig rig="chilly" dir="t">
              <a:rot lat="0" lon="0" rev="18480000"/>
            </a:lightRig>
          </a:scene3d>
          <a:sp3d prstMaterial="clear">
            <a:bevelT h="63500"/>
          </a:sp3d>
        </p:spPr>
        <p:txBody>
          <a:bodyPr anchor="ctr"/>
          <a:lstStyle/>
          <a:p>
            <a:pPr marL="342900" indent="-342900" algn="ctr">
              <a:spcBef>
                <a:spcPct val="10000"/>
              </a:spcBef>
              <a:buClr>
                <a:srgbClr val="E1B40C"/>
              </a:buClr>
              <a:buSzPct val="80000"/>
              <a:defRPr/>
            </a:pPr>
            <a:r>
              <a:rPr lang="zh-CN" altLang="en-US" sz="1200" dirty="0">
                <a:latin typeface="微软雅黑" pitchFamily="34" charset="-122"/>
                <a:ea typeface="微软雅黑" pitchFamily="34" charset="-122"/>
                <a:cs typeface="微软雅黑"/>
              </a:rPr>
              <a:t>金蝶电子报表模型</a:t>
            </a:r>
          </a:p>
        </p:txBody>
      </p:sp>
      <p:cxnSp>
        <p:nvCxnSpPr>
          <p:cNvPr id="28" name="肘形连接符​​ 56"/>
          <p:cNvCxnSpPr>
            <a:cxnSpLocks noChangeShapeType="1"/>
            <a:stCxn id="15" idx="2"/>
            <a:endCxn id="25" idx="1"/>
          </p:cNvCxnSpPr>
          <p:nvPr/>
        </p:nvCxnSpPr>
        <p:spPr bwMode="auto">
          <a:xfrm rot="16200000" flipH="1">
            <a:off x="821581" y="2138985"/>
            <a:ext cx="1112830" cy="136091"/>
          </a:xfrm>
          <a:prstGeom prst="bentConnector2">
            <a:avLst/>
          </a:prstGeom>
          <a:noFill/>
          <a:ln w="28575">
            <a:solidFill>
              <a:srgbClr val="007FAC"/>
            </a:solidFill>
            <a:round/>
            <a:headEnd/>
            <a:tailEnd type="triangle" w="med" len="med"/>
          </a:ln>
          <a:extLst>
            <a:ext uri="{909E8E84-426E-40DD-AFC4-6F175D3DCCD1}">
              <a14:hiddenFill xmlns:a14="http://schemas.microsoft.com/office/drawing/2010/main">
                <a:noFill/>
              </a14:hiddenFill>
            </a:ext>
          </a:extLst>
        </p:spPr>
      </p:cxnSp>
      <p:sp>
        <p:nvSpPr>
          <p:cNvPr id="29" name="AutoShape 35"/>
          <p:cNvSpPr>
            <a:spLocks noChangeArrowheads="1"/>
          </p:cNvSpPr>
          <p:nvPr/>
        </p:nvSpPr>
        <p:spPr bwMode="auto">
          <a:xfrm>
            <a:off x="7092280" y="3555767"/>
            <a:ext cx="1395136" cy="258426"/>
          </a:xfrm>
          <a:prstGeom prst="roundRect">
            <a:avLst>
              <a:gd name="adj" fmla="val 16667"/>
            </a:avLst>
          </a:prstGeom>
          <a:solidFill>
            <a:srgbClr val="FFCC00">
              <a:alpha val="76077"/>
            </a:srgbClr>
          </a:solidFill>
          <a:ln w="25400" algn="ctr">
            <a:noFill/>
            <a:miter lim="800000"/>
            <a:headEnd/>
            <a:tailEnd/>
          </a:ln>
          <a:effectLst/>
          <a:scene3d>
            <a:camera prst="orthographicFront">
              <a:rot lat="0" lon="0" rev="0"/>
            </a:camera>
            <a:lightRig rig="chilly" dir="t">
              <a:rot lat="0" lon="0" rev="18480000"/>
            </a:lightRig>
          </a:scene3d>
          <a:sp3d prstMaterial="clear">
            <a:bevelT h="63500"/>
          </a:sp3d>
        </p:spPr>
        <p:txBody>
          <a:bodyPr anchor="ctr"/>
          <a:lstStyle/>
          <a:p>
            <a:pPr marL="342900" indent="-342900" algn="ctr">
              <a:spcBef>
                <a:spcPct val="10000"/>
              </a:spcBef>
              <a:buClr>
                <a:srgbClr val="E1B40C"/>
              </a:buClr>
              <a:buSzPct val="80000"/>
              <a:defRPr/>
            </a:pPr>
            <a:r>
              <a:rPr lang="zh-CN" altLang="en-US" sz="1200" dirty="0">
                <a:latin typeface="微软雅黑" pitchFamily="34" charset="-122"/>
                <a:ea typeface="微软雅黑" pitchFamily="34" charset="-122"/>
                <a:cs typeface="微软雅黑"/>
              </a:rPr>
              <a:t>简单账表</a:t>
            </a:r>
          </a:p>
        </p:txBody>
      </p:sp>
      <p:sp>
        <p:nvSpPr>
          <p:cNvPr id="30" name="AutoShape 35"/>
          <p:cNvSpPr>
            <a:spLocks noChangeArrowheads="1"/>
          </p:cNvSpPr>
          <p:nvPr/>
        </p:nvSpPr>
        <p:spPr bwMode="auto">
          <a:xfrm>
            <a:off x="7092280" y="3950014"/>
            <a:ext cx="1395136" cy="258426"/>
          </a:xfrm>
          <a:prstGeom prst="roundRect">
            <a:avLst>
              <a:gd name="adj" fmla="val 16667"/>
            </a:avLst>
          </a:prstGeom>
          <a:solidFill>
            <a:srgbClr val="FFCC00">
              <a:alpha val="76077"/>
            </a:srgbClr>
          </a:solidFill>
          <a:ln w="25400" algn="ctr">
            <a:noFill/>
            <a:miter lim="800000"/>
            <a:headEnd/>
            <a:tailEnd/>
          </a:ln>
          <a:effectLst/>
          <a:scene3d>
            <a:camera prst="orthographicFront">
              <a:rot lat="0" lon="0" rev="0"/>
            </a:camera>
            <a:lightRig rig="chilly" dir="t">
              <a:rot lat="0" lon="0" rev="18480000"/>
            </a:lightRig>
          </a:scene3d>
          <a:sp3d prstMaterial="clear">
            <a:bevelT h="63500"/>
          </a:sp3d>
        </p:spPr>
        <p:txBody>
          <a:bodyPr anchor="ctr"/>
          <a:lstStyle/>
          <a:p>
            <a:pPr marL="342900" indent="-342900" algn="ctr">
              <a:spcBef>
                <a:spcPct val="10000"/>
              </a:spcBef>
              <a:buClr>
                <a:srgbClr val="E1B40C"/>
              </a:buClr>
              <a:buSzPct val="80000"/>
              <a:defRPr/>
            </a:pPr>
            <a:r>
              <a:rPr lang="zh-CN" altLang="en-US" sz="1200" dirty="0">
                <a:latin typeface="微软雅黑" pitchFamily="34" charset="-122"/>
                <a:ea typeface="微软雅黑" pitchFamily="34" charset="-122"/>
                <a:cs typeface="微软雅黑"/>
              </a:rPr>
              <a:t>树形账表</a:t>
            </a:r>
          </a:p>
        </p:txBody>
      </p:sp>
      <p:sp>
        <p:nvSpPr>
          <p:cNvPr id="31" name="AutoShape 35"/>
          <p:cNvSpPr>
            <a:spLocks noChangeArrowheads="1"/>
          </p:cNvSpPr>
          <p:nvPr/>
        </p:nvSpPr>
        <p:spPr bwMode="auto">
          <a:xfrm>
            <a:off x="7127676" y="4325000"/>
            <a:ext cx="1395136" cy="258426"/>
          </a:xfrm>
          <a:prstGeom prst="roundRect">
            <a:avLst>
              <a:gd name="adj" fmla="val 16667"/>
            </a:avLst>
          </a:prstGeom>
          <a:solidFill>
            <a:srgbClr val="FFCC00">
              <a:alpha val="76077"/>
            </a:srgbClr>
          </a:solidFill>
          <a:ln w="25400" algn="ctr">
            <a:noFill/>
            <a:miter lim="800000"/>
            <a:headEnd/>
            <a:tailEnd/>
          </a:ln>
          <a:effectLst/>
          <a:scene3d>
            <a:camera prst="orthographicFront">
              <a:rot lat="0" lon="0" rev="0"/>
            </a:camera>
            <a:lightRig rig="chilly" dir="t">
              <a:rot lat="0" lon="0" rev="18480000"/>
            </a:lightRig>
          </a:scene3d>
          <a:sp3d prstMaterial="clear">
            <a:bevelT h="63500"/>
          </a:sp3d>
        </p:spPr>
        <p:txBody>
          <a:bodyPr anchor="ctr"/>
          <a:lstStyle/>
          <a:p>
            <a:pPr marL="342900" indent="-342900" algn="ctr">
              <a:spcBef>
                <a:spcPct val="10000"/>
              </a:spcBef>
              <a:buClr>
                <a:srgbClr val="E1B40C"/>
              </a:buClr>
              <a:buSzPct val="80000"/>
              <a:defRPr/>
            </a:pPr>
            <a:r>
              <a:rPr lang="zh-CN" altLang="en-US" sz="1200" dirty="0">
                <a:latin typeface="微软雅黑" pitchFamily="34" charset="-122"/>
                <a:ea typeface="微软雅黑" pitchFamily="34" charset="-122"/>
                <a:cs typeface="微软雅黑"/>
              </a:rPr>
              <a:t>台账</a:t>
            </a:r>
          </a:p>
        </p:txBody>
      </p:sp>
      <p:cxnSp>
        <p:nvCxnSpPr>
          <p:cNvPr id="32" name="肘形连接符​​ 2"/>
          <p:cNvCxnSpPr>
            <a:cxnSpLocks noChangeShapeType="1"/>
            <a:endCxn id="30" idx="1"/>
          </p:cNvCxnSpPr>
          <p:nvPr/>
        </p:nvCxnSpPr>
        <p:spPr bwMode="auto">
          <a:xfrm>
            <a:off x="6156325" y="3806643"/>
            <a:ext cx="936625" cy="273050"/>
          </a:xfrm>
          <a:prstGeom prst="bentConnector3">
            <a:avLst>
              <a:gd name="adj1" fmla="val 62602"/>
            </a:avLst>
          </a:prstGeom>
          <a:noFill/>
          <a:ln w="28575">
            <a:solidFill>
              <a:srgbClr val="007FAC"/>
            </a:solidFill>
            <a:round/>
            <a:headEnd/>
            <a:tailEnd type="triangle" w="med" len="med"/>
          </a:ln>
          <a:extLst>
            <a:ext uri="{909E8E84-426E-40DD-AFC4-6F175D3DCCD1}">
              <a14:hiddenFill xmlns:a14="http://schemas.microsoft.com/office/drawing/2010/main">
                <a:noFill/>
              </a14:hiddenFill>
            </a:ext>
          </a:extLst>
        </p:spPr>
      </p:cxnSp>
      <p:cxnSp>
        <p:nvCxnSpPr>
          <p:cNvPr id="33" name="肘形连接符​​ 29"/>
          <p:cNvCxnSpPr>
            <a:cxnSpLocks noChangeShapeType="1"/>
            <a:stCxn id="13" idx="3"/>
            <a:endCxn id="29" idx="1"/>
          </p:cNvCxnSpPr>
          <p:nvPr/>
        </p:nvCxnSpPr>
        <p:spPr bwMode="auto">
          <a:xfrm flipV="1">
            <a:off x="6151563" y="3684406"/>
            <a:ext cx="941387" cy="112712"/>
          </a:xfrm>
          <a:prstGeom prst="bentConnector3">
            <a:avLst>
              <a:gd name="adj1" fmla="val 60444"/>
            </a:avLst>
          </a:prstGeom>
          <a:noFill/>
          <a:ln w="28575">
            <a:solidFill>
              <a:srgbClr val="007FAC"/>
            </a:solidFill>
            <a:round/>
            <a:headEnd/>
            <a:tailEnd type="triangle" w="med" len="med"/>
          </a:ln>
          <a:extLst>
            <a:ext uri="{909E8E84-426E-40DD-AFC4-6F175D3DCCD1}">
              <a14:hiddenFill xmlns:a14="http://schemas.microsoft.com/office/drawing/2010/main">
                <a:noFill/>
              </a14:hiddenFill>
            </a:ext>
          </a:extLst>
        </p:spPr>
      </p:cxnSp>
      <p:cxnSp>
        <p:nvCxnSpPr>
          <p:cNvPr id="34" name="肘形连接符​​ 30"/>
          <p:cNvCxnSpPr>
            <a:cxnSpLocks noChangeShapeType="1"/>
            <a:stCxn id="13" idx="3"/>
            <a:endCxn id="31" idx="1"/>
          </p:cNvCxnSpPr>
          <p:nvPr/>
        </p:nvCxnSpPr>
        <p:spPr bwMode="auto">
          <a:xfrm>
            <a:off x="6151563" y="3797118"/>
            <a:ext cx="976312" cy="657225"/>
          </a:xfrm>
          <a:prstGeom prst="bentConnector3">
            <a:avLst>
              <a:gd name="adj1" fmla="val 60065"/>
            </a:avLst>
          </a:prstGeom>
          <a:noFill/>
          <a:ln w="28575">
            <a:solidFill>
              <a:srgbClr val="007FAC"/>
            </a:solidFill>
            <a:round/>
            <a:headEnd/>
            <a:tailEnd type="triangle" w="med" len="med"/>
          </a:ln>
          <a:extLst>
            <a:ext uri="{909E8E84-426E-40DD-AFC4-6F175D3DCCD1}">
              <a14:hiddenFill xmlns:a14="http://schemas.microsoft.com/office/drawing/2010/main">
                <a:noFill/>
              </a14:hiddenFill>
            </a:ext>
          </a:extLst>
        </p:spPr>
      </p:cxnSp>
      <p:sp>
        <p:nvSpPr>
          <p:cNvPr id="35" name="AutoShape 35"/>
          <p:cNvSpPr>
            <a:spLocks noChangeArrowheads="1"/>
          </p:cNvSpPr>
          <p:nvPr/>
        </p:nvSpPr>
        <p:spPr bwMode="auto">
          <a:xfrm>
            <a:off x="4735638" y="2645740"/>
            <a:ext cx="1395136" cy="258426"/>
          </a:xfrm>
          <a:prstGeom prst="roundRect">
            <a:avLst>
              <a:gd name="adj" fmla="val 16667"/>
            </a:avLst>
          </a:prstGeom>
          <a:solidFill>
            <a:srgbClr val="FFCC00">
              <a:alpha val="76077"/>
            </a:srgbClr>
          </a:solidFill>
          <a:ln w="25400" algn="ctr">
            <a:noFill/>
            <a:miter lim="800000"/>
            <a:headEnd/>
            <a:tailEnd/>
          </a:ln>
          <a:effectLst/>
          <a:scene3d>
            <a:camera prst="orthographicFront">
              <a:rot lat="0" lon="0" rev="0"/>
            </a:camera>
            <a:lightRig rig="chilly" dir="t">
              <a:rot lat="0" lon="0" rev="18480000"/>
            </a:lightRig>
          </a:scene3d>
          <a:sp3d prstMaterial="clear">
            <a:bevelT h="63500"/>
          </a:sp3d>
        </p:spPr>
        <p:txBody>
          <a:bodyPr anchor="ctr"/>
          <a:lstStyle/>
          <a:p>
            <a:pPr marL="342900" indent="-342900" algn="ctr">
              <a:spcBef>
                <a:spcPct val="10000"/>
              </a:spcBef>
              <a:buClr>
                <a:srgbClr val="E1B40C"/>
              </a:buClr>
              <a:buSzPct val="80000"/>
              <a:defRPr/>
            </a:pPr>
            <a:r>
              <a:rPr lang="zh-CN" altLang="en-US" sz="1200" dirty="0">
                <a:latin typeface="微软雅黑" pitchFamily="34" charset="-122"/>
                <a:ea typeface="微软雅黑" pitchFamily="34" charset="-122"/>
                <a:cs typeface="微软雅黑"/>
              </a:rPr>
              <a:t>单据模型</a:t>
            </a:r>
          </a:p>
        </p:txBody>
      </p:sp>
      <p:cxnSp>
        <p:nvCxnSpPr>
          <p:cNvPr id="36" name="肘形连接符​​ 34"/>
          <p:cNvCxnSpPr>
            <a:cxnSpLocks noChangeShapeType="1"/>
            <a:stCxn id="6" idx="2"/>
            <a:endCxn id="35" idx="1"/>
          </p:cNvCxnSpPr>
          <p:nvPr/>
        </p:nvCxnSpPr>
        <p:spPr bwMode="auto">
          <a:xfrm rot="16200000" flipH="1">
            <a:off x="3163094" y="1202349"/>
            <a:ext cx="1806575" cy="1338263"/>
          </a:xfrm>
          <a:prstGeom prst="bentConnector2">
            <a:avLst/>
          </a:prstGeom>
          <a:noFill/>
          <a:ln w="28575">
            <a:solidFill>
              <a:srgbClr val="007FAC"/>
            </a:solidFill>
            <a:round/>
            <a:headEnd/>
            <a:tailEnd type="triangle" w="med" len="med"/>
          </a:ln>
          <a:extLst>
            <a:ext uri="{909E8E84-426E-40DD-AFC4-6F175D3DCCD1}">
              <a14:hiddenFill xmlns:a14="http://schemas.microsoft.com/office/drawing/2010/main">
                <a:noFill/>
              </a14:hiddenFill>
            </a:ext>
          </a:extLst>
        </p:spPr>
      </p:cxnSp>
      <p:sp>
        <p:nvSpPr>
          <p:cNvPr id="37" name="AutoShape 35"/>
          <p:cNvSpPr>
            <a:spLocks noChangeArrowheads="1"/>
          </p:cNvSpPr>
          <p:nvPr/>
        </p:nvSpPr>
        <p:spPr bwMode="auto">
          <a:xfrm>
            <a:off x="4735638" y="2981397"/>
            <a:ext cx="1395136" cy="258426"/>
          </a:xfrm>
          <a:prstGeom prst="roundRect">
            <a:avLst>
              <a:gd name="adj" fmla="val 16667"/>
            </a:avLst>
          </a:prstGeom>
          <a:solidFill>
            <a:srgbClr val="FFCC00">
              <a:alpha val="76077"/>
            </a:srgbClr>
          </a:solidFill>
          <a:ln w="25400" algn="ctr">
            <a:noFill/>
            <a:miter lim="800000"/>
            <a:headEnd/>
            <a:tailEnd/>
          </a:ln>
          <a:effectLst/>
          <a:scene3d>
            <a:camera prst="orthographicFront">
              <a:rot lat="0" lon="0" rev="0"/>
            </a:camera>
            <a:lightRig rig="chilly" dir="t">
              <a:rot lat="0" lon="0" rev="18480000"/>
            </a:lightRig>
          </a:scene3d>
          <a:sp3d prstMaterial="clear">
            <a:bevelT h="63500"/>
          </a:sp3d>
        </p:spPr>
        <p:txBody>
          <a:bodyPr anchor="ctr"/>
          <a:lstStyle/>
          <a:p>
            <a:pPr marL="342900" indent="-342900" algn="ctr">
              <a:spcBef>
                <a:spcPct val="10000"/>
              </a:spcBef>
              <a:buClr>
                <a:srgbClr val="E1B40C"/>
              </a:buClr>
              <a:buSzPct val="80000"/>
              <a:defRPr/>
            </a:pPr>
            <a:r>
              <a:rPr lang="zh-CN" altLang="en-US" sz="1200" dirty="0">
                <a:latin typeface="微软雅黑" pitchFamily="34" charset="-122"/>
                <a:ea typeface="微软雅黑" pitchFamily="34" charset="-122"/>
                <a:cs typeface="微软雅黑"/>
              </a:rPr>
              <a:t>系统参数模型</a:t>
            </a:r>
          </a:p>
        </p:txBody>
      </p:sp>
      <p:cxnSp>
        <p:nvCxnSpPr>
          <p:cNvPr id="38" name="肘形连接符​​ 34"/>
          <p:cNvCxnSpPr>
            <a:cxnSpLocks noChangeShapeType="1"/>
            <a:stCxn id="6" idx="2"/>
            <a:endCxn id="37" idx="1"/>
          </p:cNvCxnSpPr>
          <p:nvPr/>
        </p:nvCxnSpPr>
        <p:spPr bwMode="auto">
          <a:xfrm rot="16200000" flipH="1">
            <a:off x="2994819" y="1370624"/>
            <a:ext cx="2143125" cy="1338263"/>
          </a:xfrm>
          <a:prstGeom prst="bentConnector2">
            <a:avLst/>
          </a:prstGeom>
          <a:noFill/>
          <a:ln w="28575">
            <a:solidFill>
              <a:srgbClr val="007FAC"/>
            </a:solidFill>
            <a:round/>
            <a:headEnd/>
            <a:tailEnd type="triangle" w="med" len="med"/>
          </a:ln>
          <a:extLst>
            <a:ext uri="{909E8E84-426E-40DD-AFC4-6F175D3DCCD1}">
              <a14:hiddenFill xmlns:a14="http://schemas.microsoft.com/office/drawing/2010/main">
                <a:noFill/>
              </a14:hiddenFill>
            </a:ext>
          </a:extLst>
        </p:spPr>
      </p:cxnSp>
      <p:cxnSp>
        <p:nvCxnSpPr>
          <p:cNvPr id="39" name="肘形连接符​​ 34"/>
          <p:cNvCxnSpPr>
            <a:cxnSpLocks noChangeShapeType="1"/>
            <a:stCxn id="6" idx="2"/>
            <a:endCxn id="40" idx="1"/>
          </p:cNvCxnSpPr>
          <p:nvPr/>
        </p:nvCxnSpPr>
        <p:spPr bwMode="auto">
          <a:xfrm rot="16200000" flipH="1">
            <a:off x="2832894" y="1532549"/>
            <a:ext cx="2466975" cy="1338263"/>
          </a:xfrm>
          <a:prstGeom prst="bentConnector2">
            <a:avLst/>
          </a:prstGeom>
          <a:noFill/>
          <a:ln w="28575">
            <a:solidFill>
              <a:srgbClr val="007FAC"/>
            </a:solidFill>
            <a:round/>
            <a:headEnd/>
            <a:tailEnd type="triangle" w="med" len="med"/>
          </a:ln>
          <a:extLst>
            <a:ext uri="{909E8E84-426E-40DD-AFC4-6F175D3DCCD1}">
              <a14:hiddenFill xmlns:a14="http://schemas.microsoft.com/office/drawing/2010/main">
                <a:noFill/>
              </a14:hiddenFill>
            </a:ext>
          </a:extLst>
        </p:spPr>
      </p:cxnSp>
      <p:sp>
        <p:nvSpPr>
          <p:cNvPr id="40" name="AutoShape 35"/>
          <p:cNvSpPr>
            <a:spLocks noChangeArrowheads="1"/>
          </p:cNvSpPr>
          <p:nvPr/>
        </p:nvSpPr>
        <p:spPr bwMode="auto">
          <a:xfrm>
            <a:off x="4735638" y="3306360"/>
            <a:ext cx="1395136" cy="258426"/>
          </a:xfrm>
          <a:prstGeom prst="roundRect">
            <a:avLst>
              <a:gd name="adj" fmla="val 16667"/>
            </a:avLst>
          </a:prstGeom>
          <a:solidFill>
            <a:srgbClr val="FFCC00">
              <a:alpha val="76077"/>
            </a:srgbClr>
          </a:solidFill>
          <a:ln w="25400" algn="ctr">
            <a:noFill/>
            <a:miter lim="800000"/>
            <a:headEnd/>
            <a:tailEnd/>
          </a:ln>
          <a:effectLst/>
          <a:scene3d>
            <a:camera prst="orthographicFront">
              <a:rot lat="0" lon="0" rev="0"/>
            </a:camera>
            <a:lightRig rig="chilly" dir="t">
              <a:rot lat="0" lon="0" rev="18480000"/>
            </a:lightRig>
          </a:scene3d>
          <a:sp3d prstMaterial="clear">
            <a:bevelT h="63500"/>
          </a:sp3d>
        </p:spPr>
        <p:txBody>
          <a:bodyPr anchor="ctr"/>
          <a:lstStyle/>
          <a:p>
            <a:pPr marL="342900" indent="-342900" algn="ctr">
              <a:spcBef>
                <a:spcPct val="10000"/>
              </a:spcBef>
              <a:buClr>
                <a:srgbClr val="E1B40C"/>
              </a:buClr>
              <a:buSzPct val="80000"/>
              <a:defRPr/>
            </a:pPr>
            <a:r>
              <a:rPr lang="zh-CN" altLang="en-US" sz="1200" dirty="0">
                <a:latin typeface="微软雅黑" pitchFamily="34" charset="-122"/>
                <a:ea typeface="微软雅黑" pitchFamily="34" charset="-122"/>
                <a:cs typeface="微软雅黑"/>
              </a:rPr>
              <a:t>套打模型</a:t>
            </a:r>
          </a:p>
        </p:txBody>
      </p:sp>
      <p:sp>
        <p:nvSpPr>
          <p:cNvPr id="41" name="AutoShape 35"/>
          <p:cNvSpPr>
            <a:spLocks noChangeArrowheads="1"/>
          </p:cNvSpPr>
          <p:nvPr/>
        </p:nvSpPr>
        <p:spPr bwMode="auto">
          <a:xfrm>
            <a:off x="4735637" y="2005798"/>
            <a:ext cx="1395136" cy="258426"/>
          </a:xfrm>
          <a:prstGeom prst="roundRect">
            <a:avLst>
              <a:gd name="adj" fmla="val 16667"/>
            </a:avLst>
          </a:prstGeom>
          <a:solidFill>
            <a:srgbClr val="FFCC00">
              <a:alpha val="76077"/>
            </a:srgbClr>
          </a:solidFill>
          <a:ln w="25400" algn="ctr">
            <a:noFill/>
            <a:miter lim="800000"/>
            <a:headEnd/>
            <a:tailEnd/>
          </a:ln>
          <a:effectLst/>
          <a:scene3d>
            <a:camera prst="orthographicFront">
              <a:rot lat="0" lon="0" rev="0"/>
            </a:camera>
            <a:lightRig rig="chilly" dir="t">
              <a:rot lat="0" lon="0" rev="18480000"/>
            </a:lightRig>
          </a:scene3d>
          <a:sp3d prstMaterial="clear">
            <a:bevelT h="63500"/>
          </a:sp3d>
        </p:spPr>
        <p:txBody>
          <a:bodyPr anchor="ctr"/>
          <a:lstStyle/>
          <a:p>
            <a:pPr marL="342900" indent="-342900" algn="ctr">
              <a:spcBef>
                <a:spcPct val="10000"/>
              </a:spcBef>
              <a:buClr>
                <a:srgbClr val="E1B40C"/>
              </a:buClr>
              <a:buSzPct val="80000"/>
              <a:defRPr/>
            </a:pPr>
            <a:r>
              <a:rPr lang="zh-CN" altLang="en-US" sz="1200" dirty="0">
                <a:latin typeface="微软雅黑" pitchFamily="34" charset="-122"/>
                <a:ea typeface="微软雅黑" pitchFamily="34" charset="-122"/>
                <a:cs typeface="微软雅黑"/>
              </a:rPr>
              <a:t>辅助资料模型</a:t>
            </a:r>
          </a:p>
        </p:txBody>
      </p:sp>
      <p:cxnSp>
        <p:nvCxnSpPr>
          <p:cNvPr id="42" name="肘形连接符​​ 34"/>
          <p:cNvCxnSpPr>
            <a:cxnSpLocks noChangeShapeType="1"/>
            <a:stCxn id="6" idx="2"/>
            <a:endCxn id="41" idx="1"/>
          </p:cNvCxnSpPr>
          <p:nvPr/>
        </p:nvCxnSpPr>
        <p:spPr bwMode="auto">
          <a:xfrm rot="16200000" flipH="1">
            <a:off x="3482975" y="882468"/>
            <a:ext cx="1166813" cy="1338263"/>
          </a:xfrm>
          <a:prstGeom prst="bentConnector2">
            <a:avLst/>
          </a:prstGeom>
          <a:noFill/>
          <a:ln w="28575">
            <a:solidFill>
              <a:srgbClr val="007FAC"/>
            </a:solidFill>
            <a:round/>
            <a:headEnd/>
            <a:tailEnd type="triangle" w="med" len="med"/>
          </a:ln>
          <a:extLst>
            <a:ext uri="{909E8E84-426E-40DD-AFC4-6F175D3DCCD1}">
              <a14:hiddenFill xmlns:a14="http://schemas.microsoft.com/office/drawing/2010/main">
                <a:noFill/>
              </a14:hiddenFill>
            </a:ext>
          </a:extLst>
        </p:spPr>
      </p:cxnSp>
      <p:sp>
        <p:nvSpPr>
          <p:cNvPr id="43" name="AutoShape 35"/>
          <p:cNvSpPr>
            <a:spLocks noChangeArrowheads="1"/>
          </p:cNvSpPr>
          <p:nvPr/>
        </p:nvSpPr>
        <p:spPr bwMode="auto">
          <a:xfrm>
            <a:off x="7102026" y="1686496"/>
            <a:ext cx="1395136" cy="258426"/>
          </a:xfrm>
          <a:prstGeom prst="roundRect">
            <a:avLst>
              <a:gd name="adj" fmla="val 16667"/>
            </a:avLst>
          </a:prstGeom>
          <a:solidFill>
            <a:srgbClr val="FFCC00">
              <a:alpha val="76077"/>
            </a:srgbClr>
          </a:solidFill>
          <a:ln w="25400" algn="ctr">
            <a:noFill/>
            <a:miter lim="800000"/>
            <a:headEnd/>
            <a:tailEnd/>
          </a:ln>
          <a:effectLst/>
          <a:scene3d>
            <a:camera prst="orthographicFront">
              <a:rot lat="0" lon="0" rev="0"/>
            </a:camera>
            <a:lightRig rig="chilly" dir="t">
              <a:rot lat="0" lon="0" rev="18480000"/>
            </a:lightRig>
          </a:scene3d>
          <a:sp3d prstMaterial="clear">
            <a:bevelT h="63500"/>
          </a:sp3d>
        </p:spPr>
        <p:txBody>
          <a:bodyPr anchor="ctr"/>
          <a:lstStyle/>
          <a:p>
            <a:pPr marL="342900" indent="-342900" algn="ctr">
              <a:spcBef>
                <a:spcPct val="10000"/>
              </a:spcBef>
              <a:buClr>
                <a:srgbClr val="E1B40C"/>
              </a:buClr>
              <a:buSzPct val="80000"/>
              <a:defRPr/>
            </a:pPr>
            <a:r>
              <a:rPr lang="en-US" altLang="zh-CN" sz="1200" dirty="0">
                <a:latin typeface="微软雅黑" pitchFamily="34" charset="-122"/>
                <a:ea typeface="微软雅黑" pitchFamily="34" charset="-122"/>
                <a:cs typeface="微软雅黑"/>
              </a:rPr>
              <a:t>…</a:t>
            </a:r>
            <a:endParaRPr lang="zh-CN" altLang="en-US" sz="1200" dirty="0">
              <a:latin typeface="微软雅黑" pitchFamily="34" charset="-122"/>
              <a:ea typeface="微软雅黑" pitchFamily="34" charset="-122"/>
              <a:cs typeface="微软雅黑"/>
            </a:endParaRPr>
          </a:p>
        </p:txBody>
      </p:sp>
      <p:cxnSp>
        <p:nvCxnSpPr>
          <p:cNvPr id="44" name="肘形连接符​​ 30"/>
          <p:cNvCxnSpPr>
            <a:cxnSpLocks noChangeShapeType="1"/>
            <a:stCxn id="7" idx="3"/>
            <a:endCxn id="43" idx="1"/>
          </p:cNvCxnSpPr>
          <p:nvPr/>
        </p:nvCxnSpPr>
        <p:spPr bwMode="auto">
          <a:xfrm>
            <a:off x="6145213" y="1531756"/>
            <a:ext cx="957262" cy="284162"/>
          </a:xfrm>
          <a:prstGeom prst="bentConnector3">
            <a:avLst>
              <a:gd name="adj1" fmla="val 50000"/>
            </a:avLst>
          </a:prstGeom>
          <a:noFill/>
          <a:ln w="28575">
            <a:solidFill>
              <a:srgbClr val="007FAC"/>
            </a:solidFill>
            <a:round/>
            <a:headEnd/>
            <a:tailEnd type="triangle" w="med" len="med"/>
          </a:ln>
          <a:extLst>
            <a:ext uri="{909E8E84-426E-40DD-AFC4-6F175D3DCCD1}">
              <a14:hiddenFill xmlns:a14="http://schemas.microsoft.com/office/drawing/2010/main">
                <a:noFill/>
              </a14:hiddenFill>
            </a:ext>
          </a:extLst>
        </p:spPr>
      </p:cxnSp>
      <p:sp>
        <p:nvSpPr>
          <p:cNvPr id="45" name="AutoShape 35"/>
          <p:cNvSpPr>
            <a:spLocks noChangeArrowheads="1"/>
          </p:cNvSpPr>
          <p:nvPr/>
        </p:nvSpPr>
        <p:spPr bwMode="auto">
          <a:xfrm>
            <a:off x="1455144" y="3396728"/>
            <a:ext cx="1532680" cy="258426"/>
          </a:xfrm>
          <a:prstGeom prst="roundRect">
            <a:avLst>
              <a:gd name="adj" fmla="val 16667"/>
            </a:avLst>
          </a:prstGeom>
          <a:solidFill>
            <a:srgbClr val="FFCC00">
              <a:alpha val="76077"/>
            </a:srgbClr>
          </a:solidFill>
          <a:ln w="25400" algn="ctr">
            <a:noFill/>
            <a:miter lim="800000"/>
            <a:headEnd/>
            <a:tailEnd/>
          </a:ln>
          <a:effectLst/>
          <a:scene3d>
            <a:camera prst="orthographicFront">
              <a:rot lat="0" lon="0" rev="0"/>
            </a:camera>
            <a:lightRig rig="chilly" dir="t">
              <a:rot lat="0" lon="0" rev="18480000"/>
            </a:lightRig>
          </a:scene3d>
          <a:sp3d prstMaterial="clear">
            <a:bevelT h="63500"/>
          </a:sp3d>
        </p:spPr>
        <p:txBody>
          <a:bodyPr anchor="ctr"/>
          <a:lstStyle/>
          <a:p>
            <a:pPr marL="342900" indent="-342900" algn="ctr">
              <a:spcBef>
                <a:spcPct val="10000"/>
              </a:spcBef>
              <a:buClr>
                <a:srgbClr val="E1B40C"/>
              </a:buClr>
              <a:buSzPct val="80000"/>
              <a:defRPr/>
            </a:pPr>
            <a:r>
              <a:rPr lang="zh-CN" altLang="en-US" sz="1200" dirty="0">
                <a:latin typeface="微软雅黑" pitchFamily="34" charset="-122"/>
                <a:ea typeface="微软雅黑" pitchFamily="34" charset="-122"/>
                <a:cs typeface="微软雅黑"/>
              </a:rPr>
              <a:t>转换规则模型</a:t>
            </a:r>
          </a:p>
        </p:txBody>
      </p:sp>
      <p:cxnSp>
        <p:nvCxnSpPr>
          <p:cNvPr id="46" name="肘形连接符​​ 65"/>
          <p:cNvCxnSpPr>
            <a:cxnSpLocks noChangeShapeType="1"/>
          </p:cNvCxnSpPr>
          <p:nvPr/>
        </p:nvCxnSpPr>
        <p:spPr bwMode="auto">
          <a:xfrm rot="16200000" flipH="1">
            <a:off x="554831" y="2616052"/>
            <a:ext cx="1674813" cy="146050"/>
          </a:xfrm>
          <a:prstGeom prst="bentConnector2">
            <a:avLst/>
          </a:prstGeom>
          <a:noFill/>
          <a:ln w="28575">
            <a:solidFill>
              <a:srgbClr val="007FAC"/>
            </a:solidFill>
            <a:round/>
            <a:headEnd/>
            <a:tailEnd type="triangle" w="med" len="med"/>
          </a:ln>
          <a:extLst>
            <a:ext uri="{909E8E84-426E-40DD-AFC4-6F175D3DCCD1}">
              <a14:hiddenFill xmlns:a14="http://schemas.microsoft.com/office/drawing/2010/main">
                <a:noFill/>
              </a14:hiddenFill>
            </a:ext>
          </a:extLst>
        </p:spPr>
      </p:cxnSp>
      <p:sp>
        <p:nvSpPr>
          <p:cNvPr id="47" name="AutoShape 35"/>
          <p:cNvSpPr>
            <a:spLocks noChangeArrowheads="1"/>
          </p:cNvSpPr>
          <p:nvPr/>
        </p:nvSpPr>
        <p:spPr bwMode="auto">
          <a:xfrm>
            <a:off x="1455144" y="3767311"/>
            <a:ext cx="1532680" cy="258426"/>
          </a:xfrm>
          <a:prstGeom prst="roundRect">
            <a:avLst>
              <a:gd name="adj" fmla="val 16667"/>
            </a:avLst>
          </a:prstGeom>
          <a:solidFill>
            <a:srgbClr val="FFCC00">
              <a:alpha val="76077"/>
            </a:srgbClr>
          </a:solidFill>
          <a:ln w="25400" algn="ctr">
            <a:noFill/>
            <a:miter lim="800000"/>
            <a:headEnd/>
            <a:tailEnd/>
          </a:ln>
          <a:effectLst/>
          <a:scene3d>
            <a:camera prst="orthographicFront">
              <a:rot lat="0" lon="0" rev="0"/>
            </a:camera>
            <a:lightRig rig="chilly" dir="t">
              <a:rot lat="0" lon="0" rev="18480000"/>
            </a:lightRig>
          </a:scene3d>
          <a:sp3d prstMaterial="clear">
            <a:bevelT h="63500"/>
          </a:sp3d>
        </p:spPr>
        <p:txBody>
          <a:bodyPr anchor="ctr"/>
          <a:lstStyle/>
          <a:p>
            <a:pPr marL="342900" indent="-342900" algn="ctr">
              <a:spcBef>
                <a:spcPct val="10000"/>
              </a:spcBef>
              <a:buClr>
                <a:srgbClr val="E1B40C"/>
              </a:buClr>
              <a:buSzPct val="80000"/>
              <a:defRPr/>
            </a:pPr>
            <a:r>
              <a:rPr lang="zh-CN" altLang="en-US" sz="1200" dirty="0">
                <a:latin typeface="微软雅黑" pitchFamily="34" charset="-122"/>
                <a:ea typeface="微软雅黑" pitchFamily="34" charset="-122"/>
                <a:cs typeface="微软雅黑"/>
              </a:rPr>
              <a:t>业务流程模型</a:t>
            </a:r>
          </a:p>
        </p:txBody>
      </p:sp>
      <p:cxnSp>
        <p:nvCxnSpPr>
          <p:cNvPr id="48" name="肘形连接符​​ 65"/>
          <p:cNvCxnSpPr>
            <a:cxnSpLocks noChangeShapeType="1"/>
          </p:cNvCxnSpPr>
          <p:nvPr/>
        </p:nvCxnSpPr>
        <p:spPr bwMode="auto">
          <a:xfrm rot="16200000" flipH="1">
            <a:off x="200026" y="2636564"/>
            <a:ext cx="2393950" cy="174625"/>
          </a:xfrm>
          <a:prstGeom prst="bentConnector2">
            <a:avLst/>
          </a:prstGeom>
          <a:noFill/>
          <a:ln w="28575">
            <a:solidFill>
              <a:srgbClr val="007FAC"/>
            </a:solidFill>
            <a:round/>
            <a:headEnd/>
            <a:tailEnd type="triangle" w="med" len="med"/>
          </a:ln>
          <a:extLst>
            <a:ext uri="{909E8E84-426E-40DD-AFC4-6F175D3DCCD1}">
              <a14:hiddenFill xmlns:a14="http://schemas.microsoft.com/office/drawing/2010/main">
                <a:noFill/>
              </a14:hiddenFill>
            </a:ext>
          </a:extLst>
        </p:spPr>
      </p:cxnSp>
      <p:sp>
        <p:nvSpPr>
          <p:cNvPr id="49" name="AutoShape 35"/>
          <p:cNvSpPr>
            <a:spLocks noChangeArrowheads="1"/>
          </p:cNvSpPr>
          <p:nvPr/>
        </p:nvSpPr>
        <p:spPr bwMode="auto">
          <a:xfrm>
            <a:off x="1455144" y="4136680"/>
            <a:ext cx="1532680" cy="258426"/>
          </a:xfrm>
          <a:prstGeom prst="roundRect">
            <a:avLst>
              <a:gd name="adj" fmla="val 16667"/>
            </a:avLst>
          </a:prstGeom>
          <a:solidFill>
            <a:srgbClr val="FFCC00">
              <a:alpha val="76077"/>
            </a:srgbClr>
          </a:solidFill>
          <a:ln w="25400" algn="ctr">
            <a:noFill/>
            <a:miter lim="800000"/>
            <a:headEnd/>
            <a:tailEnd/>
          </a:ln>
          <a:effectLst/>
          <a:scene3d>
            <a:camera prst="orthographicFront">
              <a:rot lat="0" lon="0" rev="0"/>
            </a:camera>
            <a:lightRig rig="chilly" dir="t">
              <a:rot lat="0" lon="0" rev="18480000"/>
            </a:lightRig>
          </a:scene3d>
          <a:sp3d prstMaterial="clear">
            <a:bevelT h="63500"/>
          </a:sp3d>
        </p:spPr>
        <p:txBody>
          <a:bodyPr anchor="ctr"/>
          <a:lstStyle/>
          <a:p>
            <a:pPr marL="342900" indent="-342900" algn="ctr">
              <a:spcBef>
                <a:spcPct val="10000"/>
              </a:spcBef>
              <a:buClr>
                <a:srgbClr val="E1B40C"/>
              </a:buClr>
              <a:buSzPct val="80000"/>
              <a:defRPr/>
            </a:pPr>
            <a:r>
              <a:rPr lang="zh-CN" altLang="en-US" sz="1200" dirty="0">
                <a:latin typeface="微软雅黑" pitchFamily="34" charset="-122"/>
                <a:ea typeface="微软雅黑" pitchFamily="34" charset="-122"/>
                <a:cs typeface="微软雅黑"/>
              </a:rPr>
              <a:t>薪酬计算模型</a:t>
            </a:r>
          </a:p>
        </p:txBody>
      </p:sp>
      <p:sp>
        <p:nvSpPr>
          <p:cNvPr id="50" name="AutoShape 35"/>
          <p:cNvSpPr>
            <a:spLocks noChangeArrowheads="1"/>
          </p:cNvSpPr>
          <p:nvPr/>
        </p:nvSpPr>
        <p:spPr bwMode="auto">
          <a:xfrm>
            <a:off x="1455144" y="4501310"/>
            <a:ext cx="1532680" cy="258426"/>
          </a:xfrm>
          <a:prstGeom prst="roundRect">
            <a:avLst>
              <a:gd name="adj" fmla="val 16667"/>
            </a:avLst>
          </a:prstGeom>
          <a:solidFill>
            <a:srgbClr val="FFCC00">
              <a:alpha val="76077"/>
            </a:srgbClr>
          </a:solidFill>
          <a:ln w="25400" algn="ctr">
            <a:noFill/>
            <a:miter lim="800000"/>
            <a:headEnd/>
            <a:tailEnd/>
          </a:ln>
          <a:effectLst/>
          <a:scene3d>
            <a:camera prst="orthographicFront">
              <a:rot lat="0" lon="0" rev="0"/>
            </a:camera>
            <a:lightRig rig="chilly" dir="t">
              <a:rot lat="0" lon="0" rev="18480000"/>
            </a:lightRig>
          </a:scene3d>
          <a:sp3d prstMaterial="clear">
            <a:bevelT h="63500"/>
          </a:sp3d>
        </p:spPr>
        <p:txBody>
          <a:bodyPr anchor="ctr"/>
          <a:lstStyle/>
          <a:p>
            <a:pPr marL="342900" indent="-342900" algn="ctr">
              <a:spcBef>
                <a:spcPct val="10000"/>
              </a:spcBef>
              <a:buClr>
                <a:srgbClr val="E1B40C"/>
              </a:buClr>
              <a:buSzPct val="80000"/>
              <a:defRPr/>
            </a:pPr>
            <a:r>
              <a:rPr lang="zh-CN" altLang="en-US" sz="1200" dirty="0">
                <a:latin typeface="微软雅黑" pitchFamily="34" charset="-122"/>
                <a:ea typeface="微软雅黑" pitchFamily="34" charset="-122"/>
                <a:cs typeface="微软雅黑"/>
              </a:rPr>
              <a:t>表达式模型</a:t>
            </a:r>
          </a:p>
        </p:txBody>
      </p:sp>
      <p:cxnSp>
        <p:nvCxnSpPr>
          <p:cNvPr id="51" name="肘形连接符​​ 65"/>
          <p:cNvCxnSpPr>
            <a:cxnSpLocks noChangeShapeType="1"/>
          </p:cNvCxnSpPr>
          <p:nvPr/>
        </p:nvCxnSpPr>
        <p:spPr bwMode="auto">
          <a:xfrm rot="16200000" flipH="1">
            <a:off x="200820" y="2997398"/>
            <a:ext cx="2392362" cy="174625"/>
          </a:xfrm>
          <a:prstGeom prst="bentConnector2">
            <a:avLst/>
          </a:prstGeom>
          <a:noFill/>
          <a:ln w="28575">
            <a:solidFill>
              <a:srgbClr val="007FAC"/>
            </a:solidFill>
            <a:round/>
            <a:headEnd/>
            <a:tailEnd type="triangle" w="med" len="med"/>
          </a:ln>
          <a:extLst>
            <a:ext uri="{909E8E84-426E-40DD-AFC4-6F175D3DCCD1}">
              <a14:hiddenFill xmlns:a14="http://schemas.microsoft.com/office/drawing/2010/main">
                <a:noFill/>
              </a14:hiddenFill>
            </a:ext>
          </a:extLst>
        </p:spPr>
      </p:cxnSp>
      <p:cxnSp>
        <p:nvCxnSpPr>
          <p:cNvPr id="52" name="肘形连接符​​ 65"/>
          <p:cNvCxnSpPr>
            <a:cxnSpLocks noChangeShapeType="1"/>
          </p:cNvCxnSpPr>
          <p:nvPr/>
        </p:nvCxnSpPr>
        <p:spPr bwMode="auto">
          <a:xfrm rot="16200000" flipH="1">
            <a:off x="206376" y="3347119"/>
            <a:ext cx="2393950" cy="174625"/>
          </a:xfrm>
          <a:prstGeom prst="bentConnector2">
            <a:avLst/>
          </a:prstGeom>
          <a:noFill/>
          <a:ln w="28575">
            <a:solidFill>
              <a:srgbClr val="007FAC"/>
            </a:solidFill>
            <a:round/>
            <a:headEnd/>
            <a:tailEnd type="triangle" w="med" len="med"/>
          </a:ln>
          <a:extLst>
            <a:ext uri="{909E8E84-426E-40DD-AFC4-6F175D3DCCD1}">
              <a14:hiddenFill xmlns:a14="http://schemas.microsoft.com/office/drawing/2010/main">
                <a:noFill/>
              </a14:hiddenFill>
            </a:ext>
          </a:extLst>
        </p:spPr>
      </p:cxnSp>
      <p:sp>
        <p:nvSpPr>
          <p:cNvPr id="53" name="AutoShape 35"/>
          <p:cNvSpPr>
            <a:spLocks noChangeArrowheads="1"/>
          </p:cNvSpPr>
          <p:nvPr/>
        </p:nvSpPr>
        <p:spPr bwMode="auto">
          <a:xfrm>
            <a:off x="7092280" y="2365838"/>
            <a:ext cx="1395136" cy="258426"/>
          </a:xfrm>
          <a:prstGeom prst="roundRect">
            <a:avLst>
              <a:gd name="adj" fmla="val 16667"/>
            </a:avLst>
          </a:prstGeom>
          <a:solidFill>
            <a:srgbClr val="FFCC00">
              <a:alpha val="76077"/>
            </a:srgbClr>
          </a:solidFill>
          <a:ln w="25400" algn="ctr">
            <a:noFill/>
            <a:miter lim="800000"/>
            <a:headEnd/>
            <a:tailEnd/>
          </a:ln>
          <a:effectLst/>
          <a:scene3d>
            <a:camera prst="orthographicFront">
              <a:rot lat="0" lon="0" rev="0"/>
            </a:camera>
            <a:lightRig rig="chilly" dir="t">
              <a:rot lat="0" lon="0" rev="18480000"/>
            </a:lightRig>
          </a:scene3d>
          <a:sp3d prstMaterial="clear">
            <a:bevelT h="63500"/>
          </a:sp3d>
        </p:spPr>
        <p:txBody>
          <a:bodyPr anchor="ctr"/>
          <a:lstStyle/>
          <a:p>
            <a:pPr marL="342900" indent="-342900" algn="ctr">
              <a:spcBef>
                <a:spcPct val="10000"/>
              </a:spcBef>
              <a:buClr>
                <a:srgbClr val="E1B40C"/>
              </a:buClr>
              <a:buSzPct val="80000"/>
              <a:defRPr/>
            </a:pPr>
            <a:r>
              <a:rPr lang="zh-CN" altLang="en-US" sz="1200" dirty="0">
                <a:latin typeface="微软雅黑" pitchFamily="34" charset="-122"/>
                <a:ea typeface="微软雅黑" pitchFamily="34" charset="-122"/>
                <a:cs typeface="微软雅黑"/>
              </a:rPr>
              <a:t>明细表</a:t>
            </a:r>
          </a:p>
        </p:txBody>
      </p:sp>
      <p:sp>
        <p:nvSpPr>
          <p:cNvPr id="54" name="AutoShape 35"/>
          <p:cNvSpPr>
            <a:spLocks noChangeArrowheads="1"/>
          </p:cNvSpPr>
          <p:nvPr/>
        </p:nvSpPr>
        <p:spPr bwMode="auto">
          <a:xfrm>
            <a:off x="7096874" y="2725878"/>
            <a:ext cx="1395136" cy="258426"/>
          </a:xfrm>
          <a:prstGeom prst="roundRect">
            <a:avLst>
              <a:gd name="adj" fmla="val 16667"/>
            </a:avLst>
          </a:prstGeom>
          <a:solidFill>
            <a:srgbClr val="FFCC00">
              <a:alpha val="76077"/>
            </a:srgbClr>
          </a:solidFill>
          <a:ln w="25400" algn="ctr">
            <a:noFill/>
            <a:miter lim="800000"/>
            <a:headEnd/>
            <a:tailEnd/>
          </a:ln>
          <a:effectLst/>
          <a:scene3d>
            <a:camera prst="orthographicFront">
              <a:rot lat="0" lon="0" rev="0"/>
            </a:camera>
            <a:lightRig rig="chilly" dir="t">
              <a:rot lat="0" lon="0" rev="18480000"/>
            </a:lightRig>
          </a:scene3d>
          <a:sp3d prstMaterial="clear">
            <a:bevelT h="63500"/>
          </a:sp3d>
        </p:spPr>
        <p:txBody>
          <a:bodyPr anchor="ctr"/>
          <a:lstStyle/>
          <a:p>
            <a:pPr marL="342900" indent="-342900" algn="ctr">
              <a:spcBef>
                <a:spcPct val="10000"/>
              </a:spcBef>
              <a:buClr>
                <a:srgbClr val="E1B40C"/>
              </a:buClr>
              <a:buSzPct val="80000"/>
              <a:defRPr/>
            </a:pPr>
            <a:r>
              <a:rPr lang="zh-CN" altLang="en-US" sz="1200" dirty="0">
                <a:latin typeface="微软雅黑" pitchFamily="34" charset="-122"/>
                <a:ea typeface="微软雅黑" pitchFamily="34" charset="-122"/>
                <a:cs typeface="微软雅黑"/>
              </a:rPr>
              <a:t>汇总表</a:t>
            </a:r>
          </a:p>
        </p:txBody>
      </p:sp>
      <p:sp>
        <p:nvSpPr>
          <p:cNvPr id="55" name="AutoShape 35"/>
          <p:cNvSpPr>
            <a:spLocks noChangeArrowheads="1"/>
          </p:cNvSpPr>
          <p:nvPr/>
        </p:nvSpPr>
        <p:spPr bwMode="auto">
          <a:xfrm>
            <a:off x="7087128" y="3085918"/>
            <a:ext cx="1395136" cy="258426"/>
          </a:xfrm>
          <a:prstGeom prst="roundRect">
            <a:avLst>
              <a:gd name="adj" fmla="val 16667"/>
            </a:avLst>
          </a:prstGeom>
          <a:solidFill>
            <a:srgbClr val="FFCC00">
              <a:alpha val="76077"/>
            </a:srgbClr>
          </a:solidFill>
          <a:ln w="25400" algn="ctr">
            <a:noFill/>
            <a:miter lim="800000"/>
            <a:headEnd/>
            <a:tailEnd/>
          </a:ln>
          <a:effectLst/>
          <a:scene3d>
            <a:camera prst="orthographicFront">
              <a:rot lat="0" lon="0" rev="0"/>
            </a:camera>
            <a:lightRig rig="chilly" dir="t">
              <a:rot lat="0" lon="0" rev="18480000"/>
            </a:lightRig>
          </a:scene3d>
          <a:sp3d prstMaterial="clear">
            <a:bevelT h="63500"/>
          </a:sp3d>
        </p:spPr>
        <p:txBody>
          <a:bodyPr anchor="ctr"/>
          <a:lstStyle/>
          <a:p>
            <a:pPr marL="342900" indent="-342900" algn="ctr">
              <a:spcBef>
                <a:spcPct val="10000"/>
              </a:spcBef>
              <a:buClr>
                <a:srgbClr val="E1B40C"/>
              </a:buClr>
              <a:buSzPct val="80000"/>
              <a:defRPr/>
            </a:pPr>
            <a:r>
              <a:rPr lang="zh-CN" altLang="en-US" sz="1200" dirty="0">
                <a:latin typeface="微软雅黑" pitchFamily="34" charset="-122"/>
                <a:ea typeface="微软雅黑" pitchFamily="34" charset="-122"/>
                <a:cs typeface="微软雅黑"/>
              </a:rPr>
              <a:t>透视表</a:t>
            </a:r>
          </a:p>
        </p:txBody>
      </p:sp>
      <p:cxnSp>
        <p:nvCxnSpPr>
          <p:cNvPr id="56" name="肘形连接符​​ 2"/>
          <p:cNvCxnSpPr>
            <a:cxnSpLocks noChangeShapeType="1"/>
          </p:cNvCxnSpPr>
          <p:nvPr/>
        </p:nvCxnSpPr>
        <p:spPr bwMode="auto">
          <a:xfrm rot="10800000">
            <a:off x="7083425" y="3230381"/>
            <a:ext cx="12700" cy="454025"/>
          </a:xfrm>
          <a:prstGeom prst="bentConnector4">
            <a:avLst>
              <a:gd name="adj1" fmla="val 2922583"/>
              <a:gd name="adj2" fmla="val 92287"/>
            </a:avLst>
          </a:prstGeom>
          <a:noFill/>
          <a:ln w="28575">
            <a:solidFill>
              <a:srgbClr val="007FAC"/>
            </a:solidFill>
            <a:round/>
            <a:headEnd/>
            <a:tailEnd type="triangle" w="med" len="med"/>
          </a:ln>
          <a:extLst>
            <a:ext uri="{909E8E84-426E-40DD-AFC4-6F175D3DCCD1}">
              <a14:hiddenFill xmlns:a14="http://schemas.microsoft.com/office/drawing/2010/main">
                <a:noFill/>
              </a14:hiddenFill>
            </a:ext>
          </a:extLst>
        </p:spPr>
      </p:cxnSp>
      <p:cxnSp>
        <p:nvCxnSpPr>
          <p:cNvPr id="57" name="肘形连接符​​ 2"/>
          <p:cNvCxnSpPr>
            <a:cxnSpLocks noChangeShapeType="1"/>
          </p:cNvCxnSpPr>
          <p:nvPr/>
        </p:nvCxnSpPr>
        <p:spPr bwMode="auto">
          <a:xfrm rot="5400000" flipH="1" flipV="1">
            <a:off x="6659562" y="2962094"/>
            <a:ext cx="493713" cy="360362"/>
          </a:xfrm>
          <a:prstGeom prst="bentConnector3">
            <a:avLst>
              <a:gd name="adj1" fmla="val 96306"/>
            </a:avLst>
          </a:prstGeom>
          <a:noFill/>
          <a:ln w="28575">
            <a:solidFill>
              <a:srgbClr val="007FAC"/>
            </a:solidFill>
            <a:round/>
            <a:headEnd/>
            <a:tailEnd type="triangle" w="med" len="med"/>
          </a:ln>
          <a:extLst>
            <a:ext uri="{909E8E84-426E-40DD-AFC4-6F175D3DCCD1}">
              <a14:hiddenFill xmlns:a14="http://schemas.microsoft.com/office/drawing/2010/main">
                <a:noFill/>
              </a14:hiddenFill>
            </a:ext>
          </a:extLst>
        </p:spPr>
      </p:cxnSp>
      <p:cxnSp>
        <p:nvCxnSpPr>
          <p:cNvPr id="58" name="肘形连接符​​ 2"/>
          <p:cNvCxnSpPr>
            <a:cxnSpLocks noChangeShapeType="1"/>
          </p:cNvCxnSpPr>
          <p:nvPr/>
        </p:nvCxnSpPr>
        <p:spPr bwMode="auto">
          <a:xfrm rot="5400000" flipH="1" flipV="1">
            <a:off x="6659562" y="2596969"/>
            <a:ext cx="493713" cy="360362"/>
          </a:xfrm>
          <a:prstGeom prst="bentConnector3">
            <a:avLst>
              <a:gd name="adj1" fmla="val 96306"/>
            </a:avLst>
          </a:prstGeom>
          <a:noFill/>
          <a:ln w="28575">
            <a:solidFill>
              <a:srgbClr val="007FAC"/>
            </a:solidFill>
            <a:round/>
            <a:headEnd/>
            <a:tailEnd type="triangle" w="med" len="med"/>
          </a:ln>
          <a:extLst>
            <a:ext uri="{909E8E84-426E-40DD-AFC4-6F175D3DCCD1}">
              <a14:hiddenFill xmlns:a14="http://schemas.microsoft.com/office/drawing/2010/main">
                <a:noFill/>
              </a14:hiddenFill>
            </a:ext>
          </a:extLst>
        </p:spPr>
      </p:cxnSp>
      <p:sp>
        <p:nvSpPr>
          <p:cNvPr id="59" name="AutoShape 35"/>
          <p:cNvSpPr>
            <a:spLocks noChangeArrowheads="1"/>
          </p:cNvSpPr>
          <p:nvPr/>
        </p:nvSpPr>
        <p:spPr bwMode="auto">
          <a:xfrm>
            <a:off x="7121776" y="4670094"/>
            <a:ext cx="1395136" cy="258426"/>
          </a:xfrm>
          <a:prstGeom prst="roundRect">
            <a:avLst>
              <a:gd name="adj" fmla="val 16667"/>
            </a:avLst>
          </a:prstGeom>
          <a:solidFill>
            <a:srgbClr val="FFCC00">
              <a:alpha val="76077"/>
            </a:srgbClr>
          </a:solidFill>
          <a:ln w="25400" algn="ctr">
            <a:noFill/>
            <a:miter lim="800000"/>
            <a:headEnd/>
            <a:tailEnd/>
          </a:ln>
          <a:effectLst/>
          <a:scene3d>
            <a:camera prst="orthographicFront">
              <a:rot lat="0" lon="0" rev="0"/>
            </a:camera>
            <a:lightRig rig="chilly" dir="t">
              <a:rot lat="0" lon="0" rev="18480000"/>
            </a:lightRig>
          </a:scene3d>
          <a:sp3d prstMaterial="clear">
            <a:bevelT h="63500"/>
          </a:sp3d>
        </p:spPr>
        <p:txBody>
          <a:bodyPr anchor="ctr"/>
          <a:lstStyle/>
          <a:p>
            <a:pPr marL="342900" indent="-342900" algn="ctr">
              <a:spcBef>
                <a:spcPct val="10000"/>
              </a:spcBef>
              <a:buClr>
                <a:srgbClr val="E1B40C"/>
              </a:buClr>
              <a:buSzPct val="80000"/>
              <a:defRPr/>
            </a:pPr>
            <a:r>
              <a:rPr lang="zh-CN" altLang="en-US" sz="1200" dirty="0">
                <a:latin typeface="微软雅黑" pitchFamily="34" charset="-122"/>
                <a:ea typeface="微软雅黑" pitchFamily="34" charset="-122"/>
                <a:cs typeface="微软雅黑"/>
              </a:rPr>
              <a:t>万能报表</a:t>
            </a:r>
          </a:p>
        </p:txBody>
      </p:sp>
      <p:cxnSp>
        <p:nvCxnSpPr>
          <p:cNvPr id="60" name="肘形连接符​​ 30"/>
          <p:cNvCxnSpPr>
            <a:cxnSpLocks noChangeShapeType="1"/>
            <a:endCxn id="59" idx="1"/>
          </p:cNvCxnSpPr>
          <p:nvPr/>
        </p:nvCxnSpPr>
        <p:spPr bwMode="auto">
          <a:xfrm rot="16200000" flipH="1">
            <a:off x="6157119" y="3834424"/>
            <a:ext cx="992188" cy="936625"/>
          </a:xfrm>
          <a:prstGeom prst="bentConnector2">
            <a:avLst/>
          </a:prstGeom>
          <a:noFill/>
          <a:ln w="28575">
            <a:solidFill>
              <a:srgbClr val="007FAC"/>
            </a:solidFill>
            <a:round/>
            <a:headEnd/>
            <a:tailEnd type="triangle" w="med" len="med"/>
          </a:ln>
          <a:extLst>
            <a:ext uri="{909E8E84-426E-40DD-AFC4-6F175D3DCCD1}">
              <a14:hiddenFill xmlns:a14="http://schemas.microsoft.com/office/drawing/2010/main">
                <a:noFill/>
              </a14:hiddenFill>
            </a:ext>
          </a:extLst>
        </p:spPr>
      </p:cxnSp>
      <p:sp>
        <p:nvSpPr>
          <p:cNvPr id="61" name="AutoShape 35"/>
          <p:cNvSpPr>
            <a:spLocks noChangeArrowheads="1"/>
          </p:cNvSpPr>
          <p:nvPr/>
        </p:nvSpPr>
        <p:spPr bwMode="auto">
          <a:xfrm>
            <a:off x="4788024" y="4022022"/>
            <a:ext cx="1395136" cy="258426"/>
          </a:xfrm>
          <a:prstGeom prst="roundRect">
            <a:avLst>
              <a:gd name="adj" fmla="val 16667"/>
            </a:avLst>
          </a:prstGeom>
          <a:solidFill>
            <a:srgbClr val="FFCC00">
              <a:alpha val="76077"/>
            </a:srgbClr>
          </a:solidFill>
          <a:ln w="25400" algn="ctr">
            <a:noFill/>
            <a:miter lim="800000"/>
            <a:headEnd/>
            <a:tailEnd/>
          </a:ln>
          <a:effectLst/>
          <a:scene3d>
            <a:camera prst="orthographicFront">
              <a:rot lat="0" lon="0" rev="0"/>
            </a:camera>
            <a:lightRig rig="chilly" dir="t">
              <a:rot lat="0" lon="0" rev="18480000"/>
            </a:lightRig>
          </a:scene3d>
          <a:sp3d prstMaterial="clear">
            <a:bevelT h="63500"/>
          </a:sp3d>
        </p:spPr>
        <p:txBody>
          <a:bodyPr anchor="ctr"/>
          <a:lstStyle/>
          <a:p>
            <a:pPr marL="342900" indent="-342900" algn="ctr">
              <a:spcBef>
                <a:spcPct val="10000"/>
              </a:spcBef>
              <a:buClr>
                <a:srgbClr val="E1B40C"/>
              </a:buClr>
              <a:buSzPct val="80000"/>
              <a:defRPr/>
            </a:pPr>
            <a:r>
              <a:rPr lang="zh-CN" altLang="en-US" sz="1200" dirty="0">
                <a:latin typeface="微软雅黑" pitchFamily="34" charset="-122"/>
                <a:ea typeface="微软雅黑" pitchFamily="34" charset="-122"/>
                <a:cs typeface="微软雅黑"/>
              </a:rPr>
              <a:t>移动模型</a:t>
            </a:r>
          </a:p>
        </p:txBody>
      </p:sp>
      <p:cxnSp>
        <p:nvCxnSpPr>
          <p:cNvPr id="62" name="肘形连接符​​ 31"/>
          <p:cNvCxnSpPr>
            <a:cxnSpLocks noChangeShapeType="1"/>
          </p:cNvCxnSpPr>
          <p:nvPr/>
        </p:nvCxnSpPr>
        <p:spPr bwMode="auto">
          <a:xfrm rot="16200000" flipH="1">
            <a:off x="2665412" y="2020706"/>
            <a:ext cx="2828925" cy="1358900"/>
          </a:xfrm>
          <a:prstGeom prst="bentConnector2">
            <a:avLst/>
          </a:prstGeom>
          <a:noFill/>
          <a:ln w="28575">
            <a:solidFill>
              <a:srgbClr val="007FAC"/>
            </a:solidFill>
            <a:round/>
            <a:headEnd/>
            <a:tailEnd type="triangle" w="med" len="med"/>
          </a:ln>
          <a:extLst>
            <a:ext uri="{909E8E84-426E-40DD-AFC4-6F175D3DCCD1}">
              <a14:hiddenFill xmlns:a14="http://schemas.microsoft.com/office/drawing/2010/main">
                <a:noFill/>
              </a14:hiddenFill>
            </a:ext>
          </a:extLst>
        </p:spPr>
      </p:cxnSp>
      <p:sp>
        <p:nvSpPr>
          <p:cNvPr id="63" name="AutoShape 35"/>
          <p:cNvSpPr>
            <a:spLocks noChangeArrowheads="1"/>
          </p:cNvSpPr>
          <p:nvPr/>
        </p:nvSpPr>
        <p:spPr bwMode="auto">
          <a:xfrm>
            <a:off x="3491880" y="4526078"/>
            <a:ext cx="1224136" cy="258426"/>
          </a:xfrm>
          <a:prstGeom prst="roundRect">
            <a:avLst>
              <a:gd name="adj" fmla="val 16667"/>
            </a:avLst>
          </a:prstGeom>
          <a:solidFill>
            <a:srgbClr val="FFCC00">
              <a:alpha val="76077"/>
            </a:srgbClr>
          </a:solidFill>
          <a:ln w="25400" algn="ctr">
            <a:noFill/>
            <a:miter lim="800000"/>
            <a:headEnd/>
            <a:tailEnd/>
          </a:ln>
          <a:effectLst/>
          <a:scene3d>
            <a:camera prst="orthographicFront">
              <a:rot lat="0" lon="0" rev="0"/>
            </a:camera>
            <a:lightRig rig="chilly" dir="t">
              <a:rot lat="0" lon="0" rev="18480000"/>
            </a:lightRig>
          </a:scene3d>
          <a:sp3d prstMaterial="clear">
            <a:bevelT h="63500"/>
          </a:sp3d>
        </p:spPr>
        <p:txBody>
          <a:bodyPr anchor="ctr"/>
          <a:lstStyle/>
          <a:p>
            <a:pPr marL="342900" indent="-342900" algn="ctr">
              <a:spcBef>
                <a:spcPct val="10000"/>
              </a:spcBef>
              <a:buClr>
                <a:srgbClr val="E1B40C"/>
              </a:buClr>
              <a:buSzPct val="80000"/>
              <a:defRPr/>
            </a:pPr>
            <a:r>
              <a:rPr lang="zh-CN" altLang="en-US" sz="1200" dirty="0">
                <a:latin typeface="微软雅黑" pitchFamily="34" charset="-122"/>
                <a:ea typeface="微软雅黑" pitchFamily="34" charset="-122"/>
                <a:cs typeface="微软雅黑"/>
              </a:rPr>
              <a:t>移动表单</a:t>
            </a:r>
          </a:p>
        </p:txBody>
      </p:sp>
      <p:sp>
        <p:nvSpPr>
          <p:cNvPr id="64" name="AutoShape 35"/>
          <p:cNvSpPr>
            <a:spLocks noChangeArrowheads="1"/>
          </p:cNvSpPr>
          <p:nvPr/>
        </p:nvSpPr>
        <p:spPr bwMode="auto">
          <a:xfrm>
            <a:off x="4788024" y="4526078"/>
            <a:ext cx="1224136" cy="258426"/>
          </a:xfrm>
          <a:prstGeom prst="roundRect">
            <a:avLst>
              <a:gd name="adj" fmla="val 16667"/>
            </a:avLst>
          </a:prstGeom>
          <a:solidFill>
            <a:srgbClr val="FFCC00">
              <a:alpha val="76077"/>
            </a:srgbClr>
          </a:solidFill>
          <a:ln w="25400" algn="ctr">
            <a:noFill/>
            <a:miter lim="800000"/>
            <a:headEnd/>
            <a:tailEnd/>
          </a:ln>
          <a:effectLst/>
          <a:scene3d>
            <a:camera prst="orthographicFront">
              <a:rot lat="0" lon="0" rev="0"/>
            </a:camera>
            <a:lightRig rig="chilly" dir="t">
              <a:rot lat="0" lon="0" rev="18480000"/>
            </a:lightRig>
          </a:scene3d>
          <a:sp3d prstMaterial="clear">
            <a:bevelT h="63500"/>
          </a:sp3d>
        </p:spPr>
        <p:txBody>
          <a:bodyPr anchor="ctr"/>
          <a:lstStyle/>
          <a:p>
            <a:pPr marL="342900" indent="-342900" algn="ctr">
              <a:spcBef>
                <a:spcPct val="10000"/>
              </a:spcBef>
              <a:buClr>
                <a:srgbClr val="E1B40C"/>
              </a:buClr>
              <a:buSzPct val="80000"/>
              <a:defRPr/>
            </a:pPr>
            <a:r>
              <a:rPr lang="zh-CN" altLang="en-US" sz="1200" dirty="0">
                <a:latin typeface="微软雅黑" pitchFamily="34" charset="-122"/>
                <a:ea typeface="微软雅黑" pitchFamily="34" charset="-122"/>
                <a:cs typeface="微软雅黑"/>
              </a:rPr>
              <a:t>移动单据</a:t>
            </a:r>
          </a:p>
        </p:txBody>
      </p:sp>
      <p:cxnSp>
        <p:nvCxnSpPr>
          <p:cNvPr id="65" name="肘形连接符​​ 31"/>
          <p:cNvCxnSpPr>
            <a:cxnSpLocks noChangeShapeType="1"/>
            <a:stCxn id="61" idx="2"/>
            <a:endCxn id="63" idx="0"/>
          </p:cNvCxnSpPr>
          <p:nvPr/>
        </p:nvCxnSpPr>
        <p:spPr bwMode="auto">
          <a:xfrm rot="5400000">
            <a:off x="4671219" y="3712187"/>
            <a:ext cx="246063" cy="1381125"/>
          </a:xfrm>
          <a:prstGeom prst="bentConnector3">
            <a:avLst>
              <a:gd name="adj1" fmla="val 50000"/>
            </a:avLst>
          </a:prstGeom>
          <a:noFill/>
          <a:ln w="28575">
            <a:solidFill>
              <a:srgbClr val="007FAC"/>
            </a:solidFill>
            <a:round/>
            <a:headEnd/>
            <a:tailEnd type="triangle" w="med" len="med"/>
          </a:ln>
          <a:extLst>
            <a:ext uri="{909E8E84-426E-40DD-AFC4-6F175D3DCCD1}">
              <a14:hiddenFill xmlns:a14="http://schemas.microsoft.com/office/drawing/2010/main">
                <a:noFill/>
              </a14:hiddenFill>
            </a:ext>
          </a:extLst>
        </p:spPr>
      </p:cxnSp>
      <p:cxnSp>
        <p:nvCxnSpPr>
          <p:cNvPr id="66" name="肘形连接符​​ 31"/>
          <p:cNvCxnSpPr>
            <a:cxnSpLocks noChangeShapeType="1"/>
            <a:stCxn id="61" idx="2"/>
            <a:endCxn id="64" idx="0"/>
          </p:cNvCxnSpPr>
          <p:nvPr/>
        </p:nvCxnSpPr>
        <p:spPr bwMode="auto">
          <a:xfrm rot="5400000">
            <a:off x="5319712" y="4360681"/>
            <a:ext cx="246063" cy="84138"/>
          </a:xfrm>
          <a:prstGeom prst="bentConnector3">
            <a:avLst>
              <a:gd name="adj1" fmla="val 50000"/>
            </a:avLst>
          </a:prstGeom>
          <a:noFill/>
          <a:ln w="28575">
            <a:solidFill>
              <a:srgbClr val="007FAC"/>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674693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txBox="1">
            <a:spLocks/>
          </p:cNvSpPr>
          <p:nvPr>
            <p:custDataLst>
              <p:tags r:id="rId1"/>
            </p:custDataLst>
          </p:nvPr>
        </p:nvSpPr>
        <p:spPr bwMode="auto">
          <a:xfrm>
            <a:off x="1072183" y="699542"/>
            <a:ext cx="1863328" cy="406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itchFamily="34" charset="0"/>
                <a:ea typeface="宋体" panose="02010600030101010101" pitchFamily="2" charset="-122"/>
              </a:defRPr>
            </a:lvl1pPr>
            <a:lvl2pPr marL="742950" indent="-285750">
              <a:defRPr>
                <a:solidFill>
                  <a:schemeClr val="tx1"/>
                </a:solidFill>
                <a:latin typeface="Arial Narrow" pitchFamily="34" charset="0"/>
                <a:ea typeface="宋体" panose="02010600030101010101" pitchFamily="2" charset="-122"/>
              </a:defRPr>
            </a:lvl2pPr>
            <a:lvl3pPr marL="1143000" indent="-228600">
              <a:defRPr>
                <a:solidFill>
                  <a:schemeClr val="tx1"/>
                </a:solidFill>
                <a:latin typeface="Arial Narrow" pitchFamily="34" charset="0"/>
                <a:ea typeface="宋体" panose="02010600030101010101" pitchFamily="2" charset="-122"/>
              </a:defRPr>
            </a:lvl3pPr>
            <a:lvl4pPr marL="1600200" indent="-228600">
              <a:defRPr>
                <a:solidFill>
                  <a:schemeClr val="tx1"/>
                </a:solidFill>
                <a:latin typeface="Arial Narrow" pitchFamily="34" charset="0"/>
                <a:ea typeface="宋体" panose="02010600030101010101" pitchFamily="2" charset="-122"/>
              </a:defRPr>
            </a:lvl4pPr>
            <a:lvl5pPr marL="2057400" indent="-228600">
              <a:defRPr>
                <a:solidFill>
                  <a:schemeClr val="tx1"/>
                </a:solidFill>
                <a:latin typeface="Arial Narrow"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9pPr>
          </a:lstStyle>
          <a:p>
            <a:pPr eaLnBrk="1" hangingPunct="1"/>
            <a:r>
              <a:rPr lang="en-US" altLang="zh-CN" sz="2700" dirty="0">
                <a:latin typeface="Impact" panose="020B0806030902050204" pitchFamily="34" charset="0"/>
                <a:ea typeface="华文隶书" pitchFamily="2" charset="-122"/>
                <a:cs typeface="Verdana" panose="020B0604030504040204" pitchFamily="34" charset="0"/>
              </a:rPr>
              <a:t>Content</a:t>
            </a:r>
            <a:endParaRPr lang="zh-CN" altLang="en-US" sz="2700" dirty="0">
              <a:latin typeface="Impact" panose="020B0806030902050204" pitchFamily="34" charset="0"/>
              <a:ea typeface="华文隶书" pitchFamily="2" charset="-122"/>
              <a:cs typeface="Verdana" panose="020B0604030504040204" pitchFamily="34" charset="0"/>
            </a:endParaRPr>
          </a:p>
        </p:txBody>
      </p:sp>
      <p:cxnSp>
        <p:nvCxnSpPr>
          <p:cNvPr id="14" name="直接连接符 13"/>
          <p:cNvCxnSpPr/>
          <p:nvPr>
            <p:custDataLst>
              <p:tags r:id="rId2"/>
            </p:custDataLst>
          </p:nvPr>
        </p:nvCxnSpPr>
        <p:spPr>
          <a:xfrm>
            <a:off x="2395067" y="791368"/>
            <a:ext cx="0" cy="2242690"/>
          </a:xfrm>
          <a:prstGeom prst="line">
            <a:avLst/>
          </a:prstGeom>
          <a:noFill/>
          <a:ln w="12700" cap="flat" cmpd="sng" algn="ctr">
            <a:solidFill>
              <a:schemeClr val="bg2">
                <a:lumMod val="90000"/>
              </a:schemeClr>
            </a:solidFill>
            <a:prstDash val="solid"/>
          </a:ln>
          <a:effectLst/>
        </p:spPr>
      </p:cxnSp>
      <p:cxnSp>
        <p:nvCxnSpPr>
          <p:cNvPr id="15" name="直接连接符 14"/>
          <p:cNvCxnSpPr/>
          <p:nvPr>
            <p:custDataLst>
              <p:tags r:id="rId3"/>
            </p:custDataLst>
          </p:nvPr>
        </p:nvCxnSpPr>
        <p:spPr>
          <a:xfrm>
            <a:off x="987101" y="1131590"/>
            <a:ext cx="2025254" cy="0"/>
          </a:xfrm>
          <a:prstGeom prst="line">
            <a:avLst/>
          </a:prstGeom>
          <a:noFill/>
          <a:ln w="12700" cap="flat" cmpd="sng" algn="ctr">
            <a:solidFill>
              <a:schemeClr val="bg2">
                <a:lumMod val="90000"/>
              </a:schemeClr>
            </a:solidFill>
            <a:prstDash val="solid"/>
          </a:ln>
          <a:effectLst/>
        </p:spPr>
      </p:cxnSp>
      <p:sp>
        <p:nvSpPr>
          <p:cNvPr id="16" name="TextBox 33"/>
          <p:cNvSpPr txBox="1"/>
          <p:nvPr>
            <p:custDataLst>
              <p:tags r:id="rId4"/>
            </p:custDataLst>
          </p:nvPr>
        </p:nvSpPr>
        <p:spPr>
          <a:xfrm>
            <a:off x="1869792" y="1448197"/>
            <a:ext cx="527447" cy="480131"/>
          </a:xfrm>
          <a:prstGeom prst="rect">
            <a:avLst/>
          </a:prstGeom>
          <a:noFill/>
        </p:spPr>
        <p:txBody>
          <a:bodyPr>
            <a:spAutoFit/>
          </a:bodyPr>
          <a:lstStyle/>
          <a:p>
            <a:pPr algn="r" fontAlgn="auto">
              <a:lnSpc>
                <a:spcPct val="120000"/>
              </a:lnSpc>
              <a:spcBef>
                <a:spcPts val="0"/>
              </a:spcBef>
              <a:spcAft>
                <a:spcPts val="0"/>
              </a:spcAft>
              <a:defRPr/>
            </a:pPr>
            <a:r>
              <a:rPr lang="en-US" sz="2100" kern="0" dirty="0">
                <a:solidFill>
                  <a:schemeClr val="tx1">
                    <a:lumMod val="50000"/>
                    <a:lumOff val="50000"/>
                  </a:schemeClr>
                </a:solidFill>
                <a:latin typeface="Impact" panose="020B0806030902050204" pitchFamily="34" charset="0"/>
                <a:ea typeface="华文隶书" panose="02010800040101010101" pitchFamily="2" charset="-122"/>
                <a:cs typeface="Verdana" panose="020B0604030504040204" pitchFamily="34" charset="0"/>
              </a:rPr>
              <a:t>01</a:t>
            </a:r>
          </a:p>
        </p:txBody>
      </p:sp>
      <p:sp>
        <p:nvSpPr>
          <p:cNvPr id="17" name="TextBox 34"/>
          <p:cNvSpPr txBox="1"/>
          <p:nvPr>
            <p:custDataLst>
              <p:tags r:id="rId5"/>
            </p:custDataLst>
          </p:nvPr>
        </p:nvSpPr>
        <p:spPr>
          <a:xfrm>
            <a:off x="1869792" y="1979309"/>
            <a:ext cx="527447" cy="480131"/>
          </a:xfrm>
          <a:prstGeom prst="rect">
            <a:avLst/>
          </a:prstGeom>
          <a:noFill/>
        </p:spPr>
        <p:txBody>
          <a:bodyPr>
            <a:spAutoFit/>
          </a:bodyPr>
          <a:lstStyle/>
          <a:p>
            <a:pPr algn="r" fontAlgn="auto">
              <a:lnSpc>
                <a:spcPct val="120000"/>
              </a:lnSpc>
              <a:spcBef>
                <a:spcPts val="0"/>
              </a:spcBef>
              <a:spcAft>
                <a:spcPts val="0"/>
              </a:spcAft>
              <a:defRPr/>
            </a:pPr>
            <a:r>
              <a:rPr lang="en-US" sz="2100" kern="0" dirty="0">
                <a:solidFill>
                  <a:schemeClr val="tx1">
                    <a:lumMod val="50000"/>
                    <a:lumOff val="50000"/>
                  </a:schemeClr>
                </a:solidFill>
                <a:latin typeface="Impact" panose="020B0806030902050204" pitchFamily="34" charset="0"/>
                <a:ea typeface="华文隶书" panose="02010800040101010101" pitchFamily="2" charset="-122"/>
                <a:cs typeface="Verdana" panose="020B0604030504040204" pitchFamily="34" charset="0"/>
              </a:rPr>
              <a:t>02</a:t>
            </a:r>
          </a:p>
        </p:txBody>
      </p:sp>
      <p:sp>
        <p:nvSpPr>
          <p:cNvPr id="18" name="TextBox 35"/>
          <p:cNvSpPr txBox="1"/>
          <p:nvPr>
            <p:custDataLst>
              <p:tags r:id="rId6"/>
            </p:custDataLst>
          </p:nvPr>
        </p:nvSpPr>
        <p:spPr>
          <a:xfrm>
            <a:off x="1869792" y="2519946"/>
            <a:ext cx="527447" cy="480131"/>
          </a:xfrm>
          <a:prstGeom prst="rect">
            <a:avLst/>
          </a:prstGeom>
          <a:noFill/>
        </p:spPr>
        <p:txBody>
          <a:bodyPr>
            <a:spAutoFit/>
          </a:bodyPr>
          <a:lstStyle/>
          <a:p>
            <a:pPr algn="r" fontAlgn="auto">
              <a:lnSpc>
                <a:spcPct val="120000"/>
              </a:lnSpc>
              <a:spcBef>
                <a:spcPts val="0"/>
              </a:spcBef>
              <a:spcAft>
                <a:spcPts val="0"/>
              </a:spcAft>
              <a:defRPr/>
            </a:pPr>
            <a:r>
              <a:rPr lang="en-US" sz="2100" kern="0" dirty="0">
                <a:solidFill>
                  <a:schemeClr val="tx1">
                    <a:lumMod val="50000"/>
                    <a:lumOff val="50000"/>
                  </a:schemeClr>
                </a:solidFill>
                <a:latin typeface="Impact" panose="020B0806030902050204" pitchFamily="34" charset="0"/>
                <a:ea typeface="华文隶书" panose="02010800040101010101" pitchFamily="2" charset="-122"/>
                <a:cs typeface="Verdana" panose="020B0604030504040204" pitchFamily="34" charset="0"/>
              </a:rPr>
              <a:t>0</a:t>
            </a:r>
            <a:r>
              <a:rPr lang="en-US" altLang="zh-CN" sz="2100" kern="0" dirty="0">
                <a:solidFill>
                  <a:schemeClr val="tx1">
                    <a:lumMod val="50000"/>
                    <a:lumOff val="50000"/>
                  </a:schemeClr>
                </a:solidFill>
                <a:latin typeface="Impact" panose="020B0806030902050204" pitchFamily="34" charset="0"/>
                <a:ea typeface="华文隶书" panose="02010800040101010101" pitchFamily="2" charset="-122"/>
                <a:cs typeface="Verdana" panose="020B0604030504040204" pitchFamily="34" charset="0"/>
              </a:rPr>
              <a:t>3</a:t>
            </a:r>
            <a:endParaRPr lang="en-US" sz="2100" kern="0" dirty="0">
              <a:solidFill>
                <a:schemeClr val="tx1">
                  <a:lumMod val="50000"/>
                  <a:lumOff val="50000"/>
                </a:schemeClr>
              </a:solidFill>
              <a:latin typeface="Impact" panose="020B0806030902050204" pitchFamily="34" charset="0"/>
              <a:ea typeface="华文隶书" panose="02010800040101010101" pitchFamily="2" charset="-122"/>
              <a:cs typeface="Verdana" panose="020B0604030504040204" pitchFamily="34" charset="0"/>
            </a:endParaRPr>
          </a:p>
        </p:txBody>
      </p:sp>
      <p:sp>
        <p:nvSpPr>
          <p:cNvPr id="19" name="矩形 18"/>
          <p:cNvSpPr/>
          <p:nvPr>
            <p:custDataLst>
              <p:tags r:id="rId7"/>
            </p:custDataLst>
          </p:nvPr>
        </p:nvSpPr>
        <p:spPr>
          <a:xfrm>
            <a:off x="2402002" y="1510638"/>
            <a:ext cx="2169998" cy="323850"/>
          </a:xfrm>
          <a:prstGeom prst="rect">
            <a:avLst/>
          </a:prstGeom>
          <a:solidFill>
            <a:schemeClr val="accent1"/>
          </a:solidFill>
          <a:ln w="25400" cap="flat" cmpd="sng" algn="ctr">
            <a:noFill/>
            <a:prstDash val="solid"/>
          </a:ln>
          <a:effectLst/>
        </p:spPr>
        <p:txBody>
          <a:bodyPr lIns="67500" tIns="35100" rIns="67500" bIns="35100" anchor="ctr">
            <a:normAutofit/>
          </a:bodyPr>
          <a:lstStyle/>
          <a:p>
            <a:pPr fontAlgn="auto">
              <a:spcBef>
                <a:spcPts val="0"/>
              </a:spcBef>
              <a:spcAft>
                <a:spcPts val="0"/>
              </a:spcAft>
              <a:defRPr/>
            </a:pPr>
            <a:r>
              <a:rPr lang="zh-CN" altLang="en-US" sz="1400" b="1" kern="0" dirty="0" smtClean="0">
                <a:solidFill>
                  <a:srgbClr val="FFFFFF"/>
                </a:solidFill>
                <a:latin typeface="+mj-ea"/>
                <a:ea typeface="+mj-ea"/>
                <a:cs typeface="Arial" panose="020B0604020202020204" pitchFamily="34" charset="0"/>
              </a:rPr>
              <a:t>金蝶云星空架构理念</a:t>
            </a:r>
            <a:endParaRPr lang="en-US" sz="1400" b="1" kern="0" dirty="0">
              <a:solidFill>
                <a:srgbClr val="FFFFFF"/>
              </a:solidFill>
              <a:latin typeface="+mj-ea"/>
              <a:ea typeface="+mj-ea"/>
              <a:cs typeface="Arial" panose="020B0604020202020204" pitchFamily="34" charset="0"/>
            </a:endParaRPr>
          </a:p>
        </p:txBody>
      </p:sp>
      <p:sp>
        <p:nvSpPr>
          <p:cNvPr id="20" name="矩形 19"/>
          <p:cNvSpPr/>
          <p:nvPr>
            <p:custDataLst>
              <p:tags r:id="rId8"/>
            </p:custDataLst>
          </p:nvPr>
        </p:nvSpPr>
        <p:spPr>
          <a:xfrm>
            <a:off x="2402002" y="2045229"/>
            <a:ext cx="2458030" cy="323850"/>
          </a:xfrm>
          <a:prstGeom prst="rect">
            <a:avLst/>
          </a:prstGeom>
          <a:solidFill>
            <a:schemeClr val="accent1"/>
          </a:solidFill>
          <a:ln w="25400" cap="flat" cmpd="sng" algn="ctr">
            <a:noFill/>
            <a:prstDash val="solid"/>
          </a:ln>
          <a:effectLst/>
        </p:spPr>
        <p:txBody>
          <a:bodyPr lIns="67500" tIns="35100" rIns="67500" bIns="35100" anchor="ctr">
            <a:normAutofit/>
          </a:bodyPr>
          <a:lstStyle/>
          <a:p>
            <a:pPr>
              <a:defRPr/>
            </a:pPr>
            <a:r>
              <a:rPr lang="zh-CN" altLang="en-US" sz="1400" b="1" kern="0" dirty="0" smtClean="0">
                <a:solidFill>
                  <a:srgbClr val="FFFFFF"/>
                </a:solidFill>
                <a:latin typeface="+mj-ea"/>
                <a:ea typeface="+mj-ea"/>
                <a:cs typeface="Arial" panose="020B0604020202020204" pitchFamily="34" charset="0"/>
              </a:rPr>
              <a:t>金蝶云星空技术</a:t>
            </a:r>
            <a:r>
              <a:rPr lang="zh-CN" altLang="en-US" sz="1400" b="1" kern="0" dirty="0">
                <a:solidFill>
                  <a:srgbClr val="FFFFFF"/>
                </a:solidFill>
                <a:latin typeface="+mj-ea"/>
                <a:ea typeface="+mj-ea"/>
                <a:cs typeface="Arial" panose="020B0604020202020204" pitchFamily="34" charset="0"/>
              </a:rPr>
              <a:t>架构及特点</a:t>
            </a:r>
          </a:p>
        </p:txBody>
      </p:sp>
      <p:sp>
        <p:nvSpPr>
          <p:cNvPr id="21" name="矩形 20"/>
          <p:cNvSpPr/>
          <p:nvPr>
            <p:custDataLst>
              <p:tags r:id="rId9"/>
            </p:custDataLst>
          </p:nvPr>
        </p:nvSpPr>
        <p:spPr>
          <a:xfrm>
            <a:off x="2402002" y="2588154"/>
            <a:ext cx="2746062" cy="323850"/>
          </a:xfrm>
          <a:prstGeom prst="rect">
            <a:avLst/>
          </a:prstGeom>
          <a:solidFill>
            <a:schemeClr val="accent1"/>
          </a:solidFill>
          <a:ln w="25400" cap="flat" cmpd="sng" algn="ctr">
            <a:noFill/>
            <a:prstDash val="solid"/>
          </a:ln>
          <a:effectLst/>
        </p:spPr>
        <p:txBody>
          <a:bodyPr lIns="67500" tIns="35100" rIns="67500" bIns="35100" anchor="ctr">
            <a:normAutofit/>
          </a:bodyPr>
          <a:lstStyle/>
          <a:p>
            <a:pPr>
              <a:defRPr/>
            </a:pPr>
            <a:r>
              <a:rPr lang="zh-CN" altLang="en-US" sz="1400" b="1" kern="0" dirty="0">
                <a:solidFill>
                  <a:srgbClr val="FFFFFF"/>
                </a:solidFill>
                <a:latin typeface="+mj-ea"/>
                <a:ea typeface="+mj-ea"/>
                <a:cs typeface="Arial" panose="020B0604020202020204" pitchFamily="34" charset="0"/>
              </a:rPr>
              <a:t>金蝶云星空动态领域建模</a:t>
            </a:r>
          </a:p>
        </p:txBody>
      </p:sp>
      <p:sp>
        <p:nvSpPr>
          <p:cNvPr id="22" name="TextBox 35"/>
          <p:cNvSpPr txBox="1"/>
          <p:nvPr>
            <p:custDataLst>
              <p:tags r:id="rId10"/>
            </p:custDataLst>
          </p:nvPr>
        </p:nvSpPr>
        <p:spPr>
          <a:xfrm>
            <a:off x="1865054" y="3057520"/>
            <a:ext cx="527447" cy="439095"/>
          </a:xfrm>
          <a:prstGeom prst="rect">
            <a:avLst/>
          </a:prstGeom>
          <a:noFill/>
        </p:spPr>
        <p:txBody>
          <a:bodyPr>
            <a:spAutoFit/>
          </a:bodyPr>
          <a:lstStyle/>
          <a:p>
            <a:pPr algn="r" fontAlgn="auto">
              <a:lnSpc>
                <a:spcPct val="120000"/>
              </a:lnSpc>
              <a:spcBef>
                <a:spcPts val="0"/>
              </a:spcBef>
              <a:spcAft>
                <a:spcPts val="0"/>
              </a:spcAft>
              <a:defRPr/>
            </a:pPr>
            <a:r>
              <a:rPr lang="en-US" sz="2100" kern="0" dirty="0" smtClean="0">
                <a:solidFill>
                  <a:schemeClr val="tx1">
                    <a:lumMod val="50000"/>
                    <a:lumOff val="50000"/>
                  </a:schemeClr>
                </a:solidFill>
                <a:latin typeface="Impact" panose="020B0806030902050204" pitchFamily="34" charset="0"/>
                <a:ea typeface="华文隶书" panose="02010800040101010101" pitchFamily="2" charset="-122"/>
                <a:cs typeface="Verdana" panose="020B0604030504040204" pitchFamily="34" charset="0"/>
              </a:rPr>
              <a:t>04</a:t>
            </a:r>
            <a:endParaRPr lang="en-US" sz="2100" kern="0" dirty="0">
              <a:solidFill>
                <a:schemeClr val="tx1">
                  <a:lumMod val="50000"/>
                  <a:lumOff val="50000"/>
                </a:schemeClr>
              </a:solidFill>
              <a:latin typeface="Impact" panose="020B0806030902050204" pitchFamily="34" charset="0"/>
              <a:ea typeface="华文隶书" panose="02010800040101010101" pitchFamily="2" charset="-122"/>
              <a:cs typeface="Verdana" panose="020B0604030504040204" pitchFamily="34" charset="0"/>
            </a:endParaRPr>
          </a:p>
        </p:txBody>
      </p:sp>
      <p:sp>
        <p:nvSpPr>
          <p:cNvPr id="23" name="矩形 22"/>
          <p:cNvSpPr/>
          <p:nvPr>
            <p:custDataLst>
              <p:tags r:id="rId11"/>
            </p:custDataLst>
          </p:nvPr>
        </p:nvSpPr>
        <p:spPr>
          <a:xfrm>
            <a:off x="2402235" y="3125728"/>
            <a:ext cx="3033861" cy="323850"/>
          </a:xfrm>
          <a:prstGeom prst="rect">
            <a:avLst/>
          </a:prstGeom>
          <a:solidFill>
            <a:srgbClr val="FF6600"/>
          </a:solidFill>
          <a:ln w="25400" cap="flat" cmpd="sng" algn="ctr">
            <a:noFill/>
            <a:prstDash val="solid"/>
          </a:ln>
          <a:effectLst/>
        </p:spPr>
        <p:txBody>
          <a:bodyPr lIns="67500" tIns="35100" rIns="67500" bIns="35100" anchor="ctr">
            <a:normAutofit/>
          </a:bodyPr>
          <a:lstStyle/>
          <a:p>
            <a:pPr>
              <a:defRPr/>
            </a:pPr>
            <a:r>
              <a:rPr lang="zh-CN" altLang="en-US" sz="1400" b="1" kern="0" dirty="0" smtClean="0">
                <a:solidFill>
                  <a:srgbClr val="FFFFFF"/>
                </a:solidFill>
                <a:latin typeface="+mj-ea"/>
                <a:ea typeface="+mj-ea"/>
                <a:cs typeface="Arial" panose="020B0604020202020204" pitchFamily="34" charset="0"/>
              </a:rPr>
              <a:t>金蝶云星空动态</a:t>
            </a:r>
            <a:r>
              <a:rPr lang="zh-CN" altLang="en-US" sz="1400" b="1" kern="0" dirty="0">
                <a:solidFill>
                  <a:srgbClr val="FFFFFF"/>
                </a:solidFill>
                <a:latin typeface="+mj-ea"/>
                <a:ea typeface="+mj-ea"/>
                <a:cs typeface="Arial" panose="020B0604020202020204" pitchFamily="34" charset="0"/>
              </a:rPr>
              <a:t>服务建模</a:t>
            </a:r>
          </a:p>
        </p:txBody>
      </p:sp>
      <p:sp>
        <p:nvSpPr>
          <p:cNvPr id="24" name="TextBox 35"/>
          <p:cNvSpPr txBox="1"/>
          <p:nvPr>
            <p:custDataLst>
              <p:tags r:id="rId12"/>
            </p:custDataLst>
          </p:nvPr>
        </p:nvSpPr>
        <p:spPr>
          <a:xfrm>
            <a:off x="1865029" y="3594693"/>
            <a:ext cx="527447" cy="439095"/>
          </a:xfrm>
          <a:prstGeom prst="rect">
            <a:avLst/>
          </a:prstGeom>
          <a:noFill/>
        </p:spPr>
        <p:txBody>
          <a:bodyPr>
            <a:spAutoFit/>
          </a:bodyPr>
          <a:lstStyle/>
          <a:p>
            <a:pPr algn="r" fontAlgn="auto">
              <a:lnSpc>
                <a:spcPct val="120000"/>
              </a:lnSpc>
              <a:spcBef>
                <a:spcPts val="0"/>
              </a:spcBef>
              <a:spcAft>
                <a:spcPts val="0"/>
              </a:spcAft>
              <a:defRPr/>
            </a:pPr>
            <a:r>
              <a:rPr lang="en-US" sz="2100" kern="0" dirty="0" smtClean="0">
                <a:solidFill>
                  <a:schemeClr val="tx1">
                    <a:lumMod val="50000"/>
                    <a:lumOff val="50000"/>
                  </a:schemeClr>
                </a:solidFill>
                <a:latin typeface="Impact" panose="020B0806030902050204" pitchFamily="34" charset="0"/>
                <a:ea typeface="华文隶书" panose="02010800040101010101" pitchFamily="2" charset="-122"/>
                <a:cs typeface="Verdana" panose="020B0604030504040204" pitchFamily="34" charset="0"/>
              </a:rPr>
              <a:t>05</a:t>
            </a:r>
            <a:endParaRPr lang="en-US" sz="2100" kern="0" dirty="0">
              <a:solidFill>
                <a:schemeClr val="tx1">
                  <a:lumMod val="50000"/>
                  <a:lumOff val="50000"/>
                </a:schemeClr>
              </a:solidFill>
              <a:latin typeface="Impact" panose="020B0806030902050204" pitchFamily="34" charset="0"/>
              <a:ea typeface="华文隶书" panose="02010800040101010101" pitchFamily="2" charset="-122"/>
              <a:cs typeface="Verdana" panose="020B0604030504040204" pitchFamily="34" charset="0"/>
            </a:endParaRPr>
          </a:p>
        </p:txBody>
      </p:sp>
      <p:sp>
        <p:nvSpPr>
          <p:cNvPr id="25" name="矩形 24"/>
          <p:cNvSpPr/>
          <p:nvPr>
            <p:custDataLst>
              <p:tags r:id="rId13"/>
            </p:custDataLst>
          </p:nvPr>
        </p:nvSpPr>
        <p:spPr>
          <a:xfrm>
            <a:off x="2397448" y="3662901"/>
            <a:ext cx="3326680" cy="323850"/>
          </a:xfrm>
          <a:prstGeom prst="rect">
            <a:avLst/>
          </a:prstGeom>
          <a:solidFill>
            <a:schemeClr val="accent1"/>
          </a:solidFill>
          <a:ln w="25400" cap="flat" cmpd="sng" algn="ctr">
            <a:noFill/>
            <a:prstDash val="solid"/>
          </a:ln>
          <a:effectLst/>
        </p:spPr>
        <p:txBody>
          <a:bodyPr lIns="67500" tIns="35100" rIns="67500" bIns="35100" anchor="ctr">
            <a:normAutofit/>
          </a:bodyPr>
          <a:lstStyle/>
          <a:p>
            <a:pPr>
              <a:buFont typeface="Wingdings" pitchFamily="2" charset="2"/>
              <a:buNone/>
              <a:defRPr/>
            </a:pPr>
            <a:r>
              <a:rPr lang="zh-CN" altLang="en-US" sz="1400" b="1" kern="0" dirty="0" smtClean="0">
                <a:solidFill>
                  <a:srgbClr val="FFFFFF"/>
                </a:solidFill>
                <a:latin typeface="+mj-ea"/>
                <a:ea typeface="+mj-ea"/>
                <a:cs typeface="Arial" panose="020B0604020202020204" pitchFamily="34" charset="0"/>
              </a:rPr>
              <a:t>金蝶云星空开发</a:t>
            </a:r>
            <a:r>
              <a:rPr lang="zh-CN" altLang="en-US" sz="1400" b="1" kern="0" dirty="0">
                <a:solidFill>
                  <a:srgbClr val="FFFFFF"/>
                </a:solidFill>
                <a:latin typeface="+mj-ea"/>
                <a:ea typeface="+mj-ea"/>
                <a:cs typeface="Arial" panose="020B0604020202020204" pitchFamily="34" charset="0"/>
              </a:rPr>
              <a:t>架构与开发流程</a:t>
            </a:r>
          </a:p>
        </p:txBody>
      </p:sp>
    </p:spTree>
    <p:extLst>
      <p:ext uri="{BB962C8B-B14F-4D97-AF65-F5344CB8AC3E}">
        <p14:creationId xmlns:p14="http://schemas.microsoft.com/office/powerpoint/2010/main" val="17580267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effectLst>
                  <a:outerShdw blurRad="38100" dist="38100" dir="2700000" algn="tl">
                    <a:srgbClr val="C0C0C0"/>
                  </a:outerShdw>
                </a:effectLst>
                <a:latin typeface="微软雅黑" pitchFamily="34" charset="-122"/>
                <a:ea typeface="微软雅黑" pitchFamily="34" charset="-122"/>
              </a:rPr>
              <a:t>金蝶云星空集成</a:t>
            </a:r>
            <a:r>
              <a:rPr lang="zh-CN" altLang="en-US" dirty="0">
                <a:effectLst>
                  <a:outerShdw blurRad="38100" dist="38100" dir="2700000" algn="tl">
                    <a:srgbClr val="C0C0C0"/>
                  </a:outerShdw>
                </a:effectLst>
                <a:latin typeface="微软雅黑" pitchFamily="34" charset="-122"/>
                <a:ea typeface="微软雅黑" pitchFamily="34" charset="-122"/>
              </a:rPr>
              <a:t>总体</a:t>
            </a:r>
            <a:r>
              <a:rPr lang="zh-CN" altLang="en-US" dirty="0" smtClean="0">
                <a:effectLst>
                  <a:outerShdw blurRad="38100" dist="38100" dir="2700000" algn="tl">
                    <a:srgbClr val="C0C0C0"/>
                  </a:outerShdw>
                </a:effectLst>
                <a:latin typeface="微软雅黑" pitchFamily="34" charset="-122"/>
                <a:ea typeface="微软雅黑" pitchFamily="34" charset="-122"/>
              </a:rPr>
              <a:t>架构</a:t>
            </a:r>
            <a:endParaRPr lang="zh-CN" altLang="en-US" dirty="0"/>
          </a:p>
        </p:txBody>
      </p:sp>
      <p:sp>
        <p:nvSpPr>
          <p:cNvPr id="4" name="矩形 3"/>
          <p:cNvSpPr/>
          <p:nvPr/>
        </p:nvSpPr>
        <p:spPr>
          <a:xfrm>
            <a:off x="2130425" y="1460847"/>
            <a:ext cx="4710113" cy="1316038"/>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r>
              <a:rPr lang="zh-CN" altLang="en-US" dirty="0" smtClean="0">
                <a:latin typeface="微软雅黑" pitchFamily="34" charset="-122"/>
                <a:ea typeface="微软雅黑" pitchFamily="34" charset="-122"/>
              </a:rPr>
              <a:t>企业服务总线</a:t>
            </a:r>
            <a:r>
              <a:rPr lang="en-US" altLang="zh-CN" dirty="0" smtClean="0">
                <a:latin typeface="微软雅黑" pitchFamily="34" charset="-122"/>
                <a:ea typeface="微软雅黑" pitchFamily="34" charset="-122"/>
              </a:rPr>
              <a:t>(AESB)</a:t>
            </a:r>
          </a:p>
          <a:p>
            <a:pPr algn="ctr">
              <a:defRPr/>
            </a:pPr>
            <a:r>
              <a:rPr lang="zh-CN" altLang="en-US" sz="1100" dirty="0" smtClean="0">
                <a:latin typeface="微软雅黑" pitchFamily="34" charset="-122"/>
                <a:ea typeface="微软雅黑" pitchFamily="34" charset="-122"/>
              </a:rPr>
              <a:t>消息，服务目录，</a:t>
            </a:r>
            <a:r>
              <a:rPr lang="zh-CN" altLang="en-US" sz="1100" dirty="0">
                <a:latin typeface="微软雅黑" pitchFamily="34" charset="-122"/>
                <a:ea typeface="微软雅黑" pitchFamily="34" charset="-122"/>
              </a:rPr>
              <a:t>应用和服务适配器</a:t>
            </a:r>
            <a:r>
              <a:rPr lang="zh-CN" altLang="en-US" sz="1100" dirty="0" smtClean="0">
                <a:latin typeface="微软雅黑" pitchFamily="34" charset="-122"/>
                <a:ea typeface="微软雅黑" pitchFamily="34" charset="-122"/>
              </a:rPr>
              <a:t>框架</a:t>
            </a:r>
            <a:endParaRPr lang="zh-CN" altLang="en-US" sz="1100" dirty="0">
              <a:latin typeface="微软雅黑" pitchFamily="34" charset="-122"/>
              <a:ea typeface="微软雅黑" pitchFamily="34" charset="-122"/>
            </a:endParaRPr>
          </a:p>
        </p:txBody>
      </p:sp>
      <p:sp>
        <p:nvSpPr>
          <p:cNvPr id="5" name="等腰三角形 29"/>
          <p:cNvSpPr/>
          <p:nvPr/>
        </p:nvSpPr>
        <p:spPr>
          <a:xfrm>
            <a:off x="2273300" y="3173760"/>
            <a:ext cx="754063" cy="768350"/>
          </a:xfrm>
          <a:custGeom>
            <a:avLst/>
            <a:gdLst>
              <a:gd name="connsiteX0" fmla="*/ 0 w 933751"/>
              <a:gd name="connsiteY0" fmla="*/ 648072 h 648072"/>
              <a:gd name="connsiteX1" fmla="*/ 466876 w 933751"/>
              <a:gd name="connsiteY1" fmla="*/ 0 h 648072"/>
              <a:gd name="connsiteX2" fmla="*/ 933751 w 933751"/>
              <a:gd name="connsiteY2" fmla="*/ 648072 h 648072"/>
              <a:gd name="connsiteX3" fmla="*/ 0 w 933751"/>
              <a:gd name="connsiteY3" fmla="*/ 648072 h 648072"/>
              <a:gd name="connsiteX0" fmla="*/ 0 w 943926"/>
              <a:gd name="connsiteY0" fmla="*/ 648072 h 648072"/>
              <a:gd name="connsiteX1" fmla="*/ 466876 w 943926"/>
              <a:gd name="connsiteY1" fmla="*/ 0 h 648072"/>
              <a:gd name="connsiteX2" fmla="*/ 933751 w 943926"/>
              <a:gd name="connsiteY2" fmla="*/ 648072 h 648072"/>
              <a:gd name="connsiteX3" fmla="*/ 0 w 943926"/>
              <a:gd name="connsiteY3" fmla="*/ 648072 h 648072"/>
              <a:gd name="connsiteX0" fmla="*/ 10175 w 954101"/>
              <a:gd name="connsiteY0" fmla="*/ 648072 h 648072"/>
              <a:gd name="connsiteX1" fmla="*/ 477051 w 954101"/>
              <a:gd name="connsiteY1" fmla="*/ 0 h 648072"/>
              <a:gd name="connsiteX2" fmla="*/ 943926 w 954101"/>
              <a:gd name="connsiteY2" fmla="*/ 648072 h 648072"/>
              <a:gd name="connsiteX3" fmla="*/ 10175 w 954101"/>
              <a:gd name="connsiteY3" fmla="*/ 648072 h 648072"/>
              <a:gd name="connsiteX0" fmla="*/ 10175 w 954101"/>
              <a:gd name="connsiteY0" fmla="*/ 648072 h 648072"/>
              <a:gd name="connsiteX1" fmla="*/ 477051 w 954101"/>
              <a:gd name="connsiteY1" fmla="*/ 0 h 648072"/>
              <a:gd name="connsiteX2" fmla="*/ 943926 w 954101"/>
              <a:gd name="connsiteY2" fmla="*/ 648072 h 648072"/>
              <a:gd name="connsiteX3" fmla="*/ 10175 w 954101"/>
              <a:gd name="connsiteY3" fmla="*/ 648072 h 648072"/>
            </a:gdLst>
            <a:ahLst/>
            <a:cxnLst>
              <a:cxn ang="0">
                <a:pos x="connsiteX0" y="connsiteY0"/>
              </a:cxn>
              <a:cxn ang="0">
                <a:pos x="connsiteX1" y="connsiteY1"/>
              </a:cxn>
              <a:cxn ang="0">
                <a:pos x="connsiteX2" y="connsiteY2"/>
              </a:cxn>
              <a:cxn ang="0">
                <a:pos x="connsiteX3" y="connsiteY3"/>
              </a:cxn>
            </a:cxnLst>
            <a:rect l="l" t="t" r="r" b="b"/>
            <a:pathLst>
              <a:path w="954101" h="648072">
                <a:moveTo>
                  <a:pt x="10175" y="648072"/>
                </a:moveTo>
                <a:cubicBezTo>
                  <a:pt x="-67638" y="540060"/>
                  <a:pt x="321426" y="0"/>
                  <a:pt x="477051" y="0"/>
                </a:cubicBezTo>
                <a:cubicBezTo>
                  <a:pt x="632676" y="0"/>
                  <a:pt x="1021739" y="540060"/>
                  <a:pt x="943926" y="648072"/>
                </a:cubicBezTo>
                <a:cubicBezTo>
                  <a:pt x="866113" y="756084"/>
                  <a:pt x="87988" y="756084"/>
                  <a:pt x="10175" y="648072"/>
                </a:cubicBezTo>
                <a:close/>
              </a:path>
            </a:pathLst>
          </a:custGeom>
          <a:ln/>
        </p:spPr>
        <p:style>
          <a:lnRef idx="2">
            <a:schemeClr val="accent1"/>
          </a:lnRef>
          <a:fillRef idx="1">
            <a:schemeClr val="lt1"/>
          </a:fillRef>
          <a:effectRef idx="0">
            <a:schemeClr val="accent1"/>
          </a:effectRef>
          <a:fontRef idx="minor">
            <a:schemeClr val="dk1"/>
          </a:fontRef>
        </p:style>
        <p:txBody>
          <a:bodyPr anchor="b"/>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r>
              <a:rPr lang="zh-CN" altLang="en-US" sz="1200" dirty="0" smtClean="0">
                <a:latin typeface="微软雅黑" pitchFamily="34" charset="-122"/>
                <a:ea typeface="微软雅黑" pitchFamily="34" charset="-122"/>
              </a:rPr>
              <a:t>应用适配器</a:t>
            </a:r>
            <a:endParaRPr lang="zh-CN" altLang="en-US" sz="1200" dirty="0">
              <a:latin typeface="微软雅黑" pitchFamily="34" charset="-122"/>
              <a:ea typeface="微软雅黑" pitchFamily="34" charset="-122"/>
            </a:endParaRPr>
          </a:p>
        </p:txBody>
      </p:sp>
      <p:sp>
        <p:nvSpPr>
          <p:cNvPr id="6" name="等腰三角形 29"/>
          <p:cNvSpPr/>
          <p:nvPr/>
        </p:nvSpPr>
        <p:spPr>
          <a:xfrm>
            <a:off x="3494088" y="3173760"/>
            <a:ext cx="754062" cy="768350"/>
          </a:xfrm>
          <a:custGeom>
            <a:avLst/>
            <a:gdLst>
              <a:gd name="connsiteX0" fmla="*/ 0 w 933751"/>
              <a:gd name="connsiteY0" fmla="*/ 648072 h 648072"/>
              <a:gd name="connsiteX1" fmla="*/ 466876 w 933751"/>
              <a:gd name="connsiteY1" fmla="*/ 0 h 648072"/>
              <a:gd name="connsiteX2" fmla="*/ 933751 w 933751"/>
              <a:gd name="connsiteY2" fmla="*/ 648072 h 648072"/>
              <a:gd name="connsiteX3" fmla="*/ 0 w 933751"/>
              <a:gd name="connsiteY3" fmla="*/ 648072 h 648072"/>
              <a:gd name="connsiteX0" fmla="*/ 0 w 943926"/>
              <a:gd name="connsiteY0" fmla="*/ 648072 h 648072"/>
              <a:gd name="connsiteX1" fmla="*/ 466876 w 943926"/>
              <a:gd name="connsiteY1" fmla="*/ 0 h 648072"/>
              <a:gd name="connsiteX2" fmla="*/ 933751 w 943926"/>
              <a:gd name="connsiteY2" fmla="*/ 648072 h 648072"/>
              <a:gd name="connsiteX3" fmla="*/ 0 w 943926"/>
              <a:gd name="connsiteY3" fmla="*/ 648072 h 648072"/>
              <a:gd name="connsiteX0" fmla="*/ 10175 w 954101"/>
              <a:gd name="connsiteY0" fmla="*/ 648072 h 648072"/>
              <a:gd name="connsiteX1" fmla="*/ 477051 w 954101"/>
              <a:gd name="connsiteY1" fmla="*/ 0 h 648072"/>
              <a:gd name="connsiteX2" fmla="*/ 943926 w 954101"/>
              <a:gd name="connsiteY2" fmla="*/ 648072 h 648072"/>
              <a:gd name="connsiteX3" fmla="*/ 10175 w 954101"/>
              <a:gd name="connsiteY3" fmla="*/ 648072 h 648072"/>
              <a:gd name="connsiteX0" fmla="*/ 10175 w 954101"/>
              <a:gd name="connsiteY0" fmla="*/ 648072 h 648072"/>
              <a:gd name="connsiteX1" fmla="*/ 477051 w 954101"/>
              <a:gd name="connsiteY1" fmla="*/ 0 h 648072"/>
              <a:gd name="connsiteX2" fmla="*/ 943926 w 954101"/>
              <a:gd name="connsiteY2" fmla="*/ 648072 h 648072"/>
              <a:gd name="connsiteX3" fmla="*/ 10175 w 954101"/>
              <a:gd name="connsiteY3" fmla="*/ 648072 h 648072"/>
            </a:gdLst>
            <a:ahLst/>
            <a:cxnLst>
              <a:cxn ang="0">
                <a:pos x="connsiteX0" y="connsiteY0"/>
              </a:cxn>
              <a:cxn ang="0">
                <a:pos x="connsiteX1" y="connsiteY1"/>
              </a:cxn>
              <a:cxn ang="0">
                <a:pos x="connsiteX2" y="connsiteY2"/>
              </a:cxn>
              <a:cxn ang="0">
                <a:pos x="connsiteX3" y="connsiteY3"/>
              </a:cxn>
            </a:cxnLst>
            <a:rect l="l" t="t" r="r" b="b"/>
            <a:pathLst>
              <a:path w="954101" h="648072">
                <a:moveTo>
                  <a:pt x="10175" y="648072"/>
                </a:moveTo>
                <a:cubicBezTo>
                  <a:pt x="-67638" y="540060"/>
                  <a:pt x="321426" y="0"/>
                  <a:pt x="477051" y="0"/>
                </a:cubicBezTo>
                <a:cubicBezTo>
                  <a:pt x="632676" y="0"/>
                  <a:pt x="1021739" y="540060"/>
                  <a:pt x="943926" y="648072"/>
                </a:cubicBezTo>
                <a:cubicBezTo>
                  <a:pt x="866113" y="756084"/>
                  <a:pt x="87988" y="756084"/>
                  <a:pt x="10175" y="648072"/>
                </a:cubicBezTo>
                <a:close/>
              </a:path>
            </a:pathLst>
          </a:custGeom>
          <a:ln/>
        </p:spPr>
        <p:style>
          <a:lnRef idx="2">
            <a:schemeClr val="accent1"/>
          </a:lnRef>
          <a:fillRef idx="1">
            <a:schemeClr val="lt1"/>
          </a:fillRef>
          <a:effectRef idx="0">
            <a:schemeClr val="accent1"/>
          </a:effectRef>
          <a:fontRef idx="minor">
            <a:schemeClr val="dk1"/>
          </a:fontRef>
        </p:style>
        <p:txBody>
          <a:bodyPr anchor="b"/>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r>
              <a:rPr lang="zh-CN" altLang="en-US" sz="1200" dirty="0">
                <a:latin typeface="微软雅黑" pitchFamily="34" charset="-122"/>
                <a:ea typeface="微软雅黑" pitchFamily="34" charset="-122"/>
              </a:rPr>
              <a:t>应用适配器</a:t>
            </a:r>
          </a:p>
        </p:txBody>
      </p:sp>
      <p:sp>
        <p:nvSpPr>
          <p:cNvPr id="7" name="等腰三角形 29"/>
          <p:cNvSpPr/>
          <p:nvPr/>
        </p:nvSpPr>
        <p:spPr>
          <a:xfrm>
            <a:off x="4718050" y="3173760"/>
            <a:ext cx="754063" cy="768350"/>
          </a:xfrm>
          <a:custGeom>
            <a:avLst/>
            <a:gdLst>
              <a:gd name="connsiteX0" fmla="*/ 0 w 933751"/>
              <a:gd name="connsiteY0" fmla="*/ 648072 h 648072"/>
              <a:gd name="connsiteX1" fmla="*/ 466876 w 933751"/>
              <a:gd name="connsiteY1" fmla="*/ 0 h 648072"/>
              <a:gd name="connsiteX2" fmla="*/ 933751 w 933751"/>
              <a:gd name="connsiteY2" fmla="*/ 648072 h 648072"/>
              <a:gd name="connsiteX3" fmla="*/ 0 w 933751"/>
              <a:gd name="connsiteY3" fmla="*/ 648072 h 648072"/>
              <a:gd name="connsiteX0" fmla="*/ 0 w 943926"/>
              <a:gd name="connsiteY0" fmla="*/ 648072 h 648072"/>
              <a:gd name="connsiteX1" fmla="*/ 466876 w 943926"/>
              <a:gd name="connsiteY1" fmla="*/ 0 h 648072"/>
              <a:gd name="connsiteX2" fmla="*/ 933751 w 943926"/>
              <a:gd name="connsiteY2" fmla="*/ 648072 h 648072"/>
              <a:gd name="connsiteX3" fmla="*/ 0 w 943926"/>
              <a:gd name="connsiteY3" fmla="*/ 648072 h 648072"/>
              <a:gd name="connsiteX0" fmla="*/ 10175 w 954101"/>
              <a:gd name="connsiteY0" fmla="*/ 648072 h 648072"/>
              <a:gd name="connsiteX1" fmla="*/ 477051 w 954101"/>
              <a:gd name="connsiteY1" fmla="*/ 0 h 648072"/>
              <a:gd name="connsiteX2" fmla="*/ 943926 w 954101"/>
              <a:gd name="connsiteY2" fmla="*/ 648072 h 648072"/>
              <a:gd name="connsiteX3" fmla="*/ 10175 w 954101"/>
              <a:gd name="connsiteY3" fmla="*/ 648072 h 648072"/>
              <a:gd name="connsiteX0" fmla="*/ 10175 w 954101"/>
              <a:gd name="connsiteY0" fmla="*/ 648072 h 648072"/>
              <a:gd name="connsiteX1" fmla="*/ 477051 w 954101"/>
              <a:gd name="connsiteY1" fmla="*/ 0 h 648072"/>
              <a:gd name="connsiteX2" fmla="*/ 943926 w 954101"/>
              <a:gd name="connsiteY2" fmla="*/ 648072 h 648072"/>
              <a:gd name="connsiteX3" fmla="*/ 10175 w 954101"/>
              <a:gd name="connsiteY3" fmla="*/ 648072 h 648072"/>
            </a:gdLst>
            <a:ahLst/>
            <a:cxnLst>
              <a:cxn ang="0">
                <a:pos x="connsiteX0" y="connsiteY0"/>
              </a:cxn>
              <a:cxn ang="0">
                <a:pos x="connsiteX1" y="connsiteY1"/>
              </a:cxn>
              <a:cxn ang="0">
                <a:pos x="connsiteX2" y="connsiteY2"/>
              </a:cxn>
              <a:cxn ang="0">
                <a:pos x="connsiteX3" y="connsiteY3"/>
              </a:cxn>
            </a:cxnLst>
            <a:rect l="l" t="t" r="r" b="b"/>
            <a:pathLst>
              <a:path w="954101" h="648072">
                <a:moveTo>
                  <a:pt x="10175" y="648072"/>
                </a:moveTo>
                <a:cubicBezTo>
                  <a:pt x="-67638" y="540060"/>
                  <a:pt x="321426" y="0"/>
                  <a:pt x="477051" y="0"/>
                </a:cubicBezTo>
                <a:cubicBezTo>
                  <a:pt x="632676" y="0"/>
                  <a:pt x="1021739" y="540060"/>
                  <a:pt x="943926" y="648072"/>
                </a:cubicBezTo>
                <a:cubicBezTo>
                  <a:pt x="866113" y="756084"/>
                  <a:pt x="87988" y="756084"/>
                  <a:pt x="10175" y="648072"/>
                </a:cubicBezTo>
                <a:close/>
              </a:path>
            </a:pathLst>
          </a:custGeom>
          <a:ln/>
        </p:spPr>
        <p:style>
          <a:lnRef idx="2">
            <a:schemeClr val="accent1"/>
          </a:lnRef>
          <a:fillRef idx="1">
            <a:schemeClr val="lt1"/>
          </a:fillRef>
          <a:effectRef idx="0">
            <a:schemeClr val="accent1"/>
          </a:effectRef>
          <a:fontRef idx="minor">
            <a:schemeClr val="dk1"/>
          </a:fontRef>
        </p:style>
        <p:txBody>
          <a:bodyPr anchor="b"/>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r>
              <a:rPr lang="zh-CN" altLang="en-US" sz="1200" dirty="0" smtClean="0">
                <a:latin typeface="微软雅黑" pitchFamily="34" charset="-122"/>
                <a:ea typeface="微软雅黑" pitchFamily="34" charset="-122"/>
              </a:rPr>
              <a:t>协议适配器</a:t>
            </a:r>
            <a:endParaRPr lang="zh-CN" altLang="en-US" sz="1200" dirty="0">
              <a:latin typeface="微软雅黑" pitchFamily="34" charset="-122"/>
              <a:ea typeface="微软雅黑" pitchFamily="34" charset="-122"/>
            </a:endParaRPr>
          </a:p>
        </p:txBody>
      </p:sp>
      <p:sp>
        <p:nvSpPr>
          <p:cNvPr id="8" name="等腰三角形 29"/>
          <p:cNvSpPr/>
          <p:nvPr/>
        </p:nvSpPr>
        <p:spPr>
          <a:xfrm>
            <a:off x="5942013" y="3173760"/>
            <a:ext cx="754062" cy="768350"/>
          </a:xfrm>
          <a:custGeom>
            <a:avLst/>
            <a:gdLst>
              <a:gd name="connsiteX0" fmla="*/ 0 w 933751"/>
              <a:gd name="connsiteY0" fmla="*/ 648072 h 648072"/>
              <a:gd name="connsiteX1" fmla="*/ 466876 w 933751"/>
              <a:gd name="connsiteY1" fmla="*/ 0 h 648072"/>
              <a:gd name="connsiteX2" fmla="*/ 933751 w 933751"/>
              <a:gd name="connsiteY2" fmla="*/ 648072 h 648072"/>
              <a:gd name="connsiteX3" fmla="*/ 0 w 933751"/>
              <a:gd name="connsiteY3" fmla="*/ 648072 h 648072"/>
              <a:gd name="connsiteX0" fmla="*/ 0 w 943926"/>
              <a:gd name="connsiteY0" fmla="*/ 648072 h 648072"/>
              <a:gd name="connsiteX1" fmla="*/ 466876 w 943926"/>
              <a:gd name="connsiteY1" fmla="*/ 0 h 648072"/>
              <a:gd name="connsiteX2" fmla="*/ 933751 w 943926"/>
              <a:gd name="connsiteY2" fmla="*/ 648072 h 648072"/>
              <a:gd name="connsiteX3" fmla="*/ 0 w 943926"/>
              <a:gd name="connsiteY3" fmla="*/ 648072 h 648072"/>
              <a:gd name="connsiteX0" fmla="*/ 10175 w 954101"/>
              <a:gd name="connsiteY0" fmla="*/ 648072 h 648072"/>
              <a:gd name="connsiteX1" fmla="*/ 477051 w 954101"/>
              <a:gd name="connsiteY1" fmla="*/ 0 h 648072"/>
              <a:gd name="connsiteX2" fmla="*/ 943926 w 954101"/>
              <a:gd name="connsiteY2" fmla="*/ 648072 h 648072"/>
              <a:gd name="connsiteX3" fmla="*/ 10175 w 954101"/>
              <a:gd name="connsiteY3" fmla="*/ 648072 h 648072"/>
              <a:gd name="connsiteX0" fmla="*/ 10175 w 954101"/>
              <a:gd name="connsiteY0" fmla="*/ 648072 h 648072"/>
              <a:gd name="connsiteX1" fmla="*/ 477051 w 954101"/>
              <a:gd name="connsiteY1" fmla="*/ 0 h 648072"/>
              <a:gd name="connsiteX2" fmla="*/ 943926 w 954101"/>
              <a:gd name="connsiteY2" fmla="*/ 648072 h 648072"/>
              <a:gd name="connsiteX3" fmla="*/ 10175 w 954101"/>
              <a:gd name="connsiteY3" fmla="*/ 648072 h 648072"/>
            </a:gdLst>
            <a:ahLst/>
            <a:cxnLst>
              <a:cxn ang="0">
                <a:pos x="connsiteX0" y="connsiteY0"/>
              </a:cxn>
              <a:cxn ang="0">
                <a:pos x="connsiteX1" y="connsiteY1"/>
              </a:cxn>
              <a:cxn ang="0">
                <a:pos x="connsiteX2" y="connsiteY2"/>
              </a:cxn>
              <a:cxn ang="0">
                <a:pos x="connsiteX3" y="connsiteY3"/>
              </a:cxn>
            </a:cxnLst>
            <a:rect l="l" t="t" r="r" b="b"/>
            <a:pathLst>
              <a:path w="954101" h="648072">
                <a:moveTo>
                  <a:pt x="10175" y="648072"/>
                </a:moveTo>
                <a:cubicBezTo>
                  <a:pt x="-67638" y="540060"/>
                  <a:pt x="321426" y="0"/>
                  <a:pt x="477051" y="0"/>
                </a:cubicBezTo>
                <a:cubicBezTo>
                  <a:pt x="632676" y="0"/>
                  <a:pt x="1021739" y="540060"/>
                  <a:pt x="943926" y="648072"/>
                </a:cubicBezTo>
                <a:cubicBezTo>
                  <a:pt x="866113" y="756084"/>
                  <a:pt x="87988" y="756084"/>
                  <a:pt x="10175" y="648072"/>
                </a:cubicBezTo>
                <a:close/>
              </a:path>
            </a:pathLst>
          </a:custGeom>
          <a:ln/>
        </p:spPr>
        <p:style>
          <a:lnRef idx="2">
            <a:schemeClr val="accent1"/>
          </a:lnRef>
          <a:fillRef idx="1">
            <a:schemeClr val="lt1"/>
          </a:fillRef>
          <a:effectRef idx="0">
            <a:schemeClr val="accent1"/>
          </a:effectRef>
          <a:fontRef idx="minor">
            <a:schemeClr val="dk1"/>
          </a:fontRef>
        </p:style>
        <p:txBody>
          <a:bodyPr anchor="b"/>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r>
              <a:rPr lang="zh-CN" altLang="en-US" sz="1200" dirty="0" smtClean="0">
                <a:latin typeface="微软雅黑" pitchFamily="34" charset="-122"/>
                <a:ea typeface="微软雅黑" pitchFamily="34" charset="-122"/>
              </a:rPr>
              <a:t>数据库</a:t>
            </a:r>
            <a:endParaRPr lang="en-US" altLang="zh-CN" sz="1200" dirty="0" smtClean="0">
              <a:latin typeface="微软雅黑" pitchFamily="34" charset="-122"/>
              <a:ea typeface="微软雅黑" pitchFamily="34" charset="-122"/>
            </a:endParaRPr>
          </a:p>
          <a:p>
            <a:pPr algn="ctr">
              <a:defRPr/>
            </a:pPr>
            <a:r>
              <a:rPr lang="zh-CN" altLang="en-US" sz="1200" dirty="0">
                <a:latin typeface="微软雅黑" pitchFamily="34" charset="-122"/>
                <a:ea typeface="微软雅黑" pitchFamily="34" charset="-122"/>
              </a:rPr>
              <a:t>触发器</a:t>
            </a:r>
          </a:p>
        </p:txBody>
      </p:sp>
      <p:sp>
        <p:nvSpPr>
          <p:cNvPr id="9" name="椭圆 8"/>
          <p:cNvSpPr/>
          <p:nvPr/>
        </p:nvSpPr>
        <p:spPr>
          <a:xfrm>
            <a:off x="3810000" y="3083272"/>
            <a:ext cx="107950" cy="144463"/>
          </a:xfrm>
          <a:prstGeom prst="ellipse">
            <a:avLst/>
          </a:prstGeom>
          <a:ln w="9525">
            <a:solidFill>
              <a:schemeClr val="accent6"/>
            </a:solidFill>
          </a:ln>
        </p:spPr>
        <p:style>
          <a:lnRef idx="2">
            <a:schemeClr val="accent6"/>
          </a:lnRef>
          <a:fillRef idx="1">
            <a:schemeClr val="lt1"/>
          </a:fillRef>
          <a:effectRef idx="0">
            <a:schemeClr val="accent6"/>
          </a:effectRef>
          <a:fontRef idx="minor">
            <a:schemeClr val="dk1"/>
          </a:fontRef>
        </p:style>
        <p:txBody>
          <a:bodyPr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endParaRPr lang="zh-CN" altLang="en-US">
              <a:solidFill>
                <a:schemeClr val="accent6"/>
              </a:solidFill>
            </a:endParaRPr>
          </a:p>
        </p:txBody>
      </p:sp>
      <p:sp>
        <p:nvSpPr>
          <p:cNvPr id="10" name="椭圆 9"/>
          <p:cNvSpPr/>
          <p:nvPr/>
        </p:nvSpPr>
        <p:spPr>
          <a:xfrm>
            <a:off x="2597150" y="3083272"/>
            <a:ext cx="107950" cy="144463"/>
          </a:xfrm>
          <a:prstGeom prst="ellipse">
            <a:avLst/>
          </a:prstGeom>
          <a:ln w="9525">
            <a:solidFill>
              <a:schemeClr val="accent6"/>
            </a:solidFill>
          </a:ln>
        </p:spPr>
        <p:style>
          <a:lnRef idx="2">
            <a:schemeClr val="accent6"/>
          </a:lnRef>
          <a:fillRef idx="1">
            <a:schemeClr val="lt1"/>
          </a:fillRef>
          <a:effectRef idx="0">
            <a:schemeClr val="accent6"/>
          </a:effectRef>
          <a:fontRef idx="minor">
            <a:schemeClr val="dk1"/>
          </a:fontRef>
        </p:style>
        <p:txBody>
          <a:bodyPr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endParaRPr lang="zh-CN" altLang="en-US">
              <a:solidFill>
                <a:schemeClr val="accent6"/>
              </a:solidFill>
            </a:endParaRPr>
          </a:p>
        </p:txBody>
      </p:sp>
      <p:sp>
        <p:nvSpPr>
          <p:cNvPr id="11" name="椭圆 10"/>
          <p:cNvSpPr/>
          <p:nvPr/>
        </p:nvSpPr>
        <p:spPr>
          <a:xfrm>
            <a:off x="6265863" y="3080097"/>
            <a:ext cx="107950" cy="144463"/>
          </a:xfrm>
          <a:prstGeom prst="ellipse">
            <a:avLst/>
          </a:prstGeom>
          <a:ln w="9525">
            <a:solidFill>
              <a:schemeClr val="accent6"/>
            </a:solidFill>
          </a:ln>
        </p:spPr>
        <p:style>
          <a:lnRef idx="2">
            <a:schemeClr val="accent6"/>
          </a:lnRef>
          <a:fillRef idx="1">
            <a:schemeClr val="lt1"/>
          </a:fillRef>
          <a:effectRef idx="0">
            <a:schemeClr val="accent6"/>
          </a:effectRef>
          <a:fontRef idx="minor">
            <a:schemeClr val="dk1"/>
          </a:fontRef>
        </p:style>
        <p:txBody>
          <a:bodyPr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endParaRPr lang="zh-CN" altLang="en-US">
              <a:solidFill>
                <a:schemeClr val="accent6"/>
              </a:solidFill>
            </a:endParaRPr>
          </a:p>
        </p:txBody>
      </p:sp>
      <p:sp>
        <p:nvSpPr>
          <p:cNvPr id="12" name="椭圆 11"/>
          <p:cNvSpPr/>
          <p:nvPr/>
        </p:nvSpPr>
        <p:spPr>
          <a:xfrm>
            <a:off x="5040313" y="3095972"/>
            <a:ext cx="109537" cy="144463"/>
          </a:xfrm>
          <a:prstGeom prst="ellipse">
            <a:avLst/>
          </a:prstGeom>
          <a:ln w="9525">
            <a:solidFill>
              <a:schemeClr val="accent6"/>
            </a:solidFill>
          </a:ln>
        </p:spPr>
        <p:style>
          <a:lnRef idx="2">
            <a:schemeClr val="accent6"/>
          </a:lnRef>
          <a:fillRef idx="1">
            <a:schemeClr val="lt1"/>
          </a:fillRef>
          <a:effectRef idx="0">
            <a:schemeClr val="accent6"/>
          </a:effectRef>
          <a:fontRef idx="minor">
            <a:schemeClr val="dk1"/>
          </a:fontRef>
        </p:style>
        <p:txBody>
          <a:bodyPr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endParaRPr lang="zh-CN" altLang="en-US">
              <a:solidFill>
                <a:schemeClr val="accent6"/>
              </a:solidFill>
            </a:endParaRPr>
          </a:p>
        </p:txBody>
      </p:sp>
      <p:sp>
        <p:nvSpPr>
          <p:cNvPr id="13" name="椭圆 12"/>
          <p:cNvSpPr/>
          <p:nvPr/>
        </p:nvSpPr>
        <p:spPr>
          <a:xfrm>
            <a:off x="3846513" y="3962747"/>
            <a:ext cx="107950" cy="144463"/>
          </a:xfrm>
          <a:prstGeom prst="ellipse">
            <a:avLst/>
          </a:prstGeom>
          <a:ln w="9525">
            <a:solidFill>
              <a:schemeClr val="tx2">
                <a:lumMod val="40000"/>
                <a:lumOff val="60000"/>
              </a:schemeClr>
            </a:solidFill>
          </a:ln>
        </p:spPr>
        <p:style>
          <a:lnRef idx="2">
            <a:schemeClr val="accent6"/>
          </a:lnRef>
          <a:fillRef idx="1">
            <a:schemeClr val="lt1"/>
          </a:fillRef>
          <a:effectRef idx="0">
            <a:schemeClr val="accent6"/>
          </a:effectRef>
          <a:fontRef idx="minor">
            <a:schemeClr val="dk1"/>
          </a:fontRef>
        </p:style>
        <p:txBody>
          <a:bodyPr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endParaRPr lang="zh-CN" altLang="en-US">
              <a:solidFill>
                <a:schemeClr val="accent6"/>
              </a:solidFill>
            </a:endParaRPr>
          </a:p>
        </p:txBody>
      </p:sp>
      <p:sp>
        <p:nvSpPr>
          <p:cNvPr id="14" name="椭圆 13"/>
          <p:cNvSpPr/>
          <p:nvPr/>
        </p:nvSpPr>
        <p:spPr>
          <a:xfrm>
            <a:off x="2633663" y="3962747"/>
            <a:ext cx="107950" cy="144463"/>
          </a:xfrm>
          <a:prstGeom prst="ellipse">
            <a:avLst/>
          </a:prstGeom>
          <a:ln w="9525">
            <a:solidFill>
              <a:schemeClr val="tx2">
                <a:lumMod val="40000"/>
                <a:lumOff val="60000"/>
              </a:schemeClr>
            </a:solidFill>
          </a:ln>
        </p:spPr>
        <p:style>
          <a:lnRef idx="2">
            <a:schemeClr val="accent6"/>
          </a:lnRef>
          <a:fillRef idx="1">
            <a:schemeClr val="lt1"/>
          </a:fillRef>
          <a:effectRef idx="0">
            <a:schemeClr val="accent6"/>
          </a:effectRef>
          <a:fontRef idx="minor">
            <a:schemeClr val="dk1"/>
          </a:fontRef>
        </p:style>
        <p:txBody>
          <a:bodyPr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endParaRPr lang="zh-CN" altLang="en-US">
              <a:solidFill>
                <a:schemeClr val="accent6"/>
              </a:solidFill>
            </a:endParaRPr>
          </a:p>
        </p:txBody>
      </p:sp>
      <p:sp>
        <p:nvSpPr>
          <p:cNvPr id="15" name="椭圆 14"/>
          <p:cNvSpPr/>
          <p:nvPr/>
        </p:nvSpPr>
        <p:spPr>
          <a:xfrm>
            <a:off x="6281738" y="3942110"/>
            <a:ext cx="107950" cy="144462"/>
          </a:xfrm>
          <a:prstGeom prst="ellipse">
            <a:avLst/>
          </a:prstGeom>
          <a:ln w="9525">
            <a:solidFill>
              <a:schemeClr val="tx2">
                <a:lumMod val="40000"/>
                <a:lumOff val="60000"/>
              </a:schemeClr>
            </a:solidFill>
          </a:ln>
        </p:spPr>
        <p:style>
          <a:lnRef idx="2">
            <a:schemeClr val="accent6"/>
          </a:lnRef>
          <a:fillRef idx="1">
            <a:schemeClr val="lt1"/>
          </a:fillRef>
          <a:effectRef idx="0">
            <a:schemeClr val="accent6"/>
          </a:effectRef>
          <a:fontRef idx="minor">
            <a:schemeClr val="dk1"/>
          </a:fontRef>
        </p:style>
        <p:txBody>
          <a:bodyPr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endParaRPr lang="zh-CN" altLang="en-US">
              <a:solidFill>
                <a:schemeClr val="accent6"/>
              </a:solidFill>
            </a:endParaRPr>
          </a:p>
        </p:txBody>
      </p:sp>
      <p:sp>
        <p:nvSpPr>
          <p:cNvPr id="16" name="椭圆 15"/>
          <p:cNvSpPr/>
          <p:nvPr/>
        </p:nvSpPr>
        <p:spPr>
          <a:xfrm>
            <a:off x="5078413" y="3977035"/>
            <a:ext cx="107950" cy="144462"/>
          </a:xfrm>
          <a:prstGeom prst="ellipse">
            <a:avLst/>
          </a:prstGeom>
          <a:ln w="9525">
            <a:solidFill>
              <a:schemeClr val="tx2">
                <a:lumMod val="40000"/>
                <a:lumOff val="60000"/>
              </a:schemeClr>
            </a:solidFill>
          </a:ln>
        </p:spPr>
        <p:style>
          <a:lnRef idx="2">
            <a:schemeClr val="accent6"/>
          </a:lnRef>
          <a:fillRef idx="1">
            <a:schemeClr val="lt1"/>
          </a:fillRef>
          <a:effectRef idx="0">
            <a:schemeClr val="accent6"/>
          </a:effectRef>
          <a:fontRef idx="minor">
            <a:schemeClr val="dk1"/>
          </a:fontRef>
        </p:style>
        <p:txBody>
          <a:bodyPr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endParaRPr lang="zh-CN" altLang="en-US">
              <a:solidFill>
                <a:schemeClr val="accent6"/>
              </a:solidFill>
            </a:endParaRPr>
          </a:p>
        </p:txBody>
      </p:sp>
      <p:sp>
        <p:nvSpPr>
          <p:cNvPr id="17" name="椭圆 16"/>
          <p:cNvSpPr/>
          <p:nvPr/>
        </p:nvSpPr>
        <p:spPr>
          <a:xfrm>
            <a:off x="3810000" y="2705447"/>
            <a:ext cx="107950" cy="144463"/>
          </a:xfrm>
          <a:prstGeom prst="ellipse">
            <a:avLst/>
          </a:prstGeom>
          <a:solidFill>
            <a:schemeClr val="bg1"/>
          </a:solidFill>
          <a:ln w="9525">
            <a:solidFill>
              <a:schemeClr val="accent6"/>
            </a:solidFill>
          </a:ln>
        </p:spPr>
        <p:style>
          <a:lnRef idx="2">
            <a:schemeClr val="accent6"/>
          </a:lnRef>
          <a:fillRef idx="1">
            <a:schemeClr val="lt1"/>
          </a:fillRef>
          <a:effectRef idx="0">
            <a:schemeClr val="accent6"/>
          </a:effectRef>
          <a:fontRef idx="minor">
            <a:schemeClr val="dk1"/>
          </a:fontRef>
        </p:style>
        <p:txBody>
          <a:bodyPr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endParaRPr lang="zh-CN" altLang="en-US">
              <a:solidFill>
                <a:schemeClr val="accent6"/>
              </a:solidFill>
            </a:endParaRPr>
          </a:p>
        </p:txBody>
      </p:sp>
      <p:sp>
        <p:nvSpPr>
          <p:cNvPr id="18" name="椭圆 17"/>
          <p:cNvSpPr/>
          <p:nvPr/>
        </p:nvSpPr>
        <p:spPr>
          <a:xfrm>
            <a:off x="2598738" y="2705447"/>
            <a:ext cx="107950" cy="144463"/>
          </a:xfrm>
          <a:prstGeom prst="ellipse">
            <a:avLst/>
          </a:prstGeom>
          <a:solidFill>
            <a:schemeClr val="bg1"/>
          </a:solidFill>
          <a:ln w="9525">
            <a:solidFill>
              <a:schemeClr val="accent6"/>
            </a:solidFill>
          </a:ln>
        </p:spPr>
        <p:style>
          <a:lnRef idx="2">
            <a:schemeClr val="accent6"/>
          </a:lnRef>
          <a:fillRef idx="1">
            <a:schemeClr val="lt1"/>
          </a:fillRef>
          <a:effectRef idx="0">
            <a:schemeClr val="accent6"/>
          </a:effectRef>
          <a:fontRef idx="minor">
            <a:schemeClr val="dk1"/>
          </a:fontRef>
        </p:style>
        <p:txBody>
          <a:bodyPr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endParaRPr lang="zh-CN" altLang="en-US">
              <a:solidFill>
                <a:schemeClr val="accent6"/>
              </a:solidFill>
            </a:endParaRPr>
          </a:p>
        </p:txBody>
      </p:sp>
      <p:sp>
        <p:nvSpPr>
          <p:cNvPr id="19" name="椭圆 18"/>
          <p:cNvSpPr/>
          <p:nvPr/>
        </p:nvSpPr>
        <p:spPr>
          <a:xfrm>
            <a:off x="6264275" y="2699097"/>
            <a:ext cx="107950" cy="144463"/>
          </a:xfrm>
          <a:prstGeom prst="ellipse">
            <a:avLst/>
          </a:prstGeom>
          <a:solidFill>
            <a:schemeClr val="bg1"/>
          </a:solidFill>
          <a:ln w="9525">
            <a:solidFill>
              <a:schemeClr val="accent6"/>
            </a:solidFill>
          </a:ln>
        </p:spPr>
        <p:style>
          <a:lnRef idx="2">
            <a:schemeClr val="accent6"/>
          </a:lnRef>
          <a:fillRef idx="1">
            <a:schemeClr val="lt1"/>
          </a:fillRef>
          <a:effectRef idx="0">
            <a:schemeClr val="accent6"/>
          </a:effectRef>
          <a:fontRef idx="minor">
            <a:schemeClr val="dk1"/>
          </a:fontRef>
        </p:style>
        <p:txBody>
          <a:bodyPr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endParaRPr lang="zh-CN" altLang="en-US">
              <a:solidFill>
                <a:schemeClr val="accent6"/>
              </a:solidFill>
            </a:endParaRPr>
          </a:p>
        </p:txBody>
      </p:sp>
      <p:sp>
        <p:nvSpPr>
          <p:cNvPr id="20" name="椭圆 19"/>
          <p:cNvSpPr/>
          <p:nvPr/>
        </p:nvSpPr>
        <p:spPr>
          <a:xfrm>
            <a:off x="5040313" y="2699097"/>
            <a:ext cx="107950" cy="144463"/>
          </a:xfrm>
          <a:prstGeom prst="ellipse">
            <a:avLst/>
          </a:prstGeom>
          <a:solidFill>
            <a:schemeClr val="bg1"/>
          </a:solidFill>
          <a:ln w="9525">
            <a:solidFill>
              <a:schemeClr val="accent6"/>
            </a:solidFill>
          </a:ln>
        </p:spPr>
        <p:style>
          <a:lnRef idx="2">
            <a:schemeClr val="accent6"/>
          </a:lnRef>
          <a:fillRef idx="1">
            <a:schemeClr val="lt1"/>
          </a:fillRef>
          <a:effectRef idx="0">
            <a:schemeClr val="accent6"/>
          </a:effectRef>
          <a:fontRef idx="minor">
            <a:schemeClr val="dk1"/>
          </a:fontRef>
        </p:style>
        <p:txBody>
          <a:bodyPr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endParaRPr lang="zh-CN" altLang="en-US">
              <a:solidFill>
                <a:schemeClr val="accent6"/>
              </a:solidFill>
            </a:endParaRPr>
          </a:p>
        </p:txBody>
      </p:sp>
      <p:sp>
        <p:nvSpPr>
          <p:cNvPr id="21" name="矩形 20"/>
          <p:cNvSpPr/>
          <p:nvPr/>
        </p:nvSpPr>
        <p:spPr>
          <a:xfrm>
            <a:off x="2124075" y="4324697"/>
            <a:ext cx="1079500" cy="768350"/>
          </a:xfrm>
          <a:prstGeom prst="rect">
            <a:avLst/>
          </a:prstGeom>
          <a:ln/>
        </p:spPr>
        <p:style>
          <a:lnRef idx="1">
            <a:schemeClr val="accent1"/>
          </a:lnRef>
          <a:fillRef idx="2">
            <a:schemeClr val="accent1"/>
          </a:fillRef>
          <a:effectRef idx="1">
            <a:schemeClr val="accent1"/>
          </a:effectRef>
          <a:fontRef idx="minor">
            <a:schemeClr val="dk1"/>
          </a:fontRef>
        </p:style>
        <p:txBody>
          <a:bodyPr anchor="ctr"/>
          <a:lstStyle/>
          <a:p>
            <a:pPr algn="ctr">
              <a:defRPr/>
            </a:pPr>
            <a:r>
              <a:rPr lang="zh-CN" altLang="en-US" sz="1200" dirty="0" smtClean="0">
                <a:latin typeface="微软雅黑" pitchFamily="34" charset="-122"/>
                <a:ea typeface="微软雅黑" pitchFamily="34" charset="-122"/>
              </a:rPr>
              <a:t>金蝶云星空</a:t>
            </a:r>
            <a:endParaRPr lang="zh-CN" altLang="en-US" sz="1200" dirty="0">
              <a:latin typeface="微软雅黑" pitchFamily="34" charset="-122"/>
              <a:ea typeface="微软雅黑" pitchFamily="34" charset="-122"/>
            </a:endParaRPr>
          </a:p>
        </p:txBody>
      </p:sp>
      <p:cxnSp>
        <p:nvCxnSpPr>
          <p:cNvPr id="22" name="直接连接符 21"/>
          <p:cNvCxnSpPr>
            <a:stCxn id="15" idx="4"/>
            <a:endCxn id="45" idx="0"/>
          </p:cNvCxnSpPr>
          <p:nvPr/>
        </p:nvCxnSpPr>
        <p:spPr>
          <a:xfrm>
            <a:off x="6335713" y="4086572"/>
            <a:ext cx="0" cy="149225"/>
          </a:xfrm>
          <a:prstGeom prst="line">
            <a:avLst/>
          </a:prstGeom>
          <a:ln>
            <a:solidFill>
              <a:schemeClr val="tx2">
                <a:lumMod val="40000"/>
                <a:lumOff val="60000"/>
              </a:schemeClr>
            </a:solidFill>
          </a:ln>
        </p:spPr>
        <p:style>
          <a:lnRef idx="1">
            <a:schemeClr val="accent6"/>
          </a:lnRef>
          <a:fillRef idx="0">
            <a:schemeClr val="accent6"/>
          </a:fillRef>
          <a:effectRef idx="0">
            <a:schemeClr val="accent6"/>
          </a:effectRef>
          <a:fontRef idx="minor">
            <a:schemeClr val="tx1"/>
          </a:fontRef>
        </p:style>
      </p:cxnSp>
      <p:cxnSp>
        <p:nvCxnSpPr>
          <p:cNvPr id="23" name="直接连接符 22"/>
          <p:cNvCxnSpPr>
            <a:stCxn id="16" idx="4"/>
            <a:endCxn id="46" idx="0"/>
          </p:cNvCxnSpPr>
          <p:nvPr/>
        </p:nvCxnSpPr>
        <p:spPr>
          <a:xfrm flipH="1">
            <a:off x="5130800" y="4121497"/>
            <a:ext cx="1588" cy="142875"/>
          </a:xfrm>
          <a:prstGeom prst="line">
            <a:avLst/>
          </a:prstGeom>
          <a:ln>
            <a:solidFill>
              <a:schemeClr val="tx2">
                <a:lumMod val="40000"/>
                <a:lumOff val="60000"/>
              </a:schemeClr>
            </a:solidFill>
          </a:ln>
        </p:spPr>
        <p:style>
          <a:lnRef idx="1">
            <a:schemeClr val="accent6"/>
          </a:lnRef>
          <a:fillRef idx="0">
            <a:schemeClr val="accent6"/>
          </a:fillRef>
          <a:effectRef idx="0">
            <a:schemeClr val="accent6"/>
          </a:effectRef>
          <a:fontRef idx="minor">
            <a:schemeClr val="tx1"/>
          </a:fontRef>
        </p:style>
      </p:cxnSp>
      <p:cxnSp>
        <p:nvCxnSpPr>
          <p:cNvPr id="24" name="直接连接符 23"/>
          <p:cNvCxnSpPr>
            <a:stCxn id="13" idx="4"/>
            <a:endCxn id="43" idx="0"/>
          </p:cNvCxnSpPr>
          <p:nvPr/>
        </p:nvCxnSpPr>
        <p:spPr>
          <a:xfrm>
            <a:off x="3900488" y="4107210"/>
            <a:ext cx="0" cy="144462"/>
          </a:xfrm>
          <a:prstGeom prst="line">
            <a:avLst/>
          </a:prstGeom>
          <a:ln>
            <a:solidFill>
              <a:schemeClr val="tx2">
                <a:lumMod val="40000"/>
                <a:lumOff val="60000"/>
              </a:schemeClr>
            </a:solidFill>
          </a:ln>
        </p:spPr>
        <p:style>
          <a:lnRef idx="1">
            <a:schemeClr val="accent6"/>
          </a:lnRef>
          <a:fillRef idx="0">
            <a:schemeClr val="accent6"/>
          </a:fillRef>
          <a:effectRef idx="0">
            <a:schemeClr val="accent6"/>
          </a:effectRef>
          <a:fontRef idx="minor">
            <a:schemeClr val="tx1"/>
          </a:fontRef>
        </p:style>
      </p:cxnSp>
      <p:cxnSp>
        <p:nvCxnSpPr>
          <p:cNvPr id="25" name="直接连接符 24"/>
          <p:cNvCxnSpPr>
            <a:stCxn id="14" idx="4"/>
            <a:endCxn id="44" idx="0"/>
          </p:cNvCxnSpPr>
          <p:nvPr/>
        </p:nvCxnSpPr>
        <p:spPr>
          <a:xfrm>
            <a:off x="2687638" y="4107210"/>
            <a:ext cx="0" cy="144462"/>
          </a:xfrm>
          <a:prstGeom prst="line">
            <a:avLst/>
          </a:prstGeom>
          <a:ln>
            <a:solidFill>
              <a:schemeClr val="tx2">
                <a:lumMod val="40000"/>
                <a:lumOff val="60000"/>
              </a:schemeClr>
            </a:solidFill>
          </a:ln>
        </p:spPr>
        <p:style>
          <a:lnRef idx="1">
            <a:schemeClr val="accent6"/>
          </a:lnRef>
          <a:fillRef idx="0">
            <a:schemeClr val="accent6"/>
          </a:fillRef>
          <a:effectRef idx="0">
            <a:schemeClr val="accent6"/>
          </a:effectRef>
          <a:fontRef idx="minor">
            <a:schemeClr val="tx1"/>
          </a:fontRef>
        </p:style>
      </p:cxnSp>
      <p:cxnSp>
        <p:nvCxnSpPr>
          <p:cNvPr id="26" name="直接连接符 25"/>
          <p:cNvCxnSpPr>
            <a:stCxn id="19" idx="4"/>
            <a:endCxn id="11" idx="0"/>
          </p:cNvCxnSpPr>
          <p:nvPr/>
        </p:nvCxnSpPr>
        <p:spPr>
          <a:xfrm>
            <a:off x="6318250" y="2843560"/>
            <a:ext cx="1588" cy="236537"/>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20" idx="4"/>
            <a:endCxn id="12" idx="0"/>
          </p:cNvCxnSpPr>
          <p:nvPr/>
        </p:nvCxnSpPr>
        <p:spPr>
          <a:xfrm>
            <a:off x="5094288" y="2843560"/>
            <a:ext cx="0" cy="2524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7" idx="4"/>
            <a:endCxn id="9" idx="0"/>
          </p:cNvCxnSpPr>
          <p:nvPr/>
        </p:nvCxnSpPr>
        <p:spPr>
          <a:xfrm flipH="1">
            <a:off x="3863975" y="2849910"/>
            <a:ext cx="0" cy="23336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8" idx="4"/>
            <a:endCxn id="10" idx="0"/>
          </p:cNvCxnSpPr>
          <p:nvPr/>
        </p:nvCxnSpPr>
        <p:spPr>
          <a:xfrm flipH="1">
            <a:off x="2651125" y="2849910"/>
            <a:ext cx="1588" cy="23336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3348038" y="4324697"/>
            <a:ext cx="1079500" cy="768350"/>
          </a:xfrm>
          <a:prstGeom prst="rect">
            <a:avLst/>
          </a:prstGeom>
          <a:ln/>
        </p:spPr>
        <p:style>
          <a:lnRef idx="1">
            <a:schemeClr val="accent1"/>
          </a:lnRef>
          <a:fillRef idx="2">
            <a:schemeClr val="accent1"/>
          </a:fillRef>
          <a:effectRef idx="1">
            <a:schemeClr val="accent1"/>
          </a:effectRef>
          <a:fontRef idx="minor">
            <a:schemeClr val="dk1"/>
          </a:fontRef>
        </p:style>
        <p:txBody>
          <a:bodyPr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r>
              <a:rPr lang="en-US" altLang="zh-CN" sz="1200" dirty="0" smtClean="0">
                <a:latin typeface="微软雅黑" pitchFamily="34" charset="-122"/>
                <a:ea typeface="微软雅黑" pitchFamily="34" charset="-122"/>
              </a:rPr>
              <a:t>3</a:t>
            </a:r>
            <a:r>
              <a:rPr lang="en-US" altLang="zh-CN" sz="1200" baseline="30000" dirty="0" smtClean="0">
                <a:latin typeface="微软雅黑" pitchFamily="34" charset="-122"/>
                <a:ea typeface="微软雅黑" pitchFamily="34" charset="-122"/>
              </a:rPr>
              <a:t>rd</a:t>
            </a:r>
            <a:r>
              <a:rPr lang="en-US" altLang="zh-CN" sz="1200" dirty="0" smtClean="0">
                <a:latin typeface="微软雅黑" pitchFamily="34" charset="-122"/>
                <a:ea typeface="微软雅黑" pitchFamily="34" charset="-122"/>
              </a:rPr>
              <a:t> </a:t>
            </a:r>
            <a:r>
              <a:rPr lang="zh-CN" altLang="en-US" sz="1200" dirty="0" smtClean="0">
                <a:latin typeface="微软雅黑" pitchFamily="34" charset="-122"/>
                <a:ea typeface="微软雅黑" pitchFamily="34" charset="-122"/>
              </a:rPr>
              <a:t>应用</a:t>
            </a:r>
            <a:endParaRPr lang="zh-CN" altLang="en-US" sz="1200" dirty="0">
              <a:latin typeface="微软雅黑" pitchFamily="34" charset="-122"/>
              <a:ea typeface="微软雅黑" pitchFamily="34" charset="-122"/>
            </a:endParaRPr>
          </a:p>
        </p:txBody>
      </p:sp>
      <p:sp>
        <p:nvSpPr>
          <p:cNvPr id="31" name="矩形 30"/>
          <p:cNvSpPr/>
          <p:nvPr/>
        </p:nvSpPr>
        <p:spPr>
          <a:xfrm>
            <a:off x="4572000" y="4331047"/>
            <a:ext cx="1079500" cy="768350"/>
          </a:xfrm>
          <a:prstGeom prst="rect">
            <a:avLst/>
          </a:prstGeom>
          <a:ln/>
        </p:spPr>
        <p:style>
          <a:lnRef idx="1">
            <a:schemeClr val="accent1"/>
          </a:lnRef>
          <a:fillRef idx="2">
            <a:schemeClr val="accent1"/>
          </a:fillRef>
          <a:effectRef idx="1">
            <a:schemeClr val="accent1"/>
          </a:effectRef>
          <a:fontRef idx="minor">
            <a:schemeClr val="dk1"/>
          </a:fontRef>
        </p:style>
        <p:txBody>
          <a:bodyPr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r>
              <a:rPr lang="en-US" altLang="zh-CN" sz="900" dirty="0" smtClean="0">
                <a:latin typeface="微软雅黑" pitchFamily="34" charset="-122"/>
                <a:ea typeface="微软雅黑" pitchFamily="34" charset="-122"/>
              </a:rPr>
              <a:t>FTP,JMS,HTTP,TCP/IP, SOAP,SMTP</a:t>
            </a:r>
            <a:r>
              <a:rPr lang="zh-CN" altLang="en-US" sz="900" dirty="0" smtClean="0">
                <a:latin typeface="微软雅黑" pitchFamily="34" charset="-122"/>
                <a:ea typeface="微软雅黑" pitchFamily="34" charset="-122"/>
              </a:rPr>
              <a:t>和文件等</a:t>
            </a:r>
            <a:endParaRPr lang="zh-CN" altLang="en-US" sz="900" dirty="0">
              <a:latin typeface="微软雅黑" pitchFamily="34" charset="-122"/>
              <a:ea typeface="微软雅黑" pitchFamily="34" charset="-122"/>
            </a:endParaRPr>
          </a:p>
        </p:txBody>
      </p:sp>
      <p:sp>
        <p:nvSpPr>
          <p:cNvPr id="32" name="矩形 31"/>
          <p:cNvSpPr/>
          <p:nvPr/>
        </p:nvSpPr>
        <p:spPr>
          <a:xfrm>
            <a:off x="5795963" y="4324697"/>
            <a:ext cx="1079500" cy="768350"/>
          </a:xfrm>
          <a:prstGeom prst="rect">
            <a:avLst/>
          </a:prstGeom>
          <a:ln/>
        </p:spPr>
        <p:style>
          <a:lnRef idx="1">
            <a:schemeClr val="accent1"/>
          </a:lnRef>
          <a:fillRef idx="2">
            <a:schemeClr val="accent1"/>
          </a:fillRef>
          <a:effectRef idx="1">
            <a:schemeClr val="accent1"/>
          </a:effectRef>
          <a:fontRef idx="minor">
            <a:schemeClr val="dk1"/>
          </a:fontRef>
        </p:style>
        <p:txBody>
          <a:bodyPr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r>
              <a:rPr lang="en-US" altLang="zh-CN" sz="1200" dirty="0" smtClean="0">
                <a:latin typeface="微软雅黑" pitchFamily="34" charset="-122"/>
                <a:ea typeface="微软雅黑" pitchFamily="34" charset="-122"/>
              </a:rPr>
              <a:t>RDBMs</a:t>
            </a:r>
            <a:endParaRPr lang="zh-CN" altLang="en-US" sz="1200" dirty="0">
              <a:latin typeface="微软雅黑" pitchFamily="34" charset="-122"/>
              <a:ea typeface="微软雅黑" pitchFamily="34" charset="-122"/>
            </a:endParaRPr>
          </a:p>
        </p:txBody>
      </p:sp>
      <p:sp>
        <p:nvSpPr>
          <p:cNvPr id="33" name="矩形 32"/>
          <p:cNvSpPr/>
          <p:nvPr/>
        </p:nvSpPr>
        <p:spPr>
          <a:xfrm>
            <a:off x="755650" y="627534"/>
            <a:ext cx="1152525" cy="4471863"/>
          </a:xfrm>
          <a:prstGeom prst="rect">
            <a:avLst/>
          </a:prstGeom>
        </p:spPr>
        <p:style>
          <a:lnRef idx="1">
            <a:schemeClr val="accent5"/>
          </a:lnRef>
          <a:fillRef idx="2">
            <a:schemeClr val="accent5"/>
          </a:fillRef>
          <a:effectRef idx="1">
            <a:schemeClr val="accent5"/>
          </a:effectRef>
          <a:fontRef idx="minor">
            <a:schemeClr val="dk1"/>
          </a:fontRef>
        </p:style>
        <p:txBody>
          <a:bodyPr/>
          <a:lstStyle/>
          <a:p>
            <a:pPr algn="ctr">
              <a:defRPr/>
            </a:pPr>
            <a:r>
              <a:rPr lang="zh-CN" altLang="en-US" sz="1800" dirty="0">
                <a:latin typeface="微软雅黑" pitchFamily="34" charset="-122"/>
                <a:ea typeface="微软雅黑" pitchFamily="34" charset="-122"/>
              </a:rPr>
              <a:t>建模</a:t>
            </a:r>
          </a:p>
        </p:txBody>
      </p:sp>
      <p:sp>
        <p:nvSpPr>
          <p:cNvPr id="34" name="矩形 33"/>
          <p:cNvSpPr/>
          <p:nvPr/>
        </p:nvSpPr>
        <p:spPr>
          <a:xfrm>
            <a:off x="7092950" y="627534"/>
            <a:ext cx="1150938" cy="4471863"/>
          </a:xfrm>
          <a:prstGeom prst="rect">
            <a:avLst/>
          </a:prstGeom>
        </p:spPr>
        <p:style>
          <a:lnRef idx="1">
            <a:schemeClr val="accent5"/>
          </a:lnRef>
          <a:fillRef idx="2">
            <a:schemeClr val="accent5"/>
          </a:fillRef>
          <a:effectRef idx="1">
            <a:schemeClr val="accent5"/>
          </a:effectRef>
          <a:fontRef idx="minor">
            <a:schemeClr val="dk1"/>
          </a:fontRef>
        </p:style>
        <p:txBody>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r>
              <a:rPr lang="zh-CN" altLang="en-US" dirty="0" smtClean="0">
                <a:latin typeface="微软雅黑" pitchFamily="34" charset="-122"/>
                <a:ea typeface="微软雅黑" pitchFamily="34" charset="-122"/>
              </a:rPr>
              <a:t>运维</a:t>
            </a:r>
            <a:endParaRPr lang="zh-CN" altLang="en-US" dirty="0">
              <a:latin typeface="微软雅黑" pitchFamily="34" charset="-122"/>
              <a:ea typeface="微软雅黑" pitchFamily="34" charset="-122"/>
            </a:endParaRPr>
          </a:p>
        </p:txBody>
      </p:sp>
      <p:sp>
        <p:nvSpPr>
          <p:cNvPr id="35" name="矩形 34"/>
          <p:cNvSpPr/>
          <p:nvPr/>
        </p:nvSpPr>
        <p:spPr>
          <a:xfrm>
            <a:off x="863600" y="4084985"/>
            <a:ext cx="946150" cy="750887"/>
          </a:xfrm>
          <a:prstGeom prst="rect">
            <a:avLst/>
          </a:prstGeom>
          <a:ln/>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altLang="zh-CN" sz="1200" dirty="0">
                <a:latin typeface="微软雅黑" pitchFamily="34" charset="-122"/>
                <a:ea typeface="微软雅黑" pitchFamily="34" charset="-122"/>
              </a:rPr>
              <a:t>K/3Cloud</a:t>
            </a:r>
            <a:r>
              <a:rPr lang="zh-CN" altLang="en-US" sz="1200" dirty="0">
                <a:latin typeface="微软雅黑" pitchFamily="34" charset="-122"/>
                <a:ea typeface="微软雅黑" pitchFamily="34" charset="-122"/>
              </a:rPr>
              <a:t>服务发布</a:t>
            </a:r>
          </a:p>
        </p:txBody>
      </p:sp>
      <p:sp>
        <p:nvSpPr>
          <p:cNvPr id="36" name="矩形 35"/>
          <p:cNvSpPr/>
          <p:nvPr/>
        </p:nvSpPr>
        <p:spPr>
          <a:xfrm>
            <a:off x="863600" y="2099022"/>
            <a:ext cx="946150" cy="750888"/>
          </a:xfrm>
          <a:prstGeom prst="rect">
            <a:avLst/>
          </a:prstGeom>
          <a:ln/>
        </p:spPr>
        <p:style>
          <a:lnRef idx="1">
            <a:schemeClr val="accent1"/>
          </a:lnRef>
          <a:fillRef idx="2">
            <a:schemeClr val="accent1"/>
          </a:fillRef>
          <a:effectRef idx="1">
            <a:schemeClr val="accent1"/>
          </a:effectRef>
          <a:fontRef idx="minor">
            <a:schemeClr val="dk1"/>
          </a:fontRef>
        </p:style>
        <p:txBody>
          <a:bodyPr anchor="ctr"/>
          <a:lstStyle/>
          <a:p>
            <a:pPr algn="ctr">
              <a:defRPr/>
            </a:pPr>
            <a:r>
              <a:rPr lang="zh-CN" altLang="en-US" sz="1200" dirty="0">
                <a:latin typeface="微软雅黑" pitchFamily="34" charset="-122"/>
                <a:ea typeface="微软雅黑" pitchFamily="34" charset="-122"/>
              </a:rPr>
              <a:t>集成消息流程建模</a:t>
            </a:r>
          </a:p>
        </p:txBody>
      </p:sp>
      <p:sp>
        <p:nvSpPr>
          <p:cNvPr id="37" name="矩形 36"/>
          <p:cNvSpPr/>
          <p:nvPr/>
        </p:nvSpPr>
        <p:spPr>
          <a:xfrm>
            <a:off x="863600" y="1086197"/>
            <a:ext cx="946150" cy="750888"/>
          </a:xfrm>
          <a:prstGeom prst="rect">
            <a:avLst/>
          </a:prstGeom>
          <a:ln/>
        </p:spPr>
        <p:style>
          <a:lnRef idx="1">
            <a:schemeClr val="accent1"/>
          </a:lnRef>
          <a:fillRef idx="2">
            <a:schemeClr val="accent1"/>
          </a:fillRef>
          <a:effectRef idx="1">
            <a:schemeClr val="accent1"/>
          </a:effectRef>
          <a:fontRef idx="minor">
            <a:schemeClr val="dk1"/>
          </a:fontRef>
        </p:style>
        <p:txBody>
          <a:bodyPr anchor="ctr"/>
          <a:lstStyle/>
          <a:p>
            <a:pPr algn="ctr">
              <a:defRPr/>
            </a:pPr>
            <a:r>
              <a:rPr lang="zh-CN" altLang="en-US" sz="1200" dirty="0">
                <a:latin typeface="微软雅黑" pitchFamily="34" charset="-122"/>
                <a:ea typeface="微软雅黑" pitchFamily="34" charset="-122"/>
              </a:rPr>
              <a:t>业务流程建模</a:t>
            </a:r>
          </a:p>
        </p:txBody>
      </p:sp>
      <p:sp>
        <p:nvSpPr>
          <p:cNvPr id="38" name="矩形 37"/>
          <p:cNvSpPr/>
          <p:nvPr/>
        </p:nvSpPr>
        <p:spPr>
          <a:xfrm>
            <a:off x="7196138" y="4086572"/>
            <a:ext cx="944562" cy="749300"/>
          </a:xfrm>
          <a:prstGeom prst="rect">
            <a:avLst/>
          </a:prstGeom>
          <a:ln/>
        </p:spPr>
        <p:style>
          <a:lnRef idx="1">
            <a:schemeClr val="accent5"/>
          </a:lnRef>
          <a:fillRef idx="3">
            <a:schemeClr val="accent5"/>
          </a:fillRef>
          <a:effectRef idx="2">
            <a:schemeClr val="accent5"/>
          </a:effectRef>
          <a:fontRef idx="minor">
            <a:schemeClr val="lt1"/>
          </a:fontRef>
        </p:style>
        <p:txBody>
          <a:bodyPr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r>
              <a:rPr lang="en-US" altLang="zh-CN" sz="1300" dirty="0" smtClean="0">
                <a:latin typeface="微软雅黑" pitchFamily="34" charset="-122"/>
                <a:ea typeface="微软雅黑" pitchFamily="34" charset="-122"/>
              </a:rPr>
              <a:t>K/3Cloud</a:t>
            </a:r>
            <a:r>
              <a:rPr lang="zh-CN" altLang="en-US" sz="1300" dirty="0" smtClean="0">
                <a:latin typeface="微软雅黑" pitchFamily="34" charset="-122"/>
                <a:ea typeface="微软雅黑" pitchFamily="34" charset="-122"/>
              </a:rPr>
              <a:t>服务宿主</a:t>
            </a:r>
            <a:endParaRPr lang="zh-CN" altLang="en-US" sz="1300" dirty="0">
              <a:latin typeface="微软雅黑" pitchFamily="34" charset="-122"/>
              <a:ea typeface="微软雅黑" pitchFamily="34" charset="-122"/>
            </a:endParaRPr>
          </a:p>
        </p:txBody>
      </p:sp>
      <p:sp>
        <p:nvSpPr>
          <p:cNvPr id="39" name="矩形 38"/>
          <p:cNvSpPr/>
          <p:nvPr/>
        </p:nvSpPr>
        <p:spPr>
          <a:xfrm>
            <a:off x="7196138" y="2099022"/>
            <a:ext cx="944562" cy="750888"/>
          </a:xfrm>
          <a:prstGeom prst="rect">
            <a:avLst/>
          </a:prstGeom>
          <a:ln/>
        </p:spPr>
        <p:style>
          <a:lnRef idx="1">
            <a:schemeClr val="accent5"/>
          </a:lnRef>
          <a:fillRef idx="3">
            <a:schemeClr val="accent5"/>
          </a:fillRef>
          <a:effectRef idx="2">
            <a:schemeClr val="accent5"/>
          </a:effectRef>
          <a:fontRef idx="minor">
            <a:schemeClr val="lt1"/>
          </a:fontRef>
        </p:style>
        <p:txBody>
          <a:bodyPr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r>
              <a:rPr lang="zh-CN" altLang="en-US" sz="1300" dirty="0" smtClean="0">
                <a:latin typeface="微软雅黑" pitchFamily="34" charset="-122"/>
                <a:ea typeface="微软雅黑" pitchFamily="34" charset="-122"/>
              </a:rPr>
              <a:t>服务监管</a:t>
            </a:r>
            <a:endParaRPr lang="zh-CN" altLang="en-US" sz="1300" dirty="0">
              <a:latin typeface="微软雅黑" pitchFamily="34" charset="-122"/>
              <a:ea typeface="微软雅黑" pitchFamily="34" charset="-122"/>
            </a:endParaRPr>
          </a:p>
        </p:txBody>
      </p:sp>
      <p:sp>
        <p:nvSpPr>
          <p:cNvPr id="40" name="矩形 39"/>
          <p:cNvSpPr/>
          <p:nvPr/>
        </p:nvSpPr>
        <p:spPr>
          <a:xfrm>
            <a:off x="7196138" y="1086197"/>
            <a:ext cx="944562" cy="750888"/>
          </a:xfrm>
          <a:prstGeom prst="rect">
            <a:avLst/>
          </a:prstGeom>
          <a:ln/>
        </p:spPr>
        <p:style>
          <a:lnRef idx="1">
            <a:schemeClr val="accent5"/>
          </a:lnRef>
          <a:fillRef idx="3">
            <a:schemeClr val="accent5"/>
          </a:fillRef>
          <a:effectRef idx="2">
            <a:schemeClr val="accent5"/>
          </a:effectRef>
          <a:fontRef idx="minor">
            <a:schemeClr val="lt1"/>
          </a:fontRef>
        </p:style>
        <p:txBody>
          <a:bodyPr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r>
              <a:rPr lang="zh-CN" altLang="en-US" sz="1300" dirty="0" smtClean="0">
                <a:latin typeface="微软雅黑" pitchFamily="34" charset="-122"/>
                <a:ea typeface="微软雅黑" pitchFamily="34" charset="-122"/>
              </a:rPr>
              <a:t>业务流程监管</a:t>
            </a:r>
            <a:endParaRPr lang="zh-CN" altLang="en-US" sz="1300" dirty="0">
              <a:latin typeface="微软雅黑" pitchFamily="34" charset="-122"/>
              <a:ea typeface="微软雅黑" pitchFamily="34" charset="-122"/>
            </a:endParaRPr>
          </a:p>
        </p:txBody>
      </p:sp>
      <p:sp>
        <p:nvSpPr>
          <p:cNvPr id="41" name="矩形 40"/>
          <p:cNvSpPr/>
          <p:nvPr/>
        </p:nvSpPr>
        <p:spPr>
          <a:xfrm>
            <a:off x="863600" y="3080097"/>
            <a:ext cx="946150" cy="750888"/>
          </a:xfrm>
          <a:prstGeom prst="rect">
            <a:avLst/>
          </a:prstGeom>
          <a:ln/>
        </p:spPr>
        <p:style>
          <a:lnRef idx="1">
            <a:schemeClr val="accent1"/>
          </a:lnRef>
          <a:fillRef idx="2">
            <a:schemeClr val="accent1"/>
          </a:fillRef>
          <a:effectRef idx="1">
            <a:schemeClr val="accent1"/>
          </a:effectRef>
          <a:fontRef idx="minor">
            <a:schemeClr val="dk1"/>
          </a:fontRef>
        </p:style>
        <p:txBody>
          <a:bodyPr anchor="ctr"/>
          <a:lstStyle/>
          <a:p>
            <a:pPr algn="ctr">
              <a:defRPr/>
            </a:pPr>
            <a:r>
              <a:rPr lang="zh-CN" altLang="en-US" sz="1200" dirty="0">
                <a:latin typeface="微软雅黑" pitchFamily="34" charset="-122"/>
                <a:ea typeface="微软雅黑" pitchFamily="34" charset="-122"/>
              </a:rPr>
              <a:t>消息和契约映射</a:t>
            </a:r>
          </a:p>
        </p:txBody>
      </p:sp>
      <p:sp>
        <p:nvSpPr>
          <p:cNvPr id="42" name="矩形 41"/>
          <p:cNvSpPr/>
          <p:nvPr/>
        </p:nvSpPr>
        <p:spPr>
          <a:xfrm>
            <a:off x="7196138" y="3083272"/>
            <a:ext cx="944562" cy="750888"/>
          </a:xfrm>
          <a:prstGeom prst="rect">
            <a:avLst/>
          </a:prstGeom>
          <a:ln/>
        </p:spPr>
        <p:style>
          <a:lnRef idx="1">
            <a:schemeClr val="accent5"/>
          </a:lnRef>
          <a:fillRef idx="3">
            <a:schemeClr val="accent5"/>
          </a:fillRef>
          <a:effectRef idx="2">
            <a:schemeClr val="accent5"/>
          </a:effectRef>
          <a:fontRef idx="minor">
            <a:schemeClr val="lt1"/>
          </a:fontRef>
        </p:style>
        <p:txBody>
          <a:bodyPr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r>
              <a:rPr lang="zh-CN" altLang="en-US" sz="1300" dirty="0" smtClean="0">
                <a:latin typeface="微软雅黑" pitchFamily="34" charset="-122"/>
                <a:ea typeface="微软雅黑" pitchFamily="34" charset="-122"/>
              </a:rPr>
              <a:t>接入应用监管</a:t>
            </a:r>
            <a:endParaRPr lang="zh-CN" altLang="en-US" sz="1300" dirty="0">
              <a:latin typeface="微软雅黑" pitchFamily="34" charset="-122"/>
              <a:ea typeface="微软雅黑" pitchFamily="34" charset="-122"/>
            </a:endParaRPr>
          </a:p>
        </p:txBody>
      </p:sp>
      <p:sp>
        <p:nvSpPr>
          <p:cNvPr id="43" name="椭圆 42"/>
          <p:cNvSpPr/>
          <p:nvPr/>
        </p:nvSpPr>
        <p:spPr>
          <a:xfrm>
            <a:off x="3846513" y="4251672"/>
            <a:ext cx="107950" cy="144463"/>
          </a:xfrm>
          <a:prstGeom prst="ellipse">
            <a:avLst/>
          </a:prstGeom>
          <a:ln w="9525">
            <a:solidFill>
              <a:schemeClr val="tx2">
                <a:lumMod val="40000"/>
                <a:lumOff val="60000"/>
              </a:schemeClr>
            </a:solidFill>
          </a:ln>
        </p:spPr>
        <p:style>
          <a:lnRef idx="2">
            <a:schemeClr val="accent6"/>
          </a:lnRef>
          <a:fillRef idx="1">
            <a:schemeClr val="lt1"/>
          </a:fillRef>
          <a:effectRef idx="0">
            <a:schemeClr val="accent6"/>
          </a:effectRef>
          <a:fontRef idx="minor">
            <a:schemeClr val="dk1"/>
          </a:fontRef>
        </p:style>
        <p:txBody>
          <a:bodyPr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endParaRPr lang="zh-CN" altLang="en-US">
              <a:solidFill>
                <a:schemeClr val="accent6"/>
              </a:solidFill>
            </a:endParaRPr>
          </a:p>
        </p:txBody>
      </p:sp>
      <p:sp>
        <p:nvSpPr>
          <p:cNvPr id="44" name="椭圆 43"/>
          <p:cNvSpPr/>
          <p:nvPr/>
        </p:nvSpPr>
        <p:spPr>
          <a:xfrm>
            <a:off x="2633663" y="4251672"/>
            <a:ext cx="107950" cy="144463"/>
          </a:xfrm>
          <a:prstGeom prst="ellipse">
            <a:avLst/>
          </a:prstGeom>
          <a:ln w="9525">
            <a:solidFill>
              <a:schemeClr val="tx2">
                <a:lumMod val="40000"/>
                <a:lumOff val="60000"/>
              </a:schemeClr>
            </a:solidFill>
          </a:ln>
        </p:spPr>
        <p:style>
          <a:lnRef idx="2">
            <a:schemeClr val="accent6"/>
          </a:lnRef>
          <a:fillRef idx="1">
            <a:schemeClr val="lt1"/>
          </a:fillRef>
          <a:effectRef idx="0">
            <a:schemeClr val="accent6"/>
          </a:effectRef>
          <a:fontRef idx="minor">
            <a:schemeClr val="dk1"/>
          </a:fontRef>
        </p:style>
        <p:txBody>
          <a:bodyPr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endParaRPr lang="zh-CN" altLang="en-US">
              <a:solidFill>
                <a:schemeClr val="accent6"/>
              </a:solidFill>
            </a:endParaRPr>
          </a:p>
        </p:txBody>
      </p:sp>
      <p:sp>
        <p:nvSpPr>
          <p:cNvPr id="45" name="椭圆 44"/>
          <p:cNvSpPr/>
          <p:nvPr/>
        </p:nvSpPr>
        <p:spPr>
          <a:xfrm>
            <a:off x="6281738" y="4235797"/>
            <a:ext cx="107950" cy="142875"/>
          </a:xfrm>
          <a:prstGeom prst="ellipse">
            <a:avLst/>
          </a:prstGeom>
          <a:ln w="9525">
            <a:solidFill>
              <a:schemeClr val="tx2">
                <a:lumMod val="40000"/>
                <a:lumOff val="60000"/>
              </a:schemeClr>
            </a:solidFill>
          </a:ln>
        </p:spPr>
        <p:style>
          <a:lnRef idx="2">
            <a:schemeClr val="accent6"/>
          </a:lnRef>
          <a:fillRef idx="1">
            <a:schemeClr val="lt1"/>
          </a:fillRef>
          <a:effectRef idx="0">
            <a:schemeClr val="accent6"/>
          </a:effectRef>
          <a:fontRef idx="minor">
            <a:schemeClr val="dk1"/>
          </a:fontRef>
        </p:style>
        <p:txBody>
          <a:bodyPr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endParaRPr lang="zh-CN" altLang="en-US">
              <a:solidFill>
                <a:schemeClr val="accent6"/>
              </a:solidFill>
            </a:endParaRPr>
          </a:p>
        </p:txBody>
      </p:sp>
      <p:sp>
        <p:nvSpPr>
          <p:cNvPr id="46" name="椭圆 45"/>
          <p:cNvSpPr/>
          <p:nvPr/>
        </p:nvSpPr>
        <p:spPr>
          <a:xfrm>
            <a:off x="5076825" y="4264372"/>
            <a:ext cx="107950" cy="144463"/>
          </a:xfrm>
          <a:prstGeom prst="ellipse">
            <a:avLst/>
          </a:prstGeom>
          <a:ln w="9525">
            <a:solidFill>
              <a:schemeClr val="tx2">
                <a:lumMod val="40000"/>
                <a:lumOff val="60000"/>
              </a:schemeClr>
            </a:solidFill>
          </a:ln>
        </p:spPr>
        <p:style>
          <a:lnRef idx="2">
            <a:schemeClr val="accent6"/>
          </a:lnRef>
          <a:fillRef idx="1">
            <a:schemeClr val="lt1"/>
          </a:fillRef>
          <a:effectRef idx="0">
            <a:schemeClr val="accent6"/>
          </a:effectRef>
          <a:fontRef idx="minor">
            <a:schemeClr val="dk1"/>
          </a:fontRef>
        </p:style>
        <p:txBody>
          <a:bodyPr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endParaRPr lang="zh-CN" altLang="en-US">
              <a:solidFill>
                <a:schemeClr val="accent6"/>
              </a:solidFill>
            </a:endParaRPr>
          </a:p>
        </p:txBody>
      </p:sp>
      <p:sp>
        <p:nvSpPr>
          <p:cNvPr id="47" name="圆角矩形 46"/>
          <p:cNvSpPr/>
          <p:nvPr/>
        </p:nvSpPr>
        <p:spPr>
          <a:xfrm>
            <a:off x="2132013" y="627534"/>
            <a:ext cx="4710112" cy="648072"/>
          </a:xfrm>
          <a:prstGeom prst="roundRect">
            <a:avLst/>
          </a:prstGeom>
          <a:ln w="12700" cap="rnd"/>
        </p:spPr>
        <p:style>
          <a:lnRef idx="2">
            <a:schemeClr val="accent6"/>
          </a:lnRef>
          <a:fillRef idx="1">
            <a:schemeClr val="lt1"/>
          </a:fillRef>
          <a:effectRef idx="0">
            <a:schemeClr val="accent6"/>
          </a:effectRef>
          <a:fontRef idx="minor">
            <a:schemeClr val="dk1"/>
          </a:fontRef>
        </p:style>
        <p:txBody>
          <a:bodyPr anchor="ctr"/>
          <a:lstStyle/>
          <a:p>
            <a:pPr algn="ctr">
              <a:defRPr/>
            </a:pPr>
            <a:r>
              <a:rPr lang="zh-CN" altLang="en-US" sz="1600" dirty="0">
                <a:latin typeface="微软雅黑" pitchFamily="34" charset="-122"/>
                <a:ea typeface="微软雅黑" pitchFamily="34" charset="-122"/>
              </a:rPr>
              <a:t>企业管理门户</a:t>
            </a:r>
          </a:p>
        </p:txBody>
      </p:sp>
    </p:spTree>
    <p:extLst>
      <p:ext uri="{BB962C8B-B14F-4D97-AF65-F5344CB8AC3E}">
        <p14:creationId xmlns:p14="http://schemas.microsoft.com/office/powerpoint/2010/main" val="1674693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a:t>金蝶云星空动态服务建模架构</a:t>
            </a:r>
          </a:p>
        </p:txBody>
      </p:sp>
      <p:sp>
        <p:nvSpPr>
          <p:cNvPr id="4" name="矩形 3"/>
          <p:cNvSpPr/>
          <p:nvPr/>
        </p:nvSpPr>
        <p:spPr>
          <a:xfrm>
            <a:off x="1636713" y="746918"/>
            <a:ext cx="4248150" cy="3263900"/>
          </a:xfrm>
          <a:prstGeom prst="rect">
            <a:avLst/>
          </a:prstGeom>
          <a:ln/>
        </p:spPr>
        <p:style>
          <a:lnRef idx="1">
            <a:schemeClr val="accent1"/>
          </a:lnRef>
          <a:fillRef idx="2">
            <a:schemeClr val="accent1"/>
          </a:fillRef>
          <a:effectRef idx="1">
            <a:schemeClr val="accent1"/>
          </a:effectRef>
          <a:fontRef idx="minor">
            <a:schemeClr val="dk1"/>
          </a:fontRef>
        </p:style>
        <p:txBody>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r>
              <a:rPr lang="zh-CN" altLang="en-US" dirty="0" smtClean="0">
                <a:latin typeface="微软雅黑" pitchFamily="34" charset="-122"/>
                <a:ea typeface="微软雅黑" pitchFamily="34" charset="-122"/>
              </a:rPr>
              <a:t>动态服务运行时</a:t>
            </a:r>
            <a:endParaRPr lang="en-US" altLang="zh-CN" dirty="0" smtClean="0">
              <a:latin typeface="微软雅黑" pitchFamily="34" charset="-122"/>
              <a:ea typeface="微软雅黑" pitchFamily="34" charset="-122"/>
            </a:endParaRPr>
          </a:p>
        </p:txBody>
      </p:sp>
      <p:sp>
        <p:nvSpPr>
          <p:cNvPr id="5" name="矩形 4"/>
          <p:cNvSpPr/>
          <p:nvPr/>
        </p:nvSpPr>
        <p:spPr>
          <a:xfrm>
            <a:off x="1785938" y="3407568"/>
            <a:ext cx="3971925" cy="403225"/>
          </a:xfrm>
          <a:prstGeom prst="rect">
            <a:avLst/>
          </a:prstGeom>
          <a:ln/>
        </p:spPr>
        <p:style>
          <a:lnRef idx="1">
            <a:schemeClr val="accent1"/>
          </a:lnRef>
          <a:fillRef idx="2">
            <a:schemeClr val="accent1"/>
          </a:fillRef>
          <a:effectRef idx="1">
            <a:schemeClr val="accent1"/>
          </a:effectRef>
          <a:fontRef idx="minor">
            <a:schemeClr val="dk1"/>
          </a:fontRef>
        </p:style>
        <p:txBody>
          <a:bodyPr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r>
              <a:rPr lang="zh-CN" altLang="en-US" sz="1100" b="1" dirty="0" smtClean="0">
                <a:latin typeface="微软雅黑" pitchFamily="34" charset="-122"/>
                <a:ea typeface="微软雅黑" pitchFamily="34" charset="-122"/>
              </a:rPr>
              <a:t>基础和业务服务控制器</a:t>
            </a:r>
            <a:endParaRPr lang="zh-CN" altLang="en-US" sz="1100" b="1" dirty="0">
              <a:latin typeface="微软雅黑" pitchFamily="34" charset="-122"/>
              <a:ea typeface="微软雅黑" pitchFamily="34" charset="-122"/>
            </a:endParaRPr>
          </a:p>
        </p:txBody>
      </p:sp>
      <p:sp>
        <p:nvSpPr>
          <p:cNvPr id="6" name="矩形 5"/>
          <p:cNvSpPr/>
          <p:nvPr/>
        </p:nvSpPr>
        <p:spPr>
          <a:xfrm>
            <a:off x="2789238" y="2518568"/>
            <a:ext cx="952500" cy="820738"/>
          </a:xfrm>
          <a:prstGeom prst="rect">
            <a:avLst/>
          </a:prstGeom>
          <a:ln w="9525"/>
        </p:spPr>
        <p:style>
          <a:lnRef idx="2">
            <a:schemeClr val="accent1"/>
          </a:lnRef>
          <a:fillRef idx="1">
            <a:schemeClr val="lt1"/>
          </a:fillRef>
          <a:effectRef idx="0">
            <a:schemeClr val="accent1"/>
          </a:effectRef>
          <a:fontRef idx="minor">
            <a:schemeClr val="dk1"/>
          </a:fontRef>
        </p:style>
        <p:txBody>
          <a:bodyPr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r>
              <a:rPr lang="zh-CN" altLang="en-US" sz="1200" b="1" dirty="0" smtClean="0">
                <a:latin typeface="微软雅黑" pitchFamily="34" charset="-122"/>
                <a:ea typeface="微软雅黑" pitchFamily="34" charset="-122"/>
              </a:rPr>
              <a:t>表单服务</a:t>
            </a:r>
            <a:endParaRPr lang="en-US" altLang="zh-CN" sz="1200" b="1" dirty="0" smtClean="0">
              <a:latin typeface="微软雅黑" pitchFamily="34" charset="-122"/>
              <a:ea typeface="微软雅黑" pitchFamily="34" charset="-122"/>
            </a:endParaRPr>
          </a:p>
          <a:p>
            <a:pPr algn="ctr">
              <a:defRPr/>
            </a:pPr>
            <a:r>
              <a:rPr lang="zh-CN" altLang="en-US" sz="900" dirty="0" smtClean="0">
                <a:latin typeface="微软雅黑" pitchFamily="34" charset="-122"/>
                <a:ea typeface="微软雅黑" pitchFamily="34" charset="-122"/>
              </a:rPr>
              <a:t>表单操作和序时簿查询</a:t>
            </a:r>
            <a:endParaRPr lang="zh-CN" altLang="en-US" sz="1200" dirty="0">
              <a:latin typeface="微软雅黑" pitchFamily="34" charset="-122"/>
              <a:ea typeface="微软雅黑" pitchFamily="34" charset="-122"/>
            </a:endParaRPr>
          </a:p>
        </p:txBody>
      </p:sp>
      <p:sp>
        <p:nvSpPr>
          <p:cNvPr id="7" name="矩形 6"/>
          <p:cNvSpPr/>
          <p:nvPr/>
        </p:nvSpPr>
        <p:spPr>
          <a:xfrm>
            <a:off x="3797300" y="2518568"/>
            <a:ext cx="952500" cy="820738"/>
          </a:xfrm>
          <a:prstGeom prst="rect">
            <a:avLst/>
          </a:prstGeom>
          <a:ln w="9525"/>
        </p:spPr>
        <p:style>
          <a:lnRef idx="2">
            <a:schemeClr val="accent1"/>
          </a:lnRef>
          <a:fillRef idx="1">
            <a:schemeClr val="lt1"/>
          </a:fillRef>
          <a:effectRef idx="0">
            <a:schemeClr val="accent1"/>
          </a:effectRef>
          <a:fontRef idx="minor">
            <a:schemeClr val="dk1"/>
          </a:fontRef>
        </p:style>
        <p:txBody>
          <a:bodyPr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r>
              <a:rPr lang="zh-CN" altLang="en-US" sz="1200" b="1" dirty="0" smtClean="0">
                <a:latin typeface="微软雅黑" pitchFamily="34" charset="-122"/>
                <a:ea typeface="微软雅黑" pitchFamily="34" charset="-122"/>
              </a:rPr>
              <a:t>报表服务</a:t>
            </a:r>
            <a:endParaRPr lang="en-US" altLang="zh-CN" sz="1200" b="1" dirty="0" smtClean="0">
              <a:latin typeface="微软雅黑" pitchFamily="34" charset="-122"/>
              <a:ea typeface="微软雅黑" pitchFamily="34" charset="-122"/>
            </a:endParaRPr>
          </a:p>
          <a:p>
            <a:pPr algn="ctr">
              <a:defRPr/>
            </a:pPr>
            <a:r>
              <a:rPr lang="zh-CN" altLang="en-US" sz="900" dirty="0">
                <a:latin typeface="微软雅黑" pitchFamily="34" charset="-122"/>
                <a:ea typeface="微软雅黑" pitchFamily="34" charset="-122"/>
              </a:rPr>
              <a:t>帐</a:t>
            </a:r>
            <a:r>
              <a:rPr lang="zh-CN" altLang="en-US" sz="900" dirty="0" smtClean="0">
                <a:latin typeface="微软雅黑" pitchFamily="34" charset="-122"/>
                <a:ea typeface="微软雅黑" pitchFamily="34" charset="-122"/>
              </a:rPr>
              <a:t>表和报表等</a:t>
            </a:r>
            <a:endParaRPr lang="zh-CN" altLang="en-US" sz="900" dirty="0">
              <a:latin typeface="微软雅黑" pitchFamily="34" charset="-122"/>
              <a:ea typeface="微软雅黑" pitchFamily="34" charset="-122"/>
            </a:endParaRPr>
          </a:p>
        </p:txBody>
      </p:sp>
      <p:sp>
        <p:nvSpPr>
          <p:cNvPr id="8" name="矩形 7"/>
          <p:cNvSpPr/>
          <p:nvPr/>
        </p:nvSpPr>
        <p:spPr>
          <a:xfrm>
            <a:off x="4805363" y="2518568"/>
            <a:ext cx="952500" cy="820738"/>
          </a:xfrm>
          <a:prstGeom prst="rect">
            <a:avLst/>
          </a:prstGeom>
          <a:ln w="9525"/>
        </p:spPr>
        <p:style>
          <a:lnRef idx="2">
            <a:schemeClr val="accent1"/>
          </a:lnRef>
          <a:fillRef idx="1">
            <a:schemeClr val="lt1"/>
          </a:fillRef>
          <a:effectRef idx="0">
            <a:schemeClr val="accent1"/>
          </a:effectRef>
          <a:fontRef idx="minor">
            <a:schemeClr val="dk1"/>
          </a:fontRef>
        </p:style>
        <p:txBody>
          <a:bodyPr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r>
              <a:rPr lang="zh-CN" altLang="en-US" sz="1200" b="1" dirty="0" smtClean="0">
                <a:latin typeface="微软雅黑" pitchFamily="34" charset="-122"/>
                <a:ea typeface="微软雅黑" pitchFamily="34" charset="-122"/>
              </a:rPr>
              <a:t>工作流服务</a:t>
            </a:r>
            <a:endParaRPr lang="en-US" altLang="zh-CN" sz="1200" b="1" dirty="0" smtClean="0">
              <a:latin typeface="微软雅黑" pitchFamily="34" charset="-122"/>
              <a:ea typeface="微软雅黑" pitchFamily="34" charset="-122"/>
            </a:endParaRPr>
          </a:p>
          <a:p>
            <a:pPr algn="ctr">
              <a:defRPr/>
            </a:pPr>
            <a:r>
              <a:rPr lang="zh-CN" altLang="en-US" sz="900" dirty="0" smtClean="0">
                <a:latin typeface="微软雅黑" pitchFamily="34" charset="-122"/>
                <a:ea typeface="微软雅黑" pitchFamily="34" charset="-122"/>
              </a:rPr>
              <a:t>流程和协作等</a:t>
            </a:r>
            <a:endParaRPr lang="zh-CN" altLang="en-US" sz="900" dirty="0">
              <a:latin typeface="微软雅黑" pitchFamily="34" charset="-122"/>
              <a:ea typeface="微软雅黑" pitchFamily="34" charset="-122"/>
            </a:endParaRPr>
          </a:p>
        </p:txBody>
      </p:sp>
      <p:sp>
        <p:nvSpPr>
          <p:cNvPr id="9" name="矩形 8"/>
          <p:cNvSpPr/>
          <p:nvPr/>
        </p:nvSpPr>
        <p:spPr>
          <a:xfrm>
            <a:off x="1785938" y="2518568"/>
            <a:ext cx="954087" cy="820738"/>
          </a:xfrm>
          <a:prstGeom prst="rect">
            <a:avLst/>
          </a:prstGeom>
          <a:ln w="9525"/>
        </p:spPr>
        <p:style>
          <a:lnRef idx="2">
            <a:schemeClr val="accent1"/>
          </a:lnRef>
          <a:fillRef idx="1">
            <a:schemeClr val="lt1"/>
          </a:fillRef>
          <a:effectRef idx="0">
            <a:schemeClr val="accent1"/>
          </a:effectRef>
          <a:fontRef idx="minor">
            <a:schemeClr val="dk1"/>
          </a:fontRef>
        </p:style>
        <p:txBody>
          <a:bodyPr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r>
              <a:rPr lang="zh-CN" altLang="en-US" sz="1200" b="1" dirty="0">
                <a:latin typeface="微软雅黑" pitchFamily="34" charset="-122"/>
                <a:ea typeface="微软雅黑" pitchFamily="34" charset="-122"/>
              </a:rPr>
              <a:t>基础</a:t>
            </a:r>
            <a:r>
              <a:rPr lang="zh-CN" altLang="en-US" sz="1200" b="1" dirty="0" smtClean="0">
                <a:latin typeface="微软雅黑" pitchFamily="34" charset="-122"/>
                <a:ea typeface="微软雅黑" pitchFamily="34" charset="-122"/>
              </a:rPr>
              <a:t>服务</a:t>
            </a:r>
            <a:endParaRPr lang="en-US" altLang="zh-CN" sz="1200" b="1" dirty="0" smtClean="0">
              <a:latin typeface="微软雅黑" pitchFamily="34" charset="-122"/>
              <a:ea typeface="微软雅黑" pitchFamily="34" charset="-122"/>
            </a:endParaRPr>
          </a:p>
          <a:p>
            <a:pPr algn="ctr">
              <a:defRPr/>
            </a:pPr>
            <a:r>
              <a:rPr lang="zh-CN" altLang="en-US" sz="900" dirty="0" smtClean="0">
                <a:latin typeface="微软雅黑" pitchFamily="34" charset="-122"/>
                <a:ea typeface="微软雅黑" pitchFamily="34" charset="-122"/>
              </a:rPr>
              <a:t>认证、服务目录元素等</a:t>
            </a:r>
            <a:endParaRPr lang="zh-CN" altLang="en-US" sz="900" dirty="0">
              <a:latin typeface="微软雅黑" pitchFamily="34" charset="-122"/>
              <a:ea typeface="微软雅黑" pitchFamily="34" charset="-122"/>
            </a:endParaRPr>
          </a:p>
        </p:txBody>
      </p:sp>
      <p:sp>
        <p:nvSpPr>
          <p:cNvPr id="10" name="矩形 9"/>
          <p:cNvSpPr/>
          <p:nvPr/>
        </p:nvSpPr>
        <p:spPr>
          <a:xfrm>
            <a:off x="250825" y="746918"/>
            <a:ext cx="1243013" cy="3244850"/>
          </a:xfrm>
          <a:prstGeom prst="rect">
            <a:avLst/>
          </a:prstGeom>
          <a:ln/>
        </p:spPr>
        <p:style>
          <a:lnRef idx="1">
            <a:schemeClr val="accent1"/>
          </a:lnRef>
          <a:fillRef idx="2">
            <a:schemeClr val="accent1"/>
          </a:fillRef>
          <a:effectRef idx="1">
            <a:schemeClr val="accent1"/>
          </a:effectRef>
          <a:fontRef idx="minor">
            <a:schemeClr val="dk1"/>
          </a:fontRef>
        </p:style>
        <p:txBody>
          <a:bodyPr/>
          <a:lstStyle/>
          <a:p>
            <a:pPr algn="ctr">
              <a:defRPr/>
            </a:pPr>
            <a:r>
              <a:rPr lang="zh-CN" altLang="en-US" sz="1800" dirty="0">
                <a:latin typeface="微软雅黑" pitchFamily="34" charset="-122"/>
                <a:ea typeface="微软雅黑" pitchFamily="34" charset="-122"/>
              </a:rPr>
              <a:t>服务建模</a:t>
            </a:r>
          </a:p>
        </p:txBody>
      </p:sp>
      <p:sp>
        <p:nvSpPr>
          <p:cNvPr id="11" name="矩形 10"/>
          <p:cNvSpPr/>
          <p:nvPr/>
        </p:nvSpPr>
        <p:spPr>
          <a:xfrm>
            <a:off x="250825" y="4155281"/>
            <a:ext cx="5634038" cy="72072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zh-CN" altLang="en-US" dirty="0">
                <a:latin typeface="微软雅黑" pitchFamily="34" charset="-122"/>
                <a:ea typeface="微软雅黑" pitchFamily="34" charset="-122"/>
              </a:rPr>
              <a:t>金</a:t>
            </a:r>
            <a:r>
              <a:rPr lang="zh-CN" altLang="en-US" dirty="0" smtClean="0">
                <a:latin typeface="微软雅黑" pitchFamily="34" charset="-122"/>
                <a:ea typeface="微软雅黑" pitchFamily="34" charset="-122"/>
              </a:rPr>
              <a:t>蝶云星空</a:t>
            </a:r>
            <a:r>
              <a:rPr lang="en-US" altLang="zh-CN" dirty="0" smtClean="0">
                <a:latin typeface="微软雅黑" pitchFamily="34" charset="-122"/>
                <a:ea typeface="微软雅黑" pitchFamily="34" charset="-122"/>
              </a:rPr>
              <a:t> </a:t>
            </a:r>
            <a:r>
              <a:rPr lang="en-US" altLang="zh-CN" dirty="0">
                <a:latin typeface="微软雅黑" pitchFamily="34" charset="-122"/>
                <a:ea typeface="微软雅黑" pitchFamily="34" charset="-122"/>
              </a:rPr>
              <a:t>BOS</a:t>
            </a:r>
            <a:r>
              <a:rPr lang="zh-CN" altLang="en-US" dirty="0">
                <a:latin typeface="微软雅黑" pitchFamily="34" charset="-122"/>
                <a:ea typeface="微软雅黑" pitchFamily="34" charset="-122"/>
              </a:rPr>
              <a:t>运行时</a:t>
            </a:r>
            <a:endParaRPr lang="en-US" altLang="zh-CN" dirty="0">
              <a:latin typeface="微软雅黑" pitchFamily="34" charset="-122"/>
              <a:ea typeface="微软雅黑" pitchFamily="34" charset="-122"/>
            </a:endParaRPr>
          </a:p>
        </p:txBody>
      </p:sp>
      <p:sp>
        <p:nvSpPr>
          <p:cNvPr id="12" name="矩形 11"/>
          <p:cNvSpPr/>
          <p:nvPr/>
        </p:nvSpPr>
        <p:spPr>
          <a:xfrm>
            <a:off x="1790700" y="1316831"/>
            <a:ext cx="3971925" cy="341312"/>
          </a:xfrm>
          <a:prstGeom prst="rect">
            <a:avLst/>
          </a:prstGeom>
          <a:ln/>
        </p:spPr>
        <p:style>
          <a:lnRef idx="1">
            <a:schemeClr val="accent1"/>
          </a:lnRef>
          <a:fillRef idx="2">
            <a:schemeClr val="accent1"/>
          </a:fillRef>
          <a:effectRef idx="1">
            <a:schemeClr val="accent1"/>
          </a:effectRef>
          <a:fontRef idx="minor">
            <a:schemeClr val="dk1"/>
          </a:fontRef>
        </p:style>
        <p:txBody>
          <a:bodyPr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r>
              <a:rPr lang="zh-CN" altLang="en-US" sz="1200" b="1" dirty="0" smtClean="0">
                <a:latin typeface="微软雅黑" pitchFamily="34" charset="-122"/>
                <a:ea typeface="微软雅黑" pitchFamily="34" charset="-122"/>
              </a:rPr>
              <a:t>路由</a:t>
            </a:r>
            <a:endParaRPr lang="zh-CN" altLang="en-US" sz="900" dirty="0">
              <a:latin typeface="微软雅黑" pitchFamily="34" charset="-122"/>
              <a:ea typeface="微软雅黑" pitchFamily="34" charset="-122"/>
            </a:endParaRPr>
          </a:p>
        </p:txBody>
      </p:sp>
      <p:sp>
        <p:nvSpPr>
          <p:cNvPr id="13" name="矩形 12"/>
          <p:cNvSpPr/>
          <p:nvPr/>
        </p:nvSpPr>
        <p:spPr>
          <a:xfrm>
            <a:off x="398463" y="1386681"/>
            <a:ext cx="954087" cy="663575"/>
          </a:xfrm>
          <a:prstGeom prst="rect">
            <a:avLst/>
          </a:prstGeom>
          <a:ln/>
        </p:spPr>
        <p:style>
          <a:lnRef idx="1">
            <a:schemeClr val="accent1"/>
          </a:lnRef>
          <a:fillRef idx="2">
            <a:schemeClr val="accent1"/>
          </a:fillRef>
          <a:effectRef idx="1">
            <a:schemeClr val="accent1"/>
          </a:effectRef>
          <a:fontRef idx="minor">
            <a:schemeClr val="dk1"/>
          </a:fontRef>
        </p:style>
        <p:txBody>
          <a:bodyPr anchor="ctr"/>
          <a:lstStyle/>
          <a:p>
            <a:pPr algn="ctr">
              <a:defRPr/>
            </a:pPr>
            <a:r>
              <a:rPr lang="zh-CN" altLang="en-US" sz="1200" b="1" dirty="0">
                <a:latin typeface="微软雅黑" pitchFamily="34" charset="-122"/>
                <a:ea typeface="微软雅黑" pitchFamily="34" charset="-122"/>
              </a:rPr>
              <a:t>服务定义</a:t>
            </a:r>
          </a:p>
        </p:txBody>
      </p:sp>
      <p:sp>
        <p:nvSpPr>
          <p:cNvPr id="14" name="矩形 13"/>
          <p:cNvSpPr/>
          <p:nvPr/>
        </p:nvSpPr>
        <p:spPr>
          <a:xfrm>
            <a:off x="395288" y="2321718"/>
            <a:ext cx="954087" cy="663575"/>
          </a:xfrm>
          <a:prstGeom prst="rect">
            <a:avLst/>
          </a:prstGeom>
          <a:ln/>
        </p:spPr>
        <p:style>
          <a:lnRef idx="1">
            <a:schemeClr val="accent1"/>
          </a:lnRef>
          <a:fillRef idx="2">
            <a:schemeClr val="accent1"/>
          </a:fillRef>
          <a:effectRef idx="1">
            <a:schemeClr val="accent1"/>
          </a:effectRef>
          <a:fontRef idx="minor">
            <a:schemeClr val="dk1"/>
          </a:fontRef>
        </p:style>
        <p:txBody>
          <a:bodyPr anchor="ctr"/>
          <a:lstStyle/>
          <a:p>
            <a:pPr algn="ctr">
              <a:defRPr/>
            </a:pPr>
            <a:r>
              <a:rPr lang="zh-CN" altLang="en-US" sz="1200" b="1" dirty="0">
                <a:latin typeface="微软雅黑" pitchFamily="34" charset="-122"/>
                <a:ea typeface="微软雅黑" pitchFamily="34" charset="-122"/>
              </a:rPr>
              <a:t>服务构建</a:t>
            </a:r>
          </a:p>
        </p:txBody>
      </p:sp>
      <p:sp>
        <p:nvSpPr>
          <p:cNvPr id="15" name="矩形 14"/>
          <p:cNvSpPr/>
          <p:nvPr/>
        </p:nvSpPr>
        <p:spPr>
          <a:xfrm>
            <a:off x="395288" y="3147218"/>
            <a:ext cx="954087" cy="663575"/>
          </a:xfrm>
          <a:prstGeom prst="rect">
            <a:avLst/>
          </a:prstGeom>
          <a:ln/>
        </p:spPr>
        <p:style>
          <a:lnRef idx="1">
            <a:schemeClr val="accent1"/>
          </a:lnRef>
          <a:fillRef idx="2">
            <a:schemeClr val="accent1"/>
          </a:fillRef>
          <a:effectRef idx="1">
            <a:schemeClr val="accent1"/>
          </a:effectRef>
          <a:fontRef idx="minor">
            <a:schemeClr val="dk1"/>
          </a:fontRef>
        </p:style>
        <p:txBody>
          <a:bodyPr anchor="ctr"/>
          <a:lstStyle/>
          <a:p>
            <a:pPr algn="ctr">
              <a:defRPr/>
            </a:pPr>
            <a:r>
              <a:rPr lang="zh-CN" altLang="en-US" sz="1200" b="1" dirty="0">
                <a:latin typeface="微软雅黑" pitchFamily="34" charset="-122"/>
                <a:ea typeface="微软雅黑" pitchFamily="34" charset="-122"/>
              </a:rPr>
              <a:t>服务发布</a:t>
            </a:r>
          </a:p>
        </p:txBody>
      </p:sp>
      <p:sp>
        <p:nvSpPr>
          <p:cNvPr id="16" name="矩形 15"/>
          <p:cNvSpPr/>
          <p:nvPr/>
        </p:nvSpPr>
        <p:spPr>
          <a:xfrm>
            <a:off x="1790700" y="1766093"/>
            <a:ext cx="3971925" cy="682625"/>
          </a:xfrm>
          <a:prstGeom prst="rect">
            <a:avLst/>
          </a:prstGeom>
          <a:ln/>
        </p:spPr>
        <p:style>
          <a:lnRef idx="1">
            <a:schemeClr val="accent1"/>
          </a:lnRef>
          <a:fillRef idx="2">
            <a:schemeClr val="accent1"/>
          </a:fillRef>
          <a:effectRef idx="1">
            <a:schemeClr val="accent1"/>
          </a:effectRef>
          <a:fontRef idx="minor">
            <a:schemeClr val="dk1"/>
          </a:fontRef>
        </p:style>
        <p:txBody>
          <a:bodyPr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r>
              <a:rPr lang="zh-CN" altLang="en-US" sz="1200" b="1" dirty="0" smtClean="0">
                <a:latin typeface="微软雅黑" pitchFamily="34" charset="-122"/>
                <a:ea typeface="微软雅黑" pitchFamily="34" charset="-122"/>
              </a:rPr>
              <a:t>协议适配器</a:t>
            </a:r>
            <a:endParaRPr lang="en-US" altLang="zh-CN" sz="1200" b="1" dirty="0" smtClean="0">
              <a:latin typeface="微软雅黑" pitchFamily="34" charset="-122"/>
              <a:ea typeface="微软雅黑" pitchFamily="34" charset="-122"/>
            </a:endParaRPr>
          </a:p>
          <a:p>
            <a:pPr algn="ctr">
              <a:defRPr/>
            </a:pPr>
            <a:r>
              <a:rPr lang="zh-CN" altLang="en-US" sz="900" dirty="0" smtClean="0">
                <a:latin typeface="微软雅黑" pitchFamily="34" charset="-122"/>
                <a:ea typeface="微软雅黑" pitchFamily="34" charset="-122"/>
              </a:rPr>
              <a:t>支持</a:t>
            </a:r>
            <a:r>
              <a:rPr lang="en-US" altLang="zh-CN" sz="900" dirty="0" smtClean="0">
                <a:latin typeface="微软雅黑" pitchFamily="34" charset="-122"/>
                <a:ea typeface="微软雅黑" pitchFamily="34" charset="-122"/>
              </a:rPr>
              <a:t>JSON,SOAP</a:t>
            </a:r>
            <a:endParaRPr lang="zh-CN" altLang="en-US" sz="900" dirty="0">
              <a:latin typeface="微软雅黑" pitchFamily="34" charset="-122"/>
              <a:ea typeface="微软雅黑" pitchFamily="34" charset="-122"/>
            </a:endParaRPr>
          </a:p>
        </p:txBody>
      </p:sp>
      <p:sp>
        <p:nvSpPr>
          <p:cNvPr id="17" name="TextBox 15"/>
          <p:cNvSpPr txBox="1">
            <a:spLocks noChangeArrowheads="1"/>
          </p:cNvSpPr>
          <p:nvPr/>
        </p:nvSpPr>
        <p:spPr bwMode="auto">
          <a:xfrm>
            <a:off x="6084888" y="746918"/>
            <a:ext cx="2447925"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宋体" pitchFamily="2" charset="-122"/>
                <a:ea typeface="宋体" pitchFamily="2" charset="-122"/>
              </a:defRPr>
            </a:lvl1pPr>
            <a:lvl2pPr marL="742950" indent="-285750" eaLnBrk="0" hangingPunct="0">
              <a:defRPr sz="2000">
                <a:solidFill>
                  <a:schemeClr val="tx1"/>
                </a:solidFill>
                <a:latin typeface="宋体" pitchFamily="2" charset="-122"/>
                <a:ea typeface="宋体" pitchFamily="2" charset="-122"/>
              </a:defRPr>
            </a:lvl2pPr>
            <a:lvl3pPr marL="1143000" indent="-228600" eaLnBrk="0" hangingPunct="0">
              <a:defRPr sz="2000">
                <a:solidFill>
                  <a:schemeClr val="tx1"/>
                </a:solidFill>
                <a:latin typeface="宋体" pitchFamily="2" charset="-122"/>
                <a:ea typeface="宋体" pitchFamily="2" charset="-122"/>
              </a:defRPr>
            </a:lvl3pPr>
            <a:lvl4pPr marL="1600200" indent="-228600" eaLnBrk="0" hangingPunct="0">
              <a:defRPr sz="2000">
                <a:solidFill>
                  <a:schemeClr val="tx1"/>
                </a:solidFill>
                <a:latin typeface="宋体" pitchFamily="2" charset="-122"/>
                <a:ea typeface="宋体" pitchFamily="2" charset="-122"/>
              </a:defRPr>
            </a:lvl4pPr>
            <a:lvl5pPr marL="2057400" indent="-228600" eaLnBrk="0" hangingPunct="0">
              <a:defRPr sz="20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0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0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0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000">
                <a:solidFill>
                  <a:schemeClr val="tx1"/>
                </a:solidFill>
                <a:latin typeface="宋体" pitchFamily="2" charset="-122"/>
                <a:ea typeface="宋体" pitchFamily="2" charset="-122"/>
              </a:defRPr>
            </a:lvl9pPr>
          </a:lstStyle>
          <a:p>
            <a:pPr eaLnBrk="1" hangingPunct="1"/>
            <a:r>
              <a:rPr lang="en-US" altLang="zh-CN" sz="1600"/>
              <a:t>1</a:t>
            </a:r>
            <a:r>
              <a:rPr lang="zh-CN" altLang="en-US" sz="1600"/>
              <a:t>、基于动态领域模型动态地配置和发布</a:t>
            </a:r>
            <a:r>
              <a:rPr lang="en-US" altLang="zh-CN" sz="1600"/>
              <a:t>Web</a:t>
            </a:r>
            <a:r>
              <a:rPr lang="zh-CN" altLang="en-US" sz="1600"/>
              <a:t>服务接口，零编码完成业务对象操作</a:t>
            </a:r>
            <a:r>
              <a:rPr lang="en-US" altLang="zh-CN" sz="1600"/>
              <a:t>Web</a:t>
            </a:r>
            <a:r>
              <a:rPr lang="zh-CN" altLang="en-US" sz="1600"/>
              <a:t>服务开发</a:t>
            </a:r>
            <a:endParaRPr lang="en-US" altLang="zh-CN" sz="1600"/>
          </a:p>
          <a:p>
            <a:pPr eaLnBrk="1" hangingPunct="1"/>
            <a:r>
              <a:rPr lang="en-US" altLang="zh-CN" sz="1600"/>
              <a:t>2</a:t>
            </a:r>
            <a:r>
              <a:rPr lang="zh-CN" altLang="en-US" sz="1600"/>
              <a:t>、业务对象</a:t>
            </a:r>
            <a:r>
              <a:rPr lang="en-US" altLang="zh-CN" sz="1600"/>
              <a:t>Web</a:t>
            </a:r>
            <a:r>
              <a:rPr lang="zh-CN" altLang="en-US" sz="1600"/>
              <a:t>服务接口中的行业字段可动态配置增加</a:t>
            </a:r>
            <a:endParaRPr lang="en-US" altLang="zh-CN" sz="1600"/>
          </a:p>
          <a:p>
            <a:pPr eaLnBrk="1" hangingPunct="1"/>
            <a:r>
              <a:rPr lang="en-US" altLang="zh-CN" sz="1600"/>
              <a:t>3</a:t>
            </a:r>
            <a:r>
              <a:rPr lang="zh-CN" altLang="en-US" sz="1600"/>
              <a:t>、业务对象</a:t>
            </a:r>
            <a:r>
              <a:rPr lang="en-US" altLang="zh-CN" sz="1600"/>
              <a:t>Web</a:t>
            </a:r>
            <a:r>
              <a:rPr lang="zh-CN" altLang="en-US" sz="1600"/>
              <a:t>服务接口中的缺省值、业务逻辑、校验完全可动态配置和插件干预</a:t>
            </a:r>
            <a:endParaRPr lang="en-US" altLang="zh-CN" sz="1600"/>
          </a:p>
          <a:p>
            <a:pPr eaLnBrk="1" hangingPunct="1"/>
            <a:r>
              <a:rPr lang="en-US" altLang="zh-CN" sz="1600"/>
              <a:t>4</a:t>
            </a:r>
            <a:r>
              <a:rPr lang="zh-CN" altLang="en-US" sz="1600"/>
              <a:t>、支持</a:t>
            </a:r>
            <a:r>
              <a:rPr lang="en-US" altLang="zh-CN" sz="1600"/>
              <a:t>SOAP1.1</a:t>
            </a:r>
            <a:r>
              <a:rPr lang="zh-CN" altLang="en-US" sz="1600"/>
              <a:t>、</a:t>
            </a:r>
            <a:r>
              <a:rPr lang="en-US" altLang="zh-CN" sz="1600"/>
              <a:t> SOAP1.2 JSON</a:t>
            </a:r>
            <a:r>
              <a:rPr lang="zh-CN" altLang="en-US" sz="1600"/>
              <a:t>协议，很方便不同总线产品和第三方程序适配</a:t>
            </a:r>
            <a:endParaRPr lang="en-US" altLang="zh-CN" sz="1600"/>
          </a:p>
          <a:p>
            <a:pPr eaLnBrk="1" hangingPunct="1"/>
            <a:endParaRPr lang="zh-CN" altLang="en-US" sz="1600"/>
          </a:p>
        </p:txBody>
      </p:sp>
    </p:spTree>
    <p:extLst>
      <p:ext uri="{BB962C8B-B14F-4D97-AF65-F5344CB8AC3E}">
        <p14:creationId xmlns:p14="http://schemas.microsoft.com/office/powerpoint/2010/main" val="28188906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txBox="1">
            <a:spLocks/>
          </p:cNvSpPr>
          <p:nvPr>
            <p:custDataLst>
              <p:tags r:id="rId1"/>
            </p:custDataLst>
          </p:nvPr>
        </p:nvSpPr>
        <p:spPr bwMode="auto">
          <a:xfrm>
            <a:off x="1072183" y="699542"/>
            <a:ext cx="1863328" cy="406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itchFamily="34" charset="0"/>
                <a:ea typeface="宋体" panose="02010600030101010101" pitchFamily="2" charset="-122"/>
              </a:defRPr>
            </a:lvl1pPr>
            <a:lvl2pPr marL="742950" indent="-285750">
              <a:defRPr>
                <a:solidFill>
                  <a:schemeClr val="tx1"/>
                </a:solidFill>
                <a:latin typeface="Arial Narrow" pitchFamily="34" charset="0"/>
                <a:ea typeface="宋体" panose="02010600030101010101" pitchFamily="2" charset="-122"/>
              </a:defRPr>
            </a:lvl2pPr>
            <a:lvl3pPr marL="1143000" indent="-228600">
              <a:defRPr>
                <a:solidFill>
                  <a:schemeClr val="tx1"/>
                </a:solidFill>
                <a:latin typeface="Arial Narrow" pitchFamily="34" charset="0"/>
                <a:ea typeface="宋体" panose="02010600030101010101" pitchFamily="2" charset="-122"/>
              </a:defRPr>
            </a:lvl3pPr>
            <a:lvl4pPr marL="1600200" indent="-228600">
              <a:defRPr>
                <a:solidFill>
                  <a:schemeClr val="tx1"/>
                </a:solidFill>
                <a:latin typeface="Arial Narrow" pitchFamily="34" charset="0"/>
                <a:ea typeface="宋体" panose="02010600030101010101" pitchFamily="2" charset="-122"/>
              </a:defRPr>
            </a:lvl4pPr>
            <a:lvl5pPr marL="2057400" indent="-228600">
              <a:defRPr>
                <a:solidFill>
                  <a:schemeClr val="tx1"/>
                </a:solidFill>
                <a:latin typeface="Arial Narrow"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9pPr>
          </a:lstStyle>
          <a:p>
            <a:pPr eaLnBrk="1" hangingPunct="1"/>
            <a:r>
              <a:rPr lang="en-US" altLang="zh-CN" sz="2700" dirty="0">
                <a:latin typeface="Impact" panose="020B0806030902050204" pitchFamily="34" charset="0"/>
                <a:ea typeface="华文隶书" pitchFamily="2" charset="-122"/>
                <a:cs typeface="Verdana" panose="020B0604030504040204" pitchFamily="34" charset="0"/>
              </a:rPr>
              <a:t>Content</a:t>
            </a:r>
            <a:endParaRPr lang="zh-CN" altLang="en-US" sz="2700" dirty="0">
              <a:latin typeface="Impact" panose="020B0806030902050204" pitchFamily="34" charset="0"/>
              <a:ea typeface="华文隶书" pitchFamily="2" charset="-122"/>
              <a:cs typeface="Verdana" panose="020B0604030504040204" pitchFamily="34" charset="0"/>
            </a:endParaRPr>
          </a:p>
        </p:txBody>
      </p:sp>
      <p:cxnSp>
        <p:nvCxnSpPr>
          <p:cNvPr id="14" name="直接连接符 13"/>
          <p:cNvCxnSpPr/>
          <p:nvPr>
            <p:custDataLst>
              <p:tags r:id="rId2"/>
            </p:custDataLst>
          </p:nvPr>
        </p:nvCxnSpPr>
        <p:spPr>
          <a:xfrm>
            <a:off x="2395067" y="791368"/>
            <a:ext cx="0" cy="2242690"/>
          </a:xfrm>
          <a:prstGeom prst="line">
            <a:avLst/>
          </a:prstGeom>
          <a:noFill/>
          <a:ln w="12700" cap="flat" cmpd="sng" algn="ctr">
            <a:solidFill>
              <a:schemeClr val="bg2">
                <a:lumMod val="90000"/>
              </a:schemeClr>
            </a:solidFill>
            <a:prstDash val="solid"/>
          </a:ln>
          <a:effectLst/>
        </p:spPr>
      </p:cxnSp>
      <p:cxnSp>
        <p:nvCxnSpPr>
          <p:cNvPr id="15" name="直接连接符 14"/>
          <p:cNvCxnSpPr/>
          <p:nvPr>
            <p:custDataLst>
              <p:tags r:id="rId3"/>
            </p:custDataLst>
          </p:nvPr>
        </p:nvCxnSpPr>
        <p:spPr>
          <a:xfrm>
            <a:off x="987101" y="1131590"/>
            <a:ext cx="2025254" cy="0"/>
          </a:xfrm>
          <a:prstGeom prst="line">
            <a:avLst/>
          </a:prstGeom>
          <a:noFill/>
          <a:ln w="12700" cap="flat" cmpd="sng" algn="ctr">
            <a:solidFill>
              <a:schemeClr val="bg2">
                <a:lumMod val="90000"/>
              </a:schemeClr>
            </a:solidFill>
            <a:prstDash val="solid"/>
          </a:ln>
          <a:effectLst/>
        </p:spPr>
      </p:cxnSp>
      <p:sp>
        <p:nvSpPr>
          <p:cNvPr id="16" name="TextBox 33"/>
          <p:cNvSpPr txBox="1"/>
          <p:nvPr>
            <p:custDataLst>
              <p:tags r:id="rId4"/>
            </p:custDataLst>
          </p:nvPr>
        </p:nvSpPr>
        <p:spPr>
          <a:xfrm>
            <a:off x="1869792" y="1448197"/>
            <a:ext cx="527447" cy="480131"/>
          </a:xfrm>
          <a:prstGeom prst="rect">
            <a:avLst/>
          </a:prstGeom>
          <a:noFill/>
        </p:spPr>
        <p:txBody>
          <a:bodyPr>
            <a:spAutoFit/>
          </a:bodyPr>
          <a:lstStyle/>
          <a:p>
            <a:pPr algn="r" fontAlgn="auto">
              <a:lnSpc>
                <a:spcPct val="120000"/>
              </a:lnSpc>
              <a:spcBef>
                <a:spcPts val="0"/>
              </a:spcBef>
              <a:spcAft>
                <a:spcPts val="0"/>
              </a:spcAft>
              <a:defRPr/>
            </a:pPr>
            <a:r>
              <a:rPr lang="en-US" sz="2100" kern="0" dirty="0">
                <a:solidFill>
                  <a:schemeClr val="tx1">
                    <a:lumMod val="50000"/>
                    <a:lumOff val="50000"/>
                  </a:schemeClr>
                </a:solidFill>
                <a:latin typeface="Impact" panose="020B0806030902050204" pitchFamily="34" charset="0"/>
                <a:ea typeface="华文隶书" panose="02010800040101010101" pitchFamily="2" charset="-122"/>
                <a:cs typeface="Verdana" panose="020B0604030504040204" pitchFamily="34" charset="0"/>
              </a:rPr>
              <a:t>01</a:t>
            </a:r>
          </a:p>
        </p:txBody>
      </p:sp>
      <p:sp>
        <p:nvSpPr>
          <p:cNvPr id="17" name="TextBox 34"/>
          <p:cNvSpPr txBox="1"/>
          <p:nvPr>
            <p:custDataLst>
              <p:tags r:id="rId5"/>
            </p:custDataLst>
          </p:nvPr>
        </p:nvSpPr>
        <p:spPr>
          <a:xfrm>
            <a:off x="1869792" y="1979309"/>
            <a:ext cx="527447" cy="480131"/>
          </a:xfrm>
          <a:prstGeom prst="rect">
            <a:avLst/>
          </a:prstGeom>
          <a:noFill/>
        </p:spPr>
        <p:txBody>
          <a:bodyPr>
            <a:spAutoFit/>
          </a:bodyPr>
          <a:lstStyle/>
          <a:p>
            <a:pPr algn="r" fontAlgn="auto">
              <a:lnSpc>
                <a:spcPct val="120000"/>
              </a:lnSpc>
              <a:spcBef>
                <a:spcPts val="0"/>
              </a:spcBef>
              <a:spcAft>
                <a:spcPts val="0"/>
              </a:spcAft>
              <a:defRPr/>
            </a:pPr>
            <a:r>
              <a:rPr lang="en-US" sz="2100" kern="0" dirty="0">
                <a:solidFill>
                  <a:schemeClr val="tx1">
                    <a:lumMod val="50000"/>
                    <a:lumOff val="50000"/>
                  </a:schemeClr>
                </a:solidFill>
                <a:latin typeface="Impact" panose="020B0806030902050204" pitchFamily="34" charset="0"/>
                <a:ea typeface="华文隶书" panose="02010800040101010101" pitchFamily="2" charset="-122"/>
                <a:cs typeface="Verdana" panose="020B0604030504040204" pitchFamily="34" charset="0"/>
              </a:rPr>
              <a:t>02</a:t>
            </a:r>
          </a:p>
        </p:txBody>
      </p:sp>
      <p:sp>
        <p:nvSpPr>
          <p:cNvPr id="18" name="TextBox 35"/>
          <p:cNvSpPr txBox="1"/>
          <p:nvPr>
            <p:custDataLst>
              <p:tags r:id="rId6"/>
            </p:custDataLst>
          </p:nvPr>
        </p:nvSpPr>
        <p:spPr>
          <a:xfrm>
            <a:off x="1869792" y="2519946"/>
            <a:ext cx="527447" cy="480131"/>
          </a:xfrm>
          <a:prstGeom prst="rect">
            <a:avLst/>
          </a:prstGeom>
          <a:noFill/>
        </p:spPr>
        <p:txBody>
          <a:bodyPr>
            <a:spAutoFit/>
          </a:bodyPr>
          <a:lstStyle/>
          <a:p>
            <a:pPr algn="r" fontAlgn="auto">
              <a:lnSpc>
                <a:spcPct val="120000"/>
              </a:lnSpc>
              <a:spcBef>
                <a:spcPts val="0"/>
              </a:spcBef>
              <a:spcAft>
                <a:spcPts val="0"/>
              </a:spcAft>
              <a:defRPr/>
            </a:pPr>
            <a:r>
              <a:rPr lang="en-US" sz="2100" kern="0" dirty="0">
                <a:solidFill>
                  <a:schemeClr val="tx1">
                    <a:lumMod val="50000"/>
                    <a:lumOff val="50000"/>
                  </a:schemeClr>
                </a:solidFill>
                <a:latin typeface="Impact" panose="020B0806030902050204" pitchFamily="34" charset="0"/>
                <a:ea typeface="华文隶书" panose="02010800040101010101" pitchFamily="2" charset="-122"/>
                <a:cs typeface="Verdana" panose="020B0604030504040204" pitchFamily="34" charset="0"/>
              </a:rPr>
              <a:t>0</a:t>
            </a:r>
            <a:r>
              <a:rPr lang="en-US" altLang="zh-CN" sz="2100" kern="0" dirty="0">
                <a:solidFill>
                  <a:schemeClr val="tx1">
                    <a:lumMod val="50000"/>
                    <a:lumOff val="50000"/>
                  </a:schemeClr>
                </a:solidFill>
                <a:latin typeface="Impact" panose="020B0806030902050204" pitchFamily="34" charset="0"/>
                <a:ea typeface="华文隶书" panose="02010800040101010101" pitchFamily="2" charset="-122"/>
                <a:cs typeface="Verdana" panose="020B0604030504040204" pitchFamily="34" charset="0"/>
              </a:rPr>
              <a:t>3</a:t>
            </a:r>
            <a:endParaRPr lang="en-US" sz="2100" kern="0" dirty="0">
              <a:solidFill>
                <a:schemeClr val="tx1">
                  <a:lumMod val="50000"/>
                  <a:lumOff val="50000"/>
                </a:schemeClr>
              </a:solidFill>
              <a:latin typeface="Impact" panose="020B0806030902050204" pitchFamily="34" charset="0"/>
              <a:ea typeface="华文隶书" panose="02010800040101010101" pitchFamily="2" charset="-122"/>
              <a:cs typeface="Verdana" panose="020B0604030504040204" pitchFamily="34" charset="0"/>
            </a:endParaRPr>
          </a:p>
        </p:txBody>
      </p:sp>
      <p:sp>
        <p:nvSpPr>
          <p:cNvPr id="19" name="矩形 18"/>
          <p:cNvSpPr/>
          <p:nvPr>
            <p:custDataLst>
              <p:tags r:id="rId7"/>
            </p:custDataLst>
          </p:nvPr>
        </p:nvSpPr>
        <p:spPr>
          <a:xfrm>
            <a:off x="2402002" y="1510638"/>
            <a:ext cx="2169998" cy="323850"/>
          </a:xfrm>
          <a:prstGeom prst="rect">
            <a:avLst/>
          </a:prstGeom>
          <a:solidFill>
            <a:schemeClr val="accent1"/>
          </a:solidFill>
          <a:ln w="25400" cap="flat" cmpd="sng" algn="ctr">
            <a:noFill/>
            <a:prstDash val="solid"/>
          </a:ln>
          <a:effectLst/>
        </p:spPr>
        <p:txBody>
          <a:bodyPr lIns="67500" tIns="35100" rIns="67500" bIns="35100" anchor="ctr">
            <a:normAutofit/>
          </a:bodyPr>
          <a:lstStyle/>
          <a:p>
            <a:pPr fontAlgn="auto">
              <a:spcBef>
                <a:spcPts val="0"/>
              </a:spcBef>
              <a:spcAft>
                <a:spcPts val="0"/>
              </a:spcAft>
              <a:defRPr/>
            </a:pPr>
            <a:r>
              <a:rPr lang="zh-CN" altLang="en-US" sz="1400" b="1" kern="0" dirty="0" smtClean="0">
                <a:solidFill>
                  <a:srgbClr val="FFFFFF"/>
                </a:solidFill>
                <a:latin typeface="+mj-ea"/>
                <a:ea typeface="+mj-ea"/>
                <a:cs typeface="Arial" panose="020B0604020202020204" pitchFamily="34" charset="0"/>
              </a:rPr>
              <a:t>金蝶云星空架构理念</a:t>
            </a:r>
            <a:endParaRPr lang="en-US" sz="1400" b="1" kern="0" dirty="0">
              <a:solidFill>
                <a:srgbClr val="FFFFFF"/>
              </a:solidFill>
              <a:latin typeface="+mj-ea"/>
              <a:ea typeface="+mj-ea"/>
              <a:cs typeface="Arial" panose="020B0604020202020204" pitchFamily="34" charset="0"/>
            </a:endParaRPr>
          </a:p>
        </p:txBody>
      </p:sp>
      <p:sp>
        <p:nvSpPr>
          <p:cNvPr id="20" name="矩形 19"/>
          <p:cNvSpPr/>
          <p:nvPr>
            <p:custDataLst>
              <p:tags r:id="rId8"/>
            </p:custDataLst>
          </p:nvPr>
        </p:nvSpPr>
        <p:spPr>
          <a:xfrm>
            <a:off x="2402002" y="2045229"/>
            <a:ext cx="2458030" cy="323850"/>
          </a:xfrm>
          <a:prstGeom prst="rect">
            <a:avLst/>
          </a:prstGeom>
          <a:solidFill>
            <a:schemeClr val="accent1"/>
          </a:solidFill>
          <a:ln w="25400" cap="flat" cmpd="sng" algn="ctr">
            <a:noFill/>
            <a:prstDash val="solid"/>
          </a:ln>
          <a:effectLst/>
        </p:spPr>
        <p:txBody>
          <a:bodyPr lIns="67500" tIns="35100" rIns="67500" bIns="35100" anchor="ctr">
            <a:normAutofit/>
          </a:bodyPr>
          <a:lstStyle/>
          <a:p>
            <a:pPr>
              <a:defRPr/>
            </a:pPr>
            <a:r>
              <a:rPr lang="zh-CN" altLang="en-US" sz="1400" b="1" kern="0" dirty="0" smtClean="0">
                <a:solidFill>
                  <a:srgbClr val="FFFFFF"/>
                </a:solidFill>
                <a:latin typeface="+mj-ea"/>
                <a:ea typeface="+mj-ea"/>
                <a:cs typeface="Arial" panose="020B0604020202020204" pitchFamily="34" charset="0"/>
              </a:rPr>
              <a:t>金蝶云星空技术</a:t>
            </a:r>
            <a:r>
              <a:rPr lang="zh-CN" altLang="en-US" sz="1400" b="1" kern="0" dirty="0">
                <a:solidFill>
                  <a:srgbClr val="FFFFFF"/>
                </a:solidFill>
                <a:latin typeface="+mj-ea"/>
                <a:ea typeface="+mj-ea"/>
                <a:cs typeface="Arial" panose="020B0604020202020204" pitchFamily="34" charset="0"/>
              </a:rPr>
              <a:t>架构及特点</a:t>
            </a:r>
          </a:p>
        </p:txBody>
      </p:sp>
      <p:sp>
        <p:nvSpPr>
          <p:cNvPr id="21" name="矩形 20"/>
          <p:cNvSpPr/>
          <p:nvPr>
            <p:custDataLst>
              <p:tags r:id="rId9"/>
            </p:custDataLst>
          </p:nvPr>
        </p:nvSpPr>
        <p:spPr>
          <a:xfrm>
            <a:off x="2402002" y="2588154"/>
            <a:ext cx="2746062" cy="323850"/>
          </a:xfrm>
          <a:prstGeom prst="rect">
            <a:avLst/>
          </a:prstGeom>
          <a:solidFill>
            <a:schemeClr val="accent1"/>
          </a:solidFill>
          <a:ln w="25400" cap="flat" cmpd="sng" algn="ctr">
            <a:noFill/>
            <a:prstDash val="solid"/>
          </a:ln>
          <a:effectLst/>
        </p:spPr>
        <p:txBody>
          <a:bodyPr lIns="67500" tIns="35100" rIns="67500" bIns="35100" anchor="ctr">
            <a:normAutofit/>
          </a:bodyPr>
          <a:lstStyle/>
          <a:p>
            <a:pPr>
              <a:defRPr/>
            </a:pPr>
            <a:r>
              <a:rPr lang="zh-CN" altLang="en-US" sz="1400" b="1" kern="0" dirty="0">
                <a:solidFill>
                  <a:srgbClr val="FFFFFF"/>
                </a:solidFill>
                <a:latin typeface="+mj-ea"/>
                <a:ea typeface="+mj-ea"/>
                <a:cs typeface="Arial" panose="020B0604020202020204" pitchFamily="34" charset="0"/>
              </a:rPr>
              <a:t>金蝶云星空</a:t>
            </a:r>
            <a:r>
              <a:rPr lang="zh-CN" altLang="en-US" sz="1400" b="1" kern="0" dirty="0" smtClean="0">
                <a:solidFill>
                  <a:srgbClr val="FFFFFF"/>
                </a:solidFill>
                <a:latin typeface="+mj-ea"/>
                <a:ea typeface="+mj-ea"/>
                <a:cs typeface="Arial" panose="020B0604020202020204" pitchFamily="34" charset="0"/>
              </a:rPr>
              <a:t>动态</a:t>
            </a:r>
            <a:r>
              <a:rPr lang="zh-CN" altLang="en-US" sz="1400" b="1" kern="0" dirty="0">
                <a:solidFill>
                  <a:srgbClr val="FFFFFF"/>
                </a:solidFill>
                <a:latin typeface="+mj-ea"/>
                <a:ea typeface="+mj-ea"/>
                <a:cs typeface="Arial" panose="020B0604020202020204" pitchFamily="34" charset="0"/>
              </a:rPr>
              <a:t>领域建模</a:t>
            </a:r>
          </a:p>
        </p:txBody>
      </p:sp>
      <p:sp>
        <p:nvSpPr>
          <p:cNvPr id="22" name="TextBox 35"/>
          <p:cNvSpPr txBox="1"/>
          <p:nvPr>
            <p:custDataLst>
              <p:tags r:id="rId10"/>
            </p:custDataLst>
          </p:nvPr>
        </p:nvSpPr>
        <p:spPr>
          <a:xfrm>
            <a:off x="1865054" y="3057520"/>
            <a:ext cx="527447" cy="439095"/>
          </a:xfrm>
          <a:prstGeom prst="rect">
            <a:avLst/>
          </a:prstGeom>
          <a:noFill/>
        </p:spPr>
        <p:txBody>
          <a:bodyPr>
            <a:spAutoFit/>
          </a:bodyPr>
          <a:lstStyle/>
          <a:p>
            <a:pPr algn="r" fontAlgn="auto">
              <a:lnSpc>
                <a:spcPct val="120000"/>
              </a:lnSpc>
              <a:spcBef>
                <a:spcPts val="0"/>
              </a:spcBef>
              <a:spcAft>
                <a:spcPts val="0"/>
              </a:spcAft>
              <a:defRPr/>
            </a:pPr>
            <a:r>
              <a:rPr lang="en-US" sz="2100" kern="0" dirty="0" smtClean="0">
                <a:solidFill>
                  <a:schemeClr val="tx1">
                    <a:lumMod val="50000"/>
                    <a:lumOff val="50000"/>
                  </a:schemeClr>
                </a:solidFill>
                <a:latin typeface="Impact" panose="020B0806030902050204" pitchFamily="34" charset="0"/>
                <a:ea typeface="华文隶书" panose="02010800040101010101" pitchFamily="2" charset="-122"/>
                <a:cs typeface="Verdana" panose="020B0604030504040204" pitchFamily="34" charset="0"/>
              </a:rPr>
              <a:t>04</a:t>
            </a:r>
            <a:endParaRPr lang="en-US" sz="2100" kern="0" dirty="0">
              <a:solidFill>
                <a:schemeClr val="tx1">
                  <a:lumMod val="50000"/>
                  <a:lumOff val="50000"/>
                </a:schemeClr>
              </a:solidFill>
              <a:latin typeface="Impact" panose="020B0806030902050204" pitchFamily="34" charset="0"/>
              <a:ea typeface="华文隶书" panose="02010800040101010101" pitchFamily="2" charset="-122"/>
              <a:cs typeface="Verdana" panose="020B0604030504040204" pitchFamily="34" charset="0"/>
            </a:endParaRPr>
          </a:p>
        </p:txBody>
      </p:sp>
      <p:sp>
        <p:nvSpPr>
          <p:cNvPr id="23" name="矩形 22"/>
          <p:cNvSpPr/>
          <p:nvPr>
            <p:custDataLst>
              <p:tags r:id="rId11"/>
            </p:custDataLst>
          </p:nvPr>
        </p:nvSpPr>
        <p:spPr>
          <a:xfrm>
            <a:off x="2402235" y="3125728"/>
            <a:ext cx="3033861" cy="323850"/>
          </a:xfrm>
          <a:prstGeom prst="rect">
            <a:avLst/>
          </a:prstGeom>
          <a:solidFill>
            <a:schemeClr val="accent1"/>
          </a:solidFill>
          <a:ln w="25400" cap="flat" cmpd="sng" algn="ctr">
            <a:noFill/>
            <a:prstDash val="solid"/>
          </a:ln>
          <a:effectLst/>
        </p:spPr>
        <p:txBody>
          <a:bodyPr lIns="67500" tIns="35100" rIns="67500" bIns="35100" anchor="ctr">
            <a:normAutofit/>
          </a:bodyPr>
          <a:lstStyle/>
          <a:p>
            <a:pPr>
              <a:defRPr/>
            </a:pPr>
            <a:r>
              <a:rPr lang="zh-CN" altLang="en-US" sz="1400" b="1" kern="0" dirty="0" smtClean="0">
                <a:solidFill>
                  <a:srgbClr val="FFFFFF"/>
                </a:solidFill>
                <a:latin typeface="+mj-ea"/>
                <a:ea typeface="+mj-ea"/>
                <a:cs typeface="Arial" panose="020B0604020202020204" pitchFamily="34" charset="0"/>
              </a:rPr>
              <a:t>金蝶云星空动态</a:t>
            </a:r>
            <a:r>
              <a:rPr lang="zh-CN" altLang="en-US" sz="1400" b="1" kern="0" dirty="0">
                <a:solidFill>
                  <a:srgbClr val="FFFFFF"/>
                </a:solidFill>
                <a:latin typeface="+mj-ea"/>
                <a:ea typeface="+mj-ea"/>
                <a:cs typeface="Arial" panose="020B0604020202020204" pitchFamily="34" charset="0"/>
              </a:rPr>
              <a:t>服务建模</a:t>
            </a:r>
          </a:p>
        </p:txBody>
      </p:sp>
      <p:sp>
        <p:nvSpPr>
          <p:cNvPr id="24" name="TextBox 35"/>
          <p:cNvSpPr txBox="1"/>
          <p:nvPr>
            <p:custDataLst>
              <p:tags r:id="rId12"/>
            </p:custDataLst>
          </p:nvPr>
        </p:nvSpPr>
        <p:spPr>
          <a:xfrm>
            <a:off x="1865029" y="3594693"/>
            <a:ext cx="527447" cy="439095"/>
          </a:xfrm>
          <a:prstGeom prst="rect">
            <a:avLst/>
          </a:prstGeom>
          <a:noFill/>
        </p:spPr>
        <p:txBody>
          <a:bodyPr>
            <a:spAutoFit/>
          </a:bodyPr>
          <a:lstStyle/>
          <a:p>
            <a:pPr algn="r" fontAlgn="auto">
              <a:lnSpc>
                <a:spcPct val="120000"/>
              </a:lnSpc>
              <a:spcBef>
                <a:spcPts val="0"/>
              </a:spcBef>
              <a:spcAft>
                <a:spcPts val="0"/>
              </a:spcAft>
              <a:defRPr/>
            </a:pPr>
            <a:r>
              <a:rPr lang="en-US" sz="2100" kern="0" dirty="0" smtClean="0">
                <a:solidFill>
                  <a:schemeClr val="tx1">
                    <a:lumMod val="50000"/>
                    <a:lumOff val="50000"/>
                  </a:schemeClr>
                </a:solidFill>
                <a:latin typeface="Impact" panose="020B0806030902050204" pitchFamily="34" charset="0"/>
                <a:ea typeface="华文隶书" panose="02010800040101010101" pitchFamily="2" charset="-122"/>
                <a:cs typeface="Verdana" panose="020B0604030504040204" pitchFamily="34" charset="0"/>
              </a:rPr>
              <a:t>05</a:t>
            </a:r>
            <a:endParaRPr lang="en-US" sz="2100" kern="0" dirty="0">
              <a:solidFill>
                <a:schemeClr val="tx1">
                  <a:lumMod val="50000"/>
                  <a:lumOff val="50000"/>
                </a:schemeClr>
              </a:solidFill>
              <a:latin typeface="Impact" panose="020B0806030902050204" pitchFamily="34" charset="0"/>
              <a:ea typeface="华文隶书" panose="02010800040101010101" pitchFamily="2" charset="-122"/>
              <a:cs typeface="Verdana" panose="020B0604030504040204" pitchFamily="34" charset="0"/>
            </a:endParaRPr>
          </a:p>
        </p:txBody>
      </p:sp>
      <p:sp>
        <p:nvSpPr>
          <p:cNvPr id="25" name="矩形 24"/>
          <p:cNvSpPr/>
          <p:nvPr>
            <p:custDataLst>
              <p:tags r:id="rId13"/>
            </p:custDataLst>
          </p:nvPr>
        </p:nvSpPr>
        <p:spPr>
          <a:xfrm>
            <a:off x="2397448" y="3662901"/>
            <a:ext cx="3326680" cy="323850"/>
          </a:xfrm>
          <a:prstGeom prst="rect">
            <a:avLst/>
          </a:prstGeom>
          <a:solidFill>
            <a:srgbClr val="FF6600"/>
          </a:solidFill>
          <a:ln w="25400" cap="flat" cmpd="sng" algn="ctr">
            <a:noFill/>
            <a:prstDash val="solid"/>
          </a:ln>
          <a:effectLst/>
        </p:spPr>
        <p:txBody>
          <a:bodyPr lIns="67500" tIns="35100" rIns="67500" bIns="35100" anchor="ctr">
            <a:normAutofit/>
          </a:bodyPr>
          <a:lstStyle/>
          <a:p>
            <a:pPr>
              <a:buFont typeface="Wingdings" pitchFamily="2" charset="2"/>
              <a:buNone/>
              <a:defRPr/>
            </a:pPr>
            <a:r>
              <a:rPr lang="zh-CN" altLang="en-US" sz="1400" b="1" kern="0" dirty="0" smtClean="0">
                <a:solidFill>
                  <a:srgbClr val="FFFFFF"/>
                </a:solidFill>
                <a:latin typeface="+mj-ea"/>
                <a:ea typeface="+mj-ea"/>
                <a:cs typeface="Arial" panose="020B0604020202020204" pitchFamily="34" charset="0"/>
              </a:rPr>
              <a:t>金蝶云星空开发</a:t>
            </a:r>
            <a:r>
              <a:rPr lang="zh-CN" altLang="en-US" sz="1400" b="1" kern="0" dirty="0">
                <a:solidFill>
                  <a:srgbClr val="FFFFFF"/>
                </a:solidFill>
                <a:latin typeface="+mj-ea"/>
                <a:ea typeface="+mj-ea"/>
                <a:cs typeface="Arial" panose="020B0604020202020204" pitchFamily="34" charset="0"/>
              </a:rPr>
              <a:t>架构与开发流程</a:t>
            </a:r>
          </a:p>
        </p:txBody>
      </p:sp>
    </p:spTree>
    <p:extLst>
      <p:ext uri="{BB962C8B-B14F-4D97-AF65-F5344CB8AC3E}">
        <p14:creationId xmlns:p14="http://schemas.microsoft.com/office/powerpoint/2010/main" val="20709238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t>金蝶云星空核心</a:t>
            </a:r>
            <a:r>
              <a:rPr lang="zh-CN" altLang="en-US" dirty="0"/>
              <a:t>技术</a:t>
            </a:r>
            <a:r>
              <a:rPr lang="en-US" altLang="zh-CN" dirty="0"/>
              <a:t>-</a:t>
            </a:r>
            <a:r>
              <a:rPr lang="zh-CN" altLang="en-US" dirty="0"/>
              <a:t>分层架构</a:t>
            </a:r>
          </a:p>
        </p:txBody>
      </p:sp>
      <p:sp>
        <p:nvSpPr>
          <p:cNvPr id="18" name="自选图形 14"/>
          <p:cNvSpPr>
            <a:spLocks noChangeArrowheads="1"/>
          </p:cNvSpPr>
          <p:nvPr/>
        </p:nvSpPr>
        <p:spPr bwMode="auto">
          <a:xfrm>
            <a:off x="684213" y="1628775"/>
            <a:ext cx="8208962" cy="2663825"/>
          </a:xfrm>
          <a:prstGeom prst="roundRect">
            <a:avLst>
              <a:gd name="adj" fmla="val 6694"/>
            </a:avLst>
          </a:prstGeom>
          <a:solidFill>
            <a:srgbClr val="EAEAEA"/>
          </a:solidFill>
          <a:ln w="6350" algn="ctr">
            <a:solidFill>
              <a:srgbClr val="C0C0C0"/>
            </a:solidFill>
            <a:prstDash val="dash"/>
            <a:round/>
            <a:headEnd/>
            <a:tailEnd/>
          </a:ln>
          <a:effectLst/>
          <a:extLst/>
        </p:spPr>
        <p:txBody>
          <a:bodyPr wrap="none" anchor="ctr"/>
          <a:lstStyle/>
          <a:p>
            <a:pPr fontAlgn="auto">
              <a:spcBef>
                <a:spcPts val="0"/>
              </a:spcBef>
              <a:spcAft>
                <a:spcPts val="0"/>
              </a:spcAft>
              <a:defRPr/>
            </a:pPr>
            <a:endParaRPr lang="zh-CN" altLang="en-US" sz="1800" kern="0" dirty="0">
              <a:solidFill>
                <a:sysClr val="windowText" lastClr="000000"/>
              </a:solidFill>
              <a:latin typeface="Arial" charset="0"/>
            </a:endParaRPr>
          </a:p>
        </p:txBody>
      </p:sp>
      <p:sp>
        <p:nvSpPr>
          <p:cNvPr id="19" name="自选图形 14"/>
          <p:cNvSpPr>
            <a:spLocks noChangeArrowheads="1"/>
          </p:cNvSpPr>
          <p:nvPr/>
        </p:nvSpPr>
        <p:spPr bwMode="auto">
          <a:xfrm>
            <a:off x="684213" y="755650"/>
            <a:ext cx="8208962" cy="750888"/>
          </a:xfrm>
          <a:prstGeom prst="roundRect">
            <a:avLst>
              <a:gd name="adj" fmla="val 9926"/>
            </a:avLst>
          </a:prstGeom>
          <a:solidFill>
            <a:srgbClr val="EAEAEA"/>
          </a:solidFill>
          <a:ln w="6350" algn="ctr">
            <a:solidFill>
              <a:srgbClr val="C0C0C0"/>
            </a:solidFill>
            <a:prstDash val="dash"/>
            <a:round/>
            <a:headEnd/>
            <a:tailEnd/>
          </a:ln>
          <a:effectLst/>
          <a:extLst/>
        </p:spPr>
        <p:txBody>
          <a:bodyPr wrap="none" anchor="ctr"/>
          <a:lstStyle/>
          <a:p>
            <a:pPr fontAlgn="auto">
              <a:spcBef>
                <a:spcPts val="0"/>
              </a:spcBef>
              <a:spcAft>
                <a:spcPts val="0"/>
              </a:spcAft>
              <a:defRPr/>
            </a:pPr>
            <a:r>
              <a:rPr lang="zh-CN" altLang="en-US" sz="1800" kern="0">
                <a:solidFill>
                  <a:srgbClr val="0060C0"/>
                </a:solidFill>
                <a:latin typeface="Arial" charset="0"/>
              </a:rPr>
              <a:t>展示层</a:t>
            </a:r>
          </a:p>
        </p:txBody>
      </p:sp>
      <p:sp>
        <p:nvSpPr>
          <p:cNvPr id="20" name="自选图形 58"/>
          <p:cNvSpPr>
            <a:spLocks noChangeArrowheads="1"/>
          </p:cNvSpPr>
          <p:nvPr/>
        </p:nvSpPr>
        <p:spPr bwMode="auto">
          <a:xfrm>
            <a:off x="2195513" y="825500"/>
            <a:ext cx="1655762" cy="282575"/>
          </a:xfrm>
          <a:prstGeom prst="roundRect">
            <a:avLst>
              <a:gd name="adj" fmla="val 16667"/>
            </a:avLst>
          </a:prstGeom>
          <a:gradFill rotWithShape="1">
            <a:gsLst>
              <a:gs pos="0">
                <a:srgbClr val="53A9FF"/>
              </a:gs>
              <a:gs pos="100000">
                <a:srgbClr val="0066CC"/>
              </a:gs>
            </a:gsLst>
            <a:lin ang="5400000" scaled="1"/>
          </a:gradFill>
          <a:ln>
            <a:noFill/>
          </a:ln>
          <a:effectLst/>
          <a:extLst/>
        </p:spPr>
        <p:txBody>
          <a:bodyPr wrap="none" anchor="ctr"/>
          <a:lstStyle/>
          <a:p>
            <a:pPr fontAlgn="auto">
              <a:spcBef>
                <a:spcPts val="0"/>
              </a:spcBef>
              <a:spcAft>
                <a:spcPts val="0"/>
              </a:spcAft>
              <a:defRPr/>
            </a:pPr>
            <a:r>
              <a:rPr lang="en-US" altLang="zh-CN" sz="1200" kern="0" dirty="0">
                <a:solidFill>
                  <a:srgbClr val="FFFFFF"/>
                </a:solidFill>
                <a:latin typeface="Arial" charset="0"/>
              </a:rPr>
              <a:t>Silverlight  Web</a:t>
            </a:r>
            <a:r>
              <a:rPr lang="zh-CN" altLang="en-US" sz="1200" kern="0" dirty="0">
                <a:solidFill>
                  <a:srgbClr val="FFFFFF"/>
                </a:solidFill>
                <a:latin typeface="Arial" charset="0"/>
              </a:rPr>
              <a:t>客户端</a:t>
            </a:r>
          </a:p>
        </p:txBody>
      </p:sp>
      <p:sp>
        <p:nvSpPr>
          <p:cNvPr id="21" name="自选图形 58"/>
          <p:cNvSpPr>
            <a:spLocks noChangeArrowheads="1"/>
          </p:cNvSpPr>
          <p:nvPr/>
        </p:nvSpPr>
        <p:spPr bwMode="auto">
          <a:xfrm>
            <a:off x="3963988" y="820738"/>
            <a:ext cx="1347787" cy="282575"/>
          </a:xfrm>
          <a:prstGeom prst="roundRect">
            <a:avLst>
              <a:gd name="adj" fmla="val 16667"/>
            </a:avLst>
          </a:prstGeom>
          <a:gradFill rotWithShape="1">
            <a:gsLst>
              <a:gs pos="0">
                <a:srgbClr val="53A9FF"/>
              </a:gs>
              <a:gs pos="100000">
                <a:srgbClr val="0066CC"/>
              </a:gs>
            </a:gsLst>
            <a:lin ang="5400000" scaled="1"/>
          </a:gradFill>
          <a:ln>
            <a:noFill/>
          </a:ln>
          <a:effectLst/>
          <a:extLst/>
        </p:spPr>
        <p:txBody>
          <a:bodyPr wrap="none" anchor="ctr"/>
          <a:lstStyle/>
          <a:p>
            <a:pPr fontAlgn="auto">
              <a:spcBef>
                <a:spcPts val="0"/>
              </a:spcBef>
              <a:spcAft>
                <a:spcPts val="0"/>
              </a:spcAft>
              <a:defRPr/>
            </a:pPr>
            <a:r>
              <a:rPr lang="en-US" altLang="zh-CN" sz="1200" kern="0" dirty="0">
                <a:solidFill>
                  <a:srgbClr val="FFFFFF"/>
                </a:solidFill>
                <a:latin typeface="Arial" charset="0"/>
              </a:rPr>
              <a:t>WPF </a:t>
            </a:r>
            <a:r>
              <a:rPr lang="zh-CN" altLang="en-US" sz="1200" kern="0" dirty="0">
                <a:solidFill>
                  <a:srgbClr val="FFFFFF"/>
                </a:solidFill>
                <a:latin typeface="Arial" charset="0"/>
              </a:rPr>
              <a:t>桌面客户端</a:t>
            </a:r>
          </a:p>
        </p:txBody>
      </p:sp>
      <p:sp>
        <p:nvSpPr>
          <p:cNvPr id="22" name="自选图形 14"/>
          <p:cNvSpPr>
            <a:spLocks noChangeArrowheads="1"/>
          </p:cNvSpPr>
          <p:nvPr/>
        </p:nvSpPr>
        <p:spPr bwMode="auto">
          <a:xfrm>
            <a:off x="827088" y="1700213"/>
            <a:ext cx="7489825" cy="557212"/>
          </a:xfrm>
          <a:prstGeom prst="roundRect">
            <a:avLst>
              <a:gd name="adj" fmla="val 9926"/>
            </a:avLst>
          </a:prstGeom>
          <a:solidFill>
            <a:srgbClr val="EAEAEA"/>
          </a:solidFill>
          <a:ln w="6350" algn="ctr">
            <a:solidFill>
              <a:srgbClr val="C0C0C0"/>
            </a:solidFill>
            <a:prstDash val="dash"/>
            <a:round/>
            <a:headEnd/>
            <a:tailEnd/>
          </a:ln>
          <a:effectLst/>
          <a:extLst/>
        </p:spPr>
        <p:txBody>
          <a:bodyPr wrap="none" anchor="ctr"/>
          <a:lstStyle/>
          <a:p>
            <a:pPr fontAlgn="auto">
              <a:spcBef>
                <a:spcPts val="0"/>
              </a:spcBef>
              <a:spcAft>
                <a:spcPts val="0"/>
              </a:spcAft>
              <a:defRPr/>
            </a:pPr>
            <a:r>
              <a:rPr lang="zh-CN" altLang="en-US" sz="1800" kern="0">
                <a:solidFill>
                  <a:srgbClr val="0060C0"/>
                </a:solidFill>
                <a:latin typeface="Arial" charset="0"/>
              </a:rPr>
              <a:t>服务层</a:t>
            </a:r>
          </a:p>
        </p:txBody>
      </p:sp>
      <p:sp>
        <p:nvSpPr>
          <p:cNvPr id="23" name="自选图形 58"/>
          <p:cNvSpPr>
            <a:spLocks noChangeArrowheads="1"/>
          </p:cNvSpPr>
          <p:nvPr/>
        </p:nvSpPr>
        <p:spPr bwMode="auto">
          <a:xfrm>
            <a:off x="1957388" y="1811338"/>
            <a:ext cx="1657350" cy="330200"/>
          </a:xfrm>
          <a:prstGeom prst="roundRect">
            <a:avLst>
              <a:gd name="adj" fmla="val 16667"/>
            </a:avLst>
          </a:prstGeom>
          <a:gradFill rotWithShape="1">
            <a:gsLst>
              <a:gs pos="0">
                <a:srgbClr val="53A9FF"/>
              </a:gs>
              <a:gs pos="100000">
                <a:srgbClr val="0066CC"/>
              </a:gs>
            </a:gsLst>
            <a:lin ang="5400000" scaled="1"/>
          </a:gradFill>
          <a:ln>
            <a:noFill/>
          </a:ln>
          <a:effectLst/>
          <a:extLst/>
        </p:spPr>
        <p:txBody>
          <a:bodyPr wrap="none" anchor="ctr"/>
          <a:lstStyle/>
          <a:p>
            <a:pPr fontAlgn="auto">
              <a:spcBef>
                <a:spcPts val="0"/>
              </a:spcBef>
              <a:spcAft>
                <a:spcPts val="0"/>
              </a:spcAft>
              <a:defRPr/>
            </a:pPr>
            <a:r>
              <a:rPr lang="zh-CN" altLang="en-US" sz="1200" kern="0">
                <a:solidFill>
                  <a:srgbClr val="FFFFFF"/>
                </a:solidFill>
                <a:latin typeface="Arial" charset="0"/>
              </a:rPr>
              <a:t>动态表单</a:t>
            </a:r>
            <a:r>
              <a:rPr lang="en-US" altLang="zh-CN" sz="1200" kern="0">
                <a:solidFill>
                  <a:srgbClr val="FFFFFF"/>
                </a:solidFill>
                <a:latin typeface="Arial" charset="0"/>
              </a:rPr>
              <a:t>UI</a:t>
            </a:r>
            <a:r>
              <a:rPr lang="zh-CN" altLang="en-US" sz="1200" kern="0">
                <a:solidFill>
                  <a:srgbClr val="FFFFFF"/>
                </a:solidFill>
                <a:latin typeface="Arial" charset="0"/>
              </a:rPr>
              <a:t>生成服务</a:t>
            </a:r>
          </a:p>
        </p:txBody>
      </p:sp>
      <p:sp>
        <p:nvSpPr>
          <p:cNvPr id="24" name="自选图形 14"/>
          <p:cNvSpPr>
            <a:spLocks noChangeArrowheads="1"/>
          </p:cNvSpPr>
          <p:nvPr/>
        </p:nvSpPr>
        <p:spPr bwMode="auto">
          <a:xfrm>
            <a:off x="827088" y="2492375"/>
            <a:ext cx="7489825" cy="1063625"/>
          </a:xfrm>
          <a:prstGeom prst="roundRect">
            <a:avLst>
              <a:gd name="adj" fmla="val 9926"/>
            </a:avLst>
          </a:prstGeom>
          <a:solidFill>
            <a:srgbClr val="EAEAEA"/>
          </a:solidFill>
          <a:ln w="6350" algn="ctr">
            <a:solidFill>
              <a:srgbClr val="C0C0C0"/>
            </a:solidFill>
            <a:prstDash val="dash"/>
            <a:round/>
            <a:headEnd/>
            <a:tailEnd/>
          </a:ln>
          <a:effectLst/>
          <a:extLst/>
        </p:spPr>
        <p:txBody>
          <a:bodyPr wrap="none" anchor="ctr"/>
          <a:lstStyle/>
          <a:p>
            <a:pPr fontAlgn="auto">
              <a:spcBef>
                <a:spcPts val="0"/>
              </a:spcBef>
              <a:spcAft>
                <a:spcPts val="0"/>
              </a:spcAft>
              <a:defRPr/>
            </a:pPr>
            <a:r>
              <a:rPr lang="zh-CN" altLang="en-US" sz="1800" kern="0">
                <a:solidFill>
                  <a:srgbClr val="0060C0"/>
                </a:solidFill>
                <a:latin typeface="Arial" charset="0"/>
              </a:rPr>
              <a:t>内核层</a:t>
            </a:r>
          </a:p>
        </p:txBody>
      </p:sp>
      <p:sp>
        <p:nvSpPr>
          <p:cNvPr id="25" name="自选图形 58"/>
          <p:cNvSpPr>
            <a:spLocks noChangeArrowheads="1"/>
          </p:cNvSpPr>
          <p:nvPr/>
        </p:nvSpPr>
        <p:spPr bwMode="auto">
          <a:xfrm>
            <a:off x="2030413" y="2681288"/>
            <a:ext cx="1368425" cy="315912"/>
          </a:xfrm>
          <a:prstGeom prst="roundRect">
            <a:avLst>
              <a:gd name="adj" fmla="val 16667"/>
            </a:avLst>
          </a:prstGeom>
          <a:gradFill rotWithShape="1">
            <a:gsLst>
              <a:gs pos="0">
                <a:srgbClr val="53A9FF"/>
              </a:gs>
              <a:gs pos="100000">
                <a:srgbClr val="0066CC"/>
              </a:gs>
            </a:gsLst>
            <a:lin ang="5400000" scaled="1"/>
          </a:gradFill>
          <a:ln>
            <a:noFill/>
          </a:ln>
          <a:effectLst/>
          <a:extLst/>
        </p:spPr>
        <p:txBody>
          <a:bodyPr wrap="none" anchor="ctr"/>
          <a:lstStyle/>
          <a:p>
            <a:pPr fontAlgn="auto">
              <a:spcBef>
                <a:spcPts val="0"/>
              </a:spcBef>
              <a:spcAft>
                <a:spcPts val="0"/>
              </a:spcAft>
              <a:defRPr/>
            </a:pPr>
            <a:r>
              <a:rPr lang="zh-CN" altLang="en-US" sz="1200" kern="0">
                <a:solidFill>
                  <a:srgbClr val="FFFFFF"/>
                </a:solidFill>
                <a:latin typeface="Arial" charset="0"/>
              </a:rPr>
              <a:t>表单动态生成引擎</a:t>
            </a:r>
          </a:p>
        </p:txBody>
      </p:sp>
      <p:sp>
        <p:nvSpPr>
          <p:cNvPr id="26" name="自选图形 58"/>
          <p:cNvSpPr>
            <a:spLocks noChangeArrowheads="1"/>
          </p:cNvSpPr>
          <p:nvPr/>
        </p:nvSpPr>
        <p:spPr bwMode="auto">
          <a:xfrm>
            <a:off x="4435475" y="1798638"/>
            <a:ext cx="1655763" cy="341312"/>
          </a:xfrm>
          <a:prstGeom prst="roundRect">
            <a:avLst>
              <a:gd name="adj" fmla="val 16667"/>
            </a:avLst>
          </a:prstGeom>
          <a:gradFill rotWithShape="1">
            <a:gsLst>
              <a:gs pos="0">
                <a:srgbClr val="53A9FF"/>
              </a:gs>
              <a:gs pos="100000">
                <a:srgbClr val="0066CC"/>
              </a:gs>
            </a:gsLst>
            <a:lin ang="5400000" scaled="1"/>
          </a:gradFill>
          <a:ln>
            <a:noFill/>
          </a:ln>
          <a:effectLst/>
          <a:extLst/>
        </p:spPr>
        <p:txBody>
          <a:bodyPr wrap="none" anchor="ctr"/>
          <a:lstStyle/>
          <a:p>
            <a:pPr fontAlgn="auto">
              <a:spcBef>
                <a:spcPts val="0"/>
              </a:spcBef>
              <a:spcAft>
                <a:spcPts val="0"/>
              </a:spcAft>
              <a:defRPr/>
            </a:pPr>
            <a:r>
              <a:rPr lang="zh-CN" altLang="en-US" sz="1200" kern="0" dirty="0">
                <a:solidFill>
                  <a:srgbClr val="FFFFFF"/>
                </a:solidFill>
                <a:latin typeface="Arial" charset="0"/>
              </a:rPr>
              <a:t>动态表单控制服务</a:t>
            </a:r>
          </a:p>
        </p:txBody>
      </p:sp>
      <p:sp>
        <p:nvSpPr>
          <p:cNvPr id="27" name="TextBox 19"/>
          <p:cNvSpPr txBox="1">
            <a:spLocks noChangeArrowheads="1"/>
          </p:cNvSpPr>
          <p:nvPr/>
        </p:nvSpPr>
        <p:spPr bwMode="auto">
          <a:xfrm>
            <a:off x="152400" y="1804988"/>
            <a:ext cx="531813" cy="830262"/>
          </a:xfrm>
          <a:prstGeom prst="rect">
            <a:avLst/>
          </a:prstGeom>
          <a:noFill/>
          <a:ln>
            <a:noFill/>
          </a:ln>
          <a:extLst/>
        </p:spPr>
        <p:txBody>
          <a:bodyPr>
            <a:spAutoFit/>
          </a:bodyPr>
          <a:lstStyle>
            <a:lvl1pPr eaLnBrk="0" hangingPunct="0">
              <a:defRPr sz="1600">
                <a:solidFill>
                  <a:schemeClr val="tx1"/>
                </a:solidFill>
                <a:latin typeface="Arial" charset="0"/>
                <a:ea typeface="微软雅黑" pitchFamily="34" charset="-122"/>
              </a:defRPr>
            </a:lvl1pPr>
            <a:lvl2pPr marL="742950" indent="-285750" eaLnBrk="0" hangingPunct="0">
              <a:defRPr sz="1600">
                <a:solidFill>
                  <a:schemeClr val="tx1"/>
                </a:solidFill>
                <a:latin typeface="Arial" charset="0"/>
                <a:ea typeface="微软雅黑" pitchFamily="34" charset="-122"/>
              </a:defRPr>
            </a:lvl2pPr>
            <a:lvl3pPr marL="1143000" indent="-228600" eaLnBrk="0" hangingPunct="0">
              <a:defRPr sz="1600">
                <a:solidFill>
                  <a:schemeClr val="tx1"/>
                </a:solidFill>
                <a:latin typeface="Arial" charset="0"/>
                <a:ea typeface="微软雅黑" pitchFamily="34" charset="-122"/>
              </a:defRPr>
            </a:lvl3pPr>
            <a:lvl4pPr marL="1600200" indent="-228600" eaLnBrk="0" hangingPunct="0">
              <a:defRPr sz="1600">
                <a:solidFill>
                  <a:schemeClr val="tx1"/>
                </a:solidFill>
                <a:latin typeface="Arial" charset="0"/>
                <a:ea typeface="微软雅黑" pitchFamily="34" charset="-122"/>
              </a:defRPr>
            </a:lvl4pPr>
            <a:lvl5pPr marL="2057400" indent="-228600" eaLnBrk="0" hangingPunct="0">
              <a:defRPr sz="1600">
                <a:solidFill>
                  <a:schemeClr val="tx1"/>
                </a:solidFill>
                <a:latin typeface="Arial" charset="0"/>
                <a:ea typeface="微软雅黑" pitchFamily="34" charset="-122"/>
              </a:defRPr>
            </a:lvl5pPr>
            <a:lvl6pPr marL="2514600" indent="-228600" eaLnBrk="0" fontAlgn="base" hangingPunct="0">
              <a:spcBef>
                <a:spcPct val="0"/>
              </a:spcBef>
              <a:spcAft>
                <a:spcPct val="0"/>
              </a:spcAft>
              <a:defRPr sz="1600">
                <a:solidFill>
                  <a:schemeClr val="tx1"/>
                </a:solidFill>
                <a:latin typeface="Arial" charset="0"/>
                <a:ea typeface="微软雅黑" pitchFamily="34" charset="-122"/>
              </a:defRPr>
            </a:lvl6pPr>
            <a:lvl7pPr marL="2971800" indent="-228600" eaLnBrk="0" fontAlgn="base" hangingPunct="0">
              <a:spcBef>
                <a:spcPct val="0"/>
              </a:spcBef>
              <a:spcAft>
                <a:spcPct val="0"/>
              </a:spcAft>
              <a:defRPr sz="1600">
                <a:solidFill>
                  <a:schemeClr val="tx1"/>
                </a:solidFill>
                <a:latin typeface="Arial" charset="0"/>
                <a:ea typeface="微软雅黑" pitchFamily="34" charset="-122"/>
              </a:defRPr>
            </a:lvl7pPr>
            <a:lvl8pPr marL="3429000" indent="-228600" eaLnBrk="0" fontAlgn="base" hangingPunct="0">
              <a:spcBef>
                <a:spcPct val="0"/>
              </a:spcBef>
              <a:spcAft>
                <a:spcPct val="0"/>
              </a:spcAft>
              <a:defRPr sz="1600">
                <a:solidFill>
                  <a:schemeClr val="tx1"/>
                </a:solidFill>
                <a:latin typeface="Arial" charset="0"/>
                <a:ea typeface="微软雅黑" pitchFamily="34" charset="-122"/>
              </a:defRPr>
            </a:lvl8pPr>
            <a:lvl9pPr marL="3886200" indent="-228600" eaLnBrk="0" fontAlgn="base" hangingPunct="0">
              <a:spcBef>
                <a:spcPct val="0"/>
              </a:spcBef>
              <a:spcAft>
                <a:spcPct val="0"/>
              </a:spcAft>
              <a:defRPr sz="1600">
                <a:solidFill>
                  <a:schemeClr val="tx1"/>
                </a:solidFill>
                <a:latin typeface="Arial" charset="0"/>
                <a:ea typeface="微软雅黑" pitchFamily="34" charset="-122"/>
              </a:defRPr>
            </a:lvl9pPr>
          </a:lstStyle>
          <a:p>
            <a:pPr eaLnBrk="1" fontAlgn="auto" hangingPunct="1">
              <a:spcBef>
                <a:spcPts val="0"/>
              </a:spcBef>
              <a:spcAft>
                <a:spcPts val="0"/>
              </a:spcAft>
              <a:defRPr/>
            </a:pPr>
            <a:r>
              <a:rPr lang="en-US" altLang="zh-CN" sz="1200" kern="0" smtClean="0">
                <a:solidFill>
                  <a:srgbClr val="000000"/>
                </a:solidFill>
              </a:rPr>
              <a:t>Web</a:t>
            </a:r>
          </a:p>
          <a:p>
            <a:pPr eaLnBrk="1" fontAlgn="auto" hangingPunct="1">
              <a:spcBef>
                <a:spcPts val="0"/>
              </a:spcBef>
              <a:spcAft>
                <a:spcPts val="0"/>
              </a:spcAft>
              <a:defRPr/>
            </a:pPr>
            <a:r>
              <a:rPr lang="zh-CN" altLang="en-US" sz="1200" kern="0" smtClean="0">
                <a:solidFill>
                  <a:srgbClr val="000000"/>
                </a:solidFill>
              </a:rPr>
              <a:t> 服</a:t>
            </a:r>
            <a:endParaRPr lang="en-US" altLang="zh-CN" sz="1200" kern="0" smtClean="0">
              <a:solidFill>
                <a:srgbClr val="000000"/>
              </a:solidFill>
            </a:endParaRPr>
          </a:p>
          <a:p>
            <a:pPr eaLnBrk="1" fontAlgn="auto" hangingPunct="1">
              <a:spcBef>
                <a:spcPts val="0"/>
              </a:spcBef>
              <a:spcAft>
                <a:spcPts val="0"/>
              </a:spcAft>
              <a:defRPr/>
            </a:pPr>
            <a:r>
              <a:rPr lang="zh-CN" altLang="en-US" sz="1200" kern="0" smtClean="0">
                <a:solidFill>
                  <a:srgbClr val="000000"/>
                </a:solidFill>
              </a:rPr>
              <a:t> 务</a:t>
            </a:r>
            <a:endParaRPr lang="en-US" altLang="zh-CN" sz="1200" kern="0" smtClean="0">
              <a:solidFill>
                <a:srgbClr val="000000"/>
              </a:solidFill>
            </a:endParaRPr>
          </a:p>
          <a:p>
            <a:pPr eaLnBrk="1" fontAlgn="auto" hangingPunct="1">
              <a:spcBef>
                <a:spcPts val="0"/>
              </a:spcBef>
              <a:spcAft>
                <a:spcPts val="0"/>
              </a:spcAft>
              <a:defRPr/>
            </a:pPr>
            <a:r>
              <a:rPr lang="zh-CN" altLang="en-US" sz="1200" kern="0" smtClean="0">
                <a:solidFill>
                  <a:srgbClr val="000000"/>
                </a:solidFill>
              </a:rPr>
              <a:t> 器</a:t>
            </a:r>
          </a:p>
        </p:txBody>
      </p:sp>
      <p:sp>
        <p:nvSpPr>
          <p:cNvPr id="28" name="自选图形 58"/>
          <p:cNvSpPr>
            <a:spLocks noChangeArrowheads="1"/>
          </p:cNvSpPr>
          <p:nvPr/>
        </p:nvSpPr>
        <p:spPr bwMode="auto">
          <a:xfrm>
            <a:off x="5284788" y="2636838"/>
            <a:ext cx="1425575" cy="341312"/>
          </a:xfrm>
          <a:prstGeom prst="roundRect">
            <a:avLst>
              <a:gd name="adj" fmla="val 16667"/>
            </a:avLst>
          </a:prstGeom>
          <a:gradFill rotWithShape="1">
            <a:gsLst>
              <a:gs pos="0">
                <a:srgbClr val="53A9FF"/>
              </a:gs>
              <a:gs pos="100000">
                <a:srgbClr val="0066CC"/>
              </a:gs>
            </a:gsLst>
            <a:lin ang="5400000" scaled="1"/>
          </a:gradFill>
          <a:ln>
            <a:noFill/>
          </a:ln>
          <a:effectLst/>
          <a:extLst/>
        </p:spPr>
        <p:txBody>
          <a:bodyPr wrap="none" anchor="ctr"/>
          <a:lstStyle/>
          <a:p>
            <a:pPr fontAlgn="auto">
              <a:spcBef>
                <a:spcPts val="0"/>
              </a:spcBef>
              <a:spcAft>
                <a:spcPts val="0"/>
              </a:spcAft>
              <a:defRPr/>
            </a:pPr>
            <a:r>
              <a:rPr lang="zh-CN" altLang="en-US" sz="1200" kern="0">
                <a:solidFill>
                  <a:srgbClr val="FFFFFF"/>
                </a:solidFill>
                <a:latin typeface="Arial" charset="0"/>
              </a:rPr>
              <a:t>动态表单视图模型</a:t>
            </a:r>
          </a:p>
        </p:txBody>
      </p:sp>
      <p:sp>
        <p:nvSpPr>
          <p:cNvPr id="29" name="自选图形 58"/>
          <p:cNvSpPr>
            <a:spLocks noChangeArrowheads="1"/>
          </p:cNvSpPr>
          <p:nvPr/>
        </p:nvSpPr>
        <p:spPr bwMode="auto">
          <a:xfrm>
            <a:off x="3635375" y="2636838"/>
            <a:ext cx="1476375" cy="341312"/>
          </a:xfrm>
          <a:prstGeom prst="roundRect">
            <a:avLst>
              <a:gd name="adj" fmla="val 16667"/>
            </a:avLst>
          </a:prstGeom>
          <a:gradFill rotWithShape="1">
            <a:gsLst>
              <a:gs pos="0">
                <a:srgbClr val="53A9FF"/>
              </a:gs>
              <a:gs pos="100000">
                <a:srgbClr val="0066CC"/>
              </a:gs>
            </a:gsLst>
            <a:lin ang="5400000" scaled="1"/>
          </a:gradFill>
          <a:ln>
            <a:noFill/>
          </a:ln>
          <a:effectLst/>
          <a:extLst/>
        </p:spPr>
        <p:txBody>
          <a:bodyPr wrap="none" anchor="ctr"/>
          <a:lstStyle/>
          <a:p>
            <a:pPr fontAlgn="auto">
              <a:spcBef>
                <a:spcPts val="0"/>
              </a:spcBef>
              <a:spcAft>
                <a:spcPts val="0"/>
              </a:spcAft>
              <a:defRPr/>
            </a:pPr>
            <a:r>
              <a:rPr lang="zh-CN" altLang="en-US" sz="1200" kern="0">
                <a:solidFill>
                  <a:srgbClr val="FFFFFF"/>
                </a:solidFill>
                <a:latin typeface="Arial" charset="0"/>
              </a:rPr>
              <a:t>动态表单控制器</a:t>
            </a:r>
          </a:p>
        </p:txBody>
      </p:sp>
      <p:sp>
        <p:nvSpPr>
          <p:cNvPr id="30" name="自选图形 58"/>
          <p:cNvSpPr>
            <a:spLocks noChangeArrowheads="1"/>
          </p:cNvSpPr>
          <p:nvPr/>
        </p:nvSpPr>
        <p:spPr bwMode="auto">
          <a:xfrm>
            <a:off x="6854825" y="2636838"/>
            <a:ext cx="1439863" cy="341312"/>
          </a:xfrm>
          <a:prstGeom prst="roundRect">
            <a:avLst>
              <a:gd name="adj" fmla="val 16667"/>
            </a:avLst>
          </a:prstGeom>
          <a:gradFill rotWithShape="1">
            <a:gsLst>
              <a:gs pos="0">
                <a:srgbClr val="53A9FF"/>
              </a:gs>
              <a:gs pos="100000">
                <a:srgbClr val="0066CC"/>
              </a:gs>
            </a:gsLst>
            <a:lin ang="5400000" scaled="1"/>
          </a:gradFill>
          <a:ln>
            <a:noFill/>
          </a:ln>
          <a:effectLst/>
          <a:extLst/>
        </p:spPr>
        <p:txBody>
          <a:bodyPr wrap="none" anchor="ctr"/>
          <a:lstStyle/>
          <a:p>
            <a:pPr fontAlgn="auto">
              <a:spcBef>
                <a:spcPts val="0"/>
              </a:spcBef>
              <a:spcAft>
                <a:spcPts val="0"/>
              </a:spcAft>
              <a:defRPr/>
            </a:pPr>
            <a:r>
              <a:rPr lang="zh-CN" altLang="en-US" sz="1200" kern="0">
                <a:solidFill>
                  <a:srgbClr val="FFFFFF"/>
                </a:solidFill>
                <a:latin typeface="Arial" charset="0"/>
              </a:rPr>
              <a:t>动态表单数据模型</a:t>
            </a:r>
          </a:p>
        </p:txBody>
      </p:sp>
      <p:sp>
        <p:nvSpPr>
          <p:cNvPr id="31" name="直线 38"/>
          <p:cNvSpPr>
            <a:spLocks noChangeShapeType="1"/>
          </p:cNvSpPr>
          <p:nvPr/>
        </p:nvSpPr>
        <p:spPr bwMode="auto">
          <a:xfrm>
            <a:off x="2946400" y="1403350"/>
            <a:ext cx="4763" cy="225425"/>
          </a:xfrm>
          <a:prstGeom prst="line">
            <a:avLst/>
          </a:prstGeom>
          <a:noFill/>
          <a:ln w="9525">
            <a:solidFill>
              <a:srgbClr val="003B76"/>
            </a:solidFill>
            <a:round/>
            <a:headEnd type="triangle" w="med" len="med"/>
            <a:tailEnd type="triangle" w="med" len="med"/>
          </a:ln>
          <a:effectLst/>
          <a:extLst/>
        </p:spPr>
        <p:txBody>
          <a:bodyPr/>
          <a:lstStyle/>
          <a:p>
            <a:pPr fontAlgn="auto">
              <a:spcBef>
                <a:spcPts val="0"/>
              </a:spcBef>
              <a:spcAft>
                <a:spcPts val="0"/>
              </a:spcAft>
              <a:defRPr/>
            </a:pPr>
            <a:endParaRPr lang="zh-CN" altLang="en-US" sz="1800" kern="0">
              <a:solidFill>
                <a:sysClr val="windowText" lastClr="000000"/>
              </a:solidFill>
              <a:latin typeface="Arial" charset="0"/>
            </a:endParaRPr>
          </a:p>
        </p:txBody>
      </p:sp>
      <p:sp>
        <p:nvSpPr>
          <p:cNvPr id="32" name="直线 38"/>
          <p:cNvSpPr>
            <a:spLocks noChangeShapeType="1"/>
          </p:cNvSpPr>
          <p:nvPr/>
        </p:nvSpPr>
        <p:spPr bwMode="auto">
          <a:xfrm>
            <a:off x="6048375" y="1385888"/>
            <a:ext cx="0" cy="242887"/>
          </a:xfrm>
          <a:prstGeom prst="line">
            <a:avLst/>
          </a:prstGeom>
          <a:noFill/>
          <a:ln w="9525">
            <a:solidFill>
              <a:srgbClr val="003B76"/>
            </a:solidFill>
            <a:round/>
            <a:headEnd type="triangle" w="med" len="med"/>
            <a:tailEnd type="triangle" w="med" len="med"/>
          </a:ln>
          <a:effectLst/>
          <a:extLst/>
        </p:spPr>
        <p:txBody>
          <a:bodyPr/>
          <a:lstStyle/>
          <a:p>
            <a:pPr fontAlgn="auto">
              <a:spcBef>
                <a:spcPts val="0"/>
              </a:spcBef>
              <a:spcAft>
                <a:spcPts val="0"/>
              </a:spcAft>
              <a:defRPr/>
            </a:pPr>
            <a:endParaRPr lang="zh-CN" altLang="en-US" sz="1800" kern="0">
              <a:solidFill>
                <a:sysClr val="windowText" lastClr="000000"/>
              </a:solidFill>
              <a:latin typeface="Arial" charset="0"/>
            </a:endParaRPr>
          </a:p>
        </p:txBody>
      </p:sp>
      <p:sp>
        <p:nvSpPr>
          <p:cNvPr id="33" name="直线 38"/>
          <p:cNvSpPr>
            <a:spLocks noChangeShapeType="1"/>
          </p:cNvSpPr>
          <p:nvPr/>
        </p:nvSpPr>
        <p:spPr bwMode="auto">
          <a:xfrm flipV="1">
            <a:off x="2768600" y="2257425"/>
            <a:ext cx="0" cy="431800"/>
          </a:xfrm>
          <a:prstGeom prst="line">
            <a:avLst/>
          </a:prstGeom>
          <a:noFill/>
          <a:ln w="9525">
            <a:solidFill>
              <a:srgbClr val="003B76"/>
            </a:solidFill>
            <a:round/>
            <a:headEnd type="triangle" w="med" len="med"/>
            <a:tailEnd/>
          </a:ln>
          <a:effectLst/>
          <a:extLst/>
        </p:spPr>
        <p:txBody>
          <a:bodyPr/>
          <a:lstStyle/>
          <a:p>
            <a:pPr fontAlgn="auto">
              <a:spcBef>
                <a:spcPts val="0"/>
              </a:spcBef>
              <a:spcAft>
                <a:spcPts val="0"/>
              </a:spcAft>
              <a:defRPr/>
            </a:pPr>
            <a:endParaRPr lang="zh-CN" altLang="en-US" sz="1800" kern="0">
              <a:solidFill>
                <a:sysClr val="windowText" lastClr="000000"/>
              </a:solidFill>
              <a:latin typeface="Arial" charset="0"/>
            </a:endParaRPr>
          </a:p>
        </p:txBody>
      </p:sp>
      <p:sp>
        <p:nvSpPr>
          <p:cNvPr id="34" name="直线 38"/>
          <p:cNvSpPr>
            <a:spLocks noChangeShapeType="1"/>
          </p:cNvSpPr>
          <p:nvPr/>
        </p:nvSpPr>
        <p:spPr bwMode="auto">
          <a:xfrm flipV="1">
            <a:off x="4657725" y="2159000"/>
            <a:ext cx="604838" cy="476250"/>
          </a:xfrm>
          <a:prstGeom prst="line">
            <a:avLst/>
          </a:prstGeom>
          <a:noFill/>
          <a:ln w="9525">
            <a:solidFill>
              <a:srgbClr val="003B76"/>
            </a:solidFill>
            <a:round/>
            <a:headEnd type="triangle" w="med" len="med"/>
            <a:tailEnd/>
          </a:ln>
          <a:effectLst/>
          <a:extLst/>
        </p:spPr>
        <p:txBody>
          <a:bodyPr/>
          <a:lstStyle/>
          <a:p>
            <a:pPr fontAlgn="auto">
              <a:spcBef>
                <a:spcPts val="0"/>
              </a:spcBef>
              <a:spcAft>
                <a:spcPts val="0"/>
              </a:spcAft>
              <a:defRPr/>
            </a:pPr>
            <a:endParaRPr lang="zh-CN" altLang="en-US" sz="1800" kern="0">
              <a:solidFill>
                <a:sysClr val="windowText" lastClr="000000"/>
              </a:solidFill>
              <a:latin typeface="Arial" charset="0"/>
            </a:endParaRPr>
          </a:p>
        </p:txBody>
      </p:sp>
      <p:sp>
        <p:nvSpPr>
          <p:cNvPr id="35" name="直线 38"/>
          <p:cNvSpPr>
            <a:spLocks noChangeShapeType="1"/>
          </p:cNvSpPr>
          <p:nvPr/>
        </p:nvSpPr>
        <p:spPr bwMode="auto">
          <a:xfrm flipH="1" flipV="1">
            <a:off x="5105400" y="2808288"/>
            <a:ext cx="179388" cy="7937"/>
          </a:xfrm>
          <a:prstGeom prst="line">
            <a:avLst/>
          </a:prstGeom>
          <a:noFill/>
          <a:ln w="9525">
            <a:solidFill>
              <a:srgbClr val="003B76"/>
            </a:solidFill>
            <a:round/>
            <a:headEnd type="triangle" w="med" len="med"/>
            <a:tailEnd/>
          </a:ln>
          <a:effectLst/>
          <a:extLst/>
        </p:spPr>
        <p:txBody>
          <a:bodyPr/>
          <a:lstStyle/>
          <a:p>
            <a:pPr fontAlgn="auto">
              <a:spcBef>
                <a:spcPts val="0"/>
              </a:spcBef>
              <a:spcAft>
                <a:spcPts val="0"/>
              </a:spcAft>
              <a:defRPr/>
            </a:pPr>
            <a:endParaRPr lang="zh-CN" altLang="en-US" sz="1800" kern="0">
              <a:solidFill>
                <a:sysClr val="windowText" lastClr="000000"/>
              </a:solidFill>
              <a:latin typeface="Arial" charset="0"/>
            </a:endParaRPr>
          </a:p>
        </p:txBody>
      </p:sp>
      <p:sp>
        <p:nvSpPr>
          <p:cNvPr id="36" name="直线 38"/>
          <p:cNvSpPr>
            <a:spLocks noChangeShapeType="1"/>
          </p:cNvSpPr>
          <p:nvPr/>
        </p:nvSpPr>
        <p:spPr bwMode="auto">
          <a:xfrm flipH="1" flipV="1">
            <a:off x="6678613" y="2790825"/>
            <a:ext cx="180975" cy="9525"/>
          </a:xfrm>
          <a:prstGeom prst="line">
            <a:avLst/>
          </a:prstGeom>
          <a:noFill/>
          <a:ln w="9525">
            <a:solidFill>
              <a:srgbClr val="003B76"/>
            </a:solidFill>
            <a:round/>
            <a:headEnd type="triangle" w="med" len="med"/>
            <a:tailEnd/>
          </a:ln>
          <a:effectLst/>
          <a:extLst/>
        </p:spPr>
        <p:txBody>
          <a:bodyPr/>
          <a:lstStyle/>
          <a:p>
            <a:pPr fontAlgn="auto">
              <a:spcBef>
                <a:spcPts val="0"/>
              </a:spcBef>
              <a:spcAft>
                <a:spcPts val="0"/>
              </a:spcAft>
              <a:defRPr/>
            </a:pPr>
            <a:endParaRPr lang="zh-CN" altLang="en-US" sz="1800" kern="0">
              <a:solidFill>
                <a:sysClr val="windowText" lastClr="000000"/>
              </a:solidFill>
              <a:latin typeface="Arial" charset="0"/>
            </a:endParaRPr>
          </a:p>
        </p:txBody>
      </p:sp>
      <p:sp>
        <p:nvSpPr>
          <p:cNvPr id="37" name="自选图形 14"/>
          <p:cNvSpPr>
            <a:spLocks noChangeArrowheads="1"/>
          </p:cNvSpPr>
          <p:nvPr/>
        </p:nvSpPr>
        <p:spPr bwMode="auto">
          <a:xfrm>
            <a:off x="827088" y="3651250"/>
            <a:ext cx="7489825" cy="498475"/>
          </a:xfrm>
          <a:prstGeom prst="roundRect">
            <a:avLst>
              <a:gd name="adj" fmla="val 9926"/>
            </a:avLst>
          </a:prstGeom>
          <a:solidFill>
            <a:srgbClr val="EAEAEA"/>
          </a:solidFill>
          <a:ln w="6350" algn="ctr">
            <a:solidFill>
              <a:srgbClr val="C0C0C0"/>
            </a:solidFill>
            <a:prstDash val="dash"/>
            <a:round/>
            <a:headEnd/>
            <a:tailEnd/>
          </a:ln>
          <a:effectLst/>
          <a:extLst/>
        </p:spPr>
        <p:txBody>
          <a:bodyPr wrap="none" anchor="ctr"/>
          <a:lstStyle/>
          <a:p>
            <a:pPr fontAlgn="auto">
              <a:spcBef>
                <a:spcPts val="0"/>
              </a:spcBef>
              <a:spcAft>
                <a:spcPts val="0"/>
              </a:spcAft>
              <a:defRPr/>
            </a:pPr>
            <a:r>
              <a:rPr lang="zh-CN" altLang="en-US" sz="1800" kern="0">
                <a:solidFill>
                  <a:srgbClr val="0060C0"/>
                </a:solidFill>
                <a:latin typeface="Arial" charset="0"/>
              </a:rPr>
              <a:t>扩展逻辑层</a:t>
            </a:r>
          </a:p>
        </p:txBody>
      </p:sp>
      <p:sp>
        <p:nvSpPr>
          <p:cNvPr id="38" name="自选图形 58"/>
          <p:cNvSpPr>
            <a:spLocks noChangeArrowheads="1"/>
          </p:cNvSpPr>
          <p:nvPr/>
        </p:nvSpPr>
        <p:spPr bwMode="auto">
          <a:xfrm>
            <a:off x="2030413" y="3127375"/>
            <a:ext cx="6119812" cy="315913"/>
          </a:xfrm>
          <a:prstGeom prst="roundRect">
            <a:avLst>
              <a:gd name="adj" fmla="val 16667"/>
            </a:avLst>
          </a:prstGeom>
          <a:gradFill rotWithShape="1">
            <a:gsLst>
              <a:gs pos="0">
                <a:srgbClr val="53A9FF"/>
              </a:gs>
              <a:gs pos="100000">
                <a:srgbClr val="0066CC"/>
              </a:gs>
            </a:gsLst>
            <a:lin ang="5400000" scaled="1"/>
          </a:gradFill>
          <a:ln>
            <a:noFill/>
          </a:ln>
          <a:effectLst/>
          <a:extLst/>
        </p:spPr>
        <p:txBody>
          <a:bodyPr wrap="none" anchor="ctr"/>
          <a:lstStyle/>
          <a:p>
            <a:pPr algn="ctr" fontAlgn="auto">
              <a:spcBef>
                <a:spcPts val="0"/>
              </a:spcBef>
              <a:spcAft>
                <a:spcPts val="0"/>
              </a:spcAft>
              <a:defRPr/>
            </a:pPr>
            <a:r>
              <a:rPr lang="zh-CN" altLang="en-US" sz="1200" kern="0">
                <a:solidFill>
                  <a:srgbClr val="FFFFFF"/>
                </a:solidFill>
                <a:latin typeface="Arial" charset="0"/>
              </a:rPr>
              <a:t>动态表单编程接口</a:t>
            </a:r>
          </a:p>
        </p:txBody>
      </p:sp>
      <p:sp>
        <p:nvSpPr>
          <p:cNvPr id="39" name="自选图形 58"/>
          <p:cNvSpPr>
            <a:spLocks noChangeArrowheads="1"/>
          </p:cNvSpPr>
          <p:nvPr/>
        </p:nvSpPr>
        <p:spPr bwMode="auto">
          <a:xfrm>
            <a:off x="2212975" y="3754438"/>
            <a:ext cx="1112838" cy="315912"/>
          </a:xfrm>
          <a:prstGeom prst="roundRect">
            <a:avLst>
              <a:gd name="adj" fmla="val 16667"/>
            </a:avLst>
          </a:prstGeom>
          <a:gradFill rotWithShape="1">
            <a:gsLst>
              <a:gs pos="0">
                <a:srgbClr val="53A9FF"/>
              </a:gs>
              <a:gs pos="100000">
                <a:srgbClr val="0066CC"/>
              </a:gs>
            </a:gsLst>
            <a:lin ang="5400000" scaled="1"/>
          </a:gradFill>
          <a:ln>
            <a:noFill/>
          </a:ln>
          <a:effectLst/>
          <a:extLst/>
        </p:spPr>
        <p:txBody>
          <a:bodyPr wrap="none" anchor="ctr"/>
          <a:lstStyle/>
          <a:p>
            <a:pPr fontAlgn="auto">
              <a:spcBef>
                <a:spcPts val="0"/>
              </a:spcBef>
              <a:spcAft>
                <a:spcPts val="0"/>
              </a:spcAft>
              <a:defRPr/>
            </a:pPr>
            <a:r>
              <a:rPr lang="zh-CN" altLang="en-US" sz="1200" kern="0">
                <a:solidFill>
                  <a:srgbClr val="FFFFFF"/>
                </a:solidFill>
                <a:latin typeface="Arial" charset="0"/>
              </a:rPr>
              <a:t>表单生成插件</a:t>
            </a:r>
          </a:p>
        </p:txBody>
      </p:sp>
      <p:sp>
        <p:nvSpPr>
          <p:cNvPr id="40" name="自选图形 58"/>
          <p:cNvSpPr>
            <a:spLocks noChangeArrowheads="1"/>
          </p:cNvSpPr>
          <p:nvPr/>
        </p:nvSpPr>
        <p:spPr bwMode="auto">
          <a:xfrm>
            <a:off x="3513138" y="3748088"/>
            <a:ext cx="1114425" cy="309562"/>
          </a:xfrm>
          <a:prstGeom prst="roundRect">
            <a:avLst>
              <a:gd name="adj" fmla="val 16667"/>
            </a:avLst>
          </a:prstGeom>
          <a:gradFill rotWithShape="1">
            <a:gsLst>
              <a:gs pos="0">
                <a:srgbClr val="53A9FF"/>
              </a:gs>
              <a:gs pos="100000">
                <a:srgbClr val="0066CC"/>
              </a:gs>
            </a:gsLst>
            <a:lin ang="5400000" scaled="1"/>
          </a:gradFill>
          <a:ln>
            <a:noFill/>
          </a:ln>
          <a:effectLst/>
          <a:extLst/>
        </p:spPr>
        <p:txBody>
          <a:bodyPr wrap="none" anchor="ctr"/>
          <a:lstStyle/>
          <a:p>
            <a:pPr fontAlgn="auto">
              <a:spcBef>
                <a:spcPts val="0"/>
              </a:spcBef>
              <a:spcAft>
                <a:spcPts val="0"/>
              </a:spcAft>
              <a:defRPr/>
            </a:pPr>
            <a:r>
              <a:rPr lang="zh-CN" altLang="en-US" sz="1200" kern="0">
                <a:solidFill>
                  <a:srgbClr val="FFFFFF"/>
                </a:solidFill>
                <a:latin typeface="Arial" charset="0"/>
              </a:rPr>
              <a:t>表单逻辑服务</a:t>
            </a:r>
          </a:p>
        </p:txBody>
      </p:sp>
      <p:sp>
        <p:nvSpPr>
          <p:cNvPr id="41" name="自选图形 58"/>
          <p:cNvSpPr>
            <a:spLocks noChangeArrowheads="1"/>
          </p:cNvSpPr>
          <p:nvPr/>
        </p:nvSpPr>
        <p:spPr bwMode="auto">
          <a:xfrm>
            <a:off x="4821238" y="3740150"/>
            <a:ext cx="736600" cy="315913"/>
          </a:xfrm>
          <a:prstGeom prst="roundRect">
            <a:avLst>
              <a:gd name="adj" fmla="val 16667"/>
            </a:avLst>
          </a:prstGeom>
          <a:gradFill rotWithShape="1">
            <a:gsLst>
              <a:gs pos="0">
                <a:srgbClr val="53A9FF"/>
              </a:gs>
              <a:gs pos="100000">
                <a:srgbClr val="0066CC"/>
              </a:gs>
            </a:gsLst>
            <a:lin ang="5400000" scaled="1"/>
          </a:gradFill>
          <a:ln>
            <a:noFill/>
          </a:ln>
          <a:effectLst/>
          <a:extLst/>
        </p:spPr>
        <p:txBody>
          <a:bodyPr wrap="none" anchor="ctr"/>
          <a:lstStyle/>
          <a:p>
            <a:pPr fontAlgn="auto">
              <a:spcBef>
                <a:spcPts val="0"/>
              </a:spcBef>
              <a:spcAft>
                <a:spcPts val="0"/>
              </a:spcAft>
              <a:defRPr/>
            </a:pPr>
            <a:r>
              <a:rPr lang="zh-CN" altLang="en-US" sz="1200" kern="0">
                <a:solidFill>
                  <a:srgbClr val="FFFFFF"/>
                </a:solidFill>
                <a:latin typeface="Arial" charset="0"/>
              </a:rPr>
              <a:t>表单操作</a:t>
            </a:r>
          </a:p>
        </p:txBody>
      </p:sp>
      <p:sp>
        <p:nvSpPr>
          <p:cNvPr id="42" name="自选图形 58"/>
          <p:cNvSpPr>
            <a:spLocks noChangeArrowheads="1"/>
          </p:cNvSpPr>
          <p:nvPr/>
        </p:nvSpPr>
        <p:spPr bwMode="auto">
          <a:xfrm>
            <a:off x="5702300" y="3733800"/>
            <a:ext cx="1260475" cy="315913"/>
          </a:xfrm>
          <a:prstGeom prst="roundRect">
            <a:avLst>
              <a:gd name="adj" fmla="val 16667"/>
            </a:avLst>
          </a:prstGeom>
          <a:gradFill rotWithShape="1">
            <a:gsLst>
              <a:gs pos="0">
                <a:srgbClr val="53A9FF"/>
              </a:gs>
              <a:gs pos="100000">
                <a:srgbClr val="0066CC"/>
              </a:gs>
            </a:gsLst>
            <a:lin ang="5400000" scaled="1"/>
          </a:gradFill>
          <a:ln>
            <a:noFill/>
          </a:ln>
          <a:effectLst/>
          <a:extLst/>
        </p:spPr>
        <p:txBody>
          <a:bodyPr wrap="none" anchor="ctr"/>
          <a:lstStyle/>
          <a:p>
            <a:pPr fontAlgn="auto">
              <a:spcBef>
                <a:spcPts val="0"/>
              </a:spcBef>
              <a:spcAft>
                <a:spcPts val="0"/>
              </a:spcAft>
              <a:defRPr/>
            </a:pPr>
            <a:r>
              <a:rPr lang="zh-CN" altLang="en-US" sz="1200" kern="0">
                <a:solidFill>
                  <a:srgbClr val="FFFFFF"/>
                </a:solidFill>
                <a:latin typeface="Arial" charset="0"/>
              </a:rPr>
              <a:t>缺省值计算函数</a:t>
            </a:r>
          </a:p>
        </p:txBody>
      </p:sp>
      <p:sp>
        <p:nvSpPr>
          <p:cNvPr id="43" name="自选图形 58"/>
          <p:cNvSpPr>
            <a:spLocks noChangeArrowheads="1"/>
          </p:cNvSpPr>
          <p:nvPr/>
        </p:nvSpPr>
        <p:spPr bwMode="auto">
          <a:xfrm>
            <a:off x="7056438" y="3724275"/>
            <a:ext cx="1166812" cy="315913"/>
          </a:xfrm>
          <a:prstGeom prst="roundRect">
            <a:avLst>
              <a:gd name="adj" fmla="val 16667"/>
            </a:avLst>
          </a:prstGeom>
          <a:solidFill>
            <a:srgbClr val="C00000"/>
          </a:solidFill>
          <a:ln>
            <a:noFill/>
          </a:ln>
          <a:effectLst/>
          <a:extLst/>
        </p:spPr>
        <p:txBody>
          <a:bodyPr wrap="none" anchor="ctr"/>
          <a:lstStyle/>
          <a:p>
            <a:pPr fontAlgn="auto">
              <a:spcBef>
                <a:spcPts val="0"/>
              </a:spcBef>
              <a:spcAft>
                <a:spcPts val="0"/>
              </a:spcAft>
              <a:defRPr/>
            </a:pPr>
            <a:r>
              <a:rPr lang="zh-CN" altLang="en-US" sz="1200" kern="0" dirty="0">
                <a:solidFill>
                  <a:schemeClr val="bg1"/>
                </a:solidFill>
                <a:latin typeface="Arial" charset="0"/>
              </a:rPr>
              <a:t>业务插件</a:t>
            </a:r>
          </a:p>
        </p:txBody>
      </p:sp>
      <p:sp>
        <p:nvSpPr>
          <p:cNvPr id="44" name="直线 38"/>
          <p:cNvSpPr>
            <a:spLocks noChangeShapeType="1"/>
          </p:cNvSpPr>
          <p:nvPr/>
        </p:nvSpPr>
        <p:spPr bwMode="auto">
          <a:xfrm flipH="1" flipV="1">
            <a:off x="6134100" y="2992438"/>
            <a:ext cx="6350" cy="153987"/>
          </a:xfrm>
          <a:prstGeom prst="line">
            <a:avLst/>
          </a:prstGeom>
          <a:noFill/>
          <a:ln w="9525">
            <a:solidFill>
              <a:srgbClr val="003B76"/>
            </a:solidFill>
            <a:round/>
            <a:headEnd type="triangle" w="med" len="med"/>
            <a:tailEnd/>
          </a:ln>
          <a:effectLst/>
          <a:extLst/>
        </p:spPr>
        <p:txBody>
          <a:bodyPr/>
          <a:lstStyle/>
          <a:p>
            <a:pPr fontAlgn="auto">
              <a:spcBef>
                <a:spcPts val="0"/>
              </a:spcBef>
              <a:spcAft>
                <a:spcPts val="0"/>
              </a:spcAft>
              <a:defRPr/>
            </a:pPr>
            <a:endParaRPr lang="zh-CN" altLang="en-US" sz="1800" kern="0">
              <a:solidFill>
                <a:sysClr val="windowText" lastClr="000000"/>
              </a:solidFill>
              <a:latin typeface="Arial" charset="0"/>
            </a:endParaRPr>
          </a:p>
        </p:txBody>
      </p:sp>
      <p:sp>
        <p:nvSpPr>
          <p:cNvPr id="45" name="直线 38"/>
          <p:cNvSpPr>
            <a:spLocks noChangeShapeType="1"/>
          </p:cNvSpPr>
          <p:nvPr/>
        </p:nvSpPr>
        <p:spPr bwMode="auto">
          <a:xfrm flipH="1" flipV="1">
            <a:off x="7502525" y="2979738"/>
            <a:ext cx="4763" cy="153987"/>
          </a:xfrm>
          <a:prstGeom prst="line">
            <a:avLst/>
          </a:prstGeom>
          <a:noFill/>
          <a:ln w="9525">
            <a:solidFill>
              <a:srgbClr val="003B76"/>
            </a:solidFill>
            <a:round/>
            <a:headEnd type="triangle" w="med" len="med"/>
            <a:tailEnd/>
          </a:ln>
          <a:effectLst/>
          <a:extLst/>
        </p:spPr>
        <p:txBody>
          <a:bodyPr/>
          <a:lstStyle/>
          <a:p>
            <a:pPr fontAlgn="auto">
              <a:spcBef>
                <a:spcPts val="0"/>
              </a:spcBef>
              <a:spcAft>
                <a:spcPts val="0"/>
              </a:spcAft>
              <a:defRPr/>
            </a:pPr>
            <a:endParaRPr lang="zh-CN" altLang="en-US" sz="1800" kern="0">
              <a:solidFill>
                <a:sysClr val="windowText" lastClr="000000"/>
              </a:solidFill>
              <a:latin typeface="Arial" charset="0"/>
            </a:endParaRPr>
          </a:p>
        </p:txBody>
      </p:sp>
      <p:sp>
        <p:nvSpPr>
          <p:cNvPr id="46" name="直线 38"/>
          <p:cNvSpPr>
            <a:spLocks noChangeShapeType="1"/>
          </p:cNvSpPr>
          <p:nvPr/>
        </p:nvSpPr>
        <p:spPr bwMode="auto">
          <a:xfrm flipH="1" flipV="1">
            <a:off x="2768600" y="2997200"/>
            <a:ext cx="0" cy="144463"/>
          </a:xfrm>
          <a:prstGeom prst="line">
            <a:avLst/>
          </a:prstGeom>
          <a:noFill/>
          <a:ln w="9525">
            <a:solidFill>
              <a:srgbClr val="003B76"/>
            </a:solidFill>
            <a:round/>
            <a:headEnd type="triangle" w="med" len="med"/>
            <a:tailEnd/>
          </a:ln>
          <a:effectLst/>
          <a:extLst/>
        </p:spPr>
        <p:txBody>
          <a:bodyPr/>
          <a:lstStyle/>
          <a:p>
            <a:pPr fontAlgn="auto">
              <a:spcBef>
                <a:spcPts val="0"/>
              </a:spcBef>
              <a:spcAft>
                <a:spcPts val="0"/>
              </a:spcAft>
              <a:defRPr/>
            </a:pPr>
            <a:endParaRPr lang="zh-CN" altLang="en-US" sz="1800" kern="0">
              <a:solidFill>
                <a:sysClr val="windowText" lastClr="000000"/>
              </a:solidFill>
              <a:latin typeface="Arial" charset="0"/>
            </a:endParaRPr>
          </a:p>
        </p:txBody>
      </p:sp>
      <p:sp>
        <p:nvSpPr>
          <p:cNvPr id="47" name="直线 38"/>
          <p:cNvSpPr>
            <a:spLocks noChangeShapeType="1"/>
          </p:cNvSpPr>
          <p:nvPr/>
        </p:nvSpPr>
        <p:spPr bwMode="auto">
          <a:xfrm flipH="1">
            <a:off x="2757488" y="3429000"/>
            <a:ext cx="0" cy="287338"/>
          </a:xfrm>
          <a:prstGeom prst="line">
            <a:avLst/>
          </a:prstGeom>
          <a:noFill/>
          <a:ln w="9525">
            <a:solidFill>
              <a:srgbClr val="003B76"/>
            </a:solidFill>
            <a:round/>
            <a:headEnd type="triangle" w="med" len="med"/>
            <a:tailEnd/>
          </a:ln>
          <a:effectLst/>
          <a:extLst/>
        </p:spPr>
        <p:txBody>
          <a:bodyPr/>
          <a:lstStyle/>
          <a:p>
            <a:pPr fontAlgn="auto">
              <a:spcBef>
                <a:spcPts val="0"/>
              </a:spcBef>
              <a:spcAft>
                <a:spcPts val="0"/>
              </a:spcAft>
              <a:defRPr/>
            </a:pPr>
            <a:endParaRPr lang="zh-CN" altLang="en-US" sz="1800" kern="0">
              <a:solidFill>
                <a:sysClr val="windowText" lastClr="000000"/>
              </a:solidFill>
              <a:latin typeface="Arial" charset="0"/>
            </a:endParaRPr>
          </a:p>
        </p:txBody>
      </p:sp>
      <p:sp>
        <p:nvSpPr>
          <p:cNvPr id="48" name="直线 38"/>
          <p:cNvSpPr>
            <a:spLocks noChangeShapeType="1"/>
          </p:cNvSpPr>
          <p:nvPr/>
        </p:nvSpPr>
        <p:spPr bwMode="auto">
          <a:xfrm flipH="1">
            <a:off x="4070350" y="3429000"/>
            <a:ext cx="0" cy="287338"/>
          </a:xfrm>
          <a:prstGeom prst="line">
            <a:avLst/>
          </a:prstGeom>
          <a:noFill/>
          <a:ln w="9525">
            <a:solidFill>
              <a:srgbClr val="003B76"/>
            </a:solidFill>
            <a:round/>
            <a:headEnd type="triangle" w="med" len="med"/>
            <a:tailEnd/>
          </a:ln>
          <a:effectLst/>
          <a:extLst/>
        </p:spPr>
        <p:txBody>
          <a:bodyPr/>
          <a:lstStyle/>
          <a:p>
            <a:pPr fontAlgn="auto">
              <a:spcBef>
                <a:spcPts val="0"/>
              </a:spcBef>
              <a:spcAft>
                <a:spcPts val="0"/>
              </a:spcAft>
              <a:defRPr/>
            </a:pPr>
            <a:endParaRPr lang="zh-CN" altLang="en-US" sz="1800" kern="0">
              <a:solidFill>
                <a:sysClr val="windowText" lastClr="000000"/>
              </a:solidFill>
              <a:latin typeface="Arial" charset="0"/>
            </a:endParaRPr>
          </a:p>
        </p:txBody>
      </p:sp>
      <p:sp>
        <p:nvSpPr>
          <p:cNvPr id="49" name="直线 38"/>
          <p:cNvSpPr>
            <a:spLocks noChangeShapeType="1"/>
          </p:cNvSpPr>
          <p:nvPr/>
        </p:nvSpPr>
        <p:spPr bwMode="auto">
          <a:xfrm>
            <a:off x="5189538" y="3429000"/>
            <a:ext cx="7937" cy="287338"/>
          </a:xfrm>
          <a:prstGeom prst="line">
            <a:avLst/>
          </a:prstGeom>
          <a:noFill/>
          <a:ln w="9525">
            <a:solidFill>
              <a:srgbClr val="003B76"/>
            </a:solidFill>
            <a:round/>
            <a:headEnd type="triangle" w="med" len="med"/>
            <a:tailEnd/>
          </a:ln>
          <a:effectLst/>
          <a:extLst/>
        </p:spPr>
        <p:txBody>
          <a:bodyPr/>
          <a:lstStyle/>
          <a:p>
            <a:pPr fontAlgn="auto">
              <a:spcBef>
                <a:spcPts val="0"/>
              </a:spcBef>
              <a:spcAft>
                <a:spcPts val="0"/>
              </a:spcAft>
              <a:defRPr/>
            </a:pPr>
            <a:endParaRPr lang="zh-CN" altLang="en-US" sz="1800" kern="0">
              <a:solidFill>
                <a:sysClr val="windowText" lastClr="000000"/>
              </a:solidFill>
              <a:latin typeface="Arial" charset="0"/>
            </a:endParaRPr>
          </a:p>
        </p:txBody>
      </p:sp>
      <p:sp>
        <p:nvSpPr>
          <p:cNvPr id="50" name="直线 38"/>
          <p:cNvSpPr>
            <a:spLocks noChangeShapeType="1"/>
          </p:cNvSpPr>
          <p:nvPr/>
        </p:nvSpPr>
        <p:spPr bwMode="auto">
          <a:xfrm flipH="1">
            <a:off x="6332538" y="3429000"/>
            <a:ext cx="0" cy="282575"/>
          </a:xfrm>
          <a:prstGeom prst="line">
            <a:avLst/>
          </a:prstGeom>
          <a:noFill/>
          <a:ln w="9525">
            <a:solidFill>
              <a:srgbClr val="003B76"/>
            </a:solidFill>
            <a:round/>
            <a:headEnd type="triangle" w="med" len="med"/>
            <a:tailEnd/>
          </a:ln>
          <a:effectLst/>
          <a:extLst/>
        </p:spPr>
        <p:txBody>
          <a:bodyPr/>
          <a:lstStyle/>
          <a:p>
            <a:pPr fontAlgn="auto">
              <a:spcBef>
                <a:spcPts val="0"/>
              </a:spcBef>
              <a:spcAft>
                <a:spcPts val="0"/>
              </a:spcAft>
              <a:defRPr/>
            </a:pPr>
            <a:endParaRPr lang="zh-CN" altLang="en-US" sz="1800" kern="0">
              <a:solidFill>
                <a:sysClr val="windowText" lastClr="000000"/>
              </a:solidFill>
              <a:latin typeface="Arial" charset="0"/>
            </a:endParaRPr>
          </a:p>
        </p:txBody>
      </p:sp>
      <p:sp>
        <p:nvSpPr>
          <p:cNvPr id="51" name="直线 38"/>
          <p:cNvSpPr>
            <a:spLocks noChangeShapeType="1"/>
          </p:cNvSpPr>
          <p:nvPr/>
        </p:nvSpPr>
        <p:spPr bwMode="auto">
          <a:xfrm flipH="1">
            <a:off x="7510463" y="3429000"/>
            <a:ext cx="0" cy="287338"/>
          </a:xfrm>
          <a:prstGeom prst="line">
            <a:avLst/>
          </a:prstGeom>
          <a:noFill/>
          <a:ln w="9525">
            <a:solidFill>
              <a:srgbClr val="003B76"/>
            </a:solidFill>
            <a:round/>
            <a:headEnd type="triangle" w="med" len="med"/>
            <a:tailEnd/>
          </a:ln>
          <a:effectLst/>
          <a:extLst/>
        </p:spPr>
        <p:txBody>
          <a:bodyPr/>
          <a:lstStyle/>
          <a:p>
            <a:pPr fontAlgn="auto">
              <a:spcBef>
                <a:spcPts val="0"/>
              </a:spcBef>
              <a:spcAft>
                <a:spcPts val="0"/>
              </a:spcAft>
              <a:defRPr/>
            </a:pPr>
            <a:endParaRPr lang="zh-CN" altLang="en-US" sz="1800" kern="0">
              <a:solidFill>
                <a:sysClr val="windowText" lastClr="000000"/>
              </a:solidFill>
              <a:latin typeface="Arial" charset="0"/>
            </a:endParaRPr>
          </a:p>
        </p:txBody>
      </p:sp>
      <p:sp>
        <p:nvSpPr>
          <p:cNvPr id="52" name="自选图形 14"/>
          <p:cNvSpPr>
            <a:spLocks noChangeArrowheads="1"/>
          </p:cNvSpPr>
          <p:nvPr/>
        </p:nvSpPr>
        <p:spPr bwMode="auto">
          <a:xfrm>
            <a:off x="8372475" y="1716088"/>
            <a:ext cx="447675" cy="2433637"/>
          </a:xfrm>
          <a:prstGeom prst="roundRect">
            <a:avLst>
              <a:gd name="adj" fmla="val 9926"/>
            </a:avLst>
          </a:prstGeom>
          <a:solidFill>
            <a:srgbClr val="EAEAEA"/>
          </a:solidFill>
          <a:ln w="6350" algn="ctr">
            <a:solidFill>
              <a:srgbClr val="C0C0C0"/>
            </a:solidFill>
            <a:prstDash val="dash"/>
            <a:round/>
            <a:headEnd/>
            <a:tailEnd/>
          </a:ln>
          <a:effectLst/>
          <a:extLst/>
        </p:spPr>
        <p:txBody>
          <a:bodyPr wrap="none" anchor="ctr"/>
          <a:lstStyle/>
          <a:p>
            <a:pPr fontAlgn="auto">
              <a:spcBef>
                <a:spcPts val="0"/>
              </a:spcBef>
              <a:spcAft>
                <a:spcPts val="0"/>
              </a:spcAft>
              <a:defRPr/>
            </a:pPr>
            <a:r>
              <a:rPr lang="zh-CN" altLang="en-US" sz="1800" kern="0">
                <a:solidFill>
                  <a:srgbClr val="0060C0"/>
                </a:solidFill>
                <a:latin typeface="Arial" charset="0"/>
              </a:rPr>
              <a:t>动</a:t>
            </a:r>
            <a:endParaRPr lang="en-US" altLang="zh-CN" sz="1800" kern="0">
              <a:solidFill>
                <a:srgbClr val="0060C0"/>
              </a:solidFill>
              <a:latin typeface="Arial" charset="0"/>
            </a:endParaRPr>
          </a:p>
          <a:p>
            <a:pPr fontAlgn="auto">
              <a:spcBef>
                <a:spcPts val="0"/>
              </a:spcBef>
              <a:spcAft>
                <a:spcPts val="0"/>
              </a:spcAft>
              <a:defRPr/>
            </a:pPr>
            <a:r>
              <a:rPr lang="zh-CN" altLang="en-US" sz="1800" kern="0">
                <a:solidFill>
                  <a:srgbClr val="0060C0"/>
                </a:solidFill>
                <a:latin typeface="Arial" charset="0"/>
              </a:rPr>
              <a:t>态</a:t>
            </a:r>
            <a:endParaRPr lang="en-US" altLang="zh-CN" sz="1800" kern="0">
              <a:solidFill>
                <a:srgbClr val="0060C0"/>
              </a:solidFill>
              <a:latin typeface="Arial" charset="0"/>
            </a:endParaRPr>
          </a:p>
          <a:p>
            <a:pPr fontAlgn="auto">
              <a:spcBef>
                <a:spcPts val="0"/>
              </a:spcBef>
              <a:spcAft>
                <a:spcPts val="0"/>
              </a:spcAft>
              <a:defRPr/>
            </a:pPr>
            <a:r>
              <a:rPr lang="zh-CN" altLang="en-US" sz="1800" kern="0">
                <a:solidFill>
                  <a:srgbClr val="0060C0"/>
                </a:solidFill>
                <a:latin typeface="Arial" charset="0"/>
              </a:rPr>
              <a:t>表</a:t>
            </a:r>
            <a:endParaRPr lang="en-US" altLang="zh-CN" sz="1800" kern="0">
              <a:solidFill>
                <a:srgbClr val="0060C0"/>
              </a:solidFill>
              <a:latin typeface="Arial" charset="0"/>
            </a:endParaRPr>
          </a:p>
          <a:p>
            <a:pPr fontAlgn="auto">
              <a:spcBef>
                <a:spcPts val="0"/>
              </a:spcBef>
              <a:spcAft>
                <a:spcPts val="0"/>
              </a:spcAft>
              <a:defRPr/>
            </a:pPr>
            <a:r>
              <a:rPr lang="zh-CN" altLang="en-US" sz="1800" kern="0">
                <a:solidFill>
                  <a:srgbClr val="0060C0"/>
                </a:solidFill>
                <a:latin typeface="Arial" charset="0"/>
              </a:rPr>
              <a:t>单</a:t>
            </a:r>
            <a:endParaRPr lang="en-US" altLang="zh-CN" sz="1800" kern="0">
              <a:solidFill>
                <a:srgbClr val="0060C0"/>
              </a:solidFill>
              <a:latin typeface="Arial" charset="0"/>
            </a:endParaRPr>
          </a:p>
          <a:p>
            <a:pPr fontAlgn="auto">
              <a:spcBef>
                <a:spcPts val="0"/>
              </a:spcBef>
              <a:spcAft>
                <a:spcPts val="0"/>
              </a:spcAft>
              <a:defRPr/>
            </a:pPr>
            <a:r>
              <a:rPr lang="zh-CN" altLang="en-US" sz="1800" kern="0">
                <a:solidFill>
                  <a:srgbClr val="0060C0"/>
                </a:solidFill>
                <a:latin typeface="Arial" charset="0"/>
              </a:rPr>
              <a:t>元</a:t>
            </a:r>
            <a:endParaRPr lang="en-US" altLang="zh-CN" sz="1800" kern="0">
              <a:solidFill>
                <a:srgbClr val="0060C0"/>
              </a:solidFill>
              <a:latin typeface="Arial" charset="0"/>
            </a:endParaRPr>
          </a:p>
          <a:p>
            <a:pPr fontAlgn="auto">
              <a:spcBef>
                <a:spcPts val="0"/>
              </a:spcBef>
              <a:spcAft>
                <a:spcPts val="0"/>
              </a:spcAft>
              <a:defRPr/>
            </a:pPr>
            <a:r>
              <a:rPr lang="zh-CN" altLang="en-US" sz="1800" kern="0">
                <a:solidFill>
                  <a:srgbClr val="0060C0"/>
                </a:solidFill>
                <a:latin typeface="Arial" charset="0"/>
              </a:rPr>
              <a:t>数</a:t>
            </a:r>
            <a:endParaRPr lang="en-US" altLang="zh-CN" sz="1800" kern="0">
              <a:solidFill>
                <a:srgbClr val="0060C0"/>
              </a:solidFill>
              <a:latin typeface="Arial" charset="0"/>
            </a:endParaRPr>
          </a:p>
          <a:p>
            <a:pPr fontAlgn="auto">
              <a:spcBef>
                <a:spcPts val="0"/>
              </a:spcBef>
              <a:spcAft>
                <a:spcPts val="0"/>
              </a:spcAft>
              <a:defRPr/>
            </a:pPr>
            <a:r>
              <a:rPr lang="zh-CN" altLang="en-US" sz="1800" kern="0">
                <a:solidFill>
                  <a:srgbClr val="0060C0"/>
                </a:solidFill>
                <a:latin typeface="Arial" charset="0"/>
              </a:rPr>
              <a:t>据</a:t>
            </a:r>
          </a:p>
        </p:txBody>
      </p:sp>
      <p:sp>
        <p:nvSpPr>
          <p:cNvPr id="53" name="直线 38"/>
          <p:cNvSpPr>
            <a:spLocks noChangeShapeType="1"/>
          </p:cNvSpPr>
          <p:nvPr/>
        </p:nvSpPr>
        <p:spPr bwMode="auto">
          <a:xfrm>
            <a:off x="4678363" y="4273550"/>
            <a:ext cx="1587" cy="153988"/>
          </a:xfrm>
          <a:prstGeom prst="line">
            <a:avLst/>
          </a:prstGeom>
          <a:noFill/>
          <a:ln w="9525">
            <a:solidFill>
              <a:srgbClr val="003B76"/>
            </a:solidFill>
            <a:round/>
            <a:headEnd type="triangle" w="med" len="med"/>
            <a:tailEnd type="triangle" w="med" len="med"/>
          </a:ln>
          <a:effectLst/>
          <a:extLst/>
        </p:spPr>
        <p:txBody>
          <a:bodyPr/>
          <a:lstStyle/>
          <a:p>
            <a:pPr fontAlgn="auto">
              <a:spcBef>
                <a:spcPts val="0"/>
              </a:spcBef>
              <a:spcAft>
                <a:spcPts val="0"/>
              </a:spcAft>
              <a:defRPr/>
            </a:pPr>
            <a:endParaRPr lang="zh-CN" altLang="en-US" sz="1800" kern="0">
              <a:solidFill>
                <a:sysClr val="windowText" lastClr="000000"/>
              </a:solidFill>
              <a:latin typeface="Arial" charset="0"/>
            </a:endParaRPr>
          </a:p>
        </p:txBody>
      </p:sp>
      <p:sp>
        <p:nvSpPr>
          <p:cNvPr id="54" name="自选图形 58"/>
          <p:cNvSpPr>
            <a:spLocks noChangeArrowheads="1"/>
          </p:cNvSpPr>
          <p:nvPr/>
        </p:nvSpPr>
        <p:spPr bwMode="auto">
          <a:xfrm>
            <a:off x="2195513" y="1130300"/>
            <a:ext cx="4530725" cy="284163"/>
          </a:xfrm>
          <a:prstGeom prst="roundRect">
            <a:avLst>
              <a:gd name="adj" fmla="val 16667"/>
            </a:avLst>
          </a:prstGeom>
          <a:gradFill rotWithShape="1">
            <a:gsLst>
              <a:gs pos="0">
                <a:srgbClr val="53A9FF"/>
              </a:gs>
              <a:gs pos="100000">
                <a:srgbClr val="0066CC"/>
              </a:gs>
            </a:gsLst>
            <a:lin ang="5400000" scaled="1"/>
          </a:gradFill>
          <a:ln>
            <a:noFill/>
          </a:ln>
          <a:effectLst/>
          <a:extLst/>
        </p:spPr>
        <p:txBody>
          <a:bodyPr wrap="none" anchor="ctr"/>
          <a:lstStyle/>
          <a:p>
            <a:pPr fontAlgn="auto">
              <a:spcBef>
                <a:spcPts val="0"/>
              </a:spcBef>
              <a:spcAft>
                <a:spcPts val="0"/>
              </a:spcAft>
              <a:defRPr/>
            </a:pPr>
            <a:r>
              <a:rPr lang="zh-CN" altLang="en-US" sz="1200" kern="0" dirty="0">
                <a:solidFill>
                  <a:srgbClr val="FFFFFF"/>
                </a:solidFill>
                <a:latin typeface="Arial" charset="0"/>
              </a:rPr>
              <a:t>            客户端公共编程模型</a:t>
            </a:r>
            <a:r>
              <a:rPr lang="en-US" altLang="zh-CN" sz="1200" kern="0" dirty="0">
                <a:solidFill>
                  <a:srgbClr val="FFFFFF"/>
                </a:solidFill>
                <a:latin typeface="Arial" charset="0"/>
              </a:rPr>
              <a:t>+</a:t>
            </a:r>
            <a:r>
              <a:rPr lang="zh-CN" altLang="en-US" sz="1200" kern="0" dirty="0">
                <a:solidFill>
                  <a:srgbClr val="FF0000"/>
                </a:solidFill>
                <a:latin typeface="Arial" charset="0"/>
              </a:rPr>
              <a:t>客户端插件</a:t>
            </a:r>
            <a:r>
              <a:rPr lang="en-US" altLang="zh-CN" sz="1200" kern="0" dirty="0">
                <a:solidFill>
                  <a:srgbClr val="FFFFFF"/>
                </a:solidFill>
                <a:latin typeface="Arial" charset="0"/>
              </a:rPr>
              <a:t>+</a:t>
            </a:r>
            <a:r>
              <a:rPr lang="zh-CN" altLang="en-US" sz="1200" kern="0" dirty="0">
                <a:solidFill>
                  <a:srgbClr val="FFFFFF"/>
                </a:solidFill>
                <a:latin typeface="Arial" charset="0"/>
              </a:rPr>
              <a:t>第三方设备集成接口</a:t>
            </a:r>
          </a:p>
        </p:txBody>
      </p:sp>
      <p:sp>
        <p:nvSpPr>
          <p:cNvPr id="55" name="自选图形 58"/>
          <p:cNvSpPr>
            <a:spLocks noChangeArrowheads="1"/>
          </p:cNvSpPr>
          <p:nvPr/>
        </p:nvSpPr>
        <p:spPr bwMode="auto">
          <a:xfrm>
            <a:off x="6878638" y="801688"/>
            <a:ext cx="1433512" cy="584200"/>
          </a:xfrm>
          <a:prstGeom prst="roundRect">
            <a:avLst>
              <a:gd name="adj" fmla="val 16667"/>
            </a:avLst>
          </a:prstGeom>
          <a:gradFill rotWithShape="1">
            <a:gsLst>
              <a:gs pos="0">
                <a:srgbClr val="53A9FF"/>
              </a:gs>
              <a:gs pos="100000">
                <a:srgbClr val="0066CC"/>
              </a:gs>
            </a:gsLst>
            <a:lin ang="5400000" scaled="1"/>
          </a:gradFill>
          <a:ln>
            <a:noFill/>
          </a:ln>
          <a:effectLst/>
          <a:extLst/>
        </p:spPr>
        <p:txBody>
          <a:bodyPr wrap="none" anchor="ctr"/>
          <a:lstStyle/>
          <a:p>
            <a:pPr fontAlgn="auto">
              <a:spcBef>
                <a:spcPts val="0"/>
              </a:spcBef>
              <a:spcAft>
                <a:spcPts val="0"/>
              </a:spcAft>
              <a:defRPr/>
            </a:pPr>
            <a:r>
              <a:rPr lang="zh-CN" altLang="en-US" sz="1200" kern="0" dirty="0">
                <a:solidFill>
                  <a:srgbClr val="FFFFFF"/>
                </a:solidFill>
                <a:latin typeface="Arial" charset="0"/>
              </a:rPr>
              <a:t>移动客户端</a:t>
            </a:r>
          </a:p>
        </p:txBody>
      </p:sp>
      <p:sp>
        <p:nvSpPr>
          <p:cNvPr id="56" name="自选图形 58"/>
          <p:cNvSpPr>
            <a:spLocks noChangeArrowheads="1"/>
          </p:cNvSpPr>
          <p:nvPr/>
        </p:nvSpPr>
        <p:spPr bwMode="auto">
          <a:xfrm>
            <a:off x="5378450" y="825500"/>
            <a:ext cx="1347788" cy="282575"/>
          </a:xfrm>
          <a:prstGeom prst="roundRect">
            <a:avLst>
              <a:gd name="adj" fmla="val 16667"/>
            </a:avLst>
          </a:prstGeom>
          <a:gradFill rotWithShape="1">
            <a:gsLst>
              <a:gs pos="0">
                <a:srgbClr val="53A9FF"/>
              </a:gs>
              <a:gs pos="100000">
                <a:srgbClr val="0066CC"/>
              </a:gs>
            </a:gsLst>
            <a:lin ang="5400000" scaled="1"/>
          </a:gradFill>
          <a:ln>
            <a:noFill/>
          </a:ln>
          <a:effectLst/>
          <a:extLst/>
        </p:spPr>
        <p:txBody>
          <a:bodyPr wrap="none" anchor="ctr"/>
          <a:lstStyle/>
          <a:p>
            <a:pPr fontAlgn="auto">
              <a:spcBef>
                <a:spcPts val="0"/>
              </a:spcBef>
              <a:spcAft>
                <a:spcPts val="0"/>
              </a:spcAft>
              <a:defRPr/>
            </a:pPr>
            <a:r>
              <a:rPr lang="en-US" altLang="zh-CN" sz="1200" kern="0" dirty="0">
                <a:solidFill>
                  <a:srgbClr val="FFFFFF"/>
                </a:solidFill>
                <a:latin typeface="Arial" charset="0"/>
              </a:rPr>
              <a:t>Office</a:t>
            </a:r>
            <a:r>
              <a:rPr lang="zh-CN" altLang="en-US" sz="1200" kern="0" dirty="0">
                <a:solidFill>
                  <a:srgbClr val="FFFFFF"/>
                </a:solidFill>
                <a:latin typeface="Arial" charset="0"/>
              </a:rPr>
              <a:t>客户端</a:t>
            </a:r>
          </a:p>
        </p:txBody>
      </p:sp>
      <p:sp>
        <p:nvSpPr>
          <p:cNvPr id="57" name="TextBox 1"/>
          <p:cNvSpPr txBox="1">
            <a:spLocks noChangeArrowheads="1"/>
          </p:cNvSpPr>
          <p:nvPr/>
        </p:nvSpPr>
        <p:spPr bwMode="auto">
          <a:xfrm>
            <a:off x="2217738" y="1300163"/>
            <a:ext cx="698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宋体" pitchFamily="2" charset="-122"/>
                <a:ea typeface="宋体" pitchFamily="2" charset="-122"/>
              </a:defRPr>
            </a:lvl1pPr>
            <a:lvl2pPr marL="742950" indent="-285750" eaLnBrk="0" hangingPunct="0">
              <a:defRPr sz="2000">
                <a:solidFill>
                  <a:schemeClr val="tx1"/>
                </a:solidFill>
                <a:latin typeface="宋体" pitchFamily="2" charset="-122"/>
                <a:ea typeface="宋体" pitchFamily="2" charset="-122"/>
              </a:defRPr>
            </a:lvl2pPr>
            <a:lvl3pPr marL="1143000" indent="-228600" eaLnBrk="0" hangingPunct="0">
              <a:defRPr sz="2000">
                <a:solidFill>
                  <a:schemeClr val="tx1"/>
                </a:solidFill>
                <a:latin typeface="宋体" pitchFamily="2" charset="-122"/>
                <a:ea typeface="宋体" pitchFamily="2" charset="-122"/>
              </a:defRPr>
            </a:lvl3pPr>
            <a:lvl4pPr marL="1600200" indent="-228600" eaLnBrk="0" hangingPunct="0">
              <a:defRPr sz="2000">
                <a:solidFill>
                  <a:schemeClr val="tx1"/>
                </a:solidFill>
                <a:latin typeface="宋体" pitchFamily="2" charset="-122"/>
                <a:ea typeface="宋体" pitchFamily="2" charset="-122"/>
              </a:defRPr>
            </a:lvl4pPr>
            <a:lvl5pPr marL="2057400" indent="-228600" eaLnBrk="0" hangingPunct="0">
              <a:defRPr sz="20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0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0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0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000">
                <a:solidFill>
                  <a:schemeClr val="tx1"/>
                </a:solidFill>
                <a:latin typeface="宋体" pitchFamily="2" charset="-122"/>
                <a:ea typeface="宋体" pitchFamily="2" charset="-122"/>
              </a:defRPr>
            </a:lvl9pPr>
          </a:lstStyle>
          <a:p>
            <a:pPr eaLnBrk="1" hangingPunct="1"/>
            <a:r>
              <a:rPr lang="en-US" altLang="zh-CN"/>
              <a:t>Http</a:t>
            </a:r>
            <a:endParaRPr lang="zh-CN" altLang="en-US"/>
          </a:p>
        </p:txBody>
      </p:sp>
      <p:sp>
        <p:nvSpPr>
          <p:cNvPr id="58" name="TextBox 54"/>
          <p:cNvSpPr txBox="1">
            <a:spLocks noChangeArrowheads="1"/>
          </p:cNvSpPr>
          <p:nvPr/>
        </p:nvSpPr>
        <p:spPr bwMode="auto">
          <a:xfrm>
            <a:off x="5322888" y="1311275"/>
            <a:ext cx="6969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宋体" pitchFamily="2" charset="-122"/>
                <a:ea typeface="宋体" pitchFamily="2" charset="-122"/>
              </a:defRPr>
            </a:lvl1pPr>
            <a:lvl2pPr marL="742950" indent="-285750" eaLnBrk="0" hangingPunct="0">
              <a:defRPr sz="2000">
                <a:solidFill>
                  <a:schemeClr val="tx1"/>
                </a:solidFill>
                <a:latin typeface="宋体" pitchFamily="2" charset="-122"/>
                <a:ea typeface="宋体" pitchFamily="2" charset="-122"/>
              </a:defRPr>
            </a:lvl2pPr>
            <a:lvl3pPr marL="1143000" indent="-228600" eaLnBrk="0" hangingPunct="0">
              <a:defRPr sz="2000">
                <a:solidFill>
                  <a:schemeClr val="tx1"/>
                </a:solidFill>
                <a:latin typeface="宋体" pitchFamily="2" charset="-122"/>
                <a:ea typeface="宋体" pitchFamily="2" charset="-122"/>
              </a:defRPr>
            </a:lvl3pPr>
            <a:lvl4pPr marL="1600200" indent="-228600" eaLnBrk="0" hangingPunct="0">
              <a:defRPr sz="2000">
                <a:solidFill>
                  <a:schemeClr val="tx1"/>
                </a:solidFill>
                <a:latin typeface="宋体" pitchFamily="2" charset="-122"/>
                <a:ea typeface="宋体" pitchFamily="2" charset="-122"/>
              </a:defRPr>
            </a:lvl4pPr>
            <a:lvl5pPr marL="2057400" indent="-228600" eaLnBrk="0" hangingPunct="0">
              <a:defRPr sz="20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0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0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0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000">
                <a:solidFill>
                  <a:schemeClr val="tx1"/>
                </a:solidFill>
                <a:latin typeface="宋体" pitchFamily="2" charset="-122"/>
                <a:ea typeface="宋体" pitchFamily="2" charset="-122"/>
              </a:defRPr>
            </a:lvl9pPr>
          </a:lstStyle>
          <a:p>
            <a:pPr eaLnBrk="1" hangingPunct="1"/>
            <a:r>
              <a:rPr lang="en-US" altLang="zh-CN"/>
              <a:t>Http</a:t>
            </a:r>
            <a:endParaRPr lang="zh-CN" altLang="en-US"/>
          </a:p>
        </p:txBody>
      </p:sp>
      <p:sp>
        <p:nvSpPr>
          <p:cNvPr id="59" name="自选图形 58"/>
          <p:cNvSpPr>
            <a:spLocks noChangeArrowheads="1"/>
          </p:cNvSpPr>
          <p:nvPr/>
        </p:nvSpPr>
        <p:spPr bwMode="auto">
          <a:xfrm>
            <a:off x="6626225" y="1800225"/>
            <a:ext cx="1655763" cy="341313"/>
          </a:xfrm>
          <a:prstGeom prst="roundRect">
            <a:avLst>
              <a:gd name="adj" fmla="val 16667"/>
            </a:avLst>
          </a:prstGeom>
          <a:gradFill rotWithShape="1">
            <a:gsLst>
              <a:gs pos="0">
                <a:srgbClr val="53A9FF"/>
              </a:gs>
              <a:gs pos="100000">
                <a:srgbClr val="0066CC"/>
              </a:gs>
            </a:gsLst>
            <a:lin ang="5400000" scaled="1"/>
          </a:gradFill>
          <a:ln>
            <a:noFill/>
          </a:ln>
          <a:effectLst/>
          <a:extLst/>
        </p:spPr>
        <p:txBody>
          <a:bodyPr wrap="none" anchor="ctr"/>
          <a:lstStyle/>
          <a:p>
            <a:pPr fontAlgn="auto">
              <a:spcBef>
                <a:spcPts val="0"/>
              </a:spcBef>
              <a:spcAft>
                <a:spcPts val="0"/>
              </a:spcAft>
              <a:defRPr/>
            </a:pPr>
            <a:r>
              <a:rPr lang="zh-CN" altLang="en-US" sz="1200" kern="0" dirty="0">
                <a:solidFill>
                  <a:srgbClr val="FFFFFF"/>
                </a:solidFill>
                <a:latin typeface="Arial" charset="0"/>
              </a:rPr>
              <a:t>业务服务</a:t>
            </a:r>
          </a:p>
        </p:txBody>
      </p:sp>
    </p:spTree>
    <p:extLst>
      <p:ext uri="{BB962C8B-B14F-4D97-AF65-F5344CB8AC3E}">
        <p14:creationId xmlns:p14="http://schemas.microsoft.com/office/powerpoint/2010/main" val="40814837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金蝶云星空核心</a:t>
            </a:r>
            <a:r>
              <a:rPr lang="zh-CN" altLang="en-US" dirty="0"/>
              <a:t>技术</a:t>
            </a:r>
            <a:r>
              <a:rPr lang="en-US" altLang="zh-CN" dirty="0"/>
              <a:t>-</a:t>
            </a:r>
            <a:r>
              <a:rPr lang="zh-CN" altLang="en-US" dirty="0"/>
              <a:t>分层架构</a:t>
            </a:r>
          </a:p>
        </p:txBody>
      </p:sp>
      <p:sp>
        <p:nvSpPr>
          <p:cNvPr id="27" name="自选图形 14"/>
          <p:cNvSpPr>
            <a:spLocks noChangeArrowheads="1"/>
          </p:cNvSpPr>
          <p:nvPr/>
        </p:nvSpPr>
        <p:spPr bwMode="auto">
          <a:xfrm>
            <a:off x="684213" y="1317427"/>
            <a:ext cx="8208962" cy="1152525"/>
          </a:xfrm>
          <a:prstGeom prst="roundRect">
            <a:avLst>
              <a:gd name="adj" fmla="val 6694"/>
            </a:avLst>
          </a:prstGeom>
          <a:solidFill>
            <a:srgbClr val="EAEAEA"/>
          </a:solidFill>
          <a:ln w="6350" algn="ctr">
            <a:solidFill>
              <a:srgbClr val="C0C0C0"/>
            </a:solidFill>
            <a:prstDash val="dash"/>
            <a:round/>
            <a:headEnd/>
            <a:tailEnd/>
          </a:ln>
          <a:effectLst/>
          <a:extLst/>
        </p:spPr>
        <p:txBody>
          <a:bodyPr wrap="none" anchor="ctr"/>
          <a:lstStyle/>
          <a:p>
            <a:pPr fontAlgn="auto">
              <a:spcBef>
                <a:spcPts val="0"/>
              </a:spcBef>
              <a:spcAft>
                <a:spcPts val="0"/>
              </a:spcAft>
              <a:defRPr/>
            </a:pPr>
            <a:endParaRPr lang="zh-CN" altLang="en-US" sz="1800" kern="0">
              <a:solidFill>
                <a:sysClr val="windowText" lastClr="000000"/>
              </a:solidFill>
              <a:latin typeface="Arial" charset="0"/>
            </a:endParaRPr>
          </a:p>
        </p:txBody>
      </p:sp>
      <p:sp>
        <p:nvSpPr>
          <p:cNvPr id="28" name="TextBox 48"/>
          <p:cNvSpPr txBox="1">
            <a:spLocks noChangeArrowheads="1"/>
          </p:cNvSpPr>
          <p:nvPr/>
        </p:nvSpPr>
        <p:spPr bwMode="auto">
          <a:xfrm>
            <a:off x="65088" y="1388864"/>
            <a:ext cx="531812" cy="647700"/>
          </a:xfrm>
          <a:prstGeom prst="rect">
            <a:avLst/>
          </a:prstGeom>
          <a:noFill/>
          <a:ln>
            <a:noFill/>
          </a:ln>
          <a:extLst/>
        </p:spPr>
        <p:txBody>
          <a:bodyPr>
            <a:spAutoFit/>
          </a:bodyPr>
          <a:lstStyle>
            <a:lvl1pPr eaLnBrk="0" hangingPunct="0">
              <a:defRPr sz="1600">
                <a:solidFill>
                  <a:schemeClr val="tx1"/>
                </a:solidFill>
                <a:latin typeface="Arial" charset="0"/>
                <a:ea typeface="微软雅黑" pitchFamily="34" charset="-122"/>
              </a:defRPr>
            </a:lvl1pPr>
            <a:lvl2pPr marL="742950" indent="-285750" eaLnBrk="0" hangingPunct="0">
              <a:defRPr sz="1600">
                <a:solidFill>
                  <a:schemeClr val="tx1"/>
                </a:solidFill>
                <a:latin typeface="Arial" charset="0"/>
                <a:ea typeface="微软雅黑" pitchFamily="34" charset="-122"/>
              </a:defRPr>
            </a:lvl2pPr>
            <a:lvl3pPr marL="1143000" indent="-228600" eaLnBrk="0" hangingPunct="0">
              <a:defRPr sz="1600">
                <a:solidFill>
                  <a:schemeClr val="tx1"/>
                </a:solidFill>
                <a:latin typeface="Arial" charset="0"/>
                <a:ea typeface="微软雅黑" pitchFamily="34" charset="-122"/>
              </a:defRPr>
            </a:lvl3pPr>
            <a:lvl4pPr marL="1600200" indent="-228600" eaLnBrk="0" hangingPunct="0">
              <a:defRPr sz="1600">
                <a:solidFill>
                  <a:schemeClr val="tx1"/>
                </a:solidFill>
                <a:latin typeface="Arial" charset="0"/>
                <a:ea typeface="微软雅黑" pitchFamily="34" charset="-122"/>
              </a:defRPr>
            </a:lvl4pPr>
            <a:lvl5pPr marL="2057400" indent="-228600" eaLnBrk="0" hangingPunct="0">
              <a:defRPr sz="1600">
                <a:solidFill>
                  <a:schemeClr val="tx1"/>
                </a:solidFill>
                <a:latin typeface="Arial" charset="0"/>
                <a:ea typeface="微软雅黑" pitchFamily="34" charset="-122"/>
              </a:defRPr>
            </a:lvl5pPr>
            <a:lvl6pPr marL="2514600" indent="-228600" eaLnBrk="0" fontAlgn="base" hangingPunct="0">
              <a:spcBef>
                <a:spcPct val="0"/>
              </a:spcBef>
              <a:spcAft>
                <a:spcPct val="0"/>
              </a:spcAft>
              <a:defRPr sz="1600">
                <a:solidFill>
                  <a:schemeClr val="tx1"/>
                </a:solidFill>
                <a:latin typeface="Arial" charset="0"/>
                <a:ea typeface="微软雅黑" pitchFamily="34" charset="-122"/>
              </a:defRPr>
            </a:lvl6pPr>
            <a:lvl7pPr marL="2971800" indent="-228600" eaLnBrk="0" fontAlgn="base" hangingPunct="0">
              <a:spcBef>
                <a:spcPct val="0"/>
              </a:spcBef>
              <a:spcAft>
                <a:spcPct val="0"/>
              </a:spcAft>
              <a:defRPr sz="1600">
                <a:solidFill>
                  <a:schemeClr val="tx1"/>
                </a:solidFill>
                <a:latin typeface="Arial" charset="0"/>
                <a:ea typeface="微软雅黑" pitchFamily="34" charset="-122"/>
              </a:defRPr>
            </a:lvl7pPr>
            <a:lvl8pPr marL="3429000" indent="-228600" eaLnBrk="0" fontAlgn="base" hangingPunct="0">
              <a:spcBef>
                <a:spcPct val="0"/>
              </a:spcBef>
              <a:spcAft>
                <a:spcPct val="0"/>
              </a:spcAft>
              <a:defRPr sz="1600">
                <a:solidFill>
                  <a:schemeClr val="tx1"/>
                </a:solidFill>
                <a:latin typeface="Arial" charset="0"/>
                <a:ea typeface="微软雅黑" pitchFamily="34" charset="-122"/>
              </a:defRPr>
            </a:lvl8pPr>
            <a:lvl9pPr marL="3886200" indent="-228600" eaLnBrk="0" fontAlgn="base" hangingPunct="0">
              <a:spcBef>
                <a:spcPct val="0"/>
              </a:spcBef>
              <a:spcAft>
                <a:spcPct val="0"/>
              </a:spcAft>
              <a:defRPr sz="1600">
                <a:solidFill>
                  <a:schemeClr val="tx1"/>
                </a:solidFill>
                <a:latin typeface="Arial" charset="0"/>
                <a:ea typeface="微软雅黑" pitchFamily="34" charset="-122"/>
              </a:defRPr>
            </a:lvl9pPr>
          </a:lstStyle>
          <a:p>
            <a:pPr eaLnBrk="1" fontAlgn="auto" hangingPunct="1">
              <a:spcBef>
                <a:spcPts val="0"/>
              </a:spcBef>
              <a:spcAft>
                <a:spcPts val="0"/>
              </a:spcAft>
              <a:defRPr/>
            </a:pPr>
            <a:r>
              <a:rPr lang="zh-CN" altLang="en-US" sz="1200" kern="0" smtClean="0">
                <a:solidFill>
                  <a:srgbClr val="000000"/>
                </a:solidFill>
              </a:rPr>
              <a:t>应用服务 </a:t>
            </a:r>
            <a:endParaRPr lang="en-US" altLang="zh-CN" sz="1200" kern="0" smtClean="0">
              <a:solidFill>
                <a:srgbClr val="000000"/>
              </a:solidFill>
            </a:endParaRPr>
          </a:p>
          <a:p>
            <a:pPr eaLnBrk="1" fontAlgn="auto" hangingPunct="1">
              <a:spcBef>
                <a:spcPts val="0"/>
              </a:spcBef>
              <a:spcAft>
                <a:spcPts val="0"/>
              </a:spcAft>
              <a:defRPr/>
            </a:pPr>
            <a:r>
              <a:rPr lang="zh-CN" altLang="en-US" sz="1200" kern="0" smtClean="0">
                <a:solidFill>
                  <a:srgbClr val="000000"/>
                </a:solidFill>
              </a:rPr>
              <a:t> 器</a:t>
            </a:r>
          </a:p>
        </p:txBody>
      </p:sp>
      <p:sp>
        <p:nvSpPr>
          <p:cNvPr id="29" name="自选图形 58"/>
          <p:cNvSpPr>
            <a:spLocks noChangeArrowheads="1"/>
          </p:cNvSpPr>
          <p:nvPr/>
        </p:nvSpPr>
        <p:spPr bwMode="auto">
          <a:xfrm>
            <a:off x="811213" y="1380927"/>
            <a:ext cx="7937500" cy="315912"/>
          </a:xfrm>
          <a:prstGeom prst="roundRect">
            <a:avLst>
              <a:gd name="adj" fmla="val 16667"/>
            </a:avLst>
          </a:prstGeom>
          <a:gradFill rotWithShape="1">
            <a:gsLst>
              <a:gs pos="0">
                <a:srgbClr val="53A9FF"/>
              </a:gs>
              <a:gs pos="100000">
                <a:srgbClr val="0066CC"/>
              </a:gs>
            </a:gsLst>
            <a:lin ang="5400000" scaled="1"/>
          </a:gradFill>
          <a:ln>
            <a:noFill/>
          </a:ln>
          <a:effectLst/>
          <a:extLst/>
        </p:spPr>
        <p:txBody>
          <a:bodyPr wrap="none" anchor="ctr"/>
          <a:lstStyle/>
          <a:p>
            <a:pPr algn="ctr" fontAlgn="auto">
              <a:spcBef>
                <a:spcPts val="0"/>
              </a:spcBef>
              <a:spcAft>
                <a:spcPts val="0"/>
              </a:spcAft>
              <a:defRPr/>
            </a:pPr>
            <a:r>
              <a:rPr lang="zh-CN" altLang="en-US" sz="1200" kern="0">
                <a:solidFill>
                  <a:srgbClr val="FFFFFF"/>
                </a:solidFill>
                <a:latin typeface="Arial" charset="0"/>
              </a:rPr>
              <a:t>动态表单逻辑组件</a:t>
            </a:r>
          </a:p>
        </p:txBody>
      </p:sp>
      <p:sp>
        <p:nvSpPr>
          <p:cNvPr id="30" name="自选图形 58"/>
          <p:cNvSpPr>
            <a:spLocks noChangeArrowheads="1"/>
          </p:cNvSpPr>
          <p:nvPr/>
        </p:nvSpPr>
        <p:spPr bwMode="auto">
          <a:xfrm>
            <a:off x="804863" y="2068314"/>
            <a:ext cx="4573587" cy="315913"/>
          </a:xfrm>
          <a:prstGeom prst="roundRect">
            <a:avLst>
              <a:gd name="adj" fmla="val 16667"/>
            </a:avLst>
          </a:prstGeom>
          <a:solidFill>
            <a:srgbClr val="C00000"/>
          </a:solidFill>
          <a:ln>
            <a:noFill/>
          </a:ln>
          <a:effectLst/>
          <a:extLst/>
        </p:spPr>
        <p:txBody>
          <a:bodyPr wrap="none" anchor="ctr"/>
          <a:lstStyle/>
          <a:p>
            <a:pPr algn="ctr" fontAlgn="auto">
              <a:spcBef>
                <a:spcPts val="0"/>
              </a:spcBef>
              <a:spcAft>
                <a:spcPts val="0"/>
              </a:spcAft>
              <a:defRPr/>
            </a:pPr>
            <a:r>
              <a:rPr lang="zh-CN" altLang="en-US" sz="1200" kern="0">
                <a:solidFill>
                  <a:srgbClr val="FFFFFF"/>
                </a:solidFill>
                <a:latin typeface="Arial" charset="0"/>
              </a:rPr>
              <a:t>动态表单服务端插件</a:t>
            </a:r>
          </a:p>
        </p:txBody>
      </p:sp>
      <p:sp>
        <p:nvSpPr>
          <p:cNvPr id="31" name="自选图形 58"/>
          <p:cNvSpPr>
            <a:spLocks noChangeArrowheads="1"/>
          </p:cNvSpPr>
          <p:nvPr/>
        </p:nvSpPr>
        <p:spPr bwMode="auto">
          <a:xfrm>
            <a:off x="811213" y="1728589"/>
            <a:ext cx="7937500" cy="315913"/>
          </a:xfrm>
          <a:prstGeom prst="roundRect">
            <a:avLst>
              <a:gd name="adj" fmla="val 16667"/>
            </a:avLst>
          </a:prstGeom>
          <a:gradFill rotWithShape="1">
            <a:gsLst>
              <a:gs pos="0">
                <a:srgbClr val="53A9FF"/>
              </a:gs>
              <a:gs pos="100000">
                <a:srgbClr val="0066CC"/>
              </a:gs>
            </a:gsLst>
            <a:lin ang="5400000" scaled="1"/>
          </a:gradFill>
          <a:ln>
            <a:noFill/>
          </a:ln>
          <a:effectLst/>
          <a:extLst/>
        </p:spPr>
        <p:txBody>
          <a:bodyPr wrap="none" anchor="ctr"/>
          <a:lstStyle/>
          <a:p>
            <a:pPr algn="ctr" fontAlgn="auto">
              <a:spcBef>
                <a:spcPts val="0"/>
              </a:spcBef>
              <a:spcAft>
                <a:spcPts val="0"/>
              </a:spcAft>
              <a:defRPr/>
            </a:pPr>
            <a:r>
              <a:rPr lang="zh-CN" altLang="en-US" sz="1200" kern="0">
                <a:solidFill>
                  <a:srgbClr val="FFFFFF"/>
                </a:solidFill>
                <a:latin typeface="Arial" charset="0"/>
              </a:rPr>
              <a:t>动态表单服务端编程接口</a:t>
            </a:r>
          </a:p>
        </p:txBody>
      </p:sp>
      <p:sp>
        <p:nvSpPr>
          <p:cNvPr id="32" name="自选图形 14"/>
          <p:cNvSpPr>
            <a:spLocks noChangeArrowheads="1"/>
          </p:cNvSpPr>
          <p:nvPr/>
        </p:nvSpPr>
        <p:spPr bwMode="auto">
          <a:xfrm>
            <a:off x="684213" y="2685852"/>
            <a:ext cx="8208962" cy="423862"/>
          </a:xfrm>
          <a:prstGeom prst="roundRect">
            <a:avLst>
              <a:gd name="adj" fmla="val 6694"/>
            </a:avLst>
          </a:prstGeom>
          <a:solidFill>
            <a:srgbClr val="EAEAEA"/>
          </a:solidFill>
          <a:ln w="6350" algn="ctr">
            <a:solidFill>
              <a:srgbClr val="C0C0C0"/>
            </a:solidFill>
            <a:prstDash val="dash"/>
            <a:round/>
            <a:headEnd/>
            <a:tailEnd/>
          </a:ln>
          <a:effectLst/>
          <a:extLst/>
        </p:spPr>
        <p:txBody>
          <a:bodyPr wrap="none" anchor="ctr"/>
          <a:lstStyle/>
          <a:p>
            <a:pPr fontAlgn="auto">
              <a:spcBef>
                <a:spcPts val="0"/>
              </a:spcBef>
              <a:spcAft>
                <a:spcPts val="0"/>
              </a:spcAft>
              <a:defRPr/>
            </a:pPr>
            <a:endParaRPr lang="zh-CN" altLang="en-US" sz="1800" kern="0">
              <a:solidFill>
                <a:sysClr val="windowText" lastClr="000000"/>
              </a:solidFill>
              <a:latin typeface="Arial" charset="0"/>
            </a:endParaRPr>
          </a:p>
        </p:txBody>
      </p:sp>
      <p:sp>
        <p:nvSpPr>
          <p:cNvPr id="33" name="TextBox 53"/>
          <p:cNvSpPr txBox="1">
            <a:spLocks noChangeArrowheads="1"/>
          </p:cNvSpPr>
          <p:nvPr/>
        </p:nvSpPr>
        <p:spPr bwMode="auto">
          <a:xfrm>
            <a:off x="0" y="2685852"/>
            <a:ext cx="684213" cy="461962"/>
          </a:xfrm>
          <a:prstGeom prst="rect">
            <a:avLst/>
          </a:prstGeom>
          <a:noFill/>
          <a:ln>
            <a:noFill/>
          </a:ln>
          <a:extLst/>
        </p:spPr>
        <p:txBody>
          <a:bodyPr>
            <a:spAutoFit/>
          </a:bodyPr>
          <a:lstStyle>
            <a:lvl1pPr eaLnBrk="0" hangingPunct="0">
              <a:defRPr sz="1600">
                <a:solidFill>
                  <a:schemeClr val="tx1"/>
                </a:solidFill>
                <a:latin typeface="Arial" charset="0"/>
                <a:ea typeface="微软雅黑" pitchFamily="34" charset="-122"/>
              </a:defRPr>
            </a:lvl1pPr>
            <a:lvl2pPr marL="742950" indent="-285750" eaLnBrk="0" hangingPunct="0">
              <a:defRPr sz="1600">
                <a:solidFill>
                  <a:schemeClr val="tx1"/>
                </a:solidFill>
                <a:latin typeface="Arial" charset="0"/>
                <a:ea typeface="微软雅黑" pitchFamily="34" charset="-122"/>
              </a:defRPr>
            </a:lvl2pPr>
            <a:lvl3pPr marL="1143000" indent="-228600" eaLnBrk="0" hangingPunct="0">
              <a:defRPr sz="1600">
                <a:solidFill>
                  <a:schemeClr val="tx1"/>
                </a:solidFill>
                <a:latin typeface="Arial" charset="0"/>
                <a:ea typeface="微软雅黑" pitchFamily="34" charset="-122"/>
              </a:defRPr>
            </a:lvl3pPr>
            <a:lvl4pPr marL="1600200" indent="-228600" eaLnBrk="0" hangingPunct="0">
              <a:defRPr sz="1600">
                <a:solidFill>
                  <a:schemeClr val="tx1"/>
                </a:solidFill>
                <a:latin typeface="Arial" charset="0"/>
                <a:ea typeface="微软雅黑" pitchFamily="34" charset="-122"/>
              </a:defRPr>
            </a:lvl4pPr>
            <a:lvl5pPr marL="2057400" indent="-228600" eaLnBrk="0" hangingPunct="0">
              <a:defRPr sz="1600">
                <a:solidFill>
                  <a:schemeClr val="tx1"/>
                </a:solidFill>
                <a:latin typeface="Arial" charset="0"/>
                <a:ea typeface="微软雅黑" pitchFamily="34" charset="-122"/>
              </a:defRPr>
            </a:lvl5pPr>
            <a:lvl6pPr marL="2514600" indent="-228600" eaLnBrk="0" fontAlgn="base" hangingPunct="0">
              <a:spcBef>
                <a:spcPct val="0"/>
              </a:spcBef>
              <a:spcAft>
                <a:spcPct val="0"/>
              </a:spcAft>
              <a:defRPr sz="1600">
                <a:solidFill>
                  <a:schemeClr val="tx1"/>
                </a:solidFill>
                <a:latin typeface="Arial" charset="0"/>
                <a:ea typeface="微软雅黑" pitchFamily="34" charset="-122"/>
              </a:defRPr>
            </a:lvl6pPr>
            <a:lvl7pPr marL="2971800" indent="-228600" eaLnBrk="0" fontAlgn="base" hangingPunct="0">
              <a:spcBef>
                <a:spcPct val="0"/>
              </a:spcBef>
              <a:spcAft>
                <a:spcPct val="0"/>
              </a:spcAft>
              <a:defRPr sz="1600">
                <a:solidFill>
                  <a:schemeClr val="tx1"/>
                </a:solidFill>
                <a:latin typeface="Arial" charset="0"/>
                <a:ea typeface="微软雅黑" pitchFamily="34" charset="-122"/>
              </a:defRPr>
            </a:lvl7pPr>
            <a:lvl8pPr marL="3429000" indent="-228600" eaLnBrk="0" fontAlgn="base" hangingPunct="0">
              <a:spcBef>
                <a:spcPct val="0"/>
              </a:spcBef>
              <a:spcAft>
                <a:spcPct val="0"/>
              </a:spcAft>
              <a:defRPr sz="1600">
                <a:solidFill>
                  <a:schemeClr val="tx1"/>
                </a:solidFill>
                <a:latin typeface="Arial" charset="0"/>
                <a:ea typeface="微软雅黑" pitchFamily="34" charset="-122"/>
              </a:defRPr>
            </a:lvl8pPr>
            <a:lvl9pPr marL="3886200" indent="-228600" eaLnBrk="0" fontAlgn="base" hangingPunct="0">
              <a:spcBef>
                <a:spcPct val="0"/>
              </a:spcBef>
              <a:spcAft>
                <a:spcPct val="0"/>
              </a:spcAft>
              <a:defRPr sz="1600">
                <a:solidFill>
                  <a:schemeClr val="tx1"/>
                </a:solidFill>
                <a:latin typeface="Arial" charset="0"/>
                <a:ea typeface="微软雅黑" pitchFamily="34" charset="-122"/>
              </a:defRPr>
            </a:lvl9pPr>
          </a:lstStyle>
          <a:p>
            <a:pPr eaLnBrk="1" fontAlgn="auto" hangingPunct="1">
              <a:spcBef>
                <a:spcPts val="0"/>
              </a:spcBef>
              <a:spcAft>
                <a:spcPts val="0"/>
              </a:spcAft>
              <a:defRPr/>
            </a:pPr>
            <a:r>
              <a:rPr lang="zh-CN" altLang="en-US" sz="1200" kern="0" smtClean="0">
                <a:solidFill>
                  <a:srgbClr val="000000"/>
                </a:solidFill>
              </a:rPr>
              <a:t>数据库服务器</a:t>
            </a:r>
          </a:p>
        </p:txBody>
      </p:sp>
      <p:sp>
        <p:nvSpPr>
          <p:cNvPr id="34" name="圆柱形 25"/>
          <p:cNvSpPr>
            <a:spLocks noChangeArrowheads="1"/>
          </p:cNvSpPr>
          <p:nvPr/>
        </p:nvSpPr>
        <p:spPr bwMode="auto">
          <a:xfrm>
            <a:off x="1187450" y="2776339"/>
            <a:ext cx="1763713" cy="280988"/>
          </a:xfrm>
          <a:prstGeom prst="can">
            <a:avLst>
              <a:gd name="adj" fmla="val 25000"/>
            </a:avLst>
          </a:prstGeom>
          <a:gradFill rotWithShape="1">
            <a:gsLst>
              <a:gs pos="0">
                <a:srgbClr val="53A9FF"/>
              </a:gs>
              <a:gs pos="100000">
                <a:srgbClr val="0066CC"/>
              </a:gs>
            </a:gsLst>
            <a:lin ang="5400000" scaled="1"/>
          </a:gradFill>
          <a:ln>
            <a:noFill/>
          </a:ln>
          <a:effectLst/>
          <a:extLst/>
        </p:spPr>
        <p:txBody>
          <a:bodyPr wrap="none" anchor="ctr"/>
          <a:lstStyle/>
          <a:p>
            <a:pPr algn="ctr" fontAlgn="auto">
              <a:spcBef>
                <a:spcPts val="0"/>
              </a:spcBef>
              <a:spcAft>
                <a:spcPts val="0"/>
              </a:spcAft>
              <a:defRPr/>
            </a:pPr>
            <a:r>
              <a:rPr lang="zh-CN" altLang="en-US" sz="1200" kern="0">
                <a:solidFill>
                  <a:srgbClr val="FFFFFF"/>
                </a:solidFill>
                <a:latin typeface="Arial" charset="0"/>
              </a:rPr>
              <a:t>元数据</a:t>
            </a:r>
          </a:p>
        </p:txBody>
      </p:sp>
      <p:sp>
        <p:nvSpPr>
          <p:cNvPr id="35" name="圆柱形 55"/>
          <p:cNvSpPr>
            <a:spLocks noChangeArrowheads="1"/>
          </p:cNvSpPr>
          <p:nvPr/>
        </p:nvSpPr>
        <p:spPr bwMode="auto">
          <a:xfrm>
            <a:off x="5972175" y="2776339"/>
            <a:ext cx="1763713" cy="280988"/>
          </a:xfrm>
          <a:prstGeom prst="can">
            <a:avLst>
              <a:gd name="adj" fmla="val 25000"/>
            </a:avLst>
          </a:prstGeom>
          <a:gradFill rotWithShape="1">
            <a:gsLst>
              <a:gs pos="0">
                <a:srgbClr val="53A9FF"/>
              </a:gs>
              <a:gs pos="100000">
                <a:srgbClr val="0066CC"/>
              </a:gs>
            </a:gsLst>
            <a:lin ang="5400000" scaled="1"/>
          </a:gradFill>
          <a:ln>
            <a:noFill/>
          </a:ln>
          <a:effectLst/>
          <a:extLst/>
        </p:spPr>
        <p:txBody>
          <a:bodyPr wrap="none" anchor="ctr"/>
          <a:lstStyle/>
          <a:p>
            <a:pPr algn="ctr" fontAlgn="auto">
              <a:spcBef>
                <a:spcPts val="0"/>
              </a:spcBef>
              <a:spcAft>
                <a:spcPts val="0"/>
              </a:spcAft>
              <a:defRPr/>
            </a:pPr>
            <a:r>
              <a:rPr lang="zh-CN" altLang="en-US" sz="1200" kern="0">
                <a:solidFill>
                  <a:srgbClr val="FFFFFF"/>
                </a:solidFill>
                <a:latin typeface="Arial" charset="0"/>
              </a:rPr>
              <a:t>业务数据</a:t>
            </a:r>
          </a:p>
        </p:txBody>
      </p:sp>
      <p:sp>
        <p:nvSpPr>
          <p:cNvPr id="36" name="直线 38"/>
          <p:cNvSpPr>
            <a:spLocks noChangeShapeType="1"/>
          </p:cNvSpPr>
          <p:nvPr/>
        </p:nvSpPr>
        <p:spPr bwMode="auto">
          <a:xfrm>
            <a:off x="4678363" y="1153914"/>
            <a:ext cx="1587" cy="153988"/>
          </a:xfrm>
          <a:prstGeom prst="line">
            <a:avLst/>
          </a:prstGeom>
          <a:noFill/>
          <a:ln w="9525">
            <a:solidFill>
              <a:srgbClr val="003B76"/>
            </a:solidFill>
            <a:round/>
            <a:headEnd type="triangle" w="med" len="med"/>
            <a:tailEnd type="triangle" w="med" len="med"/>
          </a:ln>
          <a:effectLst/>
          <a:extLst/>
        </p:spPr>
        <p:txBody>
          <a:bodyPr/>
          <a:lstStyle/>
          <a:p>
            <a:pPr fontAlgn="auto">
              <a:spcBef>
                <a:spcPts val="0"/>
              </a:spcBef>
              <a:spcAft>
                <a:spcPts val="0"/>
              </a:spcAft>
              <a:defRPr/>
            </a:pPr>
            <a:endParaRPr lang="zh-CN" altLang="en-US" sz="1800" kern="0">
              <a:solidFill>
                <a:sysClr val="windowText" lastClr="000000"/>
              </a:solidFill>
              <a:latin typeface="Arial" charset="0"/>
            </a:endParaRPr>
          </a:p>
        </p:txBody>
      </p:sp>
      <p:sp>
        <p:nvSpPr>
          <p:cNvPr id="37" name="直线 38"/>
          <p:cNvSpPr>
            <a:spLocks noChangeShapeType="1"/>
          </p:cNvSpPr>
          <p:nvPr/>
        </p:nvSpPr>
        <p:spPr bwMode="auto">
          <a:xfrm>
            <a:off x="4762500" y="2469952"/>
            <a:ext cx="3175" cy="215900"/>
          </a:xfrm>
          <a:prstGeom prst="line">
            <a:avLst/>
          </a:prstGeom>
          <a:noFill/>
          <a:ln w="9525">
            <a:solidFill>
              <a:srgbClr val="003B76"/>
            </a:solidFill>
            <a:round/>
            <a:headEnd type="triangle" w="med" len="med"/>
            <a:tailEnd type="triangle" w="med" len="med"/>
          </a:ln>
          <a:effectLst/>
          <a:extLst/>
        </p:spPr>
        <p:txBody>
          <a:bodyPr/>
          <a:lstStyle/>
          <a:p>
            <a:pPr fontAlgn="auto">
              <a:spcBef>
                <a:spcPts val="0"/>
              </a:spcBef>
              <a:spcAft>
                <a:spcPts val="0"/>
              </a:spcAft>
              <a:defRPr/>
            </a:pPr>
            <a:endParaRPr lang="zh-CN" altLang="en-US" sz="1800" kern="0">
              <a:solidFill>
                <a:sysClr val="windowText" lastClr="000000"/>
              </a:solidFill>
              <a:latin typeface="Arial" charset="0"/>
            </a:endParaRPr>
          </a:p>
        </p:txBody>
      </p:sp>
      <p:sp>
        <p:nvSpPr>
          <p:cNvPr id="38" name="自选图形 58"/>
          <p:cNvSpPr>
            <a:spLocks noChangeArrowheads="1"/>
          </p:cNvSpPr>
          <p:nvPr/>
        </p:nvSpPr>
        <p:spPr bwMode="auto">
          <a:xfrm>
            <a:off x="5651500" y="2068314"/>
            <a:ext cx="3097213" cy="315913"/>
          </a:xfrm>
          <a:prstGeom prst="roundRect">
            <a:avLst>
              <a:gd name="adj" fmla="val 16667"/>
            </a:avLst>
          </a:prstGeom>
          <a:solidFill>
            <a:srgbClr val="C00000"/>
          </a:solidFill>
          <a:ln>
            <a:noFill/>
          </a:ln>
          <a:effectLst/>
          <a:extLst/>
        </p:spPr>
        <p:txBody>
          <a:bodyPr wrap="none" anchor="ctr"/>
          <a:lstStyle/>
          <a:p>
            <a:pPr algn="ctr" fontAlgn="auto">
              <a:spcBef>
                <a:spcPts val="0"/>
              </a:spcBef>
              <a:spcAft>
                <a:spcPts val="0"/>
              </a:spcAft>
              <a:defRPr/>
            </a:pPr>
            <a:r>
              <a:rPr lang="zh-CN" altLang="en-US" sz="1200" kern="0">
                <a:solidFill>
                  <a:srgbClr val="FFFFFF"/>
                </a:solidFill>
                <a:latin typeface="Arial" charset="0"/>
              </a:rPr>
              <a:t>校验规则</a:t>
            </a:r>
          </a:p>
        </p:txBody>
      </p:sp>
    </p:spTree>
    <p:extLst>
      <p:ext uri="{BB962C8B-B14F-4D97-AF65-F5344CB8AC3E}">
        <p14:creationId xmlns:p14="http://schemas.microsoft.com/office/powerpoint/2010/main" val="35058638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金蝶云星空</a:t>
            </a:r>
            <a:r>
              <a:rPr lang="en-US" altLang="zh-CN" dirty="0" smtClean="0"/>
              <a:t> </a:t>
            </a:r>
            <a:r>
              <a:rPr lang="en-US" altLang="zh-CN" dirty="0"/>
              <a:t>BOS </a:t>
            </a:r>
            <a:r>
              <a:rPr lang="zh-CN" altLang="en-US" dirty="0"/>
              <a:t>开发过程图</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627533"/>
            <a:ext cx="6696744" cy="4392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21564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9765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txBox="1">
            <a:spLocks/>
          </p:cNvSpPr>
          <p:nvPr>
            <p:custDataLst>
              <p:tags r:id="rId1"/>
            </p:custDataLst>
          </p:nvPr>
        </p:nvSpPr>
        <p:spPr bwMode="auto">
          <a:xfrm>
            <a:off x="1072183" y="699542"/>
            <a:ext cx="1863328" cy="406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itchFamily="34" charset="0"/>
                <a:ea typeface="宋体" panose="02010600030101010101" pitchFamily="2" charset="-122"/>
              </a:defRPr>
            </a:lvl1pPr>
            <a:lvl2pPr marL="742950" indent="-285750">
              <a:defRPr>
                <a:solidFill>
                  <a:schemeClr val="tx1"/>
                </a:solidFill>
                <a:latin typeface="Arial Narrow" pitchFamily="34" charset="0"/>
                <a:ea typeface="宋体" panose="02010600030101010101" pitchFamily="2" charset="-122"/>
              </a:defRPr>
            </a:lvl2pPr>
            <a:lvl3pPr marL="1143000" indent="-228600">
              <a:defRPr>
                <a:solidFill>
                  <a:schemeClr val="tx1"/>
                </a:solidFill>
                <a:latin typeface="Arial Narrow" pitchFamily="34" charset="0"/>
                <a:ea typeface="宋体" panose="02010600030101010101" pitchFamily="2" charset="-122"/>
              </a:defRPr>
            </a:lvl3pPr>
            <a:lvl4pPr marL="1600200" indent="-228600">
              <a:defRPr>
                <a:solidFill>
                  <a:schemeClr val="tx1"/>
                </a:solidFill>
                <a:latin typeface="Arial Narrow" pitchFamily="34" charset="0"/>
                <a:ea typeface="宋体" panose="02010600030101010101" pitchFamily="2" charset="-122"/>
              </a:defRPr>
            </a:lvl4pPr>
            <a:lvl5pPr marL="2057400" indent="-228600">
              <a:defRPr>
                <a:solidFill>
                  <a:schemeClr val="tx1"/>
                </a:solidFill>
                <a:latin typeface="Arial Narrow"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9pPr>
          </a:lstStyle>
          <a:p>
            <a:pPr eaLnBrk="1" hangingPunct="1"/>
            <a:r>
              <a:rPr lang="en-US" altLang="zh-CN" sz="2700" dirty="0">
                <a:latin typeface="Impact" panose="020B0806030902050204" pitchFamily="34" charset="0"/>
                <a:ea typeface="华文隶书" pitchFamily="2" charset="-122"/>
                <a:cs typeface="Verdana" panose="020B0604030504040204" pitchFamily="34" charset="0"/>
              </a:rPr>
              <a:t>Content</a:t>
            </a:r>
            <a:endParaRPr lang="zh-CN" altLang="en-US" sz="2700" dirty="0">
              <a:latin typeface="Impact" panose="020B0806030902050204" pitchFamily="34" charset="0"/>
              <a:ea typeface="华文隶书" pitchFamily="2" charset="-122"/>
              <a:cs typeface="Verdana" panose="020B0604030504040204" pitchFamily="34" charset="0"/>
            </a:endParaRPr>
          </a:p>
        </p:txBody>
      </p:sp>
      <p:cxnSp>
        <p:nvCxnSpPr>
          <p:cNvPr id="14" name="直接连接符 13"/>
          <p:cNvCxnSpPr/>
          <p:nvPr>
            <p:custDataLst>
              <p:tags r:id="rId2"/>
            </p:custDataLst>
          </p:nvPr>
        </p:nvCxnSpPr>
        <p:spPr>
          <a:xfrm>
            <a:off x="2395067" y="791368"/>
            <a:ext cx="0" cy="2242690"/>
          </a:xfrm>
          <a:prstGeom prst="line">
            <a:avLst/>
          </a:prstGeom>
          <a:noFill/>
          <a:ln w="12700" cap="flat" cmpd="sng" algn="ctr">
            <a:solidFill>
              <a:schemeClr val="bg2">
                <a:lumMod val="90000"/>
              </a:schemeClr>
            </a:solidFill>
            <a:prstDash val="solid"/>
          </a:ln>
          <a:effectLst/>
        </p:spPr>
      </p:cxnSp>
      <p:cxnSp>
        <p:nvCxnSpPr>
          <p:cNvPr id="15" name="直接连接符 14"/>
          <p:cNvCxnSpPr/>
          <p:nvPr>
            <p:custDataLst>
              <p:tags r:id="rId3"/>
            </p:custDataLst>
          </p:nvPr>
        </p:nvCxnSpPr>
        <p:spPr>
          <a:xfrm>
            <a:off x="987101" y="1131590"/>
            <a:ext cx="2025254" cy="0"/>
          </a:xfrm>
          <a:prstGeom prst="line">
            <a:avLst/>
          </a:prstGeom>
          <a:noFill/>
          <a:ln w="12700" cap="flat" cmpd="sng" algn="ctr">
            <a:solidFill>
              <a:schemeClr val="bg2">
                <a:lumMod val="90000"/>
              </a:schemeClr>
            </a:solidFill>
            <a:prstDash val="solid"/>
          </a:ln>
          <a:effectLst/>
        </p:spPr>
      </p:cxnSp>
      <p:sp>
        <p:nvSpPr>
          <p:cNvPr id="16" name="TextBox 33"/>
          <p:cNvSpPr txBox="1"/>
          <p:nvPr>
            <p:custDataLst>
              <p:tags r:id="rId4"/>
            </p:custDataLst>
          </p:nvPr>
        </p:nvSpPr>
        <p:spPr>
          <a:xfrm>
            <a:off x="1869792" y="1448197"/>
            <a:ext cx="527447" cy="480131"/>
          </a:xfrm>
          <a:prstGeom prst="rect">
            <a:avLst/>
          </a:prstGeom>
          <a:noFill/>
        </p:spPr>
        <p:txBody>
          <a:bodyPr>
            <a:spAutoFit/>
          </a:bodyPr>
          <a:lstStyle/>
          <a:p>
            <a:pPr algn="r" fontAlgn="auto">
              <a:lnSpc>
                <a:spcPct val="120000"/>
              </a:lnSpc>
              <a:spcBef>
                <a:spcPts val="0"/>
              </a:spcBef>
              <a:spcAft>
                <a:spcPts val="0"/>
              </a:spcAft>
              <a:defRPr/>
            </a:pPr>
            <a:r>
              <a:rPr lang="en-US" sz="2100" kern="0" dirty="0">
                <a:solidFill>
                  <a:schemeClr val="tx1">
                    <a:lumMod val="50000"/>
                    <a:lumOff val="50000"/>
                  </a:schemeClr>
                </a:solidFill>
                <a:latin typeface="Impact" panose="020B0806030902050204" pitchFamily="34" charset="0"/>
                <a:ea typeface="华文隶书" panose="02010800040101010101" pitchFamily="2" charset="-122"/>
                <a:cs typeface="Verdana" panose="020B0604030504040204" pitchFamily="34" charset="0"/>
              </a:rPr>
              <a:t>01</a:t>
            </a:r>
          </a:p>
        </p:txBody>
      </p:sp>
      <p:sp>
        <p:nvSpPr>
          <p:cNvPr id="17" name="TextBox 34"/>
          <p:cNvSpPr txBox="1"/>
          <p:nvPr>
            <p:custDataLst>
              <p:tags r:id="rId5"/>
            </p:custDataLst>
          </p:nvPr>
        </p:nvSpPr>
        <p:spPr>
          <a:xfrm>
            <a:off x="1869792" y="1979309"/>
            <a:ext cx="527447" cy="480131"/>
          </a:xfrm>
          <a:prstGeom prst="rect">
            <a:avLst/>
          </a:prstGeom>
          <a:noFill/>
        </p:spPr>
        <p:txBody>
          <a:bodyPr>
            <a:spAutoFit/>
          </a:bodyPr>
          <a:lstStyle/>
          <a:p>
            <a:pPr algn="r" fontAlgn="auto">
              <a:lnSpc>
                <a:spcPct val="120000"/>
              </a:lnSpc>
              <a:spcBef>
                <a:spcPts val="0"/>
              </a:spcBef>
              <a:spcAft>
                <a:spcPts val="0"/>
              </a:spcAft>
              <a:defRPr/>
            </a:pPr>
            <a:r>
              <a:rPr lang="en-US" sz="2100" kern="0" dirty="0">
                <a:solidFill>
                  <a:schemeClr val="tx1">
                    <a:lumMod val="50000"/>
                    <a:lumOff val="50000"/>
                  </a:schemeClr>
                </a:solidFill>
                <a:latin typeface="Impact" panose="020B0806030902050204" pitchFamily="34" charset="0"/>
                <a:ea typeface="华文隶书" panose="02010800040101010101" pitchFamily="2" charset="-122"/>
                <a:cs typeface="Verdana" panose="020B0604030504040204" pitchFamily="34" charset="0"/>
              </a:rPr>
              <a:t>02</a:t>
            </a:r>
          </a:p>
        </p:txBody>
      </p:sp>
      <p:sp>
        <p:nvSpPr>
          <p:cNvPr id="18" name="TextBox 35"/>
          <p:cNvSpPr txBox="1"/>
          <p:nvPr>
            <p:custDataLst>
              <p:tags r:id="rId6"/>
            </p:custDataLst>
          </p:nvPr>
        </p:nvSpPr>
        <p:spPr>
          <a:xfrm>
            <a:off x="1869792" y="2519946"/>
            <a:ext cx="527447" cy="480131"/>
          </a:xfrm>
          <a:prstGeom prst="rect">
            <a:avLst/>
          </a:prstGeom>
          <a:noFill/>
        </p:spPr>
        <p:txBody>
          <a:bodyPr>
            <a:spAutoFit/>
          </a:bodyPr>
          <a:lstStyle/>
          <a:p>
            <a:pPr algn="r" fontAlgn="auto">
              <a:lnSpc>
                <a:spcPct val="120000"/>
              </a:lnSpc>
              <a:spcBef>
                <a:spcPts val="0"/>
              </a:spcBef>
              <a:spcAft>
                <a:spcPts val="0"/>
              </a:spcAft>
              <a:defRPr/>
            </a:pPr>
            <a:r>
              <a:rPr lang="en-US" sz="2100" kern="0" dirty="0">
                <a:solidFill>
                  <a:schemeClr val="tx1">
                    <a:lumMod val="50000"/>
                    <a:lumOff val="50000"/>
                  </a:schemeClr>
                </a:solidFill>
                <a:latin typeface="Impact" panose="020B0806030902050204" pitchFamily="34" charset="0"/>
                <a:ea typeface="华文隶书" panose="02010800040101010101" pitchFamily="2" charset="-122"/>
                <a:cs typeface="Verdana" panose="020B0604030504040204" pitchFamily="34" charset="0"/>
              </a:rPr>
              <a:t>0</a:t>
            </a:r>
            <a:r>
              <a:rPr lang="en-US" altLang="zh-CN" sz="2100" kern="0" dirty="0">
                <a:solidFill>
                  <a:schemeClr val="tx1">
                    <a:lumMod val="50000"/>
                    <a:lumOff val="50000"/>
                  </a:schemeClr>
                </a:solidFill>
                <a:latin typeface="Impact" panose="020B0806030902050204" pitchFamily="34" charset="0"/>
                <a:ea typeface="华文隶书" panose="02010800040101010101" pitchFamily="2" charset="-122"/>
                <a:cs typeface="Verdana" panose="020B0604030504040204" pitchFamily="34" charset="0"/>
              </a:rPr>
              <a:t>3</a:t>
            </a:r>
            <a:endParaRPr lang="en-US" sz="2100" kern="0" dirty="0">
              <a:solidFill>
                <a:schemeClr val="tx1">
                  <a:lumMod val="50000"/>
                  <a:lumOff val="50000"/>
                </a:schemeClr>
              </a:solidFill>
              <a:latin typeface="Impact" panose="020B0806030902050204" pitchFamily="34" charset="0"/>
              <a:ea typeface="华文隶书" panose="02010800040101010101" pitchFamily="2" charset="-122"/>
              <a:cs typeface="Verdana" panose="020B0604030504040204" pitchFamily="34" charset="0"/>
            </a:endParaRPr>
          </a:p>
        </p:txBody>
      </p:sp>
      <p:sp>
        <p:nvSpPr>
          <p:cNvPr id="19" name="矩形 18"/>
          <p:cNvSpPr/>
          <p:nvPr>
            <p:custDataLst>
              <p:tags r:id="rId7"/>
            </p:custDataLst>
          </p:nvPr>
        </p:nvSpPr>
        <p:spPr>
          <a:xfrm>
            <a:off x="2402002" y="1510638"/>
            <a:ext cx="2169998" cy="323850"/>
          </a:xfrm>
          <a:prstGeom prst="rect">
            <a:avLst/>
          </a:prstGeom>
          <a:solidFill>
            <a:schemeClr val="accent1"/>
          </a:solidFill>
          <a:ln w="25400" cap="flat" cmpd="sng" algn="ctr">
            <a:noFill/>
            <a:prstDash val="solid"/>
          </a:ln>
          <a:effectLst/>
        </p:spPr>
        <p:txBody>
          <a:bodyPr lIns="67500" tIns="35100" rIns="67500" bIns="35100" anchor="ctr">
            <a:normAutofit/>
          </a:bodyPr>
          <a:lstStyle/>
          <a:p>
            <a:pPr fontAlgn="auto">
              <a:spcBef>
                <a:spcPts val="0"/>
              </a:spcBef>
              <a:spcAft>
                <a:spcPts val="0"/>
              </a:spcAft>
              <a:defRPr/>
            </a:pPr>
            <a:r>
              <a:rPr lang="zh-CN" altLang="en-US" sz="1400" b="1" kern="0" dirty="0">
                <a:solidFill>
                  <a:srgbClr val="FFFFFF"/>
                </a:solidFill>
                <a:latin typeface="+mj-ea"/>
                <a:ea typeface="+mj-ea"/>
                <a:cs typeface="Arial" panose="020B0604020202020204" pitchFamily="34" charset="0"/>
              </a:rPr>
              <a:t>金蝶云星空架构</a:t>
            </a:r>
            <a:r>
              <a:rPr lang="zh-CN" altLang="en-US" sz="1400" b="1" kern="0" dirty="0" smtClean="0">
                <a:solidFill>
                  <a:srgbClr val="FFFFFF"/>
                </a:solidFill>
                <a:latin typeface="+mj-ea"/>
                <a:ea typeface="+mj-ea"/>
                <a:cs typeface="Arial" panose="020B0604020202020204" pitchFamily="34" charset="0"/>
              </a:rPr>
              <a:t>理念</a:t>
            </a:r>
            <a:endParaRPr lang="en-US" sz="1400" b="1" kern="0" dirty="0">
              <a:solidFill>
                <a:srgbClr val="FFFFFF"/>
              </a:solidFill>
              <a:latin typeface="+mj-ea"/>
              <a:ea typeface="+mj-ea"/>
              <a:cs typeface="Arial" panose="020B0604020202020204" pitchFamily="34" charset="0"/>
            </a:endParaRPr>
          </a:p>
        </p:txBody>
      </p:sp>
      <p:sp>
        <p:nvSpPr>
          <p:cNvPr id="20" name="矩形 19"/>
          <p:cNvSpPr/>
          <p:nvPr>
            <p:custDataLst>
              <p:tags r:id="rId8"/>
            </p:custDataLst>
          </p:nvPr>
        </p:nvSpPr>
        <p:spPr>
          <a:xfrm>
            <a:off x="2402002" y="2045229"/>
            <a:ext cx="2458030" cy="323850"/>
          </a:xfrm>
          <a:prstGeom prst="rect">
            <a:avLst/>
          </a:prstGeom>
          <a:solidFill>
            <a:schemeClr val="accent1"/>
          </a:solidFill>
          <a:ln w="25400" cap="flat" cmpd="sng" algn="ctr">
            <a:noFill/>
            <a:prstDash val="solid"/>
          </a:ln>
          <a:effectLst/>
        </p:spPr>
        <p:txBody>
          <a:bodyPr lIns="67500" tIns="35100" rIns="67500" bIns="35100" anchor="ctr">
            <a:normAutofit/>
          </a:bodyPr>
          <a:lstStyle/>
          <a:p>
            <a:pPr>
              <a:defRPr/>
            </a:pPr>
            <a:r>
              <a:rPr lang="zh-CN" altLang="en-US" sz="1400" b="1" kern="0" dirty="0">
                <a:solidFill>
                  <a:srgbClr val="FFFFFF"/>
                </a:solidFill>
                <a:latin typeface="+mj-ea"/>
                <a:ea typeface="+mj-ea"/>
                <a:cs typeface="Arial" panose="020B0604020202020204" pitchFamily="34" charset="0"/>
              </a:rPr>
              <a:t>金蝶云</a:t>
            </a:r>
            <a:r>
              <a:rPr lang="zh-CN" altLang="en-US" sz="1400" b="1" kern="0" dirty="0" smtClean="0">
                <a:solidFill>
                  <a:srgbClr val="FFFFFF"/>
                </a:solidFill>
                <a:latin typeface="+mj-ea"/>
                <a:ea typeface="+mj-ea"/>
                <a:cs typeface="Arial" panose="020B0604020202020204" pitchFamily="34" charset="0"/>
              </a:rPr>
              <a:t>星空技术</a:t>
            </a:r>
            <a:r>
              <a:rPr lang="zh-CN" altLang="en-US" sz="1400" b="1" kern="0" dirty="0">
                <a:solidFill>
                  <a:srgbClr val="FFFFFF"/>
                </a:solidFill>
                <a:latin typeface="+mj-ea"/>
                <a:ea typeface="+mj-ea"/>
                <a:cs typeface="Arial" panose="020B0604020202020204" pitchFamily="34" charset="0"/>
              </a:rPr>
              <a:t>架构及特点</a:t>
            </a:r>
          </a:p>
        </p:txBody>
      </p:sp>
      <p:sp>
        <p:nvSpPr>
          <p:cNvPr id="21" name="矩形 20"/>
          <p:cNvSpPr/>
          <p:nvPr>
            <p:custDataLst>
              <p:tags r:id="rId9"/>
            </p:custDataLst>
          </p:nvPr>
        </p:nvSpPr>
        <p:spPr>
          <a:xfrm>
            <a:off x="2402002" y="2588154"/>
            <a:ext cx="2746062" cy="323850"/>
          </a:xfrm>
          <a:prstGeom prst="rect">
            <a:avLst/>
          </a:prstGeom>
          <a:solidFill>
            <a:schemeClr val="accent1"/>
          </a:solidFill>
          <a:ln w="25400" cap="flat" cmpd="sng" algn="ctr">
            <a:noFill/>
            <a:prstDash val="solid"/>
          </a:ln>
          <a:effectLst/>
        </p:spPr>
        <p:txBody>
          <a:bodyPr lIns="67500" tIns="35100" rIns="67500" bIns="35100" anchor="ctr">
            <a:normAutofit/>
          </a:bodyPr>
          <a:lstStyle/>
          <a:p>
            <a:pPr>
              <a:defRPr/>
            </a:pPr>
            <a:r>
              <a:rPr lang="zh-CN" altLang="en-US" sz="1400" b="1" kern="0" dirty="0">
                <a:solidFill>
                  <a:srgbClr val="FFFFFF"/>
                </a:solidFill>
                <a:latin typeface="+mj-ea"/>
                <a:ea typeface="+mj-ea"/>
                <a:cs typeface="Arial" panose="020B0604020202020204" pitchFamily="34" charset="0"/>
              </a:rPr>
              <a:t>金蝶云星空</a:t>
            </a:r>
            <a:r>
              <a:rPr lang="zh-CN" altLang="en-US" sz="1400" b="1" kern="0" dirty="0" smtClean="0">
                <a:solidFill>
                  <a:srgbClr val="FFFFFF"/>
                </a:solidFill>
                <a:latin typeface="+mj-ea"/>
                <a:ea typeface="+mj-ea"/>
                <a:cs typeface="Arial" panose="020B0604020202020204" pitchFamily="34" charset="0"/>
              </a:rPr>
              <a:t>动态</a:t>
            </a:r>
            <a:r>
              <a:rPr lang="zh-CN" altLang="en-US" sz="1400" b="1" kern="0" dirty="0">
                <a:solidFill>
                  <a:srgbClr val="FFFFFF"/>
                </a:solidFill>
                <a:latin typeface="+mj-ea"/>
                <a:ea typeface="+mj-ea"/>
                <a:cs typeface="Arial" panose="020B0604020202020204" pitchFamily="34" charset="0"/>
              </a:rPr>
              <a:t>领域建模</a:t>
            </a:r>
          </a:p>
        </p:txBody>
      </p:sp>
      <p:sp>
        <p:nvSpPr>
          <p:cNvPr id="22" name="TextBox 35"/>
          <p:cNvSpPr txBox="1"/>
          <p:nvPr>
            <p:custDataLst>
              <p:tags r:id="rId10"/>
            </p:custDataLst>
          </p:nvPr>
        </p:nvSpPr>
        <p:spPr>
          <a:xfrm>
            <a:off x="1865054" y="3057520"/>
            <a:ext cx="527447" cy="439095"/>
          </a:xfrm>
          <a:prstGeom prst="rect">
            <a:avLst/>
          </a:prstGeom>
          <a:noFill/>
        </p:spPr>
        <p:txBody>
          <a:bodyPr>
            <a:spAutoFit/>
          </a:bodyPr>
          <a:lstStyle/>
          <a:p>
            <a:pPr algn="r" fontAlgn="auto">
              <a:lnSpc>
                <a:spcPct val="120000"/>
              </a:lnSpc>
              <a:spcBef>
                <a:spcPts val="0"/>
              </a:spcBef>
              <a:spcAft>
                <a:spcPts val="0"/>
              </a:spcAft>
              <a:defRPr/>
            </a:pPr>
            <a:r>
              <a:rPr lang="en-US" sz="2100" kern="0" dirty="0" smtClean="0">
                <a:solidFill>
                  <a:schemeClr val="tx1">
                    <a:lumMod val="50000"/>
                    <a:lumOff val="50000"/>
                  </a:schemeClr>
                </a:solidFill>
                <a:latin typeface="Impact" panose="020B0806030902050204" pitchFamily="34" charset="0"/>
                <a:ea typeface="华文隶书" panose="02010800040101010101" pitchFamily="2" charset="-122"/>
                <a:cs typeface="Verdana" panose="020B0604030504040204" pitchFamily="34" charset="0"/>
              </a:rPr>
              <a:t>04</a:t>
            </a:r>
            <a:endParaRPr lang="en-US" sz="2100" kern="0" dirty="0">
              <a:solidFill>
                <a:schemeClr val="tx1">
                  <a:lumMod val="50000"/>
                  <a:lumOff val="50000"/>
                </a:schemeClr>
              </a:solidFill>
              <a:latin typeface="Impact" panose="020B0806030902050204" pitchFamily="34" charset="0"/>
              <a:ea typeface="华文隶书" panose="02010800040101010101" pitchFamily="2" charset="-122"/>
              <a:cs typeface="Verdana" panose="020B0604030504040204" pitchFamily="34" charset="0"/>
            </a:endParaRPr>
          </a:p>
        </p:txBody>
      </p:sp>
      <p:sp>
        <p:nvSpPr>
          <p:cNvPr id="23" name="矩形 22"/>
          <p:cNvSpPr/>
          <p:nvPr>
            <p:custDataLst>
              <p:tags r:id="rId11"/>
            </p:custDataLst>
          </p:nvPr>
        </p:nvSpPr>
        <p:spPr>
          <a:xfrm>
            <a:off x="2402235" y="3125728"/>
            <a:ext cx="3033861" cy="323850"/>
          </a:xfrm>
          <a:prstGeom prst="rect">
            <a:avLst/>
          </a:prstGeom>
          <a:solidFill>
            <a:schemeClr val="accent1"/>
          </a:solidFill>
          <a:ln w="25400" cap="flat" cmpd="sng" algn="ctr">
            <a:noFill/>
            <a:prstDash val="solid"/>
          </a:ln>
          <a:effectLst/>
        </p:spPr>
        <p:txBody>
          <a:bodyPr lIns="67500" tIns="35100" rIns="67500" bIns="35100" anchor="ctr">
            <a:normAutofit/>
          </a:bodyPr>
          <a:lstStyle/>
          <a:p>
            <a:pPr>
              <a:defRPr/>
            </a:pPr>
            <a:r>
              <a:rPr lang="zh-CN" altLang="en-US" sz="1400" b="1" kern="0" dirty="0">
                <a:solidFill>
                  <a:srgbClr val="FFFFFF"/>
                </a:solidFill>
                <a:latin typeface="+mj-ea"/>
                <a:ea typeface="+mj-ea"/>
                <a:cs typeface="Arial" panose="020B0604020202020204" pitchFamily="34" charset="0"/>
              </a:rPr>
              <a:t>金蝶云星空动态服务建模</a:t>
            </a:r>
          </a:p>
        </p:txBody>
      </p:sp>
      <p:sp>
        <p:nvSpPr>
          <p:cNvPr id="24" name="TextBox 35"/>
          <p:cNvSpPr txBox="1"/>
          <p:nvPr>
            <p:custDataLst>
              <p:tags r:id="rId12"/>
            </p:custDataLst>
          </p:nvPr>
        </p:nvSpPr>
        <p:spPr>
          <a:xfrm>
            <a:off x="1865029" y="3594693"/>
            <a:ext cx="527447" cy="439095"/>
          </a:xfrm>
          <a:prstGeom prst="rect">
            <a:avLst/>
          </a:prstGeom>
          <a:noFill/>
        </p:spPr>
        <p:txBody>
          <a:bodyPr>
            <a:spAutoFit/>
          </a:bodyPr>
          <a:lstStyle/>
          <a:p>
            <a:pPr algn="r" fontAlgn="auto">
              <a:lnSpc>
                <a:spcPct val="120000"/>
              </a:lnSpc>
              <a:spcBef>
                <a:spcPts val="0"/>
              </a:spcBef>
              <a:spcAft>
                <a:spcPts val="0"/>
              </a:spcAft>
              <a:defRPr/>
            </a:pPr>
            <a:r>
              <a:rPr lang="en-US" sz="2100" kern="0" dirty="0" smtClean="0">
                <a:solidFill>
                  <a:schemeClr val="tx1">
                    <a:lumMod val="50000"/>
                    <a:lumOff val="50000"/>
                  </a:schemeClr>
                </a:solidFill>
                <a:latin typeface="Impact" panose="020B0806030902050204" pitchFamily="34" charset="0"/>
                <a:ea typeface="华文隶书" panose="02010800040101010101" pitchFamily="2" charset="-122"/>
                <a:cs typeface="Verdana" panose="020B0604030504040204" pitchFamily="34" charset="0"/>
              </a:rPr>
              <a:t>05</a:t>
            </a:r>
            <a:endParaRPr lang="en-US" sz="2100" kern="0" dirty="0">
              <a:solidFill>
                <a:schemeClr val="tx1">
                  <a:lumMod val="50000"/>
                  <a:lumOff val="50000"/>
                </a:schemeClr>
              </a:solidFill>
              <a:latin typeface="Impact" panose="020B0806030902050204" pitchFamily="34" charset="0"/>
              <a:ea typeface="华文隶书" panose="02010800040101010101" pitchFamily="2" charset="-122"/>
              <a:cs typeface="Verdana" panose="020B0604030504040204" pitchFamily="34" charset="0"/>
            </a:endParaRPr>
          </a:p>
        </p:txBody>
      </p:sp>
      <p:sp>
        <p:nvSpPr>
          <p:cNvPr id="25" name="矩形 24"/>
          <p:cNvSpPr/>
          <p:nvPr>
            <p:custDataLst>
              <p:tags r:id="rId13"/>
            </p:custDataLst>
          </p:nvPr>
        </p:nvSpPr>
        <p:spPr>
          <a:xfrm>
            <a:off x="2397448" y="3662901"/>
            <a:ext cx="3326680" cy="323850"/>
          </a:xfrm>
          <a:prstGeom prst="rect">
            <a:avLst/>
          </a:prstGeom>
          <a:solidFill>
            <a:schemeClr val="accent1"/>
          </a:solidFill>
          <a:ln w="25400" cap="flat" cmpd="sng" algn="ctr">
            <a:noFill/>
            <a:prstDash val="solid"/>
          </a:ln>
          <a:effectLst/>
        </p:spPr>
        <p:txBody>
          <a:bodyPr lIns="67500" tIns="35100" rIns="67500" bIns="35100" anchor="ctr">
            <a:normAutofit/>
          </a:bodyPr>
          <a:lstStyle/>
          <a:p>
            <a:pPr>
              <a:buFont typeface="Wingdings" pitchFamily="2" charset="2"/>
              <a:buNone/>
              <a:defRPr/>
            </a:pPr>
            <a:r>
              <a:rPr lang="zh-CN" altLang="en-US" sz="1400" b="1" kern="0" dirty="0">
                <a:solidFill>
                  <a:srgbClr val="FFFFFF"/>
                </a:solidFill>
                <a:latin typeface="+mj-ea"/>
                <a:ea typeface="+mj-ea"/>
                <a:cs typeface="Arial" panose="020B0604020202020204" pitchFamily="34" charset="0"/>
              </a:rPr>
              <a:t>金蝶云星空开发架构与开发流程</a:t>
            </a:r>
          </a:p>
        </p:txBody>
      </p:sp>
    </p:spTree>
    <p:extLst>
      <p:ext uri="{BB962C8B-B14F-4D97-AF65-F5344CB8AC3E}">
        <p14:creationId xmlns:p14="http://schemas.microsoft.com/office/powerpoint/2010/main" val="23750321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txBox="1">
            <a:spLocks/>
          </p:cNvSpPr>
          <p:nvPr>
            <p:custDataLst>
              <p:tags r:id="rId1"/>
            </p:custDataLst>
          </p:nvPr>
        </p:nvSpPr>
        <p:spPr bwMode="auto">
          <a:xfrm>
            <a:off x="1072183" y="699542"/>
            <a:ext cx="1863328" cy="406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itchFamily="34" charset="0"/>
                <a:ea typeface="宋体" panose="02010600030101010101" pitchFamily="2" charset="-122"/>
              </a:defRPr>
            </a:lvl1pPr>
            <a:lvl2pPr marL="742950" indent="-285750">
              <a:defRPr>
                <a:solidFill>
                  <a:schemeClr val="tx1"/>
                </a:solidFill>
                <a:latin typeface="Arial Narrow" pitchFamily="34" charset="0"/>
                <a:ea typeface="宋体" panose="02010600030101010101" pitchFamily="2" charset="-122"/>
              </a:defRPr>
            </a:lvl2pPr>
            <a:lvl3pPr marL="1143000" indent="-228600">
              <a:defRPr>
                <a:solidFill>
                  <a:schemeClr val="tx1"/>
                </a:solidFill>
                <a:latin typeface="Arial Narrow" pitchFamily="34" charset="0"/>
                <a:ea typeface="宋体" panose="02010600030101010101" pitchFamily="2" charset="-122"/>
              </a:defRPr>
            </a:lvl3pPr>
            <a:lvl4pPr marL="1600200" indent="-228600">
              <a:defRPr>
                <a:solidFill>
                  <a:schemeClr val="tx1"/>
                </a:solidFill>
                <a:latin typeface="Arial Narrow" pitchFamily="34" charset="0"/>
                <a:ea typeface="宋体" panose="02010600030101010101" pitchFamily="2" charset="-122"/>
              </a:defRPr>
            </a:lvl4pPr>
            <a:lvl5pPr marL="2057400" indent="-228600">
              <a:defRPr>
                <a:solidFill>
                  <a:schemeClr val="tx1"/>
                </a:solidFill>
                <a:latin typeface="Arial Narrow"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9pPr>
          </a:lstStyle>
          <a:p>
            <a:pPr eaLnBrk="1" hangingPunct="1"/>
            <a:r>
              <a:rPr lang="en-US" altLang="zh-CN" sz="2700" dirty="0">
                <a:latin typeface="Impact" panose="020B0806030902050204" pitchFamily="34" charset="0"/>
                <a:ea typeface="华文隶书" pitchFamily="2" charset="-122"/>
                <a:cs typeface="Verdana" panose="020B0604030504040204" pitchFamily="34" charset="0"/>
              </a:rPr>
              <a:t>Content</a:t>
            </a:r>
            <a:endParaRPr lang="zh-CN" altLang="en-US" sz="2700" dirty="0">
              <a:latin typeface="Impact" panose="020B0806030902050204" pitchFamily="34" charset="0"/>
              <a:ea typeface="华文隶书" pitchFamily="2" charset="-122"/>
              <a:cs typeface="Verdana" panose="020B0604030504040204" pitchFamily="34" charset="0"/>
            </a:endParaRPr>
          </a:p>
        </p:txBody>
      </p:sp>
      <p:cxnSp>
        <p:nvCxnSpPr>
          <p:cNvPr id="14" name="直接连接符 13"/>
          <p:cNvCxnSpPr/>
          <p:nvPr>
            <p:custDataLst>
              <p:tags r:id="rId2"/>
            </p:custDataLst>
          </p:nvPr>
        </p:nvCxnSpPr>
        <p:spPr>
          <a:xfrm>
            <a:off x="2395067" y="791368"/>
            <a:ext cx="0" cy="2242690"/>
          </a:xfrm>
          <a:prstGeom prst="line">
            <a:avLst/>
          </a:prstGeom>
          <a:noFill/>
          <a:ln w="12700" cap="flat" cmpd="sng" algn="ctr">
            <a:solidFill>
              <a:schemeClr val="bg2">
                <a:lumMod val="90000"/>
              </a:schemeClr>
            </a:solidFill>
            <a:prstDash val="solid"/>
          </a:ln>
          <a:effectLst/>
        </p:spPr>
      </p:cxnSp>
      <p:cxnSp>
        <p:nvCxnSpPr>
          <p:cNvPr id="15" name="直接连接符 14"/>
          <p:cNvCxnSpPr/>
          <p:nvPr>
            <p:custDataLst>
              <p:tags r:id="rId3"/>
            </p:custDataLst>
          </p:nvPr>
        </p:nvCxnSpPr>
        <p:spPr>
          <a:xfrm>
            <a:off x="987101" y="1131590"/>
            <a:ext cx="2025254" cy="0"/>
          </a:xfrm>
          <a:prstGeom prst="line">
            <a:avLst/>
          </a:prstGeom>
          <a:noFill/>
          <a:ln w="12700" cap="flat" cmpd="sng" algn="ctr">
            <a:solidFill>
              <a:schemeClr val="bg2">
                <a:lumMod val="90000"/>
              </a:schemeClr>
            </a:solidFill>
            <a:prstDash val="solid"/>
          </a:ln>
          <a:effectLst/>
        </p:spPr>
      </p:cxnSp>
      <p:sp>
        <p:nvSpPr>
          <p:cNvPr id="16" name="TextBox 33"/>
          <p:cNvSpPr txBox="1"/>
          <p:nvPr>
            <p:custDataLst>
              <p:tags r:id="rId4"/>
            </p:custDataLst>
          </p:nvPr>
        </p:nvSpPr>
        <p:spPr>
          <a:xfrm>
            <a:off x="1869792" y="1448197"/>
            <a:ext cx="527447" cy="480131"/>
          </a:xfrm>
          <a:prstGeom prst="rect">
            <a:avLst/>
          </a:prstGeom>
          <a:noFill/>
        </p:spPr>
        <p:txBody>
          <a:bodyPr>
            <a:spAutoFit/>
          </a:bodyPr>
          <a:lstStyle/>
          <a:p>
            <a:pPr algn="r" fontAlgn="auto">
              <a:lnSpc>
                <a:spcPct val="120000"/>
              </a:lnSpc>
              <a:spcBef>
                <a:spcPts val="0"/>
              </a:spcBef>
              <a:spcAft>
                <a:spcPts val="0"/>
              </a:spcAft>
              <a:defRPr/>
            </a:pPr>
            <a:r>
              <a:rPr lang="en-US" sz="2100" kern="0" dirty="0">
                <a:solidFill>
                  <a:schemeClr val="tx1">
                    <a:lumMod val="50000"/>
                    <a:lumOff val="50000"/>
                  </a:schemeClr>
                </a:solidFill>
                <a:latin typeface="Impact" panose="020B0806030902050204" pitchFamily="34" charset="0"/>
                <a:ea typeface="华文隶书" panose="02010800040101010101" pitchFamily="2" charset="-122"/>
                <a:cs typeface="Verdana" panose="020B0604030504040204" pitchFamily="34" charset="0"/>
              </a:rPr>
              <a:t>01</a:t>
            </a:r>
          </a:p>
        </p:txBody>
      </p:sp>
      <p:sp>
        <p:nvSpPr>
          <p:cNvPr id="17" name="TextBox 34"/>
          <p:cNvSpPr txBox="1"/>
          <p:nvPr>
            <p:custDataLst>
              <p:tags r:id="rId5"/>
            </p:custDataLst>
          </p:nvPr>
        </p:nvSpPr>
        <p:spPr>
          <a:xfrm>
            <a:off x="1869792" y="1979309"/>
            <a:ext cx="527447" cy="480131"/>
          </a:xfrm>
          <a:prstGeom prst="rect">
            <a:avLst/>
          </a:prstGeom>
          <a:noFill/>
        </p:spPr>
        <p:txBody>
          <a:bodyPr>
            <a:spAutoFit/>
          </a:bodyPr>
          <a:lstStyle/>
          <a:p>
            <a:pPr algn="r" fontAlgn="auto">
              <a:lnSpc>
                <a:spcPct val="120000"/>
              </a:lnSpc>
              <a:spcBef>
                <a:spcPts val="0"/>
              </a:spcBef>
              <a:spcAft>
                <a:spcPts val="0"/>
              </a:spcAft>
              <a:defRPr/>
            </a:pPr>
            <a:r>
              <a:rPr lang="en-US" sz="2100" kern="0" dirty="0">
                <a:solidFill>
                  <a:schemeClr val="tx1">
                    <a:lumMod val="50000"/>
                    <a:lumOff val="50000"/>
                  </a:schemeClr>
                </a:solidFill>
                <a:latin typeface="Impact" panose="020B0806030902050204" pitchFamily="34" charset="0"/>
                <a:ea typeface="华文隶书" panose="02010800040101010101" pitchFamily="2" charset="-122"/>
                <a:cs typeface="Verdana" panose="020B0604030504040204" pitchFamily="34" charset="0"/>
              </a:rPr>
              <a:t>02</a:t>
            </a:r>
          </a:p>
        </p:txBody>
      </p:sp>
      <p:sp>
        <p:nvSpPr>
          <p:cNvPr id="18" name="TextBox 35"/>
          <p:cNvSpPr txBox="1"/>
          <p:nvPr>
            <p:custDataLst>
              <p:tags r:id="rId6"/>
            </p:custDataLst>
          </p:nvPr>
        </p:nvSpPr>
        <p:spPr>
          <a:xfrm>
            <a:off x="1869792" y="2519946"/>
            <a:ext cx="527447" cy="480131"/>
          </a:xfrm>
          <a:prstGeom prst="rect">
            <a:avLst/>
          </a:prstGeom>
          <a:noFill/>
        </p:spPr>
        <p:txBody>
          <a:bodyPr>
            <a:spAutoFit/>
          </a:bodyPr>
          <a:lstStyle/>
          <a:p>
            <a:pPr algn="r" fontAlgn="auto">
              <a:lnSpc>
                <a:spcPct val="120000"/>
              </a:lnSpc>
              <a:spcBef>
                <a:spcPts val="0"/>
              </a:spcBef>
              <a:spcAft>
                <a:spcPts val="0"/>
              </a:spcAft>
              <a:defRPr/>
            </a:pPr>
            <a:r>
              <a:rPr lang="en-US" sz="2100" kern="0" dirty="0">
                <a:solidFill>
                  <a:schemeClr val="tx1">
                    <a:lumMod val="50000"/>
                    <a:lumOff val="50000"/>
                  </a:schemeClr>
                </a:solidFill>
                <a:latin typeface="Impact" panose="020B0806030902050204" pitchFamily="34" charset="0"/>
                <a:ea typeface="华文隶书" panose="02010800040101010101" pitchFamily="2" charset="-122"/>
                <a:cs typeface="Verdana" panose="020B0604030504040204" pitchFamily="34" charset="0"/>
              </a:rPr>
              <a:t>0</a:t>
            </a:r>
            <a:r>
              <a:rPr lang="en-US" altLang="zh-CN" sz="2100" kern="0" dirty="0">
                <a:solidFill>
                  <a:schemeClr val="tx1">
                    <a:lumMod val="50000"/>
                    <a:lumOff val="50000"/>
                  </a:schemeClr>
                </a:solidFill>
                <a:latin typeface="Impact" panose="020B0806030902050204" pitchFamily="34" charset="0"/>
                <a:ea typeface="华文隶书" panose="02010800040101010101" pitchFamily="2" charset="-122"/>
                <a:cs typeface="Verdana" panose="020B0604030504040204" pitchFamily="34" charset="0"/>
              </a:rPr>
              <a:t>3</a:t>
            </a:r>
            <a:endParaRPr lang="en-US" sz="2100" kern="0" dirty="0">
              <a:solidFill>
                <a:schemeClr val="tx1">
                  <a:lumMod val="50000"/>
                  <a:lumOff val="50000"/>
                </a:schemeClr>
              </a:solidFill>
              <a:latin typeface="Impact" panose="020B0806030902050204" pitchFamily="34" charset="0"/>
              <a:ea typeface="华文隶书" panose="02010800040101010101" pitchFamily="2" charset="-122"/>
              <a:cs typeface="Verdana" panose="020B0604030504040204" pitchFamily="34" charset="0"/>
            </a:endParaRPr>
          </a:p>
        </p:txBody>
      </p:sp>
      <p:sp>
        <p:nvSpPr>
          <p:cNvPr id="19" name="矩形 18"/>
          <p:cNvSpPr/>
          <p:nvPr>
            <p:custDataLst>
              <p:tags r:id="rId7"/>
            </p:custDataLst>
          </p:nvPr>
        </p:nvSpPr>
        <p:spPr>
          <a:xfrm>
            <a:off x="2402002" y="1510638"/>
            <a:ext cx="2169998" cy="323850"/>
          </a:xfrm>
          <a:prstGeom prst="rect">
            <a:avLst/>
          </a:prstGeom>
          <a:solidFill>
            <a:srgbClr val="FF6600"/>
          </a:solidFill>
          <a:ln w="25400" cap="flat" cmpd="sng" algn="ctr">
            <a:noFill/>
            <a:prstDash val="solid"/>
          </a:ln>
          <a:effectLst/>
        </p:spPr>
        <p:txBody>
          <a:bodyPr lIns="67500" tIns="35100" rIns="67500" bIns="35100" anchor="ctr">
            <a:normAutofit/>
          </a:bodyPr>
          <a:lstStyle/>
          <a:p>
            <a:pPr fontAlgn="auto">
              <a:spcBef>
                <a:spcPts val="0"/>
              </a:spcBef>
              <a:spcAft>
                <a:spcPts val="0"/>
              </a:spcAft>
              <a:defRPr/>
            </a:pPr>
            <a:r>
              <a:rPr lang="zh-CN" altLang="en-US" sz="1400" b="1" kern="0" dirty="0">
                <a:solidFill>
                  <a:srgbClr val="FFFFFF"/>
                </a:solidFill>
                <a:latin typeface="+mj-ea"/>
                <a:ea typeface="+mj-ea"/>
                <a:cs typeface="Arial" panose="020B0604020202020204" pitchFamily="34" charset="0"/>
              </a:rPr>
              <a:t>金蝶云星空架构</a:t>
            </a:r>
            <a:r>
              <a:rPr lang="zh-CN" altLang="en-US" sz="1400" b="1" kern="0" dirty="0" smtClean="0">
                <a:solidFill>
                  <a:srgbClr val="FFFFFF"/>
                </a:solidFill>
                <a:latin typeface="+mj-ea"/>
                <a:ea typeface="+mj-ea"/>
                <a:cs typeface="Arial" panose="020B0604020202020204" pitchFamily="34" charset="0"/>
              </a:rPr>
              <a:t>理念</a:t>
            </a:r>
            <a:endParaRPr lang="en-US" sz="1400" b="1" kern="0" dirty="0">
              <a:solidFill>
                <a:srgbClr val="FFFFFF"/>
              </a:solidFill>
              <a:latin typeface="+mj-ea"/>
              <a:ea typeface="+mj-ea"/>
              <a:cs typeface="Arial" panose="020B0604020202020204" pitchFamily="34" charset="0"/>
            </a:endParaRPr>
          </a:p>
        </p:txBody>
      </p:sp>
      <p:sp>
        <p:nvSpPr>
          <p:cNvPr id="20" name="矩形 19"/>
          <p:cNvSpPr/>
          <p:nvPr>
            <p:custDataLst>
              <p:tags r:id="rId8"/>
            </p:custDataLst>
          </p:nvPr>
        </p:nvSpPr>
        <p:spPr>
          <a:xfrm>
            <a:off x="2402002" y="2045229"/>
            <a:ext cx="2458030" cy="323850"/>
          </a:xfrm>
          <a:prstGeom prst="rect">
            <a:avLst/>
          </a:prstGeom>
          <a:solidFill>
            <a:schemeClr val="accent1"/>
          </a:solidFill>
          <a:ln w="25400" cap="flat" cmpd="sng" algn="ctr">
            <a:noFill/>
            <a:prstDash val="solid"/>
          </a:ln>
          <a:effectLst/>
        </p:spPr>
        <p:txBody>
          <a:bodyPr lIns="67500" tIns="35100" rIns="67500" bIns="35100" anchor="ctr">
            <a:normAutofit/>
          </a:bodyPr>
          <a:lstStyle/>
          <a:p>
            <a:pPr>
              <a:defRPr/>
            </a:pPr>
            <a:r>
              <a:rPr lang="zh-CN" altLang="en-US" sz="1400" b="1" kern="0" dirty="0">
                <a:solidFill>
                  <a:srgbClr val="FFFFFF"/>
                </a:solidFill>
                <a:latin typeface="+mj-ea"/>
                <a:ea typeface="+mj-ea"/>
                <a:cs typeface="Arial" panose="020B0604020202020204" pitchFamily="34" charset="0"/>
              </a:rPr>
              <a:t>金蝶云星空技术架构及特点</a:t>
            </a:r>
          </a:p>
        </p:txBody>
      </p:sp>
      <p:sp>
        <p:nvSpPr>
          <p:cNvPr id="21" name="矩形 20"/>
          <p:cNvSpPr/>
          <p:nvPr>
            <p:custDataLst>
              <p:tags r:id="rId9"/>
            </p:custDataLst>
          </p:nvPr>
        </p:nvSpPr>
        <p:spPr>
          <a:xfrm>
            <a:off x="2402002" y="2588154"/>
            <a:ext cx="2746062" cy="323850"/>
          </a:xfrm>
          <a:prstGeom prst="rect">
            <a:avLst/>
          </a:prstGeom>
          <a:solidFill>
            <a:schemeClr val="accent1"/>
          </a:solidFill>
          <a:ln w="25400" cap="flat" cmpd="sng" algn="ctr">
            <a:noFill/>
            <a:prstDash val="solid"/>
          </a:ln>
          <a:effectLst/>
        </p:spPr>
        <p:txBody>
          <a:bodyPr lIns="67500" tIns="35100" rIns="67500" bIns="35100" anchor="ctr">
            <a:normAutofit/>
          </a:bodyPr>
          <a:lstStyle/>
          <a:p>
            <a:pPr>
              <a:defRPr/>
            </a:pPr>
            <a:r>
              <a:rPr lang="zh-CN" altLang="en-US" sz="1400" b="1" kern="0" dirty="0">
                <a:solidFill>
                  <a:srgbClr val="FFFFFF"/>
                </a:solidFill>
                <a:latin typeface="+mj-ea"/>
                <a:ea typeface="+mj-ea"/>
                <a:cs typeface="Arial" panose="020B0604020202020204" pitchFamily="34" charset="0"/>
              </a:rPr>
              <a:t>金蝶云星空</a:t>
            </a:r>
            <a:r>
              <a:rPr lang="zh-CN" altLang="en-US" sz="1400" b="1" kern="0" dirty="0" smtClean="0">
                <a:solidFill>
                  <a:srgbClr val="FFFFFF"/>
                </a:solidFill>
                <a:latin typeface="+mj-ea"/>
                <a:ea typeface="+mj-ea"/>
                <a:cs typeface="Arial" panose="020B0604020202020204" pitchFamily="34" charset="0"/>
              </a:rPr>
              <a:t>动态</a:t>
            </a:r>
            <a:r>
              <a:rPr lang="zh-CN" altLang="en-US" sz="1400" b="1" kern="0" dirty="0">
                <a:solidFill>
                  <a:srgbClr val="FFFFFF"/>
                </a:solidFill>
                <a:latin typeface="+mj-ea"/>
                <a:ea typeface="+mj-ea"/>
                <a:cs typeface="Arial" panose="020B0604020202020204" pitchFamily="34" charset="0"/>
              </a:rPr>
              <a:t>领域建模</a:t>
            </a:r>
          </a:p>
        </p:txBody>
      </p:sp>
      <p:sp>
        <p:nvSpPr>
          <p:cNvPr id="22" name="TextBox 35"/>
          <p:cNvSpPr txBox="1"/>
          <p:nvPr>
            <p:custDataLst>
              <p:tags r:id="rId10"/>
            </p:custDataLst>
          </p:nvPr>
        </p:nvSpPr>
        <p:spPr>
          <a:xfrm>
            <a:off x="1865054" y="3057520"/>
            <a:ext cx="527447" cy="439095"/>
          </a:xfrm>
          <a:prstGeom prst="rect">
            <a:avLst/>
          </a:prstGeom>
          <a:noFill/>
        </p:spPr>
        <p:txBody>
          <a:bodyPr>
            <a:spAutoFit/>
          </a:bodyPr>
          <a:lstStyle/>
          <a:p>
            <a:pPr algn="r" fontAlgn="auto">
              <a:lnSpc>
                <a:spcPct val="120000"/>
              </a:lnSpc>
              <a:spcBef>
                <a:spcPts val="0"/>
              </a:spcBef>
              <a:spcAft>
                <a:spcPts val="0"/>
              </a:spcAft>
              <a:defRPr/>
            </a:pPr>
            <a:r>
              <a:rPr lang="en-US" sz="2100" kern="0" dirty="0" smtClean="0">
                <a:solidFill>
                  <a:schemeClr val="tx1">
                    <a:lumMod val="50000"/>
                    <a:lumOff val="50000"/>
                  </a:schemeClr>
                </a:solidFill>
                <a:latin typeface="Impact" panose="020B0806030902050204" pitchFamily="34" charset="0"/>
                <a:ea typeface="华文隶书" panose="02010800040101010101" pitchFamily="2" charset="-122"/>
                <a:cs typeface="Verdana" panose="020B0604030504040204" pitchFamily="34" charset="0"/>
              </a:rPr>
              <a:t>04</a:t>
            </a:r>
            <a:endParaRPr lang="en-US" sz="2100" kern="0" dirty="0">
              <a:solidFill>
                <a:schemeClr val="tx1">
                  <a:lumMod val="50000"/>
                  <a:lumOff val="50000"/>
                </a:schemeClr>
              </a:solidFill>
              <a:latin typeface="Impact" panose="020B0806030902050204" pitchFamily="34" charset="0"/>
              <a:ea typeface="华文隶书" panose="02010800040101010101" pitchFamily="2" charset="-122"/>
              <a:cs typeface="Verdana" panose="020B0604030504040204" pitchFamily="34" charset="0"/>
            </a:endParaRPr>
          </a:p>
        </p:txBody>
      </p:sp>
      <p:sp>
        <p:nvSpPr>
          <p:cNvPr id="23" name="矩形 22"/>
          <p:cNvSpPr/>
          <p:nvPr>
            <p:custDataLst>
              <p:tags r:id="rId11"/>
            </p:custDataLst>
          </p:nvPr>
        </p:nvSpPr>
        <p:spPr>
          <a:xfrm>
            <a:off x="2402235" y="3125728"/>
            <a:ext cx="3033861" cy="323850"/>
          </a:xfrm>
          <a:prstGeom prst="rect">
            <a:avLst/>
          </a:prstGeom>
          <a:solidFill>
            <a:schemeClr val="accent1"/>
          </a:solidFill>
          <a:ln w="25400" cap="flat" cmpd="sng" algn="ctr">
            <a:noFill/>
            <a:prstDash val="solid"/>
          </a:ln>
          <a:effectLst/>
        </p:spPr>
        <p:txBody>
          <a:bodyPr lIns="67500" tIns="35100" rIns="67500" bIns="35100" anchor="ctr">
            <a:normAutofit/>
          </a:bodyPr>
          <a:lstStyle/>
          <a:p>
            <a:pPr>
              <a:defRPr/>
            </a:pPr>
            <a:r>
              <a:rPr lang="zh-CN" altLang="en-US" sz="1400" b="1" kern="0" dirty="0">
                <a:solidFill>
                  <a:srgbClr val="FFFFFF"/>
                </a:solidFill>
                <a:latin typeface="+mj-ea"/>
                <a:ea typeface="+mj-ea"/>
                <a:cs typeface="Arial" panose="020B0604020202020204" pitchFamily="34" charset="0"/>
              </a:rPr>
              <a:t>金蝶云星空动态服务建模</a:t>
            </a:r>
          </a:p>
        </p:txBody>
      </p:sp>
      <p:sp>
        <p:nvSpPr>
          <p:cNvPr id="24" name="TextBox 35"/>
          <p:cNvSpPr txBox="1"/>
          <p:nvPr>
            <p:custDataLst>
              <p:tags r:id="rId12"/>
            </p:custDataLst>
          </p:nvPr>
        </p:nvSpPr>
        <p:spPr>
          <a:xfrm>
            <a:off x="1865029" y="3594693"/>
            <a:ext cx="527447" cy="439095"/>
          </a:xfrm>
          <a:prstGeom prst="rect">
            <a:avLst/>
          </a:prstGeom>
          <a:noFill/>
        </p:spPr>
        <p:txBody>
          <a:bodyPr>
            <a:spAutoFit/>
          </a:bodyPr>
          <a:lstStyle/>
          <a:p>
            <a:pPr algn="r" fontAlgn="auto">
              <a:lnSpc>
                <a:spcPct val="120000"/>
              </a:lnSpc>
              <a:spcBef>
                <a:spcPts val="0"/>
              </a:spcBef>
              <a:spcAft>
                <a:spcPts val="0"/>
              </a:spcAft>
              <a:defRPr/>
            </a:pPr>
            <a:r>
              <a:rPr lang="en-US" sz="2100" kern="0" dirty="0" smtClean="0">
                <a:solidFill>
                  <a:schemeClr val="tx1">
                    <a:lumMod val="50000"/>
                    <a:lumOff val="50000"/>
                  </a:schemeClr>
                </a:solidFill>
                <a:latin typeface="Impact" panose="020B0806030902050204" pitchFamily="34" charset="0"/>
                <a:ea typeface="华文隶书" panose="02010800040101010101" pitchFamily="2" charset="-122"/>
                <a:cs typeface="Verdana" panose="020B0604030504040204" pitchFamily="34" charset="0"/>
              </a:rPr>
              <a:t>05</a:t>
            </a:r>
            <a:endParaRPr lang="en-US" sz="2100" kern="0" dirty="0">
              <a:solidFill>
                <a:schemeClr val="tx1">
                  <a:lumMod val="50000"/>
                  <a:lumOff val="50000"/>
                </a:schemeClr>
              </a:solidFill>
              <a:latin typeface="Impact" panose="020B0806030902050204" pitchFamily="34" charset="0"/>
              <a:ea typeface="华文隶书" panose="02010800040101010101" pitchFamily="2" charset="-122"/>
              <a:cs typeface="Verdana" panose="020B0604030504040204" pitchFamily="34" charset="0"/>
            </a:endParaRPr>
          </a:p>
        </p:txBody>
      </p:sp>
      <p:sp>
        <p:nvSpPr>
          <p:cNvPr id="25" name="矩形 24"/>
          <p:cNvSpPr/>
          <p:nvPr>
            <p:custDataLst>
              <p:tags r:id="rId13"/>
            </p:custDataLst>
          </p:nvPr>
        </p:nvSpPr>
        <p:spPr>
          <a:xfrm>
            <a:off x="2397448" y="3662901"/>
            <a:ext cx="3326680" cy="323850"/>
          </a:xfrm>
          <a:prstGeom prst="rect">
            <a:avLst/>
          </a:prstGeom>
          <a:solidFill>
            <a:schemeClr val="accent1"/>
          </a:solidFill>
          <a:ln w="25400" cap="flat" cmpd="sng" algn="ctr">
            <a:noFill/>
            <a:prstDash val="solid"/>
          </a:ln>
          <a:effectLst/>
        </p:spPr>
        <p:txBody>
          <a:bodyPr lIns="67500" tIns="35100" rIns="67500" bIns="35100" anchor="ctr">
            <a:normAutofit/>
          </a:bodyPr>
          <a:lstStyle/>
          <a:p>
            <a:pPr>
              <a:buFont typeface="Wingdings" pitchFamily="2" charset="2"/>
              <a:buNone/>
              <a:defRPr/>
            </a:pPr>
            <a:r>
              <a:rPr lang="zh-CN" altLang="en-US" sz="1400" b="1" kern="0" dirty="0">
                <a:solidFill>
                  <a:srgbClr val="FFFFFF"/>
                </a:solidFill>
                <a:latin typeface="+mj-ea"/>
                <a:ea typeface="+mj-ea"/>
                <a:cs typeface="Arial" panose="020B0604020202020204" pitchFamily="34" charset="0"/>
              </a:rPr>
              <a:t>金蝶云星空开发架构与开发流程</a:t>
            </a:r>
          </a:p>
        </p:txBody>
      </p:sp>
    </p:spTree>
    <p:extLst>
      <p:ext uri="{BB962C8B-B14F-4D97-AF65-F5344CB8AC3E}">
        <p14:creationId xmlns:p14="http://schemas.microsoft.com/office/powerpoint/2010/main" val="2474102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标题 112"/>
          <p:cNvSpPr>
            <a:spLocks noGrp="1"/>
          </p:cNvSpPr>
          <p:nvPr>
            <p:ph type="title"/>
          </p:nvPr>
        </p:nvSpPr>
        <p:spPr/>
        <p:txBody>
          <a:bodyPr>
            <a:normAutofit/>
          </a:bodyPr>
          <a:lstStyle/>
          <a:p>
            <a:r>
              <a:rPr lang="zh-CN" altLang="en-US" dirty="0" smtClean="0">
                <a:effectLst>
                  <a:outerShdw blurRad="38100" dist="38100" dir="2700000" algn="tl">
                    <a:srgbClr val="C0C0C0"/>
                  </a:outerShdw>
                </a:effectLst>
                <a:latin typeface="微软雅黑" pitchFamily="34" charset="-122"/>
                <a:ea typeface="微软雅黑" pitchFamily="34" charset="-122"/>
              </a:rPr>
              <a:t>金蝶云星空架构理念</a:t>
            </a:r>
            <a:endParaRPr lang="zh-CN" altLang="en-US" dirty="0"/>
          </a:p>
        </p:txBody>
      </p:sp>
      <p:sp>
        <p:nvSpPr>
          <p:cNvPr id="114" name="AutoShape 4"/>
          <p:cNvSpPr>
            <a:spLocks noChangeArrowheads="1"/>
          </p:cNvSpPr>
          <p:nvPr/>
        </p:nvSpPr>
        <p:spPr bwMode="gray">
          <a:xfrm>
            <a:off x="1049514" y="1066129"/>
            <a:ext cx="2320925" cy="2682082"/>
          </a:xfrm>
          <a:prstGeom prst="roundRect">
            <a:avLst>
              <a:gd name="adj" fmla="val 17509"/>
            </a:avLst>
          </a:prstGeom>
          <a:gradFill rotWithShape="1">
            <a:gsLst>
              <a:gs pos="0">
                <a:srgbClr val="4E91D4"/>
              </a:gs>
              <a:gs pos="100000">
                <a:srgbClr val="3477A4"/>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15" name="AutoShape 5"/>
          <p:cNvSpPr>
            <a:spLocks noChangeArrowheads="1"/>
          </p:cNvSpPr>
          <p:nvPr/>
        </p:nvSpPr>
        <p:spPr bwMode="gray">
          <a:xfrm>
            <a:off x="1087614" y="1050254"/>
            <a:ext cx="2251075" cy="2529610"/>
          </a:xfrm>
          <a:prstGeom prst="roundRect">
            <a:avLst>
              <a:gd name="adj" fmla="val 16667"/>
            </a:avLst>
          </a:prstGeom>
          <a:solidFill>
            <a:srgbClr val="3CA1E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17" name="AutoShape 7"/>
          <p:cNvSpPr>
            <a:spLocks noChangeArrowheads="1"/>
          </p:cNvSpPr>
          <p:nvPr/>
        </p:nvSpPr>
        <p:spPr bwMode="gray">
          <a:xfrm>
            <a:off x="1108251" y="1096290"/>
            <a:ext cx="2219325" cy="825500"/>
          </a:xfrm>
          <a:prstGeom prst="roundRect">
            <a:avLst>
              <a:gd name="adj" fmla="val 50000"/>
            </a:avLst>
          </a:prstGeom>
          <a:gradFill rotWithShape="1">
            <a:gsLst>
              <a:gs pos="0">
                <a:srgbClr val="BEE0F7"/>
              </a:gs>
              <a:gs pos="100000">
                <a:srgbClr val="3CA1E6">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nvGrpSpPr>
          <p:cNvPr id="118" name="组合 46"/>
          <p:cNvGrpSpPr>
            <a:grpSpLocks/>
          </p:cNvGrpSpPr>
          <p:nvPr/>
        </p:nvGrpSpPr>
        <p:grpSpPr bwMode="auto">
          <a:xfrm>
            <a:off x="1841676" y="650203"/>
            <a:ext cx="642938" cy="622300"/>
            <a:chOff x="1887538" y="1576424"/>
            <a:chExt cx="642938" cy="622726"/>
          </a:xfrm>
        </p:grpSpPr>
        <p:grpSp>
          <p:nvGrpSpPr>
            <p:cNvPr id="119" name="Group 10"/>
            <p:cNvGrpSpPr>
              <a:grpSpLocks/>
            </p:cNvGrpSpPr>
            <p:nvPr/>
          </p:nvGrpSpPr>
          <p:grpSpPr bwMode="auto">
            <a:xfrm>
              <a:off x="1887538" y="1576424"/>
              <a:ext cx="642938" cy="622726"/>
              <a:chOff x="1289" y="587"/>
              <a:chExt cx="668" cy="647"/>
            </a:xfrm>
          </p:grpSpPr>
          <p:sp>
            <p:nvSpPr>
              <p:cNvPr id="121" name="Oval 11"/>
              <p:cNvSpPr>
                <a:spLocks noChangeArrowheads="1"/>
              </p:cNvSpPr>
              <p:nvPr/>
            </p:nvSpPr>
            <p:spPr bwMode="gray">
              <a:xfrm>
                <a:off x="1289" y="623"/>
                <a:ext cx="668" cy="585"/>
              </a:xfrm>
              <a:prstGeom prst="ellipse">
                <a:avLst/>
              </a:prstGeom>
              <a:solidFill>
                <a:srgbClr val="333333"/>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p>
                <a:endParaRPr lang="zh-CN" altLang="en-US"/>
              </a:p>
            </p:txBody>
          </p:sp>
          <p:sp>
            <p:nvSpPr>
              <p:cNvPr id="122" name="Oval 12"/>
              <p:cNvSpPr>
                <a:spLocks noChangeArrowheads="1"/>
              </p:cNvSpPr>
              <p:nvPr/>
            </p:nvSpPr>
            <p:spPr bwMode="gray">
              <a:xfrm>
                <a:off x="1296" y="587"/>
                <a:ext cx="646" cy="647"/>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endParaRPr lang="zh-CN" altLang="en-US"/>
              </a:p>
            </p:txBody>
          </p:sp>
          <p:sp>
            <p:nvSpPr>
              <p:cNvPr id="123" name="Oval 13"/>
              <p:cNvSpPr>
                <a:spLocks noChangeArrowheads="1"/>
              </p:cNvSpPr>
              <p:nvPr/>
            </p:nvSpPr>
            <p:spPr bwMode="gray">
              <a:xfrm>
                <a:off x="1304" y="591"/>
                <a:ext cx="631" cy="63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endParaRPr lang="zh-CN" altLang="en-US"/>
              </a:p>
            </p:txBody>
          </p:sp>
          <p:sp>
            <p:nvSpPr>
              <p:cNvPr id="124" name="Oval 14"/>
              <p:cNvSpPr>
                <a:spLocks noChangeArrowheads="1"/>
              </p:cNvSpPr>
              <p:nvPr/>
            </p:nvSpPr>
            <p:spPr bwMode="gray">
              <a:xfrm>
                <a:off x="1311" y="597"/>
                <a:ext cx="600" cy="589"/>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endParaRPr lang="zh-CN" altLang="en-US"/>
              </a:p>
            </p:txBody>
          </p:sp>
          <p:sp>
            <p:nvSpPr>
              <p:cNvPr id="125" name="Oval 15"/>
              <p:cNvSpPr>
                <a:spLocks noChangeArrowheads="1"/>
              </p:cNvSpPr>
              <p:nvPr/>
            </p:nvSpPr>
            <p:spPr bwMode="gray">
              <a:xfrm>
                <a:off x="1346" y="613"/>
                <a:ext cx="533" cy="479"/>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endParaRPr lang="zh-CN" altLang="en-US"/>
              </a:p>
            </p:txBody>
          </p:sp>
        </p:grpSp>
        <p:sp>
          <p:nvSpPr>
            <p:cNvPr id="120" name="Text Box 16"/>
            <p:cNvSpPr txBox="1">
              <a:spLocks noChangeArrowheads="1"/>
            </p:cNvSpPr>
            <p:nvPr/>
          </p:nvSpPr>
          <p:spPr bwMode="gray">
            <a:xfrm>
              <a:off x="2025650" y="1663688"/>
              <a:ext cx="373820"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000">
                  <a:solidFill>
                    <a:schemeClr val="tx1"/>
                  </a:solidFill>
                  <a:latin typeface="宋体" pitchFamily="2" charset="-122"/>
                  <a:ea typeface="宋体" pitchFamily="2" charset="-122"/>
                </a:defRPr>
              </a:lvl1pPr>
              <a:lvl2pPr marL="742950" indent="-285750" eaLnBrk="0" hangingPunct="0">
                <a:defRPr sz="2000">
                  <a:solidFill>
                    <a:schemeClr val="tx1"/>
                  </a:solidFill>
                  <a:latin typeface="宋体" pitchFamily="2" charset="-122"/>
                  <a:ea typeface="宋体" pitchFamily="2" charset="-122"/>
                </a:defRPr>
              </a:lvl2pPr>
              <a:lvl3pPr marL="1143000" indent="-228600" eaLnBrk="0" hangingPunct="0">
                <a:defRPr sz="2000">
                  <a:solidFill>
                    <a:schemeClr val="tx1"/>
                  </a:solidFill>
                  <a:latin typeface="宋体" pitchFamily="2" charset="-122"/>
                  <a:ea typeface="宋体" pitchFamily="2" charset="-122"/>
                </a:defRPr>
              </a:lvl3pPr>
              <a:lvl4pPr marL="1600200" indent="-228600" eaLnBrk="0" hangingPunct="0">
                <a:defRPr sz="2000">
                  <a:solidFill>
                    <a:schemeClr val="tx1"/>
                  </a:solidFill>
                  <a:latin typeface="宋体" pitchFamily="2" charset="-122"/>
                  <a:ea typeface="宋体" pitchFamily="2" charset="-122"/>
                </a:defRPr>
              </a:lvl4pPr>
              <a:lvl5pPr marL="2057400" indent="-228600" eaLnBrk="0" hangingPunct="0">
                <a:defRPr sz="20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0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0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0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000">
                  <a:solidFill>
                    <a:schemeClr val="tx1"/>
                  </a:solidFill>
                  <a:latin typeface="宋体" pitchFamily="2" charset="-122"/>
                  <a:ea typeface="宋体" pitchFamily="2" charset="-122"/>
                </a:defRPr>
              </a:lvl9pPr>
            </a:lstStyle>
            <a:p>
              <a:pPr eaLnBrk="1" hangingPunct="1"/>
              <a:r>
                <a:rPr lang="en-US" altLang="zh-CN" sz="2400" b="1">
                  <a:solidFill>
                    <a:srgbClr val="000000"/>
                  </a:solidFill>
                  <a:latin typeface="微软雅黑" pitchFamily="34" charset="-122"/>
                  <a:ea typeface="微软雅黑" pitchFamily="34" charset="-122"/>
                </a:rPr>
                <a:t>1</a:t>
              </a:r>
            </a:p>
          </p:txBody>
        </p:sp>
      </p:grpSp>
      <p:sp>
        <p:nvSpPr>
          <p:cNvPr id="126" name="AutoShape 19"/>
          <p:cNvSpPr>
            <a:spLocks noChangeArrowheads="1"/>
          </p:cNvSpPr>
          <p:nvPr/>
        </p:nvSpPr>
        <p:spPr bwMode="gray">
          <a:xfrm>
            <a:off x="3570464" y="1066129"/>
            <a:ext cx="2320925" cy="2682082"/>
          </a:xfrm>
          <a:prstGeom prst="roundRect">
            <a:avLst>
              <a:gd name="adj" fmla="val 17509"/>
            </a:avLst>
          </a:prstGeom>
          <a:gradFill rotWithShape="1">
            <a:gsLst>
              <a:gs pos="0">
                <a:srgbClr val="66AF35"/>
              </a:gs>
              <a:gs pos="100000">
                <a:srgbClr val="588D3D"/>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27" name="AutoShape 20"/>
          <p:cNvSpPr>
            <a:spLocks noChangeArrowheads="1"/>
          </p:cNvSpPr>
          <p:nvPr/>
        </p:nvSpPr>
        <p:spPr bwMode="gray">
          <a:xfrm>
            <a:off x="3608564" y="1078828"/>
            <a:ext cx="2251075" cy="2501035"/>
          </a:xfrm>
          <a:prstGeom prst="roundRect">
            <a:avLst>
              <a:gd name="adj" fmla="val 16667"/>
            </a:avLst>
          </a:prstGeom>
          <a:solidFill>
            <a:srgbClr val="99D84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29" name="AutoShape 22"/>
          <p:cNvSpPr>
            <a:spLocks noChangeArrowheads="1"/>
          </p:cNvSpPr>
          <p:nvPr/>
        </p:nvSpPr>
        <p:spPr bwMode="gray">
          <a:xfrm>
            <a:off x="3627614" y="1096290"/>
            <a:ext cx="2220912" cy="825500"/>
          </a:xfrm>
          <a:prstGeom prst="roundRect">
            <a:avLst>
              <a:gd name="adj" fmla="val 50000"/>
            </a:avLst>
          </a:prstGeom>
          <a:gradFill rotWithShape="1">
            <a:gsLst>
              <a:gs pos="0">
                <a:srgbClr val="DDF2C1"/>
              </a:gs>
              <a:gs pos="100000">
                <a:srgbClr val="99D844"/>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nvGrpSpPr>
          <p:cNvPr id="130" name="组合 47"/>
          <p:cNvGrpSpPr>
            <a:grpSpLocks/>
          </p:cNvGrpSpPr>
          <p:nvPr/>
        </p:nvGrpSpPr>
        <p:grpSpPr bwMode="auto">
          <a:xfrm>
            <a:off x="4367389" y="654965"/>
            <a:ext cx="642937" cy="622300"/>
            <a:chOff x="4249738" y="1576375"/>
            <a:chExt cx="642938" cy="622300"/>
          </a:xfrm>
        </p:grpSpPr>
        <p:sp>
          <p:nvSpPr>
            <p:cNvPr id="131" name="Oval 23"/>
            <p:cNvSpPr>
              <a:spLocks noChangeArrowheads="1"/>
            </p:cNvSpPr>
            <p:nvPr/>
          </p:nvSpPr>
          <p:spPr bwMode="gray">
            <a:xfrm>
              <a:off x="4249738" y="1611766"/>
              <a:ext cx="642938" cy="562630"/>
            </a:xfrm>
            <a:prstGeom prst="ellipse">
              <a:avLst/>
            </a:prstGeom>
            <a:solidFill>
              <a:srgbClr val="333333"/>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p>
              <a:endParaRPr lang="zh-CN" altLang="en-US"/>
            </a:p>
          </p:txBody>
        </p:sp>
        <p:sp>
          <p:nvSpPr>
            <p:cNvPr id="132" name="Oval 24"/>
            <p:cNvSpPr>
              <a:spLocks noChangeArrowheads="1"/>
            </p:cNvSpPr>
            <p:nvPr/>
          </p:nvSpPr>
          <p:spPr bwMode="gray">
            <a:xfrm>
              <a:off x="4256088" y="1576375"/>
              <a:ext cx="622300" cy="622300"/>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endParaRPr lang="zh-CN" altLang="en-US"/>
            </a:p>
          </p:txBody>
        </p:sp>
        <p:sp>
          <p:nvSpPr>
            <p:cNvPr id="133" name="Oval 25"/>
            <p:cNvSpPr>
              <a:spLocks noChangeArrowheads="1"/>
            </p:cNvSpPr>
            <p:nvPr/>
          </p:nvSpPr>
          <p:spPr bwMode="gray">
            <a:xfrm>
              <a:off x="4264025" y="1579550"/>
              <a:ext cx="608013" cy="608013"/>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endParaRPr lang="zh-CN" altLang="en-US"/>
            </a:p>
          </p:txBody>
        </p:sp>
        <p:sp>
          <p:nvSpPr>
            <p:cNvPr id="134" name="Oval 26"/>
            <p:cNvSpPr>
              <a:spLocks noChangeArrowheads="1"/>
            </p:cNvSpPr>
            <p:nvPr/>
          </p:nvSpPr>
          <p:spPr bwMode="gray">
            <a:xfrm>
              <a:off x="4270375" y="1585900"/>
              <a:ext cx="577850" cy="566738"/>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endParaRPr lang="zh-CN" altLang="en-US"/>
            </a:p>
          </p:txBody>
        </p:sp>
        <p:sp>
          <p:nvSpPr>
            <p:cNvPr id="135" name="Oval 27"/>
            <p:cNvSpPr>
              <a:spLocks noChangeArrowheads="1"/>
            </p:cNvSpPr>
            <p:nvPr/>
          </p:nvSpPr>
          <p:spPr bwMode="gray">
            <a:xfrm>
              <a:off x="4305300" y="1601775"/>
              <a:ext cx="512763" cy="460375"/>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endParaRPr lang="zh-CN" altLang="en-US"/>
            </a:p>
          </p:txBody>
        </p:sp>
        <p:sp>
          <p:nvSpPr>
            <p:cNvPr id="136" name="Text Box 28"/>
            <p:cNvSpPr txBox="1">
              <a:spLocks noChangeArrowheads="1"/>
            </p:cNvSpPr>
            <p:nvPr/>
          </p:nvSpPr>
          <p:spPr bwMode="gray">
            <a:xfrm>
              <a:off x="4387850" y="1663687"/>
              <a:ext cx="3738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000">
                  <a:solidFill>
                    <a:schemeClr val="tx1"/>
                  </a:solidFill>
                  <a:latin typeface="宋体" pitchFamily="2" charset="-122"/>
                  <a:ea typeface="宋体" pitchFamily="2" charset="-122"/>
                </a:defRPr>
              </a:lvl1pPr>
              <a:lvl2pPr marL="742950" indent="-285750" eaLnBrk="0" hangingPunct="0">
                <a:defRPr sz="2000">
                  <a:solidFill>
                    <a:schemeClr val="tx1"/>
                  </a:solidFill>
                  <a:latin typeface="宋体" pitchFamily="2" charset="-122"/>
                  <a:ea typeface="宋体" pitchFamily="2" charset="-122"/>
                </a:defRPr>
              </a:lvl2pPr>
              <a:lvl3pPr marL="1143000" indent="-228600" eaLnBrk="0" hangingPunct="0">
                <a:defRPr sz="2000">
                  <a:solidFill>
                    <a:schemeClr val="tx1"/>
                  </a:solidFill>
                  <a:latin typeface="宋体" pitchFamily="2" charset="-122"/>
                  <a:ea typeface="宋体" pitchFamily="2" charset="-122"/>
                </a:defRPr>
              </a:lvl3pPr>
              <a:lvl4pPr marL="1600200" indent="-228600" eaLnBrk="0" hangingPunct="0">
                <a:defRPr sz="2000">
                  <a:solidFill>
                    <a:schemeClr val="tx1"/>
                  </a:solidFill>
                  <a:latin typeface="宋体" pitchFamily="2" charset="-122"/>
                  <a:ea typeface="宋体" pitchFamily="2" charset="-122"/>
                </a:defRPr>
              </a:lvl4pPr>
              <a:lvl5pPr marL="2057400" indent="-228600" eaLnBrk="0" hangingPunct="0">
                <a:defRPr sz="20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0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0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0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000">
                  <a:solidFill>
                    <a:schemeClr val="tx1"/>
                  </a:solidFill>
                  <a:latin typeface="宋体" pitchFamily="2" charset="-122"/>
                  <a:ea typeface="宋体" pitchFamily="2" charset="-122"/>
                </a:defRPr>
              </a:lvl9pPr>
            </a:lstStyle>
            <a:p>
              <a:pPr eaLnBrk="1" hangingPunct="1"/>
              <a:r>
                <a:rPr lang="en-US" altLang="zh-CN" sz="2400" b="1">
                  <a:solidFill>
                    <a:srgbClr val="000000"/>
                  </a:solidFill>
                  <a:latin typeface="微软雅黑" pitchFamily="34" charset="-122"/>
                  <a:ea typeface="微软雅黑" pitchFamily="34" charset="-122"/>
                </a:rPr>
                <a:t>2</a:t>
              </a:r>
            </a:p>
          </p:txBody>
        </p:sp>
      </p:grpSp>
      <p:sp>
        <p:nvSpPr>
          <p:cNvPr id="137" name="AutoShape 30"/>
          <p:cNvSpPr>
            <a:spLocks noChangeArrowheads="1"/>
          </p:cNvSpPr>
          <p:nvPr/>
        </p:nvSpPr>
        <p:spPr bwMode="gray">
          <a:xfrm>
            <a:off x="3570464" y="3885356"/>
            <a:ext cx="2308225" cy="869950"/>
          </a:xfrm>
          <a:prstGeom prst="roundRect">
            <a:avLst>
              <a:gd name="adj" fmla="val 40389"/>
            </a:avLst>
          </a:prstGeom>
          <a:gradFill rotWithShape="1">
            <a:gsLst>
              <a:gs pos="0">
                <a:srgbClr val="B2B2B2"/>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38" name="AutoShape 31"/>
          <p:cNvSpPr>
            <a:spLocks noChangeArrowheads="1"/>
          </p:cNvSpPr>
          <p:nvPr/>
        </p:nvSpPr>
        <p:spPr bwMode="gray">
          <a:xfrm>
            <a:off x="3614914" y="3909169"/>
            <a:ext cx="2208212" cy="708025"/>
          </a:xfrm>
          <a:prstGeom prst="roundRect">
            <a:avLst>
              <a:gd name="adj" fmla="val 50000"/>
            </a:avLst>
          </a:prstGeom>
          <a:gradFill rotWithShape="1">
            <a:gsLst>
              <a:gs pos="0">
                <a:srgbClr val="DDDDDD"/>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zh-CN" altLang="en-US" sz="2400" b="1">
                <a:latin typeface="微软雅黑" pitchFamily="34" charset="-122"/>
                <a:ea typeface="微软雅黑" pitchFamily="34" charset="-122"/>
              </a:rPr>
              <a:t>标准</a:t>
            </a:r>
          </a:p>
        </p:txBody>
      </p:sp>
      <p:sp>
        <p:nvSpPr>
          <p:cNvPr id="139" name="AutoShape 33"/>
          <p:cNvSpPr>
            <a:spLocks noChangeArrowheads="1"/>
          </p:cNvSpPr>
          <p:nvPr/>
        </p:nvSpPr>
        <p:spPr bwMode="gray">
          <a:xfrm>
            <a:off x="6145389" y="1066129"/>
            <a:ext cx="2320925" cy="2682082"/>
          </a:xfrm>
          <a:prstGeom prst="roundRect">
            <a:avLst>
              <a:gd name="adj" fmla="val 17509"/>
            </a:avLst>
          </a:prstGeom>
          <a:gradFill rotWithShape="1">
            <a:gsLst>
              <a:gs pos="0">
                <a:srgbClr val="C16237"/>
              </a:gs>
              <a:gs pos="100000">
                <a:srgbClr val="AB4E47"/>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40" name="AutoShape 34"/>
          <p:cNvSpPr>
            <a:spLocks noChangeArrowheads="1"/>
          </p:cNvSpPr>
          <p:nvPr/>
        </p:nvSpPr>
        <p:spPr bwMode="gray">
          <a:xfrm>
            <a:off x="6183489" y="1050254"/>
            <a:ext cx="2251075" cy="2529610"/>
          </a:xfrm>
          <a:prstGeom prst="roundRect">
            <a:avLst>
              <a:gd name="adj" fmla="val 16667"/>
            </a:avLst>
          </a:prstGeom>
          <a:solidFill>
            <a:srgbClr val="E98B6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41" name="AutoShape 36"/>
          <p:cNvSpPr>
            <a:spLocks noChangeArrowheads="1"/>
          </p:cNvSpPr>
          <p:nvPr/>
        </p:nvSpPr>
        <p:spPr bwMode="gray">
          <a:xfrm>
            <a:off x="6204126" y="1096290"/>
            <a:ext cx="2219325" cy="825500"/>
          </a:xfrm>
          <a:prstGeom prst="roundRect">
            <a:avLst>
              <a:gd name="adj" fmla="val 50000"/>
            </a:avLst>
          </a:prstGeom>
          <a:gradFill rotWithShape="1">
            <a:gsLst>
              <a:gs pos="0">
                <a:srgbClr val="F8D8CC"/>
              </a:gs>
              <a:gs pos="100000">
                <a:srgbClr val="E98B6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nvGrpSpPr>
          <p:cNvPr id="142" name="组合 48"/>
          <p:cNvGrpSpPr>
            <a:grpSpLocks/>
          </p:cNvGrpSpPr>
          <p:nvPr/>
        </p:nvGrpSpPr>
        <p:grpSpPr bwMode="auto">
          <a:xfrm>
            <a:off x="6959776" y="654965"/>
            <a:ext cx="642938" cy="622300"/>
            <a:chOff x="6611938" y="1576424"/>
            <a:chExt cx="642938" cy="622726"/>
          </a:xfrm>
        </p:grpSpPr>
        <p:grpSp>
          <p:nvGrpSpPr>
            <p:cNvPr id="143" name="Group 37"/>
            <p:cNvGrpSpPr>
              <a:grpSpLocks/>
            </p:cNvGrpSpPr>
            <p:nvPr/>
          </p:nvGrpSpPr>
          <p:grpSpPr bwMode="auto">
            <a:xfrm>
              <a:off x="6611938" y="1576424"/>
              <a:ext cx="642938" cy="622726"/>
              <a:chOff x="1289" y="587"/>
              <a:chExt cx="668" cy="647"/>
            </a:xfrm>
          </p:grpSpPr>
          <p:sp>
            <p:nvSpPr>
              <p:cNvPr id="145" name="Oval 38"/>
              <p:cNvSpPr>
                <a:spLocks noChangeArrowheads="1"/>
              </p:cNvSpPr>
              <p:nvPr/>
            </p:nvSpPr>
            <p:spPr bwMode="gray">
              <a:xfrm>
                <a:off x="1289" y="623"/>
                <a:ext cx="668" cy="585"/>
              </a:xfrm>
              <a:prstGeom prst="ellipse">
                <a:avLst/>
              </a:prstGeom>
              <a:solidFill>
                <a:srgbClr val="333333"/>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p>
                <a:endParaRPr lang="zh-CN" altLang="en-US"/>
              </a:p>
            </p:txBody>
          </p:sp>
          <p:sp>
            <p:nvSpPr>
              <p:cNvPr id="146" name="Oval 39"/>
              <p:cNvSpPr>
                <a:spLocks noChangeArrowheads="1"/>
              </p:cNvSpPr>
              <p:nvPr/>
            </p:nvSpPr>
            <p:spPr bwMode="gray">
              <a:xfrm>
                <a:off x="1296" y="587"/>
                <a:ext cx="646" cy="647"/>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endParaRPr lang="zh-CN" altLang="en-US"/>
              </a:p>
            </p:txBody>
          </p:sp>
          <p:sp>
            <p:nvSpPr>
              <p:cNvPr id="147" name="Oval 40"/>
              <p:cNvSpPr>
                <a:spLocks noChangeArrowheads="1"/>
              </p:cNvSpPr>
              <p:nvPr/>
            </p:nvSpPr>
            <p:spPr bwMode="gray">
              <a:xfrm>
                <a:off x="1304" y="591"/>
                <a:ext cx="631" cy="63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endParaRPr lang="zh-CN" altLang="en-US"/>
              </a:p>
            </p:txBody>
          </p:sp>
          <p:sp>
            <p:nvSpPr>
              <p:cNvPr id="148" name="Oval 41"/>
              <p:cNvSpPr>
                <a:spLocks noChangeArrowheads="1"/>
              </p:cNvSpPr>
              <p:nvPr/>
            </p:nvSpPr>
            <p:spPr bwMode="gray">
              <a:xfrm>
                <a:off x="1311" y="597"/>
                <a:ext cx="600" cy="589"/>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endParaRPr lang="zh-CN" altLang="en-US"/>
              </a:p>
            </p:txBody>
          </p:sp>
          <p:sp>
            <p:nvSpPr>
              <p:cNvPr id="149" name="Oval 42"/>
              <p:cNvSpPr>
                <a:spLocks noChangeArrowheads="1"/>
              </p:cNvSpPr>
              <p:nvPr/>
            </p:nvSpPr>
            <p:spPr bwMode="gray">
              <a:xfrm>
                <a:off x="1346" y="613"/>
                <a:ext cx="533" cy="479"/>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endParaRPr lang="zh-CN" altLang="en-US"/>
              </a:p>
            </p:txBody>
          </p:sp>
        </p:grpSp>
        <p:sp>
          <p:nvSpPr>
            <p:cNvPr id="144" name="Text Box 43"/>
            <p:cNvSpPr txBox="1">
              <a:spLocks noChangeArrowheads="1"/>
            </p:cNvSpPr>
            <p:nvPr/>
          </p:nvSpPr>
          <p:spPr bwMode="gray">
            <a:xfrm>
              <a:off x="6746043" y="1663688"/>
              <a:ext cx="373820"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000">
                  <a:solidFill>
                    <a:schemeClr val="tx1"/>
                  </a:solidFill>
                  <a:latin typeface="宋体" pitchFamily="2" charset="-122"/>
                  <a:ea typeface="宋体" pitchFamily="2" charset="-122"/>
                </a:defRPr>
              </a:lvl1pPr>
              <a:lvl2pPr marL="742950" indent="-285750" eaLnBrk="0" hangingPunct="0">
                <a:defRPr sz="2000">
                  <a:solidFill>
                    <a:schemeClr val="tx1"/>
                  </a:solidFill>
                  <a:latin typeface="宋体" pitchFamily="2" charset="-122"/>
                  <a:ea typeface="宋体" pitchFamily="2" charset="-122"/>
                </a:defRPr>
              </a:lvl2pPr>
              <a:lvl3pPr marL="1143000" indent="-228600" eaLnBrk="0" hangingPunct="0">
                <a:defRPr sz="2000">
                  <a:solidFill>
                    <a:schemeClr val="tx1"/>
                  </a:solidFill>
                  <a:latin typeface="宋体" pitchFamily="2" charset="-122"/>
                  <a:ea typeface="宋体" pitchFamily="2" charset="-122"/>
                </a:defRPr>
              </a:lvl3pPr>
              <a:lvl4pPr marL="1600200" indent="-228600" eaLnBrk="0" hangingPunct="0">
                <a:defRPr sz="2000">
                  <a:solidFill>
                    <a:schemeClr val="tx1"/>
                  </a:solidFill>
                  <a:latin typeface="宋体" pitchFamily="2" charset="-122"/>
                  <a:ea typeface="宋体" pitchFamily="2" charset="-122"/>
                </a:defRPr>
              </a:lvl4pPr>
              <a:lvl5pPr marL="2057400" indent="-228600" eaLnBrk="0" hangingPunct="0">
                <a:defRPr sz="20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0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0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0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000">
                  <a:solidFill>
                    <a:schemeClr val="tx1"/>
                  </a:solidFill>
                  <a:latin typeface="宋体" pitchFamily="2" charset="-122"/>
                  <a:ea typeface="宋体" pitchFamily="2" charset="-122"/>
                </a:defRPr>
              </a:lvl9pPr>
            </a:lstStyle>
            <a:p>
              <a:pPr algn="ctr" eaLnBrk="1" hangingPunct="1"/>
              <a:r>
                <a:rPr lang="en-US" altLang="zh-CN" sz="2400" b="1">
                  <a:solidFill>
                    <a:srgbClr val="000000"/>
                  </a:solidFill>
                  <a:latin typeface="微软雅黑" pitchFamily="34" charset="-122"/>
                  <a:ea typeface="微软雅黑" pitchFamily="34" charset="-122"/>
                </a:rPr>
                <a:t>3</a:t>
              </a:r>
            </a:p>
          </p:txBody>
        </p:sp>
      </p:grpSp>
      <p:sp>
        <p:nvSpPr>
          <p:cNvPr id="150" name="AutoShape 45"/>
          <p:cNvSpPr>
            <a:spLocks noChangeArrowheads="1"/>
          </p:cNvSpPr>
          <p:nvPr/>
        </p:nvSpPr>
        <p:spPr bwMode="gray">
          <a:xfrm>
            <a:off x="6159676" y="3885356"/>
            <a:ext cx="2306638" cy="869950"/>
          </a:xfrm>
          <a:prstGeom prst="roundRect">
            <a:avLst>
              <a:gd name="adj" fmla="val 40389"/>
            </a:avLst>
          </a:prstGeom>
          <a:gradFill rotWithShape="1">
            <a:gsLst>
              <a:gs pos="0">
                <a:srgbClr val="B2B2B2"/>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51" name="AutoShape 46"/>
          <p:cNvSpPr>
            <a:spLocks noChangeArrowheads="1"/>
          </p:cNvSpPr>
          <p:nvPr/>
        </p:nvSpPr>
        <p:spPr bwMode="gray">
          <a:xfrm>
            <a:off x="6204126" y="3909169"/>
            <a:ext cx="2206625" cy="708025"/>
          </a:xfrm>
          <a:prstGeom prst="roundRect">
            <a:avLst>
              <a:gd name="adj" fmla="val 50000"/>
            </a:avLst>
          </a:prstGeom>
          <a:gradFill rotWithShape="1">
            <a:gsLst>
              <a:gs pos="0">
                <a:srgbClr val="DDDDDD"/>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zh-CN" altLang="en-US" sz="2400" b="1">
                <a:latin typeface="微软雅黑" pitchFamily="34" charset="-122"/>
                <a:ea typeface="微软雅黑" pitchFamily="34" charset="-122"/>
              </a:rPr>
              <a:t>社交化</a:t>
            </a:r>
          </a:p>
        </p:txBody>
      </p:sp>
      <p:sp>
        <p:nvSpPr>
          <p:cNvPr id="152" name="AutoShape 30"/>
          <p:cNvSpPr>
            <a:spLocks noChangeArrowheads="1"/>
          </p:cNvSpPr>
          <p:nvPr/>
        </p:nvSpPr>
        <p:spPr bwMode="gray">
          <a:xfrm>
            <a:off x="1078089" y="3867894"/>
            <a:ext cx="2306637" cy="869950"/>
          </a:xfrm>
          <a:prstGeom prst="roundRect">
            <a:avLst>
              <a:gd name="adj" fmla="val 40389"/>
            </a:avLst>
          </a:prstGeom>
          <a:gradFill rotWithShape="1">
            <a:gsLst>
              <a:gs pos="0">
                <a:srgbClr val="B2B2B2"/>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53" name="AutoShape 31"/>
          <p:cNvSpPr>
            <a:spLocks noChangeArrowheads="1"/>
          </p:cNvSpPr>
          <p:nvPr/>
        </p:nvSpPr>
        <p:spPr bwMode="gray">
          <a:xfrm>
            <a:off x="1122539" y="3891706"/>
            <a:ext cx="2206625" cy="708025"/>
          </a:xfrm>
          <a:prstGeom prst="roundRect">
            <a:avLst>
              <a:gd name="adj" fmla="val 50000"/>
            </a:avLst>
          </a:prstGeom>
          <a:gradFill rotWithShape="1">
            <a:gsLst>
              <a:gs pos="0">
                <a:srgbClr val="DDDDDD"/>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zh-CN" altLang="en-US" sz="2400" b="1">
                <a:latin typeface="微软雅黑" pitchFamily="34" charset="-122"/>
                <a:ea typeface="微软雅黑" pitchFamily="34" charset="-122"/>
              </a:rPr>
              <a:t>开放</a:t>
            </a:r>
          </a:p>
        </p:txBody>
      </p:sp>
      <p:sp>
        <p:nvSpPr>
          <p:cNvPr id="154" name="TextBox 49"/>
          <p:cNvSpPr txBox="1">
            <a:spLocks noChangeArrowheads="1"/>
          </p:cNvSpPr>
          <p:nvPr/>
        </p:nvSpPr>
        <p:spPr bwMode="auto">
          <a:xfrm>
            <a:off x="1136826" y="1402678"/>
            <a:ext cx="2112963" cy="2138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000">
                <a:solidFill>
                  <a:schemeClr val="tx1"/>
                </a:solidFill>
                <a:latin typeface="宋体" pitchFamily="2" charset="-122"/>
                <a:ea typeface="宋体" pitchFamily="2" charset="-122"/>
              </a:defRPr>
            </a:lvl1pPr>
            <a:lvl2pPr marL="742950" indent="-285750" eaLnBrk="0" hangingPunct="0">
              <a:defRPr sz="2000">
                <a:solidFill>
                  <a:schemeClr val="tx1"/>
                </a:solidFill>
                <a:latin typeface="宋体" pitchFamily="2" charset="-122"/>
                <a:ea typeface="宋体" pitchFamily="2" charset="-122"/>
              </a:defRPr>
            </a:lvl2pPr>
            <a:lvl3pPr marL="1143000" indent="-228600" eaLnBrk="0" hangingPunct="0">
              <a:defRPr sz="2000">
                <a:solidFill>
                  <a:schemeClr val="tx1"/>
                </a:solidFill>
                <a:latin typeface="宋体" pitchFamily="2" charset="-122"/>
                <a:ea typeface="宋体" pitchFamily="2" charset="-122"/>
              </a:defRPr>
            </a:lvl3pPr>
            <a:lvl4pPr marL="1600200" indent="-228600" eaLnBrk="0" hangingPunct="0">
              <a:defRPr sz="2000">
                <a:solidFill>
                  <a:schemeClr val="tx1"/>
                </a:solidFill>
                <a:latin typeface="宋体" pitchFamily="2" charset="-122"/>
                <a:ea typeface="宋体" pitchFamily="2" charset="-122"/>
              </a:defRPr>
            </a:lvl4pPr>
            <a:lvl5pPr marL="2057400" indent="-228600" eaLnBrk="0" hangingPunct="0">
              <a:defRPr sz="20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0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0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0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000">
                <a:solidFill>
                  <a:schemeClr val="tx1"/>
                </a:solidFill>
                <a:latin typeface="宋体" pitchFamily="2" charset="-122"/>
                <a:ea typeface="宋体" pitchFamily="2" charset="-122"/>
              </a:defRPr>
            </a:lvl9pPr>
          </a:lstStyle>
          <a:p>
            <a:pPr>
              <a:spcBef>
                <a:spcPct val="20000"/>
              </a:spcBef>
              <a:buClr>
                <a:srgbClr val="E1B40C"/>
              </a:buClr>
              <a:buSzPct val="80000"/>
              <a:buFont typeface="Wingdings" pitchFamily="2" charset="2"/>
              <a:buChar char="l"/>
            </a:pPr>
            <a:r>
              <a:rPr lang="zh-CN" altLang="en-US" sz="1200" dirty="0">
                <a:solidFill>
                  <a:schemeClr val="bg1"/>
                </a:solidFill>
                <a:latin typeface="微软雅黑" pitchFamily="34" charset="-122"/>
                <a:ea typeface="微软雅黑" pitchFamily="34" charset="-122"/>
                <a:cs typeface="Arial" pitchFamily="34" charset="0"/>
              </a:rPr>
              <a:t>动态构建的多核算体系与业务流程设计模型，为企业提供了适应其动态发展的开放性管理平台；</a:t>
            </a:r>
            <a:endParaRPr lang="en-US" altLang="zh-CN" sz="1200" dirty="0">
              <a:solidFill>
                <a:schemeClr val="bg1"/>
              </a:solidFill>
              <a:latin typeface="微软雅黑" pitchFamily="34" charset="-122"/>
              <a:ea typeface="微软雅黑" pitchFamily="34" charset="-122"/>
              <a:cs typeface="Arial" pitchFamily="34" charset="0"/>
            </a:endParaRPr>
          </a:p>
          <a:p>
            <a:pPr>
              <a:spcBef>
                <a:spcPct val="20000"/>
              </a:spcBef>
              <a:buClr>
                <a:srgbClr val="E1B40C"/>
              </a:buClr>
              <a:buSzPct val="80000"/>
              <a:buFont typeface="Wingdings" pitchFamily="2" charset="2"/>
              <a:buChar char="l"/>
            </a:pPr>
            <a:r>
              <a:rPr lang="en-US" altLang="zh-CN" sz="1200" dirty="0">
                <a:solidFill>
                  <a:schemeClr val="bg1"/>
                </a:solidFill>
                <a:latin typeface="微软雅黑" pitchFamily="34" charset="-122"/>
                <a:ea typeface="微软雅黑" pitchFamily="34" charset="-122"/>
                <a:cs typeface="Arial" pitchFamily="34" charset="0"/>
              </a:rPr>
              <a:t>B/S</a:t>
            </a:r>
            <a:r>
              <a:rPr lang="zh-CN" altLang="en-US" sz="1200" dirty="0">
                <a:solidFill>
                  <a:schemeClr val="bg1"/>
                </a:solidFill>
                <a:latin typeface="微软雅黑" pitchFamily="34" charset="-122"/>
                <a:ea typeface="微软雅黑" pitchFamily="34" charset="-122"/>
                <a:cs typeface="Arial" pitchFamily="34" charset="0"/>
              </a:rPr>
              <a:t>、多端支持、跨数据库支持、</a:t>
            </a:r>
            <a:r>
              <a:rPr lang="en-US" altLang="zh-CN" sz="1200" dirty="0">
                <a:solidFill>
                  <a:schemeClr val="bg1"/>
                </a:solidFill>
                <a:latin typeface="微软雅黑" pitchFamily="34" charset="-122"/>
                <a:ea typeface="微软雅黑" pitchFamily="34" charset="-122"/>
                <a:cs typeface="Arial" pitchFamily="34" charset="0"/>
              </a:rPr>
              <a:t>SOA</a:t>
            </a:r>
            <a:r>
              <a:rPr lang="zh-CN" altLang="en-US" sz="1200" dirty="0">
                <a:solidFill>
                  <a:schemeClr val="bg1"/>
                </a:solidFill>
                <a:latin typeface="微软雅黑" pitchFamily="34" charset="-122"/>
                <a:ea typeface="微软雅黑" pitchFamily="34" charset="-122"/>
                <a:cs typeface="Arial" pitchFamily="34" charset="0"/>
              </a:rPr>
              <a:t>架构，为企业</a:t>
            </a:r>
            <a:r>
              <a:rPr lang="zh-CN" altLang="en-US" sz="1200" dirty="0" smtClean="0">
                <a:solidFill>
                  <a:schemeClr val="bg1"/>
                </a:solidFill>
                <a:latin typeface="微软雅黑" pitchFamily="34" charset="-122"/>
                <a:ea typeface="微软雅黑" pitchFamily="34" charset="-122"/>
                <a:cs typeface="Arial" pitchFamily="34" charset="0"/>
              </a:rPr>
              <a:t>提供开放</a:t>
            </a:r>
            <a:r>
              <a:rPr lang="zh-CN" altLang="en-US" sz="1200" dirty="0">
                <a:solidFill>
                  <a:schemeClr val="bg1"/>
                </a:solidFill>
                <a:latin typeface="微软雅黑" pitchFamily="34" charset="-122"/>
                <a:ea typeface="微软雅黑" pitchFamily="34" charset="-122"/>
                <a:cs typeface="Arial" pitchFamily="34" charset="0"/>
              </a:rPr>
              <a:t>的信息化整合平台；</a:t>
            </a:r>
            <a:endParaRPr lang="en-US" altLang="zh-CN" sz="1200" dirty="0">
              <a:solidFill>
                <a:schemeClr val="bg1"/>
              </a:solidFill>
              <a:latin typeface="微软雅黑" pitchFamily="34" charset="-122"/>
              <a:ea typeface="微软雅黑" pitchFamily="34" charset="-122"/>
              <a:cs typeface="Arial" pitchFamily="34" charset="0"/>
            </a:endParaRPr>
          </a:p>
          <a:p>
            <a:pPr>
              <a:spcBef>
                <a:spcPct val="20000"/>
              </a:spcBef>
              <a:buClr>
                <a:srgbClr val="E1B40C"/>
              </a:buClr>
              <a:buSzPct val="80000"/>
              <a:buFont typeface="Wingdings" pitchFamily="2" charset="2"/>
              <a:buChar char="l"/>
            </a:pPr>
            <a:r>
              <a:rPr lang="zh-CN" altLang="en-US" sz="1200" dirty="0">
                <a:solidFill>
                  <a:schemeClr val="bg1"/>
                </a:solidFill>
                <a:latin typeface="微软雅黑" pitchFamily="34" charset="-122"/>
                <a:ea typeface="微软雅黑" pitchFamily="34" charset="-122"/>
                <a:cs typeface="Arial" pitchFamily="34" charset="0"/>
              </a:rPr>
              <a:t>开放的</a:t>
            </a:r>
            <a:r>
              <a:rPr lang="en-US" altLang="zh-CN" sz="1200" dirty="0">
                <a:solidFill>
                  <a:schemeClr val="bg1"/>
                </a:solidFill>
                <a:latin typeface="微软雅黑" pitchFamily="34" charset="-122"/>
                <a:ea typeface="微软雅黑" pitchFamily="34" charset="-122"/>
                <a:cs typeface="Arial" pitchFamily="34" charset="0"/>
              </a:rPr>
              <a:t>ERP</a:t>
            </a:r>
            <a:r>
              <a:rPr lang="zh-CN" altLang="en-US" sz="1200" dirty="0">
                <a:solidFill>
                  <a:schemeClr val="bg1"/>
                </a:solidFill>
                <a:latin typeface="微软雅黑" pitchFamily="34" charset="-122"/>
                <a:ea typeface="微软雅黑" pitchFamily="34" charset="-122"/>
                <a:cs typeface="Arial" pitchFamily="34" charset="0"/>
              </a:rPr>
              <a:t>开发云平台，为伙伴、客户提供完整的</a:t>
            </a:r>
            <a:r>
              <a:rPr lang="en-US" altLang="zh-CN" sz="1200" dirty="0">
                <a:solidFill>
                  <a:schemeClr val="bg1"/>
                </a:solidFill>
                <a:latin typeface="微软雅黑" pitchFamily="34" charset="-122"/>
                <a:ea typeface="微软雅黑" pitchFamily="34" charset="-122"/>
                <a:cs typeface="Arial" pitchFamily="34" charset="0"/>
              </a:rPr>
              <a:t>ERP</a:t>
            </a:r>
            <a:r>
              <a:rPr lang="zh-CN" altLang="en-US" sz="1200" dirty="0">
                <a:solidFill>
                  <a:schemeClr val="bg1"/>
                </a:solidFill>
                <a:latin typeface="微软雅黑" pitchFamily="34" charset="-122"/>
                <a:ea typeface="微软雅黑" pitchFamily="34" charset="-122"/>
                <a:cs typeface="Arial" pitchFamily="34" charset="0"/>
              </a:rPr>
              <a:t>服务生态圈；</a:t>
            </a:r>
            <a:endParaRPr lang="en-US" altLang="zh-CN" sz="1200" dirty="0">
              <a:solidFill>
                <a:schemeClr val="bg1"/>
              </a:solidFill>
              <a:latin typeface="微软雅黑" pitchFamily="34" charset="-122"/>
              <a:ea typeface="微软雅黑" pitchFamily="34" charset="-122"/>
              <a:cs typeface="Arial" pitchFamily="34" charset="0"/>
            </a:endParaRPr>
          </a:p>
        </p:txBody>
      </p:sp>
      <p:sp>
        <p:nvSpPr>
          <p:cNvPr id="155" name="TextBox 50"/>
          <p:cNvSpPr txBox="1">
            <a:spLocks noChangeArrowheads="1"/>
          </p:cNvSpPr>
          <p:nvPr/>
        </p:nvSpPr>
        <p:spPr bwMode="auto">
          <a:xfrm>
            <a:off x="3618089" y="1453479"/>
            <a:ext cx="2170112" cy="2087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000">
                <a:solidFill>
                  <a:schemeClr val="tx1"/>
                </a:solidFill>
                <a:latin typeface="宋体" pitchFamily="2" charset="-122"/>
                <a:ea typeface="宋体" pitchFamily="2" charset="-122"/>
              </a:defRPr>
            </a:lvl1pPr>
            <a:lvl2pPr marL="742950" indent="-285750" eaLnBrk="0" hangingPunct="0">
              <a:defRPr sz="2000">
                <a:solidFill>
                  <a:schemeClr val="tx1"/>
                </a:solidFill>
                <a:latin typeface="宋体" pitchFamily="2" charset="-122"/>
                <a:ea typeface="宋体" pitchFamily="2" charset="-122"/>
              </a:defRPr>
            </a:lvl2pPr>
            <a:lvl3pPr marL="1143000" indent="-228600" eaLnBrk="0" hangingPunct="0">
              <a:defRPr sz="2000">
                <a:solidFill>
                  <a:schemeClr val="tx1"/>
                </a:solidFill>
                <a:latin typeface="宋体" pitchFamily="2" charset="-122"/>
                <a:ea typeface="宋体" pitchFamily="2" charset="-122"/>
              </a:defRPr>
            </a:lvl3pPr>
            <a:lvl4pPr marL="1600200" indent="-228600" eaLnBrk="0" hangingPunct="0">
              <a:defRPr sz="2000">
                <a:solidFill>
                  <a:schemeClr val="tx1"/>
                </a:solidFill>
                <a:latin typeface="宋体" pitchFamily="2" charset="-122"/>
                <a:ea typeface="宋体" pitchFamily="2" charset="-122"/>
              </a:defRPr>
            </a:lvl4pPr>
            <a:lvl5pPr marL="2057400" indent="-228600" eaLnBrk="0" hangingPunct="0">
              <a:defRPr sz="20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0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0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0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000">
                <a:solidFill>
                  <a:schemeClr val="tx1"/>
                </a:solidFill>
                <a:latin typeface="宋体" pitchFamily="2" charset="-122"/>
                <a:ea typeface="宋体" pitchFamily="2" charset="-122"/>
              </a:defRPr>
            </a:lvl9pPr>
          </a:lstStyle>
          <a:p>
            <a:pPr>
              <a:spcBef>
                <a:spcPct val="20000"/>
              </a:spcBef>
              <a:buClr>
                <a:srgbClr val="E1B40C"/>
              </a:buClr>
              <a:buSzPct val="80000"/>
              <a:buFont typeface="Wingdings" pitchFamily="2" charset="2"/>
              <a:buChar char="l"/>
            </a:pPr>
            <a:r>
              <a:rPr lang="zh-CN" altLang="en-US" sz="1200" dirty="0">
                <a:solidFill>
                  <a:schemeClr val="bg1"/>
                </a:solidFill>
                <a:latin typeface="微软雅黑" pitchFamily="34" charset="-122"/>
                <a:ea typeface="微软雅黑" pitchFamily="34" charset="-122"/>
                <a:cs typeface="Arial" pitchFamily="34" charset="0"/>
              </a:rPr>
              <a:t>标准的管理模式：</a:t>
            </a:r>
            <a:r>
              <a:rPr lang="en-US" altLang="zh-CN" sz="1200" dirty="0">
                <a:solidFill>
                  <a:schemeClr val="bg1"/>
                </a:solidFill>
                <a:latin typeface="微软雅黑" pitchFamily="34" charset="-122"/>
                <a:ea typeface="微软雅黑" pitchFamily="34" charset="-122"/>
                <a:cs typeface="Arial" pitchFamily="34" charset="0"/>
              </a:rPr>
              <a:t>100</a:t>
            </a:r>
            <a:r>
              <a:rPr lang="zh-CN" altLang="en-US" sz="1200" dirty="0">
                <a:solidFill>
                  <a:schemeClr val="bg1"/>
                </a:solidFill>
                <a:latin typeface="微软雅黑" pitchFamily="34" charset="-122"/>
                <a:ea typeface="微软雅黑" pitchFamily="34" charset="-122"/>
                <a:cs typeface="Arial" pitchFamily="34" charset="0"/>
              </a:rPr>
              <a:t>万家客户管理最佳实践；</a:t>
            </a:r>
            <a:endParaRPr lang="en-US" altLang="zh-CN" sz="1200" dirty="0">
              <a:solidFill>
                <a:schemeClr val="bg1"/>
              </a:solidFill>
              <a:latin typeface="微软雅黑" pitchFamily="34" charset="-122"/>
              <a:ea typeface="微软雅黑" pitchFamily="34" charset="-122"/>
              <a:cs typeface="Arial" pitchFamily="34" charset="0"/>
            </a:endParaRPr>
          </a:p>
          <a:p>
            <a:pPr>
              <a:spcBef>
                <a:spcPct val="20000"/>
              </a:spcBef>
              <a:buClr>
                <a:srgbClr val="E1B40C"/>
              </a:buClr>
              <a:buSzPct val="80000"/>
              <a:buFont typeface="Wingdings" pitchFamily="2" charset="2"/>
              <a:buChar char="l"/>
            </a:pPr>
            <a:r>
              <a:rPr lang="zh-CN" altLang="en-US" sz="1200" dirty="0">
                <a:solidFill>
                  <a:schemeClr val="bg1"/>
                </a:solidFill>
                <a:latin typeface="微软雅黑" pitchFamily="34" charset="-122"/>
                <a:ea typeface="微软雅黑" pitchFamily="34" charset="-122"/>
                <a:cs typeface="Arial" pitchFamily="34" charset="0"/>
              </a:rPr>
              <a:t>标准的业务架构：多会计准则、多币别、多地点、多组织、多税制应用框架；</a:t>
            </a:r>
            <a:endParaRPr lang="en-US" altLang="zh-CN" sz="1200" dirty="0">
              <a:solidFill>
                <a:schemeClr val="bg1"/>
              </a:solidFill>
              <a:latin typeface="微软雅黑" pitchFamily="34" charset="-122"/>
              <a:ea typeface="微软雅黑" pitchFamily="34" charset="-122"/>
              <a:cs typeface="Arial" pitchFamily="34" charset="0"/>
            </a:endParaRPr>
          </a:p>
          <a:p>
            <a:pPr>
              <a:spcBef>
                <a:spcPct val="20000"/>
              </a:spcBef>
              <a:buClr>
                <a:srgbClr val="E1B40C"/>
              </a:buClr>
              <a:buSzPct val="80000"/>
              <a:buFont typeface="Wingdings" pitchFamily="2" charset="2"/>
              <a:buChar char="l"/>
            </a:pPr>
            <a:r>
              <a:rPr lang="zh-CN" altLang="en-US" sz="1200" dirty="0">
                <a:solidFill>
                  <a:schemeClr val="bg1"/>
                </a:solidFill>
                <a:latin typeface="微软雅黑" pitchFamily="34" charset="-122"/>
                <a:ea typeface="微软雅黑" pitchFamily="34" charset="-122"/>
                <a:cs typeface="Arial" pitchFamily="34" charset="0"/>
              </a:rPr>
              <a:t>标准的业务建模</a:t>
            </a:r>
            <a:r>
              <a:rPr lang="zh-CN" altLang="en-US" sz="1200" dirty="0" smtClean="0">
                <a:solidFill>
                  <a:schemeClr val="bg1"/>
                </a:solidFill>
                <a:latin typeface="微软雅黑" pitchFamily="34" charset="-122"/>
                <a:ea typeface="微软雅黑" pitchFamily="34" charset="-122"/>
                <a:cs typeface="Arial" pitchFamily="34" charset="0"/>
              </a:rPr>
              <a:t>：</a:t>
            </a:r>
            <a:r>
              <a:rPr lang="en-US" altLang="zh-CN" sz="1200" dirty="0" smtClean="0">
                <a:solidFill>
                  <a:schemeClr val="bg1"/>
                </a:solidFill>
                <a:latin typeface="微软雅黑" pitchFamily="34" charset="-122"/>
                <a:ea typeface="微软雅黑" pitchFamily="34" charset="-122"/>
                <a:cs typeface="Arial" pitchFamily="34" charset="0"/>
              </a:rPr>
              <a:t>28</a:t>
            </a:r>
            <a:r>
              <a:rPr lang="zh-CN" altLang="en-US" sz="1200" dirty="0" smtClean="0">
                <a:solidFill>
                  <a:schemeClr val="bg1"/>
                </a:solidFill>
                <a:latin typeface="微软雅黑" pitchFamily="34" charset="-122"/>
                <a:ea typeface="微软雅黑" pitchFamily="34" charset="-122"/>
                <a:cs typeface="Arial" pitchFamily="34" charset="0"/>
              </a:rPr>
              <a:t>种</a:t>
            </a:r>
            <a:r>
              <a:rPr lang="zh-CN" altLang="en-US" sz="1200" dirty="0">
                <a:solidFill>
                  <a:schemeClr val="bg1"/>
                </a:solidFill>
                <a:latin typeface="微软雅黑" pitchFamily="34" charset="-122"/>
                <a:ea typeface="微软雅黑" pitchFamily="34" charset="-122"/>
                <a:cs typeface="Arial" pitchFamily="34" charset="0"/>
              </a:rPr>
              <a:t>标准</a:t>
            </a:r>
            <a:r>
              <a:rPr lang="en-US" altLang="zh-CN" sz="1200" dirty="0">
                <a:solidFill>
                  <a:schemeClr val="bg1"/>
                </a:solidFill>
                <a:latin typeface="微软雅黑" pitchFamily="34" charset="-122"/>
                <a:ea typeface="微软雅黑" pitchFamily="34" charset="-122"/>
                <a:cs typeface="Arial" pitchFamily="34" charset="0"/>
              </a:rPr>
              <a:t>ERP</a:t>
            </a:r>
            <a:r>
              <a:rPr lang="zh-CN" altLang="en-US" sz="1200" dirty="0">
                <a:solidFill>
                  <a:schemeClr val="bg1"/>
                </a:solidFill>
                <a:latin typeface="微软雅黑" pitchFamily="34" charset="-122"/>
                <a:ea typeface="微软雅黑" pitchFamily="34" charset="-122"/>
                <a:cs typeface="Arial" pitchFamily="34" charset="0"/>
              </a:rPr>
              <a:t>领域模型、</a:t>
            </a:r>
            <a:r>
              <a:rPr lang="en-US" altLang="zh-CN" sz="1200" dirty="0">
                <a:solidFill>
                  <a:schemeClr val="bg1"/>
                </a:solidFill>
                <a:latin typeface="微软雅黑" pitchFamily="34" charset="-122"/>
                <a:ea typeface="微软雅黑" pitchFamily="34" charset="-122"/>
                <a:cs typeface="Arial" pitchFamily="34" charset="0"/>
              </a:rPr>
              <a:t> 624</a:t>
            </a:r>
            <a:r>
              <a:rPr lang="zh-CN" altLang="en-US" sz="1200" dirty="0">
                <a:solidFill>
                  <a:schemeClr val="bg1"/>
                </a:solidFill>
                <a:latin typeface="微软雅黑" pitchFamily="34" charset="-122"/>
                <a:ea typeface="微软雅黑" pitchFamily="34" charset="-122"/>
                <a:cs typeface="Arial" pitchFamily="34" charset="0"/>
              </a:rPr>
              <a:t>种模型元素、</a:t>
            </a:r>
            <a:r>
              <a:rPr lang="en-US" altLang="zh-CN" sz="1200" dirty="0">
                <a:solidFill>
                  <a:schemeClr val="bg1"/>
                </a:solidFill>
                <a:latin typeface="微软雅黑" pitchFamily="34" charset="-122"/>
                <a:ea typeface="微软雅黑" pitchFamily="34" charset="-122"/>
                <a:cs typeface="Arial" pitchFamily="34" charset="0"/>
              </a:rPr>
              <a:t>12167</a:t>
            </a:r>
            <a:r>
              <a:rPr lang="zh-CN" altLang="en-US" sz="1200" dirty="0">
                <a:solidFill>
                  <a:schemeClr val="bg1"/>
                </a:solidFill>
                <a:latin typeface="微软雅黑" pitchFamily="34" charset="-122"/>
                <a:ea typeface="微软雅黑" pitchFamily="34" charset="-122"/>
                <a:cs typeface="Arial" pitchFamily="34" charset="0"/>
              </a:rPr>
              <a:t>种模型元素属性组合，</a:t>
            </a:r>
            <a:r>
              <a:rPr lang="en-US" altLang="zh-CN" sz="1200" dirty="0">
                <a:solidFill>
                  <a:schemeClr val="bg1"/>
                </a:solidFill>
                <a:latin typeface="微软雅黑" pitchFamily="34" charset="-122"/>
                <a:ea typeface="微软雅黑" pitchFamily="34" charset="-122"/>
                <a:cs typeface="Arial" pitchFamily="34" charset="0"/>
              </a:rPr>
              <a:t>126</a:t>
            </a:r>
            <a:r>
              <a:rPr lang="zh-CN" altLang="en-US" sz="1200" dirty="0">
                <a:solidFill>
                  <a:schemeClr val="bg1"/>
                </a:solidFill>
                <a:latin typeface="微软雅黑" pitchFamily="34" charset="-122"/>
                <a:ea typeface="微软雅黑" pitchFamily="34" charset="-122"/>
                <a:cs typeface="Arial" pitchFamily="34" charset="0"/>
              </a:rPr>
              <a:t>个业务服务构件；</a:t>
            </a:r>
            <a:endParaRPr lang="en-US" altLang="zh-CN" sz="1200" dirty="0">
              <a:solidFill>
                <a:schemeClr val="bg1"/>
              </a:solidFill>
              <a:latin typeface="微软雅黑" pitchFamily="34" charset="-122"/>
              <a:ea typeface="微软雅黑" pitchFamily="34" charset="-122"/>
              <a:cs typeface="Arial" pitchFamily="34" charset="0"/>
            </a:endParaRPr>
          </a:p>
        </p:txBody>
      </p:sp>
      <p:sp>
        <p:nvSpPr>
          <p:cNvPr id="156" name="TextBox 51"/>
          <p:cNvSpPr txBox="1">
            <a:spLocks noChangeArrowheads="1"/>
          </p:cNvSpPr>
          <p:nvPr/>
        </p:nvSpPr>
        <p:spPr bwMode="auto">
          <a:xfrm>
            <a:off x="6204126" y="1431254"/>
            <a:ext cx="2238375" cy="2148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000">
                <a:solidFill>
                  <a:schemeClr val="tx1"/>
                </a:solidFill>
                <a:latin typeface="宋体" pitchFamily="2" charset="-122"/>
                <a:ea typeface="宋体" pitchFamily="2" charset="-122"/>
              </a:defRPr>
            </a:lvl1pPr>
            <a:lvl2pPr marL="742950" indent="-285750" eaLnBrk="0" hangingPunct="0">
              <a:defRPr sz="2000">
                <a:solidFill>
                  <a:schemeClr val="tx1"/>
                </a:solidFill>
                <a:latin typeface="宋体" pitchFamily="2" charset="-122"/>
                <a:ea typeface="宋体" pitchFamily="2" charset="-122"/>
              </a:defRPr>
            </a:lvl2pPr>
            <a:lvl3pPr marL="1143000" indent="-228600" eaLnBrk="0" hangingPunct="0">
              <a:defRPr sz="2000">
                <a:solidFill>
                  <a:schemeClr val="tx1"/>
                </a:solidFill>
                <a:latin typeface="宋体" pitchFamily="2" charset="-122"/>
                <a:ea typeface="宋体" pitchFamily="2" charset="-122"/>
              </a:defRPr>
            </a:lvl3pPr>
            <a:lvl4pPr marL="1600200" indent="-228600" eaLnBrk="0" hangingPunct="0">
              <a:defRPr sz="2000">
                <a:solidFill>
                  <a:schemeClr val="tx1"/>
                </a:solidFill>
                <a:latin typeface="宋体" pitchFamily="2" charset="-122"/>
                <a:ea typeface="宋体" pitchFamily="2" charset="-122"/>
              </a:defRPr>
            </a:lvl4pPr>
            <a:lvl5pPr marL="2057400" indent="-228600" eaLnBrk="0" hangingPunct="0">
              <a:defRPr sz="20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0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0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0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000">
                <a:solidFill>
                  <a:schemeClr val="tx1"/>
                </a:solidFill>
                <a:latin typeface="宋体" pitchFamily="2" charset="-122"/>
                <a:ea typeface="宋体" pitchFamily="2" charset="-122"/>
              </a:defRPr>
            </a:lvl9pPr>
          </a:lstStyle>
          <a:p>
            <a:pPr>
              <a:spcBef>
                <a:spcPct val="20000"/>
              </a:spcBef>
              <a:buClr>
                <a:srgbClr val="E1B40C"/>
              </a:buClr>
              <a:buSzPct val="80000"/>
              <a:buFont typeface="Wingdings" pitchFamily="2" charset="2"/>
              <a:buChar char="l"/>
            </a:pPr>
            <a:r>
              <a:rPr lang="zh-CN" altLang="en-US" sz="1200">
                <a:solidFill>
                  <a:schemeClr val="bg1"/>
                </a:solidFill>
                <a:latin typeface="微软雅黑" pitchFamily="34" charset="-122"/>
                <a:ea typeface="微软雅黑" pitchFamily="34" charset="-122"/>
                <a:cs typeface="Arial" pitchFamily="34" charset="0"/>
              </a:rPr>
              <a:t>深度集成金蝶“云之家”，构筑企业用户高效、协同的社交门户；</a:t>
            </a:r>
            <a:endParaRPr lang="en-US" altLang="zh-CN" sz="1200">
              <a:solidFill>
                <a:schemeClr val="bg1"/>
              </a:solidFill>
              <a:latin typeface="微软雅黑" pitchFamily="34" charset="-122"/>
              <a:ea typeface="微软雅黑" pitchFamily="34" charset="-122"/>
              <a:cs typeface="Arial" pitchFamily="34" charset="0"/>
            </a:endParaRPr>
          </a:p>
          <a:p>
            <a:pPr>
              <a:spcBef>
                <a:spcPct val="20000"/>
              </a:spcBef>
              <a:buClr>
                <a:srgbClr val="E1B40C"/>
              </a:buClr>
              <a:buSzPct val="80000"/>
              <a:buFont typeface="Wingdings" pitchFamily="2" charset="2"/>
              <a:buChar char="l"/>
            </a:pPr>
            <a:r>
              <a:rPr lang="zh-CN" altLang="en-US" sz="1200">
                <a:solidFill>
                  <a:schemeClr val="bg1"/>
                </a:solidFill>
                <a:latin typeface="微软雅黑" pitchFamily="34" charset="-122"/>
                <a:ea typeface="微软雅黑" pitchFamily="34" charset="-122"/>
                <a:cs typeface="Arial" pitchFamily="34" charset="0"/>
              </a:rPr>
              <a:t>面向角色的移动应用，为企业及用户搭建跨越空间、时间限制的工作环境；</a:t>
            </a:r>
            <a:endParaRPr lang="en-US" altLang="zh-CN" sz="1200">
              <a:solidFill>
                <a:schemeClr val="bg1"/>
              </a:solidFill>
              <a:latin typeface="微软雅黑" pitchFamily="34" charset="-122"/>
              <a:ea typeface="微软雅黑" pitchFamily="34" charset="-122"/>
              <a:cs typeface="Arial" pitchFamily="34" charset="0"/>
            </a:endParaRPr>
          </a:p>
          <a:p>
            <a:pPr>
              <a:spcBef>
                <a:spcPct val="20000"/>
              </a:spcBef>
              <a:buClr>
                <a:srgbClr val="E1B40C"/>
              </a:buClr>
              <a:buSzPct val="80000"/>
              <a:buFont typeface="Wingdings" pitchFamily="2" charset="2"/>
              <a:buChar char="l"/>
            </a:pPr>
            <a:r>
              <a:rPr lang="zh-CN" altLang="en-US" sz="1200">
                <a:solidFill>
                  <a:schemeClr val="bg1"/>
                </a:solidFill>
                <a:latin typeface="微软雅黑" pitchFamily="34" charset="-122"/>
                <a:ea typeface="微软雅黑" pitchFamily="34" charset="-122"/>
                <a:cs typeface="Arial" pitchFamily="34" charset="0"/>
              </a:rPr>
              <a:t>面向群组、责任人的社交化流程驱动应用，将互联网技术完美融入管理中；</a:t>
            </a:r>
            <a:endParaRPr lang="en-US" altLang="zh-CN" sz="1200">
              <a:solidFill>
                <a:schemeClr val="bg1"/>
              </a:solidFill>
              <a:latin typeface="微软雅黑" pitchFamily="34" charset="-122"/>
              <a:ea typeface="微软雅黑" pitchFamily="34" charset="-122"/>
              <a:cs typeface="Arial" pitchFamily="34" charset="0"/>
            </a:endParaRPr>
          </a:p>
        </p:txBody>
      </p:sp>
    </p:spTree>
    <p:extLst>
      <p:ext uri="{BB962C8B-B14F-4D97-AF65-F5344CB8AC3E}">
        <p14:creationId xmlns:p14="http://schemas.microsoft.com/office/powerpoint/2010/main" val="10454110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txBox="1">
            <a:spLocks/>
          </p:cNvSpPr>
          <p:nvPr>
            <p:custDataLst>
              <p:tags r:id="rId1"/>
            </p:custDataLst>
          </p:nvPr>
        </p:nvSpPr>
        <p:spPr bwMode="auto">
          <a:xfrm>
            <a:off x="1072183" y="699542"/>
            <a:ext cx="1863328" cy="406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itchFamily="34" charset="0"/>
                <a:ea typeface="宋体" panose="02010600030101010101" pitchFamily="2" charset="-122"/>
              </a:defRPr>
            </a:lvl1pPr>
            <a:lvl2pPr marL="742950" indent="-285750">
              <a:defRPr>
                <a:solidFill>
                  <a:schemeClr val="tx1"/>
                </a:solidFill>
                <a:latin typeface="Arial Narrow" pitchFamily="34" charset="0"/>
                <a:ea typeface="宋体" panose="02010600030101010101" pitchFamily="2" charset="-122"/>
              </a:defRPr>
            </a:lvl2pPr>
            <a:lvl3pPr marL="1143000" indent="-228600">
              <a:defRPr>
                <a:solidFill>
                  <a:schemeClr val="tx1"/>
                </a:solidFill>
                <a:latin typeface="Arial Narrow" pitchFamily="34" charset="0"/>
                <a:ea typeface="宋体" panose="02010600030101010101" pitchFamily="2" charset="-122"/>
              </a:defRPr>
            </a:lvl3pPr>
            <a:lvl4pPr marL="1600200" indent="-228600">
              <a:defRPr>
                <a:solidFill>
                  <a:schemeClr val="tx1"/>
                </a:solidFill>
                <a:latin typeface="Arial Narrow" pitchFamily="34" charset="0"/>
                <a:ea typeface="宋体" panose="02010600030101010101" pitchFamily="2" charset="-122"/>
              </a:defRPr>
            </a:lvl4pPr>
            <a:lvl5pPr marL="2057400" indent="-228600">
              <a:defRPr>
                <a:solidFill>
                  <a:schemeClr val="tx1"/>
                </a:solidFill>
                <a:latin typeface="Arial Narrow"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9pPr>
          </a:lstStyle>
          <a:p>
            <a:pPr eaLnBrk="1" hangingPunct="1"/>
            <a:r>
              <a:rPr lang="en-US" altLang="zh-CN" sz="2700" dirty="0">
                <a:latin typeface="Impact" panose="020B0806030902050204" pitchFamily="34" charset="0"/>
                <a:ea typeface="华文隶书" pitchFamily="2" charset="-122"/>
                <a:cs typeface="Verdana" panose="020B0604030504040204" pitchFamily="34" charset="0"/>
              </a:rPr>
              <a:t>Content</a:t>
            </a:r>
            <a:endParaRPr lang="zh-CN" altLang="en-US" sz="2700" dirty="0">
              <a:latin typeface="Impact" panose="020B0806030902050204" pitchFamily="34" charset="0"/>
              <a:ea typeface="华文隶书" pitchFamily="2" charset="-122"/>
              <a:cs typeface="Verdana" panose="020B0604030504040204" pitchFamily="34" charset="0"/>
            </a:endParaRPr>
          </a:p>
        </p:txBody>
      </p:sp>
      <p:cxnSp>
        <p:nvCxnSpPr>
          <p:cNvPr id="14" name="直接连接符 13"/>
          <p:cNvCxnSpPr/>
          <p:nvPr>
            <p:custDataLst>
              <p:tags r:id="rId2"/>
            </p:custDataLst>
          </p:nvPr>
        </p:nvCxnSpPr>
        <p:spPr>
          <a:xfrm>
            <a:off x="2395067" y="791368"/>
            <a:ext cx="0" cy="2242690"/>
          </a:xfrm>
          <a:prstGeom prst="line">
            <a:avLst/>
          </a:prstGeom>
          <a:noFill/>
          <a:ln w="12700" cap="flat" cmpd="sng" algn="ctr">
            <a:solidFill>
              <a:schemeClr val="bg2">
                <a:lumMod val="90000"/>
              </a:schemeClr>
            </a:solidFill>
            <a:prstDash val="solid"/>
          </a:ln>
          <a:effectLst/>
        </p:spPr>
      </p:cxnSp>
      <p:cxnSp>
        <p:nvCxnSpPr>
          <p:cNvPr id="15" name="直接连接符 14"/>
          <p:cNvCxnSpPr/>
          <p:nvPr>
            <p:custDataLst>
              <p:tags r:id="rId3"/>
            </p:custDataLst>
          </p:nvPr>
        </p:nvCxnSpPr>
        <p:spPr>
          <a:xfrm>
            <a:off x="987101" y="1131590"/>
            <a:ext cx="2025254" cy="0"/>
          </a:xfrm>
          <a:prstGeom prst="line">
            <a:avLst/>
          </a:prstGeom>
          <a:noFill/>
          <a:ln w="12700" cap="flat" cmpd="sng" algn="ctr">
            <a:solidFill>
              <a:schemeClr val="bg2">
                <a:lumMod val="90000"/>
              </a:schemeClr>
            </a:solidFill>
            <a:prstDash val="solid"/>
          </a:ln>
          <a:effectLst/>
        </p:spPr>
      </p:cxnSp>
      <p:sp>
        <p:nvSpPr>
          <p:cNvPr id="16" name="TextBox 33"/>
          <p:cNvSpPr txBox="1"/>
          <p:nvPr>
            <p:custDataLst>
              <p:tags r:id="rId4"/>
            </p:custDataLst>
          </p:nvPr>
        </p:nvSpPr>
        <p:spPr>
          <a:xfrm>
            <a:off x="1869792" y="1448197"/>
            <a:ext cx="527447" cy="480131"/>
          </a:xfrm>
          <a:prstGeom prst="rect">
            <a:avLst/>
          </a:prstGeom>
          <a:noFill/>
        </p:spPr>
        <p:txBody>
          <a:bodyPr>
            <a:spAutoFit/>
          </a:bodyPr>
          <a:lstStyle/>
          <a:p>
            <a:pPr algn="r" fontAlgn="auto">
              <a:lnSpc>
                <a:spcPct val="120000"/>
              </a:lnSpc>
              <a:spcBef>
                <a:spcPts val="0"/>
              </a:spcBef>
              <a:spcAft>
                <a:spcPts val="0"/>
              </a:spcAft>
              <a:defRPr/>
            </a:pPr>
            <a:r>
              <a:rPr lang="en-US" sz="2100" kern="0" dirty="0">
                <a:solidFill>
                  <a:schemeClr val="tx1">
                    <a:lumMod val="50000"/>
                    <a:lumOff val="50000"/>
                  </a:schemeClr>
                </a:solidFill>
                <a:latin typeface="Impact" panose="020B0806030902050204" pitchFamily="34" charset="0"/>
                <a:ea typeface="华文隶书" panose="02010800040101010101" pitchFamily="2" charset="-122"/>
                <a:cs typeface="Verdana" panose="020B0604030504040204" pitchFamily="34" charset="0"/>
              </a:rPr>
              <a:t>01</a:t>
            </a:r>
          </a:p>
        </p:txBody>
      </p:sp>
      <p:sp>
        <p:nvSpPr>
          <p:cNvPr id="17" name="TextBox 34"/>
          <p:cNvSpPr txBox="1"/>
          <p:nvPr>
            <p:custDataLst>
              <p:tags r:id="rId5"/>
            </p:custDataLst>
          </p:nvPr>
        </p:nvSpPr>
        <p:spPr>
          <a:xfrm>
            <a:off x="1869792" y="1979309"/>
            <a:ext cx="527447" cy="480131"/>
          </a:xfrm>
          <a:prstGeom prst="rect">
            <a:avLst/>
          </a:prstGeom>
          <a:noFill/>
        </p:spPr>
        <p:txBody>
          <a:bodyPr>
            <a:spAutoFit/>
          </a:bodyPr>
          <a:lstStyle/>
          <a:p>
            <a:pPr algn="r" fontAlgn="auto">
              <a:lnSpc>
                <a:spcPct val="120000"/>
              </a:lnSpc>
              <a:spcBef>
                <a:spcPts val="0"/>
              </a:spcBef>
              <a:spcAft>
                <a:spcPts val="0"/>
              </a:spcAft>
              <a:defRPr/>
            </a:pPr>
            <a:r>
              <a:rPr lang="en-US" sz="2100" kern="0" dirty="0">
                <a:solidFill>
                  <a:schemeClr val="tx1">
                    <a:lumMod val="50000"/>
                    <a:lumOff val="50000"/>
                  </a:schemeClr>
                </a:solidFill>
                <a:latin typeface="Impact" panose="020B0806030902050204" pitchFamily="34" charset="0"/>
                <a:ea typeface="华文隶书" panose="02010800040101010101" pitchFamily="2" charset="-122"/>
                <a:cs typeface="Verdana" panose="020B0604030504040204" pitchFamily="34" charset="0"/>
              </a:rPr>
              <a:t>02</a:t>
            </a:r>
          </a:p>
        </p:txBody>
      </p:sp>
      <p:sp>
        <p:nvSpPr>
          <p:cNvPr id="18" name="TextBox 35"/>
          <p:cNvSpPr txBox="1"/>
          <p:nvPr>
            <p:custDataLst>
              <p:tags r:id="rId6"/>
            </p:custDataLst>
          </p:nvPr>
        </p:nvSpPr>
        <p:spPr>
          <a:xfrm>
            <a:off x="1869792" y="2519946"/>
            <a:ext cx="527447" cy="480131"/>
          </a:xfrm>
          <a:prstGeom prst="rect">
            <a:avLst/>
          </a:prstGeom>
          <a:noFill/>
        </p:spPr>
        <p:txBody>
          <a:bodyPr>
            <a:spAutoFit/>
          </a:bodyPr>
          <a:lstStyle/>
          <a:p>
            <a:pPr algn="r" fontAlgn="auto">
              <a:lnSpc>
                <a:spcPct val="120000"/>
              </a:lnSpc>
              <a:spcBef>
                <a:spcPts val="0"/>
              </a:spcBef>
              <a:spcAft>
                <a:spcPts val="0"/>
              </a:spcAft>
              <a:defRPr/>
            </a:pPr>
            <a:r>
              <a:rPr lang="en-US" sz="2100" kern="0" dirty="0">
                <a:solidFill>
                  <a:schemeClr val="tx1">
                    <a:lumMod val="50000"/>
                    <a:lumOff val="50000"/>
                  </a:schemeClr>
                </a:solidFill>
                <a:latin typeface="Impact" panose="020B0806030902050204" pitchFamily="34" charset="0"/>
                <a:ea typeface="华文隶书" panose="02010800040101010101" pitchFamily="2" charset="-122"/>
                <a:cs typeface="Verdana" panose="020B0604030504040204" pitchFamily="34" charset="0"/>
              </a:rPr>
              <a:t>0</a:t>
            </a:r>
            <a:r>
              <a:rPr lang="en-US" altLang="zh-CN" sz="2100" kern="0" dirty="0">
                <a:solidFill>
                  <a:schemeClr val="tx1">
                    <a:lumMod val="50000"/>
                    <a:lumOff val="50000"/>
                  </a:schemeClr>
                </a:solidFill>
                <a:latin typeface="Impact" panose="020B0806030902050204" pitchFamily="34" charset="0"/>
                <a:ea typeface="华文隶书" panose="02010800040101010101" pitchFamily="2" charset="-122"/>
                <a:cs typeface="Verdana" panose="020B0604030504040204" pitchFamily="34" charset="0"/>
              </a:rPr>
              <a:t>3</a:t>
            </a:r>
            <a:endParaRPr lang="en-US" sz="2100" kern="0" dirty="0">
              <a:solidFill>
                <a:schemeClr val="tx1">
                  <a:lumMod val="50000"/>
                  <a:lumOff val="50000"/>
                </a:schemeClr>
              </a:solidFill>
              <a:latin typeface="Impact" panose="020B0806030902050204" pitchFamily="34" charset="0"/>
              <a:ea typeface="华文隶书" panose="02010800040101010101" pitchFamily="2" charset="-122"/>
              <a:cs typeface="Verdana" panose="020B0604030504040204" pitchFamily="34" charset="0"/>
            </a:endParaRPr>
          </a:p>
        </p:txBody>
      </p:sp>
      <p:sp>
        <p:nvSpPr>
          <p:cNvPr id="19" name="矩形 18"/>
          <p:cNvSpPr/>
          <p:nvPr>
            <p:custDataLst>
              <p:tags r:id="rId7"/>
            </p:custDataLst>
          </p:nvPr>
        </p:nvSpPr>
        <p:spPr>
          <a:xfrm>
            <a:off x="2402002" y="1510638"/>
            <a:ext cx="2169998" cy="323850"/>
          </a:xfrm>
          <a:prstGeom prst="rect">
            <a:avLst/>
          </a:prstGeom>
          <a:solidFill>
            <a:schemeClr val="accent1"/>
          </a:solidFill>
          <a:ln w="25400" cap="flat" cmpd="sng" algn="ctr">
            <a:noFill/>
            <a:prstDash val="solid"/>
          </a:ln>
          <a:effectLst/>
        </p:spPr>
        <p:txBody>
          <a:bodyPr lIns="67500" tIns="35100" rIns="67500" bIns="35100" anchor="ctr">
            <a:normAutofit/>
          </a:bodyPr>
          <a:lstStyle/>
          <a:p>
            <a:pPr fontAlgn="auto">
              <a:spcBef>
                <a:spcPts val="0"/>
              </a:spcBef>
              <a:spcAft>
                <a:spcPts val="0"/>
              </a:spcAft>
              <a:defRPr/>
            </a:pPr>
            <a:r>
              <a:rPr lang="zh-CN" altLang="en-US" sz="1400" b="1" kern="0" dirty="0" smtClean="0">
                <a:solidFill>
                  <a:srgbClr val="FFFFFF"/>
                </a:solidFill>
                <a:latin typeface="+mj-ea"/>
                <a:ea typeface="+mj-ea"/>
                <a:cs typeface="Arial" panose="020B0604020202020204" pitchFamily="34" charset="0"/>
              </a:rPr>
              <a:t>金蝶云星空架构理念</a:t>
            </a:r>
            <a:endParaRPr lang="en-US" sz="1400" b="1" kern="0" dirty="0">
              <a:solidFill>
                <a:srgbClr val="FFFFFF"/>
              </a:solidFill>
              <a:latin typeface="+mj-ea"/>
              <a:ea typeface="+mj-ea"/>
              <a:cs typeface="Arial" panose="020B0604020202020204" pitchFamily="34" charset="0"/>
            </a:endParaRPr>
          </a:p>
        </p:txBody>
      </p:sp>
      <p:sp>
        <p:nvSpPr>
          <p:cNvPr id="20" name="矩形 19"/>
          <p:cNvSpPr/>
          <p:nvPr>
            <p:custDataLst>
              <p:tags r:id="rId8"/>
            </p:custDataLst>
          </p:nvPr>
        </p:nvSpPr>
        <p:spPr>
          <a:xfrm>
            <a:off x="2402002" y="2045229"/>
            <a:ext cx="2458030" cy="323850"/>
          </a:xfrm>
          <a:prstGeom prst="rect">
            <a:avLst/>
          </a:prstGeom>
          <a:solidFill>
            <a:srgbClr val="FF6600"/>
          </a:solidFill>
          <a:ln w="25400" cap="flat" cmpd="sng" algn="ctr">
            <a:noFill/>
            <a:prstDash val="solid"/>
          </a:ln>
          <a:effectLst/>
        </p:spPr>
        <p:txBody>
          <a:bodyPr lIns="67500" tIns="35100" rIns="67500" bIns="35100" anchor="ctr">
            <a:normAutofit/>
          </a:bodyPr>
          <a:lstStyle/>
          <a:p>
            <a:pPr>
              <a:defRPr/>
            </a:pPr>
            <a:r>
              <a:rPr lang="zh-CN" altLang="en-US" sz="1400" b="1" kern="0" dirty="0" smtClean="0">
                <a:solidFill>
                  <a:srgbClr val="FFFFFF"/>
                </a:solidFill>
                <a:latin typeface="+mj-ea"/>
                <a:ea typeface="+mj-ea"/>
                <a:cs typeface="Arial" panose="020B0604020202020204" pitchFamily="34" charset="0"/>
              </a:rPr>
              <a:t>金蝶云星空技术</a:t>
            </a:r>
            <a:r>
              <a:rPr lang="zh-CN" altLang="en-US" sz="1400" b="1" kern="0" dirty="0">
                <a:solidFill>
                  <a:srgbClr val="FFFFFF"/>
                </a:solidFill>
                <a:latin typeface="+mj-ea"/>
                <a:ea typeface="+mj-ea"/>
                <a:cs typeface="Arial" panose="020B0604020202020204" pitchFamily="34" charset="0"/>
              </a:rPr>
              <a:t>架构及特点</a:t>
            </a:r>
          </a:p>
        </p:txBody>
      </p:sp>
      <p:sp>
        <p:nvSpPr>
          <p:cNvPr id="21" name="矩形 20"/>
          <p:cNvSpPr/>
          <p:nvPr>
            <p:custDataLst>
              <p:tags r:id="rId9"/>
            </p:custDataLst>
          </p:nvPr>
        </p:nvSpPr>
        <p:spPr>
          <a:xfrm>
            <a:off x="2402002" y="2588154"/>
            <a:ext cx="2746062" cy="323850"/>
          </a:xfrm>
          <a:prstGeom prst="rect">
            <a:avLst/>
          </a:prstGeom>
          <a:solidFill>
            <a:schemeClr val="accent1"/>
          </a:solidFill>
          <a:ln w="25400" cap="flat" cmpd="sng" algn="ctr">
            <a:noFill/>
            <a:prstDash val="solid"/>
          </a:ln>
          <a:effectLst/>
        </p:spPr>
        <p:txBody>
          <a:bodyPr lIns="67500" tIns="35100" rIns="67500" bIns="35100" anchor="ctr">
            <a:normAutofit/>
          </a:bodyPr>
          <a:lstStyle/>
          <a:p>
            <a:pPr>
              <a:defRPr/>
            </a:pPr>
            <a:r>
              <a:rPr lang="zh-CN" altLang="en-US" sz="1400" b="1" kern="0" dirty="0">
                <a:solidFill>
                  <a:srgbClr val="FFFFFF"/>
                </a:solidFill>
                <a:latin typeface="+mj-ea"/>
                <a:ea typeface="+mj-ea"/>
                <a:cs typeface="Arial" panose="020B0604020202020204" pitchFamily="34" charset="0"/>
              </a:rPr>
              <a:t>金蝶云</a:t>
            </a:r>
            <a:r>
              <a:rPr lang="zh-CN" altLang="en-US" sz="1400" b="1" kern="0" dirty="0" smtClean="0">
                <a:solidFill>
                  <a:srgbClr val="FFFFFF"/>
                </a:solidFill>
                <a:latin typeface="+mj-ea"/>
                <a:ea typeface="+mj-ea"/>
                <a:cs typeface="Arial" panose="020B0604020202020204" pitchFamily="34" charset="0"/>
              </a:rPr>
              <a:t>星空动态</a:t>
            </a:r>
            <a:r>
              <a:rPr lang="zh-CN" altLang="en-US" sz="1400" b="1" kern="0" dirty="0">
                <a:solidFill>
                  <a:srgbClr val="FFFFFF"/>
                </a:solidFill>
                <a:latin typeface="+mj-ea"/>
                <a:ea typeface="+mj-ea"/>
                <a:cs typeface="Arial" panose="020B0604020202020204" pitchFamily="34" charset="0"/>
              </a:rPr>
              <a:t>领域建模</a:t>
            </a:r>
          </a:p>
        </p:txBody>
      </p:sp>
      <p:sp>
        <p:nvSpPr>
          <p:cNvPr id="22" name="TextBox 35"/>
          <p:cNvSpPr txBox="1"/>
          <p:nvPr>
            <p:custDataLst>
              <p:tags r:id="rId10"/>
            </p:custDataLst>
          </p:nvPr>
        </p:nvSpPr>
        <p:spPr>
          <a:xfrm>
            <a:off x="1865054" y="3057520"/>
            <a:ext cx="527447" cy="439095"/>
          </a:xfrm>
          <a:prstGeom prst="rect">
            <a:avLst/>
          </a:prstGeom>
          <a:noFill/>
        </p:spPr>
        <p:txBody>
          <a:bodyPr>
            <a:spAutoFit/>
          </a:bodyPr>
          <a:lstStyle/>
          <a:p>
            <a:pPr algn="r" fontAlgn="auto">
              <a:lnSpc>
                <a:spcPct val="120000"/>
              </a:lnSpc>
              <a:spcBef>
                <a:spcPts val="0"/>
              </a:spcBef>
              <a:spcAft>
                <a:spcPts val="0"/>
              </a:spcAft>
              <a:defRPr/>
            </a:pPr>
            <a:r>
              <a:rPr lang="en-US" sz="2100" kern="0" dirty="0" smtClean="0">
                <a:solidFill>
                  <a:schemeClr val="tx1">
                    <a:lumMod val="50000"/>
                    <a:lumOff val="50000"/>
                  </a:schemeClr>
                </a:solidFill>
                <a:latin typeface="Impact" panose="020B0806030902050204" pitchFamily="34" charset="0"/>
                <a:ea typeface="华文隶书" panose="02010800040101010101" pitchFamily="2" charset="-122"/>
                <a:cs typeface="Verdana" panose="020B0604030504040204" pitchFamily="34" charset="0"/>
              </a:rPr>
              <a:t>04</a:t>
            </a:r>
            <a:endParaRPr lang="en-US" sz="2100" kern="0" dirty="0">
              <a:solidFill>
                <a:schemeClr val="tx1">
                  <a:lumMod val="50000"/>
                  <a:lumOff val="50000"/>
                </a:schemeClr>
              </a:solidFill>
              <a:latin typeface="Impact" panose="020B0806030902050204" pitchFamily="34" charset="0"/>
              <a:ea typeface="华文隶书" panose="02010800040101010101" pitchFamily="2" charset="-122"/>
              <a:cs typeface="Verdana" panose="020B0604030504040204" pitchFamily="34" charset="0"/>
            </a:endParaRPr>
          </a:p>
        </p:txBody>
      </p:sp>
      <p:sp>
        <p:nvSpPr>
          <p:cNvPr id="23" name="矩形 22"/>
          <p:cNvSpPr/>
          <p:nvPr>
            <p:custDataLst>
              <p:tags r:id="rId11"/>
            </p:custDataLst>
          </p:nvPr>
        </p:nvSpPr>
        <p:spPr>
          <a:xfrm>
            <a:off x="2402235" y="3125728"/>
            <a:ext cx="3033861" cy="323850"/>
          </a:xfrm>
          <a:prstGeom prst="rect">
            <a:avLst/>
          </a:prstGeom>
          <a:solidFill>
            <a:schemeClr val="accent1"/>
          </a:solidFill>
          <a:ln w="25400" cap="flat" cmpd="sng" algn="ctr">
            <a:noFill/>
            <a:prstDash val="solid"/>
          </a:ln>
          <a:effectLst/>
        </p:spPr>
        <p:txBody>
          <a:bodyPr lIns="67500" tIns="35100" rIns="67500" bIns="35100" anchor="ctr">
            <a:normAutofit/>
          </a:bodyPr>
          <a:lstStyle/>
          <a:p>
            <a:pPr>
              <a:defRPr/>
            </a:pPr>
            <a:r>
              <a:rPr lang="zh-CN" altLang="en-US" sz="1400" b="1" kern="0" dirty="0" smtClean="0">
                <a:solidFill>
                  <a:srgbClr val="FFFFFF"/>
                </a:solidFill>
                <a:latin typeface="+mj-ea"/>
                <a:ea typeface="+mj-ea"/>
                <a:cs typeface="Arial" panose="020B0604020202020204" pitchFamily="34" charset="0"/>
              </a:rPr>
              <a:t>金蝶云星空动态</a:t>
            </a:r>
            <a:r>
              <a:rPr lang="zh-CN" altLang="en-US" sz="1400" b="1" kern="0" dirty="0">
                <a:solidFill>
                  <a:srgbClr val="FFFFFF"/>
                </a:solidFill>
                <a:latin typeface="+mj-ea"/>
                <a:ea typeface="+mj-ea"/>
                <a:cs typeface="Arial" panose="020B0604020202020204" pitchFamily="34" charset="0"/>
              </a:rPr>
              <a:t>服务建模</a:t>
            </a:r>
          </a:p>
        </p:txBody>
      </p:sp>
      <p:sp>
        <p:nvSpPr>
          <p:cNvPr id="24" name="TextBox 35"/>
          <p:cNvSpPr txBox="1"/>
          <p:nvPr>
            <p:custDataLst>
              <p:tags r:id="rId12"/>
            </p:custDataLst>
          </p:nvPr>
        </p:nvSpPr>
        <p:spPr>
          <a:xfrm>
            <a:off x="1865029" y="3594693"/>
            <a:ext cx="527447" cy="439095"/>
          </a:xfrm>
          <a:prstGeom prst="rect">
            <a:avLst/>
          </a:prstGeom>
          <a:noFill/>
        </p:spPr>
        <p:txBody>
          <a:bodyPr>
            <a:spAutoFit/>
          </a:bodyPr>
          <a:lstStyle/>
          <a:p>
            <a:pPr algn="r" fontAlgn="auto">
              <a:lnSpc>
                <a:spcPct val="120000"/>
              </a:lnSpc>
              <a:spcBef>
                <a:spcPts val="0"/>
              </a:spcBef>
              <a:spcAft>
                <a:spcPts val="0"/>
              </a:spcAft>
              <a:defRPr/>
            </a:pPr>
            <a:r>
              <a:rPr lang="en-US" sz="2100" kern="0" dirty="0" smtClean="0">
                <a:solidFill>
                  <a:schemeClr val="tx1">
                    <a:lumMod val="50000"/>
                    <a:lumOff val="50000"/>
                  </a:schemeClr>
                </a:solidFill>
                <a:latin typeface="Impact" panose="020B0806030902050204" pitchFamily="34" charset="0"/>
                <a:ea typeface="华文隶书" panose="02010800040101010101" pitchFamily="2" charset="-122"/>
                <a:cs typeface="Verdana" panose="020B0604030504040204" pitchFamily="34" charset="0"/>
              </a:rPr>
              <a:t>05</a:t>
            </a:r>
            <a:endParaRPr lang="en-US" sz="2100" kern="0" dirty="0">
              <a:solidFill>
                <a:schemeClr val="tx1">
                  <a:lumMod val="50000"/>
                  <a:lumOff val="50000"/>
                </a:schemeClr>
              </a:solidFill>
              <a:latin typeface="Impact" panose="020B0806030902050204" pitchFamily="34" charset="0"/>
              <a:ea typeface="华文隶书" panose="02010800040101010101" pitchFamily="2" charset="-122"/>
              <a:cs typeface="Verdana" panose="020B0604030504040204" pitchFamily="34" charset="0"/>
            </a:endParaRPr>
          </a:p>
        </p:txBody>
      </p:sp>
      <p:sp>
        <p:nvSpPr>
          <p:cNvPr id="25" name="矩形 24"/>
          <p:cNvSpPr/>
          <p:nvPr>
            <p:custDataLst>
              <p:tags r:id="rId13"/>
            </p:custDataLst>
          </p:nvPr>
        </p:nvSpPr>
        <p:spPr>
          <a:xfrm>
            <a:off x="2397448" y="3662901"/>
            <a:ext cx="3326680" cy="323850"/>
          </a:xfrm>
          <a:prstGeom prst="rect">
            <a:avLst/>
          </a:prstGeom>
          <a:solidFill>
            <a:schemeClr val="accent1"/>
          </a:solidFill>
          <a:ln w="25400" cap="flat" cmpd="sng" algn="ctr">
            <a:noFill/>
            <a:prstDash val="solid"/>
          </a:ln>
          <a:effectLst/>
        </p:spPr>
        <p:txBody>
          <a:bodyPr lIns="67500" tIns="35100" rIns="67500" bIns="35100" anchor="ctr">
            <a:normAutofit/>
          </a:bodyPr>
          <a:lstStyle/>
          <a:p>
            <a:pPr>
              <a:buFont typeface="Wingdings" pitchFamily="2" charset="2"/>
              <a:buNone/>
              <a:defRPr/>
            </a:pPr>
            <a:r>
              <a:rPr lang="zh-CN" altLang="en-US" sz="1400" b="1" kern="0" dirty="0" smtClean="0">
                <a:solidFill>
                  <a:srgbClr val="FFFFFF"/>
                </a:solidFill>
                <a:latin typeface="+mj-ea"/>
                <a:ea typeface="+mj-ea"/>
                <a:cs typeface="Arial" panose="020B0604020202020204" pitchFamily="34" charset="0"/>
              </a:rPr>
              <a:t>金蝶云星空开发</a:t>
            </a:r>
            <a:r>
              <a:rPr lang="zh-CN" altLang="en-US" sz="1400" b="1" kern="0" dirty="0">
                <a:solidFill>
                  <a:srgbClr val="FFFFFF"/>
                </a:solidFill>
                <a:latin typeface="+mj-ea"/>
                <a:ea typeface="+mj-ea"/>
                <a:cs typeface="Arial" panose="020B0604020202020204" pitchFamily="34" charset="0"/>
              </a:rPr>
              <a:t>架构与开发流程</a:t>
            </a:r>
          </a:p>
        </p:txBody>
      </p:sp>
    </p:spTree>
    <p:extLst>
      <p:ext uri="{BB962C8B-B14F-4D97-AF65-F5344CB8AC3E}">
        <p14:creationId xmlns:p14="http://schemas.microsoft.com/office/powerpoint/2010/main" val="22614098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effectLst>
                  <a:outerShdw blurRad="38100" dist="38100" dir="2700000" algn="tl">
                    <a:srgbClr val="C0C0C0"/>
                  </a:outerShdw>
                </a:effectLst>
                <a:latin typeface="微软雅黑" pitchFamily="34" charset="-122"/>
                <a:ea typeface="微软雅黑" pitchFamily="34" charset="-122"/>
              </a:rPr>
              <a:t>金蝶云星空技术架构</a:t>
            </a:r>
            <a:endParaRPr lang="zh-CN" alt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909" y="673225"/>
            <a:ext cx="8492804" cy="4058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75604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effectLst>
                  <a:outerShdw blurRad="38100" dist="38100" dir="2700000" algn="tl">
                    <a:srgbClr val="C0C0C0"/>
                  </a:outerShdw>
                </a:effectLst>
                <a:latin typeface="微软雅黑" pitchFamily="34" charset="-122"/>
                <a:ea typeface="微软雅黑" pitchFamily="34" charset="-122"/>
              </a:rPr>
              <a:t>金蝶云星空业务架构</a:t>
            </a:r>
            <a:endParaRPr lang="zh-CN" altLang="en-US" dirty="0"/>
          </a:p>
        </p:txBody>
      </p:sp>
      <p:sp>
        <p:nvSpPr>
          <p:cNvPr id="4" name="椭圆 3"/>
          <p:cNvSpPr/>
          <p:nvPr/>
        </p:nvSpPr>
        <p:spPr>
          <a:xfrm>
            <a:off x="0" y="1383507"/>
            <a:ext cx="9144000" cy="3078956"/>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en-US" sz="1800" dirty="0">
              <a:solidFill>
                <a:srgbClr val="FFFFFF"/>
              </a:solidFill>
            </a:endParaRPr>
          </a:p>
        </p:txBody>
      </p:sp>
      <p:sp>
        <p:nvSpPr>
          <p:cNvPr id="5" name="椭圆 4"/>
          <p:cNvSpPr/>
          <p:nvPr/>
        </p:nvSpPr>
        <p:spPr bwMode="auto">
          <a:xfrm>
            <a:off x="179513" y="2517744"/>
            <a:ext cx="896527" cy="440545"/>
          </a:xfrm>
          <a:prstGeom prst="ellipse">
            <a:avLst/>
          </a:prstGeom>
          <a:solidFill>
            <a:schemeClr val="accent5">
              <a:lumMod val="40000"/>
              <a:lumOff val="6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0000" tIns="46800" rIns="90000" bIns="46800"/>
          <a:lstStyle/>
          <a:p>
            <a:pPr algn="ctr" eaLnBrk="0" hangingPunct="0">
              <a:spcBef>
                <a:spcPct val="50000"/>
              </a:spcBef>
              <a:defRPr/>
            </a:pPr>
            <a:endParaRPr lang="zh-CN" altLang="en-US" sz="1400" kern="0" dirty="0">
              <a:solidFill>
                <a:srgbClr val="000000"/>
              </a:solidFill>
              <a:latin typeface="宋体"/>
            </a:endParaRPr>
          </a:p>
        </p:txBody>
      </p:sp>
      <p:sp>
        <p:nvSpPr>
          <p:cNvPr id="6" name="椭圆 5"/>
          <p:cNvSpPr/>
          <p:nvPr/>
        </p:nvSpPr>
        <p:spPr bwMode="auto">
          <a:xfrm>
            <a:off x="539553" y="2139702"/>
            <a:ext cx="1040543" cy="440545"/>
          </a:xfrm>
          <a:prstGeom prst="ellipse">
            <a:avLst/>
          </a:prstGeom>
          <a:solidFill>
            <a:schemeClr val="accent5">
              <a:lumMod val="40000"/>
              <a:lumOff val="6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0000" tIns="46800" rIns="90000" bIns="46800"/>
          <a:lstStyle/>
          <a:p>
            <a:pPr algn="ctr" eaLnBrk="0" hangingPunct="0">
              <a:spcBef>
                <a:spcPct val="50000"/>
              </a:spcBef>
              <a:defRPr/>
            </a:pPr>
            <a:endParaRPr lang="zh-CN" altLang="en-US" sz="1400" kern="0" dirty="0">
              <a:solidFill>
                <a:srgbClr val="000000"/>
              </a:solidFill>
              <a:latin typeface="宋体"/>
            </a:endParaRPr>
          </a:p>
        </p:txBody>
      </p:sp>
      <p:sp>
        <p:nvSpPr>
          <p:cNvPr id="7" name="椭圆 6"/>
          <p:cNvSpPr/>
          <p:nvPr/>
        </p:nvSpPr>
        <p:spPr bwMode="auto">
          <a:xfrm>
            <a:off x="1259632" y="1815666"/>
            <a:ext cx="1017774" cy="432048"/>
          </a:xfrm>
          <a:prstGeom prst="ellipse">
            <a:avLst/>
          </a:prstGeom>
          <a:solidFill>
            <a:schemeClr val="accent5">
              <a:lumMod val="40000"/>
              <a:lumOff val="6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0000" tIns="46800" rIns="90000" bIns="46800"/>
          <a:lstStyle/>
          <a:p>
            <a:pPr algn="ctr" eaLnBrk="0" hangingPunct="0">
              <a:spcBef>
                <a:spcPct val="50000"/>
              </a:spcBef>
              <a:defRPr/>
            </a:pPr>
            <a:endParaRPr lang="zh-CN" altLang="en-US" sz="1400" kern="0" dirty="0">
              <a:solidFill>
                <a:srgbClr val="000000"/>
              </a:solidFill>
              <a:latin typeface="宋体"/>
            </a:endParaRPr>
          </a:p>
        </p:txBody>
      </p:sp>
      <p:sp>
        <p:nvSpPr>
          <p:cNvPr id="8" name="椭圆 7"/>
          <p:cNvSpPr/>
          <p:nvPr/>
        </p:nvSpPr>
        <p:spPr bwMode="auto">
          <a:xfrm>
            <a:off x="179513" y="3003798"/>
            <a:ext cx="896527" cy="440545"/>
          </a:xfrm>
          <a:prstGeom prst="ellipse">
            <a:avLst/>
          </a:prstGeom>
          <a:solidFill>
            <a:schemeClr val="accent5">
              <a:lumMod val="40000"/>
              <a:lumOff val="6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0000" tIns="46800" rIns="90000" bIns="46800"/>
          <a:lstStyle/>
          <a:p>
            <a:pPr algn="ctr" eaLnBrk="0" hangingPunct="0">
              <a:spcBef>
                <a:spcPct val="50000"/>
              </a:spcBef>
              <a:defRPr/>
            </a:pPr>
            <a:r>
              <a:rPr lang="zh-CN" altLang="en-US" sz="1400" dirty="0">
                <a:solidFill>
                  <a:srgbClr val="000000"/>
                </a:solidFill>
                <a:latin typeface="微软雅黑" pitchFamily="34" charset="-122"/>
                <a:ea typeface="微软雅黑" pitchFamily="34" charset="-122"/>
              </a:rPr>
              <a:t>权限</a:t>
            </a:r>
            <a:endParaRPr lang="zh-CN" altLang="en-US" sz="1400" kern="0" dirty="0">
              <a:solidFill>
                <a:srgbClr val="000000"/>
              </a:solidFill>
              <a:latin typeface="宋体"/>
            </a:endParaRPr>
          </a:p>
        </p:txBody>
      </p:sp>
      <p:sp>
        <p:nvSpPr>
          <p:cNvPr id="9" name="椭圆 8"/>
          <p:cNvSpPr/>
          <p:nvPr/>
        </p:nvSpPr>
        <p:spPr bwMode="auto">
          <a:xfrm>
            <a:off x="1005639" y="2319031"/>
            <a:ext cx="6922042" cy="1386845"/>
          </a:xfrm>
          <a:prstGeom prst="ellipse">
            <a:avLst/>
          </a:prstGeom>
          <a:solidFill>
            <a:schemeClr val="accent1">
              <a:lumMod val="20000"/>
              <a:lumOff val="8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0000" tIns="46800" rIns="90000" bIns="46800"/>
          <a:lstStyle/>
          <a:p>
            <a:pPr algn="ctr" eaLnBrk="0" fontAlgn="auto" hangingPunct="0">
              <a:spcBef>
                <a:spcPct val="50000"/>
              </a:spcBef>
              <a:spcAft>
                <a:spcPts val="0"/>
              </a:spcAft>
              <a:defRPr/>
            </a:pPr>
            <a:endParaRPr lang="zh-CN" altLang="en-US" sz="1400" kern="0">
              <a:solidFill>
                <a:sysClr val="windowText" lastClr="000000"/>
              </a:solidFill>
              <a:latin typeface="宋体"/>
            </a:endParaRPr>
          </a:p>
        </p:txBody>
      </p:sp>
      <p:sp>
        <p:nvSpPr>
          <p:cNvPr id="10" name="椭圆 9"/>
          <p:cNvSpPr/>
          <p:nvPr/>
        </p:nvSpPr>
        <p:spPr bwMode="auto">
          <a:xfrm>
            <a:off x="6327776" y="3134916"/>
            <a:ext cx="1152525" cy="165497"/>
          </a:xfrm>
          <a:prstGeom prst="ellipse">
            <a:avLst/>
          </a:prstGeom>
          <a:solidFill>
            <a:schemeClr val="accent2">
              <a:lumMod val="20000"/>
              <a:lumOff val="80000"/>
              <a:alpha val="49020"/>
            </a:schemeClr>
          </a:solidFill>
          <a:ln w="9525" cap="flat" cmpd="sng" algn="ctr">
            <a:noFill/>
            <a:prstDash val="solid"/>
            <a:round/>
            <a:headEnd type="none" w="med" len="med"/>
            <a:tailEnd type="none" w="med" len="med"/>
          </a:ln>
          <a:effectLst/>
        </p:spPr>
        <p:txBody>
          <a:bodyPr lIns="90000" tIns="46800" rIns="90000" bIns="46800"/>
          <a:lstStyle/>
          <a:p>
            <a:pPr algn="ctr" eaLnBrk="0" hangingPunct="0">
              <a:spcBef>
                <a:spcPct val="50000"/>
              </a:spcBef>
              <a:defRPr/>
            </a:pPr>
            <a:endParaRPr lang="zh-CN" altLang="en-US" sz="1400" kern="0">
              <a:solidFill>
                <a:srgbClr val="000000"/>
              </a:solidFill>
              <a:latin typeface="宋体"/>
              <a:ea typeface="宋体"/>
            </a:endParaRPr>
          </a:p>
        </p:txBody>
      </p:sp>
      <p:sp>
        <p:nvSpPr>
          <p:cNvPr id="11" name="椭圆 10"/>
          <p:cNvSpPr/>
          <p:nvPr/>
        </p:nvSpPr>
        <p:spPr bwMode="auto">
          <a:xfrm>
            <a:off x="4611689" y="3455194"/>
            <a:ext cx="1150937" cy="165497"/>
          </a:xfrm>
          <a:prstGeom prst="ellipse">
            <a:avLst/>
          </a:prstGeom>
          <a:solidFill>
            <a:schemeClr val="accent2">
              <a:lumMod val="20000"/>
              <a:lumOff val="80000"/>
              <a:alpha val="49020"/>
            </a:schemeClr>
          </a:solidFill>
          <a:ln w="9525" cap="flat" cmpd="sng" algn="ctr">
            <a:noFill/>
            <a:prstDash val="solid"/>
            <a:round/>
            <a:headEnd type="none" w="med" len="med"/>
            <a:tailEnd type="none" w="med" len="med"/>
          </a:ln>
          <a:effectLst/>
        </p:spPr>
        <p:txBody>
          <a:bodyPr lIns="90000" tIns="46800" rIns="90000" bIns="46800"/>
          <a:lstStyle/>
          <a:p>
            <a:pPr algn="ctr" eaLnBrk="0" hangingPunct="0">
              <a:spcBef>
                <a:spcPct val="50000"/>
              </a:spcBef>
              <a:defRPr/>
            </a:pPr>
            <a:endParaRPr lang="zh-CN" altLang="en-US" sz="1400" kern="0">
              <a:solidFill>
                <a:srgbClr val="000000"/>
              </a:solidFill>
              <a:latin typeface="宋体"/>
              <a:ea typeface="宋体"/>
            </a:endParaRPr>
          </a:p>
        </p:txBody>
      </p:sp>
      <p:sp>
        <p:nvSpPr>
          <p:cNvPr id="12" name="椭圆 11"/>
          <p:cNvSpPr/>
          <p:nvPr/>
        </p:nvSpPr>
        <p:spPr bwMode="auto">
          <a:xfrm>
            <a:off x="2663825" y="3436144"/>
            <a:ext cx="1150938" cy="165497"/>
          </a:xfrm>
          <a:prstGeom prst="ellipse">
            <a:avLst/>
          </a:prstGeom>
          <a:solidFill>
            <a:schemeClr val="accent2">
              <a:lumMod val="20000"/>
              <a:lumOff val="80000"/>
              <a:alpha val="49020"/>
            </a:schemeClr>
          </a:solidFill>
          <a:ln w="9525" cap="flat" cmpd="sng" algn="ctr">
            <a:noFill/>
            <a:prstDash val="solid"/>
            <a:round/>
            <a:headEnd type="none" w="med" len="med"/>
            <a:tailEnd type="none" w="med" len="med"/>
          </a:ln>
          <a:effectLst/>
        </p:spPr>
        <p:txBody>
          <a:bodyPr lIns="90000" tIns="46800" rIns="90000" bIns="46800"/>
          <a:lstStyle/>
          <a:p>
            <a:pPr algn="ctr" eaLnBrk="0" hangingPunct="0">
              <a:spcBef>
                <a:spcPct val="50000"/>
              </a:spcBef>
              <a:defRPr/>
            </a:pPr>
            <a:endParaRPr lang="zh-CN" altLang="en-US" sz="1400" kern="0">
              <a:solidFill>
                <a:srgbClr val="000000"/>
              </a:solidFill>
              <a:latin typeface="宋体"/>
              <a:ea typeface="宋体"/>
            </a:endParaRPr>
          </a:p>
        </p:txBody>
      </p:sp>
      <p:sp>
        <p:nvSpPr>
          <p:cNvPr id="13" name="椭圆 12"/>
          <p:cNvSpPr/>
          <p:nvPr/>
        </p:nvSpPr>
        <p:spPr bwMode="auto">
          <a:xfrm>
            <a:off x="1042989" y="2895601"/>
            <a:ext cx="1152525" cy="165497"/>
          </a:xfrm>
          <a:prstGeom prst="ellipse">
            <a:avLst/>
          </a:prstGeom>
          <a:solidFill>
            <a:schemeClr val="accent2">
              <a:lumMod val="20000"/>
              <a:lumOff val="80000"/>
              <a:alpha val="49020"/>
            </a:schemeClr>
          </a:solidFill>
          <a:ln w="9525" cap="flat" cmpd="sng" algn="ctr">
            <a:noFill/>
            <a:prstDash val="solid"/>
            <a:round/>
            <a:headEnd type="none" w="med" len="med"/>
            <a:tailEnd type="none" w="med" len="med"/>
          </a:ln>
          <a:effectLst/>
        </p:spPr>
        <p:txBody>
          <a:bodyPr lIns="90000" tIns="46800" rIns="90000" bIns="46800"/>
          <a:lstStyle/>
          <a:p>
            <a:pPr algn="ctr" eaLnBrk="0" hangingPunct="0">
              <a:spcBef>
                <a:spcPct val="50000"/>
              </a:spcBef>
              <a:defRPr/>
            </a:pPr>
            <a:endParaRPr lang="zh-CN" altLang="en-US" sz="1400" kern="0">
              <a:solidFill>
                <a:srgbClr val="000000"/>
              </a:solidFill>
              <a:latin typeface="宋体"/>
              <a:ea typeface="宋体"/>
            </a:endParaRPr>
          </a:p>
        </p:txBody>
      </p:sp>
      <p:sp>
        <p:nvSpPr>
          <p:cNvPr id="14" name="椭圆 13"/>
          <p:cNvSpPr/>
          <p:nvPr/>
        </p:nvSpPr>
        <p:spPr bwMode="auto">
          <a:xfrm>
            <a:off x="2051720" y="2772520"/>
            <a:ext cx="4680520" cy="816143"/>
          </a:xfrm>
          <a:prstGeom prst="ellipse">
            <a:avLst/>
          </a:prstGeom>
          <a:solidFill>
            <a:schemeClr val="accent2">
              <a:lumMod val="40000"/>
              <a:lumOff val="6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0000" tIns="46800" rIns="90000" bIns="46800"/>
          <a:lstStyle/>
          <a:p>
            <a:pPr algn="ctr" eaLnBrk="0" hangingPunct="0">
              <a:spcBef>
                <a:spcPct val="50000"/>
              </a:spcBef>
              <a:defRPr/>
            </a:pPr>
            <a:endParaRPr lang="zh-CN" altLang="en-US" sz="1400" kern="0">
              <a:solidFill>
                <a:srgbClr val="000000"/>
              </a:solidFill>
              <a:latin typeface="宋体"/>
            </a:endParaRPr>
          </a:p>
        </p:txBody>
      </p:sp>
      <p:sp>
        <p:nvSpPr>
          <p:cNvPr id="15" name="椭圆 14"/>
          <p:cNvSpPr/>
          <p:nvPr/>
        </p:nvSpPr>
        <p:spPr bwMode="auto">
          <a:xfrm>
            <a:off x="3131841" y="3204569"/>
            <a:ext cx="2531029" cy="335594"/>
          </a:xfrm>
          <a:prstGeom prst="ellipse">
            <a:avLst/>
          </a:prstGeom>
          <a:solidFill>
            <a:schemeClr val="accent6">
              <a:lumMod val="60000"/>
              <a:lumOff val="4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0000" tIns="46800" rIns="90000" bIns="46800"/>
          <a:lstStyle/>
          <a:p>
            <a:pPr algn="ctr" eaLnBrk="0" fontAlgn="auto" hangingPunct="0">
              <a:spcBef>
                <a:spcPct val="50000"/>
              </a:spcBef>
              <a:spcAft>
                <a:spcPts val="0"/>
              </a:spcAft>
              <a:defRPr/>
            </a:pPr>
            <a:endParaRPr lang="zh-CN" altLang="en-US" sz="1400" kern="0">
              <a:solidFill>
                <a:sysClr val="windowText" lastClr="000000"/>
              </a:solidFill>
              <a:latin typeface="宋体"/>
            </a:endParaRPr>
          </a:p>
        </p:txBody>
      </p:sp>
      <p:pic>
        <p:nvPicPr>
          <p:cNvPr id="16" name="Picture 7" descr="C:\Documents and Settings\Administrator\Local Settings\Temporary Internet Files\Content.IE5\VRHFJ5KW\MC900429209[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1914" y="2680097"/>
            <a:ext cx="574675" cy="208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矩形 16"/>
          <p:cNvSpPr/>
          <p:nvPr/>
        </p:nvSpPr>
        <p:spPr>
          <a:xfrm>
            <a:off x="3132138" y="3251598"/>
            <a:ext cx="2608262" cy="307777"/>
          </a:xfrm>
          <a:prstGeom prst="rect">
            <a:avLst/>
          </a:prstGeom>
        </p:spPr>
        <p:txBody>
          <a:bodyPr>
            <a:spAutoFit/>
          </a:bodyPr>
          <a:lstStyle/>
          <a:p>
            <a:pPr>
              <a:defRPr/>
            </a:pPr>
            <a:r>
              <a:rPr lang="en-US" altLang="zh-CN" sz="1400" dirty="0">
                <a:solidFill>
                  <a:srgbClr val="FFFFFF"/>
                </a:solidFill>
                <a:latin typeface="宋体"/>
                <a:ea typeface="宋体"/>
              </a:rPr>
              <a:t>BOS</a:t>
            </a:r>
            <a:r>
              <a:rPr lang="zh-CN" altLang="en-US" sz="1400" dirty="0">
                <a:solidFill>
                  <a:srgbClr val="FFFFFF"/>
                </a:solidFill>
                <a:latin typeface="宋体"/>
                <a:ea typeface="宋体"/>
              </a:rPr>
              <a:t>内核</a:t>
            </a:r>
            <a:r>
              <a:rPr lang="en-US" altLang="zh-CN" sz="1400" dirty="0">
                <a:solidFill>
                  <a:srgbClr val="FFFFFF"/>
                </a:solidFill>
                <a:latin typeface="宋体"/>
                <a:ea typeface="宋体"/>
              </a:rPr>
              <a:t>(</a:t>
            </a:r>
            <a:r>
              <a:rPr lang="zh-CN" altLang="en-US" sz="1400" dirty="0">
                <a:solidFill>
                  <a:srgbClr val="FFFFFF"/>
                </a:solidFill>
                <a:latin typeface="宋体"/>
                <a:ea typeface="宋体"/>
              </a:rPr>
              <a:t>接口</a:t>
            </a:r>
            <a:r>
              <a:rPr lang="en-US" altLang="zh-CN" sz="1400" dirty="0">
                <a:solidFill>
                  <a:srgbClr val="FFFFFF"/>
                </a:solidFill>
                <a:latin typeface="宋体"/>
                <a:ea typeface="宋体"/>
              </a:rPr>
              <a:t>,</a:t>
            </a:r>
            <a:r>
              <a:rPr lang="zh-CN" altLang="en-US" sz="1400" dirty="0">
                <a:solidFill>
                  <a:srgbClr val="FFFFFF"/>
                </a:solidFill>
                <a:latin typeface="宋体"/>
                <a:ea typeface="宋体"/>
              </a:rPr>
              <a:t>标准</a:t>
            </a:r>
            <a:r>
              <a:rPr lang="en-US" altLang="zh-CN" sz="1400" dirty="0">
                <a:solidFill>
                  <a:srgbClr val="FFFFFF"/>
                </a:solidFill>
                <a:latin typeface="宋体"/>
                <a:ea typeface="宋体"/>
              </a:rPr>
              <a:t>,</a:t>
            </a:r>
            <a:r>
              <a:rPr lang="zh-CN" altLang="en-US" sz="1400" dirty="0">
                <a:solidFill>
                  <a:srgbClr val="FFFFFF"/>
                </a:solidFill>
                <a:latin typeface="宋体"/>
                <a:ea typeface="宋体"/>
              </a:rPr>
              <a:t>基础设施</a:t>
            </a:r>
            <a:r>
              <a:rPr lang="en-US" altLang="zh-CN" sz="1400" dirty="0">
                <a:solidFill>
                  <a:srgbClr val="FFFFFF"/>
                </a:solidFill>
                <a:latin typeface="宋体"/>
                <a:ea typeface="宋体"/>
              </a:rPr>
              <a:t>)</a:t>
            </a:r>
            <a:endParaRPr lang="zh-CN" altLang="en-US" sz="1400" dirty="0">
              <a:solidFill>
                <a:srgbClr val="FFFFFF"/>
              </a:solidFill>
              <a:latin typeface="宋体"/>
              <a:ea typeface="宋体"/>
            </a:endParaRPr>
          </a:p>
        </p:txBody>
      </p:sp>
      <p:cxnSp>
        <p:nvCxnSpPr>
          <p:cNvPr id="18" name="直接连接符 17"/>
          <p:cNvCxnSpPr/>
          <p:nvPr/>
        </p:nvCxnSpPr>
        <p:spPr bwMode="auto">
          <a:xfrm>
            <a:off x="323850" y="1006079"/>
            <a:ext cx="8247063" cy="0"/>
          </a:xfrm>
          <a:prstGeom prst="line">
            <a:avLst/>
          </a:prstGeom>
          <a:noFill/>
          <a:ln w="25400" cap="flat" cmpd="sng" algn="ctr">
            <a:solidFill>
              <a:srgbClr val="BBE0E3">
                <a:lumMod val="50000"/>
              </a:srgbClr>
            </a:solidFill>
            <a:prstDash val="sysDot"/>
            <a:headEnd type="none" w="med" len="med"/>
            <a:tailEnd type="none" w="med" len="med"/>
          </a:ln>
          <a:effectLst>
            <a:outerShdw blurRad="40000" dist="20000" dir="5400000" rotWithShape="0">
              <a:srgbClr val="000000">
                <a:alpha val="38000"/>
              </a:srgbClr>
            </a:outerShdw>
          </a:effectLst>
        </p:spPr>
      </p:cxnSp>
      <p:grpSp>
        <p:nvGrpSpPr>
          <p:cNvPr id="19" name="组合 18"/>
          <p:cNvGrpSpPr/>
          <p:nvPr/>
        </p:nvGrpSpPr>
        <p:grpSpPr>
          <a:xfrm>
            <a:off x="1059678" y="573528"/>
            <a:ext cx="6752682" cy="432048"/>
            <a:chOff x="394998" y="4653136"/>
            <a:chExt cx="5776171" cy="936104"/>
          </a:xfrm>
          <a:solidFill>
            <a:srgbClr val="00B0F0">
              <a:alpha val="67000"/>
            </a:srgbClr>
          </a:solidFill>
        </p:grpSpPr>
        <p:sp>
          <p:nvSpPr>
            <p:cNvPr id="20" name="圆角矩形 19"/>
            <p:cNvSpPr/>
            <p:nvPr/>
          </p:nvSpPr>
          <p:spPr bwMode="auto">
            <a:xfrm>
              <a:off x="394998" y="4653136"/>
              <a:ext cx="1407530" cy="936104"/>
            </a:xfrm>
            <a:prstGeom prst="roundRect">
              <a:avLst/>
            </a:prstGeom>
            <a:grp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0" tIns="36000" rIns="0" bIns="36000" anchor="ctr"/>
            <a:lstStyle/>
            <a:p>
              <a:pPr algn="ctr" eaLnBrk="0" fontAlgn="auto" hangingPunct="0">
                <a:spcBef>
                  <a:spcPts val="0"/>
                </a:spcBef>
                <a:spcAft>
                  <a:spcPts val="0"/>
                </a:spcAft>
                <a:defRPr/>
              </a:pPr>
              <a:r>
                <a:rPr lang="zh-CN" altLang="en-US" sz="1400" kern="0" dirty="0">
                  <a:solidFill>
                    <a:srgbClr val="FFFFFF"/>
                  </a:solidFill>
                  <a:latin typeface="微软雅黑" pitchFamily="34" charset="-122"/>
                  <a:ea typeface="微软雅黑" pitchFamily="34" charset="-122"/>
                </a:rPr>
                <a:t>标准</a:t>
              </a:r>
              <a:r>
                <a:rPr lang="en-US" altLang="zh-CN" sz="1400" kern="0" dirty="0">
                  <a:solidFill>
                    <a:srgbClr val="FFFFFF"/>
                  </a:solidFill>
                  <a:latin typeface="微软雅黑" pitchFamily="34" charset="-122"/>
                  <a:ea typeface="微软雅黑" pitchFamily="34" charset="-122"/>
                </a:rPr>
                <a:t>+</a:t>
              </a:r>
              <a:r>
                <a:rPr lang="zh-CN" altLang="en-US" sz="1400" kern="0" dirty="0">
                  <a:solidFill>
                    <a:srgbClr val="FFFFFF"/>
                  </a:solidFill>
                  <a:latin typeface="微软雅黑" pitchFamily="34" charset="-122"/>
                  <a:ea typeface="微软雅黑" pitchFamily="34" charset="-122"/>
                </a:rPr>
                <a:t>开放</a:t>
              </a:r>
              <a:endParaRPr lang="en-US" altLang="zh-CN" sz="1400" kern="0" dirty="0">
                <a:solidFill>
                  <a:srgbClr val="FFFFFF"/>
                </a:solidFill>
                <a:latin typeface="微软雅黑" pitchFamily="34" charset="-122"/>
                <a:ea typeface="微软雅黑" pitchFamily="34" charset="-122"/>
              </a:endParaRPr>
            </a:p>
            <a:p>
              <a:pPr algn="ctr" eaLnBrk="0" fontAlgn="auto" hangingPunct="0">
                <a:spcBef>
                  <a:spcPts val="0"/>
                </a:spcBef>
                <a:spcAft>
                  <a:spcPts val="0"/>
                </a:spcAft>
                <a:defRPr/>
              </a:pPr>
              <a:r>
                <a:rPr lang="en-US" altLang="zh-CN" sz="1400" kern="0" dirty="0">
                  <a:solidFill>
                    <a:srgbClr val="FFFFFF"/>
                  </a:solidFill>
                  <a:latin typeface="微软雅黑" pitchFamily="34" charset="-122"/>
                  <a:ea typeface="微软雅黑" pitchFamily="34" charset="-122"/>
                </a:rPr>
                <a:t>(</a:t>
              </a:r>
              <a:r>
                <a:rPr lang="zh-CN" altLang="en-US" sz="1400" kern="0" dirty="0">
                  <a:solidFill>
                    <a:srgbClr val="FFFFFF"/>
                  </a:solidFill>
                  <a:latin typeface="微软雅黑" pitchFamily="34" charset="-122"/>
                  <a:ea typeface="微软雅黑" pitchFamily="34" charset="-122"/>
                </a:rPr>
                <a:t>交付转型</a:t>
              </a:r>
              <a:r>
                <a:rPr lang="en-US" altLang="zh-CN" sz="1400" kern="0" dirty="0">
                  <a:solidFill>
                    <a:srgbClr val="FFFFFF"/>
                  </a:solidFill>
                  <a:latin typeface="微软雅黑" pitchFamily="34" charset="-122"/>
                  <a:ea typeface="微软雅黑" pitchFamily="34" charset="-122"/>
                </a:rPr>
                <a:t>)</a:t>
              </a:r>
            </a:p>
          </p:txBody>
        </p:sp>
        <p:sp>
          <p:nvSpPr>
            <p:cNvPr id="21" name="圆角矩形 20"/>
            <p:cNvSpPr/>
            <p:nvPr/>
          </p:nvSpPr>
          <p:spPr bwMode="auto">
            <a:xfrm>
              <a:off x="1868299" y="4653136"/>
              <a:ext cx="1383905" cy="936104"/>
            </a:xfrm>
            <a:prstGeom prst="roundRect">
              <a:avLst/>
            </a:prstGeom>
            <a:grp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0" tIns="36000" rIns="0" bIns="36000" anchor="ctr"/>
            <a:lstStyle/>
            <a:p>
              <a:pPr algn="ctr" eaLnBrk="0" hangingPunct="0">
                <a:spcBef>
                  <a:spcPts val="0"/>
                </a:spcBef>
                <a:defRPr/>
              </a:pPr>
              <a:r>
                <a:rPr lang="zh-CN" altLang="en-US" sz="1400" kern="0" dirty="0">
                  <a:solidFill>
                    <a:srgbClr val="FFFFFF"/>
                  </a:solidFill>
                  <a:latin typeface="微软雅黑" pitchFamily="34" charset="-122"/>
                  <a:ea typeface="微软雅黑" pitchFamily="34" charset="-122"/>
                </a:rPr>
                <a:t>质量与效率</a:t>
              </a:r>
              <a:endParaRPr lang="en-US" altLang="zh-CN" sz="1400" kern="0" dirty="0">
                <a:solidFill>
                  <a:srgbClr val="FFFFFF"/>
                </a:solidFill>
                <a:latin typeface="微软雅黑" pitchFamily="34" charset="-122"/>
                <a:ea typeface="微软雅黑" pitchFamily="34" charset="-122"/>
              </a:endParaRPr>
            </a:p>
            <a:p>
              <a:pPr algn="ctr" eaLnBrk="0" hangingPunct="0">
                <a:spcBef>
                  <a:spcPts val="0"/>
                </a:spcBef>
                <a:defRPr/>
              </a:pPr>
              <a:r>
                <a:rPr lang="zh-CN" altLang="en-US" sz="1400" kern="0" dirty="0">
                  <a:solidFill>
                    <a:srgbClr val="FFFFFF"/>
                  </a:solidFill>
                  <a:latin typeface="微软雅黑" pitchFamily="34" charset="-122"/>
                  <a:ea typeface="微软雅黑" pitchFamily="34" charset="-122"/>
                </a:rPr>
                <a:t>（研发转型）</a:t>
              </a:r>
              <a:endParaRPr lang="en-US" altLang="zh-CN" sz="1400" kern="0" dirty="0">
                <a:solidFill>
                  <a:srgbClr val="FFFFFF"/>
                </a:solidFill>
                <a:latin typeface="微软雅黑" pitchFamily="34" charset="-122"/>
                <a:ea typeface="微软雅黑" pitchFamily="34" charset="-122"/>
              </a:endParaRPr>
            </a:p>
          </p:txBody>
        </p:sp>
        <p:sp>
          <p:nvSpPr>
            <p:cNvPr id="22" name="圆角矩形 21"/>
            <p:cNvSpPr/>
            <p:nvPr/>
          </p:nvSpPr>
          <p:spPr bwMode="auto">
            <a:xfrm>
              <a:off x="3323312" y="4653136"/>
              <a:ext cx="1383905" cy="936104"/>
            </a:xfrm>
            <a:prstGeom prst="roundRect">
              <a:avLst/>
            </a:prstGeom>
            <a:grp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0" tIns="36000" rIns="0" bIns="36000" anchor="ctr"/>
            <a:lstStyle/>
            <a:p>
              <a:pPr algn="ctr" eaLnBrk="0" hangingPunct="0">
                <a:spcBef>
                  <a:spcPts val="0"/>
                </a:spcBef>
                <a:defRPr/>
              </a:pPr>
              <a:r>
                <a:rPr lang="zh-CN" altLang="en-US" sz="1400" kern="0" dirty="0">
                  <a:solidFill>
                    <a:srgbClr val="FFFFFF"/>
                  </a:solidFill>
                  <a:latin typeface="微软雅黑" pitchFamily="34" charset="-122"/>
                  <a:ea typeface="微软雅黑" pitchFamily="34" charset="-122"/>
                </a:rPr>
                <a:t>开放的</a:t>
              </a:r>
              <a:r>
                <a:rPr lang="en-US" altLang="zh-CN" sz="1400" kern="0" dirty="0">
                  <a:solidFill>
                    <a:srgbClr val="FFFFFF"/>
                  </a:solidFill>
                  <a:latin typeface="微软雅黑" pitchFamily="34" charset="-122"/>
                  <a:ea typeface="微软雅黑" pitchFamily="34" charset="-122"/>
                </a:rPr>
                <a:t>ERP</a:t>
              </a:r>
              <a:r>
                <a:rPr lang="zh-CN" altLang="en-US" sz="1400" kern="0" dirty="0">
                  <a:solidFill>
                    <a:srgbClr val="FFFFFF"/>
                  </a:solidFill>
                  <a:latin typeface="微软雅黑" pitchFamily="34" charset="-122"/>
                  <a:ea typeface="微软雅黑" pitchFamily="34" charset="-122"/>
                </a:rPr>
                <a:t>云平台</a:t>
              </a:r>
              <a:endParaRPr lang="en-US" altLang="zh-CN" sz="1400" kern="0" dirty="0">
                <a:solidFill>
                  <a:srgbClr val="FFFFFF"/>
                </a:solidFill>
                <a:latin typeface="微软雅黑" pitchFamily="34" charset="-122"/>
                <a:ea typeface="微软雅黑" pitchFamily="34" charset="-122"/>
              </a:endParaRPr>
            </a:p>
            <a:p>
              <a:pPr algn="ctr" eaLnBrk="0" hangingPunct="0">
                <a:spcBef>
                  <a:spcPts val="0"/>
                </a:spcBef>
                <a:defRPr/>
              </a:pPr>
              <a:r>
                <a:rPr lang="en-US" altLang="zh-CN" sz="1400" kern="0" dirty="0">
                  <a:solidFill>
                    <a:srgbClr val="FFFFFF"/>
                  </a:solidFill>
                  <a:latin typeface="微软雅黑" pitchFamily="34" charset="-122"/>
                  <a:ea typeface="微软雅黑" pitchFamily="34" charset="-122"/>
                </a:rPr>
                <a:t>(</a:t>
              </a:r>
              <a:r>
                <a:rPr lang="zh-CN" altLang="en-US" sz="1400" kern="0" dirty="0">
                  <a:solidFill>
                    <a:srgbClr val="FFFFFF"/>
                  </a:solidFill>
                  <a:latin typeface="微软雅黑" pitchFamily="34" charset="-122"/>
                  <a:ea typeface="微软雅黑" pitchFamily="34" charset="-122"/>
                </a:rPr>
                <a:t>运营转型</a:t>
              </a:r>
              <a:r>
                <a:rPr lang="en-US" altLang="zh-CN" sz="1400" kern="0" dirty="0">
                  <a:solidFill>
                    <a:srgbClr val="FFFFFF"/>
                  </a:solidFill>
                  <a:latin typeface="微软雅黑" pitchFamily="34" charset="-122"/>
                  <a:ea typeface="微软雅黑" pitchFamily="34" charset="-122"/>
                </a:rPr>
                <a:t>)</a:t>
              </a:r>
            </a:p>
          </p:txBody>
        </p:sp>
        <p:sp>
          <p:nvSpPr>
            <p:cNvPr id="23" name="圆角矩形 22"/>
            <p:cNvSpPr/>
            <p:nvPr/>
          </p:nvSpPr>
          <p:spPr bwMode="auto">
            <a:xfrm>
              <a:off x="4787264" y="4653136"/>
              <a:ext cx="1383905" cy="936104"/>
            </a:xfrm>
            <a:prstGeom prst="roundRect">
              <a:avLst/>
            </a:prstGeom>
            <a:grp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0" tIns="36000" rIns="0" bIns="36000" anchor="ctr"/>
            <a:lstStyle/>
            <a:p>
              <a:pPr algn="ctr" eaLnBrk="0" fontAlgn="auto" hangingPunct="0">
                <a:spcBef>
                  <a:spcPts val="0"/>
                </a:spcBef>
                <a:spcAft>
                  <a:spcPts val="0"/>
                </a:spcAft>
                <a:defRPr/>
              </a:pPr>
              <a:r>
                <a:rPr lang="zh-CN" altLang="en-US" sz="1400" kern="0" dirty="0">
                  <a:solidFill>
                    <a:srgbClr val="FFFFFF"/>
                  </a:solidFill>
                  <a:latin typeface="微软雅黑" pitchFamily="34" charset="-122"/>
                  <a:ea typeface="微软雅黑" pitchFamily="34" charset="-122"/>
                </a:rPr>
                <a:t>持续创造应用价值</a:t>
              </a:r>
              <a:endParaRPr lang="en-US" altLang="zh-CN" sz="1400" kern="0" dirty="0">
                <a:solidFill>
                  <a:srgbClr val="FFFFFF"/>
                </a:solidFill>
                <a:latin typeface="微软雅黑" pitchFamily="34" charset="-122"/>
                <a:ea typeface="微软雅黑" pitchFamily="34" charset="-122"/>
              </a:endParaRPr>
            </a:p>
            <a:p>
              <a:pPr algn="ctr" eaLnBrk="0" fontAlgn="auto" hangingPunct="0">
                <a:spcBef>
                  <a:spcPts val="0"/>
                </a:spcBef>
                <a:spcAft>
                  <a:spcPts val="0"/>
                </a:spcAft>
                <a:defRPr/>
              </a:pPr>
              <a:r>
                <a:rPr lang="zh-CN" altLang="en-US" sz="1400" kern="0" dirty="0">
                  <a:solidFill>
                    <a:srgbClr val="FFFFFF"/>
                  </a:solidFill>
                  <a:latin typeface="微软雅黑" pitchFamily="34" charset="-122"/>
                  <a:ea typeface="微软雅黑" pitchFamily="34" charset="-122"/>
                </a:rPr>
                <a:t>（客户应用转型）</a:t>
              </a:r>
            </a:p>
          </p:txBody>
        </p:sp>
      </p:grpSp>
      <p:sp>
        <p:nvSpPr>
          <p:cNvPr id="24" name="下箭头 23"/>
          <p:cNvSpPr/>
          <p:nvPr/>
        </p:nvSpPr>
        <p:spPr bwMode="auto">
          <a:xfrm rot="8179921">
            <a:off x="1401764" y="2434829"/>
            <a:ext cx="293687" cy="257175"/>
          </a:xfrm>
          <a:prstGeom prst="downArrow">
            <a:avLst/>
          </a:prstGeom>
          <a:solidFill>
            <a:schemeClr val="accent6">
              <a:lumMod val="40000"/>
              <a:lumOff val="60000"/>
              <a:alpha val="61000"/>
            </a:schemeClr>
          </a:solidFill>
          <a:ln w="9525" cap="flat" cmpd="sng" algn="ctr">
            <a:solidFill>
              <a:srgbClr val="FFFFFF">
                <a:lumMod val="85000"/>
              </a:srgbClr>
            </a:solidFill>
            <a:prstDash val="solid"/>
            <a:round/>
            <a:headEnd type="none" w="med" len="med"/>
            <a:tailEnd type="none" w="med" len="med"/>
          </a:ln>
          <a:effectLst/>
          <a:extLst/>
        </p:spPr>
        <p:txBody>
          <a:bodyPr lIns="90000" tIns="46800" rIns="90000" bIns="46800" anchor="b"/>
          <a:lstStyle/>
          <a:p>
            <a:pPr algn="ctr" eaLnBrk="0" fontAlgn="auto" hangingPunct="0">
              <a:spcBef>
                <a:spcPct val="50000"/>
              </a:spcBef>
              <a:spcAft>
                <a:spcPts val="0"/>
              </a:spcAft>
              <a:defRPr/>
            </a:pPr>
            <a:endParaRPr lang="zh-CN" altLang="en-US" sz="1800" kern="0" dirty="0">
              <a:solidFill>
                <a:prstClr val="white"/>
              </a:solidFill>
              <a:effectLst>
                <a:outerShdw blurRad="38100" dist="38100" dir="2700000" algn="tl">
                  <a:srgbClr val="000000">
                    <a:alpha val="43137"/>
                  </a:srgbClr>
                </a:outerShdw>
              </a:effectLst>
              <a:latin typeface="宋体"/>
              <a:ea typeface="宋体"/>
            </a:endParaRPr>
          </a:p>
        </p:txBody>
      </p:sp>
      <p:pic>
        <p:nvPicPr>
          <p:cNvPr id="25" name="Picture 4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7175" y="2247900"/>
            <a:ext cx="788988" cy="30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5963" y="2409825"/>
            <a:ext cx="425450" cy="216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7" name="Picture 16" descr="C:\Documents and Settings\Administrator\Local Settings\Temporary Internet Files\Content.IE5\KLMBCPEF\MC900431572[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651501" y="2409825"/>
            <a:ext cx="449263" cy="227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下箭头 27"/>
          <p:cNvSpPr/>
          <p:nvPr/>
        </p:nvSpPr>
        <p:spPr bwMode="auto">
          <a:xfrm rot="9658964">
            <a:off x="2330451" y="2235994"/>
            <a:ext cx="392113" cy="182166"/>
          </a:xfrm>
          <a:prstGeom prst="downArrow">
            <a:avLst/>
          </a:prstGeom>
          <a:solidFill>
            <a:schemeClr val="accent6">
              <a:lumMod val="40000"/>
              <a:lumOff val="60000"/>
              <a:alpha val="61000"/>
            </a:schemeClr>
          </a:solidFill>
          <a:ln w="9525" cap="flat" cmpd="sng" algn="ctr">
            <a:solidFill>
              <a:srgbClr val="FFFFFF">
                <a:lumMod val="85000"/>
              </a:srgbClr>
            </a:solidFill>
            <a:prstDash val="solid"/>
            <a:round/>
            <a:headEnd type="none" w="med" len="med"/>
            <a:tailEnd type="none" w="med" len="med"/>
          </a:ln>
          <a:effectLst/>
          <a:extLst/>
        </p:spPr>
        <p:txBody>
          <a:bodyPr lIns="90000" tIns="46800" rIns="90000" bIns="46800" anchor="b"/>
          <a:lstStyle/>
          <a:p>
            <a:pPr algn="ctr" eaLnBrk="0" fontAlgn="auto" hangingPunct="0">
              <a:spcBef>
                <a:spcPct val="50000"/>
              </a:spcBef>
              <a:spcAft>
                <a:spcPts val="0"/>
              </a:spcAft>
              <a:defRPr/>
            </a:pPr>
            <a:endParaRPr lang="zh-CN" altLang="en-US" sz="1800" kern="0" dirty="0">
              <a:solidFill>
                <a:prstClr val="white"/>
              </a:solidFill>
              <a:effectLst>
                <a:outerShdw blurRad="38100" dist="38100" dir="2700000" algn="tl">
                  <a:srgbClr val="000000">
                    <a:alpha val="43137"/>
                  </a:srgbClr>
                </a:outerShdw>
              </a:effectLst>
              <a:latin typeface="宋体"/>
              <a:ea typeface="宋体"/>
            </a:endParaRPr>
          </a:p>
        </p:txBody>
      </p:sp>
      <p:sp>
        <p:nvSpPr>
          <p:cNvPr id="29" name="下箭头 28"/>
          <p:cNvSpPr/>
          <p:nvPr/>
        </p:nvSpPr>
        <p:spPr bwMode="auto">
          <a:xfrm rot="10417731">
            <a:off x="3524251" y="2150269"/>
            <a:ext cx="390525" cy="182166"/>
          </a:xfrm>
          <a:prstGeom prst="downArrow">
            <a:avLst/>
          </a:prstGeom>
          <a:solidFill>
            <a:schemeClr val="accent6">
              <a:lumMod val="40000"/>
              <a:lumOff val="60000"/>
              <a:alpha val="61000"/>
            </a:schemeClr>
          </a:solidFill>
          <a:ln w="9525" cap="flat" cmpd="sng" algn="ctr">
            <a:solidFill>
              <a:srgbClr val="FFFFFF">
                <a:lumMod val="85000"/>
              </a:srgbClr>
            </a:solidFill>
            <a:prstDash val="solid"/>
            <a:round/>
            <a:headEnd type="none" w="med" len="med"/>
            <a:tailEnd type="none" w="med" len="med"/>
          </a:ln>
          <a:effectLst/>
          <a:extLst/>
        </p:spPr>
        <p:txBody>
          <a:bodyPr lIns="90000" tIns="46800" rIns="90000" bIns="46800" anchor="b"/>
          <a:lstStyle/>
          <a:p>
            <a:pPr algn="ctr" eaLnBrk="0" fontAlgn="auto" hangingPunct="0">
              <a:spcBef>
                <a:spcPct val="50000"/>
              </a:spcBef>
              <a:spcAft>
                <a:spcPts val="0"/>
              </a:spcAft>
              <a:defRPr/>
            </a:pPr>
            <a:endParaRPr lang="zh-CN" altLang="en-US" sz="1800" kern="0" dirty="0">
              <a:solidFill>
                <a:prstClr val="white"/>
              </a:solidFill>
              <a:effectLst>
                <a:outerShdw blurRad="38100" dist="38100" dir="2700000" algn="tl">
                  <a:srgbClr val="000000">
                    <a:alpha val="43137"/>
                  </a:srgbClr>
                </a:outerShdw>
              </a:effectLst>
              <a:latin typeface="宋体"/>
              <a:ea typeface="宋体"/>
            </a:endParaRPr>
          </a:p>
        </p:txBody>
      </p:sp>
      <p:sp>
        <p:nvSpPr>
          <p:cNvPr id="30" name="下箭头 29"/>
          <p:cNvSpPr/>
          <p:nvPr/>
        </p:nvSpPr>
        <p:spPr bwMode="auto">
          <a:xfrm rot="11147088">
            <a:off x="4905376" y="2159794"/>
            <a:ext cx="392113" cy="182166"/>
          </a:xfrm>
          <a:prstGeom prst="downArrow">
            <a:avLst/>
          </a:prstGeom>
          <a:solidFill>
            <a:schemeClr val="accent6">
              <a:lumMod val="40000"/>
              <a:lumOff val="60000"/>
              <a:alpha val="61000"/>
            </a:schemeClr>
          </a:solidFill>
          <a:ln w="9525" cap="flat" cmpd="sng" algn="ctr">
            <a:solidFill>
              <a:srgbClr val="FFFFFF">
                <a:lumMod val="85000"/>
              </a:srgbClr>
            </a:solidFill>
            <a:prstDash val="solid"/>
            <a:round/>
            <a:headEnd type="none" w="med" len="med"/>
            <a:tailEnd type="none" w="med" len="med"/>
          </a:ln>
          <a:effectLst/>
          <a:extLst/>
        </p:spPr>
        <p:txBody>
          <a:bodyPr lIns="90000" tIns="46800" rIns="90000" bIns="46800" anchor="b"/>
          <a:lstStyle/>
          <a:p>
            <a:pPr algn="ctr" eaLnBrk="0" fontAlgn="auto" hangingPunct="0">
              <a:spcBef>
                <a:spcPct val="50000"/>
              </a:spcBef>
              <a:spcAft>
                <a:spcPts val="0"/>
              </a:spcAft>
              <a:defRPr/>
            </a:pPr>
            <a:endParaRPr lang="zh-CN" altLang="en-US" sz="1800" kern="0" dirty="0">
              <a:solidFill>
                <a:prstClr val="white"/>
              </a:solidFill>
              <a:effectLst>
                <a:outerShdw blurRad="38100" dist="38100" dir="2700000" algn="tl">
                  <a:srgbClr val="000000">
                    <a:alpha val="43137"/>
                  </a:srgbClr>
                </a:outerShdw>
              </a:effectLst>
              <a:latin typeface="宋体"/>
              <a:ea typeface="宋体"/>
            </a:endParaRPr>
          </a:p>
        </p:txBody>
      </p:sp>
      <p:sp>
        <p:nvSpPr>
          <p:cNvPr id="31" name="下箭头 30"/>
          <p:cNvSpPr/>
          <p:nvPr/>
        </p:nvSpPr>
        <p:spPr bwMode="auto">
          <a:xfrm rot="11768526">
            <a:off x="6167438" y="2245519"/>
            <a:ext cx="392112" cy="180975"/>
          </a:xfrm>
          <a:prstGeom prst="downArrow">
            <a:avLst/>
          </a:prstGeom>
          <a:solidFill>
            <a:schemeClr val="accent6">
              <a:lumMod val="40000"/>
              <a:lumOff val="60000"/>
              <a:alpha val="61000"/>
            </a:schemeClr>
          </a:solidFill>
          <a:ln w="9525" cap="flat" cmpd="sng" algn="ctr">
            <a:solidFill>
              <a:srgbClr val="FFFFFF">
                <a:lumMod val="85000"/>
              </a:srgbClr>
            </a:solidFill>
            <a:prstDash val="solid"/>
            <a:round/>
            <a:headEnd type="none" w="med" len="med"/>
            <a:tailEnd type="none" w="med" len="med"/>
          </a:ln>
          <a:effectLst/>
          <a:extLst/>
        </p:spPr>
        <p:txBody>
          <a:bodyPr lIns="90000" tIns="46800" rIns="90000" bIns="46800" anchor="b"/>
          <a:lstStyle/>
          <a:p>
            <a:pPr algn="ctr" eaLnBrk="0" fontAlgn="auto" hangingPunct="0">
              <a:spcBef>
                <a:spcPct val="50000"/>
              </a:spcBef>
              <a:spcAft>
                <a:spcPts val="0"/>
              </a:spcAft>
              <a:defRPr/>
            </a:pPr>
            <a:endParaRPr lang="zh-CN" altLang="en-US" sz="1800" kern="0" dirty="0">
              <a:solidFill>
                <a:prstClr val="white"/>
              </a:solidFill>
              <a:effectLst>
                <a:outerShdw blurRad="38100" dist="38100" dir="2700000" algn="tl">
                  <a:srgbClr val="000000">
                    <a:alpha val="43137"/>
                  </a:srgbClr>
                </a:outerShdw>
              </a:effectLst>
              <a:latin typeface="宋体"/>
              <a:ea typeface="宋体"/>
            </a:endParaRPr>
          </a:p>
        </p:txBody>
      </p:sp>
      <p:sp>
        <p:nvSpPr>
          <p:cNvPr id="32" name="下箭头 31"/>
          <p:cNvSpPr/>
          <p:nvPr/>
        </p:nvSpPr>
        <p:spPr bwMode="auto">
          <a:xfrm rot="13191719">
            <a:off x="7226301" y="2464594"/>
            <a:ext cx="390525" cy="180975"/>
          </a:xfrm>
          <a:prstGeom prst="downArrow">
            <a:avLst/>
          </a:prstGeom>
          <a:solidFill>
            <a:schemeClr val="accent6">
              <a:lumMod val="40000"/>
              <a:lumOff val="60000"/>
              <a:alpha val="61000"/>
            </a:schemeClr>
          </a:solidFill>
          <a:ln w="9525" cap="flat" cmpd="sng" algn="ctr">
            <a:solidFill>
              <a:srgbClr val="FFFFFF">
                <a:lumMod val="85000"/>
              </a:srgbClr>
            </a:solidFill>
            <a:prstDash val="solid"/>
            <a:round/>
            <a:headEnd type="none" w="med" len="med"/>
            <a:tailEnd type="none" w="med" len="med"/>
          </a:ln>
          <a:effectLst/>
          <a:extLst/>
        </p:spPr>
        <p:txBody>
          <a:bodyPr lIns="90000" tIns="46800" rIns="90000" bIns="46800" anchor="b"/>
          <a:lstStyle/>
          <a:p>
            <a:pPr algn="ctr" eaLnBrk="0" fontAlgn="auto" hangingPunct="0">
              <a:spcBef>
                <a:spcPct val="50000"/>
              </a:spcBef>
              <a:spcAft>
                <a:spcPts val="0"/>
              </a:spcAft>
              <a:defRPr/>
            </a:pPr>
            <a:endParaRPr lang="zh-CN" altLang="en-US" sz="1800" kern="0" dirty="0">
              <a:solidFill>
                <a:prstClr val="white"/>
              </a:solidFill>
              <a:effectLst>
                <a:outerShdw blurRad="38100" dist="38100" dir="2700000" algn="tl">
                  <a:srgbClr val="000000">
                    <a:alpha val="43137"/>
                  </a:srgbClr>
                </a:outerShdw>
              </a:effectLst>
              <a:latin typeface="宋体"/>
              <a:ea typeface="宋体"/>
            </a:endParaRPr>
          </a:p>
        </p:txBody>
      </p:sp>
      <p:grpSp>
        <p:nvGrpSpPr>
          <p:cNvPr id="33" name="组合 94"/>
          <p:cNvGrpSpPr>
            <a:grpSpLocks/>
          </p:cNvGrpSpPr>
          <p:nvPr/>
        </p:nvGrpSpPr>
        <p:grpSpPr bwMode="auto">
          <a:xfrm>
            <a:off x="2627313" y="2409825"/>
            <a:ext cx="588962" cy="217885"/>
            <a:chOff x="3238628" y="3038361"/>
            <a:chExt cx="698455" cy="321801"/>
          </a:xfrm>
        </p:grpSpPr>
        <p:sp>
          <p:nvSpPr>
            <p:cNvPr id="34" name="AutoShape 6"/>
            <p:cNvSpPr>
              <a:spLocks noChangeAspect="1" noChangeArrowheads="1" noTextEdit="1"/>
            </p:cNvSpPr>
            <p:nvPr/>
          </p:nvSpPr>
          <p:spPr bwMode="auto">
            <a:xfrm>
              <a:off x="3238628" y="3038361"/>
              <a:ext cx="698455" cy="3218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p>
              <a:pPr>
                <a:defRPr/>
              </a:pPr>
              <a:endParaRPr lang="zh-CN" altLang="en-US" sz="1800">
                <a:solidFill>
                  <a:prstClr val="black"/>
                </a:solidFill>
                <a:latin typeface="宋体"/>
                <a:ea typeface="宋体"/>
              </a:endParaRPr>
            </a:p>
          </p:txBody>
        </p:sp>
        <p:sp>
          <p:nvSpPr>
            <p:cNvPr id="35" name="Freeform 8"/>
            <p:cNvSpPr>
              <a:spLocks/>
            </p:cNvSpPr>
            <p:nvPr/>
          </p:nvSpPr>
          <p:spPr bwMode="auto">
            <a:xfrm>
              <a:off x="3238628" y="3038361"/>
              <a:ext cx="163788" cy="151229"/>
            </a:xfrm>
            <a:custGeom>
              <a:avLst/>
              <a:gdLst>
                <a:gd name="T0" fmla="*/ 22 w 202"/>
                <a:gd name="T1" fmla="*/ 247 h 250"/>
                <a:gd name="T2" fmla="*/ 3 w 202"/>
                <a:gd name="T3" fmla="*/ 228 h 250"/>
                <a:gd name="T4" fmla="*/ 1 w 202"/>
                <a:gd name="T5" fmla="*/ 169 h 250"/>
                <a:gd name="T6" fmla="*/ 6 w 202"/>
                <a:gd name="T7" fmla="*/ 150 h 250"/>
                <a:gd name="T8" fmla="*/ 13 w 202"/>
                <a:gd name="T9" fmla="*/ 138 h 250"/>
                <a:gd name="T10" fmla="*/ 36 w 202"/>
                <a:gd name="T11" fmla="*/ 127 h 250"/>
                <a:gd name="T12" fmla="*/ 56 w 202"/>
                <a:gd name="T13" fmla="*/ 127 h 250"/>
                <a:gd name="T14" fmla="*/ 71 w 202"/>
                <a:gd name="T15" fmla="*/ 142 h 250"/>
                <a:gd name="T16" fmla="*/ 67 w 202"/>
                <a:gd name="T17" fmla="*/ 153 h 250"/>
                <a:gd name="T18" fmla="*/ 56 w 202"/>
                <a:gd name="T19" fmla="*/ 157 h 250"/>
                <a:gd name="T20" fmla="*/ 36 w 202"/>
                <a:gd name="T21" fmla="*/ 157 h 250"/>
                <a:gd name="T22" fmla="*/ 34 w 202"/>
                <a:gd name="T23" fmla="*/ 160 h 250"/>
                <a:gd name="T24" fmla="*/ 31 w 202"/>
                <a:gd name="T25" fmla="*/ 169 h 250"/>
                <a:gd name="T26" fmla="*/ 33 w 202"/>
                <a:gd name="T27" fmla="*/ 219 h 250"/>
                <a:gd name="T28" fmla="*/ 166 w 202"/>
                <a:gd name="T29" fmla="*/ 221 h 250"/>
                <a:gd name="T30" fmla="*/ 171 w 202"/>
                <a:gd name="T31" fmla="*/ 216 h 250"/>
                <a:gd name="T32" fmla="*/ 172 w 202"/>
                <a:gd name="T33" fmla="*/ 163 h 250"/>
                <a:gd name="T34" fmla="*/ 166 w 202"/>
                <a:gd name="T35" fmla="*/ 157 h 250"/>
                <a:gd name="T36" fmla="*/ 140 w 202"/>
                <a:gd name="T37" fmla="*/ 157 h 250"/>
                <a:gd name="T38" fmla="*/ 122 w 202"/>
                <a:gd name="T39" fmla="*/ 150 h 250"/>
                <a:gd name="T40" fmla="*/ 111 w 202"/>
                <a:gd name="T41" fmla="*/ 132 h 250"/>
                <a:gd name="T42" fmla="*/ 119 w 202"/>
                <a:gd name="T43" fmla="*/ 92 h 250"/>
                <a:gd name="T44" fmla="*/ 119 w 202"/>
                <a:gd name="T45" fmla="*/ 92 h 250"/>
                <a:gd name="T46" fmla="*/ 126 w 202"/>
                <a:gd name="T47" fmla="*/ 84 h 250"/>
                <a:gd name="T48" fmla="*/ 132 w 202"/>
                <a:gd name="T49" fmla="*/ 76 h 250"/>
                <a:gd name="T50" fmla="*/ 134 w 202"/>
                <a:gd name="T51" fmla="*/ 62 h 250"/>
                <a:gd name="T52" fmla="*/ 125 w 202"/>
                <a:gd name="T53" fmla="*/ 40 h 250"/>
                <a:gd name="T54" fmla="*/ 101 w 202"/>
                <a:gd name="T55" fmla="*/ 30 h 250"/>
                <a:gd name="T56" fmla="*/ 88 w 202"/>
                <a:gd name="T57" fmla="*/ 33 h 250"/>
                <a:gd name="T58" fmla="*/ 70 w 202"/>
                <a:gd name="T59" fmla="*/ 50 h 250"/>
                <a:gd name="T60" fmla="*/ 68 w 202"/>
                <a:gd name="T61" fmla="*/ 62 h 250"/>
                <a:gd name="T62" fmla="*/ 80 w 202"/>
                <a:gd name="T63" fmla="*/ 89 h 250"/>
                <a:gd name="T64" fmla="*/ 86 w 202"/>
                <a:gd name="T65" fmla="*/ 99 h 250"/>
                <a:gd name="T66" fmla="*/ 82 w 202"/>
                <a:gd name="T67" fmla="*/ 110 h 250"/>
                <a:gd name="T68" fmla="*/ 61 w 202"/>
                <a:gd name="T69" fmla="*/ 111 h 250"/>
                <a:gd name="T70" fmla="*/ 45 w 202"/>
                <a:gd name="T71" fmla="*/ 90 h 250"/>
                <a:gd name="T72" fmla="*/ 39 w 202"/>
                <a:gd name="T73" fmla="*/ 62 h 250"/>
                <a:gd name="T74" fmla="*/ 56 w 202"/>
                <a:gd name="T75" fmla="*/ 19 h 250"/>
                <a:gd name="T76" fmla="*/ 101 w 202"/>
                <a:gd name="T77" fmla="*/ 0 h 250"/>
                <a:gd name="T78" fmla="*/ 125 w 202"/>
                <a:gd name="T79" fmla="*/ 4 h 250"/>
                <a:gd name="T80" fmla="*/ 159 w 202"/>
                <a:gd name="T81" fmla="*/ 39 h 250"/>
                <a:gd name="T82" fmla="*/ 163 w 202"/>
                <a:gd name="T83" fmla="*/ 62 h 250"/>
                <a:gd name="T84" fmla="*/ 149 w 202"/>
                <a:gd name="T85" fmla="*/ 104 h 250"/>
                <a:gd name="T86" fmla="*/ 141 w 202"/>
                <a:gd name="T87" fmla="*/ 113 h 250"/>
                <a:gd name="T88" fmla="*/ 141 w 202"/>
                <a:gd name="T89" fmla="*/ 126 h 250"/>
                <a:gd name="T90" fmla="*/ 147 w 202"/>
                <a:gd name="T91" fmla="*/ 127 h 250"/>
                <a:gd name="T92" fmla="*/ 180 w 202"/>
                <a:gd name="T93" fmla="*/ 130 h 250"/>
                <a:gd name="T94" fmla="*/ 199 w 202"/>
                <a:gd name="T95" fmla="*/ 150 h 250"/>
                <a:gd name="T96" fmla="*/ 202 w 202"/>
                <a:gd name="T97" fmla="*/ 215 h 250"/>
                <a:gd name="T98" fmla="*/ 196 w 202"/>
                <a:gd name="T99" fmla="*/ 234 h 250"/>
                <a:gd name="T100" fmla="*/ 174 w 202"/>
                <a:gd name="T101" fmla="*/ 249 h 250"/>
                <a:gd name="T102" fmla="*/ 37 w 202"/>
                <a:gd name="T103" fmla="*/ 25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2" h="250">
                  <a:moveTo>
                    <a:pt x="37" y="250"/>
                  </a:moveTo>
                  <a:lnTo>
                    <a:pt x="37" y="250"/>
                  </a:lnTo>
                  <a:lnTo>
                    <a:pt x="30" y="249"/>
                  </a:lnTo>
                  <a:lnTo>
                    <a:pt x="22" y="247"/>
                  </a:lnTo>
                  <a:lnTo>
                    <a:pt x="16" y="245"/>
                  </a:lnTo>
                  <a:lnTo>
                    <a:pt x="12" y="240"/>
                  </a:lnTo>
                  <a:lnTo>
                    <a:pt x="7" y="234"/>
                  </a:lnTo>
                  <a:lnTo>
                    <a:pt x="3" y="228"/>
                  </a:lnTo>
                  <a:lnTo>
                    <a:pt x="1" y="222"/>
                  </a:lnTo>
                  <a:lnTo>
                    <a:pt x="0" y="215"/>
                  </a:lnTo>
                  <a:lnTo>
                    <a:pt x="0" y="215"/>
                  </a:lnTo>
                  <a:lnTo>
                    <a:pt x="1" y="169"/>
                  </a:lnTo>
                  <a:lnTo>
                    <a:pt x="1" y="169"/>
                  </a:lnTo>
                  <a:lnTo>
                    <a:pt x="1" y="163"/>
                  </a:lnTo>
                  <a:lnTo>
                    <a:pt x="3" y="156"/>
                  </a:lnTo>
                  <a:lnTo>
                    <a:pt x="6" y="150"/>
                  </a:lnTo>
                  <a:lnTo>
                    <a:pt x="9" y="144"/>
                  </a:lnTo>
                  <a:lnTo>
                    <a:pt x="9" y="144"/>
                  </a:lnTo>
                  <a:lnTo>
                    <a:pt x="9" y="144"/>
                  </a:lnTo>
                  <a:lnTo>
                    <a:pt x="13" y="138"/>
                  </a:lnTo>
                  <a:lnTo>
                    <a:pt x="19" y="133"/>
                  </a:lnTo>
                  <a:lnTo>
                    <a:pt x="27" y="129"/>
                  </a:lnTo>
                  <a:lnTo>
                    <a:pt x="36" y="127"/>
                  </a:lnTo>
                  <a:lnTo>
                    <a:pt x="36" y="127"/>
                  </a:lnTo>
                  <a:lnTo>
                    <a:pt x="36" y="127"/>
                  </a:lnTo>
                  <a:lnTo>
                    <a:pt x="56" y="127"/>
                  </a:lnTo>
                  <a:lnTo>
                    <a:pt x="56" y="127"/>
                  </a:lnTo>
                  <a:lnTo>
                    <a:pt x="56" y="127"/>
                  </a:lnTo>
                  <a:lnTo>
                    <a:pt x="61" y="129"/>
                  </a:lnTo>
                  <a:lnTo>
                    <a:pt x="67" y="132"/>
                  </a:lnTo>
                  <a:lnTo>
                    <a:pt x="70" y="136"/>
                  </a:lnTo>
                  <a:lnTo>
                    <a:pt x="71" y="142"/>
                  </a:lnTo>
                  <a:lnTo>
                    <a:pt x="71" y="142"/>
                  </a:lnTo>
                  <a:lnTo>
                    <a:pt x="71" y="142"/>
                  </a:lnTo>
                  <a:lnTo>
                    <a:pt x="70" y="148"/>
                  </a:lnTo>
                  <a:lnTo>
                    <a:pt x="67" y="153"/>
                  </a:lnTo>
                  <a:lnTo>
                    <a:pt x="61" y="156"/>
                  </a:lnTo>
                  <a:lnTo>
                    <a:pt x="56" y="157"/>
                  </a:lnTo>
                  <a:lnTo>
                    <a:pt x="56" y="157"/>
                  </a:lnTo>
                  <a:lnTo>
                    <a:pt x="56" y="157"/>
                  </a:lnTo>
                  <a:lnTo>
                    <a:pt x="36" y="157"/>
                  </a:lnTo>
                  <a:lnTo>
                    <a:pt x="36" y="157"/>
                  </a:lnTo>
                  <a:lnTo>
                    <a:pt x="36" y="157"/>
                  </a:lnTo>
                  <a:lnTo>
                    <a:pt x="36" y="157"/>
                  </a:lnTo>
                  <a:lnTo>
                    <a:pt x="36" y="157"/>
                  </a:lnTo>
                  <a:lnTo>
                    <a:pt x="36" y="157"/>
                  </a:lnTo>
                  <a:lnTo>
                    <a:pt x="34" y="160"/>
                  </a:lnTo>
                  <a:lnTo>
                    <a:pt x="34" y="160"/>
                  </a:lnTo>
                  <a:lnTo>
                    <a:pt x="34" y="160"/>
                  </a:lnTo>
                  <a:lnTo>
                    <a:pt x="31" y="164"/>
                  </a:lnTo>
                  <a:lnTo>
                    <a:pt x="31" y="169"/>
                  </a:lnTo>
                  <a:lnTo>
                    <a:pt x="31" y="169"/>
                  </a:lnTo>
                  <a:lnTo>
                    <a:pt x="31" y="215"/>
                  </a:lnTo>
                  <a:lnTo>
                    <a:pt x="31" y="215"/>
                  </a:lnTo>
                  <a:lnTo>
                    <a:pt x="31" y="216"/>
                  </a:lnTo>
                  <a:lnTo>
                    <a:pt x="33" y="219"/>
                  </a:lnTo>
                  <a:lnTo>
                    <a:pt x="34" y="221"/>
                  </a:lnTo>
                  <a:lnTo>
                    <a:pt x="37" y="221"/>
                  </a:lnTo>
                  <a:lnTo>
                    <a:pt x="37" y="221"/>
                  </a:lnTo>
                  <a:lnTo>
                    <a:pt x="166" y="221"/>
                  </a:lnTo>
                  <a:lnTo>
                    <a:pt x="166" y="221"/>
                  </a:lnTo>
                  <a:lnTo>
                    <a:pt x="168" y="221"/>
                  </a:lnTo>
                  <a:lnTo>
                    <a:pt x="171" y="219"/>
                  </a:lnTo>
                  <a:lnTo>
                    <a:pt x="171" y="216"/>
                  </a:lnTo>
                  <a:lnTo>
                    <a:pt x="172" y="215"/>
                  </a:lnTo>
                  <a:lnTo>
                    <a:pt x="172" y="215"/>
                  </a:lnTo>
                  <a:lnTo>
                    <a:pt x="172" y="163"/>
                  </a:lnTo>
                  <a:lnTo>
                    <a:pt x="172" y="163"/>
                  </a:lnTo>
                  <a:lnTo>
                    <a:pt x="171" y="162"/>
                  </a:lnTo>
                  <a:lnTo>
                    <a:pt x="171" y="160"/>
                  </a:lnTo>
                  <a:lnTo>
                    <a:pt x="168" y="159"/>
                  </a:lnTo>
                  <a:lnTo>
                    <a:pt x="166" y="157"/>
                  </a:lnTo>
                  <a:lnTo>
                    <a:pt x="166" y="157"/>
                  </a:lnTo>
                  <a:lnTo>
                    <a:pt x="147" y="157"/>
                  </a:lnTo>
                  <a:lnTo>
                    <a:pt x="147" y="157"/>
                  </a:lnTo>
                  <a:lnTo>
                    <a:pt x="140" y="157"/>
                  </a:lnTo>
                  <a:lnTo>
                    <a:pt x="134" y="156"/>
                  </a:lnTo>
                  <a:lnTo>
                    <a:pt x="128" y="153"/>
                  </a:lnTo>
                  <a:lnTo>
                    <a:pt x="122" y="150"/>
                  </a:lnTo>
                  <a:lnTo>
                    <a:pt x="122" y="150"/>
                  </a:lnTo>
                  <a:lnTo>
                    <a:pt x="122" y="150"/>
                  </a:lnTo>
                  <a:lnTo>
                    <a:pt x="117" y="144"/>
                  </a:lnTo>
                  <a:lnTo>
                    <a:pt x="114" y="138"/>
                  </a:lnTo>
                  <a:lnTo>
                    <a:pt x="111" y="132"/>
                  </a:lnTo>
                  <a:lnTo>
                    <a:pt x="111" y="124"/>
                  </a:lnTo>
                  <a:lnTo>
                    <a:pt x="111" y="124"/>
                  </a:lnTo>
                  <a:lnTo>
                    <a:pt x="111" y="95"/>
                  </a:lnTo>
                  <a:lnTo>
                    <a:pt x="119" y="92"/>
                  </a:lnTo>
                  <a:lnTo>
                    <a:pt x="119" y="92"/>
                  </a:lnTo>
                  <a:lnTo>
                    <a:pt x="119" y="92"/>
                  </a:lnTo>
                  <a:lnTo>
                    <a:pt x="119" y="92"/>
                  </a:lnTo>
                  <a:lnTo>
                    <a:pt x="119" y="92"/>
                  </a:lnTo>
                  <a:lnTo>
                    <a:pt x="120" y="90"/>
                  </a:lnTo>
                  <a:lnTo>
                    <a:pt x="120" y="90"/>
                  </a:lnTo>
                  <a:lnTo>
                    <a:pt x="120" y="90"/>
                  </a:lnTo>
                  <a:lnTo>
                    <a:pt x="126" y="84"/>
                  </a:lnTo>
                  <a:lnTo>
                    <a:pt x="126" y="84"/>
                  </a:lnTo>
                  <a:lnTo>
                    <a:pt x="126" y="84"/>
                  </a:lnTo>
                  <a:lnTo>
                    <a:pt x="129" y="82"/>
                  </a:lnTo>
                  <a:lnTo>
                    <a:pt x="132" y="76"/>
                  </a:lnTo>
                  <a:lnTo>
                    <a:pt x="134" y="70"/>
                  </a:lnTo>
                  <a:lnTo>
                    <a:pt x="134" y="62"/>
                  </a:lnTo>
                  <a:lnTo>
                    <a:pt x="134" y="62"/>
                  </a:lnTo>
                  <a:lnTo>
                    <a:pt x="134" y="62"/>
                  </a:lnTo>
                  <a:lnTo>
                    <a:pt x="134" y="56"/>
                  </a:lnTo>
                  <a:lnTo>
                    <a:pt x="131" y="50"/>
                  </a:lnTo>
                  <a:lnTo>
                    <a:pt x="128" y="44"/>
                  </a:lnTo>
                  <a:lnTo>
                    <a:pt x="125" y="40"/>
                  </a:lnTo>
                  <a:lnTo>
                    <a:pt x="119" y="36"/>
                  </a:lnTo>
                  <a:lnTo>
                    <a:pt x="114" y="33"/>
                  </a:lnTo>
                  <a:lnTo>
                    <a:pt x="107" y="31"/>
                  </a:lnTo>
                  <a:lnTo>
                    <a:pt x="101" y="30"/>
                  </a:lnTo>
                  <a:lnTo>
                    <a:pt x="101" y="30"/>
                  </a:lnTo>
                  <a:lnTo>
                    <a:pt x="101" y="30"/>
                  </a:lnTo>
                  <a:lnTo>
                    <a:pt x="94" y="31"/>
                  </a:lnTo>
                  <a:lnTo>
                    <a:pt x="88" y="33"/>
                  </a:lnTo>
                  <a:lnTo>
                    <a:pt x="82" y="36"/>
                  </a:lnTo>
                  <a:lnTo>
                    <a:pt x="77" y="40"/>
                  </a:lnTo>
                  <a:lnTo>
                    <a:pt x="73" y="44"/>
                  </a:lnTo>
                  <a:lnTo>
                    <a:pt x="70" y="50"/>
                  </a:lnTo>
                  <a:lnTo>
                    <a:pt x="68" y="56"/>
                  </a:lnTo>
                  <a:lnTo>
                    <a:pt x="68" y="62"/>
                  </a:lnTo>
                  <a:lnTo>
                    <a:pt x="68" y="62"/>
                  </a:lnTo>
                  <a:lnTo>
                    <a:pt x="68" y="62"/>
                  </a:lnTo>
                  <a:lnTo>
                    <a:pt x="68" y="71"/>
                  </a:lnTo>
                  <a:lnTo>
                    <a:pt x="71" y="77"/>
                  </a:lnTo>
                  <a:lnTo>
                    <a:pt x="74" y="83"/>
                  </a:lnTo>
                  <a:lnTo>
                    <a:pt x="80" y="89"/>
                  </a:lnTo>
                  <a:lnTo>
                    <a:pt x="80" y="89"/>
                  </a:lnTo>
                  <a:lnTo>
                    <a:pt x="80" y="89"/>
                  </a:lnTo>
                  <a:lnTo>
                    <a:pt x="83" y="93"/>
                  </a:lnTo>
                  <a:lnTo>
                    <a:pt x="86" y="99"/>
                  </a:lnTo>
                  <a:lnTo>
                    <a:pt x="85" y="104"/>
                  </a:lnTo>
                  <a:lnTo>
                    <a:pt x="82" y="110"/>
                  </a:lnTo>
                  <a:lnTo>
                    <a:pt x="82" y="110"/>
                  </a:lnTo>
                  <a:lnTo>
                    <a:pt x="82" y="110"/>
                  </a:lnTo>
                  <a:lnTo>
                    <a:pt x="77" y="113"/>
                  </a:lnTo>
                  <a:lnTo>
                    <a:pt x="73" y="116"/>
                  </a:lnTo>
                  <a:lnTo>
                    <a:pt x="67" y="114"/>
                  </a:lnTo>
                  <a:lnTo>
                    <a:pt x="61" y="111"/>
                  </a:lnTo>
                  <a:lnTo>
                    <a:pt x="61" y="111"/>
                  </a:lnTo>
                  <a:lnTo>
                    <a:pt x="61" y="111"/>
                  </a:lnTo>
                  <a:lnTo>
                    <a:pt x="52" y="102"/>
                  </a:lnTo>
                  <a:lnTo>
                    <a:pt x="45" y="90"/>
                  </a:lnTo>
                  <a:lnTo>
                    <a:pt x="40" y="77"/>
                  </a:lnTo>
                  <a:lnTo>
                    <a:pt x="39" y="62"/>
                  </a:lnTo>
                  <a:lnTo>
                    <a:pt x="39" y="62"/>
                  </a:lnTo>
                  <a:lnTo>
                    <a:pt x="39" y="62"/>
                  </a:lnTo>
                  <a:lnTo>
                    <a:pt x="39" y="50"/>
                  </a:lnTo>
                  <a:lnTo>
                    <a:pt x="43" y="39"/>
                  </a:lnTo>
                  <a:lnTo>
                    <a:pt x="49" y="28"/>
                  </a:lnTo>
                  <a:lnTo>
                    <a:pt x="56" y="19"/>
                  </a:lnTo>
                  <a:lnTo>
                    <a:pt x="65" y="10"/>
                  </a:lnTo>
                  <a:lnTo>
                    <a:pt x="76" y="4"/>
                  </a:lnTo>
                  <a:lnTo>
                    <a:pt x="88" y="1"/>
                  </a:lnTo>
                  <a:lnTo>
                    <a:pt x="101" y="0"/>
                  </a:lnTo>
                  <a:lnTo>
                    <a:pt x="101" y="0"/>
                  </a:lnTo>
                  <a:lnTo>
                    <a:pt x="101" y="0"/>
                  </a:lnTo>
                  <a:lnTo>
                    <a:pt x="113" y="1"/>
                  </a:lnTo>
                  <a:lnTo>
                    <a:pt x="125" y="4"/>
                  </a:lnTo>
                  <a:lnTo>
                    <a:pt x="137" y="10"/>
                  </a:lnTo>
                  <a:lnTo>
                    <a:pt x="146" y="19"/>
                  </a:lnTo>
                  <a:lnTo>
                    <a:pt x="153" y="28"/>
                  </a:lnTo>
                  <a:lnTo>
                    <a:pt x="159" y="39"/>
                  </a:lnTo>
                  <a:lnTo>
                    <a:pt x="162" y="50"/>
                  </a:lnTo>
                  <a:lnTo>
                    <a:pt x="163" y="62"/>
                  </a:lnTo>
                  <a:lnTo>
                    <a:pt x="163" y="62"/>
                  </a:lnTo>
                  <a:lnTo>
                    <a:pt x="163" y="62"/>
                  </a:lnTo>
                  <a:lnTo>
                    <a:pt x="162" y="76"/>
                  </a:lnTo>
                  <a:lnTo>
                    <a:pt x="159" y="87"/>
                  </a:lnTo>
                  <a:lnTo>
                    <a:pt x="154" y="96"/>
                  </a:lnTo>
                  <a:lnTo>
                    <a:pt x="149" y="104"/>
                  </a:lnTo>
                  <a:lnTo>
                    <a:pt x="149" y="104"/>
                  </a:lnTo>
                  <a:lnTo>
                    <a:pt x="149" y="104"/>
                  </a:lnTo>
                  <a:lnTo>
                    <a:pt x="141" y="113"/>
                  </a:lnTo>
                  <a:lnTo>
                    <a:pt x="141" y="113"/>
                  </a:lnTo>
                  <a:lnTo>
                    <a:pt x="141" y="124"/>
                  </a:lnTo>
                  <a:lnTo>
                    <a:pt x="141" y="124"/>
                  </a:lnTo>
                  <a:lnTo>
                    <a:pt x="141" y="126"/>
                  </a:lnTo>
                  <a:lnTo>
                    <a:pt x="141" y="126"/>
                  </a:lnTo>
                  <a:lnTo>
                    <a:pt x="141" y="126"/>
                  </a:lnTo>
                  <a:lnTo>
                    <a:pt x="143" y="127"/>
                  </a:lnTo>
                  <a:lnTo>
                    <a:pt x="147" y="127"/>
                  </a:lnTo>
                  <a:lnTo>
                    <a:pt x="147" y="127"/>
                  </a:lnTo>
                  <a:lnTo>
                    <a:pt x="166" y="127"/>
                  </a:lnTo>
                  <a:lnTo>
                    <a:pt x="166" y="127"/>
                  </a:lnTo>
                  <a:lnTo>
                    <a:pt x="174" y="129"/>
                  </a:lnTo>
                  <a:lnTo>
                    <a:pt x="180" y="130"/>
                  </a:lnTo>
                  <a:lnTo>
                    <a:pt x="186" y="133"/>
                  </a:lnTo>
                  <a:lnTo>
                    <a:pt x="192" y="138"/>
                  </a:lnTo>
                  <a:lnTo>
                    <a:pt x="196" y="144"/>
                  </a:lnTo>
                  <a:lnTo>
                    <a:pt x="199" y="150"/>
                  </a:lnTo>
                  <a:lnTo>
                    <a:pt x="201" y="157"/>
                  </a:lnTo>
                  <a:lnTo>
                    <a:pt x="202" y="163"/>
                  </a:lnTo>
                  <a:lnTo>
                    <a:pt x="202" y="163"/>
                  </a:lnTo>
                  <a:lnTo>
                    <a:pt x="202" y="215"/>
                  </a:lnTo>
                  <a:lnTo>
                    <a:pt x="202" y="215"/>
                  </a:lnTo>
                  <a:lnTo>
                    <a:pt x="201" y="222"/>
                  </a:lnTo>
                  <a:lnTo>
                    <a:pt x="199" y="228"/>
                  </a:lnTo>
                  <a:lnTo>
                    <a:pt x="196" y="234"/>
                  </a:lnTo>
                  <a:lnTo>
                    <a:pt x="192" y="240"/>
                  </a:lnTo>
                  <a:lnTo>
                    <a:pt x="186" y="245"/>
                  </a:lnTo>
                  <a:lnTo>
                    <a:pt x="180" y="247"/>
                  </a:lnTo>
                  <a:lnTo>
                    <a:pt x="174" y="249"/>
                  </a:lnTo>
                  <a:lnTo>
                    <a:pt x="166" y="250"/>
                  </a:lnTo>
                  <a:lnTo>
                    <a:pt x="166" y="250"/>
                  </a:lnTo>
                  <a:lnTo>
                    <a:pt x="37" y="250"/>
                  </a:lnTo>
                  <a:lnTo>
                    <a:pt x="37" y="250"/>
                  </a:lnTo>
                  <a:close/>
                </a:path>
              </a:pathLst>
            </a:custGeom>
            <a:solidFill>
              <a:srgbClr val="0065A7"/>
            </a:solidFill>
            <a:ln w="9525">
              <a:noFill/>
              <a:round/>
              <a:headEnd/>
              <a:tailEnd/>
            </a:ln>
          </p:spPr>
          <p:txBody>
            <a:bodyPr/>
            <a:lstStyle/>
            <a:p>
              <a:pPr>
                <a:defRPr/>
              </a:pPr>
              <a:endParaRPr lang="zh-CN" altLang="en-US" sz="1800">
                <a:solidFill>
                  <a:prstClr val="black"/>
                </a:solidFill>
                <a:latin typeface="宋体"/>
                <a:ea typeface="宋体"/>
              </a:endParaRPr>
            </a:p>
          </p:txBody>
        </p:sp>
        <p:sp>
          <p:nvSpPr>
            <p:cNvPr id="36" name="Freeform 9"/>
            <p:cNvSpPr>
              <a:spLocks/>
            </p:cNvSpPr>
            <p:nvPr/>
          </p:nvSpPr>
          <p:spPr bwMode="auto">
            <a:xfrm>
              <a:off x="3240510" y="3208933"/>
              <a:ext cx="161906" cy="151229"/>
            </a:xfrm>
            <a:custGeom>
              <a:avLst/>
              <a:gdLst>
                <a:gd name="T0" fmla="*/ 21 w 201"/>
                <a:gd name="T1" fmla="*/ 247 h 250"/>
                <a:gd name="T2" fmla="*/ 2 w 201"/>
                <a:gd name="T3" fmla="*/ 228 h 250"/>
                <a:gd name="T4" fmla="*/ 0 w 201"/>
                <a:gd name="T5" fmla="*/ 168 h 250"/>
                <a:gd name="T6" fmla="*/ 5 w 201"/>
                <a:gd name="T7" fmla="*/ 149 h 250"/>
                <a:gd name="T8" fmla="*/ 12 w 201"/>
                <a:gd name="T9" fmla="*/ 137 h 250"/>
                <a:gd name="T10" fmla="*/ 35 w 201"/>
                <a:gd name="T11" fmla="*/ 127 h 250"/>
                <a:gd name="T12" fmla="*/ 55 w 201"/>
                <a:gd name="T13" fmla="*/ 127 h 250"/>
                <a:gd name="T14" fmla="*/ 70 w 201"/>
                <a:gd name="T15" fmla="*/ 142 h 250"/>
                <a:gd name="T16" fmla="*/ 66 w 201"/>
                <a:gd name="T17" fmla="*/ 152 h 250"/>
                <a:gd name="T18" fmla="*/ 55 w 201"/>
                <a:gd name="T19" fmla="*/ 157 h 250"/>
                <a:gd name="T20" fmla="*/ 35 w 201"/>
                <a:gd name="T21" fmla="*/ 157 h 250"/>
                <a:gd name="T22" fmla="*/ 33 w 201"/>
                <a:gd name="T23" fmla="*/ 160 h 250"/>
                <a:gd name="T24" fmla="*/ 30 w 201"/>
                <a:gd name="T25" fmla="*/ 168 h 250"/>
                <a:gd name="T26" fmla="*/ 32 w 201"/>
                <a:gd name="T27" fmla="*/ 219 h 250"/>
                <a:gd name="T28" fmla="*/ 165 w 201"/>
                <a:gd name="T29" fmla="*/ 220 h 250"/>
                <a:gd name="T30" fmla="*/ 170 w 201"/>
                <a:gd name="T31" fmla="*/ 216 h 250"/>
                <a:gd name="T32" fmla="*/ 171 w 201"/>
                <a:gd name="T33" fmla="*/ 163 h 250"/>
                <a:gd name="T34" fmla="*/ 165 w 201"/>
                <a:gd name="T35" fmla="*/ 157 h 250"/>
                <a:gd name="T36" fmla="*/ 139 w 201"/>
                <a:gd name="T37" fmla="*/ 157 h 250"/>
                <a:gd name="T38" fmla="*/ 121 w 201"/>
                <a:gd name="T39" fmla="*/ 149 h 250"/>
                <a:gd name="T40" fmla="*/ 110 w 201"/>
                <a:gd name="T41" fmla="*/ 131 h 250"/>
                <a:gd name="T42" fmla="*/ 118 w 201"/>
                <a:gd name="T43" fmla="*/ 91 h 250"/>
                <a:gd name="T44" fmla="*/ 118 w 201"/>
                <a:gd name="T45" fmla="*/ 91 h 250"/>
                <a:gd name="T46" fmla="*/ 125 w 201"/>
                <a:gd name="T47" fmla="*/ 84 h 250"/>
                <a:gd name="T48" fmla="*/ 131 w 201"/>
                <a:gd name="T49" fmla="*/ 75 h 250"/>
                <a:gd name="T50" fmla="*/ 133 w 201"/>
                <a:gd name="T51" fmla="*/ 62 h 250"/>
                <a:gd name="T52" fmla="*/ 124 w 201"/>
                <a:gd name="T53" fmla="*/ 40 h 250"/>
                <a:gd name="T54" fmla="*/ 100 w 201"/>
                <a:gd name="T55" fmla="*/ 29 h 250"/>
                <a:gd name="T56" fmla="*/ 87 w 201"/>
                <a:gd name="T57" fmla="*/ 32 h 250"/>
                <a:gd name="T58" fmla="*/ 69 w 201"/>
                <a:gd name="T59" fmla="*/ 50 h 250"/>
                <a:gd name="T60" fmla="*/ 67 w 201"/>
                <a:gd name="T61" fmla="*/ 62 h 250"/>
                <a:gd name="T62" fmla="*/ 79 w 201"/>
                <a:gd name="T63" fmla="*/ 88 h 250"/>
                <a:gd name="T64" fmla="*/ 82 w 201"/>
                <a:gd name="T65" fmla="*/ 93 h 250"/>
                <a:gd name="T66" fmla="*/ 81 w 201"/>
                <a:gd name="T67" fmla="*/ 109 h 250"/>
                <a:gd name="T68" fmla="*/ 66 w 201"/>
                <a:gd name="T69" fmla="*/ 114 h 250"/>
                <a:gd name="T70" fmla="*/ 51 w 201"/>
                <a:gd name="T71" fmla="*/ 102 h 250"/>
                <a:gd name="T72" fmla="*/ 38 w 201"/>
                <a:gd name="T73" fmla="*/ 62 h 250"/>
                <a:gd name="T74" fmla="*/ 48 w 201"/>
                <a:gd name="T75" fmla="*/ 28 h 250"/>
                <a:gd name="T76" fmla="*/ 87 w 201"/>
                <a:gd name="T77" fmla="*/ 1 h 250"/>
                <a:gd name="T78" fmla="*/ 112 w 201"/>
                <a:gd name="T79" fmla="*/ 1 h 250"/>
                <a:gd name="T80" fmla="*/ 152 w 201"/>
                <a:gd name="T81" fmla="*/ 28 h 250"/>
                <a:gd name="T82" fmla="*/ 162 w 201"/>
                <a:gd name="T83" fmla="*/ 62 h 250"/>
                <a:gd name="T84" fmla="*/ 153 w 201"/>
                <a:gd name="T85" fmla="*/ 96 h 250"/>
                <a:gd name="T86" fmla="*/ 140 w 201"/>
                <a:gd name="T87" fmla="*/ 112 h 250"/>
                <a:gd name="T88" fmla="*/ 140 w 201"/>
                <a:gd name="T89" fmla="*/ 127 h 250"/>
                <a:gd name="T90" fmla="*/ 146 w 201"/>
                <a:gd name="T91" fmla="*/ 127 h 250"/>
                <a:gd name="T92" fmla="*/ 173 w 201"/>
                <a:gd name="T93" fmla="*/ 128 h 250"/>
                <a:gd name="T94" fmla="*/ 195 w 201"/>
                <a:gd name="T95" fmla="*/ 143 h 250"/>
                <a:gd name="T96" fmla="*/ 201 w 201"/>
                <a:gd name="T97" fmla="*/ 163 h 250"/>
                <a:gd name="T98" fmla="*/ 198 w 201"/>
                <a:gd name="T99" fmla="*/ 228 h 250"/>
                <a:gd name="T100" fmla="*/ 179 w 201"/>
                <a:gd name="T101" fmla="*/ 247 h 250"/>
                <a:gd name="T102" fmla="*/ 36 w 201"/>
                <a:gd name="T103" fmla="*/ 25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1" h="250">
                  <a:moveTo>
                    <a:pt x="36" y="250"/>
                  </a:moveTo>
                  <a:lnTo>
                    <a:pt x="36" y="250"/>
                  </a:lnTo>
                  <a:lnTo>
                    <a:pt x="29" y="250"/>
                  </a:lnTo>
                  <a:lnTo>
                    <a:pt x="21" y="247"/>
                  </a:lnTo>
                  <a:lnTo>
                    <a:pt x="15" y="244"/>
                  </a:lnTo>
                  <a:lnTo>
                    <a:pt x="11" y="240"/>
                  </a:lnTo>
                  <a:lnTo>
                    <a:pt x="6" y="234"/>
                  </a:lnTo>
                  <a:lnTo>
                    <a:pt x="2" y="228"/>
                  </a:lnTo>
                  <a:lnTo>
                    <a:pt x="0" y="222"/>
                  </a:lnTo>
                  <a:lnTo>
                    <a:pt x="0" y="214"/>
                  </a:lnTo>
                  <a:lnTo>
                    <a:pt x="0" y="214"/>
                  </a:lnTo>
                  <a:lnTo>
                    <a:pt x="0" y="168"/>
                  </a:lnTo>
                  <a:lnTo>
                    <a:pt x="0" y="168"/>
                  </a:lnTo>
                  <a:lnTo>
                    <a:pt x="0" y="163"/>
                  </a:lnTo>
                  <a:lnTo>
                    <a:pt x="2" y="155"/>
                  </a:lnTo>
                  <a:lnTo>
                    <a:pt x="5" y="149"/>
                  </a:lnTo>
                  <a:lnTo>
                    <a:pt x="8" y="143"/>
                  </a:lnTo>
                  <a:lnTo>
                    <a:pt x="8" y="143"/>
                  </a:lnTo>
                  <a:lnTo>
                    <a:pt x="8" y="143"/>
                  </a:lnTo>
                  <a:lnTo>
                    <a:pt x="12" y="137"/>
                  </a:lnTo>
                  <a:lnTo>
                    <a:pt x="18" y="133"/>
                  </a:lnTo>
                  <a:lnTo>
                    <a:pt x="26" y="128"/>
                  </a:lnTo>
                  <a:lnTo>
                    <a:pt x="35" y="127"/>
                  </a:lnTo>
                  <a:lnTo>
                    <a:pt x="35" y="127"/>
                  </a:lnTo>
                  <a:lnTo>
                    <a:pt x="35" y="127"/>
                  </a:lnTo>
                  <a:lnTo>
                    <a:pt x="55" y="127"/>
                  </a:lnTo>
                  <a:lnTo>
                    <a:pt x="55" y="127"/>
                  </a:lnTo>
                  <a:lnTo>
                    <a:pt x="55" y="127"/>
                  </a:lnTo>
                  <a:lnTo>
                    <a:pt x="60" y="128"/>
                  </a:lnTo>
                  <a:lnTo>
                    <a:pt x="66" y="131"/>
                  </a:lnTo>
                  <a:lnTo>
                    <a:pt x="69" y="136"/>
                  </a:lnTo>
                  <a:lnTo>
                    <a:pt x="70" y="142"/>
                  </a:lnTo>
                  <a:lnTo>
                    <a:pt x="70" y="142"/>
                  </a:lnTo>
                  <a:lnTo>
                    <a:pt x="70" y="142"/>
                  </a:lnTo>
                  <a:lnTo>
                    <a:pt x="69" y="148"/>
                  </a:lnTo>
                  <a:lnTo>
                    <a:pt x="66" y="152"/>
                  </a:lnTo>
                  <a:lnTo>
                    <a:pt x="60" y="155"/>
                  </a:lnTo>
                  <a:lnTo>
                    <a:pt x="55" y="157"/>
                  </a:lnTo>
                  <a:lnTo>
                    <a:pt x="55" y="157"/>
                  </a:lnTo>
                  <a:lnTo>
                    <a:pt x="55" y="157"/>
                  </a:lnTo>
                  <a:lnTo>
                    <a:pt x="35" y="157"/>
                  </a:lnTo>
                  <a:lnTo>
                    <a:pt x="35" y="157"/>
                  </a:lnTo>
                  <a:lnTo>
                    <a:pt x="35" y="157"/>
                  </a:lnTo>
                  <a:lnTo>
                    <a:pt x="35" y="157"/>
                  </a:lnTo>
                  <a:lnTo>
                    <a:pt x="35" y="157"/>
                  </a:lnTo>
                  <a:lnTo>
                    <a:pt x="35" y="157"/>
                  </a:lnTo>
                  <a:lnTo>
                    <a:pt x="33" y="160"/>
                  </a:lnTo>
                  <a:lnTo>
                    <a:pt x="33" y="160"/>
                  </a:lnTo>
                  <a:lnTo>
                    <a:pt x="33" y="160"/>
                  </a:lnTo>
                  <a:lnTo>
                    <a:pt x="30" y="164"/>
                  </a:lnTo>
                  <a:lnTo>
                    <a:pt x="30" y="168"/>
                  </a:lnTo>
                  <a:lnTo>
                    <a:pt x="30" y="168"/>
                  </a:lnTo>
                  <a:lnTo>
                    <a:pt x="30" y="214"/>
                  </a:lnTo>
                  <a:lnTo>
                    <a:pt x="30" y="214"/>
                  </a:lnTo>
                  <a:lnTo>
                    <a:pt x="30" y="216"/>
                  </a:lnTo>
                  <a:lnTo>
                    <a:pt x="32" y="219"/>
                  </a:lnTo>
                  <a:lnTo>
                    <a:pt x="33" y="220"/>
                  </a:lnTo>
                  <a:lnTo>
                    <a:pt x="36" y="220"/>
                  </a:lnTo>
                  <a:lnTo>
                    <a:pt x="36" y="220"/>
                  </a:lnTo>
                  <a:lnTo>
                    <a:pt x="165" y="220"/>
                  </a:lnTo>
                  <a:lnTo>
                    <a:pt x="165" y="220"/>
                  </a:lnTo>
                  <a:lnTo>
                    <a:pt x="167" y="220"/>
                  </a:lnTo>
                  <a:lnTo>
                    <a:pt x="170" y="219"/>
                  </a:lnTo>
                  <a:lnTo>
                    <a:pt x="170" y="216"/>
                  </a:lnTo>
                  <a:lnTo>
                    <a:pt x="171" y="214"/>
                  </a:lnTo>
                  <a:lnTo>
                    <a:pt x="171" y="214"/>
                  </a:lnTo>
                  <a:lnTo>
                    <a:pt x="171" y="163"/>
                  </a:lnTo>
                  <a:lnTo>
                    <a:pt x="171" y="163"/>
                  </a:lnTo>
                  <a:lnTo>
                    <a:pt x="170" y="161"/>
                  </a:lnTo>
                  <a:lnTo>
                    <a:pt x="170" y="160"/>
                  </a:lnTo>
                  <a:lnTo>
                    <a:pt x="167" y="158"/>
                  </a:lnTo>
                  <a:lnTo>
                    <a:pt x="165" y="157"/>
                  </a:lnTo>
                  <a:lnTo>
                    <a:pt x="165" y="157"/>
                  </a:lnTo>
                  <a:lnTo>
                    <a:pt x="146" y="157"/>
                  </a:lnTo>
                  <a:lnTo>
                    <a:pt x="146" y="157"/>
                  </a:lnTo>
                  <a:lnTo>
                    <a:pt x="139" y="157"/>
                  </a:lnTo>
                  <a:lnTo>
                    <a:pt x="133" y="155"/>
                  </a:lnTo>
                  <a:lnTo>
                    <a:pt x="127" y="152"/>
                  </a:lnTo>
                  <a:lnTo>
                    <a:pt x="121" y="149"/>
                  </a:lnTo>
                  <a:lnTo>
                    <a:pt x="121" y="149"/>
                  </a:lnTo>
                  <a:lnTo>
                    <a:pt x="121" y="149"/>
                  </a:lnTo>
                  <a:lnTo>
                    <a:pt x="116" y="143"/>
                  </a:lnTo>
                  <a:lnTo>
                    <a:pt x="113" y="137"/>
                  </a:lnTo>
                  <a:lnTo>
                    <a:pt x="110" y="131"/>
                  </a:lnTo>
                  <a:lnTo>
                    <a:pt x="110" y="124"/>
                  </a:lnTo>
                  <a:lnTo>
                    <a:pt x="110" y="124"/>
                  </a:lnTo>
                  <a:lnTo>
                    <a:pt x="110" y="94"/>
                  </a:lnTo>
                  <a:lnTo>
                    <a:pt x="118" y="91"/>
                  </a:lnTo>
                  <a:lnTo>
                    <a:pt x="118" y="91"/>
                  </a:lnTo>
                  <a:lnTo>
                    <a:pt x="118" y="91"/>
                  </a:lnTo>
                  <a:lnTo>
                    <a:pt x="118" y="91"/>
                  </a:lnTo>
                  <a:lnTo>
                    <a:pt x="118" y="91"/>
                  </a:lnTo>
                  <a:lnTo>
                    <a:pt x="119" y="90"/>
                  </a:lnTo>
                  <a:lnTo>
                    <a:pt x="119" y="90"/>
                  </a:lnTo>
                  <a:lnTo>
                    <a:pt x="119" y="90"/>
                  </a:lnTo>
                  <a:lnTo>
                    <a:pt x="125" y="84"/>
                  </a:lnTo>
                  <a:lnTo>
                    <a:pt x="125" y="84"/>
                  </a:lnTo>
                  <a:lnTo>
                    <a:pt x="125" y="84"/>
                  </a:lnTo>
                  <a:lnTo>
                    <a:pt x="128" y="81"/>
                  </a:lnTo>
                  <a:lnTo>
                    <a:pt x="131" y="75"/>
                  </a:lnTo>
                  <a:lnTo>
                    <a:pt x="133" y="69"/>
                  </a:lnTo>
                  <a:lnTo>
                    <a:pt x="133" y="62"/>
                  </a:lnTo>
                  <a:lnTo>
                    <a:pt x="133" y="62"/>
                  </a:lnTo>
                  <a:lnTo>
                    <a:pt x="133" y="62"/>
                  </a:lnTo>
                  <a:lnTo>
                    <a:pt x="133" y="56"/>
                  </a:lnTo>
                  <a:lnTo>
                    <a:pt x="130" y="50"/>
                  </a:lnTo>
                  <a:lnTo>
                    <a:pt x="127" y="44"/>
                  </a:lnTo>
                  <a:lnTo>
                    <a:pt x="124" y="40"/>
                  </a:lnTo>
                  <a:lnTo>
                    <a:pt x="118" y="35"/>
                  </a:lnTo>
                  <a:lnTo>
                    <a:pt x="113" y="32"/>
                  </a:lnTo>
                  <a:lnTo>
                    <a:pt x="106" y="31"/>
                  </a:lnTo>
                  <a:lnTo>
                    <a:pt x="100" y="29"/>
                  </a:lnTo>
                  <a:lnTo>
                    <a:pt x="100" y="29"/>
                  </a:lnTo>
                  <a:lnTo>
                    <a:pt x="100" y="29"/>
                  </a:lnTo>
                  <a:lnTo>
                    <a:pt x="93" y="31"/>
                  </a:lnTo>
                  <a:lnTo>
                    <a:pt x="87" y="32"/>
                  </a:lnTo>
                  <a:lnTo>
                    <a:pt x="81" y="35"/>
                  </a:lnTo>
                  <a:lnTo>
                    <a:pt x="76" y="40"/>
                  </a:lnTo>
                  <a:lnTo>
                    <a:pt x="72" y="44"/>
                  </a:lnTo>
                  <a:lnTo>
                    <a:pt x="69" y="50"/>
                  </a:lnTo>
                  <a:lnTo>
                    <a:pt x="67" y="56"/>
                  </a:lnTo>
                  <a:lnTo>
                    <a:pt x="67" y="62"/>
                  </a:lnTo>
                  <a:lnTo>
                    <a:pt x="67" y="62"/>
                  </a:lnTo>
                  <a:lnTo>
                    <a:pt x="67" y="62"/>
                  </a:lnTo>
                  <a:lnTo>
                    <a:pt x="67" y="71"/>
                  </a:lnTo>
                  <a:lnTo>
                    <a:pt x="70" y="77"/>
                  </a:lnTo>
                  <a:lnTo>
                    <a:pt x="73" y="83"/>
                  </a:lnTo>
                  <a:lnTo>
                    <a:pt x="79" y="88"/>
                  </a:lnTo>
                  <a:lnTo>
                    <a:pt x="79" y="88"/>
                  </a:lnTo>
                  <a:lnTo>
                    <a:pt x="79" y="88"/>
                  </a:lnTo>
                  <a:lnTo>
                    <a:pt x="79" y="88"/>
                  </a:lnTo>
                  <a:lnTo>
                    <a:pt x="82" y="93"/>
                  </a:lnTo>
                  <a:lnTo>
                    <a:pt x="85" y="99"/>
                  </a:lnTo>
                  <a:lnTo>
                    <a:pt x="84" y="103"/>
                  </a:lnTo>
                  <a:lnTo>
                    <a:pt x="81" y="109"/>
                  </a:lnTo>
                  <a:lnTo>
                    <a:pt x="81" y="109"/>
                  </a:lnTo>
                  <a:lnTo>
                    <a:pt x="81" y="109"/>
                  </a:lnTo>
                  <a:lnTo>
                    <a:pt x="76" y="112"/>
                  </a:lnTo>
                  <a:lnTo>
                    <a:pt x="72" y="115"/>
                  </a:lnTo>
                  <a:lnTo>
                    <a:pt x="66" y="114"/>
                  </a:lnTo>
                  <a:lnTo>
                    <a:pt x="60" y="111"/>
                  </a:lnTo>
                  <a:lnTo>
                    <a:pt x="60" y="111"/>
                  </a:lnTo>
                  <a:lnTo>
                    <a:pt x="60" y="111"/>
                  </a:lnTo>
                  <a:lnTo>
                    <a:pt x="51" y="102"/>
                  </a:lnTo>
                  <a:lnTo>
                    <a:pt x="44" y="90"/>
                  </a:lnTo>
                  <a:lnTo>
                    <a:pt x="39" y="77"/>
                  </a:lnTo>
                  <a:lnTo>
                    <a:pt x="38" y="62"/>
                  </a:lnTo>
                  <a:lnTo>
                    <a:pt x="38" y="62"/>
                  </a:lnTo>
                  <a:lnTo>
                    <a:pt x="38" y="62"/>
                  </a:lnTo>
                  <a:lnTo>
                    <a:pt x="38" y="50"/>
                  </a:lnTo>
                  <a:lnTo>
                    <a:pt x="42" y="38"/>
                  </a:lnTo>
                  <a:lnTo>
                    <a:pt x="48" y="28"/>
                  </a:lnTo>
                  <a:lnTo>
                    <a:pt x="55" y="19"/>
                  </a:lnTo>
                  <a:lnTo>
                    <a:pt x="64" y="10"/>
                  </a:lnTo>
                  <a:lnTo>
                    <a:pt x="75" y="4"/>
                  </a:lnTo>
                  <a:lnTo>
                    <a:pt x="87" y="1"/>
                  </a:lnTo>
                  <a:lnTo>
                    <a:pt x="100" y="0"/>
                  </a:lnTo>
                  <a:lnTo>
                    <a:pt x="100" y="0"/>
                  </a:lnTo>
                  <a:lnTo>
                    <a:pt x="100" y="0"/>
                  </a:lnTo>
                  <a:lnTo>
                    <a:pt x="112" y="1"/>
                  </a:lnTo>
                  <a:lnTo>
                    <a:pt x="124" y="4"/>
                  </a:lnTo>
                  <a:lnTo>
                    <a:pt x="136" y="10"/>
                  </a:lnTo>
                  <a:lnTo>
                    <a:pt x="145" y="19"/>
                  </a:lnTo>
                  <a:lnTo>
                    <a:pt x="152" y="28"/>
                  </a:lnTo>
                  <a:lnTo>
                    <a:pt x="158" y="38"/>
                  </a:lnTo>
                  <a:lnTo>
                    <a:pt x="161" y="50"/>
                  </a:lnTo>
                  <a:lnTo>
                    <a:pt x="162" y="62"/>
                  </a:lnTo>
                  <a:lnTo>
                    <a:pt x="162" y="62"/>
                  </a:lnTo>
                  <a:lnTo>
                    <a:pt x="162" y="62"/>
                  </a:lnTo>
                  <a:lnTo>
                    <a:pt x="161" y="75"/>
                  </a:lnTo>
                  <a:lnTo>
                    <a:pt x="158" y="87"/>
                  </a:lnTo>
                  <a:lnTo>
                    <a:pt x="153" y="96"/>
                  </a:lnTo>
                  <a:lnTo>
                    <a:pt x="148" y="103"/>
                  </a:lnTo>
                  <a:lnTo>
                    <a:pt x="148" y="103"/>
                  </a:lnTo>
                  <a:lnTo>
                    <a:pt x="148" y="103"/>
                  </a:lnTo>
                  <a:lnTo>
                    <a:pt x="140" y="112"/>
                  </a:lnTo>
                  <a:lnTo>
                    <a:pt x="140" y="112"/>
                  </a:lnTo>
                  <a:lnTo>
                    <a:pt x="140" y="124"/>
                  </a:lnTo>
                  <a:lnTo>
                    <a:pt x="140" y="124"/>
                  </a:lnTo>
                  <a:lnTo>
                    <a:pt x="140" y="127"/>
                  </a:lnTo>
                  <a:lnTo>
                    <a:pt x="140" y="127"/>
                  </a:lnTo>
                  <a:lnTo>
                    <a:pt x="140" y="127"/>
                  </a:lnTo>
                  <a:lnTo>
                    <a:pt x="142" y="127"/>
                  </a:lnTo>
                  <a:lnTo>
                    <a:pt x="146" y="127"/>
                  </a:lnTo>
                  <a:lnTo>
                    <a:pt x="146" y="127"/>
                  </a:lnTo>
                  <a:lnTo>
                    <a:pt x="165" y="127"/>
                  </a:lnTo>
                  <a:lnTo>
                    <a:pt x="165" y="127"/>
                  </a:lnTo>
                  <a:lnTo>
                    <a:pt x="173" y="128"/>
                  </a:lnTo>
                  <a:lnTo>
                    <a:pt x="179" y="130"/>
                  </a:lnTo>
                  <a:lnTo>
                    <a:pt x="185" y="133"/>
                  </a:lnTo>
                  <a:lnTo>
                    <a:pt x="191" y="137"/>
                  </a:lnTo>
                  <a:lnTo>
                    <a:pt x="195" y="143"/>
                  </a:lnTo>
                  <a:lnTo>
                    <a:pt x="198" y="149"/>
                  </a:lnTo>
                  <a:lnTo>
                    <a:pt x="200" y="157"/>
                  </a:lnTo>
                  <a:lnTo>
                    <a:pt x="201" y="163"/>
                  </a:lnTo>
                  <a:lnTo>
                    <a:pt x="201" y="163"/>
                  </a:lnTo>
                  <a:lnTo>
                    <a:pt x="201" y="214"/>
                  </a:lnTo>
                  <a:lnTo>
                    <a:pt x="201" y="214"/>
                  </a:lnTo>
                  <a:lnTo>
                    <a:pt x="200" y="222"/>
                  </a:lnTo>
                  <a:lnTo>
                    <a:pt x="198" y="228"/>
                  </a:lnTo>
                  <a:lnTo>
                    <a:pt x="195" y="234"/>
                  </a:lnTo>
                  <a:lnTo>
                    <a:pt x="191" y="240"/>
                  </a:lnTo>
                  <a:lnTo>
                    <a:pt x="185" y="244"/>
                  </a:lnTo>
                  <a:lnTo>
                    <a:pt x="179" y="247"/>
                  </a:lnTo>
                  <a:lnTo>
                    <a:pt x="173" y="250"/>
                  </a:lnTo>
                  <a:lnTo>
                    <a:pt x="165" y="250"/>
                  </a:lnTo>
                  <a:lnTo>
                    <a:pt x="165" y="250"/>
                  </a:lnTo>
                  <a:lnTo>
                    <a:pt x="36" y="250"/>
                  </a:lnTo>
                  <a:lnTo>
                    <a:pt x="36" y="250"/>
                  </a:lnTo>
                  <a:close/>
                </a:path>
              </a:pathLst>
            </a:custGeom>
            <a:solidFill>
              <a:srgbClr val="0065A7"/>
            </a:solidFill>
            <a:ln w="9525">
              <a:noFill/>
              <a:round/>
              <a:headEnd/>
              <a:tailEnd/>
            </a:ln>
          </p:spPr>
          <p:txBody>
            <a:bodyPr/>
            <a:lstStyle/>
            <a:p>
              <a:pPr>
                <a:defRPr/>
              </a:pPr>
              <a:endParaRPr lang="zh-CN" altLang="en-US" sz="1800">
                <a:solidFill>
                  <a:prstClr val="black"/>
                </a:solidFill>
                <a:latin typeface="宋体"/>
                <a:ea typeface="宋体"/>
              </a:endParaRPr>
            </a:p>
          </p:txBody>
        </p:sp>
        <p:sp>
          <p:nvSpPr>
            <p:cNvPr id="37" name="Freeform 10"/>
            <p:cNvSpPr>
              <a:spLocks/>
            </p:cNvSpPr>
            <p:nvPr/>
          </p:nvSpPr>
          <p:spPr bwMode="auto">
            <a:xfrm>
              <a:off x="3775177" y="3038361"/>
              <a:ext cx="161906" cy="151229"/>
            </a:xfrm>
            <a:custGeom>
              <a:avLst/>
              <a:gdLst>
                <a:gd name="T0" fmla="*/ 23 w 201"/>
                <a:gd name="T1" fmla="*/ 247 h 250"/>
                <a:gd name="T2" fmla="*/ 3 w 201"/>
                <a:gd name="T3" fmla="*/ 228 h 250"/>
                <a:gd name="T4" fmla="*/ 0 w 201"/>
                <a:gd name="T5" fmla="*/ 169 h 250"/>
                <a:gd name="T6" fmla="*/ 5 w 201"/>
                <a:gd name="T7" fmla="*/ 150 h 250"/>
                <a:gd name="T8" fmla="*/ 14 w 201"/>
                <a:gd name="T9" fmla="*/ 138 h 250"/>
                <a:gd name="T10" fmla="*/ 35 w 201"/>
                <a:gd name="T11" fmla="*/ 127 h 250"/>
                <a:gd name="T12" fmla="*/ 55 w 201"/>
                <a:gd name="T13" fmla="*/ 127 h 250"/>
                <a:gd name="T14" fmla="*/ 70 w 201"/>
                <a:gd name="T15" fmla="*/ 142 h 250"/>
                <a:gd name="T16" fmla="*/ 66 w 201"/>
                <a:gd name="T17" fmla="*/ 153 h 250"/>
                <a:gd name="T18" fmla="*/ 55 w 201"/>
                <a:gd name="T19" fmla="*/ 157 h 250"/>
                <a:gd name="T20" fmla="*/ 36 w 201"/>
                <a:gd name="T21" fmla="*/ 157 h 250"/>
                <a:gd name="T22" fmla="*/ 33 w 201"/>
                <a:gd name="T23" fmla="*/ 160 h 250"/>
                <a:gd name="T24" fmla="*/ 30 w 201"/>
                <a:gd name="T25" fmla="*/ 169 h 250"/>
                <a:gd name="T26" fmla="*/ 32 w 201"/>
                <a:gd name="T27" fmla="*/ 219 h 250"/>
                <a:gd name="T28" fmla="*/ 165 w 201"/>
                <a:gd name="T29" fmla="*/ 221 h 250"/>
                <a:gd name="T30" fmla="*/ 171 w 201"/>
                <a:gd name="T31" fmla="*/ 216 h 250"/>
                <a:gd name="T32" fmla="*/ 171 w 201"/>
                <a:gd name="T33" fmla="*/ 163 h 250"/>
                <a:gd name="T34" fmla="*/ 165 w 201"/>
                <a:gd name="T35" fmla="*/ 157 h 250"/>
                <a:gd name="T36" fmla="*/ 140 w 201"/>
                <a:gd name="T37" fmla="*/ 157 h 250"/>
                <a:gd name="T38" fmla="*/ 122 w 201"/>
                <a:gd name="T39" fmla="*/ 150 h 250"/>
                <a:gd name="T40" fmla="*/ 110 w 201"/>
                <a:gd name="T41" fmla="*/ 132 h 250"/>
                <a:gd name="T42" fmla="*/ 118 w 201"/>
                <a:gd name="T43" fmla="*/ 92 h 250"/>
                <a:gd name="T44" fmla="*/ 118 w 201"/>
                <a:gd name="T45" fmla="*/ 92 h 250"/>
                <a:gd name="T46" fmla="*/ 119 w 201"/>
                <a:gd name="T47" fmla="*/ 90 h 250"/>
                <a:gd name="T48" fmla="*/ 128 w 201"/>
                <a:gd name="T49" fmla="*/ 82 h 250"/>
                <a:gd name="T50" fmla="*/ 134 w 201"/>
                <a:gd name="T51" fmla="*/ 62 h 250"/>
                <a:gd name="T52" fmla="*/ 128 w 201"/>
                <a:gd name="T53" fmla="*/ 44 h 250"/>
                <a:gd name="T54" fmla="*/ 107 w 201"/>
                <a:gd name="T55" fmla="*/ 31 h 250"/>
                <a:gd name="T56" fmla="*/ 94 w 201"/>
                <a:gd name="T57" fmla="*/ 31 h 250"/>
                <a:gd name="T58" fmla="*/ 73 w 201"/>
                <a:gd name="T59" fmla="*/ 44 h 250"/>
                <a:gd name="T60" fmla="*/ 67 w 201"/>
                <a:gd name="T61" fmla="*/ 62 h 250"/>
                <a:gd name="T62" fmla="*/ 75 w 201"/>
                <a:gd name="T63" fmla="*/ 83 h 250"/>
                <a:gd name="T64" fmla="*/ 84 w 201"/>
                <a:gd name="T65" fmla="*/ 93 h 250"/>
                <a:gd name="T66" fmla="*/ 82 w 201"/>
                <a:gd name="T67" fmla="*/ 110 h 250"/>
                <a:gd name="T68" fmla="*/ 66 w 201"/>
                <a:gd name="T69" fmla="*/ 114 h 250"/>
                <a:gd name="T70" fmla="*/ 51 w 201"/>
                <a:gd name="T71" fmla="*/ 102 h 250"/>
                <a:gd name="T72" fmla="*/ 38 w 201"/>
                <a:gd name="T73" fmla="*/ 62 h 250"/>
                <a:gd name="T74" fmla="*/ 48 w 201"/>
                <a:gd name="T75" fmla="*/ 28 h 250"/>
                <a:gd name="T76" fmla="*/ 88 w 201"/>
                <a:gd name="T77" fmla="*/ 1 h 250"/>
                <a:gd name="T78" fmla="*/ 113 w 201"/>
                <a:gd name="T79" fmla="*/ 1 h 250"/>
                <a:gd name="T80" fmla="*/ 152 w 201"/>
                <a:gd name="T81" fmla="*/ 28 h 250"/>
                <a:gd name="T82" fmla="*/ 164 w 201"/>
                <a:gd name="T83" fmla="*/ 62 h 250"/>
                <a:gd name="T84" fmla="*/ 153 w 201"/>
                <a:gd name="T85" fmla="*/ 96 h 250"/>
                <a:gd name="T86" fmla="*/ 140 w 201"/>
                <a:gd name="T87" fmla="*/ 113 h 250"/>
                <a:gd name="T88" fmla="*/ 142 w 201"/>
                <a:gd name="T89" fmla="*/ 126 h 250"/>
                <a:gd name="T90" fmla="*/ 146 w 201"/>
                <a:gd name="T91" fmla="*/ 127 h 250"/>
                <a:gd name="T92" fmla="*/ 173 w 201"/>
                <a:gd name="T93" fmla="*/ 129 h 250"/>
                <a:gd name="T94" fmla="*/ 195 w 201"/>
                <a:gd name="T95" fmla="*/ 144 h 250"/>
                <a:gd name="T96" fmla="*/ 201 w 201"/>
                <a:gd name="T97" fmla="*/ 163 h 250"/>
                <a:gd name="T98" fmla="*/ 198 w 201"/>
                <a:gd name="T99" fmla="*/ 228 h 250"/>
                <a:gd name="T100" fmla="*/ 179 w 201"/>
                <a:gd name="T101" fmla="*/ 247 h 250"/>
                <a:gd name="T102" fmla="*/ 36 w 201"/>
                <a:gd name="T103" fmla="*/ 25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1" h="250">
                  <a:moveTo>
                    <a:pt x="36" y="250"/>
                  </a:moveTo>
                  <a:lnTo>
                    <a:pt x="36" y="250"/>
                  </a:lnTo>
                  <a:lnTo>
                    <a:pt x="29" y="249"/>
                  </a:lnTo>
                  <a:lnTo>
                    <a:pt x="23" y="247"/>
                  </a:lnTo>
                  <a:lnTo>
                    <a:pt x="15" y="245"/>
                  </a:lnTo>
                  <a:lnTo>
                    <a:pt x="11" y="240"/>
                  </a:lnTo>
                  <a:lnTo>
                    <a:pt x="6" y="234"/>
                  </a:lnTo>
                  <a:lnTo>
                    <a:pt x="3" y="228"/>
                  </a:lnTo>
                  <a:lnTo>
                    <a:pt x="0" y="222"/>
                  </a:lnTo>
                  <a:lnTo>
                    <a:pt x="0" y="215"/>
                  </a:lnTo>
                  <a:lnTo>
                    <a:pt x="0" y="215"/>
                  </a:lnTo>
                  <a:lnTo>
                    <a:pt x="0" y="169"/>
                  </a:lnTo>
                  <a:lnTo>
                    <a:pt x="0" y="169"/>
                  </a:lnTo>
                  <a:lnTo>
                    <a:pt x="0" y="163"/>
                  </a:lnTo>
                  <a:lnTo>
                    <a:pt x="2" y="156"/>
                  </a:lnTo>
                  <a:lnTo>
                    <a:pt x="5" y="150"/>
                  </a:lnTo>
                  <a:lnTo>
                    <a:pt x="9" y="144"/>
                  </a:lnTo>
                  <a:lnTo>
                    <a:pt x="9" y="144"/>
                  </a:lnTo>
                  <a:lnTo>
                    <a:pt x="9" y="144"/>
                  </a:lnTo>
                  <a:lnTo>
                    <a:pt x="14" y="138"/>
                  </a:lnTo>
                  <a:lnTo>
                    <a:pt x="18" y="133"/>
                  </a:lnTo>
                  <a:lnTo>
                    <a:pt x="26" y="129"/>
                  </a:lnTo>
                  <a:lnTo>
                    <a:pt x="35" y="127"/>
                  </a:lnTo>
                  <a:lnTo>
                    <a:pt x="35" y="127"/>
                  </a:lnTo>
                  <a:lnTo>
                    <a:pt x="35" y="127"/>
                  </a:lnTo>
                  <a:lnTo>
                    <a:pt x="55" y="127"/>
                  </a:lnTo>
                  <a:lnTo>
                    <a:pt x="55" y="127"/>
                  </a:lnTo>
                  <a:lnTo>
                    <a:pt x="55" y="127"/>
                  </a:lnTo>
                  <a:lnTo>
                    <a:pt x="61" y="129"/>
                  </a:lnTo>
                  <a:lnTo>
                    <a:pt x="66" y="132"/>
                  </a:lnTo>
                  <a:lnTo>
                    <a:pt x="69" y="136"/>
                  </a:lnTo>
                  <a:lnTo>
                    <a:pt x="70" y="142"/>
                  </a:lnTo>
                  <a:lnTo>
                    <a:pt x="70" y="142"/>
                  </a:lnTo>
                  <a:lnTo>
                    <a:pt x="70" y="142"/>
                  </a:lnTo>
                  <a:lnTo>
                    <a:pt x="69" y="148"/>
                  </a:lnTo>
                  <a:lnTo>
                    <a:pt x="66" y="153"/>
                  </a:lnTo>
                  <a:lnTo>
                    <a:pt x="61" y="156"/>
                  </a:lnTo>
                  <a:lnTo>
                    <a:pt x="55" y="157"/>
                  </a:lnTo>
                  <a:lnTo>
                    <a:pt x="55" y="157"/>
                  </a:lnTo>
                  <a:lnTo>
                    <a:pt x="55" y="157"/>
                  </a:lnTo>
                  <a:lnTo>
                    <a:pt x="36" y="157"/>
                  </a:lnTo>
                  <a:lnTo>
                    <a:pt x="36" y="157"/>
                  </a:lnTo>
                  <a:lnTo>
                    <a:pt x="36" y="157"/>
                  </a:lnTo>
                  <a:lnTo>
                    <a:pt x="36" y="157"/>
                  </a:lnTo>
                  <a:lnTo>
                    <a:pt x="36" y="157"/>
                  </a:lnTo>
                  <a:lnTo>
                    <a:pt x="36" y="157"/>
                  </a:lnTo>
                  <a:lnTo>
                    <a:pt x="33" y="160"/>
                  </a:lnTo>
                  <a:lnTo>
                    <a:pt x="33" y="160"/>
                  </a:lnTo>
                  <a:lnTo>
                    <a:pt x="33" y="160"/>
                  </a:lnTo>
                  <a:lnTo>
                    <a:pt x="30" y="164"/>
                  </a:lnTo>
                  <a:lnTo>
                    <a:pt x="30" y="169"/>
                  </a:lnTo>
                  <a:lnTo>
                    <a:pt x="30" y="169"/>
                  </a:lnTo>
                  <a:lnTo>
                    <a:pt x="30" y="215"/>
                  </a:lnTo>
                  <a:lnTo>
                    <a:pt x="30" y="215"/>
                  </a:lnTo>
                  <a:lnTo>
                    <a:pt x="30" y="216"/>
                  </a:lnTo>
                  <a:lnTo>
                    <a:pt x="32" y="219"/>
                  </a:lnTo>
                  <a:lnTo>
                    <a:pt x="33" y="221"/>
                  </a:lnTo>
                  <a:lnTo>
                    <a:pt x="36" y="221"/>
                  </a:lnTo>
                  <a:lnTo>
                    <a:pt x="36" y="221"/>
                  </a:lnTo>
                  <a:lnTo>
                    <a:pt x="165" y="221"/>
                  </a:lnTo>
                  <a:lnTo>
                    <a:pt x="165" y="221"/>
                  </a:lnTo>
                  <a:lnTo>
                    <a:pt x="168" y="221"/>
                  </a:lnTo>
                  <a:lnTo>
                    <a:pt x="170" y="219"/>
                  </a:lnTo>
                  <a:lnTo>
                    <a:pt x="171" y="216"/>
                  </a:lnTo>
                  <a:lnTo>
                    <a:pt x="171" y="215"/>
                  </a:lnTo>
                  <a:lnTo>
                    <a:pt x="171" y="215"/>
                  </a:lnTo>
                  <a:lnTo>
                    <a:pt x="171" y="163"/>
                  </a:lnTo>
                  <a:lnTo>
                    <a:pt x="171" y="163"/>
                  </a:lnTo>
                  <a:lnTo>
                    <a:pt x="171" y="162"/>
                  </a:lnTo>
                  <a:lnTo>
                    <a:pt x="170" y="160"/>
                  </a:lnTo>
                  <a:lnTo>
                    <a:pt x="168" y="159"/>
                  </a:lnTo>
                  <a:lnTo>
                    <a:pt x="165" y="157"/>
                  </a:lnTo>
                  <a:lnTo>
                    <a:pt x="165" y="157"/>
                  </a:lnTo>
                  <a:lnTo>
                    <a:pt x="146" y="157"/>
                  </a:lnTo>
                  <a:lnTo>
                    <a:pt x="146" y="157"/>
                  </a:lnTo>
                  <a:lnTo>
                    <a:pt x="140" y="157"/>
                  </a:lnTo>
                  <a:lnTo>
                    <a:pt x="134" y="156"/>
                  </a:lnTo>
                  <a:lnTo>
                    <a:pt x="128" y="153"/>
                  </a:lnTo>
                  <a:lnTo>
                    <a:pt x="122" y="150"/>
                  </a:lnTo>
                  <a:lnTo>
                    <a:pt x="122" y="150"/>
                  </a:lnTo>
                  <a:lnTo>
                    <a:pt x="122" y="150"/>
                  </a:lnTo>
                  <a:lnTo>
                    <a:pt x="116" y="144"/>
                  </a:lnTo>
                  <a:lnTo>
                    <a:pt x="113" y="138"/>
                  </a:lnTo>
                  <a:lnTo>
                    <a:pt x="110" y="132"/>
                  </a:lnTo>
                  <a:lnTo>
                    <a:pt x="110" y="124"/>
                  </a:lnTo>
                  <a:lnTo>
                    <a:pt x="110" y="124"/>
                  </a:lnTo>
                  <a:lnTo>
                    <a:pt x="110" y="95"/>
                  </a:lnTo>
                  <a:lnTo>
                    <a:pt x="118" y="92"/>
                  </a:lnTo>
                  <a:lnTo>
                    <a:pt x="118" y="92"/>
                  </a:lnTo>
                  <a:lnTo>
                    <a:pt x="118" y="92"/>
                  </a:lnTo>
                  <a:lnTo>
                    <a:pt x="118" y="92"/>
                  </a:lnTo>
                  <a:lnTo>
                    <a:pt x="118" y="92"/>
                  </a:lnTo>
                  <a:lnTo>
                    <a:pt x="118" y="92"/>
                  </a:lnTo>
                  <a:lnTo>
                    <a:pt x="119" y="90"/>
                  </a:lnTo>
                  <a:lnTo>
                    <a:pt x="119" y="90"/>
                  </a:lnTo>
                  <a:lnTo>
                    <a:pt x="119" y="90"/>
                  </a:lnTo>
                  <a:lnTo>
                    <a:pt x="125" y="84"/>
                  </a:lnTo>
                  <a:lnTo>
                    <a:pt x="125" y="84"/>
                  </a:lnTo>
                  <a:lnTo>
                    <a:pt x="125" y="84"/>
                  </a:lnTo>
                  <a:lnTo>
                    <a:pt x="128" y="82"/>
                  </a:lnTo>
                  <a:lnTo>
                    <a:pt x="131" y="76"/>
                  </a:lnTo>
                  <a:lnTo>
                    <a:pt x="133" y="70"/>
                  </a:lnTo>
                  <a:lnTo>
                    <a:pt x="134" y="62"/>
                  </a:lnTo>
                  <a:lnTo>
                    <a:pt x="134" y="62"/>
                  </a:lnTo>
                  <a:lnTo>
                    <a:pt x="134" y="62"/>
                  </a:lnTo>
                  <a:lnTo>
                    <a:pt x="133" y="56"/>
                  </a:lnTo>
                  <a:lnTo>
                    <a:pt x="131" y="50"/>
                  </a:lnTo>
                  <a:lnTo>
                    <a:pt x="128" y="44"/>
                  </a:lnTo>
                  <a:lnTo>
                    <a:pt x="124" y="40"/>
                  </a:lnTo>
                  <a:lnTo>
                    <a:pt x="119" y="36"/>
                  </a:lnTo>
                  <a:lnTo>
                    <a:pt x="113" y="33"/>
                  </a:lnTo>
                  <a:lnTo>
                    <a:pt x="107" y="31"/>
                  </a:lnTo>
                  <a:lnTo>
                    <a:pt x="100" y="30"/>
                  </a:lnTo>
                  <a:lnTo>
                    <a:pt x="100" y="30"/>
                  </a:lnTo>
                  <a:lnTo>
                    <a:pt x="100" y="30"/>
                  </a:lnTo>
                  <a:lnTo>
                    <a:pt x="94" y="31"/>
                  </a:lnTo>
                  <a:lnTo>
                    <a:pt x="88" y="33"/>
                  </a:lnTo>
                  <a:lnTo>
                    <a:pt x="82" y="36"/>
                  </a:lnTo>
                  <a:lnTo>
                    <a:pt x="76" y="40"/>
                  </a:lnTo>
                  <a:lnTo>
                    <a:pt x="73" y="44"/>
                  </a:lnTo>
                  <a:lnTo>
                    <a:pt x="70" y="50"/>
                  </a:lnTo>
                  <a:lnTo>
                    <a:pt x="67" y="56"/>
                  </a:lnTo>
                  <a:lnTo>
                    <a:pt x="67" y="62"/>
                  </a:lnTo>
                  <a:lnTo>
                    <a:pt x="67" y="62"/>
                  </a:lnTo>
                  <a:lnTo>
                    <a:pt x="67" y="62"/>
                  </a:lnTo>
                  <a:lnTo>
                    <a:pt x="67" y="71"/>
                  </a:lnTo>
                  <a:lnTo>
                    <a:pt x="70" y="77"/>
                  </a:lnTo>
                  <a:lnTo>
                    <a:pt x="75" y="83"/>
                  </a:lnTo>
                  <a:lnTo>
                    <a:pt x="79" y="89"/>
                  </a:lnTo>
                  <a:lnTo>
                    <a:pt x="79" y="89"/>
                  </a:lnTo>
                  <a:lnTo>
                    <a:pt x="79" y="89"/>
                  </a:lnTo>
                  <a:lnTo>
                    <a:pt x="84" y="93"/>
                  </a:lnTo>
                  <a:lnTo>
                    <a:pt x="85" y="99"/>
                  </a:lnTo>
                  <a:lnTo>
                    <a:pt x="85" y="104"/>
                  </a:lnTo>
                  <a:lnTo>
                    <a:pt x="82" y="110"/>
                  </a:lnTo>
                  <a:lnTo>
                    <a:pt x="82" y="110"/>
                  </a:lnTo>
                  <a:lnTo>
                    <a:pt x="82" y="110"/>
                  </a:lnTo>
                  <a:lnTo>
                    <a:pt x="78" y="113"/>
                  </a:lnTo>
                  <a:lnTo>
                    <a:pt x="72" y="116"/>
                  </a:lnTo>
                  <a:lnTo>
                    <a:pt x="66" y="114"/>
                  </a:lnTo>
                  <a:lnTo>
                    <a:pt x="61" y="111"/>
                  </a:lnTo>
                  <a:lnTo>
                    <a:pt x="61" y="111"/>
                  </a:lnTo>
                  <a:lnTo>
                    <a:pt x="61" y="111"/>
                  </a:lnTo>
                  <a:lnTo>
                    <a:pt x="51" y="102"/>
                  </a:lnTo>
                  <a:lnTo>
                    <a:pt x="44" y="90"/>
                  </a:lnTo>
                  <a:lnTo>
                    <a:pt x="39" y="77"/>
                  </a:lnTo>
                  <a:lnTo>
                    <a:pt x="38" y="62"/>
                  </a:lnTo>
                  <a:lnTo>
                    <a:pt x="38" y="62"/>
                  </a:lnTo>
                  <a:lnTo>
                    <a:pt x="38" y="62"/>
                  </a:lnTo>
                  <a:lnTo>
                    <a:pt x="39" y="50"/>
                  </a:lnTo>
                  <a:lnTo>
                    <a:pt x="42" y="39"/>
                  </a:lnTo>
                  <a:lnTo>
                    <a:pt x="48" y="28"/>
                  </a:lnTo>
                  <a:lnTo>
                    <a:pt x="55" y="19"/>
                  </a:lnTo>
                  <a:lnTo>
                    <a:pt x="66" y="10"/>
                  </a:lnTo>
                  <a:lnTo>
                    <a:pt x="76" y="4"/>
                  </a:lnTo>
                  <a:lnTo>
                    <a:pt x="88" y="1"/>
                  </a:lnTo>
                  <a:lnTo>
                    <a:pt x="100" y="0"/>
                  </a:lnTo>
                  <a:lnTo>
                    <a:pt x="100" y="0"/>
                  </a:lnTo>
                  <a:lnTo>
                    <a:pt x="100" y="0"/>
                  </a:lnTo>
                  <a:lnTo>
                    <a:pt x="113" y="1"/>
                  </a:lnTo>
                  <a:lnTo>
                    <a:pt x="125" y="4"/>
                  </a:lnTo>
                  <a:lnTo>
                    <a:pt x="136" y="10"/>
                  </a:lnTo>
                  <a:lnTo>
                    <a:pt x="145" y="19"/>
                  </a:lnTo>
                  <a:lnTo>
                    <a:pt x="152" y="28"/>
                  </a:lnTo>
                  <a:lnTo>
                    <a:pt x="158" y="39"/>
                  </a:lnTo>
                  <a:lnTo>
                    <a:pt x="162" y="50"/>
                  </a:lnTo>
                  <a:lnTo>
                    <a:pt x="164" y="62"/>
                  </a:lnTo>
                  <a:lnTo>
                    <a:pt x="164" y="62"/>
                  </a:lnTo>
                  <a:lnTo>
                    <a:pt x="164" y="62"/>
                  </a:lnTo>
                  <a:lnTo>
                    <a:pt x="162" y="76"/>
                  </a:lnTo>
                  <a:lnTo>
                    <a:pt x="158" y="87"/>
                  </a:lnTo>
                  <a:lnTo>
                    <a:pt x="153" y="96"/>
                  </a:lnTo>
                  <a:lnTo>
                    <a:pt x="148" y="104"/>
                  </a:lnTo>
                  <a:lnTo>
                    <a:pt x="148" y="104"/>
                  </a:lnTo>
                  <a:lnTo>
                    <a:pt x="148" y="104"/>
                  </a:lnTo>
                  <a:lnTo>
                    <a:pt x="140" y="113"/>
                  </a:lnTo>
                  <a:lnTo>
                    <a:pt x="140" y="113"/>
                  </a:lnTo>
                  <a:lnTo>
                    <a:pt x="140" y="124"/>
                  </a:lnTo>
                  <a:lnTo>
                    <a:pt x="140" y="124"/>
                  </a:lnTo>
                  <a:lnTo>
                    <a:pt x="142" y="126"/>
                  </a:lnTo>
                  <a:lnTo>
                    <a:pt x="142" y="126"/>
                  </a:lnTo>
                  <a:lnTo>
                    <a:pt x="142" y="126"/>
                  </a:lnTo>
                  <a:lnTo>
                    <a:pt x="143" y="127"/>
                  </a:lnTo>
                  <a:lnTo>
                    <a:pt x="146" y="127"/>
                  </a:lnTo>
                  <a:lnTo>
                    <a:pt x="146" y="127"/>
                  </a:lnTo>
                  <a:lnTo>
                    <a:pt x="165" y="127"/>
                  </a:lnTo>
                  <a:lnTo>
                    <a:pt x="165" y="127"/>
                  </a:lnTo>
                  <a:lnTo>
                    <a:pt x="173" y="129"/>
                  </a:lnTo>
                  <a:lnTo>
                    <a:pt x="179" y="130"/>
                  </a:lnTo>
                  <a:lnTo>
                    <a:pt x="186" y="133"/>
                  </a:lnTo>
                  <a:lnTo>
                    <a:pt x="191" y="138"/>
                  </a:lnTo>
                  <a:lnTo>
                    <a:pt x="195" y="144"/>
                  </a:lnTo>
                  <a:lnTo>
                    <a:pt x="198" y="150"/>
                  </a:lnTo>
                  <a:lnTo>
                    <a:pt x="201" y="157"/>
                  </a:lnTo>
                  <a:lnTo>
                    <a:pt x="201" y="163"/>
                  </a:lnTo>
                  <a:lnTo>
                    <a:pt x="201" y="163"/>
                  </a:lnTo>
                  <a:lnTo>
                    <a:pt x="201" y="215"/>
                  </a:lnTo>
                  <a:lnTo>
                    <a:pt x="201" y="215"/>
                  </a:lnTo>
                  <a:lnTo>
                    <a:pt x="201" y="222"/>
                  </a:lnTo>
                  <a:lnTo>
                    <a:pt x="198" y="228"/>
                  </a:lnTo>
                  <a:lnTo>
                    <a:pt x="195" y="234"/>
                  </a:lnTo>
                  <a:lnTo>
                    <a:pt x="191" y="240"/>
                  </a:lnTo>
                  <a:lnTo>
                    <a:pt x="186" y="245"/>
                  </a:lnTo>
                  <a:lnTo>
                    <a:pt x="179" y="247"/>
                  </a:lnTo>
                  <a:lnTo>
                    <a:pt x="173" y="249"/>
                  </a:lnTo>
                  <a:lnTo>
                    <a:pt x="165" y="250"/>
                  </a:lnTo>
                  <a:lnTo>
                    <a:pt x="165" y="250"/>
                  </a:lnTo>
                  <a:lnTo>
                    <a:pt x="36" y="250"/>
                  </a:lnTo>
                  <a:lnTo>
                    <a:pt x="36" y="250"/>
                  </a:lnTo>
                  <a:close/>
                </a:path>
              </a:pathLst>
            </a:custGeom>
            <a:solidFill>
              <a:srgbClr val="0065A7"/>
            </a:solidFill>
            <a:ln w="9525">
              <a:noFill/>
              <a:round/>
              <a:headEnd/>
              <a:tailEnd/>
            </a:ln>
          </p:spPr>
          <p:txBody>
            <a:bodyPr/>
            <a:lstStyle/>
            <a:p>
              <a:pPr>
                <a:defRPr/>
              </a:pPr>
              <a:endParaRPr lang="zh-CN" altLang="en-US" sz="1800">
                <a:solidFill>
                  <a:prstClr val="black"/>
                </a:solidFill>
                <a:latin typeface="宋体"/>
                <a:ea typeface="宋体"/>
              </a:endParaRPr>
            </a:p>
          </p:txBody>
        </p:sp>
        <p:sp>
          <p:nvSpPr>
            <p:cNvPr id="38" name="Freeform 11"/>
            <p:cNvSpPr>
              <a:spLocks/>
            </p:cNvSpPr>
            <p:nvPr/>
          </p:nvSpPr>
          <p:spPr bwMode="auto">
            <a:xfrm>
              <a:off x="3775177" y="3208933"/>
              <a:ext cx="161906" cy="151229"/>
            </a:xfrm>
            <a:custGeom>
              <a:avLst/>
              <a:gdLst>
                <a:gd name="T0" fmla="*/ 23 w 201"/>
                <a:gd name="T1" fmla="*/ 247 h 250"/>
                <a:gd name="T2" fmla="*/ 3 w 201"/>
                <a:gd name="T3" fmla="*/ 228 h 250"/>
                <a:gd name="T4" fmla="*/ 0 w 201"/>
                <a:gd name="T5" fmla="*/ 168 h 250"/>
                <a:gd name="T6" fmla="*/ 5 w 201"/>
                <a:gd name="T7" fmla="*/ 149 h 250"/>
                <a:gd name="T8" fmla="*/ 14 w 201"/>
                <a:gd name="T9" fmla="*/ 137 h 250"/>
                <a:gd name="T10" fmla="*/ 35 w 201"/>
                <a:gd name="T11" fmla="*/ 127 h 250"/>
                <a:gd name="T12" fmla="*/ 55 w 201"/>
                <a:gd name="T13" fmla="*/ 127 h 250"/>
                <a:gd name="T14" fmla="*/ 70 w 201"/>
                <a:gd name="T15" fmla="*/ 142 h 250"/>
                <a:gd name="T16" fmla="*/ 66 w 201"/>
                <a:gd name="T17" fmla="*/ 152 h 250"/>
                <a:gd name="T18" fmla="*/ 55 w 201"/>
                <a:gd name="T19" fmla="*/ 157 h 250"/>
                <a:gd name="T20" fmla="*/ 36 w 201"/>
                <a:gd name="T21" fmla="*/ 157 h 250"/>
                <a:gd name="T22" fmla="*/ 33 w 201"/>
                <a:gd name="T23" fmla="*/ 160 h 250"/>
                <a:gd name="T24" fmla="*/ 30 w 201"/>
                <a:gd name="T25" fmla="*/ 168 h 250"/>
                <a:gd name="T26" fmla="*/ 32 w 201"/>
                <a:gd name="T27" fmla="*/ 219 h 250"/>
                <a:gd name="T28" fmla="*/ 165 w 201"/>
                <a:gd name="T29" fmla="*/ 220 h 250"/>
                <a:gd name="T30" fmla="*/ 171 w 201"/>
                <a:gd name="T31" fmla="*/ 216 h 250"/>
                <a:gd name="T32" fmla="*/ 171 w 201"/>
                <a:gd name="T33" fmla="*/ 163 h 250"/>
                <a:gd name="T34" fmla="*/ 165 w 201"/>
                <a:gd name="T35" fmla="*/ 157 h 250"/>
                <a:gd name="T36" fmla="*/ 140 w 201"/>
                <a:gd name="T37" fmla="*/ 157 h 250"/>
                <a:gd name="T38" fmla="*/ 122 w 201"/>
                <a:gd name="T39" fmla="*/ 149 h 250"/>
                <a:gd name="T40" fmla="*/ 110 w 201"/>
                <a:gd name="T41" fmla="*/ 131 h 250"/>
                <a:gd name="T42" fmla="*/ 118 w 201"/>
                <a:gd name="T43" fmla="*/ 91 h 250"/>
                <a:gd name="T44" fmla="*/ 118 w 201"/>
                <a:gd name="T45" fmla="*/ 91 h 250"/>
                <a:gd name="T46" fmla="*/ 119 w 201"/>
                <a:gd name="T47" fmla="*/ 90 h 250"/>
                <a:gd name="T48" fmla="*/ 128 w 201"/>
                <a:gd name="T49" fmla="*/ 81 h 250"/>
                <a:gd name="T50" fmla="*/ 134 w 201"/>
                <a:gd name="T51" fmla="*/ 62 h 250"/>
                <a:gd name="T52" fmla="*/ 128 w 201"/>
                <a:gd name="T53" fmla="*/ 44 h 250"/>
                <a:gd name="T54" fmla="*/ 107 w 201"/>
                <a:gd name="T55" fmla="*/ 31 h 250"/>
                <a:gd name="T56" fmla="*/ 94 w 201"/>
                <a:gd name="T57" fmla="*/ 31 h 250"/>
                <a:gd name="T58" fmla="*/ 73 w 201"/>
                <a:gd name="T59" fmla="*/ 44 h 250"/>
                <a:gd name="T60" fmla="*/ 67 w 201"/>
                <a:gd name="T61" fmla="*/ 62 h 250"/>
                <a:gd name="T62" fmla="*/ 75 w 201"/>
                <a:gd name="T63" fmla="*/ 83 h 250"/>
                <a:gd name="T64" fmla="*/ 79 w 201"/>
                <a:gd name="T65" fmla="*/ 88 h 250"/>
                <a:gd name="T66" fmla="*/ 82 w 201"/>
                <a:gd name="T67" fmla="*/ 109 h 250"/>
                <a:gd name="T68" fmla="*/ 72 w 201"/>
                <a:gd name="T69" fmla="*/ 115 h 250"/>
                <a:gd name="T70" fmla="*/ 61 w 201"/>
                <a:gd name="T71" fmla="*/ 111 h 250"/>
                <a:gd name="T72" fmla="*/ 38 w 201"/>
                <a:gd name="T73" fmla="*/ 62 h 250"/>
                <a:gd name="T74" fmla="*/ 42 w 201"/>
                <a:gd name="T75" fmla="*/ 38 h 250"/>
                <a:gd name="T76" fmla="*/ 76 w 201"/>
                <a:gd name="T77" fmla="*/ 4 h 250"/>
                <a:gd name="T78" fmla="*/ 100 w 201"/>
                <a:gd name="T79" fmla="*/ 0 h 250"/>
                <a:gd name="T80" fmla="*/ 145 w 201"/>
                <a:gd name="T81" fmla="*/ 19 h 250"/>
                <a:gd name="T82" fmla="*/ 164 w 201"/>
                <a:gd name="T83" fmla="*/ 62 h 250"/>
                <a:gd name="T84" fmla="*/ 158 w 201"/>
                <a:gd name="T85" fmla="*/ 87 h 250"/>
                <a:gd name="T86" fmla="*/ 148 w 201"/>
                <a:gd name="T87" fmla="*/ 103 h 250"/>
                <a:gd name="T88" fmla="*/ 140 w 201"/>
                <a:gd name="T89" fmla="*/ 124 h 250"/>
                <a:gd name="T90" fmla="*/ 143 w 201"/>
                <a:gd name="T91" fmla="*/ 127 h 250"/>
                <a:gd name="T92" fmla="*/ 165 w 201"/>
                <a:gd name="T93" fmla="*/ 127 h 250"/>
                <a:gd name="T94" fmla="*/ 191 w 201"/>
                <a:gd name="T95" fmla="*/ 137 h 250"/>
                <a:gd name="T96" fmla="*/ 201 w 201"/>
                <a:gd name="T97" fmla="*/ 163 h 250"/>
                <a:gd name="T98" fmla="*/ 201 w 201"/>
                <a:gd name="T99" fmla="*/ 222 h 250"/>
                <a:gd name="T100" fmla="*/ 186 w 201"/>
                <a:gd name="T101" fmla="*/ 244 h 250"/>
                <a:gd name="T102" fmla="*/ 165 w 201"/>
                <a:gd name="T103" fmla="*/ 25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1" h="250">
                  <a:moveTo>
                    <a:pt x="36" y="250"/>
                  </a:moveTo>
                  <a:lnTo>
                    <a:pt x="36" y="250"/>
                  </a:lnTo>
                  <a:lnTo>
                    <a:pt x="29" y="250"/>
                  </a:lnTo>
                  <a:lnTo>
                    <a:pt x="23" y="247"/>
                  </a:lnTo>
                  <a:lnTo>
                    <a:pt x="15" y="244"/>
                  </a:lnTo>
                  <a:lnTo>
                    <a:pt x="11" y="240"/>
                  </a:lnTo>
                  <a:lnTo>
                    <a:pt x="6" y="234"/>
                  </a:lnTo>
                  <a:lnTo>
                    <a:pt x="3" y="228"/>
                  </a:lnTo>
                  <a:lnTo>
                    <a:pt x="0" y="222"/>
                  </a:lnTo>
                  <a:lnTo>
                    <a:pt x="0" y="214"/>
                  </a:lnTo>
                  <a:lnTo>
                    <a:pt x="0" y="214"/>
                  </a:lnTo>
                  <a:lnTo>
                    <a:pt x="0" y="168"/>
                  </a:lnTo>
                  <a:lnTo>
                    <a:pt x="0" y="168"/>
                  </a:lnTo>
                  <a:lnTo>
                    <a:pt x="0" y="163"/>
                  </a:lnTo>
                  <a:lnTo>
                    <a:pt x="2" y="155"/>
                  </a:lnTo>
                  <a:lnTo>
                    <a:pt x="5" y="149"/>
                  </a:lnTo>
                  <a:lnTo>
                    <a:pt x="9" y="143"/>
                  </a:lnTo>
                  <a:lnTo>
                    <a:pt x="9" y="143"/>
                  </a:lnTo>
                  <a:lnTo>
                    <a:pt x="9" y="143"/>
                  </a:lnTo>
                  <a:lnTo>
                    <a:pt x="14" y="137"/>
                  </a:lnTo>
                  <a:lnTo>
                    <a:pt x="18" y="133"/>
                  </a:lnTo>
                  <a:lnTo>
                    <a:pt x="26" y="128"/>
                  </a:lnTo>
                  <a:lnTo>
                    <a:pt x="35" y="127"/>
                  </a:lnTo>
                  <a:lnTo>
                    <a:pt x="35" y="127"/>
                  </a:lnTo>
                  <a:lnTo>
                    <a:pt x="35" y="127"/>
                  </a:lnTo>
                  <a:lnTo>
                    <a:pt x="55" y="127"/>
                  </a:lnTo>
                  <a:lnTo>
                    <a:pt x="55" y="127"/>
                  </a:lnTo>
                  <a:lnTo>
                    <a:pt x="55" y="127"/>
                  </a:lnTo>
                  <a:lnTo>
                    <a:pt x="61" y="128"/>
                  </a:lnTo>
                  <a:lnTo>
                    <a:pt x="66" y="131"/>
                  </a:lnTo>
                  <a:lnTo>
                    <a:pt x="69" y="136"/>
                  </a:lnTo>
                  <a:lnTo>
                    <a:pt x="70" y="142"/>
                  </a:lnTo>
                  <a:lnTo>
                    <a:pt x="70" y="142"/>
                  </a:lnTo>
                  <a:lnTo>
                    <a:pt x="70" y="142"/>
                  </a:lnTo>
                  <a:lnTo>
                    <a:pt x="69" y="148"/>
                  </a:lnTo>
                  <a:lnTo>
                    <a:pt x="66" y="152"/>
                  </a:lnTo>
                  <a:lnTo>
                    <a:pt x="61" y="155"/>
                  </a:lnTo>
                  <a:lnTo>
                    <a:pt x="55" y="157"/>
                  </a:lnTo>
                  <a:lnTo>
                    <a:pt x="55" y="157"/>
                  </a:lnTo>
                  <a:lnTo>
                    <a:pt x="55" y="157"/>
                  </a:lnTo>
                  <a:lnTo>
                    <a:pt x="36" y="157"/>
                  </a:lnTo>
                  <a:lnTo>
                    <a:pt x="36" y="157"/>
                  </a:lnTo>
                  <a:lnTo>
                    <a:pt x="36" y="157"/>
                  </a:lnTo>
                  <a:lnTo>
                    <a:pt x="36" y="157"/>
                  </a:lnTo>
                  <a:lnTo>
                    <a:pt x="36" y="157"/>
                  </a:lnTo>
                  <a:lnTo>
                    <a:pt x="36" y="157"/>
                  </a:lnTo>
                  <a:lnTo>
                    <a:pt x="33" y="160"/>
                  </a:lnTo>
                  <a:lnTo>
                    <a:pt x="33" y="160"/>
                  </a:lnTo>
                  <a:lnTo>
                    <a:pt x="33" y="160"/>
                  </a:lnTo>
                  <a:lnTo>
                    <a:pt x="30" y="164"/>
                  </a:lnTo>
                  <a:lnTo>
                    <a:pt x="30" y="168"/>
                  </a:lnTo>
                  <a:lnTo>
                    <a:pt x="30" y="168"/>
                  </a:lnTo>
                  <a:lnTo>
                    <a:pt x="30" y="214"/>
                  </a:lnTo>
                  <a:lnTo>
                    <a:pt x="30" y="214"/>
                  </a:lnTo>
                  <a:lnTo>
                    <a:pt x="30" y="216"/>
                  </a:lnTo>
                  <a:lnTo>
                    <a:pt x="32" y="219"/>
                  </a:lnTo>
                  <a:lnTo>
                    <a:pt x="33" y="220"/>
                  </a:lnTo>
                  <a:lnTo>
                    <a:pt x="36" y="220"/>
                  </a:lnTo>
                  <a:lnTo>
                    <a:pt x="36" y="220"/>
                  </a:lnTo>
                  <a:lnTo>
                    <a:pt x="165" y="220"/>
                  </a:lnTo>
                  <a:lnTo>
                    <a:pt x="165" y="220"/>
                  </a:lnTo>
                  <a:lnTo>
                    <a:pt x="168" y="220"/>
                  </a:lnTo>
                  <a:lnTo>
                    <a:pt x="170" y="219"/>
                  </a:lnTo>
                  <a:lnTo>
                    <a:pt x="171" y="216"/>
                  </a:lnTo>
                  <a:lnTo>
                    <a:pt x="171" y="214"/>
                  </a:lnTo>
                  <a:lnTo>
                    <a:pt x="171" y="214"/>
                  </a:lnTo>
                  <a:lnTo>
                    <a:pt x="171" y="163"/>
                  </a:lnTo>
                  <a:lnTo>
                    <a:pt x="171" y="163"/>
                  </a:lnTo>
                  <a:lnTo>
                    <a:pt x="171" y="161"/>
                  </a:lnTo>
                  <a:lnTo>
                    <a:pt x="170" y="160"/>
                  </a:lnTo>
                  <a:lnTo>
                    <a:pt x="168" y="158"/>
                  </a:lnTo>
                  <a:lnTo>
                    <a:pt x="165" y="157"/>
                  </a:lnTo>
                  <a:lnTo>
                    <a:pt x="165" y="157"/>
                  </a:lnTo>
                  <a:lnTo>
                    <a:pt x="146" y="157"/>
                  </a:lnTo>
                  <a:lnTo>
                    <a:pt x="146" y="157"/>
                  </a:lnTo>
                  <a:lnTo>
                    <a:pt x="140" y="157"/>
                  </a:lnTo>
                  <a:lnTo>
                    <a:pt x="134" y="155"/>
                  </a:lnTo>
                  <a:lnTo>
                    <a:pt x="128" y="152"/>
                  </a:lnTo>
                  <a:lnTo>
                    <a:pt x="122" y="149"/>
                  </a:lnTo>
                  <a:lnTo>
                    <a:pt x="122" y="149"/>
                  </a:lnTo>
                  <a:lnTo>
                    <a:pt x="122" y="149"/>
                  </a:lnTo>
                  <a:lnTo>
                    <a:pt x="116" y="143"/>
                  </a:lnTo>
                  <a:lnTo>
                    <a:pt x="113" y="137"/>
                  </a:lnTo>
                  <a:lnTo>
                    <a:pt x="110" y="131"/>
                  </a:lnTo>
                  <a:lnTo>
                    <a:pt x="110" y="124"/>
                  </a:lnTo>
                  <a:lnTo>
                    <a:pt x="110" y="124"/>
                  </a:lnTo>
                  <a:lnTo>
                    <a:pt x="110" y="94"/>
                  </a:lnTo>
                  <a:lnTo>
                    <a:pt x="118" y="91"/>
                  </a:lnTo>
                  <a:lnTo>
                    <a:pt x="118" y="91"/>
                  </a:lnTo>
                  <a:lnTo>
                    <a:pt x="118" y="91"/>
                  </a:lnTo>
                  <a:lnTo>
                    <a:pt x="118" y="91"/>
                  </a:lnTo>
                  <a:lnTo>
                    <a:pt x="118" y="91"/>
                  </a:lnTo>
                  <a:lnTo>
                    <a:pt x="118" y="91"/>
                  </a:lnTo>
                  <a:lnTo>
                    <a:pt x="119" y="90"/>
                  </a:lnTo>
                  <a:lnTo>
                    <a:pt x="119" y="90"/>
                  </a:lnTo>
                  <a:lnTo>
                    <a:pt x="119" y="90"/>
                  </a:lnTo>
                  <a:lnTo>
                    <a:pt x="125" y="84"/>
                  </a:lnTo>
                  <a:lnTo>
                    <a:pt x="125" y="84"/>
                  </a:lnTo>
                  <a:lnTo>
                    <a:pt x="125" y="84"/>
                  </a:lnTo>
                  <a:lnTo>
                    <a:pt x="128" y="81"/>
                  </a:lnTo>
                  <a:lnTo>
                    <a:pt x="131" y="75"/>
                  </a:lnTo>
                  <a:lnTo>
                    <a:pt x="133" y="69"/>
                  </a:lnTo>
                  <a:lnTo>
                    <a:pt x="134" y="62"/>
                  </a:lnTo>
                  <a:lnTo>
                    <a:pt x="134" y="62"/>
                  </a:lnTo>
                  <a:lnTo>
                    <a:pt x="134" y="62"/>
                  </a:lnTo>
                  <a:lnTo>
                    <a:pt x="133" y="56"/>
                  </a:lnTo>
                  <a:lnTo>
                    <a:pt x="131" y="50"/>
                  </a:lnTo>
                  <a:lnTo>
                    <a:pt x="128" y="44"/>
                  </a:lnTo>
                  <a:lnTo>
                    <a:pt x="124" y="40"/>
                  </a:lnTo>
                  <a:lnTo>
                    <a:pt x="119" y="35"/>
                  </a:lnTo>
                  <a:lnTo>
                    <a:pt x="113" y="32"/>
                  </a:lnTo>
                  <a:lnTo>
                    <a:pt x="107" y="31"/>
                  </a:lnTo>
                  <a:lnTo>
                    <a:pt x="100" y="29"/>
                  </a:lnTo>
                  <a:lnTo>
                    <a:pt x="100" y="29"/>
                  </a:lnTo>
                  <a:lnTo>
                    <a:pt x="100" y="29"/>
                  </a:lnTo>
                  <a:lnTo>
                    <a:pt x="94" y="31"/>
                  </a:lnTo>
                  <a:lnTo>
                    <a:pt x="88" y="32"/>
                  </a:lnTo>
                  <a:lnTo>
                    <a:pt x="82" y="35"/>
                  </a:lnTo>
                  <a:lnTo>
                    <a:pt x="76" y="40"/>
                  </a:lnTo>
                  <a:lnTo>
                    <a:pt x="73" y="44"/>
                  </a:lnTo>
                  <a:lnTo>
                    <a:pt x="70" y="50"/>
                  </a:lnTo>
                  <a:lnTo>
                    <a:pt x="67" y="56"/>
                  </a:lnTo>
                  <a:lnTo>
                    <a:pt x="67" y="62"/>
                  </a:lnTo>
                  <a:lnTo>
                    <a:pt x="67" y="62"/>
                  </a:lnTo>
                  <a:lnTo>
                    <a:pt x="67" y="62"/>
                  </a:lnTo>
                  <a:lnTo>
                    <a:pt x="67" y="71"/>
                  </a:lnTo>
                  <a:lnTo>
                    <a:pt x="70" y="77"/>
                  </a:lnTo>
                  <a:lnTo>
                    <a:pt x="75" y="83"/>
                  </a:lnTo>
                  <a:lnTo>
                    <a:pt x="79" y="88"/>
                  </a:lnTo>
                  <a:lnTo>
                    <a:pt x="79" y="88"/>
                  </a:lnTo>
                  <a:lnTo>
                    <a:pt x="79" y="88"/>
                  </a:lnTo>
                  <a:lnTo>
                    <a:pt x="79" y="88"/>
                  </a:lnTo>
                  <a:lnTo>
                    <a:pt x="84" y="93"/>
                  </a:lnTo>
                  <a:lnTo>
                    <a:pt x="85" y="99"/>
                  </a:lnTo>
                  <a:lnTo>
                    <a:pt x="85" y="103"/>
                  </a:lnTo>
                  <a:lnTo>
                    <a:pt x="82" y="109"/>
                  </a:lnTo>
                  <a:lnTo>
                    <a:pt x="82" y="109"/>
                  </a:lnTo>
                  <a:lnTo>
                    <a:pt x="82" y="109"/>
                  </a:lnTo>
                  <a:lnTo>
                    <a:pt x="78" y="112"/>
                  </a:lnTo>
                  <a:lnTo>
                    <a:pt x="72" y="115"/>
                  </a:lnTo>
                  <a:lnTo>
                    <a:pt x="66" y="114"/>
                  </a:lnTo>
                  <a:lnTo>
                    <a:pt x="61" y="111"/>
                  </a:lnTo>
                  <a:lnTo>
                    <a:pt x="61" y="111"/>
                  </a:lnTo>
                  <a:lnTo>
                    <a:pt x="61" y="111"/>
                  </a:lnTo>
                  <a:lnTo>
                    <a:pt x="51" y="102"/>
                  </a:lnTo>
                  <a:lnTo>
                    <a:pt x="44" y="90"/>
                  </a:lnTo>
                  <a:lnTo>
                    <a:pt x="39" y="77"/>
                  </a:lnTo>
                  <a:lnTo>
                    <a:pt x="38" y="62"/>
                  </a:lnTo>
                  <a:lnTo>
                    <a:pt x="38" y="62"/>
                  </a:lnTo>
                  <a:lnTo>
                    <a:pt x="38" y="62"/>
                  </a:lnTo>
                  <a:lnTo>
                    <a:pt x="39" y="50"/>
                  </a:lnTo>
                  <a:lnTo>
                    <a:pt x="42" y="38"/>
                  </a:lnTo>
                  <a:lnTo>
                    <a:pt x="48" y="28"/>
                  </a:lnTo>
                  <a:lnTo>
                    <a:pt x="55" y="19"/>
                  </a:lnTo>
                  <a:lnTo>
                    <a:pt x="66" y="10"/>
                  </a:lnTo>
                  <a:lnTo>
                    <a:pt x="76" y="4"/>
                  </a:lnTo>
                  <a:lnTo>
                    <a:pt x="88" y="1"/>
                  </a:lnTo>
                  <a:lnTo>
                    <a:pt x="100" y="0"/>
                  </a:lnTo>
                  <a:lnTo>
                    <a:pt x="100" y="0"/>
                  </a:lnTo>
                  <a:lnTo>
                    <a:pt x="100" y="0"/>
                  </a:lnTo>
                  <a:lnTo>
                    <a:pt x="113" y="1"/>
                  </a:lnTo>
                  <a:lnTo>
                    <a:pt x="125" y="4"/>
                  </a:lnTo>
                  <a:lnTo>
                    <a:pt x="136" y="10"/>
                  </a:lnTo>
                  <a:lnTo>
                    <a:pt x="145" y="19"/>
                  </a:lnTo>
                  <a:lnTo>
                    <a:pt x="152" y="28"/>
                  </a:lnTo>
                  <a:lnTo>
                    <a:pt x="158" y="38"/>
                  </a:lnTo>
                  <a:lnTo>
                    <a:pt x="162" y="50"/>
                  </a:lnTo>
                  <a:lnTo>
                    <a:pt x="164" y="62"/>
                  </a:lnTo>
                  <a:lnTo>
                    <a:pt x="164" y="62"/>
                  </a:lnTo>
                  <a:lnTo>
                    <a:pt x="164" y="62"/>
                  </a:lnTo>
                  <a:lnTo>
                    <a:pt x="162" y="75"/>
                  </a:lnTo>
                  <a:lnTo>
                    <a:pt x="158" y="87"/>
                  </a:lnTo>
                  <a:lnTo>
                    <a:pt x="153" y="96"/>
                  </a:lnTo>
                  <a:lnTo>
                    <a:pt x="148" y="103"/>
                  </a:lnTo>
                  <a:lnTo>
                    <a:pt x="148" y="103"/>
                  </a:lnTo>
                  <a:lnTo>
                    <a:pt x="148" y="103"/>
                  </a:lnTo>
                  <a:lnTo>
                    <a:pt x="140" y="112"/>
                  </a:lnTo>
                  <a:lnTo>
                    <a:pt x="140" y="112"/>
                  </a:lnTo>
                  <a:lnTo>
                    <a:pt x="140" y="124"/>
                  </a:lnTo>
                  <a:lnTo>
                    <a:pt x="140" y="124"/>
                  </a:lnTo>
                  <a:lnTo>
                    <a:pt x="142" y="127"/>
                  </a:lnTo>
                  <a:lnTo>
                    <a:pt x="142" y="127"/>
                  </a:lnTo>
                  <a:lnTo>
                    <a:pt x="142" y="127"/>
                  </a:lnTo>
                  <a:lnTo>
                    <a:pt x="143" y="127"/>
                  </a:lnTo>
                  <a:lnTo>
                    <a:pt x="146" y="127"/>
                  </a:lnTo>
                  <a:lnTo>
                    <a:pt x="146" y="127"/>
                  </a:lnTo>
                  <a:lnTo>
                    <a:pt x="165" y="127"/>
                  </a:lnTo>
                  <a:lnTo>
                    <a:pt x="165" y="127"/>
                  </a:lnTo>
                  <a:lnTo>
                    <a:pt x="173" y="128"/>
                  </a:lnTo>
                  <a:lnTo>
                    <a:pt x="179" y="130"/>
                  </a:lnTo>
                  <a:lnTo>
                    <a:pt x="186" y="133"/>
                  </a:lnTo>
                  <a:lnTo>
                    <a:pt x="191" y="137"/>
                  </a:lnTo>
                  <a:lnTo>
                    <a:pt x="195" y="143"/>
                  </a:lnTo>
                  <a:lnTo>
                    <a:pt x="198" y="149"/>
                  </a:lnTo>
                  <a:lnTo>
                    <a:pt x="201" y="157"/>
                  </a:lnTo>
                  <a:lnTo>
                    <a:pt x="201" y="163"/>
                  </a:lnTo>
                  <a:lnTo>
                    <a:pt x="201" y="163"/>
                  </a:lnTo>
                  <a:lnTo>
                    <a:pt x="201" y="214"/>
                  </a:lnTo>
                  <a:lnTo>
                    <a:pt x="201" y="214"/>
                  </a:lnTo>
                  <a:lnTo>
                    <a:pt x="201" y="222"/>
                  </a:lnTo>
                  <a:lnTo>
                    <a:pt x="198" y="228"/>
                  </a:lnTo>
                  <a:lnTo>
                    <a:pt x="195" y="234"/>
                  </a:lnTo>
                  <a:lnTo>
                    <a:pt x="191" y="240"/>
                  </a:lnTo>
                  <a:lnTo>
                    <a:pt x="186" y="244"/>
                  </a:lnTo>
                  <a:lnTo>
                    <a:pt x="179" y="247"/>
                  </a:lnTo>
                  <a:lnTo>
                    <a:pt x="173" y="250"/>
                  </a:lnTo>
                  <a:lnTo>
                    <a:pt x="165" y="250"/>
                  </a:lnTo>
                  <a:lnTo>
                    <a:pt x="165" y="250"/>
                  </a:lnTo>
                  <a:lnTo>
                    <a:pt x="36" y="250"/>
                  </a:lnTo>
                  <a:lnTo>
                    <a:pt x="36" y="250"/>
                  </a:lnTo>
                  <a:close/>
                </a:path>
              </a:pathLst>
            </a:custGeom>
            <a:solidFill>
              <a:srgbClr val="0065A7"/>
            </a:solidFill>
            <a:ln w="9525">
              <a:noFill/>
              <a:round/>
              <a:headEnd/>
              <a:tailEnd/>
            </a:ln>
          </p:spPr>
          <p:txBody>
            <a:bodyPr/>
            <a:lstStyle/>
            <a:p>
              <a:pPr>
                <a:defRPr/>
              </a:pPr>
              <a:endParaRPr lang="zh-CN" altLang="en-US" sz="1800">
                <a:solidFill>
                  <a:prstClr val="black"/>
                </a:solidFill>
                <a:latin typeface="宋体"/>
                <a:ea typeface="宋体"/>
              </a:endParaRPr>
            </a:p>
          </p:txBody>
        </p:sp>
        <p:sp>
          <p:nvSpPr>
            <p:cNvPr id="39" name="Freeform 12"/>
            <p:cNvSpPr>
              <a:spLocks noEditPoints="1"/>
            </p:cNvSpPr>
            <p:nvPr/>
          </p:nvSpPr>
          <p:spPr bwMode="auto">
            <a:xfrm>
              <a:off x="3492782" y="3121010"/>
              <a:ext cx="190146" cy="144195"/>
            </a:xfrm>
            <a:custGeom>
              <a:avLst/>
              <a:gdLst>
                <a:gd name="T0" fmla="*/ 0 w 236"/>
                <a:gd name="T1" fmla="*/ 119 h 237"/>
                <a:gd name="T2" fmla="*/ 3 w 236"/>
                <a:gd name="T3" fmla="*/ 95 h 237"/>
                <a:gd name="T4" fmla="*/ 9 w 236"/>
                <a:gd name="T5" fmla="*/ 73 h 237"/>
                <a:gd name="T6" fmla="*/ 21 w 236"/>
                <a:gd name="T7" fmla="*/ 52 h 237"/>
                <a:gd name="T8" fmla="*/ 34 w 236"/>
                <a:gd name="T9" fmla="*/ 36 h 237"/>
                <a:gd name="T10" fmla="*/ 52 w 236"/>
                <a:gd name="T11" fmla="*/ 21 h 237"/>
                <a:gd name="T12" fmla="*/ 73 w 236"/>
                <a:gd name="T13" fmla="*/ 11 h 237"/>
                <a:gd name="T14" fmla="*/ 95 w 236"/>
                <a:gd name="T15" fmla="*/ 3 h 237"/>
                <a:gd name="T16" fmla="*/ 119 w 236"/>
                <a:gd name="T17" fmla="*/ 0 h 237"/>
                <a:gd name="T18" fmla="*/ 119 w 236"/>
                <a:gd name="T19" fmla="*/ 0 h 237"/>
                <a:gd name="T20" fmla="*/ 143 w 236"/>
                <a:gd name="T21" fmla="*/ 3 h 237"/>
                <a:gd name="T22" fmla="*/ 165 w 236"/>
                <a:gd name="T23" fmla="*/ 11 h 237"/>
                <a:gd name="T24" fmla="*/ 184 w 236"/>
                <a:gd name="T25" fmla="*/ 21 h 237"/>
                <a:gd name="T26" fmla="*/ 202 w 236"/>
                <a:gd name="T27" fmla="*/ 36 h 237"/>
                <a:gd name="T28" fmla="*/ 217 w 236"/>
                <a:gd name="T29" fmla="*/ 52 h 237"/>
                <a:gd name="T30" fmla="*/ 227 w 236"/>
                <a:gd name="T31" fmla="*/ 73 h 237"/>
                <a:gd name="T32" fmla="*/ 235 w 236"/>
                <a:gd name="T33" fmla="*/ 95 h 237"/>
                <a:gd name="T34" fmla="*/ 236 w 236"/>
                <a:gd name="T35" fmla="*/ 119 h 237"/>
                <a:gd name="T36" fmla="*/ 236 w 236"/>
                <a:gd name="T37" fmla="*/ 119 h 237"/>
                <a:gd name="T38" fmla="*/ 235 w 236"/>
                <a:gd name="T39" fmla="*/ 143 h 237"/>
                <a:gd name="T40" fmla="*/ 227 w 236"/>
                <a:gd name="T41" fmla="*/ 165 h 237"/>
                <a:gd name="T42" fmla="*/ 217 w 236"/>
                <a:gd name="T43" fmla="*/ 186 h 237"/>
                <a:gd name="T44" fmla="*/ 202 w 236"/>
                <a:gd name="T45" fmla="*/ 202 h 237"/>
                <a:gd name="T46" fmla="*/ 184 w 236"/>
                <a:gd name="T47" fmla="*/ 217 h 237"/>
                <a:gd name="T48" fmla="*/ 165 w 236"/>
                <a:gd name="T49" fmla="*/ 227 h 237"/>
                <a:gd name="T50" fmla="*/ 143 w 236"/>
                <a:gd name="T51" fmla="*/ 234 h 237"/>
                <a:gd name="T52" fmla="*/ 119 w 236"/>
                <a:gd name="T53" fmla="*/ 237 h 237"/>
                <a:gd name="T54" fmla="*/ 119 w 236"/>
                <a:gd name="T55" fmla="*/ 237 h 237"/>
                <a:gd name="T56" fmla="*/ 95 w 236"/>
                <a:gd name="T57" fmla="*/ 234 h 237"/>
                <a:gd name="T58" fmla="*/ 73 w 236"/>
                <a:gd name="T59" fmla="*/ 227 h 237"/>
                <a:gd name="T60" fmla="*/ 52 w 236"/>
                <a:gd name="T61" fmla="*/ 217 h 237"/>
                <a:gd name="T62" fmla="*/ 34 w 236"/>
                <a:gd name="T63" fmla="*/ 202 h 237"/>
                <a:gd name="T64" fmla="*/ 21 w 236"/>
                <a:gd name="T65" fmla="*/ 186 h 237"/>
                <a:gd name="T66" fmla="*/ 9 w 236"/>
                <a:gd name="T67" fmla="*/ 165 h 237"/>
                <a:gd name="T68" fmla="*/ 3 w 236"/>
                <a:gd name="T69" fmla="*/ 143 h 237"/>
                <a:gd name="T70" fmla="*/ 0 w 236"/>
                <a:gd name="T71" fmla="*/ 119 h 237"/>
                <a:gd name="T72" fmla="*/ 30 w 236"/>
                <a:gd name="T73" fmla="*/ 119 h 237"/>
                <a:gd name="T74" fmla="*/ 30 w 236"/>
                <a:gd name="T75" fmla="*/ 128 h 237"/>
                <a:gd name="T76" fmla="*/ 37 w 236"/>
                <a:gd name="T77" fmla="*/ 153 h 237"/>
                <a:gd name="T78" fmla="*/ 56 w 236"/>
                <a:gd name="T79" fmla="*/ 181 h 237"/>
                <a:gd name="T80" fmla="*/ 85 w 236"/>
                <a:gd name="T81" fmla="*/ 200 h 237"/>
                <a:gd name="T82" fmla="*/ 110 w 236"/>
                <a:gd name="T83" fmla="*/ 206 h 237"/>
                <a:gd name="T84" fmla="*/ 119 w 236"/>
                <a:gd name="T85" fmla="*/ 208 h 237"/>
                <a:gd name="T86" fmla="*/ 128 w 236"/>
                <a:gd name="T87" fmla="*/ 206 h 237"/>
                <a:gd name="T88" fmla="*/ 153 w 236"/>
                <a:gd name="T89" fmla="*/ 200 h 237"/>
                <a:gd name="T90" fmla="*/ 181 w 236"/>
                <a:gd name="T91" fmla="*/ 181 h 237"/>
                <a:gd name="T92" fmla="*/ 200 w 236"/>
                <a:gd name="T93" fmla="*/ 153 h 237"/>
                <a:gd name="T94" fmla="*/ 206 w 236"/>
                <a:gd name="T95" fmla="*/ 128 h 237"/>
                <a:gd name="T96" fmla="*/ 206 w 236"/>
                <a:gd name="T97" fmla="*/ 119 h 237"/>
                <a:gd name="T98" fmla="*/ 206 w 236"/>
                <a:gd name="T99" fmla="*/ 110 h 237"/>
                <a:gd name="T100" fmla="*/ 200 w 236"/>
                <a:gd name="T101" fmla="*/ 85 h 237"/>
                <a:gd name="T102" fmla="*/ 181 w 236"/>
                <a:gd name="T103" fmla="*/ 57 h 237"/>
                <a:gd name="T104" fmla="*/ 153 w 236"/>
                <a:gd name="T105" fmla="*/ 37 h 237"/>
                <a:gd name="T106" fmla="*/ 128 w 236"/>
                <a:gd name="T107" fmla="*/ 31 h 237"/>
                <a:gd name="T108" fmla="*/ 119 w 236"/>
                <a:gd name="T109" fmla="*/ 30 h 237"/>
                <a:gd name="T110" fmla="*/ 110 w 236"/>
                <a:gd name="T111" fmla="*/ 31 h 237"/>
                <a:gd name="T112" fmla="*/ 85 w 236"/>
                <a:gd name="T113" fmla="*/ 37 h 237"/>
                <a:gd name="T114" fmla="*/ 56 w 236"/>
                <a:gd name="T115" fmla="*/ 57 h 237"/>
                <a:gd name="T116" fmla="*/ 37 w 236"/>
                <a:gd name="T117" fmla="*/ 85 h 237"/>
                <a:gd name="T118" fmla="*/ 30 w 236"/>
                <a:gd name="T119" fmla="*/ 110 h 237"/>
                <a:gd name="T120" fmla="*/ 30 w 236"/>
                <a:gd name="T121" fmla="*/ 119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6" h="237">
                  <a:moveTo>
                    <a:pt x="0" y="119"/>
                  </a:moveTo>
                  <a:lnTo>
                    <a:pt x="0" y="119"/>
                  </a:lnTo>
                  <a:lnTo>
                    <a:pt x="1" y="107"/>
                  </a:lnTo>
                  <a:lnTo>
                    <a:pt x="3" y="95"/>
                  </a:lnTo>
                  <a:lnTo>
                    <a:pt x="6" y="83"/>
                  </a:lnTo>
                  <a:lnTo>
                    <a:pt x="9" y="73"/>
                  </a:lnTo>
                  <a:lnTo>
                    <a:pt x="15" y="63"/>
                  </a:lnTo>
                  <a:lnTo>
                    <a:pt x="21" y="52"/>
                  </a:lnTo>
                  <a:lnTo>
                    <a:pt x="27" y="43"/>
                  </a:lnTo>
                  <a:lnTo>
                    <a:pt x="34" y="36"/>
                  </a:lnTo>
                  <a:lnTo>
                    <a:pt x="43" y="28"/>
                  </a:lnTo>
                  <a:lnTo>
                    <a:pt x="52" y="21"/>
                  </a:lnTo>
                  <a:lnTo>
                    <a:pt x="62" y="15"/>
                  </a:lnTo>
                  <a:lnTo>
                    <a:pt x="73" y="11"/>
                  </a:lnTo>
                  <a:lnTo>
                    <a:pt x="83" y="6"/>
                  </a:lnTo>
                  <a:lnTo>
                    <a:pt x="95" y="3"/>
                  </a:lnTo>
                  <a:lnTo>
                    <a:pt x="107" y="2"/>
                  </a:lnTo>
                  <a:lnTo>
                    <a:pt x="119" y="0"/>
                  </a:lnTo>
                  <a:lnTo>
                    <a:pt x="119" y="0"/>
                  </a:lnTo>
                  <a:lnTo>
                    <a:pt x="119" y="0"/>
                  </a:lnTo>
                  <a:lnTo>
                    <a:pt x="131" y="2"/>
                  </a:lnTo>
                  <a:lnTo>
                    <a:pt x="143" y="3"/>
                  </a:lnTo>
                  <a:lnTo>
                    <a:pt x="153" y="6"/>
                  </a:lnTo>
                  <a:lnTo>
                    <a:pt x="165" y="11"/>
                  </a:lnTo>
                  <a:lnTo>
                    <a:pt x="175" y="15"/>
                  </a:lnTo>
                  <a:lnTo>
                    <a:pt x="184" y="21"/>
                  </a:lnTo>
                  <a:lnTo>
                    <a:pt x="193" y="28"/>
                  </a:lnTo>
                  <a:lnTo>
                    <a:pt x="202" y="36"/>
                  </a:lnTo>
                  <a:lnTo>
                    <a:pt x="209" y="43"/>
                  </a:lnTo>
                  <a:lnTo>
                    <a:pt x="217" y="52"/>
                  </a:lnTo>
                  <a:lnTo>
                    <a:pt x="223" y="63"/>
                  </a:lnTo>
                  <a:lnTo>
                    <a:pt x="227" y="73"/>
                  </a:lnTo>
                  <a:lnTo>
                    <a:pt x="232" y="83"/>
                  </a:lnTo>
                  <a:lnTo>
                    <a:pt x="235" y="95"/>
                  </a:lnTo>
                  <a:lnTo>
                    <a:pt x="236" y="107"/>
                  </a:lnTo>
                  <a:lnTo>
                    <a:pt x="236" y="119"/>
                  </a:lnTo>
                  <a:lnTo>
                    <a:pt x="236" y="119"/>
                  </a:lnTo>
                  <a:lnTo>
                    <a:pt x="236" y="119"/>
                  </a:lnTo>
                  <a:lnTo>
                    <a:pt x="236" y="131"/>
                  </a:lnTo>
                  <a:lnTo>
                    <a:pt x="235" y="143"/>
                  </a:lnTo>
                  <a:lnTo>
                    <a:pt x="232" y="154"/>
                  </a:lnTo>
                  <a:lnTo>
                    <a:pt x="227" y="165"/>
                  </a:lnTo>
                  <a:lnTo>
                    <a:pt x="223" y="175"/>
                  </a:lnTo>
                  <a:lnTo>
                    <a:pt x="217" y="186"/>
                  </a:lnTo>
                  <a:lnTo>
                    <a:pt x="209" y="194"/>
                  </a:lnTo>
                  <a:lnTo>
                    <a:pt x="202" y="202"/>
                  </a:lnTo>
                  <a:lnTo>
                    <a:pt x="193" y="209"/>
                  </a:lnTo>
                  <a:lnTo>
                    <a:pt x="184" y="217"/>
                  </a:lnTo>
                  <a:lnTo>
                    <a:pt x="175" y="223"/>
                  </a:lnTo>
                  <a:lnTo>
                    <a:pt x="165" y="227"/>
                  </a:lnTo>
                  <a:lnTo>
                    <a:pt x="153" y="232"/>
                  </a:lnTo>
                  <a:lnTo>
                    <a:pt x="143" y="234"/>
                  </a:lnTo>
                  <a:lnTo>
                    <a:pt x="131" y="236"/>
                  </a:lnTo>
                  <a:lnTo>
                    <a:pt x="119" y="237"/>
                  </a:lnTo>
                  <a:lnTo>
                    <a:pt x="119" y="237"/>
                  </a:lnTo>
                  <a:lnTo>
                    <a:pt x="119" y="237"/>
                  </a:lnTo>
                  <a:lnTo>
                    <a:pt x="107" y="236"/>
                  </a:lnTo>
                  <a:lnTo>
                    <a:pt x="95" y="234"/>
                  </a:lnTo>
                  <a:lnTo>
                    <a:pt x="83" y="232"/>
                  </a:lnTo>
                  <a:lnTo>
                    <a:pt x="73" y="227"/>
                  </a:lnTo>
                  <a:lnTo>
                    <a:pt x="62" y="223"/>
                  </a:lnTo>
                  <a:lnTo>
                    <a:pt x="52" y="217"/>
                  </a:lnTo>
                  <a:lnTo>
                    <a:pt x="43" y="209"/>
                  </a:lnTo>
                  <a:lnTo>
                    <a:pt x="34" y="202"/>
                  </a:lnTo>
                  <a:lnTo>
                    <a:pt x="27" y="194"/>
                  </a:lnTo>
                  <a:lnTo>
                    <a:pt x="21" y="186"/>
                  </a:lnTo>
                  <a:lnTo>
                    <a:pt x="15" y="175"/>
                  </a:lnTo>
                  <a:lnTo>
                    <a:pt x="9" y="165"/>
                  </a:lnTo>
                  <a:lnTo>
                    <a:pt x="6" y="154"/>
                  </a:lnTo>
                  <a:lnTo>
                    <a:pt x="3" y="143"/>
                  </a:lnTo>
                  <a:lnTo>
                    <a:pt x="1" y="131"/>
                  </a:lnTo>
                  <a:lnTo>
                    <a:pt x="0" y="119"/>
                  </a:lnTo>
                  <a:lnTo>
                    <a:pt x="0" y="119"/>
                  </a:lnTo>
                  <a:close/>
                  <a:moveTo>
                    <a:pt x="30" y="119"/>
                  </a:moveTo>
                  <a:lnTo>
                    <a:pt x="30" y="119"/>
                  </a:lnTo>
                  <a:lnTo>
                    <a:pt x="30" y="128"/>
                  </a:lnTo>
                  <a:lnTo>
                    <a:pt x="31" y="137"/>
                  </a:lnTo>
                  <a:lnTo>
                    <a:pt x="37" y="153"/>
                  </a:lnTo>
                  <a:lnTo>
                    <a:pt x="44" y="168"/>
                  </a:lnTo>
                  <a:lnTo>
                    <a:pt x="56" y="181"/>
                  </a:lnTo>
                  <a:lnTo>
                    <a:pt x="68" y="191"/>
                  </a:lnTo>
                  <a:lnTo>
                    <a:pt x="85" y="200"/>
                  </a:lnTo>
                  <a:lnTo>
                    <a:pt x="101" y="205"/>
                  </a:lnTo>
                  <a:lnTo>
                    <a:pt x="110" y="206"/>
                  </a:lnTo>
                  <a:lnTo>
                    <a:pt x="119" y="208"/>
                  </a:lnTo>
                  <a:lnTo>
                    <a:pt x="119" y="208"/>
                  </a:lnTo>
                  <a:lnTo>
                    <a:pt x="119" y="208"/>
                  </a:lnTo>
                  <a:lnTo>
                    <a:pt x="128" y="206"/>
                  </a:lnTo>
                  <a:lnTo>
                    <a:pt x="137" y="205"/>
                  </a:lnTo>
                  <a:lnTo>
                    <a:pt x="153" y="200"/>
                  </a:lnTo>
                  <a:lnTo>
                    <a:pt x="168" y="191"/>
                  </a:lnTo>
                  <a:lnTo>
                    <a:pt x="181" y="181"/>
                  </a:lnTo>
                  <a:lnTo>
                    <a:pt x="192" y="168"/>
                  </a:lnTo>
                  <a:lnTo>
                    <a:pt x="200" y="153"/>
                  </a:lnTo>
                  <a:lnTo>
                    <a:pt x="205" y="137"/>
                  </a:lnTo>
                  <a:lnTo>
                    <a:pt x="206" y="128"/>
                  </a:lnTo>
                  <a:lnTo>
                    <a:pt x="206" y="119"/>
                  </a:lnTo>
                  <a:lnTo>
                    <a:pt x="206" y="119"/>
                  </a:lnTo>
                  <a:lnTo>
                    <a:pt x="206" y="119"/>
                  </a:lnTo>
                  <a:lnTo>
                    <a:pt x="206" y="110"/>
                  </a:lnTo>
                  <a:lnTo>
                    <a:pt x="205" y="101"/>
                  </a:lnTo>
                  <a:lnTo>
                    <a:pt x="200" y="85"/>
                  </a:lnTo>
                  <a:lnTo>
                    <a:pt x="192" y="70"/>
                  </a:lnTo>
                  <a:lnTo>
                    <a:pt x="181" y="57"/>
                  </a:lnTo>
                  <a:lnTo>
                    <a:pt x="168" y="46"/>
                  </a:lnTo>
                  <a:lnTo>
                    <a:pt x="153" y="37"/>
                  </a:lnTo>
                  <a:lnTo>
                    <a:pt x="137" y="33"/>
                  </a:lnTo>
                  <a:lnTo>
                    <a:pt x="128" y="31"/>
                  </a:lnTo>
                  <a:lnTo>
                    <a:pt x="119" y="30"/>
                  </a:lnTo>
                  <a:lnTo>
                    <a:pt x="119" y="30"/>
                  </a:lnTo>
                  <a:lnTo>
                    <a:pt x="119" y="30"/>
                  </a:lnTo>
                  <a:lnTo>
                    <a:pt x="110" y="31"/>
                  </a:lnTo>
                  <a:lnTo>
                    <a:pt x="101" y="33"/>
                  </a:lnTo>
                  <a:lnTo>
                    <a:pt x="85" y="37"/>
                  </a:lnTo>
                  <a:lnTo>
                    <a:pt x="68" y="46"/>
                  </a:lnTo>
                  <a:lnTo>
                    <a:pt x="56" y="57"/>
                  </a:lnTo>
                  <a:lnTo>
                    <a:pt x="44" y="70"/>
                  </a:lnTo>
                  <a:lnTo>
                    <a:pt x="37" y="85"/>
                  </a:lnTo>
                  <a:lnTo>
                    <a:pt x="31" y="101"/>
                  </a:lnTo>
                  <a:lnTo>
                    <a:pt x="30" y="110"/>
                  </a:lnTo>
                  <a:lnTo>
                    <a:pt x="30" y="119"/>
                  </a:lnTo>
                  <a:lnTo>
                    <a:pt x="30" y="119"/>
                  </a:lnTo>
                  <a:close/>
                </a:path>
              </a:pathLst>
            </a:custGeom>
            <a:solidFill>
              <a:srgbClr val="77D1F1"/>
            </a:solidFill>
            <a:ln w="9525">
              <a:solidFill>
                <a:srgbClr val="005092"/>
              </a:solidFill>
              <a:round/>
              <a:headEnd/>
              <a:tailEnd/>
            </a:ln>
          </p:spPr>
          <p:txBody>
            <a:bodyPr/>
            <a:lstStyle/>
            <a:p>
              <a:pPr>
                <a:defRPr/>
              </a:pPr>
              <a:endParaRPr lang="zh-CN" altLang="en-US" sz="1800">
                <a:solidFill>
                  <a:prstClr val="black"/>
                </a:solidFill>
                <a:latin typeface="宋体"/>
                <a:ea typeface="宋体"/>
              </a:endParaRPr>
            </a:p>
          </p:txBody>
        </p:sp>
        <p:sp>
          <p:nvSpPr>
            <p:cNvPr id="40" name="Freeform 13"/>
            <p:cNvSpPr>
              <a:spLocks/>
            </p:cNvSpPr>
            <p:nvPr/>
          </p:nvSpPr>
          <p:spPr bwMode="auto">
            <a:xfrm>
              <a:off x="3684811" y="3117493"/>
              <a:ext cx="79070" cy="42203"/>
            </a:xfrm>
            <a:custGeom>
              <a:avLst/>
              <a:gdLst>
                <a:gd name="T0" fmla="*/ 2 w 98"/>
                <a:gd name="T1" fmla="*/ 64 h 72"/>
                <a:gd name="T2" fmla="*/ 2 w 98"/>
                <a:gd name="T3" fmla="*/ 64 h 72"/>
                <a:gd name="T4" fmla="*/ 0 w 98"/>
                <a:gd name="T5" fmla="*/ 58 h 72"/>
                <a:gd name="T6" fmla="*/ 0 w 98"/>
                <a:gd name="T7" fmla="*/ 52 h 72"/>
                <a:gd name="T8" fmla="*/ 2 w 98"/>
                <a:gd name="T9" fmla="*/ 48 h 72"/>
                <a:gd name="T10" fmla="*/ 6 w 98"/>
                <a:gd name="T11" fmla="*/ 43 h 72"/>
                <a:gd name="T12" fmla="*/ 6 w 98"/>
                <a:gd name="T13" fmla="*/ 43 h 72"/>
                <a:gd name="T14" fmla="*/ 76 w 98"/>
                <a:gd name="T15" fmla="*/ 2 h 72"/>
                <a:gd name="T16" fmla="*/ 76 w 98"/>
                <a:gd name="T17" fmla="*/ 2 h 72"/>
                <a:gd name="T18" fmla="*/ 82 w 98"/>
                <a:gd name="T19" fmla="*/ 0 h 72"/>
                <a:gd name="T20" fmla="*/ 88 w 98"/>
                <a:gd name="T21" fmla="*/ 0 h 72"/>
                <a:gd name="T22" fmla="*/ 92 w 98"/>
                <a:gd name="T23" fmla="*/ 3 h 72"/>
                <a:gd name="T24" fmla="*/ 97 w 98"/>
                <a:gd name="T25" fmla="*/ 8 h 72"/>
                <a:gd name="T26" fmla="*/ 97 w 98"/>
                <a:gd name="T27" fmla="*/ 8 h 72"/>
                <a:gd name="T28" fmla="*/ 97 w 98"/>
                <a:gd name="T29" fmla="*/ 8 h 72"/>
                <a:gd name="T30" fmla="*/ 98 w 98"/>
                <a:gd name="T31" fmla="*/ 14 h 72"/>
                <a:gd name="T32" fmla="*/ 98 w 98"/>
                <a:gd name="T33" fmla="*/ 20 h 72"/>
                <a:gd name="T34" fmla="*/ 95 w 98"/>
                <a:gd name="T35" fmla="*/ 24 h 72"/>
                <a:gd name="T36" fmla="*/ 91 w 98"/>
                <a:gd name="T37" fmla="*/ 29 h 72"/>
                <a:gd name="T38" fmla="*/ 91 w 98"/>
                <a:gd name="T39" fmla="*/ 29 h 72"/>
                <a:gd name="T40" fmla="*/ 22 w 98"/>
                <a:gd name="T41" fmla="*/ 69 h 72"/>
                <a:gd name="T42" fmla="*/ 22 w 98"/>
                <a:gd name="T43" fmla="*/ 69 h 72"/>
                <a:gd name="T44" fmla="*/ 18 w 98"/>
                <a:gd name="T45" fmla="*/ 70 h 72"/>
                <a:gd name="T46" fmla="*/ 13 w 98"/>
                <a:gd name="T47" fmla="*/ 72 h 72"/>
                <a:gd name="T48" fmla="*/ 13 w 98"/>
                <a:gd name="T49" fmla="*/ 72 h 72"/>
                <a:gd name="T50" fmla="*/ 13 w 98"/>
                <a:gd name="T51" fmla="*/ 72 h 72"/>
                <a:gd name="T52" fmla="*/ 10 w 98"/>
                <a:gd name="T53" fmla="*/ 70 h 72"/>
                <a:gd name="T54" fmla="*/ 7 w 98"/>
                <a:gd name="T55" fmla="*/ 69 h 72"/>
                <a:gd name="T56" fmla="*/ 5 w 98"/>
                <a:gd name="T57" fmla="*/ 67 h 72"/>
                <a:gd name="T58" fmla="*/ 2 w 98"/>
                <a:gd name="T59" fmla="*/ 64 h 72"/>
                <a:gd name="T60" fmla="*/ 2 w 98"/>
                <a:gd name="T61"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8" h="72">
                  <a:moveTo>
                    <a:pt x="2" y="64"/>
                  </a:moveTo>
                  <a:lnTo>
                    <a:pt x="2" y="64"/>
                  </a:lnTo>
                  <a:lnTo>
                    <a:pt x="0" y="58"/>
                  </a:lnTo>
                  <a:lnTo>
                    <a:pt x="0" y="52"/>
                  </a:lnTo>
                  <a:lnTo>
                    <a:pt x="2" y="48"/>
                  </a:lnTo>
                  <a:lnTo>
                    <a:pt x="6" y="43"/>
                  </a:lnTo>
                  <a:lnTo>
                    <a:pt x="6" y="43"/>
                  </a:lnTo>
                  <a:lnTo>
                    <a:pt x="76" y="2"/>
                  </a:lnTo>
                  <a:lnTo>
                    <a:pt x="76" y="2"/>
                  </a:lnTo>
                  <a:lnTo>
                    <a:pt x="82" y="0"/>
                  </a:lnTo>
                  <a:lnTo>
                    <a:pt x="88" y="0"/>
                  </a:lnTo>
                  <a:lnTo>
                    <a:pt x="92" y="3"/>
                  </a:lnTo>
                  <a:lnTo>
                    <a:pt x="97" y="8"/>
                  </a:lnTo>
                  <a:lnTo>
                    <a:pt x="97" y="8"/>
                  </a:lnTo>
                  <a:lnTo>
                    <a:pt x="97" y="8"/>
                  </a:lnTo>
                  <a:lnTo>
                    <a:pt x="98" y="14"/>
                  </a:lnTo>
                  <a:lnTo>
                    <a:pt x="98" y="20"/>
                  </a:lnTo>
                  <a:lnTo>
                    <a:pt x="95" y="24"/>
                  </a:lnTo>
                  <a:lnTo>
                    <a:pt x="91" y="29"/>
                  </a:lnTo>
                  <a:lnTo>
                    <a:pt x="91" y="29"/>
                  </a:lnTo>
                  <a:lnTo>
                    <a:pt x="22" y="69"/>
                  </a:lnTo>
                  <a:lnTo>
                    <a:pt x="22" y="69"/>
                  </a:lnTo>
                  <a:lnTo>
                    <a:pt x="18" y="70"/>
                  </a:lnTo>
                  <a:lnTo>
                    <a:pt x="13" y="72"/>
                  </a:lnTo>
                  <a:lnTo>
                    <a:pt x="13" y="72"/>
                  </a:lnTo>
                  <a:lnTo>
                    <a:pt x="13" y="72"/>
                  </a:lnTo>
                  <a:lnTo>
                    <a:pt x="10" y="70"/>
                  </a:lnTo>
                  <a:lnTo>
                    <a:pt x="7" y="69"/>
                  </a:lnTo>
                  <a:lnTo>
                    <a:pt x="5" y="67"/>
                  </a:lnTo>
                  <a:lnTo>
                    <a:pt x="2" y="64"/>
                  </a:lnTo>
                  <a:lnTo>
                    <a:pt x="2" y="64"/>
                  </a:lnTo>
                  <a:close/>
                </a:path>
              </a:pathLst>
            </a:custGeom>
            <a:solidFill>
              <a:srgbClr val="77D1F1"/>
            </a:solidFill>
            <a:ln w="9525">
              <a:solidFill>
                <a:srgbClr val="005092"/>
              </a:solidFill>
              <a:round/>
              <a:headEnd/>
              <a:tailEnd/>
            </a:ln>
          </p:spPr>
          <p:txBody>
            <a:bodyPr/>
            <a:lstStyle/>
            <a:p>
              <a:pPr>
                <a:defRPr/>
              </a:pPr>
              <a:endParaRPr lang="zh-CN" altLang="en-US" sz="1800">
                <a:solidFill>
                  <a:prstClr val="black"/>
                </a:solidFill>
                <a:latin typeface="宋体"/>
                <a:ea typeface="宋体"/>
              </a:endParaRPr>
            </a:p>
          </p:txBody>
        </p:sp>
        <p:sp>
          <p:nvSpPr>
            <p:cNvPr id="41" name="Freeform 14"/>
            <p:cNvSpPr>
              <a:spLocks/>
            </p:cNvSpPr>
            <p:nvPr/>
          </p:nvSpPr>
          <p:spPr bwMode="auto">
            <a:xfrm>
              <a:off x="3400534" y="3230035"/>
              <a:ext cx="92248" cy="47478"/>
            </a:xfrm>
            <a:custGeom>
              <a:avLst/>
              <a:gdLst>
                <a:gd name="T0" fmla="*/ 3 w 116"/>
                <a:gd name="T1" fmla="*/ 72 h 80"/>
                <a:gd name="T2" fmla="*/ 3 w 116"/>
                <a:gd name="T3" fmla="*/ 72 h 80"/>
                <a:gd name="T4" fmla="*/ 0 w 116"/>
                <a:gd name="T5" fmla="*/ 66 h 80"/>
                <a:gd name="T6" fmla="*/ 2 w 116"/>
                <a:gd name="T7" fmla="*/ 60 h 80"/>
                <a:gd name="T8" fmla="*/ 3 w 116"/>
                <a:gd name="T9" fmla="*/ 56 h 80"/>
                <a:gd name="T10" fmla="*/ 7 w 116"/>
                <a:gd name="T11" fmla="*/ 52 h 80"/>
                <a:gd name="T12" fmla="*/ 7 w 116"/>
                <a:gd name="T13" fmla="*/ 52 h 80"/>
                <a:gd name="T14" fmla="*/ 94 w 116"/>
                <a:gd name="T15" fmla="*/ 1 h 80"/>
                <a:gd name="T16" fmla="*/ 94 w 116"/>
                <a:gd name="T17" fmla="*/ 1 h 80"/>
                <a:gd name="T18" fmla="*/ 100 w 116"/>
                <a:gd name="T19" fmla="*/ 0 h 80"/>
                <a:gd name="T20" fmla="*/ 106 w 116"/>
                <a:gd name="T21" fmla="*/ 0 h 80"/>
                <a:gd name="T22" fmla="*/ 110 w 116"/>
                <a:gd name="T23" fmla="*/ 1 h 80"/>
                <a:gd name="T24" fmla="*/ 114 w 116"/>
                <a:gd name="T25" fmla="*/ 6 h 80"/>
                <a:gd name="T26" fmla="*/ 114 w 116"/>
                <a:gd name="T27" fmla="*/ 6 h 80"/>
                <a:gd name="T28" fmla="*/ 114 w 116"/>
                <a:gd name="T29" fmla="*/ 6 h 80"/>
                <a:gd name="T30" fmla="*/ 116 w 116"/>
                <a:gd name="T31" fmla="*/ 11 h 80"/>
                <a:gd name="T32" fmla="*/ 116 w 116"/>
                <a:gd name="T33" fmla="*/ 17 h 80"/>
                <a:gd name="T34" fmla="*/ 114 w 116"/>
                <a:gd name="T35" fmla="*/ 22 h 80"/>
                <a:gd name="T36" fmla="*/ 110 w 116"/>
                <a:gd name="T37" fmla="*/ 26 h 80"/>
                <a:gd name="T38" fmla="*/ 110 w 116"/>
                <a:gd name="T39" fmla="*/ 26 h 80"/>
                <a:gd name="T40" fmla="*/ 22 w 116"/>
                <a:gd name="T41" fmla="*/ 77 h 80"/>
                <a:gd name="T42" fmla="*/ 22 w 116"/>
                <a:gd name="T43" fmla="*/ 77 h 80"/>
                <a:gd name="T44" fmla="*/ 19 w 116"/>
                <a:gd name="T45" fmla="*/ 80 h 80"/>
                <a:gd name="T46" fmla="*/ 15 w 116"/>
                <a:gd name="T47" fmla="*/ 80 h 80"/>
                <a:gd name="T48" fmla="*/ 15 w 116"/>
                <a:gd name="T49" fmla="*/ 80 h 80"/>
                <a:gd name="T50" fmla="*/ 15 w 116"/>
                <a:gd name="T51" fmla="*/ 80 h 80"/>
                <a:gd name="T52" fmla="*/ 12 w 116"/>
                <a:gd name="T53" fmla="*/ 80 h 80"/>
                <a:gd name="T54" fmla="*/ 7 w 116"/>
                <a:gd name="T55" fmla="*/ 78 h 80"/>
                <a:gd name="T56" fmla="*/ 5 w 116"/>
                <a:gd name="T57" fmla="*/ 75 h 80"/>
                <a:gd name="T58" fmla="*/ 3 w 116"/>
                <a:gd name="T59" fmla="*/ 72 h 80"/>
                <a:gd name="T60" fmla="*/ 3 w 116"/>
                <a:gd name="T61" fmla="*/ 7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6" h="80">
                  <a:moveTo>
                    <a:pt x="3" y="72"/>
                  </a:moveTo>
                  <a:lnTo>
                    <a:pt x="3" y="72"/>
                  </a:lnTo>
                  <a:lnTo>
                    <a:pt x="0" y="66"/>
                  </a:lnTo>
                  <a:lnTo>
                    <a:pt x="2" y="60"/>
                  </a:lnTo>
                  <a:lnTo>
                    <a:pt x="3" y="56"/>
                  </a:lnTo>
                  <a:lnTo>
                    <a:pt x="7" y="52"/>
                  </a:lnTo>
                  <a:lnTo>
                    <a:pt x="7" y="52"/>
                  </a:lnTo>
                  <a:lnTo>
                    <a:pt x="94" y="1"/>
                  </a:lnTo>
                  <a:lnTo>
                    <a:pt x="94" y="1"/>
                  </a:lnTo>
                  <a:lnTo>
                    <a:pt x="100" y="0"/>
                  </a:lnTo>
                  <a:lnTo>
                    <a:pt x="106" y="0"/>
                  </a:lnTo>
                  <a:lnTo>
                    <a:pt x="110" y="1"/>
                  </a:lnTo>
                  <a:lnTo>
                    <a:pt x="114" y="6"/>
                  </a:lnTo>
                  <a:lnTo>
                    <a:pt x="114" y="6"/>
                  </a:lnTo>
                  <a:lnTo>
                    <a:pt x="114" y="6"/>
                  </a:lnTo>
                  <a:lnTo>
                    <a:pt x="116" y="11"/>
                  </a:lnTo>
                  <a:lnTo>
                    <a:pt x="116" y="17"/>
                  </a:lnTo>
                  <a:lnTo>
                    <a:pt x="114" y="22"/>
                  </a:lnTo>
                  <a:lnTo>
                    <a:pt x="110" y="26"/>
                  </a:lnTo>
                  <a:lnTo>
                    <a:pt x="110" y="26"/>
                  </a:lnTo>
                  <a:lnTo>
                    <a:pt x="22" y="77"/>
                  </a:lnTo>
                  <a:lnTo>
                    <a:pt x="22" y="77"/>
                  </a:lnTo>
                  <a:lnTo>
                    <a:pt x="19" y="80"/>
                  </a:lnTo>
                  <a:lnTo>
                    <a:pt x="15" y="80"/>
                  </a:lnTo>
                  <a:lnTo>
                    <a:pt x="15" y="80"/>
                  </a:lnTo>
                  <a:lnTo>
                    <a:pt x="15" y="80"/>
                  </a:lnTo>
                  <a:lnTo>
                    <a:pt x="12" y="80"/>
                  </a:lnTo>
                  <a:lnTo>
                    <a:pt x="7" y="78"/>
                  </a:lnTo>
                  <a:lnTo>
                    <a:pt x="5" y="75"/>
                  </a:lnTo>
                  <a:lnTo>
                    <a:pt x="3" y="72"/>
                  </a:lnTo>
                  <a:lnTo>
                    <a:pt x="3" y="72"/>
                  </a:lnTo>
                  <a:close/>
                </a:path>
              </a:pathLst>
            </a:custGeom>
            <a:solidFill>
              <a:srgbClr val="77D1F1"/>
            </a:solidFill>
            <a:ln w="9525">
              <a:solidFill>
                <a:srgbClr val="005092"/>
              </a:solidFill>
              <a:round/>
              <a:headEnd/>
              <a:tailEnd/>
            </a:ln>
          </p:spPr>
          <p:txBody>
            <a:bodyPr/>
            <a:lstStyle/>
            <a:p>
              <a:pPr>
                <a:defRPr/>
              </a:pPr>
              <a:endParaRPr lang="zh-CN" altLang="en-US" sz="1800">
                <a:solidFill>
                  <a:prstClr val="black"/>
                </a:solidFill>
                <a:latin typeface="宋体"/>
                <a:ea typeface="宋体"/>
              </a:endParaRPr>
            </a:p>
          </p:txBody>
        </p:sp>
        <p:sp>
          <p:nvSpPr>
            <p:cNvPr id="42" name="Freeform 15"/>
            <p:cNvSpPr>
              <a:spLocks/>
            </p:cNvSpPr>
            <p:nvPr/>
          </p:nvSpPr>
          <p:spPr bwMode="auto">
            <a:xfrm>
              <a:off x="3408065" y="3115734"/>
              <a:ext cx="82836" cy="43962"/>
            </a:xfrm>
            <a:custGeom>
              <a:avLst/>
              <a:gdLst>
                <a:gd name="T0" fmla="*/ 79 w 101"/>
                <a:gd name="T1" fmla="*/ 70 h 73"/>
                <a:gd name="T2" fmla="*/ 6 w 101"/>
                <a:gd name="T3" fmla="*/ 27 h 73"/>
                <a:gd name="T4" fmla="*/ 6 w 101"/>
                <a:gd name="T5" fmla="*/ 27 h 73"/>
                <a:gd name="T6" fmla="*/ 1 w 101"/>
                <a:gd name="T7" fmla="*/ 24 h 73"/>
                <a:gd name="T8" fmla="*/ 0 w 101"/>
                <a:gd name="T9" fmla="*/ 18 h 73"/>
                <a:gd name="T10" fmla="*/ 0 w 101"/>
                <a:gd name="T11" fmla="*/ 12 h 73"/>
                <a:gd name="T12" fmla="*/ 1 w 101"/>
                <a:gd name="T13" fmla="*/ 8 h 73"/>
                <a:gd name="T14" fmla="*/ 1 w 101"/>
                <a:gd name="T15" fmla="*/ 8 h 73"/>
                <a:gd name="T16" fmla="*/ 1 w 101"/>
                <a:gd name="T17" fmla="*/ 8 h 73"/>
                <a:gd name="T18" fmla="*/ 6 w 101"/>
                <a:gd name="T19" fmla="*/ 3 h 73"/>
                <a:gd name="T20" fmla="*/ 10 w 101"/>
                <a:gd name="T21" fmla="*/ 0 h 73"/>
                <a:gd name="T22" fmla="*/ 16 w 101"/>
                <a:gd name="T23" fmla="*/ 0 h 73"/>
                <a:gd name="T24" fmla="*/ 22 w 101"/>
                <a:gd name="T25" fmla="*/ 2 h 73"/>
                <a:gd name="T26" fmla="*/ 22 w 101"/>
                <a:gd name="T27" fmla="*/ 2 h 73"/>
                <a:gd name="T28" fmla="*/ 94 w 101"/>
                <a:gd name="T29" fmla="*/ 45 h 73"/>
                <a:gd name="T30" fmla="*/ 94 w 101"/>
                <a:gd name="T31" fmla="*/ 45 h 73"/>
                <a:gd name="T32" fmla="*/ 98 w 101"/>
                <a:gd name="T33" fmla="*/ 49 h 73"/>
                <a:gd name="T34" fmla="*/ 101 w 101"/>
                <a:gd name="T35" fmla="*/ 54 h 73"/>
                <a:gd name="T36" fmla="*/ 101 w 101"/>
                <a:gd name="T37" fmla="*/ 60 h 73"/>
                <a:gd name="T38" fmla="*/ 99 w 101"/>
                <a:gd name="T39" fmla="*/ 66 h 73"/>
                <a:gd name="T40" fmla="*/ 99 w 101"/>
                <a:gd name="T41" fmla="*/ 66 h 73"/>
                <a:gd name="T42" fmla="*/ 99 w 101"/>
                <a:gd name="T43" fmla="*/ 66 h 73"/>
                <a:gd name="T44" fmla="*/ 96 w 101"/>
                <a:gd name="T45" fmla="*/ 69 h 73"/>
                <a:gd name="T46" fmla="*/ 94 w 101"/>
                <a:gd name="T47" fmla="*/ 70 h 73"/>
                <a:gd name="T48" fmla="*/ 91 w 101"/>
                <a:gd name="T49" fmla="*/ 72 h 73"/>
                <a:gd name="T50" fmla="*/ 86 w 101"/>
                <a:gd name="T51" fmla="*/ 73 h 73"/>
                <a:gd name="T52" fmla="*/ 86 w 101"/>
                <a:gd name="T53" fmla="*/ 73 h 73"/>
                <a:gd name="T54" fmla="*/ 86 w 101"/>
                <a:gd name="T55" fmla="*/ 73 h 73"/>
                <a:gd name="T56" fmla="*/ 83 w 101"/>
                <a:gd name="T57" fmla="*/ 72 h 73"/>
                <a:gd name="T58" fmla="*/ 79 w 101"/>
                <a:gd name="T59" fmla="*/ 70 h 73"/>
                <a:gd name="T60" fmla="*/ 79 w 101"/>
                <a:gd name="T61" fmla="*/ 7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1" h="73">
                  <a:moveTo>
                    <a:pt x="79" y="70"/>
                  </a:moveTo>
                  <a:lnTo>
                    <a:pt x="6" y="27"/>
                  </a:lnTo>
                  <a:lnTo>
                    <a:pt x="6" y="27"/>
                  </a:lnTo>
                  <a:lnTo>
                    <a:pt x="1" y="24"/>
                  </a:lnTo>
                  <a:lnTo>
                    <a:pt x="0" y="18"/>
                  </a:lnTo>
                  <a:lnTo>
                    <a:pt x="0" y="12"/>
                  </a:lnTo>
                  <a:lnTo>
                    <a:pt x="1" y="8"/>
                  </a:lnTo>
                  <a:lnTo>
                    <a:pt x="1" y="8"/>
                  </a:lnTo>
                  <a:lnTo>
                    <a:pt x="1" y="8"/>
                  </a:lnTo>
                  <a:lnTo>
                    <a:pt x="6" y="3"/>
                  </a:lnTo>
                  <a:lnTo>
                    <a:pt x="10" y="0"/>
                  </a:lnTo>
                  <a:lnTo>
                    <a:pt x="16" y="0"/>
                  </a:lnTo>
                  <a:lnTo>
                    <a:pt x="22" y="2"/>
                  </a:lnTo>
                  <a:lnTo>
                    <a:pt x="22" y="2"/>
                  </a:lnTo>
                  <a:lnTo>
                    <a:pt x="94" y="45"/>
                  </a:lnTo>
                  <a:lnTo>
                    <a:pt x="94" y="45"/>
                  </a:lnTo>
                  <a:lnTo>
                    <a:pt x="98" y="49"/>
                  </a:lnTo>
                  <a:lnTo>
                    <a:pt x="101" y="54"/>
                  </a:lnTo>
                  <a:lnTo>
                    <a:pt x="101" y="60"/>
                  </a:lnTo>
                  <a:lnTo>
                    <a:pt x="99" y="66"/>
                  </a:lnTo>
                  <a:lnTo>
                    <a:pt x="99" y="66"/>
                  </a:lnTo>
                  <a:lnTo>
                    <a:pt x="99" y="66"/>
                  </a:lnTo>
                  <a:lnTo>
                    <a:pt x="96" y="69"/>
                  </a:lnTo>
                  <a:lnTo>
                    <a:pt x="94" y="70"/>
                  </a:lnTo>
                  <a:lnTo>
                    <a:pt x="91" y="72"/>
                  </a:lnTo>
                  <a:lnTo>
                    <a:pt x="86" y="73"/>
                  </a:lnTo>
                  <a:lnTo>
                    <a:pt x="86" y="73"/>
                  </a:lnTo>
                  <a:lnTo>
                    <a:pt x="86" y="73"/>
                  </a:lnTo>
                  <a:lnTo>
                    <a:pt x="83" y="72"/>
                  </a:lnTo>
                  <a:lnTo>
                    <a:pt x="79" y="70"/>
                  </a:lnTo>
                  <a:lnTo>
                    <a:pt x="79" y="70"/>
                  </a:lnTo>
                  <a:close/>
                </a:path>
              </a:pathLst>
            </a:custGeom>
            <a:solidFill>
              <a:srgbClr val="77D1F1"/>
            </a:solidFill>
            <a:ln w="9525">
              <a:solidFill>
                <a:srgbClr val="005092"/>
              </a:solidFill>
              <a:round/>
              <a:headEnd/>
              <a:tailEnd/>
            </a:ln>
          </p:spPr>
          <p:txBody>
            <a:bodyPr/>
            <a:lstStyle/>
            <a:p>
              <a:pPr>
                <a:defRPr/>
              </a:pPr>
              <a:endParaRPr lang="zh-CN" altLang="en-US" sz="1800">
                <a:solidFill>
                  <a:prstClr val="black"/>
                </a:solidFill>
                <a:latin typeface="宋体"/>
                <a:ea typeface="宋体"/>
              </a:endParaRPr>
            </a:p>
          </p:txBody>
        </p:sp>
        <p:sp>
          <p:nvSpPr>
            <p:cNvPr id="43" name="Freeform 16"/>
            <p:cNvSpPr>
              <a:spLocks/>
            </p:cNvSpPr>
            <p:nvPr/>
          </p:nvSpPr>
          <p:spPr bwMode="auto">
            <a:xfrm>
              <a:off x="3682929" y="3228276"/>
              <a:ext cx="92248" cy="49237"/>
            </a:xfrm>
            <a:custGeom>
              <a:avLst/>
              <a:gdLst>
                <a:gd name="T0" fmla="*/ 94 w 116"/>
                <a:gd name="T1" fmla="*/ 79 h 82"/>
                <a:gd name="T2" fmla="*/ 8 w 116"/>
                <a:gd name="T3" fmla="*/ 28 h 82"/>
                <a:gd name="T4" fmla="*/ 8 w 116"/>
                <a:gd name="T5" fmla="*/ 28 h 82"/>
                <a:gd name="T6" fmla="*/ 3 w 116"/>
                <a:gd name="T7" fmla="*/ 24 h 82"/>
                <a:gd name="T8" fmla="*/ 0 w 116"/>
                <a:gd name="T9" fmla="*/ 19 h 82"/>
                <a:gd name="T10" fmla="*/ 0 w 116"/>
                <a:gd name="T11" fmla="*/ 13 h 82"/>
                <a:gd name="T12" fmla="*/ 2 w 116"/>
                <a:gd name="T13" fmla="*/ 8 h 82"/>
                <a:gd name="T14" fmla="*/ 2 w 116"/>
                <a:gd name="T15" fmla="*/ 8 h 82"/>
                <a:gd name="T16" fmla="*/ 2 w 116"/>
                <a:gd name="T17" fmla="*/ 8 h 82"/>
                <a:gd name="T18" fmla="*/ 6 w 116"/>
                <a:gd name="T19" fmla="*/ 3 h 82"/>
                <a:gd name="T20" fmla="*/ 10 w 116"/>
                <a:gd name="T21" fmla="*/ 0 h 82"/>
                <a:gd name="T22" fmla="*/ 16 w 116"/>
                <a:gd name="T23" fmla="*/ 0 h 82"/>
                <a:gd name="T24" fmla="*/ 22 w 116"/>
                <a:gd name="T25" fmla="*/ 3 h 82"/>
                <a:gd name="T26" fmla="*/ 22 w 116"/>
                <a:gd name="T27" fmla="*/ 3 h 82"/>
                <a:gd name="T28" fmla="*/ 110 w 116"/>
                <a:gd name="T29" fmla="*/ 54 h 82"/>
                <a:gd name="T30" fmla="*/ 110 w 116"/>
                <a:gd name="T31" fmla="*/ 54 h 82"/>
                <a:gd name="T32" fmla="*/ 114 w 116"/>
                <a:gd name="T33" fmla="*/ 58 h 82"/>
                <a:gd name="T34" fmla="*/ 116 w 116"/>
                <a:gd name="T35" fmla="*/ 62 h 82"/>
                <a:gd name="T36" fmla="*/ 116 w 116"/>
                <a:gd name="T37" fmla="*/ 68 h 82"/>
                <a:gd name="T38" fmla="*/ 114 w 116"/>
                <a:gd name="T39" fmla="*/ 74 h 82"/>
                <a:gd name="T40" fmla="*/ 114 w 116"/>
                <a:gd name="T41" fmla="*/ 74 h 82"/>
                <a:gd name="T42" fmla="*/ 114 w 116"/>
                <a:gd name="T43" fmla="*/ 74 h 82"/>
                <a:gd name="T44" fmla="*/ 111 w 116"/>
                <a:gd name="T45" fmla="*/ 77 h 82"/>
                <a:gd name="T46" fmla="*/ 109 w 116"/>
                <a:gd name="T47" fmla="*/ 80 h 82"/>
                <a:gd name="T48" fmla="*/ 106 w 116"/>
                <a:gd name="T49" fmla="*/ 82 h 82"/>
                <a:gd name="T50" fmla="*/ 101 w 116"/>
                <a:gd name="T51" fmla="*/ 82 h 82"/>
                <a:gd name="T52" fmla="*/ 101 w 116"/>
                <a:gd name="T53" fmla="*/ 82 h 82"/>
                <a:gd name="T54" fmla="*/ 101 w 116"/>
                <a:gd name="T55" fmla="*/ 82 h 82"/>
                <a:gd name="T56" fmla="*/ 98 w 116"/>
                <a:gd name="T57" fmla="*/ 82 h 82"/>
                <a:gd name="T58" fmla="*/ 94 w 116"/>
                <a:gd name="T59" fmla="*/ 79 h 82"/>
                <a:gd name="T60" fmla="*/ 94 w 116"/>
                <a:gd name="T61" fmla="*/ 79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6" h="82">
                  <a:moveTo>
                    <a:pt x="94" y="79"/>
                  </a:moveTo>
                  <a:lnTo>
                    <a:pt x="8" y="28"/>
                  </a:lnTo>
                  <a:lnTo>
                    <a:pt x="8" y="28"/>
                  </a:lnTo>
                  <a:lnTo>
                    <a:pt x="3" y="24"/>
                  </a:lnTo>
                  <a:lnTo>
                    <a:pt x="0" y="19"/>
                  </a:lnTo>
                  <a:lnTo>
                    <a:pt x="0" y="13"/>
                  </a:lnTo>
                  <a:lnTo>
                    <a:pt x="2" y="8"/>
                  </a:lnTo>
                  <a:lnTo>
                    <a:pt x="2" y="8"/>
                  </a:lnTo>
                  <a:lnTo>
                    <a:pt x="2" y="8"/>
                  </a:lnTo>
                  <a:lnTo>
                    <a:pt x="6" y="3"/>
                  </a:lnTo>
                  <a:lnTo>
                    <a:pt x="10" y="0"/>
                  </a:lnTo>
                  <a:lnTo>
                    <a:pt x="16" y="0"/>
                  </a:lnTo>
                  <a:lnTo>
                    <a:pt x="22" y="3"/>
                  </a:lnTo>
                  <a:lnTo>
                    <a:pt x="22" y="3"/>
                  </a:lnTo>
                  <a:lnTo>
                    <a:pt x="110" y="54"/>
                  </a:lnTo>
                  <a:lnTo>
                    <a:pt x="110" y="54"/>
                  </a:lnTo>
                  <a:lnTo>
                    <a:pt x="114" y="58"/>
                  </a:lnTo>
                  <a:lnTo>
                    <a:pt x="116" y="62"/>
                  </a:lnTo>
                  <a:lnTo>
                    <a:pt x="116" y="68"/>
                  </a:lnTo>
                  <a:lnTo>
                    <a:pt x="114" y="74"/>
                  </a:lnTo>
                  <a:lnTo>
                    <a:pt x="114" y="74"/>
                  </a:lnTo>
                  <a:lnTo>
                    <a:pt x="114" y="74"/>
                  </a:lnTo>
                  <a:lnTo>
                    <a:pt x="111" y="77"/>
                  </a:lnTo>
                  <a:lnTo>
                    <a:pt x="109" y="80"/>
                  </a:lnTo>
                  <a:lnTo>
                    <a:pt x="106" y="82"/>
                  </a:lnTo>
                  <a:lnTo>
                    <a:pt x="101" y="82"/>
                  </a:lnTo>
                  <a:lnTo>
                    <a:pt x="101" y="82"/>
                  </a:lnTo>
                  <a:lnTo>
                    <a:pt x="101" y="82"/>
                  </a:lnTo>
                  <a:lnTo>
                    <a:pt x="98" y="82"/>
                  </a:lnTo>
                  <a:lnTo>
                    <a:pt x="94" y="79"/>
                  </a:lnTo>
                  <a:lnTo>
                    <a:pt x="94" y="79"/>
                  </a:lnTo>
                  <a:close/>
                </a:path>
              </a:pathLst>
            </a:custGeom>
            <a:solidFill>
              <a:srgbClr val="77D1F1"/>
            </a:solidFill>
            <a:ln w="9525">
              <a:solidFill>
                <a:srgbClr val="005092"/>
              </a:solidFill>
              <a:round/>
              <a:headEnd/>
              <a:tailEnd/>
            </a:ln>
          </p:spPr>
          <p:txBody>
            <a:bodyPr/>
            <a:lstStyle/>
            <a:p>
              <a:pPr>
                <a:defRPr/>
              </a:pPr>
              <a:endParaRPr lang="zh-CN" altLang="en-US" sz="1800">
                <a:solidFill>
                  <a:prstClr val="black"/>
                </a:solidFill>
                <a:latin typeface="宋体"/>
                <a:ea typeface="宋体"/>
              </a:endParaRPr>
            </a:p>
          </p:txBody>
        </p:sp>
      </p:grpSp>
      <p:sp>
        <p:nvSpPr>
          <p:cNvPr id="44" name="矩形 43"/>
          <p:cNvSpPr/>
          <p:nvPr/>
        </p:nvSpPr>
        <p:spPr>
          <a:xfrm>
            <a:off x="3708400" y="2895601"/>
            <a:ext cx="1511300" cy="307777"/>
          </a:xfrm>
          <a:prstGeom prst="rect">
            <a:avLst/>
          </a:prstGeom>
        </p:spPr>
        <p:txBody>
          <a:bodyPr>
            <a:spAutoFit/>
          </a:bodyPr>
          <a:lstStyle/>
          <a:p>
            <a:pPr>
              <a:defRPr/>
            </a:pPr>
            <a:r>
              <a:rPr lang="zh-CN" altLang="en-US" sz="1400" dirty="0">
                <a:solidFill>
                  <a:srgbClr val="FFFFFF"/>
                </a:solidFill>
                <a:latin typeface="宋体"/>
                <a:ea typeface="宋体"/>
              </a:rPr>
              <a:t>动态领域模型库</a:t>
            </a:r>
          </a:p>
        </p:txBody>
      </p:sp>
      <p:sp>
        <p:nvSpPr>
          <p:cNvPr id="45" name="矩形 44"/>
          <p:cNvSpPr/>
          <p:nvPr/>
        </p:nvSpPr>
        <p:spPr>
          <a:xfrm>
            <a:off x="1053112" y="2842022"/>
            <a:ext cx="992579" cy="253916"/>
          </a:xfrm>
          <a:prstGeom prst="rect">
            <a:avLst/>
          </a:prstGeom>
        </p:spPr>
        <p:txBody>
          <a:bodyPr wrap="none">
            <a:spAutoFit/>
          </a:bodyPr>
          <a:lstStyle/>
          <a:p>
            <a:pPr algn="ctr">
              <a:defRPr/>
            </a:pPr>
            <a:r>
              <a:rPr lang="zh-CN" altLang="en-US" sz="1050" dirty="0">
                <a:solidFill>
                  <a:prstClr val="black"/>
                </a:solidFill>
                <a:latin typeface="宋体"/>
                <a:ea typeface="宋体"/>
              </a:rPr>
              <a:t>动态表单建模</a:t>
            </a:r>
          </a:p>
        </p:txBody>
      </p:sp>
      <p:sp>
        <p:nvSpPr>
          <p:cNvPr id="46" name="椭圆 45"/>
          <p:cNvSpPr/>
          <p:nvPr/>
        </p:nvSpPr>
        <p:spPr bwMode="auto">
          <a:xfrm>
            <a:off x="2259014" y="2680097"/>
            <a:ext cx="1150937" cy="165497"/>
          </a:xfrm>
          <a:prstGeom prst="ellipse">
            <a:avLst/>
          </a:prstGeom>
          <a:solidFill>
            <a:schemeClr val="accent2">
              <a:lumMod val="20000"/>
              <a:lumOff val="80000"/>
              <a:alpha val="49020"/>
            </a:schemeClr>
          </a:solidFill>
          <a:ln w="9525" cap="flat" cmpd="sng" algn="ctr">
            <a:noFill/>
            <a:prstDash val="solid"/>
            <a:round/>
            <a:headEnd type="none" w="med" len="med"/>
            <a:tailEnd type="none" w="med" len="med"/>
          </a:ln>
          <a:effectLst/>
        </p:spPr>
        <p:txBody>
          <a:bodyPr lIns="90000" tIns="46800" rIns="90000" bIns="46800"/>
          <a:lstStyle/>
          <a:p>
            <a:pPr algn="ctr" eaLnBrk="0" hangingPunct="0">
              <a:spcBef>
                <a:spcPct val="50000"/>
              </a:spcBef>
              <a:defRPr/>
            </a:pPr>
            <a:endParaRPr lang="zh-CN" altLang="en-US" sz="1400" kern="0">
              <a:solidFill>
                <a:srgbClr val="000000"/>
              </a:solidFill>
              <a:latin typeface="宋体"/>
              <a:ea typeface="宋体"/>
            </a:endParaRPr>
          </a:p>
        </p:txBody>
      </p:sp>
      <p:sp>
        <p:nvSpPr>
          <p:cNvPr id="47" name="矩形 46"/>
          <p:cNvSpPr/>
          <p:nvPr/>
        </p:nvSpPr>
        <p:spPr>
          <a:xfrm>
            <a:off x="2268342" y="2625329"/>
            <a:ext cx="992579" cy="253916"/>
          </a:xfrm>
          <a:prstGeom prst="rect">
            <a:avLst/>
          </a:prstGeom>
        </p:spPr>
        <p:txBody>
          <a:bodyPr wrap="none">
            <a:spAutoFit/>
          </a:bodyPr>
          <a:lstStyle/>
          <a:p>
            <a:pPr algn="ctr">
              <a:defRPr/>
            </a:pPr>
            <a:r>
              <a:rPr lang="zh-CN" altLang="en-US" sz="1050" dirty="0">
                <a:solidFill>
                  <a:prstClr val="black"/>
                </a:solidFill>
                <a:latin typeface="宋体"/>
                <a:ea typeface="宋体"/>
              </a:rPr>
              <a:t>动态流程建模</a:t>
            </a:r>
          </a:p>
        </p:txBody>
      </p:sp>
      <p:sp>
        <p:nvSpPr>
          <p:cNvPr id="48" name="椭圆 47"/>
          <p:cNvSpPr/>
          <p:nvPr/>
        </p:nvSpPr>
        <p:spPr bwMode="auto">
          <a:xfrm>
            <a:off x="3914776" y="2571751"/>
            <a:ext cx="1152525" cy="165497"/>
          </a:xfrm>
          <a:prstGeom prst="ellipse">
            <a:avLst/>
          </a:prstGeom>
          <a:solidFill>
            <a:schemeClr val="accent2">
              <a:lumMod val="20000"/>
              <a:lumOff val="80000"/>
              <a:alpha val="49020"/>
            </a:schemeClr>
          </a:solidFill>
          <a:ln w="9525" cap="flat" cmpd="sng" algn="ctr">
            <a:noFill/>
            <a:prstDash val="solid"/>
            <a:round/>
            <a:headEnd type="none" w="med" len="med"/>
            <a:tailEnd type="none" w="med" len="med"/>
          </a:ln>
          <a:effectLst/>
        </p:spPr>
        <p:txBody>
          <a:bodyPr lIns="90000" tIns="46800" rIns="90000" bIns="46800"/>
          <a:lstStyle/>
          <a:p>
            <a:pPr algn="ctr" eaLnBrk="0" hangingPunct="0">
              <a:spcBef>
                <a:spcPct val="50000"/>
              </a:spcBef>
              <a:defRPr/>
            </a:pPr>
            <a:endParaRPr lang="zh-CN" altLang="en-US" sz="1400" kern="0">
              <a:solidFill>
                <a:srgbClr val="000000"/>
              </a:solidFill>
              <a:latin typeface="宋体"/>
              <a:ea typeface="宋体"/>
            </a:endParaRPr>
          </a:p>
        </p:txBody>
      </p:sp>
      <p:sp>
        <p:nvSpPr>
          <p:cNvPr id="49" name="矩形 48"/>
          <p:cNvSpPr/>
          <p:nvPr/>
        </p:nvSpPr>
        <p:spPr>
          <a:xfrm>
            <a:off x="3924105" y="2518172"/>
            <a:ext cx="992579" cy="253916"/>
          </a:xfrm>
          <a:prstGeom prst="rect">
            <a:avLst/>
          </a:prstGeom>
        </p:spPr>
        <p:txBody>
          <a:bodyPr wrap="none">
            <a:spAutoFit/>
          </a:bodyPr>
          <a:lstStyle/>
          <a:p>
            <a:pPr algn="ctr">
              <a:defRPr/>
            </a:pPr>
            <a:r>
              <a:rPr lang="zh-CN" altLang="en-US" sz="1050" dirty="0">
                <a:solidFill>
                  <a:prstClr val="black"/>
                </a:solidFill>
                <a:latin typeface="宋体"/>
                <a:ea typeface="宋体"/>
              </a:rPr>
              <a:t>动态服务建模</a:t>
            </a:r>
          </a:p>
        </p:txBody>
      </p:sp>
      <p:sp>
        <p:nvSpPr>
          <p:cNvPr id="50" name="椭圆 49"/>
          <p:cNvSpPr/>
          <p:nvPr/>
        </p:nvSpPr>
        <p:spPr bwMode="auto">
          <a:xfrm>
            <a:off x="5508625" y="2680097"/>
            <a:ext cx="1150938" cy="165497"/>
          </a:xfrm>
          <a:prstGeom prst="ellipse">
            <a:avLst/>
          </a:prstGeom>
          <a:solidFill>
            <a:schemeClr val="accent2">
              <a:lumMod val="20000"/>
              <a:lumOff val="80000"/>
              <a:alpha val="49020"/>
            </a:schemeClr>
          </a:solidFill>
          <a:ln w="9525" cap="flat" cmpd="sng" algn="ctr">
            <a:noFill/>
            <a:prstDash val="solid"/>
            <a:round/>
            <a:headEnd type="none" w="med" len="med"/>
            <a:tailEnd type="none" w="med" len="med"/>
          </a:ln>
          <a:effectLst/>
        </p:spPr>
        <p:txBody>
          <a:bodyPr lIns="90000" tIns="46800" rIns="90000" bIns="46800"/>
          <a:lstStyle/>
          <a:p>
            <a:pPr algn="ctr" eaLnBrk="0" hangingPunct="0">
              <a:spcBef>
                <a:spcPct val="50000"/>
              </a:spcBef>
              <a:defRPr/>
            </a:pPr>
            <a:endParaRPr lang="zh-CN" altLang="en-US" sz="1400" kern="0">
              <a:solidFill>
                <a:srgbClr val="000000"/>
              </a:solidFill>
              <a:latin typeface="宋体"/>
              <a:ea typeface="宋体"/>
            </a:endParaRPr>
          </a:p>
        </p:txBody>
      </p:sp>
      <p:sp>
        <p:nvSpPr>
          <p:cNvPr id="51" name="矩形 50"/>
          <p:cNvSpPr/>
          <p:nvPr/>
        </p:nvSpPr>
        <p:spPr>
          <a:xfrm>
            <a:off x="5383302" y="2625329"/>
            <a:ext cx="1261884" cy="253916"/>
          </a:xfrm>
          <a:prstGeom prst="rect">
            <a:avLst/>
          </a:prstGeom>
        </p:spPr>
        <p:txBody>
          <a:bodyPr wrap="none">
            <a:spAutoFit/>
          </a:bodyPr>
          <a:lstStyle/>
          <a:p>
            <a:pPr algn="ctr">
              <a:defRPr/>
            </a:pPr>
            <a:r>
              <a:rPr lang="zh-CN" altLang="en-US" sz="1050" dirty="0">
                <a:solidFill>
                  <a:prstClr val="black"/>
                </a:solidFill>
                <a:latin typeface="宋体"/>
                <a:ea typeface="宋体"/>
              </a:rPr>
              <a:t>动态移动应用建模</a:t>
            </a:r>
          </a:p>
        </p:txBody>
      </p:sp>
      <p:sp>
        <p:nvSpPr>
          <p:cNvPr id="52" name="椭圆 51"/>
          <p:cNvSpPr/>
          <p:nvPr/>
        </p:nvSpPr>
        <p:spPr bwMode="auto">
          <a:xfrm>
            <a:off x="6784976" y="2950369"/>
            <a:ext cx="1152525" cy="165497"/>
          </a:xfrm>
          <a:prstGeom prst="ellipse">
            <a:avLst/>
          </a:prstGeom>
          <a:solidFill>
            <a:schemeClr val="accent2">
              <a:lumMod val="20000"/>
              <a:lumOff val="80000"/>
              <a:alpha val="49020"/>
            </a:schemeClr>
          </a:solidFill>
          <a:ln w="9525" cap="flat" cmpd="sng" algn="ctr">
            <a:noFill/>
            <a:prstDash val="solid"/>
            <a:round/>
            <a:headEnd type="none" w="med" len="med"/>
            <a:tailEnd type="none" w="med" len="med"/>
          </a:ln>
          <a:effectLst/>
        </p:spPr>
        <p:txBody>
          <a:bodyPr lIns="90000" tIns="46800" rIns="90000" bIns="46800"/>
          <a:lstStyle/>
          <a:p>
            <a:pPr algn="ctr" eaLnBrk="0" hangingPunct="0">
              <a:spcBef>
                <a:spcPct val="50000"/>
              </a:spcBef>
              <a:defRPr/>
            </a:pPr>
            <a:endParaRPr lang="zh-CN" altLang="en-US" sz="1400" kern="0">
              <a:solidFill>
                <a:srgbClr val="000000"/>
              </a:solidFill>
              <a:latin typeface="宋体"/>
              <a:ea typeface="宋体"/>
            </a:endParaRPr>
          </a:p>
        </p:txBody>
      </p:sp>
      <p:sp>
        <p:nvSpPr>
          <p:cNvPr id="53" name="矩形 52"/>
          <p:cNvSpPr/>
          <p:nvPr/>
        </p:nvSpPr>
        <p:spPr>
          <a:xfrm>
            <a:off x="6794305" y="2895600"/>
            <a:ext cx="992579" cy="253916"/>
          </a:xfrm>
          <a:prstGeom prst="rect">
            <a:avLst/>
          </a:prstGeom>
        </p:spPr>
        <p:txBody>
          <a:bodyPr wrap="none">
            <a:spAutoFit/>
          </a:bodyPr>
          <a:lstStyle/>
          <a:p>
            <a:pPr algn="ctr">
              <a:defRPr/>
            </a:pPr>
            <a:r>
              <a:rPr lang="zh-CN" altLang="en-US" sz="1050" dirty="0">
                <a:solidFill>
                  <a:prstClr val="black"/>
                </a:solidFill>
                <a:latin typeface="宋体"/>
                <a:ea typeface="宋体"/>
              </a:rPr>
              <a:t>动态报表建模</a:t>
            </a:r>
          </a:p>
        </p:txBody>
      </p:sp>
      <p:pic>
        <p:nvPicPr>
          <p:cNvPr id="5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19925" y="2733675"/>
            <a:ext cx="431800"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椭圆 54"/>
          <p:cNvSpPr/>
          <p:nvPr/>
        </p:nvSpPr>
        <p:spPr bwMode="auto">
          <a:xfrm>
            <a:off x="6084169" y="1707654"/>
            <a:ext cx="896527" cy="440545"/>
          </a:xfrm>
          <a:prstGeom prst="ellipse">
            <a:avLst/>
          </a:prstGeom>
          <a:solidFill>
            <a:schemeClr val="accent5">
              <a:lumMod val="40000"/>
              <a:lumOff val="6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0000" tIns="46800" rIns="90000" bIns="46800"/>
          <a:lstStyle/>
          <a:p>
            <a:pPr algn="ctr" eaLnBrk="0" hangingPunct="0">
              <a:spcBef>
                <a:spcPct val="50000"/>
              </a:spcBef>
              <a:defRPr/>
            </a:pPr>
            <a:endParaRPr lang="zh-CN" altLang="en-US" sz="1400" kern="0" dirty="0">
              <a:solidFill>
                <a:srgbClr val="000000"/>
              </a:solidFill>
              <a:latin typeface="宋体"/>
            </a:endParaRPr>
          </a:p>
        </p:txBody>
      </p:sp>
      <p:sp>
        <p:nvSpPr>
          <p:cNvPr id="56" name="椭圆 55"/>
          <p:cNvSpPr/>
          <p:nvPr/>
        </p:nvSpPr>
        <p:spPr bwMode="auto">
          <a:xfrm>
            <a:off x="6804248" y="1869672"/>
            <a:ext cx="1008112" cy="440545"/>
          </a:xfrm>
          <a:prstGeom prst="ellipse">
            <a:avLst/>
          </a:prstGeom>
          <a:solidFill>
            <a:schemeClr val="accent5">
              <a:lumMod val="40000"/>
              <a:lumOff val="6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0000" tIns="46800" rIns="90000" bIns="46800"/>
          <a:lstStyle/>
          <a:p>
            <a:pPr algn="ctr" eaLnBrk="0" hangingPunct="0">
              <a:spcBef>
                <a:spcPct val="50000"/>
              </a:spcBef>
              <a:defRPr/>
            </a:pPr>
            <a:endParaRPr lang="zh-CN" altLang="en-US" sz="1400" kern="0" dirty="0">
              <a:solidFill>
                <a:srgbClr val="000000"/>
              </a:solidFill>
              <a:latin typeface="宋体"/>
            </a:endParaRPr>
          </a:p>
        </p:txBody>
      </p:sp>
      <p:sp>
        <p:nvSpPr>
          <p:cNvPr id="57" name="椭圆 56"/>
          <p:cNvSpPr/>
          <p:nvPr/>
        </p:nvSpPr>
        <p:spPr bwMode="auto">
          <a:xfrm>
            <a:off x="7524329" y="2193708"/>
            <a:ext cx="896527" cy="440545"/>
          </a:xfrm>
          <a:prstGeom prst="ellipse">
            <a:avLst/>
          </a:prstGeom>
          <a:solidFill>
            <a:schemeClr val="accent5">
              <a:lumMod val="40000"/>
              <a:lumOff val="6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0000" tIns="46800" rIns="90000" bIns="46800"/>
          <a:lstStyle/>
          <a:p>
            <a:pPr algn="ctr" eaLnBrk="0" hangingPunct="0">
              <a:spcBef>
                <a:spcPct val="50000"/>
              </a:spcBef>
              <a:defRPr/>
            </a:pPr>
            <a:endParaRPr lang="zh-CN" altLang="en-US" sz="1400" kern="0" dirty="0">
              <a:solidFill>
                <a:srgbClr val="000000"/>
              </a:solidFill>
              <a:latin typeface="宋体"/>
            </a:endParaRPr>
          </a:p>
        </p:txBody>
      </p:sp>
      <p:sp>
        <p:nvSpPr>
          <p:cNvPr id="58" name="椭圆 57"/>
          <p:cNvSpPr/>
          <p:nvPr/>
        </p:nvSpPr>
        <p:spPr bwMode="auto">
          <a:xfrm>
            <a:off x="7995954" y="2571750"/>
            <a:ext cx="1040543" cy="440545"/>
          </a:xfrm>
          <a:prstGeom prst="ellipse">
            <a:avLst/>
          </a:prstGeom>
          <a:solidFill>
            <a:schemeClr val="accent5">
              <a:lumMod val="40000"/>
              <a:lumOff val="6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0000" tIns="46800" rIns="90000" bIns="46800"/>
          <a:lstStyle/>
          <a:p>
            <a:pPr algn="ctr" eaLnBrk="0" hangingPunct="0">
              <a:spcBef>
                <a:spcPct val="50000"/>
              </a:spcBef>
              <a:defRPr/>
            </a:pPr>
            <a:endParaRPr lang="zh-CN" altLang="en-US" sz="1400" kern="0" dirty="0">
              <a:solidFill>
                <a:srgbClr val="000000"/>
              </a:solidFill>
              <a:latin typeface="宋体"/>
            </a:endParaRPr>
          </a:p>
        </p:txBody>
      </p:sp>
      <p:sp>
        <p:nvSpPr>
          <p:cNvPr id="59" name="椭圆 58"/>
          <p:cNvSpPr/>
          <p:nvPr/>
        </p:nvSpPr>
        <p:spPr bwMode="auto">
          <a:xfrm>
            <a:off x="7812360" y="3057804"/>
            <a:ext cx="1152128" cy="440545"/>
          </a:xfrm>
          <a:prstGeom prst="ellipse">
            <a:avLst/>
          </a:prstGeom>
          <a:solidFill>
            <a:schemeClr val="accent5">
              <a:lumMod val="40000"/>
              <a:lumOff val="6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0000" tIns="46800" rIns="90000" bIns="46800"/>
          <a:lstStyle/>
          <a:p>
            <a:pPr algn="ctr" eaLnBrk="0" hangingPunct="0">
              <a:spcBef>
                <a:spcPct val="50000"/>
              </a:spcBef>
              <a:defRPr/>
            </a:pPr>
            <a:endParaRPr lang="zh-CN" altLang="en-US" sz="1400" kern="0" dirty="0">
              <a:solidFill>
                <a:srgbClr val="000000"/>
              </a:solidFill>
              <a:latin typeface="宋体"/>
            </a:endParaRPr>
          </a:p>
        </p:txBody>
      </p:sp>
      <p:sp>
        <p:nvSpPr>
          <p:cNvPr id="60" name="椭圆 59"/>
          <p:cNvSpPr/>
          <p:nvPr/>
        </p:nvSpPr>
        <p:spPr bwMode="auto">
          <a:xfrm>
            <a:off x="7164289" y="3435846"/>
            <a:ext cx="1040543" cy="440545"/>
          </a:xfrm>
          <a:prstGeom prst="ellipse">
            <a:avLst/>
          </a:prstGeom>
          <a:solidFill>
            <a:schemeClr val="accent5">
              <a:lumMod val="40000"/>
              <a:lumOff val="6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0000" tIns="46800" rIns="90000" bIns="46800"/>
          <a:lstStyle/>
          <a:p>
            <a:pPr algn="ctr" eaLnBrk="0" hangingPunct="0">
              <a:spcBef>
                <a:spcPct val="50000"/>
              </a:spcBef>
              <a:defRPr/>
            </a:pPr>
            <a:r>
              <a:rPr lang="zh-CN" altLang="en-US" sz="1400" dirty="0">
                <a:solidFill>
                  <a:srgbClr val="000000"/>
                </a:solidFill>
                <a:latin typeface="微软雅黑" pitchFamily="34" charset="-122"/>
                <a:ea typeface="微软雅黑" pitchFamily="34" charset="-122"/>
              </a:rPr>
              <a:t>国际化</a:t>
            </a:r>
            <a:endParaRPr lang="zh-CN" altLang="en-US" sz="1400" kern="0" dirty="0">
              <a:solidFill>
                <a:srgbClr val="000000"/>
              </a:solidFill>
              <a:latin typeface="宋体"/>
            </a:endParaRPr>
          </a:p>
        </p:txBody>
      </p:sp>
      <p:sp>
        <p:nvSpPr>
          <p:cNvPr id="61" name="椭圆 60"/>
          <p:cNvSpPr/>
          <p:nvPr/>
        </p:nvSpPr>
        <p:spPr bwMode="auto">
          <a:xfrm>
            <a:off x="611560" y="3381841"/>
            <a:ext cx="1112551" cy="432048"/>
          </a:xfrm>
          <a:prstGeom prst="ellipse">
            <a:avLst/>
          </a:prstGeom>
          <a:solidFill>
            <a:schemeClr val="accent5">
              <a:lumMod val="40000"/>
              <a:lumOff val="6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0000" tIns="46800" rIns="90000" bIns="46800"/>
          <a:lstStyle/>
          <a:p>
            <a:pPr algn="ctr" eaLnBrk="0" hangingPunct="0">
              <a:spcBef>
                <a:spcPct val="50000"/>
              </a:spcBef>
              <a:defRPr/>
            </a:pPr>
            <a:r>
              <a:rPr lang="zh-CN" altLang="en-US" sz="1400" dirty="0">
                <a:solidFill>
                  <a:srgbClr val="000000"/>
                </a:solidFill>
                <a:latin typeface="微软雅黑" pitchFamily="34" charset="-122"/>
                <a:ea typeface="微软雅黑" pitchFamily="34" charset="-122"/>
              </a:rPr>
              <a:t>多组织</a:t>
            </a:r>
          </a:p>
        </p:txBody>
      </p:sp>
      <p:sp>
        <p:nvSpPr>
          <p:cNvPr id="62" name="椭圆 61"/>
          <p:cNvSpPr/>
          <p:nvPr/>
        </p:nvSpPr>
        <p:spPr bwMode="auto">
          <a:xfrm>
            <a:off x="4355977" y="1491630"/>
            <a:ext cx="896527" cy="440545"/>
          </a:xfrm>
          <a:prstGeom prst="ellipse">
            <a:avLst/>
          </a:prstGeom>
          <a:solidFill>
            <a:schemeClr val="accent5">
              <a:lumMod val="40000"/>
              <a:lumOff val="6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0000" tIns="46800" rIns="90000" bIns="46800"/>
          <a:lstStyle/>
          <a:p>
            <a:pPr algn="ctr" eaLnBrk="0" hangingPunct="0">
              <a:spcBef>
                <a:spcPct val="50000"/>
              </a:spcBef>
              <a:defRPr/>
            </a:pPr>
            <a:endParaRPr lang="zh-CN" altLang="en-US" sz="1400" dirty="0">
              <a:solidFill>
                <a:srgbClr val="000000"/>
              </a:solidFill>
              <a:latin typeface="微软雅黑" pitchFamily="34" charset="-122"/>
              <a:ea typeface="微软雅黑" pitchFamily="34" charset="-122"/>
            </a:endParaRPr>
          </a:p>
        </p:txBody>
      </p:sp>
      <p:sp>
        <p:nvSpPr>
          <p:cNvPr id="63" name="椭圆 62"/>
          <p:cNvSpPr/>
          <p:nvPr/>
        </p:nvSpPr>
        <p:spPr bwMode="auto">
          <a:xfrm>
            <a:off x="2267744" y="1653648"/>
            <a:ext cx="1017774" cy="432048"/>
          </a:xfrm>
          <a:prstGeom prst="ellipse">
            <a:avLst/>
          </a:prstGeom>
          <a:solidFill>
            <a:schemeClr val="accent5">
              <a:lumMod val="40000"/>
              <a:lumOff val="6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0000" tIns="46800" rIns="90000" bIns="46800"/>
          <a:lstStyle/>
          <a:p>
            <a:pPr algn="ctr" eaLnBrk="0" hangingPunct="0">
              <a:spcBef>
                <a:spcPct val="50000"/>
              </a:spcBef>
              <a:defRPr/>
            </a:pPr>
            <a:endParaRPr lang="zh-CN" altLang="en-US" sz="1400" kern="0" dirty="0">
              <a:solidFill>
                <a:srgbClr val="000000"/>
              </a:solidFill>
              <a:latin typeface="宋体"/>
            </a:endParaRPr>
          </a:p>
        </p:txBody>
      </p:sp>
      <p:sp>
        <p:nvSpPr>
          <p:cNvPr id="64" name="椭圆 63"/>
          <p:cNvSpPr/>
          <p:nvPr/>
        </p:nvSpPr>
        <p:spPr bwMode="auto">
          <a:xfrm>
            <a:off x="3275856" y="1491630"/>
            <a:ext cx="1017774" cy="432048"/>
          </a:xfrm>
          <a:prstGeom prst="ellipse">
            <a:avLst/>
          </a:prstGeom>
          <a:solidFill>
            <a:schemeClr val="accent5">
              <a:lumMod val="40000"/>
              <a:lumOff val="6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0000" tIns="46800" rIns="90000" bIns="46800"/>
          <a:lstStyle/>
          <a:p>
            <a:pPr algn="ctr" eaLnBrk="0" hangingPunct="0">
              <a:spcBef>
                <a:spcPct val="50000"/>
              </a:spcBef>
              <a:defRPr/>
            </a:pPr>
            <a:endParaRPr lang="zh-CN" altLang="en-US" sz="1400" dirty="0">
              <a:solidFill>
                <a:srgbClr val="000000"/>
              </a:solidFill>
              <a:latin typeface="微软雅黑" pitchFamily="34" charset="-122"/>
              <a:ea typeface="微软雅黑" pitchFamily="34" charset="-122"/>
            </a:endParaRPr>
          </a:p>
        </p:txBody>
      </p:sp>
      <p:sp>
        <p:nvSpPr>
          <p:cNvPr id="65" name="椭圆 64"/>
          <p:cNvSpPr/>
          <p:nvPr/>
        </p:nvSpPr>
        <p:spPr bwMode="auto">
          <a:xfrm>
            <a:off x="5220073" y="1545636"/>
            <a:ext cx="896527" cy="440545"/>
          </a:xfrm>
          <a:prstGeom prst="ellipse">
            <a:avLst/>
          </a:prstGeom>
          <a:solidFill>
            <a:schemeClr val="accent5">
              <a:lumMod val="40000"/>
              <a:lumOff val="6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0000" tIns="46800" rIns="90000" bIns="46800"/>
          <a:lstStyle/>
          <a:p>
            <a:pPr algn="ctr" eaLnBrk="0" hangingPunct="0">
              <a:spcBef>
                <a:spcPct val="50000"/>
              </a:spcBef>
              <a:defRPr/>
            </a:pPr>
            <a:endParaRPr lang="zh-CN" altLang="en-US" sz="1400" dirty="0">
              <a:solidFill>
                <a:srgbClr val="000000"/>
              </a:solidFill>
              <a:latin typeface="微软雅黑" pitchFamily="34" charset="-122"/>
              <a:ea typeface="微软雅黑" pitchFamily="34" charset="-122"/>
            </a:endParaRPr>
          </a:p>
        </p:txBody>
      </p:sp>
      <p:sp>
        <p:nvSpPr>
          <p:cNvPr id="66" name="TextBox 108"/>
          <p:cNvSpPr txBox="1">
            <a:spLocks noChangeArrowheads="1"/>
          </p:cNvSpPr>
          <p:nvPr/>
        </p:nvSpPr>
        <p:spPr bwMode="auto">
          <a:xfrm>
            <a:off x="3492500" y="3975497"/>
            <a:ext cx="198002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宋体" pitchFamily="2" charset="-122"/>
                <a:ea typeface="宋体" pitchFamily="2" charset="-122"/>
              </a:defRPr>
            </a:lvl1pPr>
            <a:lvl2pPr marL="742950" indent="-285750" eaLnBrk="0" hangingPunct="0">
              <a:defRPr sz="2000">
                <a:solidFill>
                  <a:schemeClr val="tx1"/>
                </a:solidFill>
                <a:latin typeface="宋体" pitchFamily="2" charset="-122"/>
                <a:ea typeface="宋体" pitchFamily="2" charset="-122"/>
              </a:defRPr>
            </a:lvl2pPr>
            <a:lvl3pPr marL="1143000" indent="-228600" eaLnBrk="0" hangingPunct="0">
              <a:defRPr sz="2000">
                <a:solidFill>
                  <a:schemeClr val="tx1"/>
                </a:solidFill>
                <a:latin typeface="宋体" pitchFamily="2" charset="-122"/>
                <a:ea typeface="宋体" pitchFamily="2" charset="-122"/>
              </a:defRPr>
            </a:lvl3pPr>
            <a:lvl4pPr marL="1600200" indent="-228600" eaLnBrk="0" hangingPunct="0">
              <a:defRPr sz="2000">
                <a:solidFill>
                  <a:schemeClr val="tx1"/>
                </a:solidFill>
                <a:latin typeface="宋体" pitchFamily="2" charset="-122"/>
                <a:ea typeface="宋体" pitchFamily="2" charset="-122"/>
              </a:defRPr>
            </a:lvl4pPr>
            <a:lvl5pPr marL="2057400" indent="-228600" eaLnBrk="0" hangingPunct="0">
              <a:defRPr sz="20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0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0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0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000">
                <a:solidFill>
                  <a:schemeClr val="tx1"/>
                </a:solidFill>
                <a:latin typeface="宋体" pitchFamily="2" charset="-122"/>
                <a:ea typeface="宋体" pitchFamily="2" charset="-122"/>
              </a:defRPr>
            </a:lvl9pPr>
          </a:lstStyle>
          <a:p>
            <a:pPr eaLnBrk="1" hangingPunct="1"/>
            <a:r>
              <a:rPr lang="zh-CN" altLang="en-US">
                <a:solidFill>
                  <a:srgbClr val="FFFFFF"/>
                </a:solidFill>
                <a:latin typeface="微软雅黑" pitchFamily="34" charset="-122"/>
                <a:ea typeface="微软雅黑" pitchFamily="34" charset="-122"/>
              </a:rPr>
              <a:t>平台化业务架构</a:t>
            </a:r>
          </a:p>
        </p:txBody>
      </p:sp>
      <p:sp>
        <p:nvSpPr>
          <p:cNvPr id="67" name="下箭头 66"/>
          <p:cNvSpPr/>
          <p:nvPr/>
        </p:nvSpPr>
        <p:spPr bwMode="auto">
          <a:xfrm rot="10800000">
            <a:off x="684213" y="1059657"/>
            <a:ext cx="7639050" cy="270272"/>
          </a:xfrm>
          <a:prstGeom prst="downArrow">
            <a:avLst>
              <a:gd name="adj1" fmla="val 64936"/>
              <a:gd name="adj2" fmla="val 41718"/>
            </a:avLst>
          </a:prstGeom>
          <a:solidFill>
            <a:schemeClr val="accent1">
              <a:lumMod val="40000"/>
              <a:lumOff val="60000"/>
              <a:alpha val="61000"/>
            </a:schemeClr>
          </a:solidFill>
          <a:ln w="9525" cap="flat" cmpd="sng" algn="ctr">
            <a:solidFill>
              <a:srgbClr val="FFFFFF">
                <a:lumMod val="85000"/>
              </a:srgbClr>
            </a:solidFill>
            <a:prstDash val="solid"/>
            <a:round/>
            <a:headEnd type="none" w="med" len="med"/>
            <a:tailEnd type="none" w="med" len="med"/>
          </a:ln>
          <a:effectLst/>
          <a:extLst/>
        </p:spPr>
        <p:txBody>
          <a:bodyPr lIns="90000" tIns="46800" rIns="90000" bIns="46800" anchor="b"/>
          <a:lstStyle/>
          <a:p>
            <a:pPr algn="ctr" eaLnBrk="0" fontAlgn="auto" hangingPunct="0">
              <a:spcBef>
                <a:spcPct val="50000"/>
              </a:spcBef>
              <a:spcAft>
                <a:spcPts val="0"/>
              </a:spcAft>
              <a:defRPr/>
            </a:pPr>
            <a:endParaRPr lang="zh-CN" altLang="en-US" sz="1800" b="1" kern="0" dirty="0">
              <a:solidFill>
                <a:srgbClr val="000000">
                  <a:lumMod val="75000"/>
                  <a:lumOff val="25000"/>
                </a:srgbClr>
              </a:solidFill>
              <a:effectLst>
                <a:outerShdw blurRad="38100" dist="38100" dir="2700000" algn="tl">
                  <a:srgbClr val="000000">
                    <a:alpha val="43137"/>
                  </a:srgbClr>
                </a:outerShdw>
              </a:effectLst>
              <a:latin typeface="宋体"/>
              <a:ea typeface="宋体"/>
            </a:endParaRPr>
          </a:p>
        </p:txBody>
      </p:sp>
      <p:sp>
        <p:nvSpPr>
          <p:cNvPr id="68" name="AutoShape 9"/>
          <p:cNvSpPr>
            <a:spLocks noChangeArrowheads="1"/>
          </p:cNvSpPr>
          <p:nvPr/>
        </p:nvSpPr>
        <p:spPr bwMode="auto">
          <a:xfrm>
            <a:off x="354398" y="4624388"/>
            <a:ext cx="8394315" cy="460772"/>
          </a:xfrm>
          <a:prstGeom prst="roundRect">
            <a:avLst>
              <a:gd name="adj" fmla="val 4523"/>
            </a:avLst>
          </a:prstGeom>
          <a:solidFill>
            <a:srgbClr val="0070C0"/>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p>
            <a:r>
              <a:rPr lang="zh-CN" altLang="en-US" sz="1600" b="1" dirty="0" smtClean="0">
                <a:solidFill>
                  <a:srgbClr val="FFFFFF"/>
                </a:solidFill>
                <a:latin typeface="Arial" pitchFamily="34" charset="0"/>
                <a:ea typeface="微软雅黑" pitchFamily="34" charset="-122"/>
              </a:rPr>
              <a:t>金蝶云星空平台</a:t>
            </a:r>
            <a:r>
              <a:rPr lang="zh-CN" altLang="en-US" sz="1600" b="1" dirty="0">
                <a:solidFill>
                  <a:srgbClr val="FFFFFF"/>
                </a:solidFill>
                <a:latin typeface="Arial" pitchFamily="34" charset="0"/>
                <a:ea typeface="微软雅黑" pitchFamily="34" charset="-122"/>
              </a:rPr>
              <a:t>化的业务架构，</a:t>
            </a:r>
            <a:r>
              <a:rPr lang="zh-CN" altLang="en-US" sz="1800" b="1" dirty="0">
                <a:solidFill>
                  <a:srgbClr val="33E997"/>
                </a:solidFill>
                <a:latin typeface="Arial" pitchFamily="34" charset="0"/>
                <a:ea typeface="微软雅黑" pitchFamily="34" charset="-122"/>
              </a:rPr>
              <a:t>有效支撑产业链行业解决方案的无缝接入</a:t>
            </a:r>
            <a:endParaRPr lang="en-US" altLang="zh-CN" sz="1800" b="1" dirty="0">
              <a:solidFill>
                <a:srgbClr val="33E997"/>
              </a:solidFill>
              <a:latin typeface="Arial" pitchFamily="34" charset="0"/>
              <a:ea typeface="微软雅黑" pitchFamily="34" charset="-122"/>
            </a:endParaRPr>
          </a:p>
        </p:txBody>
      </p:sp>
      <p:sp>
        <p:nvSpPr>
          <p:cNvPr id="69" name="TextBox 68"/>
          <p:cNvSpPr txBox="1"/>
          <p:nvPr/>
        </p:nvSpPr>
        <p:spPr>
          <a:xfrm>
            <a:off x="354398" y="2482910"/>
            <a:ext cx="602477" cy="523220"/>
          </a:xfrm>
          <a:prstGeom prst="rect">
            <a:avLst/>
          </a:prstGeom>
          <a:noFill/>
        </p:spPr>
        <p:txBody>
          <a:bodyPr wrap="square" rtlCol="0">
            <a:spAutoFit/>
          </a:bodyPr>
          <a:lstStyle/>
          <a:p>
            <a:r>
              <a:rPr lang="zh-CN" altLang="en-US" sz="1400" smtClean="0">
                <a:solidFill>
                  <a:srgbClr val="000000"/>
                </a:solidFill>
                <a:latin typeface="微软雅黑" pitchFamily="34" charset="-122"/>
                <a:ea typeface="微软雅黑" pitchFamily="34" charset="-122"/>
              </a:rPr>
              <a:t>预警平台</a:t>
            </a:r>
            <a:endParaRPr lang="zh-CN" altLang="en-US" sz="1400">
              <a:solidFill>
                <a:srgbClr val="000000"/>
              </a:solidFill>
              <a:latin typeface="微软雅黑" pitchFamily="34" charset="-122"/>
              <a:ea typeface="微软雅黑" pitchFamily="34" charset="-122"/>
            </a:endParaRPr>
          </a:p>
        </p:txBody>
      </p:sp>
      <p:sp>
        <p:nvSpPr>
          <p:cNvPr id="70" name="TextBox 69"/>
          <p:cNvSpPr txBox="1"/>
          <p:nvPr/>
        </p:nvSpPr>
        <p:spPr>
          <a:xfrm>
            <a:off x="683568" y="2102109"/>
            <a:ext cx="743631" cy="523220"/>
          </a:xfrm>
          <a:prstGeom prst="rect">
            <a:avLst/>
          </a:prstGeom>
          <a:noFill/>
        </p:spPr>
        <p:txBody>
          <a:bodyPr wrap="square" rtlCol="0">
            <a:spAutoFit/>
          </a:bodyPr>
          <a:lstStyle/>
          <a:p>
            <a:pPr algn="ctr"/>
            <a:r>
              <a:rPr lang="zh-CN" altLang="en-US" sz="1400" smtClean="0">
                <a:solidFill>
                  <a:srgbClr val="000000"/>
                </a:solidFill>
                <a:latin typeface="微软雅黑" pitchFamily="34" charset="-122"/>
                <a:ea typeface="微软雅黑" pitchFamily="34" charset="-122"/>
              </a:rPr>
              <a:t>全流程驱动</a:t>
            </a:r>
            <a:endParaRPr lang="zh-CN" altLang="en-US" sz="1400">
              <a:solidFill>
                <a:srgbClr val="000000"/>
              </a:solidFill>
              <a:latin typeface="微软雅黑" pitchFamily="34" charset="-122"/>
              <a:ea typeface="微软雅黑" pitchFamily="34" charset="-122"/>
            </a:endParaRPr>
          </a:p>
        </p:txBody>
      </p:sp>
      <p:sp>
        <p:nvSpPr>
          <p:cNvPr id="71" name="TextBox 70"/>
          <p:cNvSpPr txBox="1"/>
          <p:nvPr/>
        </p:nvSpPr>
        <p:spPr>
          <a:xfrm>
            <a:off x="1396703" y="1770080"/>
            <a:ext cx="743631" cy="523220"/>
          </a:xfrm>
          <a:prstGeom prst="rect">
            <a:avLst/>
          </a:prstGeom>
          <a:noFill/>
        </p:spPr>
        <p:txBody>
          <a:bodyPr wrap="square" rtlCol="0">
            <a:spAutoFit/>
          </a:bodyPr>
          <a:lstStyle/>
          <a:p>
            <a:pPr algn="ctr"/>
            <a:r>
              <a:rPr lang="zh-CN" altLang="en-US" sz="1400" smtClean="0">
                <a:solidFill>
                  <a:srgbClr val="000000"/>
                </a:solidFill>
                <a:latin typeface="微软雅黑" pitchFamily="34" charset="-122"/>
                <a:ea typeface="微软雅黑" pitchFamily="34" charset="-122"/>
              </a:rPr>
              <a:t>多核算体系</a:t>
            </a:r>
            <a:endParaRPr lang="zh-CN" altLang="en-US" sz="1400">
              <a:solidFill>
                <a:srgbClr val="000000"/>
              </a:solidFill>
              <a:latin typeface="微软雅黑" pitchFamily="34" charset="-122"/>
              <a:ea typeface="微软雅黑" pitchFamily="34" charset="-122"/>
            </a:endParaRPr>
          </a:p>
        </p:txBody>
      </p:sp>
      <p:sp>
        <p:nvSpPr>
          <p:cNvPr id="72" name="TextBox 71"/>
          <p:cNvSpPr txBox="1"/>
          <p:nvPr/>
        </p:nvSpPr>
        <p:spPr>
          <a:xfrm>
            <a:off x="2404381" y="1642281"/>
            <a:ext cx="743631" cy="523220"/>
          </a:xfrm>
          <a:prstGeom prst="rect">
            <a:avLst/>
          </a:prstGeom>
          <a:noFill/>
        </p:spPr>
        <p:txBody>
          <a:bodyPr wrap="square" rtlCol="0">
            <a:spAutoFit/>
          </a:bodyPr>
          <a:lstStyle/>
          <a:p>
            <a:pPr algn="ctr"/>
            <a:r>
              <a:rPr lang="zh-CN" altLang="en-US" sz="1400" smtClean="0">
                <a:solidFill>
                  <a:srgbClr val="000000"/>
                </a:solidFill>
                <a:latin typeface="微软雅黑" pitchFamily="34" charset="-122"/>
                <a:ea typeface="微软雅黑" pitchFamily="34" charset="-122"/>
              </a:rPr>
              <a:t>多会计准则</a:t>
            </a:r>
            <a:endParaRPr lang="zh-CN" altLang="en-US" sz="1400">
              <a:solidFill>
                <a:srgbClr val="000000"/>
              </a:solidFill>
              <a:latin typeface="微软雅黑" pitchFamily="34" charset="-122"/>
              <a:ea typeface="微软雅黑" pitchFamily="34" charset="-122"/>
            </a:endParaRPr>
          </a:p>
        </p:txBody>
      </p:sp>
      <p:sp>
        <p:nvSpPr>
          <p:cNvPr id="73" name="TextBox 72"/>
          <p:cNvSpPr txBox="1"/>
          <p:nvPr/>
        </p:nvSpPr>
        <p:spPr>
          <a:xfrm>
            <a:off x="3411046" y="1488060"/>
            <a:ext cx="800914" cy="523220"/>
          </a:xfrm>
          <a:prstGeom prst="rect">
            <a:avLst/>
          </a:prstGeom>
          <a:noFill/>
        </p:spPr>
        <p:txBody>
          <a:bodyPr wrap="square" rtlCol="0">
            <a:spAutoFit/>
          </a:bodyPr>
          <a:lstStyle/>
          <a:p>
            <a:r>
              <a:rPr lang="zh-CN" altLang="en-US" sz="1400" smtClean="0">
                <a:solidFill>
                  <a:srgbClr val="000000"/>
                </a:solidFill>
                <a:latin typeface="微软雅黑" pitchFamily="34" charset="-122"/>
                <a:ea typeface="微软雅黑" pitchFamily="34" charset="-122"/>
              </a:rPr>
              <a:t>智能会计平台</a:t>
            </a:r>
            <a:endParaRPr lang="zh-CN" altLang="en-US" sz="1400">
              <a:solidFill>
                <a:srgbClr val="000000"/>
              </a:solidFill>
              <a:latin typeface="微软雅黑" pitchFamily="34" charset="-122"/>
              <a:ea typeface="微软雅黑" pitchFamily="34" charset="-122"/>
            </a:endParaRPr>
          </a:p>
        </p:txBody>
      </p:sp>
      <p:sp>
        <p:nvSpPr>
          <p:cNvPr id="74" name="TextBox 73"/>
          <p:cNvSpPr txBox="1"/>
          <p:nvPr/>
        </p:nvSpPr>
        <p:spPr>
          <a:xfrm>
            <a:off x="4513262" y="1457722"/>
            <a:ext cx="602477" cy="523220"/>
          </a:xfrm>
          <a:prstGeom prst="rect">
            <a:avLst/>
          </a:prstGeom>
          <a:noFill/>
        </p:spPr>
        <p:txBody>
          <a:bodyPr wrap="square" rtlCol="0">
            <a:spAutoFit/>
          </a:bodyPr>
          <a:lstStyle/>
          <a:p>
            <a:r>
              <a:rPr lang="zh-CN" altLang="en-US" sz="1400" smtClean="0">
                <a:solidFill>
                  <a:srgbClr val="000000"/>
                </a:solidFill>
                <a:latin typeface="微软雅黑" pitchFamily="34" charset="-122"/>
                <a:ea typeface="微软雅黑" pitchFamily="34" charset="-122"/>
              </a:rPr>
              <a:t>核销平台</a:t>
            </a:r>
            <a:endParaRPr lang="zh-CN" altLang="en-US" sz="1400">
              <a:solidFill>
                <a:srgbClr val="000000"/>
              </a:solidFill>
              <a:latin typeface="微软雅黑" pitchFamily="34" charset="-122"/>
              <a:ea typeface="微软雅黑" pitchFamily="34" charset="-122"/>
            </a:endParaRPr>
          </a:p>
        </p:txBody>
      </p:sp>
      <p:sp>
        <p:nvSpPr>
          <p:cNvPr id="75" name="TextBox 74"/>
          <p:cNvSpPr txBox="1"/>
          <p:nvPr/>
        </p:nvSpPr>
        <p:spPr>
          <a:xfrm>
            <a:off x="5383302" y="1504298"/>
            <a:ext cx="602477" cy="523220"/>
          </a:xfrm>
          <a:prstGeom prst="rect">
            <a:avLst/>
          </a:prstGeom>
          <a:noFill/>
        </p:spPr>
        <p:txBody>
          <a:bodyPr wrap="square" rtlCol="0">
            <a:spAutoFit/>
          </a:bodyPr>
          <a:lstStyle/>
          <a:p>
            <a:r>
              <a:rPr lang="zh-CN" altLang="en-US" sz="1400" smtClean="0">
                <a:solidFill>
                  <a:srgbClr val="000000"/>
                </a:solidFill>
                <a:latin typeface="微软雅黑" pitchFamily="34" charset="-122"/>
                <a:ea typeface="微软雅黑" pitchFamily="34" charset="-122"/>
              </a:rPr>
              <a:t>核算平台</a:t>
            </a:r>
            <a:endParaRPr lang="zh-CN" altLang="en-US" sz="1400">
              <a:solidFill>
                <a:srgbClr val="000000"/>
              </a:solidFill>
              <a:latin typeface="微软雅黑" pitchFamily="34" charset="-122"/>
              <a:ea typeface="微软雅黑" pitchFamily="34" charset="-122"/>
            </a:endParaRPr>
          </a:p>
        </p:txBody>
      </p:sp>
      <p:sp>
        <p:nvSpPr>
          <p:cNvPr id="76" name="TextBox 75"/>
          <p:cNvSpPr txBox="1"/>
          <p:nvPr/>
        </p:nvSpPr>
        <p:spPr>
          <a:xfrm>
            <a:off x="6242949" y="1671358"/>
            <a:ext cx="602477" cy="523220"/>
          </a:xfrm>
          <a:prstGeom prst="rect">
            <a:avLst/>
          </a:prstGeom>
          <a:noFill/>
        </p:spPr>
        <p:txBody>
          <a:bodyPr wrap="square" rtlCol="0">
            <a:spAutoFit/>
          </a:bodyPr>
          <a:lstStyle/>
          <a:p>
            <a:r>
              <a:rPr lang="zh-CN" altLang="en-US" sz="1400" smtClean="0">
                <a:solidFill>
                  <a:srgbClr val="000000"/>
                </a:solidFill>
                <a:latin typeface="微软雅黑" pitchFamily="34" charset="-122"/>
                <a:ea typeface="微软雅黑" pitchFamily="34" charset="-122"/>
              </a:rPr>
              <a:t>辅助属性</a:t>
            </a:r>
            <a:endParaRPr lang="zh-CN" altLang="en-US" sz="1400">
              <a:solidFill>
                <a:srgbClr val="000000"/>
              </a:solidFill>
              <a:latin typeface="微软雅黑" pitchFamily="34" charset="-122"/>
              <a:ea typeface="微软雅黑" pitchFamily="34" charset="-122"/>
            </a:endParaRPr>
          </a:p>
        </p:txBody>
      </p:sp>
      <p:sp>
        <p:nvSpPr>
          <p:cNvPr id="77" name="TextBox 76"/>
          <p:cNvSpPr txBox="1"/>
          <p:nvPr/>
        </p:nvSpPr>
        <p:spPr>
          <a:xfrm>
            <a:off x="7020272" y="1824086"/>
            <a:ext cx="602477" cy="523220"/>
          </a:xfrm>
          <a:prstGeom prst="rect">
            <a:avLst/>
          </a:prstGeom>
          <a:noFill/>
        </p:spPr>
        <p:txBody>
          <a:bodyPr wrap="square" rtlCol="0">
            <a:spAutoFit/>
          </a:bodyPr>
          <a:lstStyle/>
          <a:p>
            <a:r>
              <a:rPr lang="zh-CN" altLang="en-US" sz="1400" smtClean="0">
                <a:solidFill>
                  <a:srgbClr val="000000"/>
                </a:solidFill>
                <a:latin typeface="微软雅黑" pitchFamily="34" charset="-122"/>
                <a:ea typeface="微软雅黑" pitchFamily="34" charset="-122"/>
              </a:rPr>
              <a:t>信用管理</a:t>
            </a:r>
            <a:endParaRPr lang="zh-CN" altLang="en-US" sz="1400">
              <a:solidFill>
                <a:srgbClr val="000000"/>
              </a:solidFill>
              <a:latin typeface="微软雅黑" pitchFamily="34" charset="-122"/>
              <a:ea typeface="微软雅黑" pitchFamily="34" charset="-122"/>
            </a:endParaRPr>
          </a:p>
        </p:txBody>
      </p:sp>
      <p:sp>
        <p:nvSpPr>
          <p:cNvPr id="78" name="TextBox 77"/>
          <p:cNvSpPr txBox="1"/>
          <p:nvPr/>
        </p:nvSpPr>
        <p:spPr>
          <a:xfrm>
            <a:off x="7713765" y="2163971"/>
            <a:ext cx="602477" cy="523220"/>
          </a:xfrm>
          <a:prstGeom prst="rect">
            <a:avLst/>
          </a:prstGeom>
          <a:noFill/>
        </p:spPr>
        <p:txBody>
          <a:bodyPr wrap="square" rtlCol="0">
            <a:spAutoFit/>
          </a:bodyPr>
          <a:lstStyle/>
          <a:p>
            <a:r>
              <a:rPr lang="zh-CN" altLang="en-US" sz="1400" smtClean="0">
                <a:solidFill>
                  <a:srgbClr val="000000"/>
                </a:solidFill>
                <a:latin typeface="微软雅黑" pitchFamily="34" charset="-122"/>
                <a:ea typeface="微软雅黑" pitchFamily="34" charset="-122"/>
              </a:rPr>
              <a:t>库存管理</a:t>
            </a:r>
            <a:endParaRPr lang="zh-CN" altLang="en-US" sz="1400">
              <a:solidFill>
                <a:srgbClr val="000000"/>
              </a:solidFill>
              <a:latin typeface="微软雅黑" pitchFamily="34" charset="-122"/>
              <a:ea typeface="微软雅黑" pitchFamily="34" charset="-122"/>
            </a:endParaRPr>
          </a:p>
        </p:txBody>
      </p:sp>
      <p:sp>
        <p:nvSpPr>
          <p:cNvPr id="79" name="TextBox 78"/>
          <p:cNvSpPr txBox="1"/>
          <p:nvPr/>
        </p:nvSpPr>
        <p:spPr>
          <a:xfrm>
            <a:off x="8100392" y="2537878"/>
            <a:ext cx="826449" cy="523220"/>
          </a:xfrm>
          <a:prstGeom prst="rect">
            <a:avLst/>
          </a:prstGeom>
          <a:noFill/>
        </p:spPr>
        <p:txBody>
          <a:bodyPr wrap="square" rtlCol="0">
            <a:spAutoFit/>
          </a:bodyPr>
          <a:lstStyle/>
          <a:p>
            <a:pPr algn="ctr"/>
            <a:r>
              <a:rPr lang="zh-CN" altLang="en-US" sz="1400" smtClean="0">
                <a:solidFill>
                  <a:srgbClr val="000000"/>
                </a:solidFill>
                <a:latin typeface="微软雅黑" pitchFamily="34" charset="-122"/>
                <a:ea typeface="微软雅黑" pitchFamily="34" charset="-122"/>
              </a:rPr>
              <a:t>组织间结算</a:t>
            </a:r>
            <a:endParaRPr lang="zh-CN" altLang="en-US" sz="1400">
              <a:solidFill>
                <a:srgbClr val="000000"/>
              </a:solidFill>
              <a:latin typeface="微软雅黑" pitchFamily="34" charset="-122"/>
              <a:ea typeface="微软雅黑" pitchFamily="34" charset="-122"/>
            </a:endParaRPr>
          </a:p>
        </p:txBody>
      </p:sp>
      <p:sp>
        <p:nvSpPr>
          <p:cNvPr id="80" name="TextBox 79"/>
          <p:cNvSpPr txBox="1"/>
          <p:nvPr/>
        </p:nvSpPr>
        <p:spPr>
          <a:xfrm>
            <a:off x="8049040" y="3022898"/>
            <a:ext cx="743631" cy="523220"/>
          </a:xfrm>
          <a:prstGeom prst="rect">
            <a:avLst/>
          </a:prstGeom>
          <a:noFill/>
        </p:spPr>
        <p:txBody>
          <a:bodyPr wrap="square" rtlCol="0">
            <a:spAutoFit/>
          </a:bodyPr>
          <a:lstStyle/>
          <a:p>
            <a:pPr algn="ctr"/>
            <a:r>
              <a:rPr lang="zh-CN" altLang="en-US" sz="1400" smtClean="0">
                <a:solidFill>
                  <a:srgbClr val="000000"/>
                </a:solidFill>
                <a:latin typeface="微软雅黑" pitchFamily="34" charset="-122"/>
                <a:ea typeface="微软雅黑" pitchFamily="34" charset="-122"/>
              </a:rPr>
              <a:t>开放的</a:t>
            </a:r>
            <a:r>
              <a:rPr lang="en-US" altLang="zh-CN" sz="1400" smtClean="0">
                <a:solidFill>
                  <a:srgbClr val="000000"/>
                </a:solidFill>
                <a:latin typeface="微软雅黑" pitchFamily="34" charset="-122"/>
                <a:ea typeface="微软雅黑" pitchFamily="34" charset="-122"/>
              </a:rPr>
              <a:t>MRP</a:t>
            </a:r>
            <a:endParaRPr lang="zh-CN" altLang="en-US" sz="140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5006449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effectLst>
                  <a:outerShdw blurRad="38100" dist="38100" dir="2700000" algn="tl">
                    <a:srgbClr val="C0C0C0"/>
                  </a:outerShdw>
                </a:effectLst>
                <a:latin typeface="微软雅黑" pitchFamily="34" charset="-122"/>
                <a:ea typeface="微软雅黑" pitchFamily="34" charset="-122"/>
              </a:rPr>
              <a:t>金蝶云星空技术架构特点</a:t>
            </a:r>
            <a:endParaRPr lang="zh-CN" altLang="en-US" dirty="0"/>
          </a:p>
        </p:txBody>
      </p:sp>
      <p:grpSp>
        <p:nvGrpSpPr>
          <p:cNvPr id="4" name="组合 3"/>
          <p:cNvGrpSpPr>
            <a:grpSpLocks/>
          </p:cNvGrpSpPr>
          <p:nvPr/>
        </p:nvGrpSpPr>
        <p:grpSpPr bwMode="auto">
          <a:xfrm>
            <a:off x="2359026" y="1277541"/>
            <a:ext cx="4454525" cy="683419"/>
            <a:chOff x="2359025" y="1702718"/>
            <a:chExt cx="4454525" cy="911225"/>
          </a:xfrm>
        </p:grpSpPr>
        <p:sp>
          <p:nvSpPr>
            <p:cNvPr id="5" name="AutoShape 57"/>
            <p:cNvSpPr>
              <a:spLocks noChangeArrowheads="1"/>
            </p:cNvSpPr>
            <p:nvPr/>
          </p:nvSpPr>
          <p:spPr bwMode="gray">
            <a:xfrm rot="5400000">
              <a:off x="2142331" y="1919412"/>
              <a:ext cx="865188" cy="431800"/>
            </a:xfrm>
            <a:prstGeom prst="upArrow">
              <a:avLst>
                <a:gd name="adj1" fmla="val 50093"/>
                <a:gd name="adj2" fmla="val 54046"/>
              </a:avLst>
            </a:prstGeom>
            <a:gradFill rotWithShape="1">
              <a:gsLst>
                <a:gs pos="0">
                  <a:srgbClr val="336699"/>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endParaRPr lang="zh-CN" altLang="en-US" sz="1800">
                <a:solidFill>
                  <a:srgbClr val="000000"/>
                </a:solidFill>
                <a:latin typeface="Arial" pitchFamily="34" charset="0"/>
                <a:ea typeface="宋体" pitchFamily="2" charset="-122"/>
              </a:endParaRPr>
            </a:p>
          </p:txBody>
        </p:sp>
        <p:sp>
          <p:nvSpPr>
            <p:cNvPr id="6" name="AutoShape 58"/>
            <p:cNvSpPr>
              <a:spLocks noChangeArrowheads="1"/>
            </p:cNvSpPr>
            <p:nvPr/>
          </p:nvSpPr>
          <p:spPr bwMode="gray">
            <a:xfrm rot="-5400000">
              <a:off x="6165056" y="1965450"/>
              <a:ext cx="865187" cy="431800"/>
            </a:xfrm>
            <a:prstGeom prst="upArrow">
              <a:avLst>
                <a:gd name="adj1" fmla="val 50093"/>
                <a:gd name="adj2" fmla="val 54046"/>
              </a:avLst>
            </a:prstGeom>
            <a:gradFill rotWithShape="1">
              <a:gsLst>
                <a:gs pos="0">
                  <a:srgbClr val="336699"/>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endParaRPr lang="zh-CN" altLang="en-US" sz="1800">
                <a:solidFill>
                  <a:srgbClr val="000000"/>
                </a:solidFill>
                <a:latin typeface="Arial" pitchFamily="34" charset="0"/>
                <a:ea typeface="宋体" pitchFamily="2" charset="-122"/>
              </a:endParaRPr>
            </a:p>
          </p:txBody>
        </p:sp>
      </p:grpSp>
      <p:grpSp>
        <p:nvGrpSpPr>
          <p:cNvPr id="7" name="组合 4"/>
          <p:cNvGrpSpPr>
            <a:grpSpLocks/>
          </p:cNvGrpSpPr>
          <p:nvPr/>
        </p:nvGrpSpPr>
        <p:grpSpPr bwMode="auto">
          <a:xfrm>
            <a:off x="2771775" y="1006079"/>
            <a:ext cx="3600450" cy="1187053"/>
            <a:chOff x="2771800" y="1340768"/>
            <a:chExt cx="3600400" cy="1584176"/>
          </a:xfrm>
        </p:grpSpPr>
        <p:grpSp>
          <p:nvGrpSpPr>
            <p:cNvPr id="8" name="组合 44"/>
            <p:cNvGrpSpPr>
              <a:grpSpLocks/>
            </p:cNvGrpSpPr>
            <p:nvPr/>
          </p:nvGrpSpPr>
          <p:grpSpPr bwMode="auto">
            <a:xfrm>
              <a:off x="2771800" y="1340768"/>
              <a:ext cx="3600400" cy="1584176"/>
              <a:chOff x="762000" y="1524000"/>
              <a:chExt cx="2362200" cy="1219200"/>
            </a:xfrm>
          </p:grpSpPr>
          <p:sp>
            <p:nvSpPr>
              <p:cNvPr id="13" name="Cloud 22"/>
              <p:cNvSpPr/>
              <p:nvPr/>
            </p:nvSpPr>
            <p:spPr>
              <a:xfrm>
                <a:off x="762000" y="1524000"/>
                <a:ext cx="2362200" cy="1219200"/>
              </a:xfrm>
              <a:prstGeom prst="cloud">
                <a:avLst/>
              </a:prstGeom>
              <a:solidFill>
                <a:srgbClr val="BBE0E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zh-CN" sz="1800" dirty="0">
                  <a:solidFill>
                    <a:srgbClr val="000099"/>
                  </a:solidFill>
                  <a:latin typeface="Corbel" pitchFamily="34" charset="0"/>
                </a:endParaRPr>
              </a:p>
            </p:txBody>
          </p:sp>
          <p:sp>
            <p:nvSpPr>
              <p:cNvPr id="14" name="矩形 32"/>
              <p:cNvSpPr>
                <a:spLocks noChangeArrowheads="1"/>
              </p:cNvSpPr>
              <p:nvPr/>
            </p:nvSpPr>
            <p:spPr bwMode="auto">
              <a:xfrm>
                <a:off x="1143000" y="1905000"/>
                <a:ext cx="1676400" cy="379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sz="1800" b="1">
                  <a:solidFill>
                    <a:srgbClr val="0070C0"/>
                  </a:solidFill>
                  <a:latin typeface="Arial" pitchFamily="34" charset="0"/>
                  <a:ea typeface="宋体" pitchFamily="2" charset="-122"/>
                </a:endParaRPr>
              </a:p>
            </p:txBody>
          </p:sp>
        </p:grpSp>
        <p:grpSp>
          <p:nvGrpSpPr>
            <p:cNvPr id="9" name="组合 6"/>
            <p:cNvGrpSpPr>
              <a:grpSpLocks/>
            </p:cNvGrpSpPr>
            <p:nvPr/>
          </p:nvGrpSpPr>
          <p:grpSpPr bwMode="auto">
            <a:xfrm>
              <a:off x="3207364" y="1629693"/>
              <a:ext cx="2881918" cy="1293712"/>
              <a:chOff x="3207364" y="1629693"/>
              <a:chExt cx="2881918" cy="1293712"/>
            </a:xfrm>
          </p:grpSpPr>
          <p:sp>
            <p:nvSpPr>
              <p:cNvPr id="11" name="Rectangle 59"/>
              <p:cNvSpPr>
                <a:spLocks noChangeArrowheads="1"/>
              </p:cNvSpPr>
              <p:nvPr/>
            </p:nvSpPr>
            <p:spPr bwMode="black">
              <a:xfrm>
                <a:off x="3347864" y="1629693"/>
                <a:ext cx="2741418" cy="492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800" b="1">
                    <a:solidFill>
                      <a:srgbClr val="000000"/>
                    </a:solidFill>
                    <a:latin typeface="Calibri" pitchFamily="34" charset="0"/>
                    <a:ea typeface="宋体" pitchFamily="2" charset="-122"/>
                  </a:rPr>
                  <a:t>企业管理软件协同开发云</a:t>
                </a:r>
                <a:endParaRPr lang="en-US" altLang="zh-CN" sz="1800" b="1">
                  <a:solidFill>
                    <a:srgbClr val="000000"/>
                  </a:solidFill>
                  <a:latin typeface="Calibri" pitchFamily="34" charset="0"/>
                  <a:ea typeface="宋体" pitchFamily="2" charset="-122"/>
                </a:endParaRPr>
              </a:p>
            </p:txBody>
          </p:sp>
          <p:sp>
            <p:nvSpPr>
              <p:cNvPr id="12" name="Rectangle 60"/>
              <p:cNvSpPr>
                <a:spLocks noChangeArrowheads="1"/>
              </p:cNvSpPr>
              <p:nvPr/>
            </p:nvSpPr>
            <p:spPr bwMode="black">
              <a:xfrm>
                <a:off x="3207364" y="2060847"/>
                <a:ext cx="2508985" cy="862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1800" b="1">
                    <a:solidFill>
                      <a:srgbClr val="00B050"/>
                    </a:solidFill>
                    <a:latin typeface="Arial" pitchFamily="34" charset="0"/>
                    <a:ea typeface="宋体" pitchFamily="2" charset="-122"/>
                  </a:rPr>
                  <a:t>联合伙伴开发</a:t>
                </a:r>
                <a:endParaRPr lang="en-US" altLang="zh-CN" sz="1800" b="1">
                  <a:solidFill>
                    <a:srgbClr val="00B050"/>
                  </a:solidFill>
                  <a:latin typeface="Arial" pitchFamily="34" charset="0"/>
                  <a:ea typeface="宋体" pitchFamily="2" charset="-122"/>
                </a:endParaRPr>
              </a:p>
              <a:p>
                <a:pPr algn="ctr"/>
                <a:r>
                  <a:rPr lang="zh-CN" altLang="en-US" sz="1800" b="1">
                    <a:solidFill>
                      <a:srgbClr val="00B050"/>
                    </a:solidFill>
                    <a:latin typeface="Arial" pitchFamily="34" charset="0"/>
                    <a:ea typeface="宋体" pitchFamily="2" charset="-122"/>
                  </a:rPr>
                  <a:t>更多优秀企业管理应用</a:t>
                </a:r>
                <a:endParaRPr lang="en-US" altLang="zh-CN" sz="1800" b="1">
                  <a:solidFill>
                    <a:srgbClr val="00B050"/>
                  </a:solidFill>
                  <a:latin typeface="Arial" pitchFamily="34" charset="0"/>
                  <a:ea typeface="宋体" pitchFamily="2" charset="-122"/>
                </a:endParaRPr>
              </a:p>
            </p:txBody>
          </p:sp>
        </p:grpSp>
        <p:sp>
          <p:nvSpPr>
            <p:cNvPr id="10" name="Line 61"/>
            <p:cNvSpPr>
              <a:spLocks noChangeShapeType="1"/>
            </p:cNvSpPr>
            <p:nvPr/>
          </p:nvSpPr>
          <p:spPr bwMode="gray">
            <a:xfrm>
              <a:off x="2951186" y="2054203"/>
              <a:ext cx="3243217" cy="0"/>
            </a:xfrm>
            <a:prstGeom prst="line">
              <a:avLst/>
            </a:prstGeom>
            <a:noFill/>
            <a:ln w="9525">
              <a:solidFill>
                <a:srgbClr val="EAEAEA"/>
              </a:solidFill>
              <a:prstDash val="dash"/>
              <a:round/>
              <a:headEnd/>
              <a:tailEnd/>
            </a:ln>
            <a:effectLst>
              <a:outerShdw dist="17961" dir="18900000" algn="ctr" rotWithShape="0">
                <a:srgbClr val="808080"/>
              </a:outerShdw>
            </a:effectLst>
            <a:extLst>
              <a:ext uri="{909E8E84-426E-40DD-AFC4-6F175D3DCCD1}">
                <a14:hiddenFill xmlns:a14="http://schemas.microsoft.com/office/drawing/2010/main">
                  <a:noFill/>
                </a14:hiddenFill>
              </a:ext>
            </a:extLst>
          </p:spPr>
          <p:txBody>
            <a:bodyPr wrap="none" anchor="ctr"/>
            <a:lstStyle/>
            <a:p>
              <a:endParaRPr lang="zh-CN" altLang="en-US" sz="1800">
                <a:solidFill>
                  <a:srgbClr val="000000"/>
                </a:solidFill>
                <a:latin typeface="Arial" pitchFamily="34" charset="0"/>
                <a:ea typeface="宋体" pitchFamily="2" charset="-122"/>
              </a:endParaRPr>
            </a:p>
          </p:txBody>
        </p:sp>
      </p:grpSp>
      <p:grpSp>
        <p:nvGrpSpPr>
          <p:cNvPr id="15" name="组合 12"/>
          <p:cNvGrpSpPr>
            <a:grpSpLocks/>
          </p:cNvGrpSpPr>
          <p:nvPr/>
        </p:nvGrpSpPr>
        <p:grpSpPr bwMode="auto">
          <a:xfrm>
            <a:off x="6921500" y="1012031"/>
            <a:ext cx="1658938" cy="571500"/>
            <a:chOff x="6921500" y="1348706"/>
            <a:chExt cx="1658938" cy="762000"/>
          </a:xfrm>
        </p:grpSpPr>
        <p:sp>
          <p:nvSpPr>
            <p:cNvPr id="16" name="AutoShape 64"/>
            <p:cNvSpPr>
              <a:spLocks noChangeArrowheads="1"/>
            </p:cNvSpPr>
            <p:nvPr/>
          </p:nvSpPr>
          <p:spPr bwMode="gray">
            <a:xfrm>
              <a:off x="6921500" y="1348706"/>
              <a:ext cx="1658938" cy="762000"/>
            </a:xfrm>
            <a:prstGeom prst="roundRect">
              <a:avLst>
                <a:gd name="adj" fmla="val 16667"/>
              </a:avLst>
            </a:prstGeom>
            <a:solidFill>
              <a:srgbClr val="FBA993"/>
            </a:solidFill>
            <a:ln w="38100" algn="ctr">
              <a:solidFill>
                <a:srgbClr val="FFFFFF">
                  <a:alpha val="70195"/>
                </a:srgbClr>
              </a:solidFill>
              <a:round/>
              <a:headEnd/>
              <a:tailEnd/>
            </a:ln>
          </p:spPr>
          <p:txBody>
            <a:bodyPr wrap="none" anchor="ctr"/>
            <a:lstStyle/>
            <a:p>
              <a:endParaRPr lang="zh-CN" altLang="en-US" sz="1800">
                <a:solidFill>
                  <a:srgbClr val="000000"/>
                </a:solidFill>
                <a:latin typeface="Arial" pitchFamily="34" charset="0"/>
                <a:ea typeface="宋体" pitchFamily="2" charset="-122"/>
              </a:endParaRPr>
            </a:p>
          </p:txBody>
        </p:sp>
        <p:sp>
          <p:nvSpPr>
            <p:cNvPr id="17" name="Text Box 65"/>
            <p:cNvSpPr txBox="1">
              <a:spLocks noChangeArrowheads="1"/>
            </p:cNvSpPr>
            <p:nvPr/>
          </p:nvSpPr>
          <p:spPr bwMode="black">
            <a:xfrm>
              <a:off x="7050088" y="1536031"/>
              <a:ext cx="1393825" cy="533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宋体" pitchFamily="2" charset="-122"/>
                  <a:ea typeface="宋体" pitchFamily="2" charset="-122"/>
                </a:defRPr>
              </a:lvl1pPr>
              <a:lvl2pPr marL="742950" indent="-285750" eaLnBrk="0" hangingPunct="0">
                <a:defRPr sz="2000">
                  <a:solidFill>
                    <a:schemeClr val="tx1"/>
                  </a:solidFill>
                  <a:latin typeface="宋体" pitchFamily="2" charset="-122"/>
                  <a:ea typeface="宋体" pitchFamily="2" charset="-122"/>
                </a:defRPr>
              </a:lvl2pPr>
              <a:lvl3pPr marL="1143000" indent="-228600" eaLnBrk="0" hangingPunct="0">
                <a:defRPr sz="2000">
                  <a:solidFill>
                    <a:schemeClr val="tx1"/>
                  </a:solidFill>
                  <a:latin typeface="宋体" pitchFamily="2" charset="-122"/>
                  <a:ea typeface="宋体" pitchFamily="2" charset="-122"/>
                </a:defRPr>
              </a:lvl3pPr>
              <a:lvl4pPr marL="1600200" indent="-228600" eaLnBrk="0" hangingPunct="0">
                <a:defRPr sz="2000">
                  <a:solidFill>
                    <a:schemeClr val="tx1"/>
                  </a:solidFill>
                  <a:latin typeface="宋体" pitchFamily="2" charset="-122"/>
                  <a:ea typeface="宋体" pitchFamily="2" charset="-122"/>
                </a:defRPr>
              </a:lvl4pPr>
              <a:lvl5pPr marL="2057400" indent="-228600" eaLnBrk="0" hangingPunct="0">
                <a:defRPr sz="20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0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0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0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000">
                  <a:solidFill>
                    <a:schemeClr val="tx1"/>
                  </a:solidFill>
                  <a:latin typeface="宋体" pitchFamily="2" charset="-122"/>
                  <a:ea typeface="宋体" pitchFamily="2" charset="-122"/>
                </a:defRPr>
              </a:lvl9pPr>
            </a:lstStyle>
            <a:p>
              <a:pPr algn="ctr" eaLnBrk="1" hangingPunct="1">
                <a:spcBef>
                  <a:spcPct val="50000"/>
                </a:spcBef>
              </a:pPr>
              <a:r>
                <a:rPr lang="zh-CN" altLang="en-US">
                  <a:solidFill>
                    <a:srgbClr val="000000"/>
                  </a:solidFill>
                  <a:latin typeface="Calibri" pitchFamily="34" charset="0"/>
                </a:rPr>
                <a:t>标准性</a:t>
              </a:r>
              <a:endParaRPr lang="en-US" altLang="zh-CN">
                <a:solidFill>
                  <a:srgbClr val="000000"/>
                </a:solidFill>
                <a:latin typeface="Calibri" pitchFamily="34" charset="0"/>
              </a:endParaRPr>
            </a:p>
          </p:txBody>
        </p:sp>
      </p:grpSp>
      <p:grpSp>
        <p:nvGrpSpPr>
          <p:cNvPr id="18" name="组合 15"/>
          <p:cNvGrpSpPr>
            <a:grpSpLocks/>
          </p:cNvGrpSpPr>
          <p:nvPr/>
        </p:nvGrpSpPr>
        <p:grpSpPr bwMode="auto">
          <a:xfrm>
            <a:off x="6916739" y="1710929"/>
            <a:ext cx="1658937" cy="571500"/>
            <a:chOff x="6916738" y="2280568"/>
            <a:chExt cx="1658937" cy="762000"/>
          </a:xfrm>
        </p:grpSpPr>
        <p:sp>
          <p:nvSpPr>
            <p:cNvPr id="19" name="AutoShape 63"/>
            <p:cNvSpPr>
              <a:spLocks noChangeArrowheads="1"/>
            </p:cNvSpPr>
            <p:nvPr/>
          </p:nvSpPr>
          <p:spPr bwMode="gray">
            <a:xfrm>
              <a:off x="6916738" y="2280568"/>
              <a:ext cx="1658937" cy="762000"/>
            </a:xfrm>
            <a:prstGeom prst="roundRect">
              <a:avLst>
                <a:gd name="adj" fmla="val 16667"/>
              </a:avLst>
            </a:prstGeom>
            <a:solidFill>
              <a:srgbClr val="FBA993"/>
            </a:solidFill>
            <a:ln w="38100" algn="ctr">
              <a:solidFill>
                <a:srgbClr val="FFFFFF">
                  <a:alpha val="70195"/>
                </a:srgbClr>
              </a:solidFill>
              <a:round/>
              <a:headEnd/>
              <a:tailEnd/>
            </a:ln>
          </p:spPr>
          <p:txBody>
            <a:bodyPr wrap="none" anchor="ctr"/>
            <a:lstStyle/>
            <a:p>
              <a:endParaRPr lang="zh-CN" altLang="en-US" sz="1800">
                <a:solidFill>
                  <a:srgbClr val="000000"/>
                </a:solidFill>
                <a:latin typeface="Arial" pitchFamily="34" charset="0"/>
                <a:ea typeface="宋体" pitchFamily="2" charset="-122"/>
              </a:endParaRPr>
            </a:p>
          </p:txBody>
        </p:sp>
        <p:sp>
          <p:nvSpPr>
            <p:cNvPr id="20" name="Text Box 66"/>
            <p:cNvSpPr txBox="1">
              <a:spLocks noChangeArrowheads="1"/>
            </p:cNvSpPr>
            <p:nvPr/>
          </p:nvSpPr>
          <p:spPr bwMode="black">
            <a:xfrm>
              <a:off x="7050088" y="2466307"/>
              <a:ext cx="1393825" cy="533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宋体" pitchFamily="2" charset="-122"/>
                  <a:ea typeface="宋体" pitchFamily="2" charset="-122"/>
                </a:defRPr>
              </a:lvl1pPr>
              <a:lvl2pPr marL="742950" indent="-285750" eaLnBrk="0" hangingPunct="0">
                <a:defRPr sz="2000">
                  <a:solidFill>
                    <a:schemeClr val="tx1"/>
                  </a:solidFill>
                  <a:latin typeface="宋体" pitchFamily="2" charset="-122"/>
                  <a:ea typeface="宋体" pitchFamily="2" charset="-122"/>
                </a:defRPr>
              </a:lvl2pPr>
              <a:lvl3pPr marL="1143000" indent="-228600" eaLnBrk="0" hangingPunct="0">
                <a:defRPr sz="2000">
                  <a:solidFill>
                    <a:schemeClr val="tx1"/>
                  </a:solidFill>
                  <a:latin typeface="宋体" pitchFamily="2" charset="-122"/>
                  <a:ea typeface="宋体" pitchFamily="2" charset="-122"/>
                </a:defRPr>
              </a:lvl3pPr>
              <a:lvl4pPr marL="1600200" indent="-228600" eaLnBrk="0" hangingPunct="0">
                <a:defRPr sz="2000">
                  <a:solidFill>
                    <a:schemeClr val="tx1"/>
                  </a:solidFill>
                  <a:latin typeface="宋体" pitchFamily="2" charset="-122"/>
                  <a:ea typeface="宋体" pitchFamily="2" charset="-122"/>
                </a:defRPr>
              </a:lvl4pPr>
              <a:lvl5pPr marL="2057400" indent="-228600" eaLnBrk="0" hangingPunct="0">
                <a:defRPr sz="20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0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0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0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000">
                  <a:solidFill>
                    <a:schemeClr val="tx1"/>
                  </a:solidFill>
                  <a:latin typeface="宋体" pitchFamily="2" charset="-122"/>
                  <a:ea typeface="宋体" pitchFamily="2" charset="-122"/>
                </a:defRPr>
              </a:lvl9pPr>
            </a:lstStyle>
            <a:p>
              <a:pPr algn="ctr" eaLnBrk="1" hangingPunct="1">
                <a:spcBef>
                  <a:spcPct val="50000"/>
                </a:spcBef>
              </a:pPr>
              <a:r>
                <a:rPr lang="zh-CN" altLang="en-US">
                  <a:solidFill>
                    <a:srgbClr val="000000"/>
                  </a:solidFill>
                  <a:latin typeface="Calibri" pitchFamily="34" charset="0"/>
                </a:rPr>
                <a:t>易用性</a:t>
              </a:r>
              <a:endParaRPr lang="en-US" altLang="zh-CN">
                <a:solidFill>
                  <a:srgbClr val="000000"/>
                </a:solidFill>
                <a:latin typeface="Calibri" pitchFamily="34" charset="0"/>
              </a:endParaRPr>
            </a:p>
          </p:txBody>
        </p:sp>
      </p:grpSp>
      <p:grpSp>
        <p:nvGrpSpPr>
          <p:cNvPr id="21" name="组合 18"/>
          <p:cNvGrpSpPr>
            <a:grpSpLocks/>
          </p:cNvGrpSpPr>
          <p:nvPr/>
        </p:nvGrpSpPr>
        <p:grpSpPr bwMode="auto">
          <a:xfrm>
            <a:off x="627064" y="1006079"/>
            <a:ext cx="1658937" cy="571500"/>
            <a:chOff x="627063" y="1340768"/>
            <a:chExt cx="1658937" cy="762000"/>
          </a:xfrm>
        </p:grpSpPr>
        <p:sp>
          <p:nvSpPr>
            <p:cNvPr id="22" name="AutoShape 62"/>
            <p:cNvSpPr>
              <a:spLocks noChangeArrowheads="1"/>
            </p:cNvSpPr>
            <p:nvPr/>
          </p:nvSpPr>
          <p:spPr bwMode="gray">
            <a:xfrm>
              <a:off x="627063" y="1340768"/>
              <a:ext cx="1658937" cy="762000"/>
            </a:xfrm>
            <a:prstGeom prst="roundRect">
              <a:avLst>
                <a:gd name="adj" fmla="val 16667"/>
              </a:avLst>
            </a:prstGeom>
            <a:solidFill>
              <a:srgbClr val="FEA94C"/>
            </a:solidFill>
            <a:ln w="38100" algn="ctr">
              <a:solidFill>
                <a:srgbClr val="FFFFFF">
                  <a:alpha val="70195"/>
                </a:srgbClr>
              </a:solidFill>
              <a:round/>
              <a:headEnd/>
              <a:tailEnd/>
            </a:ln>
          </p:spPr>
          <p:txBody>
            <a:bodyPr wrap="none" anchor="ctr"/>
            <a:lstStyle/>
            <a:p>
              <a:endParaRPr lang="zh-CN" altLang="en-US" sz="1800">
                <a:solidFill>
                  <a:srgbClr val="000000"/>
                </a:solidFill>
                <a:latin typeface="Arial" pitchFamily="34" charset="0"/>
                <a:ea typeface="宋体" pitchFamily="2" charset="-122"/>
              </a:endParaRPr>
            </a:p>
          </p:txBody>
        </p:sp>
        <p:sp>
          <p:nvSpPr>
            <p:cNvPr id="23" name="Text Box 67"/>
            <p:cNvSpPr txBox="1">
              <a:spLocks noChangeArrowheads="1"/>
            </p:cNvSpPr>
            <p:nvPr/>
          </p:nvSpPr>
          <p:spPr bwMode="black">
            <a:xfrm>
              <a:off x="752475" y="1545556"/>
              <a:ext cx="1393825" cy="533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宋体" pitchFamily="2" charset="-122"/>
                  <a:ea typeface="宋体" pitchFamily="2" charset="-122"/>
                </a:defRPr>
              </a:lvl1pPr>
              <a:lvl2pPr marL="742950" indent="-285750" eaLnBrk="0" hangingPunct="0">
                <a:defRPr sz="2000">
                  <a:solidFill>
                    <a:schemeClr val="tx1"/>
                  </a:solidFill>
                  <a:latin typeface="宋体" pitchFamily="2" charset="-122"/>
                  <a:ea typeface="宋体" pitchFamily="2" charset="-122"/>
                </a:defRPr>
              </a:lvl2pPr>
              <a:lvl3pPr marL="1143000" indent="-228600" eaLnBrk="0" hangingPunct="0">
                <a:defRPr sz="2000">
                  <a:solidFill>
                    <a:schemeClr val="tx1"/>
                  </a:solidFill>
                  <a:latin typeface="宋体" pitchFamily="2" charset="-122"/>
                  <a:ea typeface="宋体" pitchFamily="2" charset="-122"/>
                </a:defRPr>
              </a:lvl3pPr>
              <a:lvl4pPr marL="1600200" indent="-228600" eaLnBrk="0" hangingPunct="0">
                <a:defRPr sz="2000">
                  <a:solidFill>
                    <a:schemeClr val="tx1"/>
                  </a:solidFill>
                  <a:latin typeface="宋体" pitchFamily="2" charset="-122"/>
                  <a:ea typeface="宋体" pitchFamily="2" charset="-122"/>
                </a:defRPr>
              </a:lvl4pPr>
              <a:lvl5pPr marL="2057400" indent="-228600" eaLnBrk="0" hangingPunct="0">
                <a:defRPr sz="20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0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0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0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000">
                  <a:solidFill>
                    <a:schemeClr val="tx1"/>
                  </a:solidFill>
                  <a:latin typeface="宋体" pitchFamily="2" charset="-122"/>
                  <a:ea typeface="宋体" pitchFamily="2" charset="-122"/>
                </a:defRPr>
              </a:lvl9pPr>
            </a:lstStyle>
            <a:p>
              <a:pPr algn="ctr" eaLnBrk="1" hangingPunct="1">
                <a:spcBef>
                  <a:spcPct val="50000"/>
                </a:spcBef>
              </a:pPr>
              <a:r>
                <a:rPr lang="zh-CN" altLang="en-US">
                  <a:solidFill>
                    <a:srgbClr val="000000"/>
                  </a:solidFill>
                  <a:latin typeface="Calibri" pitchFamily="34" charset="0"/>
                </a:rPr>
                <a:t>开放性</a:t>
              </a:r>
              <a:endParaRPr lang="en-US" altLang="zh-CN">
                <a:solidFill>
                  <a:srgbClr val="000000"/>
                </a:solidFill>
                <a:latin typeface="Calibri" pitchFamily="34" charset="0"/>
              </a:endParaRPr>
            </a:p>
          </p:txBody>
        </p:sp>
      </p:grpSp>
      <p:grpSp>
        <p:nvGrpSpPr>
          <p:cNvPr id="24" name="组合 21"/>
          <p:cNvGrpSpPr>
            <a:grpSpLocks/>
          </p:cNvGrpSpPr>
          <p:nvPr/>
        </p:nvGrpSpPr>
        <p:grpSpPr bwMode="auto">
          <a:xfrm>
            <a:off x="627064" y="1719263"/>
            <a:ext cx="1658937" cy="571500"/>
            <a:chOff x="627063" y="2291681"/>
            <a:chExt cx="1658937" cy="762000"/>
          </a:xfrm>
        </p:grpSpPr>
        <p:sp>
          <p:nvSpPr>
            <p:cNvPr id="25" name="AutoShape 53"/>
            <p:cNvSpPr>
              <a:spLocks noChangeArrowheads="1"/>
            </p:cNvSpPr>
            <p:nvPr/>
          </p:nvSpPr>
          <p:spPr bwMode="gray">
            <a:xfrm>
              <a:off x="627063" y="2291681"/>
              <a:ext cx="1658937" cy="762000"/>
            </a:xfrm>
            <a:prstGeom prst="roundRect">
              <a:avLst>
                <a:gd name="adj" fmla="val 16667"/>
              </a:avLst>
            </a:prstGeom>
            <a:solidFill>
              <a:srgbClr val="FEA94C"/>
            </a:solidFill>
            <a:ln w="38100" algn="ctr">
              <a:solidFill>
                <a:srgbClr val="FFFFFF">
                  <a:alpha val="70195"/>
                </a:srgbClr>
              </a:solidFill>
              <a:round/>
              <a:headEnd/>
              <a:tailEnd/>
            </a:ln>
          </p:spPr>
          <p:txBody>
            <a:bodyPr wrap="none" anchor="ctr"/>
            <a:lstStyle/>
            <a:p>
              <a:endParaRPr lang="zh-CN" altLang="en-US" sz="1800">
                <a:solidFill>
                  <a:srgbClr val="000000"/>
                </a:solidFill>
                <a:latin typeface="Arial" pitchFamily="34" charset="0"/>
                <a:ea typeface="宋体" pitchFamily="2" charset="-122"/>
              </a:endParaRPr>
            </a:p>
          </p:txBody>
        </p:sp>
        <p:sp>
          <p:nvSpPr>
            <p:cNvPr id="26" name="Text Box 68"/>
            <p:cNvSpPr txBox="1">
              <a:spLocks noChangeArrowheads="1"/>
            </p:cNvSpPr>
            <p:nvPr/>
          </p:nvSpPr>
          <p:spPr bwMode="black">
            <a:xfrm>
              <a:off x="752475" y="2485356"/>
              <a:ext cx="1393825" cy="533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宋体" pitchFamily="2" charset="-122"/>
                  <a:ea typeface="宋体" pitchFamily="2" charset="-122"/>
                </a:defRPr>
              </a:lvl1pPr>
              <a:lvl2pPr marL="742950" indent="-285750" eaLnBrk="0" hangingPunct="0">
                <a:defRPr sz="2000">
                  <a:solidFill>
                    <a:schemeClr val="tx1"/>
                  </a:solidFill>
                  <a:latin typeface="宋体" pitchFamily="2" charset="-122"/>
                  <a:ea typeface="宋体" pitchFamily="2" charset="-122"/>
                </a:defRPr>
              </a:lvl2pPr>
              <a:lvl3pPr marL="1143000" indent="-228600" eaLnBrk="0" hangingPunct="0">
                <a:defRPr sz="2000">
                  <a:solidFill>
                    <a:schemeClr val="tx1"/>
                  </a:solidFill>
                  <a:latin typeface="宋体" pitchFamily="2" charset="-122"/>
                  <a:ea typeface="宋体" pitchFamily="2" charset="-122"/>
                </a:defRPr>
              </a:lvl3pPr>
              <a:lvl4pPr marL="1600200" indent="-228600" eaLnBrk="0" hangingPunct="0">
                <a:defRPr sz="2000">
                  <a:solidFill>
                    <a:schemeClr val="tx1"/>
                  </a:solidFill>
                  <a:latin typeface="宋体" pitchFamily="2" charset="-122"/>
                  <a:ea typeface="宋体" pitchFamily="2" charset="-122"/>
                </a:defRPr>
              </a:lvl4pPr>
              <a:lvl5pPr marL="2057400" indent="-228600" eaLnBrk="0" hangingPunct="0">
                <a:defRPr sz="20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0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0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0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000">
                  <a:solidFill>
                    <a:schemeClr val="tx1"/>
                  </a:solidFill>
                  <a:latin typeface="宋体" pitchFamily="2" charset="-122"/>
                  <a:ea typeface="宋体" pitchFamily="2" charset="-122"/>
                </a:defRPr>
              </a:lvl9pPr>
            </a:lstStyle>
            <a:p>
              <a:pPr algn="ctr" eaLnBrk="1" hangingPunct="1">
                <a:spcBef>
                  <a:spcPct val="50000"/>
                </a:spcBef>
              </a:pPr>
              <a:r>
                <a:rPr lang="zh-CN" altLang="en-US">
                  <a:solidFill>
                    <a:srgbClr val="000000"/>
                  </a:solidFill>
                  <a:latin typeface="Calibri" pitchFamily="34" charset="0"/>
                </a:rPr>
                <a:t>动态性</a:t>
              </a:r>
              <a:endParaRPr lang="en-US" altLang="zh-CN">
                <a:solidFill>
                  <a:srgbClr val="000000"/>
                </a:solidFill>
                <a:latin typeface="Calibri" pitchFamily="34" charset="0"/>
              </a:endParaRPr>
            </a:p>
          </p:txBody>
        </p:sp>
      </p:grpSp>
      <p:grpSp>
        <p:nvGrpSpPr>
          <p:cNvPr id="27" name="组合 24"/>
          <p:cNvGrpSpPr>
            <a:grpSpLocks/>
          </p:cNvGrpSpPr>
          <p:nvPr/>
        </p:nvGrpSpPr>
        <p:grpSpPr bwMode="auto">
          <a:xfrm>
            <a:off x="1417639" y="3151586"/>
            <a:ext cx="6294437" cy="1328795"/>
            <a:chOff x="1417638" y="4201443"/>
            <a:chExt cx="6294437" cy="1771862"/>
          </a:xfrm>
        </p:grpSpPr>
        <p:sp>
          <p:nvSpPr>
            <p:cNvPr id="28" name="Oval 56"/>
            <p:cNvSpPr>
              <a:spLocks noChangeArrowheads="1"/>
            </p:cNvSpPr>
            <p:nvPr/>
          </p:nvSpPr>
          <p:spPr bwMode="gray">
            <a:xfrm>
              <a:off x="1417638" y="4201443"/>
              <a:ext cx="6294437" cy="1451087"/>
            </a:xfrm>
            <a:prstGeom prst="ellipse">
              <a:avLst/>
            </a:prstGeom>
            <a:gradFill rotWithShape="1">
              <a:gsLst>
                <a:gs pos="0">
                  <a:srgbClr val="FFFF66"/>
                </a:gs>
                <a:gs pos="100000">
                  <a:srgbClr val="FFFFFF"/>
                </a:gs>
              </a:gsLst>
              <a:path path="rect">
                <a:fillToRect t="100000" r="100000"/>
              </a:path>
            </a:gradFill>
            <a:ln>
              <a:noFill/>
            </a:ln>
            <a:effectLst>
              <a:outerShdw dist="107763" dir="2700000" algn="ctr" rotWithShape="0">
                <a:srgbClr val="808080">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800">
                <a:solidFill>
                  <a:srgbClr val="000000"/>
                </a:solidFill>
                <a:latin typeface="Arial" pitchFamily="34" charset="0"/>
                <a:ea typeface="宋体" pitchFamily="2" charset="-122"/>
              </a:endParaRPr>
            </a:p>
          </p:txBody>
        </p:sp>
        <p:sp>
          <p:nvSpPr>
            <p:cNvPr id="29" name="Rectangle 69"/>
            <p:cNvSpPr>
              <a:spLocks noChangeArrowheads="1"/>
            </p:cNvSpPr>
            <p:nvPr/>
          </p:nvSpPr>
          <p:spPr bwMode="auto">
            <a:xfrm>
              <a:off x="1649413" y="4372744"/>
              <a:ext cx="5808662" cy="1600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buFont typeface="Wingdings" pitchFamily="2" charset="2"/>
                <a:buChar char="n"/>
              </a:pPr>
              <a:r>
                <a:rPr lang="zh-CN" altLang="en-US" sz="1800">
                  <a:solidFill>
                    <a:srgbClr val="000000"/>
                  </a:solidFill>
                  <a:latin typeface="Arial" pitchFamily="34" charset="0"/>
                  <a:ea typeface="宋体" pitchFamily="2" charset="-122"/>
                </a:rPr>
                <a:t>快速配置</a:t>
              </a:r>
              <a:endParaRPr lang="en-US" altLang="zh-CN" sz="1800">
                <a:solidFill>
                  <a:srgbClr val="000000"/>
                </a:solidFill>
                <a:latin typeface="Arial" pitchFamily="34" charset="0"/>
                <a:ea typeface="宋体" pitchFamily="2" charset="-122"/>
              </a:endParaRPr>
            </a:p>
            <a:p>
              <a:pPr algn="ctr">
                <a:buFont typeface="Wingdings" pitchFamily="2" charset="2"/>
                <a:buChar char="n"/>
              </a:pPr>
              <a:r>
                <a:rPr lang="zh-CN" altLang="en-US" sz="1800">
                  <a:solidFill>
                    <a:srgbClr val="000000"/>
                  </a:solidFill>
                  <a:latin typeface="Arial" pitchFamily="34" charset="0"/>
                  <a:ea typeface="宋体" pitchFamily="2" charset="-122"/>
                </a:rPr>
                <a:t>快速实施</a:t>
              </a:r>
              <a:endParaRPr lang="en-US" altLang="zh-CN" sz="1800">
                <a:solidFill>
                  <a:srgbClr val="000000"/>
                </a:solidFill>
                <a:latin typeface="Arial" pitchFamily="34" charset="0"/>
                <a:ea typeface="宋体" pitchFamily="2" charset="-122"/>
              </a:endParaRPr>
            </a:p>
            <a:p>
              <a:pPr algn="ctr">
                <a:buFont typeface="Wingdings" pitchFamily="2" charset="2"/>
                <a:buChar char="n"/>
              </a:pPr>
              <a:r>
                <a:rPr lang="zh-CN" altLang="en-US" sz="1800">
                  <a:solidFill>
                    <a:srgbClr val="000000"/>
                  </a:solidFill>
                  <a:latin typeface="Arial" pitchFamily="34" charset="0"/>
                  <a:ea typeface="宋体" pitchFamily="2" charset="-122"/>
                </a:rPr>
                <a:t>快速应用</a:t>
              </a:r>
              <a:endParaRPr lang="en-US" altLang="zh-CN" sz="1800">
                <a:solidFill>
                  <a:srgbClr val="000000"/>
                </a:solidFill>
                <a:latin typeface="Arial" pitchFamily="34" charset="0"/>
                <a:ea typeface="宋体" pitchFamily="2" charset="-122"/>
              </a:endParaRPr>
            </a:p>
            <a:p>
              <a:pPr algn="ctr">
                <a:buFont typeface="Wingdings" pitchFamily="2" charset="2"/>
                <a:buChar char="n"/>
              </a:pPr>
              <a:r>
                <a:rPr lang="zh-CN" altLang="en-US" sz="1800">
                  <a:solidFill>
                    <a:srgbClr val="000000"/>
                  </a:solidFill>
                  <a:latin typeface="Arial" pitchFamily="34" charset="0"/>
                  <a:ea typeface="宋体" pitchFamily="2" charset="-122"/>
                </a:rPr>
                <a:t>快速见效</a:t>
              </a:r>
            </a:p>
          </p:txBody>
        </p:sp>
      </p:grpSp>
      <p:grpSp>
        <p:nvGrpSpPr>
          <p:cNvPr id="30" name="组合 27"/>
          <p:cNvGrpSpPr>
            <a:grpSpLocks/>
          </p:cNvGrpSpPr>
          <p:nvPr/>
        </p:nvGrpSpPr>
        <p:grpSpPr bwMode="auto">
          <a:xfrm>
            <a:off x="3430589" y="1678781"/>
            <a:ext cx="2262187" cy="1363266"/>
            <a:chOff x="3430588" y="2237706"/>
            <a:chExt cx="2262187" cy="1817687"/>
          </a:xfrm>
        </p:grpSpPr>
        <p:sp>
          <p:nvSpPr>
            <p:cNvPr id="31" name="AutoShape 52"/>
            <p:cNvSpPr>
              <a:spLocks noChangeArrowheads="1"/>
            </p:cNvSpPr>
            <p:nvPr/>
          </p:nvSpPr>
          <p:spPr bwMode="gray">
            <a:xfrm flipV="1">
              <a:off x="3430588" y="2237706"/>
              <a:ext cx="2262187" cy="1817687"/>
            </a:xfrm>
            <a:prstGeom prst="upArrow">
              <a:avLst>
                <a:gd name="adj1" fmla="val 66602"/>
                <a:gd name="adj2" fmla="val 48259"/>
              </a:avLst>
            </a:prstGeom>
            <a:gradFill rotWithShape="1">
              <a:gsLst>
                <a:gs pos="0">
                  <a:srgbClr val="336699"/>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endParaRPr lang="zh-CN" altLang="en-US" sz="1800">
                <a:solidFill>
                  <a:srgbClr val="000000"/>
                </a:solidFill>
                <a:latin typeface="Arial" pitchFamily="34" charset="0"/>
                <a:ea typeface="宋体" pitchFamily="2" charset="-122"/>
              </a:endParaRPr>
            </a:p>
          </p:txBody>
        </p:sp>
        <p:sp>
          <p:nvSpPr>
            <p:cNvPr id="32" name="矩形 140"/>
            <p:cNvSpPr>
              <a:spLocks noChangeArrowheads="1"/>
            </p:cNvSpPr>
            <p:nvPr/>
          </p:nvSpPr>
          <p:spPr bwMode="auto">
            <a:xfrm>
              <a:off x="3873356" y="3076600"/>
              <a:ext cx="1338828"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1800">
                  <a:solidFill>
                    <a:srgbClr val="000000"/>
                  </a:solidFill>
                  <a:latin typeface="Arial" pitchFamily="34" charset="0"/>
                  <a:ea typeface="宋体" pitchFamily="2" charset="-122"/>
                </a:rPr>
                <a:t>快速社会化</a:t>
              </a:r>
              <a:endParaRPr lang="en-US" altLang="zh-CN" sz="1800">
                <a:solidFill>
                  <a:srgbClr val="000000"/>
                </a:solidFill>
                <a:latin typeface="Arial" pitchFamily="34" charset="0"/>
                <a:ea typeface="宋体" pitchFamily="2" charset="-122"/>
              </a:endParaRPr>
            </a:p>
            <a:p>
              <a:pPr algn="ctr"/>
              <a:r>
                <a:rPr lang="zh-CN" altLang="en-US" sz="1800">
                  <a:solidFill>
                    <a:srgbClr val="000000"/>
                  </a:solidFill>
                  <a:latin typeface="Arial" pitchFamily="34" charset="0"/>
                  <a:ea typeface="宋体" pitchFamily="2" charset="-122"/>
                </a:rPr>
                <a:t>规模交付</a:t>
              </a:r>
            </a:p>
          </p:txBody>
        </p:sp>
      </p:grpSp>
      <p:sp>
        <p:nvSpPr>
          <p:cNvPr id="33" name="Rectangle 52"/>
          <p:cNvSpPr>
            <a:spLocks noChangeArrowheads="1"/>
          </p:cNvSpPr>
          <p:nvPr/>
        </p:nvSpPr>
        <p:spPr bwMode="ltGray">
          <a:xfrm>
            <a:off x="0" y="4700314"/>
            <a:ext cx="9144000" cy="391716"/>
          </a:xfrm>
          <a:prstGeom prst="roundRect">
            <a:avLst>
              <a:gd name="adj" fmla="val 10403"/>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Wingdings" pitchFamily="2" charset="2"/>
              <a:buChar char="l"/>
            </a:pPr>
            <a:r>
              <a:rPr lang="zh-CN" altLang="en-US" sz="1600" b="1" dirty="0">
                <a:solidFill>
                  <a:srgbClr val="FFFFFF"/>
                </a:solidFill>
                <a:latin typeface="微软雅黑" pitchFamily="34" charset="-122"/>
                <a:ea typeface="微软雅黑" pitchFamily="34" charset="-122"/>
              </a:rPr>
              <a:t>打造开放的生态链协同开发云，实现企业管理解决方案快速社会化规模交付</a:t>
            </a:r>
          </a:p>
        </p:txBody>
      </p:sp>
    </p:spTree>
    <p:extLst>
      <p:ext uri="{BB962C8B-B14F-4D97-AF65-F5344CB8AC3E}">
        <p14:creationId xmlns:p14="http://schemas.microsoft.com/office/powerpoint/2010/main" val="2315589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amond(in)">
                                      <p:cBhvr>
                                        <p:cTn id="7" dur="2000"/>
                                        <p:tgtEl>
                                          <p:spTgt spid="21"/>
                                        </p:tgtEl>
                                      </p:cBhvr>
                                    </p:animEffect>
                                  </p:childTnLst>
                                </p:cTn>
                              </p:par>
                              <p:par>
                                <p:cTn id="8" presetID="8" presetClass="entr" presetSubtype="16"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diamond(in)">
                                      <p:cBhvr>
                                        <p:cTn id="10" dur="2000"/>
                                        <p:tgtEl>
                                          <p:spTgt spid="15"/>
                                        </p:tgtEl>
                                      </p:cBhvr>
                                    </p:animEffect>
                                  </p:childTnLst>
                                </p:cTn>
                              </p:par>
                              <p:par>
                                <p:cTn id="11" presetID="8" presetClass="entr" presetSubtype="16"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diamond(in)">
                                      <p:cBhvr>
                                        <p:cTn id="13" dur="2000"/>
                                        <p:tgtEl>
                                          <p:spTgt spid="24"/>
                                        </p:tgtEl>
                                      </p:cBhvr>
                                    </p:animEffect>
                                  </p:childTnLst>
                                </p:cTn>
                              </p:par>
                              <p:par>
                                <p:cTn id="14" presetID="8" presetClass="entr" presetSubtype="16"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diamond(in)">
                                      <p:cBhvr>
                                        <p:cTn id="16" dur="2000"/>
                                        <p:tgtEl>
                                          <p:spTgt spid="18"/>
                                        </p:tgtEl>
                                      </p:cBhvr>
                                    </p:animEffect>
                                  </p:childTnLst>
                                </p:cTn>
                              </p:par>
                              <p:par>
                                <p:cTn id="17" presetID="8" presetClass="entr" presetSubtype="16"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diamond(in)">
                                      <p:cBhvr>
                                        <p:cTn id="19" dur="2000"/>
                                        <p:tgtEl>
                                          <p:spTgt spid="4"/>
                                        </p:tgtEl>
                                      </p:cBhvr>
                                    </p:animEffect>
                                  </p:childTnLst>
                                </p:cTn>
                              </p:par>
                              <p:par>
                                <p:cTn id="20" presetID="8" presetClass="entr" presetSubtype="16"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amond(in)">
                                      <p:cBhvr>
                                        <p:cTn id="22" dur="2000"/>
                                        <p:tgtEl>
                                          <p:spTgt spid="7"/>
                                        </p:tgtEl>
                                      </p:cBhvr>
                                    </p:animEffect>
                                  </p:childTnLst>
                                </p:cTn>
                              </p:par>
                              <p:par>
                                <p:cTn id="23" presetID="8" presetClass="entr" presetSubtype="16"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diamond(in)">
                                      <p:cBhvr>
                                        <p:cTn id="25" dur="2000"/>
                                        <p:tgtEl>
                                          <p:spTgt spid="30"/>
                                        </p:tgtEl>
                                      </p:cBhvr>
                                    </p:animEffect>
                                  </p:childTnLst>
                                </p:cTn>
                              </p:par>
                              <p:par>
                                <p:cTn id="26" presetID="8" presetClass="entr" presetSubtype="16"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diamond(in)">
                                      <p:cBhvr>
                                        <p:cTn id="28" dur="2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标题 1"/>
</p:tagLst>
</file>

<file path=ppt/tags/tag10.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TextBox 35"/>
</p:tagLst>
</file>

<file path=ppt/tags/tag11.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Rectangle 17"/>
</p:tagLst>
</file>

<file path=ppt/tags/tag12.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TextBox 35"/>
</p:tagLst>
</file>

<file path=ppt/tags/tag13.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Rectangle 17"/>
</p:tagLst>
</file>

<file path=ppt/tags/tag14.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标题 1"/>
</p:tagLst>
</file>

<file path=ppt/tags/tag15.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Straight Connector 24"/>
</p:tagLst>
</file>

<file path=ppt/tags/tag16.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Straight Connector 25"/>
</p:tagLst>
</file>

<file path=ppt/tags/tag17.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TextBox 33"/>
</p:tagLst>
</file>

<file path=ppt/tags/tag18.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TextBox 34"/>
</p:tagLst>
</file>

<file path=ppt/tags/tag19.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TextBox 35"/>
</p:tagLst>
</file>

<file path=ppt/tags/tag2.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Straight Connector 24"/>
</p:tagLst>
</file>

<file path=ppt/tags/tag20.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Rectangle 22"/>
</p:tagLst>
</file>

<file path=ppt/tags/tag21.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Rectangle 16"/>
</p:tagLst>
</file>

<file path=ppt/tags/tag22.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Rectangle 17"/>
</p:tagLst>
</file>

<file path=ppt/tags/tag23.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TextBox 35"/>
</p:tagLst>
</file>

<file path=ppt/tags/tag24.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Rectangle 17"/>
</p:tagLst>
</file>

<file path=ppt/tags/tag25.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TextBox 35"/>
</p:tagLst>
</file>

<file path=ppt/tags/tag26.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Rectangle 17"/>
</p:tagLst>
</file>

<file path=ppt/tags/tag27.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标题 1"/>
</p:tagLst>
</file>

<file path=ppt/tags/tag28.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Straight Connector 24"/>
</p:tagLst>
</file>

<file path=ppt/tags/tag29.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Straight Connector 25"/>
</p:tagLst>
</file>

<file path=ppt/tags/tag3.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Straight Connector 25"/>
</p:tagLst>
</file>

<file path=ppt/tags/tag30.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TextBox 33"/>
</p:tagLst>
</file>

<file path=ppt/tags/tag31.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TextBox 34"/>
</p:tagLst>
</file>

<file path=ppt/tags/tag32.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TextBox 35"/>
</p:tagLst>
</file>

<file path=ppt/tags/tag33.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Rectangle 22"/>
</p:tagLst>
</file>

<file path=ppt/tags/tag34.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Rectangle 16"/>
</p:tagLst>
</file>

<file path=ppt/tags/tag35.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Rectangle 17"/>
</p:tagLst>
</file>

<file path=ppt/tags/tag36.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TextBox 35"/>
</p:tagLst>
</file>

<file path=ppt/tags/tag37.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Rectangle 17"/>
</p:tagLst>
</file>

<file path=ppt/tags/tag38.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TextBox 35"/>
</p:tagLst>
</file>

<file path=ppt/tags/tag39.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Rectangle 17"/>
</p:tagLst>
</file>

<file path=ppt/tags/tag4.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TextBox 33"/>
</p:tagLst>
</file>

<file path=ppt/tags/tag40.xml><?xml version="1.0" encoding="utf-8"?>
<p:tagLst xmlns:a="http://schemas.openxmlformats.org/drawingml/2006/main" xmlns:r="http://schemas.openxmlformats.org/officeDocument/2006/relationships" xmlns:p="http://schemas.openxmlformats.org/presentationml/2006/main">
  <p:tag name="ORIGWIDTH" val="30"/>
  <p:tag name="ORIGHEIGHT" val="41.375"/>
  <p:tag name="ORIGTOP" val="282"/>
  <p:tag name="ORIGLEFT" val="408"/>
  <p:tag name="LLEFT" val=" 415.625"/>
  <p:tag name="LTOP" val=" 348.75"/>
</p:tagLst>
</file>

<file path=ppt/tags/tag41.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标题 1"/>
</p:tagLst>
</file>

<file path=ppt/tags/tag42.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Straight Connector 24"/>
</p:tagLst>
</file>

<file path=ppt/tags/tag43.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Straight Connector 25"/>
</p:tagLst>
</file>

<file path=ppt/tags/tag44.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TextBox 33"/>
</p:tagLst>
</file>

<file path=ppt/tags/tag45.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TextBox 34"/>
</p:tagLst>
</file>

<file path=ppt/tags/tag46.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TextBox 35"/>
</p:tagLst>
</file>

<file path=ppt/tags/tag47.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Rectangle 22"/>
</p:tagLst>
</file>

<file path=ppt/tags/tag48.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Rectangle 16"/>
</p:tagLst>
</file>

<file path=ppt/tags/tag49.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Rectangle 17"/>
</p:tagLst>
</file>

<file path=ppt/tags/tag5.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TextBox 34"/>
</p:tagLst>
</file>

<file path=ppt/tags/tag50.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TextBox 35"/>
</p:tagLst>
</file>

<file path=ppt/tags/tag51.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Rectangle 17"/>
</p:tagLst>
</file>

<file path=ppt/tags/tag52.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TextBox 35"/>
</p:tagLst>
</file>

<file path=ppt/tags/tag53.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Rectangle 17"/>
</p:tagLst>
</file>

<file path=ppt/tags/tag54.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标题 1"/>
</p:tagLst>
</file>

<file path=ppt/tags/tag55.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Straight Connector 24"/>
</p:tagLst>
</file>

<file path=ppt/tags/tag56.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Straight Connector 25"/>
</p:tagLst>
</file>

<file path=ppt/tags/tag57.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TextBox 33"/>
</p:tagLst>
</file>

<file path=ppt/tags/tag58.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TextBox 34"/>
</p:tagLst>
</file>

<file path=ppt/tags/tag59.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TextBox 35"/>
</p:tagLst>
</file>

<file path=ppt/tags/tag6.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TextBox 35"/>
</p:tagLst>
</file>

<file path=ppt/tags/tag60.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Rectangle 22"/>
</p:tagLst>
</file>

<file path=ppt/tags/tag61.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Rectangle 16"/>
</p:tagLst>
</file>

<file path=ppt/tags/tag62.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Rectangle 17"/>
</p:tagLst>
</file>

<file path=ppt/tags/tag63.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TextBox 35"/>
</p:tagLst>
</file>

<file path=ppt/tags/tag64.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Rectangle 17"/>
</p:tagLst>
</file>

<file path=ppt/tags/tag65.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TextBox 35"/>
</p:tagLst>
</file>

<file path=ppt/tags/tag66.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Rectangle 17"/>
</p:tagLst>
</file>

<file path=ppt/tags/tag67.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标题 1"/>
</p:tagLst>
</file>

<file path=ppt/tags/tag68.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Straight Connector 24"/>
</p:tagLst>
</file>

<file path=ppt/tags/tag69.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Straight Connector 25"/>
</p:tagLst>
</file>

<file path=ppt/tags/tag7.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Rectangle 22"/>
</p:tagLst>
</file>

<file path=ppt/tags/tag70.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TextBox 33"/>
</p:tagLst>
</file>

<file path=ppt/tags/tag71.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TextBox 34"/>
</p:tagLst>
</file>

<file path=ppt/tags/tag72.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TextBox 35"/>
</p:tagLst>
</file>

<file path=ppt/tags/tag73.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Rectangle 22"/>
</p:tagLst>
</file>

<file path=ppt/tags/tag74.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Rectangle 16"/>
</p:tagLst>
</file>

<file path=ppt/tags/tag75.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Rectangle 17"/>
</p:tagLst>
</file>

<file path=ppt/tags/tag76.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TextBox 35"/>
</p:tagLst>
</file>

<file path=ppt/tags/tag77.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Rectangle 17"/>
</p:tagLst>
</file>

<file path=ppt/tags/tag78.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TextBox 35"/>
</p:tagLst>
</file>

<file path=ppt/tags/tag79.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Rectangle 17"/>
</p:tagLst>
</file>

<file path=ppt/tags/tag8.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Rectangle 16"/>
</p:tagLst>
</file>

<file path=ppt/tags/tag9.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Rectangle 17"/>
</p:tagLst>
</file>

<file path=ppt/theme/theme1.xml><?xml version="1.0" encoding="utf-8"?>
<a:theme xmlns:a="http://schemas.openxmlformats.org/drawingml/2006/main" name="Office 主题">
  <a:themeElements>
    <a:clrScheme name="金蝶配色">
      <a:dk1>
        <a:sysClr val="windowText" lastClr="000000"/>
      </a:dk1>
      <a:lt1>
        <a:sysClr val="window" lastClr="FFFFFF"/>
      </a:lt1>
      <a:dk2>
        <a:srgbClr val="4C4948"/>
      </a:dk2>
      <a:lt2>
        <a:srgbClr val="E7E6E6"/>
      </a:lt2>
      <a:accent1>
        <a:srgbClr val="005BAC"/>
      </a:accent1>
      <a:accent2>
        <a:srgbClr val="00B9EF"/>
      </a:accent2>
      <a:accent3>
        <a:srgbClr val="13AE67"/>
      </a:accent3>
      <a:accent4>
        <a:srgbClr val="F08300"/>
      </a:accent4>
      <a:accent5>
        <a:srgbClr val="005BAC"/>
      </a:accent5>
      <a:accent6>
        <a:srgbClr val="00B9EF"/>
      </a:accent6>
      <a:hlink>
        <a:srgbClr val="13AE67"/>
      </a:hlink>
      <a:folHlink>
        <a:srgbClr val="F08300"/>
      </a:folHlink>
    </a:clrScheme>
    <a:fontScheme name="自定义 1">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lumMod val="60000"/>
            <a:lumOff val="40000"/>
          </a:schemeClr>
        </a:solidFill>
        <a:ln>
          <a:noFill/>
        </a:ln>
        <a:effectLst/>
      </a:spPr>
      <a:bodyPr rtlCol="0" anchor="ctr"/>
      <a:lstStyle>
        <a:defPPr algn="ctr">
          <a:defRPr kumimoji="1" dirty="0" smtClean="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ctr">
          <a:defRPr kumimoji="1" dirty="0" smtClean="0"/>
        </a:defPPr>
      </a:lstStyle>
    </a:txDef>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117729</TotalTime>
  <Words>1982</Words>
  <Application>Microsoft Office PowerPoint</Application>
  <PresentationFormat>全屏显示(16:9)</PresentationFormat>
  <Paragraphs>412</Paragraphs>
  <Slides>28</Slides>
  <Notes>10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28</vt:i4>
      </vt:variant>
    </vt:vector>
  </HeadingPairs>
  <TitlesOfParts>
    <vt:vector size="30" baseType="lpstr">
      <vt:lpstr>Office 主题</vt:lpstr>
      <vt:lpstr>Picture</vt:lpstr>
      <vt:lpstr>金蝶云星空 BOS技术架构介绍</vt:lpstr>
      <vt:lpstr>课程收益</vt:lpstr>
      <vt:lpstr>PowerPoint 演示文稿</vt:lpstr>
      <vt:lpstr>PowerPoint 演示文稿</vt:lpstr>
      <vt:lpstr>金蝶云星空架构理念</vt:lpstr>
      <vt:lpstr>PowerPoint 演示文稿</vt:lpstr>
      <vt:lpstr>金蝶云星空技术架构</vt:lpstr>
      <vt:lpstr>金蝶云星空业务架构</vt:lpstr>
      <vt:lpstr>金蝶云星空技术架构特点</vt:lpstr>
      <vt:lpstr>金蝶云星空技术架构开放性</vt:lpstr>
      <vt:lpstr>金蝶云星空技术平台标准性</vt:lpstr>
      <vt:lpstr>金蝶云星空技术平台动态性</vt:lpstr>
      <vt:lpstr>金蝶云星空技术平台易用性</vt:lpstr>
      <vt:lpstr>PowerPoint 演示文稿</vt:lpstr>
      <vt:lpstr>金蝶云星空核心技术-动态领域模型</vt:lpstr>
      <vt:lpstr>动态领域模型价值分析</vt:lpstr>
      <vt:lpstr>动态领域模型库</vt:lpstr>
      <vt:lpstr>动态领域模型库</vt:lpstr>
      <vt:lpstr>动态领域模型库</vt:lpstr>
      <vt:lpstr>动态领域模型类型实例</vt:lpstr>
      <vt:lpstr>PowerPoint 演示文稿</vt:lpstr>
      <vt:lpstr>金蝶云星空集成总体架构</vt:lpstr>
      <vt:lpstr>金蝶云星空动态服务建模架构</vt:lpstr>
      <vt:lpstr>PowerPoint 演示文稿</vt:lpstr>
      <vt:lpstr>金蝶云星空核心技术-分层架构</vt:lpstr>
      <vt:lpstr>金蝶云星空核心技术-分层架构</vt:lpstr>
      <vt:lpstr>金蝶云星空 BOS 开发过程图</vt:lpstr>
      <vt:lpstr>PowerPoint 演示文稿</vt:lpstr>
    </vt:vector>
  </TitlesOfParts>
  <Company>市场部</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金蝶国际软件集团介绍</dc:title>
  <dc:creator>Kingdee</dc:creator>
  <cp:lastModifiedBy>Windows 用户</cp:lastModifiedBy>
  <cp:revision>5160</cp:revision>
  <dcterms:created xsi:type="dcterms:W3CDTF">2005-02-25T05:47:44Z</dcterms:created>
  <dcterms:modified xsi:type="dcterms:W3CDTF">2018-09-03T16:47:30Z</dcterms:modified>
</cp:coreProperties>
</file>