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19"/>
  </p:notesMasterIdLst>
  <p:handoutMasterIdLst>
    <p:handoutMasterId r:id="rId20"/>
  </p:handoutMasterIdLst>
  <p:sldIdLst>
    <p:sldId id="392" r:id="rId2"/>
    <p:sldId id="466" r:id="rId3"/>
    <p:sldId id="467" r:id="rId4"/>
    <p:sldId id="506" r:id="rId5"/>
    <p:sldId id="507" r:id="rId6"/>
    <p:sldId id="515" r:id="rId7"/>
    <p:sldId id="509" r:id="rId8"/>
    <p:sldId id="516" r:id="rId9"/>
    <p:sldId id="511" r:id="rId10"/>
    <p:sldId id="512" r:id="rId11"/>
    <p:sldId id="518" r:id="rId12"/>
    <p:sldId id="519" r:id="rId13"/>
    <p:sldId id="520" r:id="rId14"/>
    <p:sldId id="517" r:id="rId15"/>
    <p:sldId id="513" r:id="rId16"/>
    <p:sldId id="514" r:id="rId17"/>
    <p:sldId id="258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C49E4E-E065-A449-9FBE-5883C073D1D3}">
          <p14:sldIdLst>
            <p14:sldId id="392"/>
            <p14:sldId id="466"/>
            <p14:sldId id="467"/>
            <p14:sldId id="506"/>
            <p14:sldId id="507"/>
            <p14:sldId id="515"/>
            <p14:sldId id="509"/>
            <p14:sldId id="516"/>
            <p14:sldId id="511"/>
            <p14:sldId id="512"/>
            <p14:sldId id="518"/>
            <p14:sldId id="519"/>
            <p14:sldId id="520"/>
            <p14:sldId id="517"/>
            <p14:sldId id="513"/>
            <p14:sldId id="514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5BAC"/>
    <a:srgbClr val="A54307"/>
    <a:srgbClr val="FF9900"/>
    <a:srgbClr val="DF6421"/>
    <a:srgbClr val="12A9D9"/>
    <a:srgbClr val="00478A"/>
    <a:srgbClr val="41D8FF"/>
    <a:srgbClr val="BFDFFF"/>
    <a:srgbClr val="13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 autoAdjust="0"/>
    <p:restoredTop sz="84231" autoAdjust="0"/>
  </p:normalViewPr>
  <p:slideViewPr>
    <p:cSldViewPr>
      <p:cViewPr>
        <p:scale>
          <a:sx n="100" d="100"/>
          <a:sy n="100" d="100"/>
        </p:scale>
        <p:origin x="-534" y="-6"/>
      </p:cViewPr>
      <p:guideLst>
        <p:guide orient="horz" pos="3162"/>
        <p:guide orient="horz" pos="426"/>
        <p:guide pos="5511"/>
        <p:guide pos="5759"/>
        <p:guide pos="5738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53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4472354" y="1346221"/>
            <a:ext cx="3396738" cy="1796662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0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6" y="174013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58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0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客户化开发规范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数据类型对应</a:t>
            </a:r>
            <a:r>
              <a:rPr lang="zh-CN" altLang="en-US" b="1" dirty="0" smtClean="0"/>
              <a:t>关系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36886"/>
              </p:ext>
            </p:extLst>
          </p:nvPr>
        </p:nvGraphicFramePr>
        <p:xfrm>
          <a:off x="539552" y="1131590"/>
          <a:ext cx="7786688" cy="329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14"/>
                <a:gridCol w="2052854"/>
                <a:gridCol w="1982066"/>
                <a:gridCol w="2052854"/>
              </a:tblGrid>
              <a:tr h="3708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长度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600" b="1" kern="120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Sql</a:t>
                      </a:r>
                      <a:r>
                        <a:rPr lang="en-US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server</a:t>
                      </a:r>
                      <a:endParaRPr lang="zh-CN" altLang="en-US" sz="16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Oracle</a:t>
                      </a:r>
                      <a:endParaRPr lang="zh-CN" altLang="en-US" sz="16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CHAR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[1,254]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CHAR[(n)]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CHAR[(n)]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[1,4000]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VARCHAR[(n)]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VARCHAR2(n)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NCHAR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[1,2000]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NCHAR[(n)]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NCHAR[(n)]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NVARCHAR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[1,4000]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NVARCHAR[(n)]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NVARCHAR2(n)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IMAGE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NTEXT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,</a:t>
                      </a:r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INTEGER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[-</a:t>
                      </a:r>
                      <a:r>
                        <a:rPr lang="en-US" sz="1600" kern="10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2^31,2</a:t>
                      </a:r>
                      <a:r>
                        <a:rPr lang="en-US" altLang="zh-CN" sz="1600" kern="10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^</a:t>
                      </a:r>
                      <a:r>
                        <a:rPr lang="en-US" sz="1600" kern="10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31-1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NUMBER(10)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SMALLINT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SMALLINT 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 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</a:t>
                      </a:r>
                      <a:r>
                        <a:rPr lang="en-US" altLang="zh-CN" sz="16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 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DATETIME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DATETIME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DATE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BIGINT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[-2^63,2^63-1]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BIGINT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NUMBER(19)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NUMERIC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DECIMAL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DECIMAL 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DECIMAL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数据库对象命名规范</a:t>
            </a:r>
          </a:p>
          <a:p>
            <a:pPr lvl="1">
              <a:defRPr/>
            </a:pPr>
            <a:r>
              <a:rPr lang="zh-CN" altLang="en-US" dirty="0"/>
              <a:t>表格命名</a:t>
            </a:r>
          </a:p>
          <a:p>
            <a:pPr lvl="2">
              <a:defRPr/>
            </a:pP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}_T_{</a:t>
            </a:r>
            <a:r>
              <a:rPr lang="zh-CN" altLang="en-US" dirty="0"/>
              <a:t>子系统</a:t>
            </a:r>
            <a:r>
              <a:rPr lang="en-US" altLang="zh-CN" dirty="0"/>
              <a:t>}_{</a:t>
            </a:r>
            <a:r>
              <a:rPr lang="zh-CN" altLang="en-US" dirty="0"/>
              <a:t>表名</a:t>
            </a:r>
            <a:r>
              <a:rPr lang="en-US" altLang="zh-CN" dirty="0"/>
              <a:t>}</a:t>
            </a:r>
          </a:p>
          <a:p>
            <a:pPr lvl="2">
              <a:defRPr/>
            </a:pPr>
            <a:r>
              <a:rPr lang="zh-CN" altLang="en-US" dirty="0"/>
              <a:t>如 </a:t>
            </a:r>
            <a:r>
              <a:rPr lang="en-US" altLang="zh-CN" dirty="0" err="1"/>
              <a:t>LT_T_PUR_Order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表格名称长度 </a:t>
            </a:r>
            <a:r>
              <a:rPr lang="en-US" altLang="zh-CN" dirty="0"/>
              <a:t>&lt; 30 </a:t>
            </a:r>
            <a:r>
              <a:rPr lang="zh-CN" altLang="en-US" dirty="0"/>
              <a:t>字符</a:t>
            </a:r>
          </a:p>
          <a:p>
            <a:pPr lvl="1">
              <a:defRPr/>
            </a:pPr>
            <a:r>
              <a:rPr lang="zh-CN" altLang="en-US" dirty="0"/>
              <a:t>字段命名</a:t>
            </a:r>
          </a:p>
          <a:p>
            <a:pPr lvl="2">
              <a:defRPr/>
            </a:pPr>
            <a:r>
              <a:rPr lang="en-US" altLang="zh-CN" dirty="0"/>
              <a:t>F[_]{ISV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字段名</a:t>
            </a:r>
            <a:r>
              <a:rPr lang="en-US" altLang="zh-CN" dirty="0"/>
              <a:t>}</a:t>
            </a:r>
          </a:p>
          <a:p>
            <a:pPr lvl="2">
              <a:defRPr/>
            </a:pPr>
            <a:r>
              <a:rPr lang="zh-CN" altLang="en-US" dirty="0"/>
              <a:t>如</a:t>
            </a:r>
            <a:r>
              <a:rPr lang="en-US" altLang="zh-CN" dirty="0" err="1"/>
              <a:t>FLT_Qty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字段名称长度 </a:t>
            </a:r>
            <a:r>
              <a:rPr lang="en-US" altLang="zh-CN" dirty="0"/>
              <a:t>&lt; 30 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</p:spTree>
    <p:extLst>
      <p:ext uri="{BB962C8B-B14F-4D97-AF65-F5344CB8AC3E}">
        <p14:creationId xmlns:p14="http://schemas.microsoft.com/office/powerpoint/2010/main" val="38265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数据库对象命名规范</a:t>
            </a:r>
          </a:p>
          <a:p>
            <a:pPr lvl="1">
              <a:defRPr/>
            </a:pPr>
            <a:r>
              <a:rPr lang="zh-CN" altLang="en-US" dirty="0"/>
              <a:t>其他各种对象命名规则及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97764"/>
              </p:ext>
            </p:extLst>
          </p:nvPr>
        </p:nvGraphicFramePr>
        <p:xfrm>
          <a:off x="467544" y="1347614"/>
          <a:ext cx="8072437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86"/>
                <a:gridCol w="3628894"/>
                <a:gridCol w="1223641"/>
                <a:gridCol w="2109016"/>
              </a:tblGrid>
              <a:tr h="37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对象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命名规则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最大长度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示例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视图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}_V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_{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LT_V_USER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存储过程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}_P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LT_P_GETUSERLIST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主键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PK_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 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PK_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USER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索引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IX_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表缩写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}_{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字段缩写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LT_IX_USER_FID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缺省值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DF_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DF_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USER_FID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FN_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LT_FN_GETCOUNT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触发器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TRG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TRG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USERINS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序列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Z_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}_T_{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}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Z_LT_T_USER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基础资料预插数据内码分配</a:t>
            </a:r>
          </a:p>
          <a:p>
            <a:pPr lvl="1">
              <a:defRPr/>
            </a:pPr>
            <a:r>
              <a:rPr lang="en-US" altLang="zh-CN" dirty="0"/>
              <a:t>FID &gt;= 100,000</a:t>
            </a:r>
          </a:p>
          <a:p>
            <a:pPr lvl="2">
              <a:defRPr/>
            </a:pPr>
            <a:r>
              <a:rPr lang="en-US" altLang="zh-CN" dirty="0"/>
              <a:t> </a:t>
            </a:r>
            <a:r>
              <a:rPr lang="zh-CN" altLang="en-US" dirty="0"/>
              <a:t>系统自动分配，请避免占用</a:t>
            </a:r>
          </a:p>
          <a:p>
            <a:pPr lvl="1">
              <a:defRPr/>
            </a:pPr>
            <a:r>
              <a:rPr lang="en-US" altLang="zh-CN" dirty="0"/>
              <a:t>80,000  &lt; FID &lt; 100,000</a:t>
            </a:r>
          </a:p>
          <a:p>
            <a:pPr lvl="2">
              <a:defRPr/>
            </a:pPr>
            <a:r>
              <a:rPr lang="zh-CN" altLang="en-US" dirty="0"/>
              <a:t>客户二次开发预插数据内码</a:t>
            </a:r>
          </a:p>
          <a:p>
            <a:pPr lvl="1">
              <a:defRPr/>
            </a:pPr>
            <a:r>
              <a:rPr lang="en-US" altLang="zh-CN" dirty="0"/>
              <a:t>FID &lt; 10,000</a:t>
            </a:r>
          </a:p>
          <a:p>
            <a:pPr lvl="2">
              <a:defRPr/>
            </a:pPr>
            <a:r>
              <a:rPr lang="zh-CN" altLang="en-US" dirty="0"/>
              <a:t>金蝶云星空标准</a:t>
            </a:r>
            <a:r>
              <a:rPr lang="zh-CN" altLang="en-US" dirty="0"/>
              <a:t>产品预插数据内码</a:t>
            </a:r>
            <a:r>
              <a:rPr lang="zh-CN" altLang="en-US" dirty="0" smtClean="0"/>
              <a:t>，请勿占用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</p:spTree>
    <p:extLst>
      <p:ext uri="{BB962C8B-B14F-4D97-AF65-F5344CB8AC3E}">
        <p14:creationId xmlns:p14="http://schemas.microsoft.com/office/powerpoint/2010/main" val="33471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 </a:t>
            </a:r>
            <a:r>
              <a:rPr lang="en-US" altLang="zh-CN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设计器规范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317811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609925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插件继承体系</a:t>
            </a:r>
          </a:p>
          <a:p>
            <a:pPr lvl="1">
              <a:defRPr/>
            </a:pPr>
            <a:r>
              <a:rPr lang="zh-CN" altLang="en-US" dirty="0"/>
              <a:t>派生插件基类，重载事件处理</a:t>
            </a:r>
          </a:p>
          <a:p>
            <a:pPr lvl="1">
              <a:defRPr/>
            </a:pPr>
            <a:r>
              <a:rPr lang="zh-CN" altLang="en-US" dirty="0"/>
              <a:t>需根据领域类型，派生不同的插件基类，能重载的事件也有所不同</a:t>
            </a:r>
          </a:p>
          <a:p>
            <a:pPr lvl="1">
              <a:defRPr/>
            </a:pPr>
            <a:r>
              <a:rPr lang="zh-CN" altLang="en-US" dirty="0"/>
              <a:t>插件基类在 </a:t>
            </a:r>
            <a:r>
              <a:rPr lang="en-US" altLang="zh-CN" dirty="0" smtClean="0"/>
              <a:t>Kingdee.BOS.Core.dll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76012"/>
              </p:ext>
            </p:extLst>
          </p:nvPr>
        </p:nvGraphicFramePr>
        <p:xfrm>
          <a:off x="395536" y="2052635"/>
          <a:ext cx="8208913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127"/>
                <a:gridCol w="3272853"/>
                <a:gridCol w="2787933"/>
              </a:tblGrid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领域类型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基类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命名参考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动态表单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维护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AbstractDynamicFormPlugIn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Expression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Edit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业务单据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维护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AbstractBillPlugIn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PurchaseOrder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Edit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业务单据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AbstractListPlugIn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PurchaseOrder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基础资料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维护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AbstractBasePlugIn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Material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Edit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基础资料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AbstractListPlugIn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Material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b="1" dirty="0"/>
              <a:t>命名空间规范</a:t>
            </a:r>
          </a:p>
          <a:p>
            <a:pPr lvl="1">
              <a:defRPr/>
            </a:pPr>
            <a:r>
              <a:rPr lang="zh-CN" altLang="en-US" dirty="0"/>
              <a:t>命名要求表达准确，无歧义</a:t>
            </a:r>
          </a:p>
          <a:p>
            <a:pPr lvl="1">
              <a:defRPr/>
            </a:pPr>
            <a:r>
              <a:rPr lang="zh-CN" altLang="en-US" dirty="0"/>
              <a:t>技术名称和功能均使用 </a:t>
            </a:r>
            <a:r>
              <a:rPr lang="en-US" altLang="zh-CN" dirty="0"/>
              <a:t>Pascal </a:t>
            </a:r>
            <a:r>
              <a:rPr lang="zh-CN" altLang="en-US" dirty="0"/>
              <a:t>大小写</a:t>
            </a:r>
          </a:p>
          <a:p>
            <a:pPr lvl="1">
              <a:defRPr/>
            </a:pPr>
            <a:r>
              <a:rPr lang="zh-CN" altLang="en-US" dirty="0"/>
              <a:t>格式： </a:t>
            </a: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}[.K3][.</a:t>
            </a:r>
            <a:r>
              <a:rPr lang="zh-CN" altLang="en-US" dirty="0"/>
              <a:t>业务系统</a:t>
            </a:r>
            <a:r>
              <a:rPr lang="en-US" altLang="zh-CN" dirty="0"/>
              <a:t>][.</a:t>
            </a:r>
            <a:r>
              <a:rPr lang="zh-CN" altLang="en-US" dirty="0"/>
              <a:t>模块</a:t>
            </a:r>
            <a:r>
              <a:rPr lang="en-US" altLang="zh-CN" dirty="0"/>
              <a:t>][.</a:t>
            </a:r>
            <a:r>
              <a:rPr lang="zh-CN" altLang="en-US" dirty="0"/>
              <a:t>功能</a:t>
            </a:r>
            <a:r>
              <a:rPr lang="en-US" altLang="zh-CN" dirty="0"/>
              <a:t>]</a:t>
            </a:r>
          </a:p>
          <a:p>
            <a:pPr lvl="2">
              <a:defRPr/>
            </a:pPr>
            <a:r>
              <a:rPr lang="en-US" altLang="zh-CN" dirty="0"/>
              <a:t>ISV</a:t>
            </a:r>
            <a:r>
              <a:rPr lang="zh-CN" altLang="en-US" dirty="0"/>
              <a:t>标识 	：</a:t>
            </a:r>
            <a:r>
              <a:rPr lang="en-US" altLang="zh-CN" dirty="0"/>
              <a:t>= </a:t>
            </a:r>
            <a:r>
              <a:rPr lang="zh-CN" altLang="en-US" dirty="0"/>
              <a:t>开发商标识符，如</a:t>
            </a:r>
            <a:r>
              <a:rPr lang="en-US" altLang="zh-CN" dirty="0"/>
              <a:t>LT</a:t>
            </a:r>
          </a:p>
          <a:p>
            <a:pPr lvl="2">
              <a:defRPr/>
            </a:pPr>
            <a:r>
              <a:rPr lang="zh-CN" altLang="en-US" dirty="0"/>
              <a:t>业务系统 	：</a:t>
            </a:r>
            <a:r>
              <a:rPr lang="en-US" altLang="zh-CN" dirty="0"/>
              <a:t>= K/3 </a:t>
            </a:r>
            <a:r>
              <a:rPr lang="zh-CN" altLang="en-US" dirty="0"/>
              <a:t>业务系统标识符</a:t>
            </a:r>
          </a:p>
          <a:p>
            <a:pPr lvl="2">
              <a:defRPr/>
            </a:pPr>
            <a:r>
              <a:rPr lang="zh-CN" altLang="en-US" dirty="0"/>
              <a:t>模块 		：</a:t>
            </a:r>
            <a:r>
              <a:rPr lang="en-US" altLang="zh-CN" dirty="0"/>
              <a:t>= K/3</a:t>
            </a:r>
            <a:r>
              <a:rPr lang="zh-CN" altLang="en-US" dirty="0"/>
              <a:t>模块标识符</a:t>
            </a:r>
          </a:p>
          <a:p>
            <a:pPr lvl="2">
              <a:defRPr/>
            </a:pPr>
            <a:r>
              <a:rPr lang="zh-CN" altLang="en-US" dirty="0"/>
              <a:t>功能 		：</a:t>
            </a:r>
            <a:r>
              <a:rPr lang="en-US" altLang="zh-CN" dirty="0"/>
              <a:t>= </a:t>
            </a:r>
            <a:r>
              <a:rPr lang="zh-CN" altLang="en-US" dirty="0"/>
              <a:t>功能标识符</a:t>
            </a:r>
          </a:p>
          <a:p>
            <a:pPr lvl="2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LT.K3.SCM.PUR.Business.PlugIn  (</a:t>
            </a:r>
            <a:r>
              <a:rPr lang="zh-CN" altLang="en-US" dirty="0"/>
              <a:t>采购系统业务对象界面插件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LT.K3.SCM.PUR.Service.PlugIn (</a:t>
            </a:r>
            <a:r>
              <a:rPr lang="zh-CN" altLang="en-US" dirty="0"/>
              <a:t>采购系统业务对象操作插件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LT.K3.SCM.PUR.Report (</a:t>
            </a:r>
            <a:r>
              <a:rPr lang="zh-CN" altLang="en-US" dirty="0"/>
              <a:t>采购系统报表插件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程序集</a:t>
            </a:r>
          </a:p>
          <a:p>
            <a:pPr lvl="1">
              <a:defRPr/>
            </a:pPr>
            <a:r>
              <a:rPr lang="zh-CN" altLang="en-US" dirty="0"/>
              <a:t>保持与命名空间</a:t>
            </a:r>
            <a:r>
              <a:rPr lang="zh-CN" altLang="en-US" dirty="0" smtClean="0"/>
              <a:t>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13308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熟悉金蝶云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星空 </a:t>
            </a:r>
            <a:r>
              <a:rPr kumimoji="1"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BOS IDE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设计器规范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熟悉金蝶云星空数据库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规范和编码规范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提升开发效率和代码可读性</a:t>
            </a:r>
          </a:p>
        </p:txBody>
      </p:sp>
    </p:spTree>
    <p:extLst>
      <p:ext uri="{BB962C8B-B14F-4D97-AF65-F5344CB8AC3E}">
        <p14:creationId xmlns:p14="http://schemas.microsoft.com/office/powerpoint/2010/main" val="39762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 </a:t>
            </a:r>
            <a:r>
              <a:rPr lang="en-US" altLang="zh-CN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设计器规范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317811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609925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 </a:t>
            </a:r>
            <a:r>
              <a:rPr lang="en-US" altLang="zh-CN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设计器规范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317811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609925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目的</a:t>
            </a:r>
          </a:p>
          <a:p>
            <a:pPr lvl="1">
              <a:defRPr/>
            </a:pPr>
            <a:r>
              <a:rPr lang="zh-CN" altLang="en-US" dirty="0"/>
              <a:t>为保证客户化开发成果平滑升级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b="1" dirty="0"/>
              <a:t>适用范围</a:t>
            </a:r>
          </a:p>
          <a:p>
            <a:pPr lvl="1">
              <a:defRPr/>
            </a:pPr>
            <a:r>
              <a:rPr lang="zh-CN" altLang="en-US" dirty="0"/>
              <a:t>使用金蝶云</a:t>
            </a:r>
            <a:r>
              <a:rPr lang="zh-CN" altLang="en-US" dirty="0" smtClean="0"/>
              <a:t>星空 </a:t>
            </a:r>
            <a:r>
              <a:rPr lang="en-US" altLang="zh-CN" dirty="0" smtClean="0"/>
              <a:t>BOS</a:t>
            </a:r>
            <a:r>
              <a:rPr lang="zh-CN" altLang="en-US" dirty="0"/>
              <a:t>开发业务功能以及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规范总则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746062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 </a:t>
            </a:r>
            <a:r>
              <a:rPr lang="en-US" altLang="zh-CN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设计器规范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317811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609925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40870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b="1" dirty="0"/>
              <a:t>金蝶云</a:t>
            </a:r>
            <a:r>
              <a:rPr lang="zh-CN" altLang="en-US" b="1" dirty="0" smtClean="0"/>
              <a:t>星空 </a:t>
            </a:r>
            <a:r>
              <a:rPr lang="en-US" altLang="zh-CN" b="1" dirty="0" smtClean="0"/>
              <a:t>BOS</a:t>
            </a:r>
            <a:r>
              <a:rPr lang="zh-CN" altLang="en-US" b="1" dirty="0"/>
              <a:t>设计器</a:t>
            </a:r>
          </a:p>
          <a:p>
            <a:pPr lvl="1">
              <a:defRPr/>
            </a:pPr>
            <a:r>
              <a:rPr lang="zh-CN" altLang="en-US" dirty="0"/>
              <a:t>对标准产品的修改，需通过“扩展”方式</a:t>
            </a:r>
          </a:p>
          <a:p>
            <a:pPr lvl="1">
              <a:defRPr/>
            </a:pPr>
            <a:r>
              <a:rPr lang="zh-CN" altLang="en-US" dirty="0"/>
              <a:t>新建业务对象编码 </a:t>
            </a:r>
            <a:r>
              <a:rPr lang="en-US" altLang="zh-CN" dirty="0"/>
              <a:t>(</a:t>
            </a:r>
            <a:r>
              <a:rPr lang="en-US" altLang="zh-CN" dirty="0" err="1"/>
              <a:t>FormId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zh-CN" altLang="en-US" dirty="0"/>
              <a:t>自动生成，</a:t>
            </a:r>
            <a:r>
              <a:rPr lang="en-US" altLang="zh-CN" dirty="0"/>
              <a:t>GUID</a:t>
            </a:r>
          </a:p>
          <a:p>
            <a:pPr lvl="2">
              <a:defRPr/>
            </a:pP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业务对象标识</a:t>
            </a:r>
            <a:r>
              <a:rPr lang="en-US" altLang="zh-CN" dirty="0"/>
              <a:t>}</a:t>
            </a:r>
            <a:r>
              <a:rPr lang="zh-CN" altLang="en-US" dirty="0"/>
              <a:t>，如：</a:t>
            </a:r>
            <a:r>
              <a:rPr lang="en-US" altLang="zh-CN" dirty="0" err="1"/>
              <a:t>LT_PurchaseOrder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元素</a:t>
            </a:r>
            <a:r>
              <a:rPr lang="en-US" altLang="zh-CN" dirty="0"/>
              <a:t>Key</a:t>
            </a:r>
          </a:p>
          <a:p>
            <a:pPr lvl="2">
              <a:defRPr/>
            </a:pPr>
            <a:r>
              <a:rPr lang="zh-CN" altLang="en-US" dirty="0"/>
              <a:t>不允许重复</a:t>
            </a:r>
          </a:p>
          <a:p>
            <a:pPr lvl="2">
              <a:defRPr/>
            </a:pPr>
            <a:r>
              <a:rPr lang="en-US" altLang="zh-CN" dirty="0"/>
              <a:t>F_{ISV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元素含义</a:t>
            </a:r>
            <a:r>
              <a:rPr lang="en-US" altLang="zh-CN" dirty="0"/>
              <a:t>}</a:t>
            </a:r>
            <a:r>
              <a:rPr lang="zh-CN" altLang="en-US" dirty="0"/>
              <a:t>，如</a:t>
            </a:r>
            <a:r>
              <a:rPr lang="en-US" altLang="zh-CN" dirty="0" err="1"/>
              <a:t>F_LT_Qty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包括字段、单据体、控件等</a:t>
            </a:r>
            <a:r>
              <a:rPr lang="en-US" altLang="zh-CN" dirty="0"/>
              <a:t>…</a:t>
            </a:r>
          </a:p>
          <a:p>
            <a:pPr lvl="2">
              <a:defRPr/>
            </a:pPr>
            <a:r>
              <a:rPr lang="zh-CN" altLang="en-US" dirty="0"/>
              <a:t>物理字段名建议同字段</a:t>
            </a:r>
            <a:r>
              <a:rPr lang="en-US" altLang="zh-CN" dirty="0"/>
              <a:t>Key</a:t>
            </a:r>
          </a:p>
          <a:p>
            <a:pPr lvl="1">
              <a:defRPr/>
            </a:pPr>
            <a:r>
              <a:rPr lang="zh-CN" altLang="en-US" dirty="0"/>
              <a:t>字段名</a:t>
            </a:r>
          </a:p>
          <a:p>
            <a:pPr lvl="2">
              <a:defRPr/>
            </a:pPr>
            <a:r>
              <a:rPr lang="zh-CN" altLang="en-US" dirty="0"/>
              <a:t>不允许重复</a:t>
            </a:r>
          </a:p>
          <a:p>
            <a:pPr lvl="2">
              <a:defRPr/>
            </a:pPr>
            <a:r>
              <a:rPr lang="en-US" altLang="zh-CN" dirty="0"/>
              <a:t>F[_]{ISV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元素含义</a:t>
            </a:r>
            <a:r>
              <a:rPr lang="en-US" altLang="zh-CN" dirty="0"/>
              <a:t>}</a:t>
            </a:r>
            <a:r>
              <a:rPr lang="zh-CN" altLang="en-US" dirty="0"/>
              <a:t>，如</a:t>
            </a:r>
            <a:r>
              <a:rPr lang="en-US" altLang="zh-CN" dirty="0" err="1"/>
              <a:t>FLT_Qty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绑定实体属性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不允许重复</a:t>
            </a:r>
          </a:p>
          <a:p>
            <a:pPr lvl="2">
              <a:defRPr/>
            </a:pP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元素含义</a:t>
            </a:r>
            <a:r>
              <a:rPr lang="en-US" altLang="zh-CN" dirty="0"/>
              <a:t>}</a:t>
            </a:r>
            <a:r>
              <a:rPr lang="zh-CN" altLang="en-US" dirty="0"/>
              <a:t>，如</a:t>
            </a:r>
            <a:r>
              <a:rPr lang="en-US" altLang="zh-CN" dirty="0" err="1" smtClean="0"/>
              <a:t>LT_Qty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金蝶云</a:t>
            </a:r>
            <a:r>
              <a:rPr lang="zh-CN" altLang="en-US" dirty="0" smtClean="0"/>
              <a:t>星空 </a:t>
            </a:r>
            <a:r>
              <a:rPr lang="en-US" altLang="zh-CN" dirty="0" smtClean="0"/>
              <a:t>BOS</a:t>
            </a:r>
            <a:r>
              <a:rPr lang="zh-CN" altLang="en-US" dirty="0"/>
              <a:t>设计器规范</a:t>
            </a:r>
          </a:p>
        </p:txBody>
      </p:sp>
    </p:spTree>
    <p:extLst>
      <p:ext uri="{BB962C8B-B14F-4D97-AF65-F5344CB8AC3E}">
        <p14:creationId xmlns:p14="http://schemas.microsoft.com/office/powerpoint/2010/main" val="35645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金蝶云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星空 </a:t>
            </a:r>
            <a:r>
              <a:rPr lang="en-US" altLang="zh-CN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设计器规范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3178110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609925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</a:t>
            </a: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数据库对象规范</a:t>
            </a:r>
          </a:p>
          <a:p>
            <a:pPr lvl="1">
              <a:defRPr/>
            </a:pPr>
            <a:r>
              <a:rPr lang="zh-CN" altLang="en-US" dirty="0"/>
              <a:t>避免扩展冲突</a:t>
            </a:r>
          </a:p>
          <a:p>
            <a:pPr lvl="1">
              <a:defRPr/>
            </a:pPr>
            <a:r>
              <a:rPr lang="zh-CN" altLang="en-US" dirty="0"/>
              <a:t>函数、触发器不建议使用</a:t>
            </a:r>
          </a:p>
          <a:p>
            <a:pPr>
              <a:defRPr/>
            </a:pPr>
            <a:r>
              <a:rPr lang="zh-CN" altLang="en-US" b="1" dirty="0"/>
              <a:t>数据类型规范</a:t>
            </a:r>
          </a:p>
          <a:p>
            <a:pPr lvl="1">
              <a:defRPr/>
            </a:pPr>
            <a:r>
              <a:rPr lang="zh-CN" altLang="en-US" dirty="0"/>
              <a:t>建议采用的字段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(KSQL)</a:t>
            </a:r>
            <a:endParaRPr lang="zh-CN" altLang="en-US" dirty="0"/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CHAR  			NCHAR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VARCHAR		NVARCHAR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BLOB	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/>
              <a:t>二进制大型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4G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NCLOB(</a:t>
            </a:r>
            <a:r>
              <a:rPr lang="zh-CN" altLang="en-US" sz="2000" dirty="0"/>
              <a:t>字符大型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4G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SMALLINT(2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INT(4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DECIMAL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DATETIME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</p:spTree>
    <p:extLst>
      <p:ext uri="{BB962C8B-B14F-4D97-AF65-F5344CB8AC3E}">
        <p14:creationId xmlns:p14="http://schemas.microsoft.com/office/powerpoint/2010/main" val="13308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117762</TotalTime>
  <Words>707</Words>
  <Application>Microsoft Office PowerPoint</Application>
  <PresentationFormat>全屏显示(16:9)</PresentationFormat>
  <Paragraphs>232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客户化开发规范</vt:lpstr>
      <vt:lpstr>课程收益</vt:lpstr>
      <vt:lpstr>PowerPoint 演示文稿</vt:lpstr>
      <vt:lpstr>PowerPoint 演示文稿</vt:lpstr>
      <vt:lpstr>规范总则</vt:lpstr>
      <vt:lpstr>PowerPoint 演示文稿</vt:lpstr>
      <vt:lpstr>金蝶云星空 BOS设计器规范</vt:lpstr>
      <vt:lpstr>PowerPoint 演示文稿</vt:lpstr>
      <vt:lpstr>数据库规范</vt:lpstr>
      <vt:lpstr>数据库规范</vt:lpstr>
      <vt:lpstr>数据库规范</vt:lpstr>
      <vt:lpstr>数据库规范</vt:lpstr>
      <vt:lpstr>数据库规范</vt:lpstr>
      <vt:lpstr>PowerPoint 演示文稿</vt:lpstr>
      <vt:lpstr>代码规范</vt:lpstr>
      <vt:lpstr>代码规范</vt:lpstr>
      <vt:lpstr>PowerPoint 演示文稿</vt:lpstr>
    </vt:vector>
  </TitlesOfParts>
  <Company>市场部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Windows 用户</cp:lastModifiedBy>
  <cp:revision>5182</cp:revision>
  <dcterms:created xsi:type="dcterms:W3CDTF">2005-02-25T05:47:44Z</dcterms:created>
  <dcterms:modified xsi:type="dcterms:W3CDTF">2018-09-03T08:42:22Z</dcterms:modified>
</cp:coreProperties>
</file>