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2" r:id="rId1"/>
  </p:sldMasterIdLst>
  <p:notesMasterIdLst>
    <p:notesMasterId r:id="rId22"/>
  </p:notesMasterIdLst>
  <p:handoutMasterIdLst>
    <p:handoutMasterId r:id="rId23"/>
  </p:handoutMasterIdLst>
  <p:sldIdLst>
    <p:sldId id="392" r:id="rId2"/>
    <p:sldId id="466" r:id="rId3"/>
    <p:sldId id="521" r:id="rId4"/>
    <p:sldId id="522" r:id="rId5"/>
    <p:sldId id="507" r:id="rId6"/>
    <p:sldId id="523" r:id="rId7"/>
    <p:sldId id="524" r:id="rId8"/>
    <p:sldId id="531" r:id="rId9"/>
    <p:sldId id="532" r:id="rId10"/>
    <p:sldId id="527" r:id="rId11"/>
    <p:sldId id="528" r:id="rId12"/>
    <p:sldId id="533" r:id="rId13"/>
    <p:sldId id="529" r:id="rId14"/>
    <p:sldId id="534" r:id="rId15"/>
    <p:sldId id="526" r:id="rId16"/>
    <p:sldId id="537" r:id="rId17"/>
    <p:sldId id="535" r:id="rId18"/>
    <p:sldId id="530" r:id="rId19"/>
    <p:sldId id="536" r:id="rId20"/>
    <p:sldId id="258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AC49E4E-E065-A449-9FBE-5883C073D1D3}">
          <p14:sldIdLst>
            <p14:sldId id="392"/>
            <p14:sldId id="466"/>
            <p14:sldId id="521"/>
            <p14:sldId id="522"/>
            <p14:sldId id="507"/>
            <p14:sldId id="523"/>
            <p14:sldId id="524"/>
            <p14:sldId id="531"/>
            <p14:sldId id="532"/>
            <p14:sldId id="527"/>
            <p14:sldId id="528"/>
            <p14:sldId id="533"/>
            <p14:sldId id="529"/>
            <p14:sldId id="534"/>
            <p14:sldId id="526"/>
            <p14:sldId id="537"/>
            <p14:sldId id="535"/>
            <p14:sldId id="530"/>
            <p14:sldId id="536"/>
            <p14:sldId id="25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162">
          <p15:clr>
            <a:srgbClr val="A4A3A4"/>
          </p15:clr>
        </p15:guide>
        <p15:guide id="2" pos="5511">
          <p15:clr>
            <a:srgbClr val="A4A3A4"/>
          </p15:clr>
        </p15:guide>
        <p15:guide id="3" orient="horz" pos="426">
          <p15:clr>
            <a:srgbClr val="A4A3A4"/>
          </p15:clr>
        </p15:guide>
        <p15:guide id="4" pos="5759">
          <p15:clr>
            <a:srgbClr val="A4A3A4"/>
          </p15:clr>
        </p15:guide>
        <p15:guide id="5" pos="573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5BAC"/>
    <a:srgbClr val="A54307"/>
    <a:srgbClr val="FF9900"/>
    <a:srgbClr val="DF6421"/>
    <a:srgbClr val="12A9D9"/>
    <a:srgbClr val="00478A"/>
    <a:srgbClr val="41D8FF"/>
    <a:srgbClr val="BFDFFF"/>
    <a:srgbClr val="13A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6" autoAdjust="0"/>
    <p:restoredTop sz="84231" autoAdjust="0"/>
  </p:normalViewPr>
  <p:slideViewPr>
    <p:cSldViewPr>
      <p:cViewPr varScale="1">
        <p:scale>
          <a:sx n="79" d="100"/>
          <a:sy n="79" d="100"/>
        </p:scale>
        <p:origin x="-1134" y="-84"/>
      </p:cViewPr>
      <p:guideLst>
        <p:guide orient="horz" pos="3162"/>
        <p:guide orient="horz" pos="426"/>
        <p:guide pos="5511"/>
        <p:guide pos="5759"/>
        <p:guide pos="5738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74D668-D138-4503-8038-BF417F9302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34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7C3CA4-1A3F-43E3-944D-8257F97CD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12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17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管理中心主要用于管理数据，许可激活、上机操作日志等。其中重点是数据中心，可以注册多个数据中心，用于管理数据库角色连接等信息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1915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494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istrator\Desktop\ppt背景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35696" y="1123658"/>
            <a:ext cx="6624736" cy="857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lang="zh-CN" altLang="en-US" sz="3200" b="1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kumimoji="1" lang="zh-CN" altLang="en-US" dirty="0" smtClean="0"/>
              <a:t>金蝶顾问学院 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73411" y="2125188"/>
            <a:ext cx="3587021" cy="10226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mtClean="0"/>
              <a:t>报告人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报告部门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2016-03-02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 userDrawn="1"/>
        </p:nvSpPr>
        <p:spPr bwMode="auto">
          <a:xfrm>
            <a:off x="6693991" y="4817271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026" name="Picture 2" descr="C:\Users\Administrator\Desktop\金蝶顾问学院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9502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644917"/>
            <a:ext cx="8640960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491880" y="843558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336210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 txBox="1">
            <a:spLocks/>
          </p:cNvSpPr>
          <p:nvPr userDrawn="1"/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lang="zh-CN" altLang="en-US" sz="2200" b="1" i="0" kern="1200" dirty="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1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336210" y="843558"/>
            <a:ext cx="5025058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2595587"/>
            <a:ext cx="2949575" cy="19023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1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2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ppt背景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537"/>
            <a:ext cx="9144000" cy="51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 userDrawn="1"/>
        </p:nvGrpSpPr>
        <p:grpSpPr>
          <a:xfrm>
            <a:off x="4472354" y="1346221"/>
            <a:ext cx="3396738" cy="1796662"/>
            <a:chOff x="3491880" y="1283088"/>
            <a:chExt cx="2933387" cy="1551579"/>
          </a:xfrm>
        </p:grpSpPr>
        <p:sp>
          <p:nvSpPr>
            <p:cNvPr id="4" name="Rectangle 4"/>
            <p:cNvSpPr>
              <a:spLocks/>
            </p:cNvSpPr>
            <p:nvPr userDrawn="1"/>
          </p:nvSpPr>
          <p:spPr bwMode="auto">
            <a:xfrm>
              <a:off x="4521566" y="1438354"/>
              <a:ext cx="1803166" cy="73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udy Old Style" pitchFamily="18" charset="0"/>
                  <a:ea typeface="宋体" charset="0"/>
                  <a:cs typeface="Helvetica Neue UltraLight" charset="0"/>
                  <a:sym typeface="Helvetica Neue UltraLight" charset="0"/>
                </a:rPr>
                <a:t>Thanks</a:t>
              </a:r>
            </a:p>
          </p:txBody>
        </p:sp>
        <p:sp>
          <p:nvSpPr>
            <p:cNvPr id="5" name="Rectangle 5"/>
            <p:cNvSpPr>
              <a:spLocks/>
            </p:cNvSpPr>
            <p:nvPr userDrawn="1"/>
          </p:nvSpPr>
          <p:spPr bwMode="auto">
            <a:xfrm>
              <a:off x="4050688" y="2195749"/>
              <a:ext cx="978727" cy="265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charset="0"/>
                  <a:ea typeface="宋体" charset="0"/>
                  <a:cs typeface="Arial Narrow" charset="0"/>
                  <a:sym typeface="Arial Narrow" charset="0"/>
                </a:rPr>
                <a:t>terima kasih</a:t>
              </a:r>
            </a:p>
          </p:txBody>
        </p:sp>
        <p:sp>
          <p:nvSpPr>
            <p:cNvPr id="6" name="Rectangle 6"/>
            <p:cNvSpPr>
              <a:spLocks/>
            </p:cNvSpPr>
            <p:nvPr userDrawn="1"/>
          </p:nvSpPr>
          <p:spPr bwMode="auto">
            <a:xfrm>
              <a:off x="3491880" y="1283088"/>
              <a:ext cx="898392" cy="539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感謝</a:t>
              </a:r>
            </a:p>
          </p:txBody>
        </p:sp>
        <p:sp>
          <p:nvSpPr>
            <p:cNvPr id="7" name="Rectangle 7"/>
            <p:cNvSpPr>
              <a:spLocks/>
            </p:cNvSpPr>
            <p:nvPr userDrawn="1"/>
          </p:nvSpPr>
          <p:spPr bwMode="auto">
            <a:xfrm>
              <a:off x="5199183" y="2099618"/>
              <a:ext cx="1225080" cy="735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cs typeface="Microsoft YaHei Bold" charset="0"/>
                  <a:sym typeface="Microsoft YaHei Bold" charset="0"/>
                </a:rPr>
                <a:t>谢谢</a:t>
              </a:r>
            </a:p>
          </p:txBody>
        </p:sp>
        <p:sp>
          <p:nvSpPr>
            <p:cNvPr id="8" name="Rectangle 8"/>
            <p:cNvSpPr>
              <a:spLocks/>
            </p:cNvSpPr>
            <p:nvPr userDrawn="1"/>
          </p:nvSpPr>
          <p:spPr bwMode="auto">
            <a:xfrm>
              <a:off x="5404367" y="1336687"/>
              <a:ext cx="1020900" cy="24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sym typeface="Arial" charset="0"/>
                </a:rPr>
                <a:t>ありがとう</a:t>
              </a:r>
            </a:p>
          </p:txBody>
        </p:sp>
        <p:sp>
          <p:nvSpPr>
            <p:cNvPr id="9" name="Rectangle 9"/>
            <p:cNvSpPr>
              <a:spLocks/>
            </p:cNvSpPr>
            <p:nvPr userDrawn="1"/>
          </p:nvSpPr>
          <p:spPr bwMode="auto">
            <a:xfrm>
              <a:off x="3491887" y="1869803"/>
              <a:ext cx="596650" cy="318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charset="0"/>
                  <a:ea typeface="宋体" charset="0"/>
                  <a:cs typeface="Thonburi" charset="0"/>
                  <a:sym typeface="Arial" charset="0"/>
                </a:rPr>
                <a:t>ขอบคุณ</a:t>
              </a:r>
            </a:p>
          </p:txBody>
        </p:sp>
      </p:grpSp>
      <p:sp>
        <p:nvSpPr>
          <p:cNvPr id="17" name="Text Box 2"/>
          <p:cNvSpPr txBox="1">
            <a:spLocks noChangeArrowheads="1"/>
          </p:cNvSpPr>
          <p:nvPr userDrawn="1"/>
        </p:nvSpPr>
        <p:spPr bwMode="auto">
          <a:xfrm>
            <a:off x="6693991" y="4817271"/>
            <a:ext cx="1622425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>
              <a:lnSpc>
                <a:spcPts val="1050"/>
              </a:lnSpc>
            </a:pPr>
            <a:r>
              <a:rPr kumimoji="0" lang="zh-CN" altLang="en-US" sz="7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5" name="Picture 2" descr="C:\Users\Administrator\Desktop\金蝶顾问学院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9502"/>
            <a:ext cx="1862113" cy="4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86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卷页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"/>
            <a:ext cx="9144000" cy="520095"/>
          </a:xfrm>
          <a:prstGeom prst="rect">
            <a:avLst/>
          </a:prstGeom>
          <a:effectLst>
            <a:outerShdw blurRad="50800" dist="38100" dir="60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251520" y="771550"/>
            <a:ext cx="8640960" cy="388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 userDrawn="1"/>
        </p:nvSpPr>
        <p:spPr bwMode="auto">
          <a:xfrm>
            <a:off x="323117" y="4688311"/>
            <a:ext cx="2880731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>
              <a:lnSpc>
                <a:spcPts val="1050"/>
              </a:lnSpc>
            </a:pPr>
            <a:r>
              <a:rPr lang="zh-CN" altLang="en-US" sz="800" dirty="0" smtClean="0"/>
              <a:t>版权所有 </a:t>
            </a:r>
            <a:r>
              <a:rPr lang="en-US" altLang="zh-CN" sz="800" dirty="0" smtClean="0"/>
              <a:t>© 2017 </a:t>
            </a:r>
            <a:r>
              <a:rPr lang="zh-CN" altLang="en-US" sz="800" dirty="0" smtClean="0"/>
              <a:t>金蝶精一培训教育有限公司</a:t>
            </a:r>
            <a:endParaRPr kumimoji="0" lang="zh-CN" altLang="en-US" sz="7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96" y="174013"/>
            <a:ext cx="1456611" cy="21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9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8" r:id="rId2"/>
    <p:sldLayoutId id="2147484589" r:id="rId3"/>
    <p:sldLayoutId id="2147484602" r:id="rId4"/>
    <p:sldLayoutId id="2147484604" r:id="rId5"/>
    <p:sldLayoutId id="2147484587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lang="zh-CN" altLang="en-US" sz="2200" b="1" i="0" kern="1200" dirty="0">
          <a:solidFill>
            <a:schemeClr val="tx1"/>
          </a:solidFill>
          <a:latin typeface="微软雅黑"/>
          <a:ea typeface="微软雅黑"/>
          <a:cs typeface="+mj-cs"/>
        </a:defRPr>
      </a:lvl1pPr>
    </p:titleStyle>
    <p:bodyStyle>
      <a:lvl1pPr marL="342900" indent="-342900" algn="l" defTabSz="457200" rtl="0" eaLnBrk="1" fontAlgn="base" latinLnBrk="0" hangingPunct="1">
        <a:spcBef>
          <a:spcPct val="20000"/>
        </a:spcBef>
        <a:spcAft>
          <a:spcPct val="0"/>
        </a:spcAft>
        <a:buFontTx/>
        <a:buBlip>
          <a:blip r:embed="rId10"/>
        </a:buBlip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1pPr>
      <a:lvl2pPr marL="742950" indent="-28575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20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2pPr>
      <a:lvl3pPr marL="11430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•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3pPr>
      <a:lvl4pPr marL="16002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4pPr>
      <a:lvl5pPr marL="2057400" indent="-228600" algn="l" defTabSz="457200" rtl="0" eaLnBrk="1" fontAlgn="base" latinLnBrk="0" hangingPunct="1">
        <a:spcBef>
          <a:spcPct val="20000"/>
        </a:spcBef>
        <a:spcAft>
          <a:spcPct val="0"/>
        </a:spcAft>
        <a:buFont typeface="Arial"/>
        <a:buChar char="»"/>
        <a:defRPr kumimoji="1" lang="zh-CN" altLang="en-US" sz="1800" b="0" i="0" kern="1200" dirty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插件开发环境部署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4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团队开发部署方式</a:t>
            </a:r>
          </a:p>
          <a:p>
            <a:pPr lvl="1">
              <a:defRPr/>
            </a:pPr>
            <a:r>
              <a:rPr lang="zh-CN" altLang="en-US" dirty="0"/>
              <a:t>代码服务器，提供插件代码版本管理，用单独服务器</a:t>
            </a:r>
          </a:p>
          <a:p>
            <a:pPr lvl="1">
              <a:defRPr/>
            </a:pPr>
            <a:r>
              <a:rPr lang="zh-CN" altLang="en-US" dirty="0"/>
              <a:t>存储客户化开发成果的业务数据库，采用单独的服务器部署，各个开发机器不需要再单独部署，也降低开发机器的性能压力；</a:t>
            </a:r>
          </a:p>
          <a:p>
            <a:pPr lvl="1">
              <a:defRPr/>
            </a:pPr>
            <a:r>
              <a:rPr lang="zh-CN" altLang="en-US" dirty="0"/>
              <a:t>管理中心、管理数据库耗费资源都比较少，为了部署便捷性起见，通常推荐将管理中心、管理数据库与业务数据库部署在一起</a:t>
            </a:r>
          </a:p>
          <a:p>
            <a:pPr lvl="1">
              <a:defRPr/>
            </a:pPr>
            <a:r>
              <a:rPr lang="zh-CN" altLang="en-US" dirty="0"/>
              <a:t>开发机器，配置应用服务器、开发工具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推荐的部署方式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8817" y="2649317"/>
            <a:ext cx="6005513" cy="237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41269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单机开发模式</a:t>
            </a:r>
          </a:p>
          <a:p>
            <a:pPr lvl="1">
              <a:defRPr/>
            </a:pPr>
            <a:r>
              <a:rPr lang="zh-CN" altLang="en-US" dirty="0"/>
              <a:t>如果不考虑团队开发，仅是个人</a:t>
            </a:r>
            <a:r>
              <a:rPr lang="zh-CN" altLang="en-US" dirty="0" smtClean="0"/>
              <a:t>对</a:t>
            </a:r>
            <a:r>
              <a:rPr lang="zh-CN" altLang="en-US" dirty="0"/>
              <a:t>金</a:t>
            </a:r>
            <a:r>
              <a:rPr lang="zh-CN" altLang="en-US" dirty="0" smtClean="0"/>
              <a:t>蝶云星空</a:t>
            </a:r>
            <a:r>
              <a:rPr lang="zh-CN" altLang="en-US" dirty="0" smtClean="0"/>
              <a:t>进行</a:t>
            </a:r>
            <a:r>
              <a:rPr lang="zh-CN" altLang="en-US" dirty="0"/>
              <a:t>简单的调整，可以将所有服务器角色都部署在同一台服务器的同一操作系统中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推荐的部署方式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856333"/>
            <a:ext cx="51435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41269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环境准备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45803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系统部署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2746062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开发环境部署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033861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功能调试</a:t>
            </a:r>
          </a:p>
        </p:txBody>
      </p:sp>
      <p:sp>
        <p:nvSpPr>
          <p:cNvPr id="24" name="TextBox 35"/>
          <p:cNvSpPr txBox="1"/>
          <p:nvPr>
            <p:custDataLst>
              <p:tags r:id="rId12"/>
            </p:custDataLst>
          </p:nvPr>
        </p:nvSpPr>
        <p:spPr>
          <a:xfrm>
            <a:off x="1865029" y="359469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05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2397448" y="3662901"/>
            <a:ext cx="332668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功能部署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b="1" dirty="0"/>
              <a:t>金蝶云星空产品部署</a:t>
            </a:r>
          </a:p>
          <a:p>
            <a:pPr lvl="1">
              <a:defRPr/>
            </a:pPr>
            <a:r>
              <a:rPr lang="zh-CN" altLang="en-US" dirty="0"/>
              <a:t>金蝶云</a:t>
            </a:r>
            <a:r>
              <a:rPr lang="zh-CN" altLang="en-US" dirty="0" smtClean="0"/>
              <a:t>星空产品</a:t>
            </a:r>
            <a:r>
              <a:rPr lang="zh-CN" altLang="en-US" dirty="0"/>
              <a:t>其他角色的部署，</a:t>
            </a:r>
            <a:r>
              <a:rPr lang="zh-CN" altLang="en-US" dirty="0" smtClean="0"/>
              <a:t>请</a:t>
            </a:r>
            <a:r>
              <a:rPr lang="zh-CN" altLang="en-US" dirty="0"/>
              <a:t>参考金蝶云</a:t>
            </a:r>
            <a:r>
              <a:rPr lang="zh-CN" altLang="en-US" dirty="0" smtClean="0"/>
              <a:t>星空产品</a:t>
            </a:r>
            <a:r>
              <a:rPr lang="zh-CN" altLang="en-US" dirty="0"/>
              <a:t>部署文档</a:t>
            </a:r>
          </a:p>
          <a:p>
            <a:pPr lvl="1">
              <a:defRPr/>
            </a:pPr>
            <a:r>
              <a:rPr lang="zh-CN" altLang="en-US" dirty="0"/>
              <a:t>本文仅介绍开发机器的部署</a:t>
            </a:r>
          </a:p>
          <a:p>
            <a:pPr>
              <a:defRPr/>
            </a:pPr>
            <a:r>
              <a:rPr lang="zh-CN" altLang="en-US" b="1" dirty="0"/>
              <a:t>部署金蝶云</a:t>
            </a:r>
            <a:r>
              <a:rPr lang="zh-CN" altLang="en-US" b="1" dirty="0" smtClean="0"/>
              <a:t>星空应用</a:t>
            </a:r>
            <a:r>
              <a:rPr lang="zh-CN" altLang="en-US" b="1" dirty="0"/>
              <a:t>服务器</a:t>
            </a:r>
          </a:p>
          <a:p>
            <a:pPr lvl="1">
              <a:defRPr/>
            </a:pPr>
            <a:r>
              <a:rPr lang="zh-CN" altLang="en-US" dirty="0"/>
              <a:t>金蝶云</a:t>
            </a:r>
            <a:r>
              <a:rPr lang="zh-CN" altLang="en-US" dirty="0" smtClean="0"/>
              <a:t>星空应用</a:t>
            </a:r>
            <a:r>
              <a:rPr lang="zh-CN" altLang="en-US" dirty="0"/>
              <a:t>服务器部署过程，参见产品部署</a:t>
            </a:r>
          </a:p>
          <a:p>
            <a:pPr lvl="1">
              <a:defRPr/>
            </a:pPr>
            <a:r>
              <a:rPr lang="zh-CN" altLang="en-US" dirty="0"/>
              <a:t>请记住应用服务器站点部署目录，通常为</a:t>
            </a:r>
          </a:p>
          <a:p>
            <a:pPr lvl="2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C:\Program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Files\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Kingdee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\K3Cloud\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部署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Visual Studio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zh-CN" altLang="en-US" dirty="0"/>
              <a:t>部署过程请参阅 </a:t>
            </a:r>
            <a:r>
              <a:rPr lang="en-US" altLang="zh-CN" dirty="0"/>
              <a:t>Visual Studio </a:t>
            </a:r>
            <a:r>
              <a:rPr lang="zh-CN" altLang="en-US" dirty="0"/>
              <a:t>产品说明</a:t>
            </a:r>
          </a:p>
          <a:p>
            <a:pPr lvl="1">
              <a:defRPr/>
            </a:pPr>
            <a:r>
              <a:rPr lang="zh-CN" altLang="en-US" dirty="0"/>
              <a:t>创建插件工程及代码存储路径，请遵循金蝶云星空插件开发规范</a:t>
            </a:r>
          </a:p>
          <a:p>
            <a:pPr lvl="1">
              <a:defRPr/>
            </a:pPr>
            <a:r>
              <a:rPr lang="zh-CN" altLang="en-US" dirty="0"/>
              <a:t>插件工程编译，输出到应用服务器站点部署目录，通常为</a:t>
            </a:r>
          </a:p>
          <a:p>
            <a:pPr lvl="2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C:\Program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Files\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Kingdee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\K3Cloud\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\Bin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zh-CN" altLang="en-US" dirty="0"/>
              <a:t>插件编译以后，就能够被金蝶云星空应用服务器</a:t>
            </a:r>
            <a:r>
              <a:rPr lang="zh-CN" altLang="en-US" dirty="0" smtClean="0"/>
              <a:t>加载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开发环境部署</a:t>
            </a:r>
          </a:p>
        </p:txBody>
      </p:sp>
    </p:spTree>
    <p:extLst>
      <p:ext uri="{BB962C8B-B14F-4D97-AF65-F5344CB8AC3E}">
        <p14:creationId xmlns:p14="http://schemas.microsoft.com/office/powerpoint/2010/main" val="41269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环境准备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45803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系统部署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开发环境部署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033861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功能调试</a:t>
            </a:r>
          </a:p>
        </p:txBody>
      </p:sp>
      <p:sp>
        <p:nvSpPr>
          <p:cNvPr id="24" name="TextBox 35"/>
          <p:cNvSpPr txBox="1"/>
          <p:nvPr>
            <p:custDataLst>
              <p:tags r:id="rId12"/>
            </p:custDataLst>
          </p:nvPr>
        </p:nvSpPr>
        <p:spPr>
          <a:xfrm>
            <a:off x="1865029" y="359469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05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2397448" y="3662901"/>
            <a:ext cx="332668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功能部署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编译插件</a:t>
            </a:r>
          </a:p>
          <a:p>
            <a:pPr lvl="1">
              <a:defRPr/>
            </a:pPr>
            <a:r>
              <a:rPr lang="zh-CN" altLang="en-US" dirty="0"/>
              <a:t>插件编译，输出到应用服务器站点部署目录，通常为</a:t>
            </a:r>
          </a:p>
          <a:p>
            <a:pPr lvl="2">
              <a:defRPr/>
            </a:pPr>
            <a:r>
              <a:rPr lang="en-US" altLang="zh-CN" dirty="0"/>
              <a:t>C:\Program </a:t>
            </a:r>
            <a:r>
              <a:rPr lang="en-US" altLang="zh-CN" dirty="0" smtClean="0"/>
              <a:t>Files\</a:t>
            </a:r>
            <a:r>
              <a:rPr lang="en-US" altLang="zh-CN" dirty="0" err="1" smtClean="0"/>
              <a:t>Kingdee</a:t>
            </a:r>
            <a:r>
              <a:rPr lang="en-US" altLang="zh-CN" dirty="0" smtClean="0"/>
              <a:t>\K3Cloud\</a:t>
            </a:r>
            <a:r>
              <a:rPr lang="en-US" altLang="zh-CN" dirty="0" err="1" smtClean="0"/>
              <a:t>WebSite</a:t>
            </a:r>
            <a:r>
              <a:rPr lang="en-US" altLang="zh-CN" dirty="0" smtClean="0"/>
              <a:t>\Bin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重新启动</a:t>
            </a:r>
            <a:r>
              <a:rPr lang="en-US" altLang="zh-CN" dirty="0"/>
              <a:t>IIS</a:t>
            </a:r>
          </a:p>
          <a:p>
            <a:pPr>
              <a:defRPr/>
            </a:pPr>
            <a:r>
              <a:rPr lang="en-US" altLang="zh-CN" dirty="0"/>
              <a:t>IE</a:t>
            </a:r>
            <a:r>
              <a:rPr lang="zh-CN" altLang="en-US" dirty="0"/>
              <a:t>访问金蝶云星空本机站点</a:t>
            </a:r>
          </a:p>
          <a:p>
            <a:pPr>
              <a:defRPr/>
            </a:pPr>
            <a:r>
              <a:rPr lang="en-US" altLang="zh-CN" dirty="0"/>
              <a:t>Visual Studio</a:t>
            </a:r>
            <a:r>
              <a:rPr lang="zh-CN" altLang="en-US" dirty="0"/>
              <a:t>，附加</a:t>
            </a:r>
            <a:r>
              <a:rPr lang="en-US" altLang="zh-CN" dirty="0"/>
              <a:t>IIS</a:t>
            </a:r>
            <a:r>
              <a:rPr lang="zh-CN" altLang="en-US" dirty="0"/>
              <a:t>进程调试</a:t>
            </a:r>
          </a:p>
          <a:p>
            <a:pPr lvl="1">
              <a:defRPr/>
            </a:pPr>
            <a:r>
              <a:rPr lang="en-US" altLang="zh-CN" dirty="0"/>
              <a:t>IIS</a:t>
            </a:r>
            <a:r>
              <a:rPr lang="zh-CN" altLang="en-US" dirty="0"/>
              <a:t>进程为</a:t>
            </a:r>
            <a:r>
              <a:rPr lang="en-US" altLang="zh-CN" dirty="0"/>
              <a:t>w3wp.exe</a:t>
            </a:r>
          </a:p>
          <a:p>
            <a:pPr>
              <a:defRPr/>
            </a:pPr>
            <a:r>
              <a:rPr lang="zh-CN" altLang="en-US" dirty="0"/>
              <a:t>在金蝶云星空中打开待调试单据，进行调试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功能调试</a:t>
            </a:r>
          </a:p>
        </p:txBody>
      </p:sp>
    </p:spTree>
    <p:extLst>
      <p:ext uri="{BB962C8B-B14F-4D97-AF65-F5344CB8AC3E}">
        <p14:creationId xmlns:p14="http://schemas.microsoft.com/office/powerpoint/2010/main" val="41269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不重启</a:t>
            </a:r>
            <a:r>
              <a:rPr lang="en-US" altLang="zh-CN" dirty="0" smtClean="0"/>
              <a:t>IIS</a:t>
            </a:r>
            <a:r>
              <a:rPr lang="zh-CN" altLang="en-US" dirty="0" smtClean="0"/>
              <a:t>插件开发调试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功能调试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76200"/>
            <a:ext cx="66103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9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环境准备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45803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系统部署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开发环境部署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033861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功能调试</a:t>
            </a:r>
          </a:p>
        </p:txBody>
      </p:sp>
      <p:sp>
        <p:nvSpPr>
          <p:cNvPr id="24" name="TextBox 35"/>
          <p:cNvSpPr txBox="1"/>
          <p:nvPr>
            <p:custDataLst>
              <p:tags r:id="rId12"/>
            </p:custDataLst>
          </p:nvPr>
        </p:nvSpPr>
        <p:spPr>
          <a:xfrm>
            <a:off x="1865029" y="359469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05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2397448" y="3662901"/>
            <a:ext cx="3326680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功能部署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打开</a:t>
            </a:r>
            <a:r>
              <a:rPr lang="en-US" altLang="zh-CN" dirty="0" smtClean="0"/>
              <a:t>BOSIDE</a:t>
            </a:r>
            <a:r>
              <a:rPr lang="zh-CN" altLang="en-US" dirty="0" smtClean="0"/>
              <a:t>，依次点击主菜单中的解决方案，部署包管理，通过自定义部署包向导</a:t>
            </a:r>
            <a:r>
              <a:rPr lang="zh-CN" altLang="en-US" dirty="0"/>
              <a:t>完成部署包的</a:t>
            </a:r>
            <a:r>
              <a:rPr lang="zh-CN" altLang="en-US" dirty="0" smtClean="0"/>
              <a:t>创建。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功能部署</a:t>
            </a:r>
            <a:r>
              <a:rPr lang="en-US" altLang="zh-CN" dirty="0" smtClean="0"/>
              <a:t>-</a:t>
            </a:r>
            <a:r>
              <a:rPr lang="zh-CN" altLang="en-US" dirty="0" smtClean="0"/>
              <a:t>创建部署包</a:t>
            </a:r>
            <a:endParaRPr lang="zh-CN" altLang="en-US" dirty="0"/>
          </a:p>
        </p:txBody>
      </p:sp>
      <p:pic>
        <p:nvPicPr>
          <p:cNvPr id="1026" name="Picture 2" descr="C:\Users\rd_zhiqiang_zq_he\Desktop\云之家图片201705221033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347614"/>
            <a:ext cx="5976664" cy="380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mtClean="0"/>
              <a:t>将部署包拷贝至目标服务器，安装</a:t>
            </a:r>
            <a:r>
              <a:rPr lang="zh-CN" altLang="en-US" dirty="0" smtClean="0"/>
              <a:t>部署包，可将二开内容部署到指定的业务账套上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功能部署</a:t>
            </a:r>
            <a:r>
              <a:rPr lang="en-US" altLang="zh-CN" dirty="0" smtClean="0"/>
              <a:t>-</a:t>
            </a:r>
            <a:r>
              <a:rPr lang="zh-CN" altLang="en-US" dirty="0" smtClean="0"/>
              <a:t>安装部署包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2" y="1158393"/>
            <a:ext cx="5602368" cy="39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课程收益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743557"/>
            <a:ext cx="756084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熟悉金蝶云星空系统部署方式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掌握金蝶云星空开发</a:t>
            </a: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环境搭建</a:t>
            </a:r>
            <a:endParaRPr kumimoji="1"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  <a:p>
            <a:pPr marL="342900" lvl="0" indent="-342900" defTabSz="457200">
              <a:spcBef>
                <a:spcPts val="60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掌握金蝶云星空二</a:t>
            </a:r>
            <a:r>
              <a:rPr kumimoji="1"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开成果</a:t>
            </a: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</a:rPr>
              <a:t>部署</a:t>
            </a:r>
            <a:endParaRPr kumimoji="1" lang="zh-CN" alt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762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环境准备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45803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系统部署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开发环境部署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033861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功能调试</a:t>
            </a:r>
          </a:p>
        </p:txBody>
      </p:sp>
      <p:sp>
        <p:nvSpPr>
          <p:cNvPr id="24" name="TextBox 35"/>
          <p:cNvSpPr txBox="1"/>
          <p:nvPr>
            <p:custDataLst>
              <p:tags r:id="rId12"/>
            </p:custDataLst>
          </p:nvPr>
        </p:nvSpPr>
        <p:spPr>
          <a:xfrm>
            <a:off x="1865029" y="359469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05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2397448" y="3662901"/>
            <a:ext cx="332668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功能部署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4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环境准备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45803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系统部署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开发环境部署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033861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功能调试</a:t>
            </a:r>
          </a:p>
        </p:txBody>
      </p:sp>
      <p:sp>
        <p:nvSpPr>
          <p:cNvPr id="24" name="TextBox 35"/>
          <p:cNvSpPr txBox="1"/>
          <p:nvPr>
            <p:custDataLst>
              <p:tags r:id="rId12"/>
            </p:custDataLst>
          </p:nvPr>
        </p:nvSpPr>
        <p:spPr>
          <a:xfrm>
            <a:off x="1865029" y="359469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05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2397448" y="3662901"/>
            <a:ext cx="332668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功能部署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b="1" dirty="0"/>
              <a:t>金蝶云</a:t>
            </a:r>
            <a:r>
              <a:rPr lang="zh-CN" altLang="en-US" b="1" dirty="0" smtClean="0"/>
              <a:t>星空 产品</a:t>
            </a:r>
            <a:endParaRPr lang="zh-CN" altLang="en-US" b="1" dirty="0"/>
          </a:p>
          <a:p>
            <a:pPr lvl="1">
              <a:defRPr/>
            </a:pPr>
            <a:r>
              <a:rPr lang="zh-CN" altLang="en-US" dirty="0"/>
              <a:t>金蝶云星空插件开发，需要基于金蝶云星空产品</a:t>
            </a:r>
          </a:p>
          <a:p>
            <a:pPr lvl="1">
              <a:defRPr/>
            </a:pPr>
            <a:r>
              <a:rPr lang="zh-CN" altLang="en-US" dirty="0"/>
              <a:t>插件依赖组件来源于金蝶云</a:t>
            </a:r>
            <a:r>
              <a:rPr lang="zh-CN" altLang="en-US" dirty="0" smtClean="0"/>
              <a:t>星空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金蝶云星空提供</a:t>
            </a:r>
            <a:r>
              <a:rPr lang="en-US" altLang="zh-CN" dirty="0" smtClean="0"/>
              <a:t>IDE</a:t>
            </a:r>
            <a:r>
              <a:rPr lang="zh-CN" altLang="en-US" dirty="0" smtClean="0"/>
              <a:t>设计器，完成业务对象设计</a:t>
            </a:r>
          </a:p>
          <a:p>
            <a:pPr lvl="1">
              <a:defRPr/>
            </a:pPr>
            <a:r>
              <a:rPr lang="zh-CN" altLang="en-US" dirty="0" smtClean="0"/>
              <a:t>业务</a:t>
            </a:r>
            <a:r>
              <a:rPr lang="zh-CN" altLang="en-US" dirty="0"/>
              <a:t>对象设计成果存储</a:t>
            </a:r>
            <a:r>
              <a:rPr lang="en-US" altLang="zh-CN" dirty="0"/>
              <a:t>(</a:t>
            </a:r>
            <a:r>
              <a:rPr lang="zh-CN" altLang="en-US" dirty="0" smtClean="0"/>
              <a:t>存储</a:t>
            </a:r>
            <a:r>
              <a:rPr lang="zh-CN" altLang="en-US" dirty="0"/>
              <a:t>至</a:t>
            </a:r>
            <a:r>
              <a:rPr lang="zh-CN" altLang="en-US" dirty="0" smtClean="0"/>
              <a:t>业务</a:t>
            </a:r>
            <a:r>
              <a:rPr lang="zh-CN" altLang="en-US" dirty="0"/>
              <a:t>数据库</a:t>
            </a:r>
            <a:r>
              <a:rPr lang="en-US" altLang="zh-CN" dirty="0"/>
              <a:t>)</a:t>
            </a:r>
          </a:p>
          <a:p>
            <a:pPr lvl="1">
              <a:defRPr/>
            </a:pPr>
            <a:r>
              <a:rPr lang="zh-CN" altLang="en-US" dirty="0"/>
              <a:t>基于金蝶云星空运行环境，进行调试</a:t>
            </a:r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b="1" dirty="0"/>
              <a:t>开发工具</a:t>
            </a:r>
          </a:p>
          <a:p>
            <a:pPr lvl="1">
              <a:defRPr/>
            </a:pPr>
            <a:r>
              <a:rPr lang="zh-CN" altLang="en-US" dirty="0"/>
              <a:t>用于插件代码编写及组件编译</a:t>
            </a:r>
          </a:p>
          <a:p>
            <a:pPr lvl="2">
              <a:defRPr/>
            </a:pPr>
            <a:r>
              <a:rPr lang="en-US" altLang="zh-CN" dirty="0"/>
              <a:t>MS Visual </a:t>
            </a:r>
            <a:r>
              <a:rPr lang="en-US" altLang="zh-CN" dirty="0" smtClean="0"/>
              <a:t>Studio2012</a:t>
            </a:r>
            <a:r>
              <a:rPr lang="zh-CN" altLang="en-US" smtClean="0"/>
              <a:t>及以上版本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b="1" dirty="0"/>
              <a:t>配置管理工具</a:t>
            </a:r>
          </a:p>
          <a:p>
            <a:pPr lvl="1">
              <a:defRPr/>
            </a:pPr>
            <a:r>
              <a:rPr lang="zh-CN" altLang="en-US" dirty="0"/>
              <a:t>团队开发，开发成果版本管理</a:t>
            </a:r>
          </a:p>
          <a:p>
            <a:pPr lvl="2">
              <a:defRPr/>
            </a:pPr>
            <a:r>
              <a:rPr lang="en-US" altLang="zh-CN" dirty="0"/>
              <a:t>Team Foundation Server</a:t>
            </a:r>
          </a:p>
          <a:p>
            <a:pPr lvl="2">
              <a:defRPr/>
            </a:pPr>
            <a:r>
              <a:rPr lang="en-US" altLang="zh-CN" dirty="0"/>
              <a:t>SVN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环境准备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6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072183" y="699542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2395067" y="791368"/>
            <a:ext cx="0" cy="224269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987101" y="1131590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1869792" y="1448197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1869792" y="197930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1869792" y="251994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2402002" y="1510638"/>
            <a:ext cx="216999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环境准备</a:t>
            </a:r>
            <a:endParaRPr 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402002" y="2045229"/>
            <a:ext cx="2458030" cy="323850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系统部署</a:t>
            </a: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2402002" y="2588154"/>
            <a:ext cx="2746062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开发环境部署</a:t>
            </a:r>
          </a:p>
        </p:txBody>
      </p:sp>
      <p:sp>
        <p:nvSpPr>
          <p:cNvPr id="22" name="TextBox 35"/>
          <p:cNvSpPr txBox="1"/>
          <p:nvPr>
            <p:custDataLst>
              <p:tags r:id="rId10"/>
            </p:custDataLst>
          </p:nvPr>
        </p:nvSpPr>
        <p:spPr>
          <a:xfrm>
            <a:off x="1865054" y="3057520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2402235" y="3125728"/>
            <a:ext cx="3033861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功能调试</a:t>
            </a:r>
          </a:p>
        </p:txBody>
      </p:sp>
      <p:sp>
        <p:nvSpPr>
          <p:cNvPr id="24" name="TextBox 35"/>
          <p:cNvSpPr txBox="1"/>
          <p:nvPr>
            <p:custDataLst>
              <p:tags r:id="rId12"/>
            </p:custDataLst>
          </p:nvPr>
        </p:nvSpPr>
        <p:spPr>
          <a:xfrm>
            <a:off x="1865029" y="359469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05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2397448" y="3662901"/>
            <a:ext cx="3326680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功能部署</a:t>
            </a:r>
            <a:endParaRPr lang="zh-CN" altLang="en-US" sz="14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系统部署角色</a:t>
            </a:r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962025"/>
            <a:ext cx="5038725" cy="325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15760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系统部署角色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58945"/>
              </p:ext>
            </p:extLst>
          </p:nvPr>
        </p:nvGraphicFramePr>
        <p:xfrm>
          <a:off x="247650" y="676275"/>
          <a:ext cx="8644831" cy="353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440"/>
                <a:gridCol w="4769561"/>
                <a:gridCol w="2533830"/>
              </a:tblGrid>
              <a:tr h="21431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角色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安装组件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</a:tr>
              <a:tr h="66973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管理数据库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提供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『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管理数据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』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给管理中心。该角色不需安装任何金蝶组件，仅有数据库系统即可。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SQL Server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Oracle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</a:tr>
              <a:tr h="66973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业务数据库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提供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『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数据中心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』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给应用服务器访问。该角色不需安装任何金蝶组件，仅有数据库系统即可。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另外，在客户化开发中，存储客户化开发成果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SQL Server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Oracle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</a:tr>
              <a:tr h="66973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管理中心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678" marB="4567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提供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『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系统管理站点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』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，仅供管理员访问，用于管理账套数据库和应用服务器，用户许可管理也在管理中心进行。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管理中心和应用服务器是一对多关系：一个管理中心可管理多个应用服务器；每个应用服务器只能注册到一个管理中心。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678" marB="45678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金蝶云星空管理中心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678" marB="4567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9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系统部署角色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80661"/>
              </p:ext>
            </p:extLst>
          </p:nvPr>
        </p:nvGraphicFramePr>
        <p:xfrm>
          <a:off x="247650" y="676275"/>
          <a:ext cx="8644831" cy="22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440"/>
                <a:gridCol w="4769561"/>
                <a:gridCol w="2533830"/>
              </a:tblGrid>
              <a:tr h="21431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角色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安装组件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</a:tr>
              <a:tr h="66973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应用服务器（开发）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693" marB="456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提供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『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系统业务站点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』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，一般用户通过访问应用服务器来使用系统。应用服务器可访问的账套列表、用户许可都是管理中心提供的。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客户化开发，插件依赖、部署、调试机器。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693" marB="456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金蝶云星空应用服务器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693" marB="45693"/>
                </a:tc>
              </a:tr>
              <a:tr h="6697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开发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693" marB="456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『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开发用户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』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，通过金蝶云星空 </a:t>
                      </a:r>
                      <a:r>
                        <a:rPr lang="en-US" altLang="zh-CN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BOS IDE</a:t>
                      </a:r>
                      <a:r>
                        <a:rPr lang="zh-CN" altLang="en-US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MS </a:t>
                      </a:r>
                      <a:r>
                        <a:rPr lang="en-US" altLang="zh-CN" sz="1600" dirty="0" smtClean="0"/>
                        <a:t>Visual Studio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开发业务对象。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用浏览器或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WPF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客户端访问应用服务器，调试成果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693" marB="456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9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heme/theme1.xml><?xml version="1.0" encoding="utf-8"?>
<a:theme xmlns:a="http://schemas.openxmlformats.org/drawingml/2006/main" name="Office 主题">
  <a:themeElements>
    <a:clrScheme name="金蝶配色">
      <a:dk1>
        <a:sysClr val="windowText" lastClr="000000"/>
      </a:dk1>
      <a:lt1>
        <a:sysClr val="window" lastClr="FFFFFF"/>
      </a:lt1>
      <a:dk2>
        <a:srgbClr val="4C4948"/>
      </a:dk2>
      <a:lt2>
        <a:srgbClr val="E7E6E6"/>
      </a:lt2>
      <a:accent1>
        <a:srgbClr val="005BAC"/>
      </a:accent1>
      <a:accent2>
        <a:srgbClr val="00B9EF"/>
      </a:accent2>
      <a:accent3>
        <a:srgbClr val="13AE67"/>
      </a:accent3>
      <a:accent4>
        <a:srgbClr val="F08300"/>
      </a:accent4>
      <a:accent5>
        <a:srgbClr val="005BAC"/>
      </a:accent5>
      <a:accent6>
        <a:srgbClr val="00B9EF"/>
      </a:accent6>
      <a:hlink>
        <a:srgbClr val="13AE67"/>
      </a:hlink>
      <a:folHlink>
        <a:srgbClr val="F083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118329</TotalTime>
  <Words>909</Words>
  <Application>Microsoft Office PowerPoint</Application>
  <PresentationFormat>全屏显示(16:9)</PresentationFormat>
  <Paragraphs>160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插件开发环境部署</vt:lpstr>
      <vt:lpstr>课程收益</vt:lpstr>
      <vt:lpstr>PowerPoint 演示文稿</vt:lpstr>
      <vt:lpstr>PowerPoint 演示文稿</vt:lpstr>
      <vt:lpstr>环境准备</vt:lpstr>
      <vt:lpstr>PowerPoint 演示文稿</vt:lpstr>
      <vt:lpstr>系统部署角色</vt:lpstr>
      <vt:lpstr>系统部署角色</vt:lpstr>
      <vt:lpstr>系统部署角色</vt:lpstr>
      <vt:lpstr>推荐的部署方式</vt:lpstr>
      <vt:lpstr>推荐的部署方式</vt:lpstr>
      <vt:lpstr>PowerPoint 演示文稿</vt:lpstr>
      <vt:lpstr>开发环境部署</vt:lpstr>
      <vt:lpstr>PowerPoint 演示文稿</vt:lpstr>
      <vt:lpstr>功能调试</vt:lpstr>
      <vt:lpstr>功能调试</vt:lpstr>
      <vt:lpstr>PowerPoint 演示文稿</vt:lpstr>
      <vt:lpstr>功能部署-创建部署包</vt:lpstr>
      <vt:lpstr>功能部署-安装部署包</vt:lpstr>
      <vt:lpstr>PowerPoint 演示文稿</vt:lpstr>
    </vt:vector>
  </TitlesOfParts>
  <Company>市场部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金蝶国际软件集团介绍</dc:title>
  <dc:creator>Kingdee</dc:creator>
  <cp:lastModifiedBy>Windows 用户</cp:lastModifiedBy>
  <cp:revision>5205</cp:revision>
  <dcterms:created xsi:type="dcterms:W3CDTF">2005-02-25T05:47:44Z</dcterms:created>
  <dcterms:modified xsi:type="dcterms:W3CDTF">2018-09-03T14:52:31Z</dcterms:modified>
</cp:coreProperties>
</file>