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42" r:id="rId1"/>
  </p:sldMasterIdLst>
  <p:notesMasterIdLst>
    <p:notesMasterId r:id="rId63"/>
  </p:notesMasterIdLst>
  <p:handoutMasterIdLst>
    <p:handoutMasterId r:id="rId64"/>
  </p:handoutMasterIdLst>
  <p:sldIdLst>
    <p:sldId id="392" r:id="rId2"/>
    <p:sldId id="466" r:id="rId3"/>
    <p:sldId id="467" r:id="rId4"/>
    <p:sldId id="506" r:id="rId5"/>
    <p:sldId id="501" r:id="rId6"/>
    <p:sldId id="502" r:id="rId7"/>
    <p:sldId id="508" r:id="rId8"/>
    <p:sldId id="507" r:id="rId9"/>
    <p:sldId id="519" r:id="rId10"/>
    <p:sldId id="509" r:id="rId11"/>
    <p:sldId id="520" r:id="rId12"/>
    <p:sldId id="521" r:id="rId13"/>
    <p:sldId id="522" r:id="rId14"/>
    <p:sldId id="523" r:id="rId15"/>
    <p:sldId id="524" r:id="rId16"/>
    <p:sldId id="515" r:id="rId17"/>
    <p:sldId id="516" r:id="rId18"/>
    <p:sldId id="584" r:id="rId19"/>
    <p:sldId id="586" r:id="rId20"/>
    <p:sldId id="587" r:id="rId21"/>
    <p:sldId id="588" r:id="rId22"/>
    <p:sldId id="589" r:id="rId23"/>
    <p:sldId id="590" r:id="rId24"/>
    <p:sldId id="591" r:id="rId25"/>
    <p:sldId id="592" r:id="rId26"/>
    <p:sldId id="593" r:id="rId27"/>
    <p:sldId id="594" r:id="rId28"/>
    <p:sldId id="596" r:id="rId29"/>
    <p:sldId id="595" r:id="rId30"/>
    <p:sldId id="616" r:id="rId31"/>
    <p:sldId id="597" r:id="rId32"/>
    <p:sldId id="598" r:id="rId33"/>
    <p:sldId id="599" r:id="rId34"/>
    <p:sldId id="600" r:id="rId35"/>
    <p:sldId id="601" r:id="rId36"/>
    <p:sldId id="602" r:id="rId37"/>
    <p:sldId id="526" r:id="rId38"/>
    <p:sldId id="603" r:id="rId39"/>
    <p:sldId id="604" r:id="rId40"/>
    <p:sldId id="605" r:id="rId41"/>
    <p:sldId id="606" r:id="rId42"/>
    <p:sldId id="607" r:id="rId43"/>
    <p:sldId id="537" r:id="rId44"/>
    <p:sldId id="545" r:id="rId45"/>
    <p:sldId id="571" r:id="rId46"/>
    <p:sldId id="573" r:id="rId47"/>
    <p:sldId id="572" r:id="rId48"/>
    <p:sldId id="543" r:id="rId49"/>
    <p:sldId id="614" r:id="rId50"/>
    <p:sldId id="542" r:id="rId51"/>
    <p:sldId id="550" r:id="rId52"/>
    <p:sldId id="549" r:id="rId53"/>
    <p:sldId id="548" r:id="rId54"/>
    <p:sldId id="547" r:id="rId55"/>
    <p:sldId id="556" r:id="rId56"/>
    <p:sldId id="546" r:id="rId57"/>
    <p:sldId id="570" r:id="rId58"/>
    <p:sldId id="574" r:id="rId59"/>
    <p:sldId id="615" r:id="rId60"/>
    <p:sldId id="582" r:id="rId61"/>
    <p:sldId id="258" r:id="rId62"/>
  </p:sldIdLst>
  <p:sldSz cx="9144000" cy="5143500" type="screen16x9"/>
  <p:notesSz cx="6858000" cy="9144000"/>
  <p:defaultTextStyle>
    <a:defPPr>
      <a:defRPr lang="zh-CN"/>
    </a:defPPr>
    <a:lvl1pPr algn="l" rtl="0" fontAlgn="base">
      <a:spcBef>
        <a:spcPct val="0"/>
      </a:spcBef>
      <a:spcAft>
        <a:spcPct val="0"/>
      </a:spcAft>
      <a:defRPr sz="2000" kern="1200">
        <a:solidFill>
          <a:schemeClr val="tx1"/>
        </a:solidFill>
        <a:latin typeface="宋体" charset="-122"/>
        <a:ea typeface="宋体" charset="-122"/>
        <a:cs typeface="+mn-cs"/>
      </a:defRPr>
    </a:lvl1pPr>
    <a:lvl2pPr marL="457200" algn="l" rtl="0" fontAlgn="base">
      <a:spcBef>
        <a:spcPct val="0"/>
      </a:spcBef>
      <a:spcAft>
        <a:spcPct val="0"/>
      </a:spcAft>
      <a:defRPr sz="2000" kern="1200">
        <a:solidFill>
          <a:schemeClr val="tx1"/>
        </a:solidFill>
        <a:latin typeface="宋体" charset="-122"/>
        <a:ea typeface="宋体" charset="-122"/>
        <a:cs typeface="+mn-cs"/>
      </a:defRPr>
    </a:lvl2pPr>
    <a:lvl3pPr marL="914400" algn="l" rtl="0" fontAlgn="base">
      <a:spcBef>
        <a:spcPct val="0"/>
      </a:spcBef>
      <a:spcAft>
        <a:spcPct val="0"/>
      </a:spcAft>
      <a:defRPr sz="2000" kern="1200">
        <a:solidFill>
          <a:schemeClr val="tx1"/>
        </a:solidFill>
        <a:latin typeface="宋体" charset="-122"/>
        <a:ea typeface="宋体" charset="-122"/>
        <a:cs typeface="+mn-cs"/>
      </a:defRPr>
    </a:lvl3pPr>
    <a:lvl4pPr marL="1371600" algn="l" rtl="0" fontAlgn="base">
      <a:spcBef>
        <a:spcPct val="0"/>
      </a:spcBef>
      <a:spcAft>
        <a:spcPct val="0"/>
      </a:spcAft>
      <a:defRPr sz="2000" kern="1200">
        <a:solidFill>
          <a:schemeClr val="tx1"/>
        </a:solidFill>
        <a:latin typeface="宋体" charset="-122"/>
        <a:ea typeface="宋体" charset="-122"/>
        <a:cs typeface="+mn-cs"/>
      </a:defRPr>
    </a:lvl4pPr>
    <a:lvl5pPr marL="1828800" algn="l" rtl="0" fontAlgn="base">
      <a:spcBef>
        <a:spcPct val="0"/>
      </a:spcBef>
      <a:spcAft>
        <a:spcPct val="0"/>
      </a:spcAft>
      <a:defRPr sz="2000" kern="1200">
        <a:solidFill>
          <a:schemeClr val="tx1"/>
        </a:solidFill>
        <a:latin typeface="宋体" charset="-122"/>
        <a:ea typeface="宋体" charset="-122"/>
        <a:cs typeface="+mn-cs"/>
      </a:defRPr>
    </a:lvl5pPr>
    <a:lvl6pPr marL="2286000" algn="l" defTabSz="914400" rtl="0" eaLnBrk="1" latinLnBrk="0" hangingPunct="1">
      <a:defRPr sz="2000" kern="1200">
        <a:solidFill>
          <a:schemeClr val="tx1"/>
        </a:solidFill>
        <a:latin typeface="宋体" charset="-122"/>
        <a:ea typeface="宋体" charset="-122"/>
        <a:cs typeface="+mn-cs"/>
      </a:defRPr>
    </a:lvl6pPr>
    <a:lvl7pPr marL="2743200" algn="l" defTabSz="914400" rtl="0" eaLnBrk="1" latinLnBrk="0" hangingPunct="1">
      <a:defRPr sz="2000" kern="1200">
        <a:solidFill>
          <a:schemeClr val="tx1"/>
        </a:solidFill>
        <a:latin typeface="宋体" charset="-122"/>
        <a:ea typeface="宋体" charset="-122"/>
        <a:cs typeface="+mn-cs"/>
      </a:defRPr>
    </a:lvl7pPr>
    <a:lvl8pPr marL="3200400" algn="l" defTabSz="914400" rtl="0" eaLnBrk="1" latinLnBrk="0" hangingPunct="1">
      <a:defRPr sz="2000" kern="1200">
        <a:solidFill>
          <a:schemeClr val="tx1"/>
        </a:solidFill>
        <a:latin typeface="宋体" charset="-122"/>
        <a:ea typeface="宋体" charset="-122"/>
        <a:cs typeface="+mn-cs"/>
      </a:defRPr>
    </a:lvl8pPr>
    <a:lvl9pPr marL="3657600" algn="l" defTabSz="914400" rtl="0" eaLnBrk="1" latinLnBrk="0" hangingPunct="1">
      <a:defRPr sz="2000" kern="1200">
        <a:solidFill>
          <a:schemeClr val="tx1"/>
        </a:solidFill>
        <a:latin typeface="宋体" charset="-122"/>
        <a:ea typeface="宋体" charset="-122"/>
        <a:cs typeface="+mn-cs"/>
      </a:defRPr>
    </a:lvl9pPr>
  </p:defaultTextStyle>
  <p:extLst>
    <p:ext uri="{521415D9-36F7-43E2-AB2F-B90AF26B5E84}">
      <p14:sectionLst xmlns:p14="http://schemas.microsoft.com/office/powerpoint/2010/main">
        <p14:section name="默认节" id="{6AC49E4E-E065-A449-9FBE-5883C073D1D3}">
          <p14:sldIdLst>
            <p14:sldId id="392"/>
            <p14:sldId id="466"/>
            <p14:sldId id="467"/>
            <p14:sldId id="506"/>
            <p14:sldId id="501"/>
            <p14:sldId id="502"/>
            <p14:sldId id="508"/>
            <p14:sldId id="507"/>
            <p14:sldId id="519"/>
            <p14:sldId id="509"/>
            <p14:sldId id="520"/>
            <p14:sldId id="521"/>
            <p14:sldId id="522"/>
            <p14:sldId id="523"/>
            <p14:sldId id="524"/>
            <p14:sldId id="515"/>
            <p14:sldId id="516"/>
            <p14:sldId id="584"/>
            <p14:sldId id="586"/>
            <p14:sldId id="587"/>
            <p14:sldId id="588"/>
            <p14:sldId id="589"/>
            <p14:sldId id="590"/>
            <p14:sldId id="591"/>
            <p14:sldId id="592"/>
            <p14:sldId id="593"/>
            <p14:sldId id="594"/>
            <p14:sldId id="596"/>
            <p14:sldId id="595"/>
            <p14:sldId id="616"/>
            <p14:sldId id="597"/>
            <p14:sldId id="598"/>
            <p14:sldId id="599"/>
            <p14:sldId id="600"/>
            <p14:sldId id="601"/>
            <p14:sldId id="602"/>
            <p14:sldId id="526"/>
            <p14:sldId id="603"/>
            <p14:sldId id="604"/>
            <p14:sldId id="605"/>
            <p14:sldId id="606"/>
            <p14:sldId id="607"/>
            <p14:sldId id="537"/>
            <p14:sldId id="545"/>
            <p14:sldId id="571"/>
            <p14:sldId id="573"/>
            <p14:sldId id="572"/>
            <p14:sldId id="543"/>
            <p14:sldId id="614"/>
            <p14:sldId id="542"/>
            <p14:sldId id="550"/>
            <p14:sldId id="549"/>
            <p14:sldId id="548"/>
            <p14:sldId id="547"/>
            <p14:sldId id="556"/>
            <p14:sldId id="546"/>
            <p14:sldId id="570"/>
            <p14:sldId id="574"/>
            <p14:sldId id="615"/>
            <p14:sldId id="582"/>
            <p14:sldId id="258"/>
          </p14:sldIdLst>
        </p14:section>
      </p14:sectionLst>
    </p:ext>
    <p:ext uri="{EFAFB233-063F-42B5-8137-9DF3F51BA10A}">
      <p15:sldGuideLst xmlns="" xmlns:p15="http://schemas.microsoft.com/office/powerpoint/2012/main">
        <p15:guide id="1" orient="horz" pos="3162">
          <p15:clr>
            <a:srgbClr val="A4A3A4"/>
          </p15:clr>
        </p15:guide>
        <p15:guide id="2" pos="5511">
          <p15:clr>
            <a:srgbClr val="A4A3A4"/>
          </p15:clr>
        </p15:guide>
        <p15:guide id="3" orient="horz" pos="426">
          <p15:clr>
            <a:srgbClr val="A4A3A4"/>
          </p15:clr>
        </p15:guide>
        <p15:guide id="4" pos="5759">
          <p15:clr>
            <a:srgbClr val="A4A3A4"/>
          </p15:clr>
        </p15:guide>
        <p15:guide id="5" pos="5738">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5BAC"/>
    <a:srgbClr val="A54307"/>
    <a:srgbClr val="FF9900"/>
    <a:srgbClr val="DF6421"/>
    <a:srgbClr val="12A9D9"/>
    <a:srgbClr val="00478A"/>
    <a:srgbClr val="41D8FF"/>
    <a:srgbClr val="BFDFFF"/>
    <a:srgbClr val="13AE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6" autoAdjust="0"/>
    <p:restoredTop sz="91144" autoAdjust="0"/>
  </p:normalViewPr>
  <p:slideViewPr>
    <p:cSldViewPr>
      <p:cViewPr>
        <p:scale>
          <a:sx n="110" d="100"/>
          <a:sy n="110" d="100"/>
        </p:scale>
        <p:origin x="-234" y="492"/>
      </p:cViewPr>
      <p:guideLst>
        <p:guide orient="horz" pos="3162"/>
        <p:guide orient="horz" pos="426"/>
        <p:guide pos="5511"/>
        <p:guide pos="5759"/>
        <p:guide pos="5738"/>
      </p:guideLst>
    </p:cSldViewPr>
  </p:slideViewPr>
  <p:outlineViewPr>
    <p:cViewPr>
      <p:scale>
        <a:sx n="33" d="100"/>
        <a:sy n="33" d="100"/>
      </p:scale>
      <p:origin x="0" y="51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160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160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160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fld id="{F374D668-D138-4503-8038-BF417F930298}" type="slidenum">
              <a:rPr lang="en-US" altLang="zh-CN"/>
              <a:pPr>
                <a:defRPr/>
              </a:pPr>
              <a:t>‹#›</a:t>
            </a:fld>
            <a:endParaRPr lang="en-US" altLang="zh-CN" dirty="0"/>
          </a:p>
        </p:txBody>
      </p:sp>
    </p:spTree>
    <p:extLst>
      <p:ext uri="{BB962C8B-B14F-4D97-AF65-F5344CB8AC3E}">
        <p14:creationId xmlns:p14="http://schemas.microsoft.com/office/powerpoint/2010/main" val="2814343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553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latin typeface="Arial" charset="0"/>
                <a:ea typeface="宋体" pitchFamily="2" charset="-122"/>
              </a:defRPr>
            </a:lvl1pPr>
          </a:lstStyle>
          <a:p>
            <a:pPr>
              <a:defRPr/>
            </a:pPr>
            <a:endParaRPr lang="en-US" altLang="zh-CN" dirty="0"/>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effectLst/>
                <a:latin typeface="Arial" charset="0"/>
                <a:ea typeface="宋体" pitchFamily="2" charset="-122"/>
              </a:defRPr>
            </a:lvl1pPr>
          </a:lstStyle>
          <a:p>
            <a:pPr>
              <a:defRPr/>
            </a:pPr>
            <a:fld id="{447C3CA4-1A3F-43E3-944D-8257F97CD276}" type="slidenum">
              <a:rPr lang="en-US" altLang="zh-CN"/>
              <a:pPr>
                <a:defRPr/>
              </a:pPr>
              <a:t>‹#›</a:t>
            </a:fld>
            <a:endParaRPr lang="en-US" altLang="zh-CN" dirty="0"/>
          </a:p>
        </p:txBody>
      </p:sp>
    </p:spTree>
    <p:extLst>
      <p:ext uri="{BB962C8B-B14F-4D97-AF65-F5344CB8AC3E}">
        <p14:creationId xmlns:p14="http://schemas.microsoft.com/office/powerpoint/2010/main" val="861224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2</a:t>
            </a:fld>
            <a:endParaRPr lang="en-US" altLang="zh-CN" dirty="0"/>
          </a:p>
        </p:txBody>
      </p:sp>
    </p:spTree>
    <p:extLst>
      <p:ext uri="{BB962C8B-B14F-4D97-AF65-F5344CB8AC3E}">
        <p14:creationId xmlns:p14="http://schemas.microsoft.com/office/powerpoint/2010/main" val="225217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47C3CA4-1A3F-43E3-944D-8257F97CD276}" type="slidenum">
              <a:rPr lang="en-US" altLang="zh-CN" smtClean="0"/>
              <a:pPr>
                <a:defRPr/>
              </a:pPr>
              <a:t>5</a:t>
            </a:fld>
            <a:endParaRPr lang="en-US" altLang="zh-CN" dirty="0"/>
          </a:p>
        </p:txBody>
      </p:sp>
    </p:spTree>
    <p:extLst>
      <p:ext uri="{BB962C8B-B14F-4D97-AF65-F5344CB8AC3E}">
        <p14:creationId xmlns:p14="http://schemas.microsoft.com/office/powerpoint/2010/main" val="3820208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pic>
        <p:nvPicPr>
          <p:cNvPr id="11" name="Picture 2" descr="C:\Users\Administrator\Desktop\ppt背景-01.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20537"/>
            <a:ext cx="9144000" cy="5178864"/>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hasCustomPrompt="1"/>
          </p:nvPr>
        </p:nvSpPr>
        <p:spPr>
          <a:xfrm>
            <a:off x="1835696" y="1123658"/>
            <a:ext cx="6624736" cy="857514"/>
          </a:xfrm>
          <a:prstGeom prst="rect">
            <a:avLst/>
          </a:prstGeom>
        </p:spPr>
        <p:txBody>
          <a:bodyPr anchor="ctr">
            <a:normAutofit/>
          </a:bodyPr>
          <a:lstStyle>
            <a:lvl1pPr algn="r">
              <a:defRPr lang="zh-CN" altLang="en-US" sz="3200" b="1" i="0" kern="1200" baseline="0" dirty="0">
                <a:solidFill>
                  <a:schemeClr val="tx1">
                    <a:lumMod val="85000"/>
                    <a:lumOff val="15000"/>
                  </a:schemeClr>
                </a:solidFill>
                <a:latin typeface="Arial Black" pitchFamily="34" charset="0"/>
                <a:ea typeface="微软雅黑" pitchFamily="34" charset="-122"/>
                <a:cs typeface="微软雅黑"/>
              </a:defRPr>
            </a:lvl1pPr>
          </a:lstStyle>
          <a:p>
            <a:r>
              <a:rPr kumimoji="1" lang="zh-CN" altLang="en-US" dirty="0" smtClean="0"/>
              <a:t>金蝶顾问学院 </a:t>
            </a:r>
            <a:r>
              <a:rPr kumimoji="1" lang="en-US" altLang="zh-CN" dirty="0" smtClean="0"/>
              <a:t>PPT</a:t>
            </a:r>
            <a:r>
              <a:rPr kumimoji="1" lang="zh-CN" altLang="en-US" dirty="0" smtClean="0"/>
              <a:t>模板</a:t>
            </a:r>
            <a:endParaRPr kumimoji="1" lang="zh-CN" altLang="en-US" dirty="0"/>
          </a:p>
        </p:txBody>
      </p:sp>
      <p:sp>
        <p:nvSpPr>
          <p:cNvPr id="3" name="副标题 2"/>
          <p:cNvSpPr>
            <a:spLocks noGrp="1"/>
          </p:cNvSpPr>
          <p:nvPr>
            <p:ph type="subTitle" idx="1" hasCustomPrompt="1"/>
          </p:nvPr>
        </p:nvSpPr>
        <p:spPr>
          <a:xfrm>
            <a:off x="4873411" y="2125188"/>
            <a:ext cx="3587021" cy="1022626"/>
          </a:xfrm>
          <a:prstGeom prst="rect">
            <a:avLst/>
          </a:prstGeom>
        </p:spPr>
        <p:txBody>
          <a:bodyPr>
            <a:normAutofit/>
          </a:bodyPr>
          <a:lstStyle>
            <a:lvl1pPr marL="342900" indent="-342900" algn="r" rtl="0" eaLnBrk="0" fontAlgn="base" hangingPunct="0">
              <a:lnSpc>
                <a:spcPct val="100000"/>
              </a:lnSpc>
              <a:spcBef>
                <a:spcPct val="20000"/>
              </a:spcBef>
              <a:spcAft>
                <a:spcPct val="0"/>
              </a:spcAft>
              <a:buClr>
                <a:srgbClr val="003399"/>
              </a:buClr>
              <a:buSzPct val="80000"/>
              <a:buFont typeface="Wingdings" pitchFamily="2" charset="2"/>
              <a:buNone/>
              <a:defRPr lang="zh-CN" altLang="en-US" sz="1200" b="1" kern="1200" dirty="0">
                <a:solidFill>
                  <a:schemeClr val="tx1">
                    <a:lumMod val="85000"/>
                    <a:lumOff val="15000"/>
                  </a:schemeClr>
                </a:solidFill>
                <a:latin typeface="黑体" pitchFamily="2"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50000"/>
              </a:lnSpc>
            </a:pPr>
            <a:r>
              <a:rPr kumimoji="1" lang="zh-CN" altLang="en-US" smtClean="0"/>
              <a:t>报告人</a:t>
            </a:r>
            <a:endParaRPr kumimoji="1" lang="en-US" altLang="zh-CN" smtClean="0"/>
          </a:p>
          <a:p>
            <a:pPr>
              <a:lnSpc>
                <a:spcPct val="150000"/>
              </a:lnSpc>
            </a:pPr>
            <a:r>
              <a:rPr lang="zh-CN" altLang="en-US" smtClean="0"/>
              <a:t>报告部门</a:t>
            </a:r>
            <a:endParaRPr kumimoji="1" lang="en-US" altLang="zh-CN" smtClean="0"/>
          </a:p>
          <a:p>
            <a:pPr>
              <a:lnSpc>
                <a:spcPct val="150000"/>
              </a:lnSpc>
            </a:pPr>
            <a:r>
              <a:rPr kumimoji="1" lang="en-US" altLang="zh-CN" smtClean="0">
                <a:latin typeface="Arial" panose="020B0604020202020204" pitchFamily="34" charset="0"/>
                <a:cs typeface="Arial" panose="020B0604020202020204" pitchFamily="34" charset="0"/>
              </a:rPr>
              <a:t>2016-03-02</a:t>
            </a:r>
            <a:endParaRPr kumimoji="1" lang="zh-CN" altLang="en-US" dirty="0">
              <a:latin typeface="Arial" panose="020B0604020202020204" pitchFamily="34" charset="0"/>
              <a:cs typeface="Arial" panose="020B0604020202020204" pitchFamily="34" charset="0"/>
            </a:endParaRPr>
          </a:p>
        </p:txBody>
      </p:sp>
      <p:sp>
        <p:nvSpPr>
          <p:cNvPr id="13" name="Text Box 2"/>
          <p:cNvSpPr txBox="1">
            <a:spLocks noChangeArrowheads="1"/>
          </p:cNvSpPr>
          <p:nvPr userDrawn="1"/>
        </p:nvSpPr>
        <p:spPr bwMode="auto">
          <a:xfrm>
            <a:off x="6693991" y="4817271"/>
            <a:ext cx="1622425"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r">
              <a:lnSpc>
                <a:spcPts val="1050"/>
              </a:lnSpc>
            </a:pPr>
            <a:r>
              <a:rPr kumimoji="0" lang="zh-CN" altLang="en-US" sz="700" dirty="0">
                <a:solidFill>
                  <a:schemeClr val="bg1">
                    <a:lumMod val="50000"/>
                  </a:schemeClr>
                </a:solidFill>
                <a:latin typeface="微软雅黑" pitchFamily="34" charset="-122"/>
                <a:ea typeface="微软雅黑" pitchFamily="34" charset="-122"/>
              </a:rPr>
              <a:t>④内部公开 请勿外传</a:t>
            </a:r>
          </a:p>
        </p:txBody>
      </p:sp>
      <p:pic>
        <p:nvPicPr>
          <p:cNvPr id="1026" name="Picture 2" descr="C:\Users\Administrator\Desktop\金蝶顾问学院.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88224" y="339502"/>
            <a:ext cx="1862113" cy="42521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2"/>
          <p:cNvSpPr txBox="1">
            <a:spLocks noChangeArrowheads="1"/>
          </p:cNvSpPr>
          <p:nvPr userDrawn="1"/>
        </p:nvSpPr>
        <p:spPr bwMode="auto">
          <a:xfrm>
            <a:off x="323117" y="4688311"/>
            <a:ext cx="2880731"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l">
              <a:lnSpc>
                <a:spcPts val="1050"/>
              </a:lnSpc>
            </a:pPr>
            <a:r>
              <a:rPr lang="zh-CN" altLang="en-US" sz="800" dirty="0" smtClean="0"/>
              <a:t>版权所有 </a:t>
            </a:r>
            <a:r>
              <a:rPr lang="en-US" altLang="zh-CN" sz="800" dirty="0" smtClean="0"/>
              <a:t>© 2017 </a:t>
            </a:r>
            <a:r>
              <a:rPr lang="zh-CN" altLang="en-US" sz="800" dirty="0" smtClean="0"/>
              <a:t>金蝶精一培训教育有限公司</a:t>
            </a:r>
            <a:endParaRPr kumimoji="0" lang="zh-CN" altLang="en-US" sz="7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73904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内容占位符 2"/>
          <p:cNvSpPr>
            <a:spLocks noGrp="1"/>
          </p:cNvSpPr>
          <p:nvPr>
            <p:ph idx="1"/>
          </p:nvPr>
        </p:nvSpPr>
        <p:spPr>
          <a:xfrm>
            <a:off x="251520" y="644917"/>
            <a:ext cx="8640960" cy="3852651"/>
          </a:xfrm>
          <a:prstGeom prst="rect">
            <a:avLst/>
          </a:prstGeom>
        </p:spPr>
        <p:txBody>
          <a:bodyPr>
            <a:normAutofit/>
          </a:bodyPr>
          <a:lstStyle>
            <a:lvl1pPr marL="342900" indent="-342900">
              <a:buSzPct val="100000"/>
              <a:buFontTx/>
              <a:buBlip>
                <a:blip r:embed="rId2"/>
              </a:buBlip>
              <a:defRPr sz="1800" b="0" i="0">
                <a:solidFill>
                  <a:schemeClr val="tx1">
                    <a:lumMod val="85000"/>
                    <a:lumOff val="15000"/>
                  </a:schemeClr>
                </a:solidFill>
                <a:latin typeface="微软雅黑"/>
                <a:ea typeface="微软雅黑"/>
                <a:cs typeface="微软雅黑"/>
              </a:defRPr>
            </a:lvl1pPr>
            <a:lvl2pPr>
              <a:defRPr sz="1600" b="0" i="0">
                <a:solidFill>
                  <a:schemeClr val="tx1">
                    <a:lumMod val="85000"/>
                    <a:lumOff val="15000"/>
                  </a:schemeClr>
                </a:solidFill>
                <a:latin typeface="微软雅黑"/>
                <a:ea typeface="微软雅黑"/>
                <a:cs typeface="微软雅黑"/>
              </a:defRPr>
            </a:lvl2pPr>
            <a:lvl3pPr>
              <a:defRPr sz="1400" b="0" i="0">
                <a:solidFill>
                  <a:schemeClr val="tx1">
                    <a:lumMod val="85000"/>
                    <a:lumOff val="15000"/>
                  </a:schemeClr>
                </a:solidFill>
                <a:latin typeface="微软雅黑"/>
                <a:ea typeface="微软雅黑"/>
                <a:cs typeface="微软雅黑"/>
              </a:defRPr>
            </a:lvl3pPr>
            <a:lvl4pPr>
              <a:defRPr sz="1200" b="0" i="0">
                <a:solidFill>
                  <a:schemeClr val="tx1">
                    <a:lumMod val="85000"/>
                    <a:lumOff val="15000"/>
                  </a:schemeClr>
                </a:solidFill>
                <a:latin typeface="微软雅黑"/>
                <a:ea typeface="微软雅黑"/>
                <a:cs typeface="微软雅黑"/>
              </a:defRPr>
            </a:lvl4pPr>
            <a:lvl5pPr>
              <a:defRPr sz="1200" b="0" i="0">
                <a:solidFill>
                  <a:schemeClr val="tx1">
                    <a:lumMod val="85000"/>
                    <a:lumOff val="15000"/>
                  </a:schemeClr>
                </a:solidFill>
                <a:latin typeface="微软雅黑"/>
                <a:ea typeface="微软雅黑"/>
                <a:cs typeface="微软雅黑"/>
              </a:defRPr>
            </a:lvl5pPr>
          </a:lstStyle>
          <a:p>
            <a:pPr lvl="0"/>
            <a:r>
              <a:rPr kumimoji="1" lang="zh-CN" altLang="en-US" dirty="0" smtClean="0"/>
              <a:t>单击此处编辑母版文本样式</a:t>
            </a:r>
          </a:p>
          <a:p>
            <a:pPr lvl="1"/>
            <a:r>
              <a:rPr kumimoji="1" lang="zh-CN" altLang="en-US" dirty="0" smtClean="0"/>
              <a:t>第二级</a:t>
            </a:r>
          </a:p>
          <a:p>
            <a:pPr lvl="2"/>
            <a:r>
              <a:rPr kumimoji="1" lang="zh-CN" altLang="en-US" dirty="0" smtClean="0"/>
              <a:t>第三级</a:t>
            </a:r>
          </a:p>
          <a:p>
            <a:pPr lvl="3"/>
            <a:r>
              <a:rPr kumimoji="1" lang="zh-CN" altLang="en-US" dirty="0" smtClean="0"/>
              <a:t>第四级</a:t>
            </a:r>
          </a:p>
          <a:p>
            <a:pPr lvl="4"/>
            <a:r>
              <a:rPr kumimoji="1" lang="zh-CN" altLang="en-US" dirty="0" smtClean="0"/>
              <a:t>第五级</a:t>
            </a:r>
            <a:endParaRPr kumimoji="1" lang="zh-CN" altLang="en-US" dirty="0"/>
          </a:p>
        </p:txBody>
      </p:sp>
      <p:sp>
        <p:nvSpPr>
          <p:cNvPr id="10" name="标题占位符 1"/>
          <p:cNvSpPr>
            <a:spLocks noGrp="1"/>
          </p:cNvSpPr>
          <p:nvPr>
            <p:ph type="title"/>
          </p:nvPr>
        </p:nvSpPr>
        <p:spPr>
          <a:xfrm>
            <a:off x="251520" y="16041"/>
            <a:ext cx="7886700" cy="50405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569369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0" name="图片占位符 2"/>
          <p:cNvSpPr>
            <a:spLocks noGrp="1"/>
          </p:cNvSpPr>
          <p:nvPr>
            <p:ph type="pic" idx="1"/>
          </p:nvPr>
        </p:nvSpPr>
        <p:spPr>
          <a:xfrm>
            <a:off x="3491880" y="843558"/>
            <a:ext cx="5025058"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6" name="文本占位符 3"/>
          <p:cNvSpPr>
            <a:spLocks noGrp="1"/>
          </p:cNvSpPr>
          <p:nvPr>
            <p:ph type="body" sz="half" idx="2"/>
          </p:nvPr>
        </p:nvSpPr>
        <p:spPr>
          <a:xfrm>
            <a:off x="336210" y="2595587"/>
            <a:ext cx="2949575" cy="1902396"/>
          </a:xfrm>
          <a:prstGeom prst="rect">
            <a:avLst/>
          </a:prstGeom>
        </p:spPr>
        <p:txBody>
          <a:bodyPr anchor="b"/>
          <a:lstStyle>
            <a:lvl1pPr marL="0" indent="0" algn="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7" name="标题占位符 1"/>
          <p:cNvSpPr txBox="1">
            <a:spLocks/>
          </p:cNvSpPr>
          <p:nvPr userDrawn="1"/>
        </p:nvSpPr>
        <p:spPr>
          <a:xfrm>
            <a:off x="251520" y="16041"/>
            <a:ext cx="7886700" cy="504057"/>
          </a:xfrm>
          <a:prstGeom prst="rect">
            <a:avLst/>
          </a:prstGeom>
        </p:spPr>
        <p:txBody>
          <a:bodyPr vert="horz" lIns="91440" tIns="45720" rIns="91440" bIns="45720" rtlCol="0" anchor="ctr">
            <a:normAutofit/>
          </a:bodyPr>
          <a:lstStyle>
            <a:lvl1pPr algn="l" defTabSz="457200" rtl="0" eaLnBrk="1" latinLnBrk="0" hangingPunct="1">
              <a:spcBef>
                <a:spcPct val="0"/>
              </a:spcBef>
              <a:buNone/>
              <a:defRPr kumimoji="1" lang="zh-CN" altLang="en-US" sz="2200" b="1" i="0" kern="1200" dirty="0">
                <a:solidFill>
                  <a:schemeClr val="tx1"/>
                </a:solidFill>
                <a:latin typeface="微软雅黑"/>
                <a:ea typeface="微软雅黑"/>
                <a:cs typeface="+mj-cs"/>
              </a:defRPr>
            </a:lvl1pPr>
          </a:lstStyle>
          <a:p>
            <a:pPr fontAlgn="auto">
              <a:spcAft>
                <a:spcPts val="0"/>
              </a:spcAft>
            </a:pPr>
            <a:r>
              <a:rPr lang="zh-CN" altLang="en-US" smtClean="0"/>
              <a:t>单击此处编辑母版标题样式</a:t>
            </a:r>
            <a:endParaRPr lang="zh-CN" altLang="en-US"/>
          </a:p>
        </p:txBody>
      </p:sp>
    </p:spTree>
    <p:extLst>
      <p:ext uri="{BB962C8B-B14F-4D97-AF65-F5344CB8AC3E}">
        <p14:creationId xmlns:p14="http://schemas.microsoft.com/office/powerpoint/2010/main" val="41432128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10" name="图片占位符 2"/>
          <p:cNvSpPr>
            <a:spLocks noGrp="1"/>
          </p:cNvSpPr>
          <p:nvPr>
            <p:ph type="pic" idx="1"/>
          </p:nvPr>
        </p:nvSpPr>
        <p:spPr>
          <a:xfrm>
            <a:off x="336210" y="843558"/>
            <a:ext cx="5025058"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6" name="文本占位符 3"/>
          <p:cNvSpPr>
            <a:spLocks noGrp="1"/>
          </p:cNvSpPr>
          <p:nvPr>
            <p:ph type="body" sz="half" idx="2"/>
          </p:nvPr>
        </p:nvSpPr>
        <p:spPr>
          <a:xfrm>
            <a:off x="5652120" y="2595587"/>
            <a:ext cx="2949575" cy="1902396"/>
          </a:xfrm>
          <a:prstGeom prst="rect">
            <a:avLst/>
          </a:prstGeom>
        </p:spPr>
        <p:txBody>
          <a:bodyPr anchor="b"/>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7" name="标题占位符 1"/>
          <p:cNvSpPr>
            <a:spLocks noGrp="1"/>
          </p:cNvSpPr>
          <p:nvPr>
            <p:ph type="title"/>
          </p:nvPr>
        </p:nvSpPr>
        <p:spPr>
          <a:xfrm>
            <a:off x="251520" y="16041"/>
            <a:ext cx="7886700" cy="50405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794195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标题占位符 1"/>
          <p:cNvSpPr>
            <a:spLocks noGrp="1"/>
          </p:cNvSpPr>
          <p:nvPr>
            <p:ph type="title"/>
          </p:nvPr>
        </p:nvSpPr>
        <p:spPr>
          <a:xfrm>
            <a:off x="251520" y="16041"/>
            <a:ext cx="7886700" cy="504057"/>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6683247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16" name="Picture 2" descr="C:\Users\Administrator\Desktop\ppt背景-01.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20537"/>
            <a:ext cx="9144000" cy="517886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userDrawn="1"/>
        </p:nvGrpSpPr>
        <p:grpSpPr>
          <a:xfrm>
            <a:off x="4472354" y="1346221"/>
            <a:ext cx="3396738" cy="1796662"/>
            <a:chOff x="3491880" y="1283088"/>
            <a:chExt cx="2933387" cy="1551579"/>
          </a:xfrm>
        </p:grpSpPr>
        <p:sp>
          <p:nvSpPr>
            <p:cNvPr id="4" name="Rectangle 4"/>
            <p:cNvSpPr>
              <a:spLocks/>
            </p:cNvSpPr>
            <p:nvPr userDrawn="1"/>
          </p:nvSpPr>
          <p:spPr bwMode="auto">
            <a:xfrm>
              <a:off x="4521566" y="1438354"/>
              <a:ext cx="1803166" cy="73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ltLang="zh-CN" sz="5400" dirty="0">
                  <a:solidFill>
                    <a:schemeClr val="tx1">
                      <a:lumMod val="85000"/>
                      <a:lumOff val="15000"/>
                    </a:schemeClr>
                  </a:solidFill>
                  <a:latin typeface="Goudy Old Style" pitchFamily="18" charset="0"/>
                  <a:ea typeface="宋体" charset="0"/>
                  <a:cs typeface="Helvetica Neue UltraLight" charset="0"/>
                  <a:sym typeface="Helvetica Neue UltraLight" charset="0"/>
                </a:rPr>
                <a:t>Thanks</a:t>
              </a:r>
            </a:p>
          </p:txBody>
        </p:sp>
        <p:sp>
          <p:nvSpPr>
            <p:cNvPr id="5" name="Rectangle 5"/>
            <p:cNvSpPr>
              <a:spLocks/>
            </p:cNvSpPr>
            <p:nvPr userDrawn="1"/>
          </p:nvSpPr>
          <p:spPr bwMode="auto">
            <a:xfrm>
              <a:off x="4050688" y="2195749"/>
              <a:ext cx="978727" cy="265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altLang="zh-CN" sz="2000" dirty="0">
                  <a:solidFill>
                    <a:schemeClr val="tx1">
                      <a:lumMod val="85000"/>
                      <a:lumOff val="15000"/>
                    </a:schemeClr>
                  </a:solidFill>
                  <a:latin typeface="Arial Narrow" charset="0"/>
                  <a:ea typeface="宋体" charset="0"/>
                  <a:cs typeface="Arial Narrow" charset="0"/>
                  <a:sym typeface="Arial Narrow" charset="0"/>
                </a:rPr>
                <a:t>terima kasih</a:t>
              </a:r>
            </a:p>
          </p:txBody>
        </p:sp>
        <p:sp>
          <p:nvSpPr>
            <p:cNvPr id="6" name="Rectangle 6"/>
            <p:cNvSpPr>
              <a:spLocks/>
            </p:cNvSpPr>
            <p:nvPr userDrawn="1"/>
          </p:nvSpPr>
          <p:spPr bwMode="auto">
            <a:xfrm>
              <a:off x="3491880" y="1283088"/>
              <a:ext cx="898392" cy="53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4000" dirty="0">
                  <a:solidFill>
                    <a:schemeClr val="tx1">
                      <a:lumMod val="85000"/>
                      <a:lumOff val="15000"/>
                    </a:schemeClr>
                  </a:solidFill>
                  <a:latin typeface="Arial" charset="0"/>
                  <a:sym typeface="Arial" charset="0"/>
                </a:rPr>
                <a:t>感謝</a:t>
              </a:r>
            </a:p>
          </p:txBody>
        </p:sp>
        <p:sp>
          <p:nvSpPr>
            <p:cNvPr id="7" name="Rectangle 7"/>
            <p:cNvSpPr>
              <a:spLocks/>
            </p:cNvSpPr>
            <p:nvPr userDrawn="1"/>
          </p:nvSpPr>
          <p:spPr bwMode="auto">
            <a:xfrm>
              <a:off x="5199183" y="2099618"/>
              <a:ext cx="1225080" cy="73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5400" dirty="0">
                  <a:solidFill>
                    <a:schemeClr val="tx1">
                      <a:lumMod val="85000"/>
                      <a:lumOff val="15000"/>
                    </a:schemeClr>
                  </a:solidFill>
                  <a:latin typeface="微软雅黑" pitchFamily="34" charset="-122"/>
                  <a:ea typeface="微软雅黑" pitchFamily="34" charset="-122"/>
                  <a:cs typeface="Microsoft YaHei Bold" charset="0"/>
                  <a:sym typeface="Microsoft YaHei Bold" charset="0"/>
                </a:rPr>
                <a:t>谢谢</a:t>
              </a:r>
            </a:p>
          </p:txBody>
        </p:sp>
        <p:sp>
          <p:nvSpPr>
            <p:cNvPr id="8" name="Rectangle 8"/>
            <p:cNvSpPr>
              <a:spLocks/>
            </p:cNvSpPr>
            <p:nvPr userDrawn="1"/>
          </p:nvSpPr>
          <p:spPr bwMode="auto">
            <a:xfrm>
              <a:off x="5404367" y="1336687"/>
              <a:ext cx="1020900" cy="24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zh-CN" altLang="en-US" sz="1800" dirty="0">
                  <a:solidFill>
                    <a:schemeClr val="tx1">
                      <a:lumMod val="85000"/>
                      <a:lumOff val="15000"/>
                    </a:schemeClr>
                  </a:solidFill>
                  <a:latin typeface="Arial" charset="0"/>
                  <a:sym typeface="Arial" charset="0"/>
                </a:rPr>
                <a:t>ありがとう</a:t>
              </a:r>
            </a:p>
          </p:txBody>
        </p:sp>
        <p:sp>
          <p:nvSpPr>
            <p:cNvPr id="9" name="Rectangle 9"/>
            <p:cNvSpPr>
              <a:spLocks/>
            </p:cNvSpPr>
            <p:nvPr userDrawn="1"/>
          </p:nvSpPr>
          <p:spPr bwMode="auto">
            <a:xfrm>
              <a:off x="3491887" y="1869803"/>
              <a:ext cx="596650" cy="31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l"/>
              <a:r>
                <a:rPr lang="en-US" altLang="zh-CN" sz="2400" dirty="0">
                  <a:solidFill>
                    <a:schemeClr val="tx1">
                      <a:lumMod val="85000"/>
                      <a:lumOff val="15000"/>
                    </a:schemeClr>
                  </a:solidFill>
                  <a:latin typeface="Arial" charset="0"/>
                  <a:ea typeface="宋体" charset="0"/>
                  <a:cs typeface="Thonburi" charset="0"/>
                  <a:sym typeface="Arial" charset="0"/>
                </a:rPr>
                <a:t>ขอบคุณ</a:t>
              </a:r>
            </a:p>
          </p:txBody>
        </p:sp>
      </p:grpSp>
      <p:sp>
        <p:nvSpPr>
          <p:cNvPr id="17" name="Text Box 2"/>
          <p:cNvSpPr txBox="1">
            <a:spLocks noChangeArrowheads="1"/>
          </p:cNvSpPr>
          <p:nvPr userDrawn="1"/>
        </p:nvSpPr>
        <p:spPr bwMode="auto">
          <a:xfrm>
            <a:off x="6693991" y="4817271"/>
            <a:ext cx="1622425"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r">
              <a:lnSpc>
                <a:spcPts val="1050"/>
              </a:lnSpc>
            </a:pPr>
            <a:r>
              <a:rPr kumimoji="0" lang="zh-CN" altLang="en-US" sz="700" dirty="0">
                <a:solidFill>
                  <a:schemeClr val="bg1">
                    <a:lumMod val="50000"/>
                  </a:schemeClr>
                </a:solidFill>
                <a:latin typeface="微软雅黑" pitchFamily="34" charset="-122"/>
                <a:ea typeface="微软雅黑" pitchFamily="34" charset="-122"/>
              </a:rPr>
              <a:t>④内部公开 请勿外传</a:t>
            </a:r>
          </a:p>
        </p:txBody>
      </p:sp>
      <p:pic>
        <p:nvPicPr>
          <p:cNvPr id="15" name="Picture 2" descr="C:\Users\Administrator\Desktop\金蝶顾问学院.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88224" y="339502"/>
            <a:ext cx="1862113" cy="42521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2"/>
          <p:cNvSpPr txBox="1">
            <a:spLocks noChangeArrowheads="1"/>
          </p:cNvSpPr>
          <p:nvPr userDrawn="1"/>
        </p:nvSpPr>
        <p:spPr bwMode="auto">
          <a:xfrm>
            <a:off x="323117" y="4688311"/>
            <a:ext cx="2880731"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l">
              <a:lnSpc>
                <a:spcPts val="1050"/>
              </a:lnSpc>
            </a:pPr>
            <a:r>
              <a:rPr lang="zh-CN" altLang="en-US" sz="800" dirty="0" smtClean="0"/>
              <a:t>版权所有 </a:t>
            </a:r>
            <a:r>
              <a:rPr lang="en-US" altLang="zh-CN" sz="800" dirty="0" smtClean="0"/>
              <a:t>© 2017 </a:t>
            </a:r>
            <a:r>
              <a:rPr lang="zh-CN" altLang="en-US" sz="800" dirty="0" smtClean="0"/>
              <a:t>金蝶精一培训教育有限公司</a:t>
            </a:r>
            <a:endParaRPr kumimoji="0" lang="zh-CN" altLang="en-US" sz="7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498633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图片 10" descr="卷页.pn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0" y="3"/>
            <a:ext cx="9144000" cy="520095"/>
          </a:xfrm>
          <a:prstGeom prst="rect">
            <a:avLst/>
          </a:prstGeom>
          <a:effectLst>
            <a:outerShdw blurRad="50800" dist="38100" dir="6000000" sx="101000" sy="101000" algn="tl" rotWithShape="0">
              <a:prstClr val="black">
                <a:alpha val="40000"/>
              </a:prstClr>
            </a:outerShdw>
          </a:effectLst>
        </p:spPr>
      </p:pic>
      <p:sp>
        <p:nvSpPr>
          <p:cNvPr id="9" name="文本占位符 2"/>
          <p:cNvSpPr>
            <a:spLocks noGrp="1"/>
          </p:cNvSpPr>
          <p:nvPr>
            <p:ph type="body" idx="1"/>
          </p:nvPr>
        </p:nvSpPr>
        <p:spPr>
          <a:xfrm>
            <a:off x="251520" y="771550"/>
            <a:ext cx="8640960" cy="388909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3" name="标题占位符 1"/>
          <p:cNvSpPr>
            <a:spLocks noGrp="1"/>
          </p:cNvSpPr>
          <p:nvPr>
            <p:ph type="title"/>
          </p:nvPr>
        </p:nvSpPr>
        <p:spPr>
          <a:xfrm>
            <a:off x="251520" y="16041"/>
            <a:ext cx="7886700" cy="50405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14" name="Text Box 2"/>
          <p:cNvSpPr txBox="1">
            <a:spLocks noChangeArrowheads="1"/>
          </p:cNvSpPr>
          <p:nvPr userDrawn="1"/>
        </p:nvSpPr>
        <p:spPr bwMode="auto">
          <a:xfrm>
            <a:off x="323117" y="4688311"/>
            <a:ext cx="2880731"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l">
              <a:lnSpc>
                <a:spcPts val="1050"/>
              </a:lnSpc>
            </a:pPr>
            <a:r>
              <a:rPr lang="zh-CN" altLang="en-US" sz="800" dirty="0" smtClean="0"/>
              <a:t>版权所有 </a:t>
            </a:r>
            <a:r>
              <a:rPr lang="en-US" altLang="zh-CN" sz="800" dirty="0" smtClean="0"/>
              <a:t>© 2017 </a:t>
            </a:r>
            <a:r>
              <a:rPr lang="zh-CN" altLang="en-US" sz="800" dirty="0" smtClean="0"/>
              <a:t>金蝶精一培训教育有限公司</a:t>
            </a:r>
            <a:endParaRPr kumimoji="0" lang="zh-CN" altLang="en-US" sz="700" dirty="0">
              <a:solidFill>
                <a:schemeClr val="bg1">
                  <a:lumMod val="50000"/>
                </a:schemeClr>
              </a:solidFill>
              <a:latin typeface="微软雅黑" pitchFamily="34" charset="-122"/>
              <a:ea typeface="微软雅黑" pitchFamily="34" charset="-122"/>
            </a:endParaRPr>
          </a:p>
        </p:txBody>
      </p:sp>
      <p:pic>
        <p:nvPicPr>
          <p:cNvPr id="2050" name="Picture 2"/>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179096" y="174013"/>
            <a:ext cx="1456611" cy="21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994135"/>
      </p:ext>
    </p:extLst>
  </p:cSld>
  <p:clrMap bg1="lt1" tx1="dk1" bg2="lt2" tx2="dk2" accent1="accent1" accent2="accent2" accent3="accent3" accent4="accent4" accent5="accent5" accent6="accent6" hlink="hlink" folHlink="folHlink"/>
  <p:sldLayoutIdLst>
    <p:sldLayoutId id="2147484543" r:id="rId1"/>
    <p:sldLayoutId id="2147484568" r:id="rId2"/>
    <p:sldLayoutId id="2147484589" r:id="rId3"/>
    <p:sldLayoutId id="2147484602" r:id="rId4"/>
    <p:sldLayoutId id="2147484604" r:id="rId5"/>
    <p:sldLayoutId id="2147484587" r:id="rId6"/>
  </p:sldLayoutIdLst>
  <p:timing>
    <p:tnLst>
      <p:par>
        <p:cTn id="1" dur="indefinite" restart="never" nodeType="tmRoot"/>
      </p:par>
    </p:tnLst>
  </p:timing>
  <p:txStyles>
    <p:titleStyle>
      <a:lvl1pPr algn="l" defTabSz="457200" rtl="0" eaLnBrk="1" latinLnBrk="0" hangingPunct="1">
        <a:spcBef>
          <a:spcPct val="0"/>
        </a:spcBef>
        <a:buNone/>
        <a:defRPr kumimoji="1" lang="zh-CN" altLang="en-US" sz="2200" b="1" i="0" kern="1200" dirty="0">
          <a:solidFill>
            <a:schemeClr val="tx1"/>
          </a:solidFill>
          <a:latin typeface="微软雅黑"/>
          <a:ea typeface="微软雅黑"/>
          <a:cs typeface="+mj-cs"/>
        </a:defRPr>
      </a:lvl1pPr>
    </p:titleStyle>
    <p:bodyStyle>
      <a:lvl1pPr marL="342900" indent="-342900" algn="l" defTabSz="457200" rtl="0" eaLnBrk="1" fontAlgn="base" latinLnBrk="0" hangingPunct="1">
        <a:spcBef>
          <a:spcPct val="20000"/>
        </a:spcBef>
        <a:spcAft>
          <a:spcPct val="0"/>
        </a:spcAft>
        <a:buFontTx/>
        <a:buBlip>
          <a:blip r:embed="rId10"/>
        </a:buBlip>
        <a:defRPr kumimoji="1" lang="zh-CN" altLang="en-US" sz="2400" b="0" i="0" kern="1200" dirty="0" smtClean="0">
          <a:solidFill>
            <a:schemeClr val="tx1">
              <a:lumMod val="85000"/>
              <a:lumOff val="15000"/>
            </a:schemeClr>
          </a:solidFill>
          <a:latin typeface="微软雅黑"/>
          <a:ea typeface="微软雅黑"/>
          <a:cs typeface="+mn-cs"/>
        </a:defRPr>
      </a:lvl1pPr>
      <a:lvl2pPr marL="742950" indent="-285750" algn="l" defTabSz="457200" rtl="0" eaLnBrk="1" fontAlgn="base" latinLnBrk="0" hangingPunct="1">
        <a:spcBef>
          <a:spcPct val="20000"/>
        </a:spcBef>
        <a:spcAft>
          <a:spcPct val="0"/>
        </a:spcAft>
        <a:buFont typeface="Arial"/>
        <a:buChar char="–"/>
        <a:defRPr kumimoji="1" lang="zh-CN" altLang="en-US" sz="2000" b="0" i="0" kern="1200" dirty="0" smtClean="0">
          <a:solidFill>
            <a:schemeClr val="tx1">
              <a:lumMod val="85000"/>
              <a:lumOff val="15000"/>
            </a:schemeClr>
          </a:solidFill>
          <a:latin typeface="微软雅黑"/>
          <a:ea typeface="微软雅黑"/>
          <a:cs typeface="+mn-cs"/>
        </a:defRPr>
      </a:lvl2pPr>
      <a:lvl3pPr marL="1143000" indent="-228600" algn="l" defTabSz="457200" rtl="0" eaLnBrk="1" fontAlgn="base" latinLnBrk="0" hangingPunct="1">
        <a:spcBef>
          <a:spcPct val="20000"/>
        </a:spcBef>
        <a:spcAft>
          <a:spcPct val="0"/>
        </a:spcAft>
        <a:buFont typeface="Arial"/>
        <a:buChar char="•"/>
        <a:defRPr kumimoji="1" lang="zh-CN" altLang="en-US" sz="1800" b="0" i="0" kern="1200" dirty="0" smtClean="0">
          <a:solidFill>
            <a:schemeClr val="tx1">
              <a:lumMod val="85000"/>
              <a:lumOff val="15000"/>
            </a:schemeClr>
          </a:solidFill>
          <a:latin typeface="微软雅黑"/>
          <a:ea typeface="微软雅黑"/>
          <a:cs typeface="+mn-cs"/>
        </a:defRPr>
      </a:lvl3pPr>
      <a:lvl4pPr marL="1600200" indent="-228600" algn="l" defTabSz="457200" rtl="0" eaLnBrk="1" fontAlgn="base" latinLnBrk="0" hangingPunct="1">
        <a:spcBef>
          <a:spcPct val="20000"/>
        </a:spcBef>
        <a:spcAft>
          <a:spcPct val="0"/>
        </a:spcAft>
        <a:buFont typeface="Arial"/>
        <a:buChar char="–"/>
        <a:defRPr kumimoji="1" lang="zh-CN" altLang="en-US" sz="1800" b="0" i="0" kern="1200" dirty="0" smtClean="0">
          <a:solidFill>
            <a:schemeClr val="tx1">
              <a:lumMod val="85000"/>
              <a:lumOff val="15000"/>
            </a:schemeClr>
          </a:solidFill>
          <a:latin typeface="微软雅黑"/>
          <a:ea typeface="微软雅黑"/>
          <a:cs typeface="+mn-cs"/>
        </a:defRPr>
      </a:lvl4pPr>
      <a:lvl5pPr marL="2057400" indent="-228600" algn="l" defTabSz="457200" rtl="0" eaLnBrk="1" fontAlgn="base" latinLnBrk="0" hangingPunct="1">
        <a:spcBef>
          <a:spcPct val="20000"/>
        </a:spcBef>
        <a:spcAft>
          <a:spcPct val="0"/>
        </a:spcAft>
        <a:buFont typeface="Arial"/>
        <a:buChar char="»"/>
        <a:defRPr kumimoji="1" lang="zh-CN" altLang="en-US" sz="1800" b="0" i="0" kern="1200" dirty="0">
          <a:solidFill>
            <a:schemeClr val="tx1">
              <a:lumMod val="85000"/>
              <a:lumOff val="15000"/>
            </a:schemeClr>
          </a:solidFill>
          <a:latin typeface="微软雅黑"/>
          <a:ea typeface="微软雅黑"/>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solidFill>
                  <a:schemeClr val="tx1">
                    <a:lumMod val="95000"/>
                    <a:lumOff val="5000"/>
                  </a:schemeClr>
                </a:solidFill>
              </a:rPr>
              <a:t>表单插件开发</a:t>
            </a:r>
            <a:endParaRPr kumimoji="1" lang="zh-CN" altLang="en-US" dirty="0">
              <a:solidFill>
                <a:schemeClr val="tx1">
                  <a:lumMod val="95000"/>
                  <a:lumOff val="5000"/>
                </a:schemeClr>
              </a:solidFill>
            </a:endParaRPr>
          </a:p>
        </p:txBody>
      </p:sp>
    </p:spTree>
    <p:extLst>
      <p:ext uri="{BB962C8B-B14F-4D97-AF65-F5344CB8AC3E}">
        <p14:creationId xmlns:p14="http://schemas.microsoft.com/office/powerpoint/2010/main" val="35374488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BOS</a:t>
            </a:r>
            <a:r>
              <a:rPr lang="zh-CN" altLang="en-US" dirty="0"/>
              <a:t>业务插件开发概览</a:t>
            </a:r>
            <a:r>
              <a:rPr lang="en-US" altLang="zh-CN" dirty="0"/>
              <a:t>—</a:t>
            </a:r>
            <a:r>
              <a:rPr lang="zh-CN" altLang="en-US" dirty="0"/>
              <a:t>插件分类</a:t>
            </a:r>
          </a:p>
        </p:txBody>
      </p:sp>
      <p:sp>
        <p:nvSpPr>
          <p:cNvPr id="4" name="Text Box 5"/>
          <p:cNvSpPr txBox="1">
            <a:spLocks noChangeArrowheads="1"/>
          </p:cNvSpPr>
          <p:nvPr/>
        </p:nvSpPr>
        <p:spPr bwMode="auto">
          <a:xfrm>
            <a:off x="323850" y="720725"/>
            <a:ext cx="3384550" cy="2528888"/>
          </a:xfrm>
          <a:prstGeom prst="rect">
            <a:avLst/>
          </a:prstGeom>
          <a:noFill/>
          <a:ln w="9525" algn="ctr">
            <a:noFill/>
            <a:miter lim="800000"/>
            <a:headEnd/>
            <a:tailEnd/>
          </a:ln>
        </p:spPr>
        <p:txBody>
          <a:bodyPr anchor="ctr">
            <a:spAutoFit/>
          </a:bodyPr>
          <a:lstStyle/>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表单插件</a:t>
            </a:r>
            <a:endParaRPr lang="en-US" altLang="zh-CN" dirty="0">
              <a:latin typeface="微软雅黑" pitchFamily="34" charset="-122"/>
              <a:ea typeface="微软雅黑" pitchFamily="34" charset="-122"/>
            </a:endParaRPr>
          </a:p>
          <a:p>
            <a:pPr marL="800100" lvl="1" indent="-342900">
              <a:lnSpc>
                <a:spcPct val="120000"/>
              </a:lnSpc>
              <a:defRPr/>
            </a:pPr>
            <a:r>
              <a:rPr lang="zh-CN" altLang="en-US" sz="1600" dirty="0">
                <a:latin typeface="微软雅黑" pitchFamily="34" charset="-122"/>
                <a:ea typeface="微软雅黑" pitchFamily="34" charset="-122"/>
              </a:rPr>
              <a:t>用于单个表单编辑界面</a:t>
            </a:r>
            <a:endParaRPr lang="en-US" altLang="zh-CN" sz="1600" dirty="0">
              <a:latin typeface="微软雅黑" pitchFamily="34" charset="-122"/>
              <a:ea typeface="微软雅黑" pitchFamily="34" charset="-122"/>
            </a:endParaRPr>
          </a:p>
          <a:p>
            <a:pPr marL="800100" lvl="1" indent="-342900">
              <a:lnSpc>
                <a:spcPct val="120000"/>
              </a:lnSpc>
              <a:defRPr/>
            </a:pPr>
            <a:r>
              <a:rPr lang="zh-CN" altLang="en-US" sz="1600" dirty="0">
                <a:latin typeface="微软雅黑" pitchFamily="34" charset="-122"/>
                <a:ea typeface="微软雅黑" pitchFamily="34" charset="-122"/>
              </a:rPr>
              <a:t>运行于</a:t>
            </a:r>
            <a:r>
              <a:rPr lang="en-US" altLang="zh-CN" sz="1600" dirty="0">
                <a:latin typeface="微软雅黑" pitchFamily="34" charset="-122"/>
                <a:ea typeface="微软雅黑" pitchFamily="34" charset="-122"/>
              </a:rPr>
              <a:t>Web</a:t>
            </a:r>
            <a:r>
              <a:rPr lang="zh-CN" altLang="en-US" sz="1600" dirty="0">
                <a:latin typeface="微软雅黑" pitchFamily="34" charset="-122"/>
                <a:ea typeface="微软雅黑" pitchFamily="34" charset="-122"/>
              </a:rPr>
              <a:t>层</a:t>
            </a:r>
            <a:endParaRPr lang="en-US" altLang="zh-CN" sz="1600" dirty="0">
              <a:latin typeface="微软雅黑" pitchFamily="34" charset="-122"/>
              <a:ea typeface="微软雅黑" pitchFamily="34" charset="-122"/>
            </a:endParaRPr>
          </a:p>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列表插件</a:t>
            </a:r>
            <a:endParaRPr lang="en-US" altLang="zh-CN" dirty="0">
              <a:latin typeface="微软雅黑" pitchFamily="34" charset="-122"/>
              <a:ea typeface="微软雅黑" pitchFamily="34" charset="-122"/>
            </a:endParaRPr>
          </a:p>
          <a:p>
            <a:pPr marL="342900" lvl="1" indent="-342900">
              <a:lnSpc>
                <a:spcPct val="120000"/>
              </a:lnSpc>
              <a:defRPr/>
            </a:pPr>
            <a:r>
              <a:rPr lang="zh-CN" altLang="en-US" sz="1600" dirty="0">
                <a:latin typeface="微软雅黑" pitchFamily="34" charset="-122"/>
                <a:ea typeface="微软雅黑" pitchFamily="34" charset="-122"/>
              </a:rPr>
              <a:t>        用于列表</a:t>
            </a:r>
            <a:endParaRPr lang="en-US" altLang="zh-CN" sz="1600" dirty="0">
              <a:latin typeface="微软雅黑" pitchFamily="34" charset="-122"/>
              <a:ea typeface="微软雅黑" pitchFamily="34" charset="-122"/>
            </a:endParaRPr>
          </a:p>
          <a:p>
            <a:pPr marL="342900" lvl="1" indent="-342900">
              <a:lnSpc>
                <a:spcPct val="120000"/>
              </a:lnSpc>
              <a:defRPr/>
            </a:pP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  运行于</a:t>
            </a:r>
            <a:r>
              <a:rPr lang="en-US" altLang="zh-CN" sz="1600" dirty="0">
                <a:latin typeface="微软雅黑" pitchFamily="34" charset="-122"/>
                <a:ea typeface="微软雅黑" pitchFamily="34" charset="-122"/>
              </a:rPr>
              <a:t>Web</a:t>
            </a:r>
            <a:r>
              <a:rPr lang="zh-CN" altLang="en-US" sz="1600" dirty="0">
                <a:latin typeface="微软雅黑" pitchFamily="34" charset="-122"/>
                <a:ea typeface="微软雅黑" pitchFamily="34" charset="-122"/>
              </a:rPr>
              <a:t>层</a:t>
            </a:r>
            <a:endParaRPr lang="en-US" altLang="zh-CN" sz="1600" dirty="0">
              <a:latin typeface="微软雅黑" pitchFamily="34" charset="-122"/>
              <a:ea typeface="微软雅黑" pitchFamily="34" charset="-122"/>
            </a:endParaRPr>
          </a:p>
          <a:p>
            <a:pPr marL="342900" indent="-342900">
              <a:lnSpc>
                <a:spcPct val="120000"/>
              </a:lnSpc>
              <a:buFont typeface="Wingdings" pitchFamily="2" charset="2"/>
              <a:buChar char="ü"/>
              <a:defRPr/>
            </a:pPr>
            <a:endParaRPr lang="en-US" altLang="zh-CN" sz="2400" dirty="0">
              <a:latin typeface="+mn-ea"/>
              <a:ea typeface="+mn-ea"/>
            </a:endParaRPr>
          </a:p>
        </p:txBody>
      </p:sp>
      <p:pic>
        <p:nvPicPr>
          <p:cNvPr id="5" name="图片 6" descr="插件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620986"/>
            <a:ext cx="3078162"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4498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BOS</a:t>
            </a:r>
            <a:r>
              <a:rPr lang="zh-CN" altLang="en-US" dirty="0"/>
              <a:t>业务插件开发概览</a:t>
            </a:r>
            <a:r>
              <a:rPr lang="en-US" altLang="zh-CN" dirty="0"/>
              <a:t>—</a:t>
            </a:r>
            <a:r>
              <a:rPr lang="zh-CN" altLang="en-US" dirty="0"/>
              <a:t>插件分类</a:t>
            </a:r>
          </a:p>
        </p:txBody>
      </p:sp>
      <p:sp>
        <p:nvSpPr>
          <p:cNvPr id="6" name="Text Box 5"/>
          <p:cNvSpPr txBox="1">
            <a:spLocks noChangeArrowheads="1"/>
          </p:cNvSpPr>
          <p:nvPr/>
        </p:nvSpPr>
        <p:spPr bwMode="auto">
          <a:xfrm>
            <a:off x="107504" y="685800"/>
            <a:ext cx="4607743"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lnSpc>
                <a:spcPct val="120000"/>
              </a:lnSpc>
              <a:buFont typeface="Wingdings" pitchFamily="2" charset="2"/>
              <a:buChar char="ü"/>
            </a:pPr>
            <a:r>
              <a:rPr lang="zh-CN" altLang="en-US" dirty="0">
                <a:latin typeface="微软雅黑" pitchFamily="34" charset="-122"/>
                <a:ea typeface="微软雅黑" pitchFamily="34" charset="-122"/>
              </a:rPr>
              <a:t>服务插件</a:t>
            </a:r>
            <a:endParaRPr lang="en-US" altLang="zh-CN" dirty="0">
              <a:latin typeface="微软雅黑" pitchFamily="34" charset="-122"/>
              <a:ea typeface="微软雅黑" pitchFamily="34" charset="-122"/>
            </a:endParaRPr>
          </a:p>
          <a:p>
            <a:pPr lvl="1" eaLnBrk="1" hangingPunct="1">
              <a:lnSpc>
                <a:spcPct val="120000"/>
              </a:lnSpc>
            </a:pPr>
            <a:r>
              <a:rPr lang="zh-CN" altLang="en-US" sz="1600" dirty="0">
                <a:latin typeface="微软雅黑" pitchFamily="34" charset="-122"/>
                <a:ea typeface="微软雅黑" pitchFamily="34" charset="-122"/>
              </a:rPr>
              <a:t>挂在操作上的服务插件，对于操作进行扩展</a:t>
            </a:r>
            <a:endParaRPr lang="en-US" altLang="zh-CN" sz="1600" dirty="0">
              <a:latin typeface="微软雅黑" pitchFamily="34" charset="-122"/>
              <a:ea typeface="微软雅黑" pitchFamily="34" charset="-122"/>
            </a:endParaRPr>
          </a:p>
          <a:p>
            <a:pPr lvl="1" eaLnBrk="1" hangingPunct="1">
              <a:lnSpc>
                <a:spcPct val="120000"/>
              </a:lnSpc>
            </a:pPr>
            <a:r>
              <a:rPr lang="zh-CN" altLang="en-US" sz="1600" dirty="0">
                <a:latin typeface="微软雅黑" pitchFamily="34" charset="-122"/>
                <a:ea typeface="微软雅黑" pitchFamily="34" charset="-122"/>
              </a:rPr>
              <a:t>和校验器配合使用</a:t>
            </a:r>
            <a:endParaRPr lang="en-US" altLang="zh-CN" sz="1600" dirty="0">
              <a:latin typeface="微软雅黑" pitchFamily="34" charset="-122"/>
              <a:ea typeface="微软雅黑" pitchFamily="34" charset="-122"/>
            </a:endParaRPr>
          </a:p>
          <a:p>
            <a:pPr lvl="1" eaLnBrk="1" hangingPunct="1">
              <a:lnSpc>
                <a:spcPct val="120000"/>
              </a:lnSpc>
            </a:pPr>
            <a:r>
              <a:rPr lang="zh-CN" altLang="en-US" sz="1600" dirty="0">
                <a:latin typeface="微软雅黑" pitchFamily="34" charset="-122"/>
                <a:ea typeface="微软雅黑" pitchFamily="34" charset="-122"/>
              </a:rPr>
              <a:t>运行于</a:t>
            </a:r>
            <a:r>
              <a:rPr lang="en-US" altLang="zh-CN" sz="1600" dirty="0">
                <a:latin typeface="微软雅黑" pitchFamily="34" charset="-122"/>
                <a:ea typeface="微软雅黑" pitchFamily="34" charset="-122"/>
              </a:rPr>
              <a:t>App</a:t>
            </a:r>
            <a:r>
              <a:rPr lang="zh-CN" altLang="en-US" sz="1600" dirty="0">
                <a:latin typeface="微软雅黑" pitchFamily="34" charset="-122"/>
                <a:ea typeface="微软雅黑" pitchFamily="34" charset="-122"/>
              </a:rPr>
              <a:t>层</a:t>
            </a:r>
            <a:endParaRPr lang="en-US" altLang="zh-CN" sz="1600" dirty="0">
              <a:latin typeface="微软雅黑" pitchFamily="34" charset="-122"/>
              <a:ea typeface="微软雅黑" pitchFamily="34" charset="-122"/>
            </a:endParaRPr>
          </a:p>
          <a:p>
            <a:pPr eaLnBrk="1" hangingPunct="1">
              <a:lnSpc>
                <a:spcPct val="120000"/>
              </a:lnSpc>
              <a:buFont typeface="Wingdings" pitchFamily="2" charset="2"/>
              <a:buChar char="ü"/>
            </a:pPr>
            <a:r>
              <a:rPr lang="zh-CN" altLang="en-US" dirty="0">
                <a:latin typeface="微软雅黑" pitchFamily="34" charset="-122"/>
                <a:ea typeface="微软雅黑" pitchFamily="34" charset="-122"/>
              </a:rPr>
              <a:t>插件配置入口</a:t>
            </a:r>
            <a:endParaRPr lang="en-US" altLang="zh-CN" dirty="0">
              <a:latin typeface="微软雅黑" pitchFamily="34" charset="-122"/>
              <a:ea typeface="微软雅黑" pitchFamily="34" charset="-122"/>
            </a:endParaRPr>
          </a:p>
          <a:p>
            <a:pPr eaLnBrk="1" hangingPunct="1">
              <a:lnSpc>
                <a:spcPct val="120000"/>
              </a:lnSpc>
            </a:pP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  </a:t>
            </a:r>
            <a:r>
              <a:rPr lang="zh-CN" altLang="en-US" sz="1600" dirty="0">
                <a:latin typeface="微软雅黑" pitchFamily="34" charset="-122"/>
                <a:ea typeface="微软雅黑" pitchFamily="34" charset="-122"/>
              </a:rPr>
              <a:t>操作列表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 编辑操作</a:t>
            </a:r>
            <a:endParaRPr lang="en-US" altLang="zh-CN" dirty="0">
              <a:latin typeface="微软雅黑" pitchFamily="34" charset="-122"/>
              <a:ea typeface="微软雅黑"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513" y="1879675"/>
            <a:ext cx="6527650" cy="32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9320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BOS</a:t>
            </a:r>
            <a:r>
              <a:rPr lang="zh-CN" altLang="en-US" dirty="0"/>
              <a:t>业务插件开发概览</a:t>
            </a:r>
            <a:r>
              <a:rPr lang="en-US" altLang="zh-CN" dirty="0"/>
              <a:t>—</a:t>
            </a:r>
            <a:r>
              <a:rPr lang="zh-CN" altLang="en-US" dirty="0"/>
              <a:t>插件分类</a:t>
            </a:r>
          </a:p>
        </p:txBody>
      </p:sp>
      <p:sp>
        <p:nvSpPr>
          <p:cNvPr id="5" name="Text Box 5"/>
          <p:cNvSpPr txBox="1">
            <a:spLocks noChangeArrowheads="1"/>
          </p:cNvSpPr>
          <p:nvPr/>
        </p:nvSpPr>
        <p:spPr bwMode="auto">
          <a:xfrm>
            <a:off x="251521" y="1131888"/>
            <a:ext cx="468052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lnSpc>
                <a:spcPct val="120000"/>
              </a:lnSpc>
              <a:buFont typeface="Wingdings" pitchFamily="2" charset="2"/>
              <a:buChar char="ü"/>
            </a:pPr>
            <a:r>
              <a:rPr lang="zh-CN" altLang="en-US" dirty="0">
                <a:latin typeface="微软雅黑" pitchFamily="34" charset="-122"/>
                <a:ea typeface="微软雅黑" pitchFamily="34" charset="-122"/>
              </a:rPr>
              <a:t>表单构建插件</a:t>
            </a:r>
            <a:endParaRPr lang="en-US" altLang="zh-CN" dirty="0">
              <a:latin typeface="微软雅黑" pitchFamily="34" charset="-122"/>
              <a:ea typeface="微软雅黑" pitchFamily="34" charset="-122"/>
            </a:endParaRPr>
          </a:p>
          <a:p>
            <a:pPr lvl="1" eaLnBrk="1" hangingPunct="1">
              <a:lnSpc>
                <a:spcPct val="120000"/>
              </a:lnSpc>
            </a:pPr>
            <a:r>
              <a:rPr lang="zh-CN" altLang="en-US" sz="1600" dirty="0">
                <a:latin typeface="微软雅黑" pitchFamily="34" charset="-122"/>
                <a:ea typeface="微软雅黑" pitchFamily="34" charset="-122"/>
              </a:rPr>
              <a:t>对于表单界面进行自定义的插件</a:t>
            </a:r>
            <a:endParaRPr lang="en-US" altLang="zh-CN" sz="1600" dirty="0">
              <a:latin typeface="微软雅黑" pitchFamily="34" charset="-122"/>
              <a:ea typeface="微软雅黑" pitchFamily="34" charset="-122"/>
            </a:endParaRPr>
          </a:p>
          <a:p>
            <a:pPr lvl="1" eaLnBrk="1" hangingPunct="1">
              <a:lnSpc>
                <a:spcPct val="120000"/>
              </a:lnSpc>
            </a:pPr>
            <a:r>
              <a:rPr lang="zh-CN" altLang="en-US" sz="1600" dirty="0">
                <a:latin typeface="微软雅黑" pitchFamily="34" charset="-122"/>
                <a:ea typeface="微软雅黑" pitchFamily="34" charset="-122"/>
              </a:rPr>
              <a:t>运行于</a:t>
            </a:r>
            <a:r>
              <a:rPr lang="en-US" altLang="zh-CN" sz="1600" dirty="0">
                <a:latin typeface="微软雅黑" pitchFamily="34" charset="-122"/>
                <a:ea typeface="微软雅黑" pitchFamily="34" charset="-122"/>
              </a:rPr>
              <a:t>Web</a:t>
            </a:r>
            <a:r>
              <a:rPr lang="zh-CN" altLang="en-US" sz="1600" dirty="0">
                <a:latin typeface="微软雅黑" pitchFamily="34" charset="-122"/>
                <a:ea typeface="微软雅黑" pitchFamily="34" charset="-122"/>
              </a:rPr>
              <a:t>层</a:t>
            </a:r>
            <a:endParaRPr lang="en-US" altLang="zh-CN" sz="1600" dirty="0">
              <a:latin typeface="微软雅黑" pitchFamily="34" charset="-122"/>
              <a:ea typeface="微软雅黑" pitchFamily="34" charset="-122"/>
            </a:endParaRPr>
          </a:p>
          <a:p>
            <a:pPr lvl="1" eaLnBrk="1" hangingPunct="1">
              <a:lnSpc>
                <a:spcPct val="120000"/>
              </a:lnSpc>
            </a:pPr>
            <a:r>
              <a:rPr lang="zh-CN" altLang="en-US" sz="1600" dirty="0">
                <a:latin typeface="微软雅黑" pitchFamily="34" charset="-122"/>
                <a:ea typeface="微软雅黑" pitchFamily="34" charset="-122"/>
              </a:rPr>
              <a:t>自定义菜单、控件</a:t>
            </a:r>
            <a:endParaRPr lang="en-US" altLang="zh-CN" sz="1600" dirty="0">
              <a:latin typeface="微软雅黑" pitchFamily="34" charset="-122"/>
              <a:ea typeface="微软雅黑" pitchFamily="34" charset="-122"/>
            </a:endParaRPr>
          </a:p>
        </p:txBody>
      </p:sp>
      <p:pic>
        <p:nvPicPr>
          <p:cNvPr id="8" name="图片 4" descr="插件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843558"/>
            <a:ext cx="3084512"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336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BOS</a:t>
            </a:r>
            <a:r>
              <a:rPr lang="zh-CN" altLang="en-US" dirty="0"/>
              <a:t>业务插件开发</a:t>
            </a:r>
            <a:r>
              <a:rPr lang="zh-CN" altLang="en-US" dirty="0" smtClean="0"/>
              <a:t>概览</a:t>
            </a:r>
            <a:r>
              <a:rPr lang="en-US" altLang="zh-CN" dirty="0" smtClean="0"/>
              <a:t>-</a:t>
            </a:r>
            <a:r>
              <a:rPr lang="zh-CN" altLang="en-US" dirty="0"/>
              <a:t>动态表单元数据结构</a:t>
            </a:r>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76275"/>
            <a:ext cx="761047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143794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BOS</a:t>
            </a:r>
            <a:r>
              <a:rPr lang="zh-CN" altLang="en-US" dirty="0"/>
              <a:t>业务插件开发</a:t>
            </a:r>
            <a:r>
              <a:rPr lang="zh-CN" altLang="en-US" dirty="0" smtClean="0"/>
              <a:t>概览</a:t>
            </a:r>
            <a:r>
              <a:rPr lang="en-US" altLang="zh-CN" dirty="0" smtClean="0"/>
              <a:t>-</a:t>
            </a:r>
            <a:r>
              <a:rPr lang="zh-CN" altLang="en-US" dirty="0"/>
              <a:t>动态表单元数据结构</a:t>
            </a:r>
          </a:p>
        </p:txBody>
      </p:sp>
      <p:pic>
        <p:nvPicPr>
          <p:cNvPr id="4" name="图片 6" descr="xm.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74588"/>
            <a:ext cx="6346825"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7446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custDataLst>
              <p:tags r:id="rId1"/>
            </p:custDataLst>
          </p:nvPr>
        </p:nvSpPr>
        <p:spPr bwMode="auto">
          <a:xfrm>
            <a:off x="1072183" y="699542"/>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dirty="0">
                <a:latin typeface="Impact" panose="020B0806030902050204" pitchFamily="34" charset="0"/>
                <a:ea typeface="华文隶书" pitchFamily="2" charset="-122"/>
                <a:cs typeface="Verdana" panose="020B0604030504040204" pitchFamily="34" charset="0"/>
              </a:rPr>
              <a:t>Content</a:t>
            </a:r>
            <a:endParaRPr lang="zh-CN" altLang="en-US" sz="2700" dirty="0">
              <a:latin typeface="Impact" panose="020B0806030902050204" pitchFamily="34" charset="0"/>
              <a:ea typeface="华文隶书" pitchFamily="2" charset="-122"/>
              <a:cs typeface="Verdana" panose="020B0604030504040204" pitchFamily="34" charset="0"/>
            </a:endParaRPr>
          </a:p>
        </p:txBody>
      </p:sp>
      <p:cxnSp>
        <p:nvCxnSpPr>
          <p:cNvPr id="14" name="直接连接符 13"/>
          <p:cNvCxnSpPr/>
          <p:nvPr>
            <p:custDataLst>
              <p:tags r:id="rId2"/>
            </p:custDataLst>
          </p:nvPr>
        </p:nvCxnSpPr>
        <p:spPr>
          <a:xfrm>
            <a:off x="2395067" y="791368"/>
            <a:ext cx="0" cy="2242690"/>
          </a:xfrm>
          <a:prstGeom prst="line">
            <a:avLst/>
          </a:prstGeom>
          <a:noFill/>
          <a:ln w="12700" cap="flat" cmpd="sng" algn="ctr">
            <a:solidFill>
              <a:schemeClr val="bg2">
                <a:lumMod val="90000"/>
              </a:schemeClr>
            </a:solidFill>
            <a:prstDash val="solid"/>
          </a:ln>
          <a:effectLst/>
        </p:spPr>
      </p:cxnSp>
      <p:cxnSp>
        <p:nvCxnSpPr>
          <p:cNvPr id="15" name="直接连接符 14"/>
          <p:cNvCxnSpPr/>
          <p:nvPr>
            <p:custDataLst>
              <p:tags r:id="rId3"/>
            </p:custDataLst>
          </p:nvPr>
        </p:nvCxnSpPr>
        <p:spPr>
          <a:xfrm>
            <a:off x="987101" y="1131590"/>
            <a:ext cx="2025254" cy="0"/>
          </a:xfrm>
          <a:prstGeom prst="line">
            <a:avLst/>
          </a:prstGeom>
          <a:noFill/>
          <a:ln w="12700" cap="flat" cmpd="sng" algn="ctr">
            <a:solidFill>
              <a:schemeClr val="bg2">
                <a:lumMod val="90000"/>
              </a:schemeClr>
            </a:solidFill>
            <a:prstDash val="solid"/>
          </a:ln>
          <a:effectLst/>
        </p:spPr>
      </p:cxnSp>
      <p:sp>
        <p:nvSpPr>
          <p:cNvPr id="16" name="TextBox 33"/>
          <p:cNvSpPr txBox="1"/>
          <p:nvPr>
            <p:custDataLst>
              <p:tags r:id="rId4"/>
            </p:custDataLst>
          </p:nvPr>
        </p:nvSpPr>
        <p:spPr>
          <a:xfrm>
            <a:off x="1869792" y="1448197"/>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17" name="TextBox 34"/>
          <p:cNvSpPr txBox="1"/>
          <p:nvPr>
            <p:custDataLst>
              <p:tags r:id="rId5"/>
            </p:custDataLst>
          </p:nvPr>
        </p:nvSpPr>
        <p:spPr>
          <a:xfrm>
            <a:off x="1869792" y="197930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02</a:t>
            </a:r>
          </a:p>
        </p:txBody>
      </p:sp>
      <p:sp>
        <p:nvSpPr>
          <p:cNvPr id="18" name="TextBox 35"/>
          <p:cNvSpPr txBox="1"/>
          <p:nvPr>
            <p:custDataLst>
              <p:tags r:id="rId6"/>
            </p:custDataLst>
          </p:nvPr>
        </p:nvSpPr>
        <p:spPr>
          <a:xfrm>
            <a:off x="1869792" y="2519946"/>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a:t>
            </a:r>
            <a:r>
              <a:rPr lang="en-US" altLang="zh-CN"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3</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19" name="矩形 18"/>
          <p:cNvSpPr/>
          <p:nvPr>
            <p:custDataLst>
              <p:tags r:id="rId7"/>
            </p:custDataLst>
          </p:nvPr>
        </p:nvSpPr>
        <p:spPr>
          <a:xfrm>
            <a:off x="2402002" y="1510638"/>
            <a:ext cx="2169998"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400" b="1" kern="0" dirty="0" smtClean="0">
                <a:solidFill>
                  <a:srgbClr val="FFFFFF"/>
                </a:solidFill>
                <a:latin typeface="+mj-ea"/>
                <a:ea typeface="+mj-ea"/>
                <a:cs typeface="Arial" panose="020B0604020202020204" pitchFamily="34" charset="0"/>
              </a:rPr>
              <a:t>金蝶云星空插件架构概述</a:t>
            </a:r>
            <a:endParaRPr lang="en-US" sz="1400" b="1" kern="0" dirty="0">
              <a:solidFill>
                <a:srgbClr val="FFFFFF"/>
              </a:solidFill>
              <a:latin typeface="+mj-ea"/>
              <a:ea typeface="+mj-ea"/>
              <a:cs typeface="Arial" panose="020B0604020202020204" pitchFamily="34" charset="0"/>
            </a:endParaRPr>
          </a:p>
        </p:txBody>
      </p:sp>
      <p:sp>
        <p:nvSpPr>
          <p:cNvPr id="20" name="矩形 19"/>
          <p:cNvSpPr/>
          <p:nvPr>
            <p:custDataLst>
              <p:tags r:id="rId8"/>
            </p:custDataLst>
          </p:nvPr>
        </p:nvSpPr>
        <p:spPr>
          <a:xfrm>
            <a:off x="2402002" y="2045229"/>
            <a:ext cx="245803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业务插件介绍</a:t>
            </a:r>
            <a:endParaRPr lang="zh-CN" altLang="en-US" sz="1400" b="1" kern="0" dirty="0">
              <a:solidFill>
                <a:srgbClr val="FFFFFF"/>
              </a:solidFill>
              <a:latin typeface="+mj-ea"/>
              <a:ea typeface="+mj-ea"/>
              <a:cs typeface="Arial" panose="020B0604020202020204" pitchFamily="34" charset="0"/>
            </a:endParaRPr>
          </a:p>
        </p:txBody>
      </p:sp>
      <p:sp>
        <p:nvSpPr>
          <p:cNvPr id="21" name="矩形 20"/>
          <p:cNvSpPr/>
          <p:nvPr>
            <p:custDataLst>
              <p:tags r:id="rId9"/>
            </p:custDataLst>
          </p:nvPr>
        </p:nvSpPr>
        <p:spPr>
          <a:xfrm>
            <a:off x="2402002" y="2588154"/>
            <a:ext cx="2746062" cy="323850"/>
          </a:xfrm>
          <a:prstGeom prst="rect">
            <a:avLst/>
          </a:prstGeom>
          <a:solidFill>
            <a:srgbClr val="FF6600"/>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插件开发介绍</a:t>
            </a:r>
            <a:endParaRPr lang="zh-CN" altLang="en-US" sz="1400" b="1" kern="0" dirty="0">
              <a:solidFill>
                <a:srgbClr val="FFFFFF"/>
              </a:solidFill>
              <a:latin typeface="+mj-ea"/>
              <a:ea typeface="+mj-ea"/>
              <a:cs typeface="Arial" panose="020B0604020202020204" pitchFamily="34" charset="0"/>
            </a:endParaRPr>
          </a:p>
        </p:txBody>
      </p:sp>
      <p:sp>
        <p:nvSpPr>
          <p:cNvPr id="22" name="TextBox 35"/>
          <p:cNvSpPr txBox="1"/>
          <p:nvPr>
            <p:custDataLst>
              <p:tags r:id="rId10"/>
            </p:custDataLst>
          </p:nvPr>
        </p:nvSpPr>
        <p:spPr>
          <a:xfrm>
            <a:off x="1865054" y="3057520"/>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04</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3" name="矩形 22"/>
          <p:cNvSpPr/>
          <p:nvPr>
            <p:custDataLst>
              <p:tags r:id="rId11"/>
            </p:custDataLst>
          </p:nvPr>
        </p:nvSpPr>
        <p:spPr>
          <a:xfrm>
            <a:off x="2402235" y="3125728"/>
            <a:ext cx="3033861"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案例演练</a:t>
            </a:r>
            <a:endParaRPr lang="zh-CN" altLang="en-US" sz="1400" b="1" kern="0" dirty="0">
              <a:solidFill>
                <a:srgbClr val="FFFFFF"/>
              </a:solidFill>
              <a:latin typeface="+mj-ea"/>
              <a:ea typeface="+mj-ea"/>
              <a:cs typeface="Arial" panose="020B0604020202020204" pitchFamily="34" charset="0"/>
            </a:endParaRPr>
          </a:p>
        </p:txBody>
      </p:sp>
    </p:spTree>
    <p:extLst>
      <p:ext uri="{BB962C8B-B14F-4D97-AF65-F5344CB8AC3E}">
        <p14:creationId xmlns:p14="http://schemas.microsoft.com/office/powerpoint/2010/main" val="93662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a:t>-</a:t>
            </a:r>
            <a:r>
              <a:rPr lang="zh-CN" altLang="en-US" dirty="0"/>
              <a:t>接口结构</a:t>
            </a:r>
          </a:p>
        </p:txBody>
      </p:sp>
      <p:sp>
        <p:nvSpPr>
          <p:cNvPr id="4" name="Text Box 3"/>
          <p:cNvSpPr txBox="1">
            <a:spLocks noChangeArrowheads="1"/>
          </p:cNvSpPr>
          <p:nvPr/>
        </p:nvSpPr>
        <p:spPr bwMode="auto">
          <a:xfrm>
            <a:off x="250825" y="627534"/>
            <a:ext cx="8353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zh-CN" altLang="en-US" sz="2400" dirty="0">
                <a:latin typeface="微软雅黑" pitchFamily="34" charset="-122"/>
                <a:ea typeface="微软雅黑" pitchFamily="34" charset="-122"/>
              </a:rPr>
              <a:t>表单插件和列表插件</a:t>
            </a:r>
            <a:endParaRPr lang="en-US" altLang="zh-CN" sz="2400" dirty="0">
              <a:latin typeface="微软雅黑" pitchFamily="34" charset="-122"/>
              <a:ea typeface="微软雅黑" pitchFamily="34" charset="-122"/>
            </a:endParaRPr>
          </a:p>
        </p:txBody>
      </p:sp>
      <p:sp>
        <p:nvSpPr>
          <p:cNvPr id="5" name="Text Box 5"/>
          <p:cNvSpPr txBox="1">
            <a:spLocks noChangeArrowheads="1"/>
          </p:cNvSpPr>
          <p:nvPr/>
        </p:nvSpPr>
        <p:spPr bwMode="auto">
          <a:xfrm>
            <a:off x="250825" y="1265709"/>
            <a:ext cx="3241675" cy="3602037"/>
          </a:xfrm>
          <a:prstGeom prst="rect">
            <a:avLst/>
          </a:prstGeom>
          <a:noFill/>
          <a:ln w="9525" algn="ctr">
            <a:noFill/>
            <a:miter lim="800000"/>
            <a:headEnd/>
            <a:tailEnd/>
          </a:ln>
        </p:spPr>
        <p:txBody>
          <a:bodyPr anchor="ctr">
            <a:spAutoFit/>
          </a:bodyPr>
          <a:lstStyle/>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继承层次</a:t>
            </a:r>
            <a:endParaRPr lang="en-US" altLang="zh-CN"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表单</a:t>
            </a:r>
            <a:endParaRPr lang="en-US" altLang="zh-CN" sz="1800"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单据</a:t>
            </a:r>
            <a:endParaRPr lang="en-US" altLang="zh-CN" sz="1800"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单据列表</a:t>
            </a:r>
            <a:endParaRPr lang="en-US" altLang="zh-CN" sz="1800"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基础资料</a:t>
            </a:r>
            <a:endParaRPr lang="en-US" altLang="zh-CN" sz="1800" dirty="0">
              <a:latin typeface="微软雅黑" pitchFamily="34" charset="-122"/>
              <a:ea typeface="微软雅黑" pitchFamily="34" charset="-122"/>
            </a:endParaRPr>
          </a:p>
          <a:p>
            <a:pPr marL="342900" indent="-342900">
              <a:lnSpc>
                <a:spcPct val="120000"/>
              </a:lnSpc>
              <a:defRPr/>
            </a:pPr>
            <a:endParaRPr lang="en-US" altLang="zh-CN" sz="2400" dirty="0">
              <a:latin typeface="+mn-ea"/>
              <a:ea typeface="+mn-ea"/>
            </a:endParaRPr>
          </a:p>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插件针对对象</a:t>
            </a:r>
            <a:endParaRPr lang="en-US" altLang="zh-CN"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动态表单</a:t>
            </a:r>
            <a:endParaRPr lang="en-US" altLang="zh-CN" sz="1800"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单据</a:t>
            </a:r>
            <a:endParaRPr lang="en-US" altLang="zh-CN" sz="1800"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基础资料</a:t>
            </a:r>
            <a:endParaRPr lang="en-US" altLang="zh-CN" sz="1800" dirty="0">
              <a:latin typeface="微软雅黑" pitchFamily="34" charset="-122"/>
              <a:ea typeface="微软雅黑" pitchFamily="34" charset="-122"/>
            </a:endParaRPr>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627533"/>
            <a:ext cx="3888431" cy="453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5607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endParaRPr lang="zh-CN" altLang="en-US" dirty="0"/>
          </a:p>
        </p:txBody>
      </p:sp>
      <p:sp>
        <p:nvSpPr>
          <p:cNvPr id="6" name="Text Box 3"/>
          <p:cNvSpPr txBox="1">
            <a:spLocks noChangeArrowheads="1"/>
          </p:cNvSpPr>
          <p:nvPr/>
        </p:nvSpPr>
        <p:spPr bwMode="auto">
          <a:xfrm>
            <a:off x="322958" y="627534"/>
            <a:ext cx="8353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zh-CN" altLang="en-US" sz="2400" dirty="0" smtClean="0">
                <a:latin typeface="微软雅黑" pitchFamily="34" charset="-122"/>
                <a:ea typeface="微软雅黑" pitchFamily="34" charset="-122"/>
              </a:rPr>
              <a:t>表单插件接口</a:t>
            </a:r>
            <a:endParaRPr lang="en-US" altLang="zh-CN" sz="2400" b="1" dirty="0">
              <a:latin typeface="微软雅黑" pitchFamily="34" charset="-122"/>
              <a:ea typeface="微软雅黑" pitchFamily="34" charset="-122"/>
            </a:endParaRPr>
          </a:p>
        </p:txBody>
      </p:sp>
      <p:pic>
        <p:nvPicPr>
          <p:cNvPr id="7" name="图片 6" descr="abstractbillplugin.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2958" y="1203598"/>
            <a:ext cx="5818188"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560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596773"/>
            <a:ext cx="835342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solidFill>
                  <a:prstClr val="black"/>
                </a:solidFill>
                <a:latin typeface="微软雅黑" pitchFamily="34" charset="-122"/>
                <a:ea typeface="微软雅黑" pitchFamily="34" charset="-122"/>
              </a:rPr>
              <a:t>OnBillInitialize</a:t>
            </a:r>
            <a:r>
              <a:rPr lang="en-US" altLang="zh-CN" dirty="0" smtClean="0">
                <a:solidFill>
                  <a:prstClr val="black"/>
                </a:solidFill>
                <a:latin typeface="微软雅黑" pitchFamily="34" charset="-122"/>
                <a:ea typeface="微软雅黑" pitchFamily="34" charset="-122"/>
              </a:rPr>
              <a:t> </a:t>
            </a:r>
            <a:r>
              <a:rPr lang="zh-CN" altLang="en-US" dirty="0" smtClean="0">
                <a:latin typeface="微软雅黑" pitchFamily="34" charset="-122"/>
                <a:ea typeface="微软雅黑" pitchFamily="34" charset="-122"/>
              </a:rPr>
              <a:t>视图</a:t>
            </a:r>
            <a:r>
              <a:rPr lang="zh-CN" altLang="en-US" dirty="0">
                <a:latin typeface="微软雅黑" pitchFamily="34" charset="-122"/>
                <a:ea typeface="微软雅黑" pitchFamily="34" charset="-122"/>
              </a:rPr>
              <a:t>模型初始化事件</a:t>
            </a:r>
            <a:endParaRPr lang="en-US" altLang="zh-CN" dirty="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solidFill>
                  <a:prstClr val="black"/>
                </a:solidFill>
              </a:rPr>
              <a:t>页面</a:t>
            </a:r>
            <a:r>
              <a:rPr lang="zh-CN" altLang="zh-CN" sz="1800" dirty="0">
                <a:solidFill>
                  <a:prstClr val="black"/>
                </a:solidFill>
              </a:rPr>
              <a:t>初始化时触发，在</a:t>
            </a:r>
            <a:r>
              <a:rPr lang="en-US" altLang="zh-CN" sz="1800" dirty="0" err="1">
                <a:solidFill>
                  <a:prstClr val="black"/>
                </a:solidFill>
              </a:rPr>
              <a:t>OnInitialize</a:t>
            </a:r>
            <a:r>
              <a:rPr lang="zh-CN" altLang="zh-CN" sz="1800" dirty="0">
                <a:solidFill>
                  <a:prstClr val="black"/>
                </a:solidFill>
              </a:rPr>
              <a:t>事件之后</a:t>
            </a:r>
            <a:endParaRPr lang="en-US" altLang="zh-CN" sz="1800" dirty="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a:solidFill>
                  <a:prstClr val="black"/>
                </a:solidFill>
              </a:rPr>
              <a:t>应用场景</a:t>
            </a:r>
            <a:r>
              <a:rPr lang="zh-CN" altLang="en-US" sz="1800" dirty="0" smtClean="0">
                <a:solidFill>
                  <a:prstClr val="black"/>
                </a:solidFill>
                <a:latin typeface="微软雅黑" pitchFamily="34" charset="-122"/>
                <a:ea typeface="微软雅黑" pitchFamily="34" charset="-122"/>
              </a:rPr>
              <a:t>：</a:t>
            </a:r>
            <a:r>
              <a:rPr lang="zh-CN" altLang="zh-CN" sz="1800" dirty="0">
                <a:solidFill>
                  <a:prstClr val="black"/>
                </a:solidFill>
              </a:rPr>
              <a:t>初始化时设置控件属性、获取参数</a:t>
            </a:r>
            <a:endParaRPr lang="en-US" altLang="zh-CN" sz="1800" dirty="0">
              <a:solidFill>
                <a:prstClr val="black"/>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496164691"/>
              </p:ext>
            </p:extLst>
          </p:nvPr>
        </p:nvGraphicFramePr>
        <p:xfrm>
          <a:off x="251520" y="1779662"/>
          <a:ext cx="8784976" cy="4176712"/>
        </p:xfrm>
        <a:graphic>
          <a:graphicData uri="http://schemas.openxmlformats.org/drawingml/2006/table">
            <a:tbl>
              <a:tblPr/>
              <a:tblGrid>
                <a:gridCol w="8784976"/>
              </a:tblGrid>
              <a:tr h="4176712">
                <a:tc>
                  <a:txBody>
                    <a:bodyPr/>
                    <a:lstStyle/>
                    <a:p>
                      <a:pPr algn="l">
                        <a:spcAft>
                          <a:spcPts val="0"/>
                        </a:spcAft>
                      </a:pPr>
                      <a:r>
                        <a:rPr lang="en-US" altLang="zh-CN" sz="1400" dirty="0" smtClean="0">
                          <a:latin typeface="+mn-ea"/>
                          <a:ea typeface="+mn-ea"/>
                        </a:rPr>
                        <a:t>          </a:t>
                      </a:r>
                      <a:r>
                        <a:rPr lang="en-US" altLang="zh-CN" sz="1400" dirty="0" smtClean="0">
                          <a:solidFill>
                            <a:srgbClr val="00B050"/>
                          </a:solidFill>
                          <a:latin typeface="+mn-ea"/>
                          <a:ea typeface="+mn-ea"/>
                        </a:rPr>
                        <a:t>//</a:t>
                      </a:r>
                      <a:r>
                        <a:rPr lang="zh-CN" altLang="zh-CN" sz="1400" dirty="0" smtClean="0">
                          <a:solidFill>
                            <a:srgbClr val="00B050"/>
                          </a:solidFill>
                        </a:rPr>
                        <a:t>明细单据体强制所有列为简单列，不支持分组、排序</a:t>
                      </a:r>
                      <a:endParaRPr lang="en-US" altLang="zh-CN" sz="1400" dirty="0" smtClean="0">
                        <a:solidFill>
                          <a:srgbClr val="00B050"/>
                        </a:solidFill>
                        <a:latin typeface="+mn-ea"/>
                        <a:ea typeface="+mn-ea"/>
                      </a:endParaRPr>
                    </a:p>
                    <a:p>
                      <a:pPr algn="l">
                        <a:spcAft>
                          <a:spcPts val="0"/>
                        </a:spcAft>
                      </a:pPr>
                      <a:r>
                        <a:rPr lang="en-US" altLang="zh-CN" sz="1400" kern="0" dirty="0" smtClean="0">
                          <a:solidFill>
                            <a:srgbClr val="0000FF"/>
                          </a:solidFill>
                          <a:effectLst/>
                          <a:highlight>
                            <a:srgbClr val="FFFFFF"/>
                          </a:highlight>
                          <a:latin typeface="+mn-ea"/>
                          <a:ea typeface="+mn-ea"/>
                          <a:cs typeface="Consolas"/>
                        </a:rPr>
                        <a:t>          </a:t>
                      </a:r>
                      <a:r>
                        <a:rPr lang="en-US" altLang="zh-CN" sz="1400" kern="0" dirty="0" smtClean="0">
                          <a:solidFill>
                            <a:srgbClr val="0000FF"/>
                          </a:solidFill>
                          <a:effectLst/>
                          <a:highlight>
                            <a:srgbClr val="FFFFFF"/>
                          </a:highlight>
                          <a:latin typeface="Consolas"/>
                          <a:ea typeface="宋体"/>
                          <a:cs typeface="Consolas"/>
                        </a:rPr>
                        <a:t>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OnBillInitialize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BillInitializeEventArgs</a:t>
                      </a:r>
                      <a:r>
                        <a:rPr lang="en-US" altLang="zh-CN" sz="1400" kern="0" dirty="0" smtClean="0">
                          <a:solidFill>
                            <a:srgbClr val="000000"/>
                          </a:solidFill>
                          <a:effectLst/>
                          <a:highlight>
                            <a:srgbClr val="FFFFFF"/>
                          </a:highlight>
                          <a:latin typeface="Consolas"/>
                          <a:ea typeface="宋体"/>
                          <a:cs typeface="Consolas"/>
                        </a:rPr>
                        <a:t> e)     </a:t>
                      </a:r>
                    </a:p>
                    <a:p>
                      <a:pPr algn="l">
                        <a:spcAft>
                          <a:spcPts val="0"/>
                        </a:spcAft>
                      </a:pPr>
                      <a:r>
                        <a:rPr lang="en-US" altLang="zh-CN" sz="1400" kern="0" dirty="0" smtClean="0">
                          <a:solidFill>
                            <a:srgbClr val="000000"/>
                          </a:solidFill>
                          <a:effectLst/>
                          <a:highlight>
                            <a:srgbClr val="FFFFFF"/>
                          </a:highlight>
                          <a:latin typeface="Consolas"/>
                          <a:ea typeface="宋体"/>
                          <a:cs typeface="Consolas"/>
                        </a:rPr>
                        <a:t>     {   </a:t>
                      </a: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base</a:t>
                      </a:r>
                      <a:r>
                        <a:rPr lang="en-US" altLang="zh-CN" sz="1400" kern="0" dirty="0" err="1" smtClean="0">
                          <a:solidFill>
                            <a:srgbClr val="000000"/>
                          </a:solidFill>
                          <a:effectLst/>
                          <a:highlight>
                            <a:srgbClr val="FFFFFF"/>
                          </a:highlight>
                          <a:latin typeface="Consolas"/>
                          <a:ea typeface="宋体"/>
                          <a:cs typeface="Consolas"/>
                        </a:rPr>
                        <a:t>.OnBillInitialize</a:t>
                      </a:r>
                      <a:r>
                        <a:rPr lang="en-US" altLang="zh-CN" sz="1400" kern="0" dirty="0" smtClean="0">
                          <a:solidFill>
                            <a:srgbClr val="000000"/>
                          </a:solidFill>
                          <a:effectLst/>
                          <a:highlight>
                            <a:srgbClr val="FFFFFF"/>
                          </a:highlight>
                          <a:latin typeface="Consolas"/>
                          <a:ea typeface="宋体"/>
                          <a:cs typeface="Consolas"/>
                        </a:rPr>
                        <a:t>(e);  </a:t>
                      </a:r>
                    </a:p>
                    <a:p>
                      <a:pPr algn="l">
                        <a:spcAft>
                          <a:spcPts val="0"/>
                        </a:spcAft>
                      </a:pPr>
                      <a:r>
                        <a:rPr lang="en-US" altLang="zh-CN" sz="1400" kern="0" dirty="0" smtClean="0">
                          <a:solidFill>
                            <a:srgbClr val="0000FF"/>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.View.GetControl</a:t>
                      </a:r>
                      <a:r>
                        <a:rPr lang="en-US" altLang="zh-CN" sz="1400" kern="0" dirty="0" smtClean="0">
                          <a:solidFill>
                            <a:srgbClr val="000000"/>
                          </a:solidFill>
                          <a:effectLst/>
                          <a:highlight>
                            <a:srgbClr val="FFFFFF"/>
                          </a:highlight>
                          <a:latin typeface="Consolas"/>
                          <a:ea typeface="宋体"/>
                          <a:cs typeface="Consolas"/>
                        </a:rPr>
                        <a:t>&lt;</a:t>
                      </a:r>
                      <a:r>
                        <a:rPr lang="en-US" altLang="zh-CN" sz="1400" kern="0" dirty="0" err="1" smtClean="0">
                          <a:solidFill>
                            <a:srgbClr val="2B91AF"/>
                          </a:solidFill>
                          <a:effectLst/>
                          <a:highlight>
                            <a:srgbClr val="FFFFFF"/>
                          </a:highlight>
                          <a:latin typeface="Consolas"/>
                          <a:ea typeface="宋体"/>
                          <a:cs typeface="Consolas"/>
                        </a:rPr>
                        <a:t>EntryGrid</a:t>
                      </a:r>
                      <a:r>
                        <a:rPr lang="en-US" altLang="zh-CN" sz="1400" kern="0" dirty="0" smtClean="0">
                          <a:solidFill>
                            <a:srgbClr val="000000"/>
                          </a:solidFill>
                          <a:effectLst/>
                          <a:highlight>
                            <a:srgbClr val="FFFFFF"/>
                          </a:highlight>
                          <a:latin typeface="Consolas"/>
                          <a:ea typeface="宋体"/>
                          <a:cs typeface="Consolas"/>
                        </a:rPr>
                        <a:t>&gt;(</a:t>
                      </a:r>
                      <a:r>
                        <a:rPr lang="en-US" altLang="zh-CN" sz="1400" kern="0" dirty="0" smtClean="0">
                          <a:solidFill>
                            <a:srgbClr val="A31515"/>
                          </a:solidFill>
                          <a:effectLst/>
                          <a:highlight>
                            <a:srgbClr val="FFFFFF"/>
                          </a:highlight>
                          <a:latin typeface="Consolas"/>
                          <a:ea typeface="宋体"/>
                          <a:cs typeface="Consolas"/>
                        </a:rPr>
                        <a:t>"FSTK_LOTADJUSTENTRY"</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00"/>
                          </a:solidFill>
                          <a:effectLst/>
                          <a:highlight>
                            <a:srgbClr val="FFFFFF"/>
                          </a:highlight>
                          <a:latin typeface="Consolas"/>
                          <a:ea typeface="宋体"/>
                          <a:cs typeface="Consolas"/>
                        </a:rPr>
                        <a:t>SimplizationAllColumns</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r>
                        <a:rPr lang="en-US" altLang="zh-CN" sz="1400" kern="0" dirty="0" smtClean="0">
                          <a:solidFill>
                            <a:srgbClr val="000000"/>
                          </a:solidFill>
                          <a:effectLst/>
                          <a:highlight>
                            <a:srgbClr val="FFFFFF"/>
                          </a:highlight>
                          <a:latin typeface="Consolas"/>
                          <a:ea typeface="宋体"/>
                          <a:cs typeface="Consolas"/>
                        </a:rPr>
                        <a:t>     }</a:t>
                      </a:r>
                      <a:endParaRPr kumimoji="0" lang="zh-CN" altLang="zh-CN" sz="1400" b="0" i="0" u="none" strike="noStrike" cap="none" normalizeH="0" baseline="0" dirty="0" smtClean="0">
                        <a:ln>
                          <a:noFill/>
                        </a:ln>
                        <a:solidFill>
                          <a:schemeClr val="tx1"/>
                        </a:solidFill>
                        <a:effectLst/>
                        <a:latin typeface="+mn-ea"/>
                        <a:ea typeface="+mn-ea"/>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40001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596773"/>
            <a:ext cx="835342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AfterBindData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控件</a:t>
            </a:r>
            <a:r>
              <a:rPr lang="zh-CN" altLang="en-US" dirty="0">
                <a:latin typeface="微软雅黑" pitchFamily="34" charset="-122"/>
                <a:ea typeface="微软雅黑" pitchFamily="34" charset="-122"/>
              </a:rPr>
              <a:t>绑定数据后事件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solidFill>
                  <a:prstClr val="black"/>
                </a:solidFill>
              </a:rPr>
              <a:t>控件</a:t>
            </a:r>
            <a:r>
              <a:rPr lang="zh-CN" altLang="zh-CN" sz="1800" dirty="0">
                <a:solidFill>
                  <a:prstClr val="black"/>
                </a:solidFill>
              </a:rPr>
              <a:t>绑定数据之后触发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en-US" sz="1800" dirty="0">
                <a:solidFill>
                  <a:prstClr val="black"/>
                </a:solidFill>
              </a:rPr>
              <a:t>字段赋值，</a:t>
            </a:r>
            <a:r>
              <a:rPr lang="zh-CN" altLang="zh-CN" sz="1800" dirty="0">
                <a:solidFill>
                  <a:prstClr val="black"/>
                </a:solidFill>
              </a:rPr>
              <a:t>设置控件的可见性、可用性、背景颜色等样式</a:t>
            </a:r>
            <a:endParaRPr lang="en-US" altLang="zh-CN" sz="1800" dirty="0">
              <a:solidFill>
                <a:prstClr val="black"/>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956247652"/>
              </p:ext>
            </p:extLst>
          </p:nvPr>
        </p:nvGraphicFramePr>
        <p:xfrm>
          <a:off x="251520" y="1779662"/>
          <a:ext cx="8784976" cy="4176712"/>
        </p:xfrm>
        <a:graphic>
          <a:graphicData uri="http://schemas.openxmlformats.org/drawingml/2006/table">
            <a:tbl>
              <a:tblPr/>
              <a:tblGrid>
                <a:gridCol w="8784976"/>
              </a:tblGrid>
              <a:tr h="4176712">
                <a:tc>
                  <a:txBody>
                    <a:bodyPr/>
                    <a:lstStyle/>
                    <a:p>
                      <a:r>
                        <a:rPr lang="en-US" altLang="zh-CN" sz="1400" dirty="0" smtClean="0">
                          <a:latin typeface="+mn-ea"/>
                          <a:ea typeface="+mn-ea"/>
                        </a:rPr>
                        <a:t>          </a:t>
                      </a:r>
                      <a:r>
                        <a:rPr lang="en-US" altLang="zh-CN" sz="1400" dirty="0" smtClean="0">
                          <a:solidFill>
                            <a:srgbClr val="00B050"/>
                          </a:solidFill>
                          <a:latin typeface="+mn-ea"/>
                          <a:ea typeface="+mn-ea"/>
                        </a:rPr>
                        <a:t>//</a:t>
                      </a:r>
                      <a:r>
                        <a:rPr lang="zh-CN" altLang="en-US" sz="1400" dirty="0" smtClean="0">
                          <a:solidFill>
                            <a:srgbClr val="00B050"/>
                          </a:solidFill>
                          <a:latin typeface="+mn-ea"/>
                          <a:ea typeface="+mn-ea"/>
                        </a:rPr>
                        <a:t>给组织字段赋值</a:t>
                      </a:r>
                      <a:endParaRPr lang="en-US" altLang="zh-CN" sz="1400" dirty="0" smtClean="0">
                        <a:solidFill>
                          <a:srgbClr val="00B050"/>
                        </a:solidFill>
                        <a:latin typeface="+mn-ea"/>
                        <a:ea typeface="+mn-ea"/>
                      </a:endParaRPr>
                    </a:p>
                    <a:p>
                      <a:r>
                        <a:rPr lang="en-US" altLang="zh-CN" sz="1400" dirty="0" smtClean="0">
                          <a:solidFill>
                            <a:srgbClr val="0000FF"/>
                          </a:solidFill>
                          <a:latin typeface="+mn-ea"/>
                          <a:ea typeface="+mn-ea"/>
                        </a:rPr>
                        <a:t>        public override void </a:t>
                      </a:r>
                      <a:r>
                        <a:rPr lang="en-US" altLang="zh-CN" sz="1400" dirty="0" err="1" smtClean="0">
                          <a:solidFill>
                            <a:srgbClr val="0000FF"/>
                          </a:solidFill>
                          <a:latin typeface="+mn-ea"/>
                          <a:ea typeface="+mn-ea"/>
                        </a:rPr>
                        <a:t>AfterBindData</a:t>
                      </a:r>
                      <a:r>
                        <a:rPr lang="en-US" altLang="zh-CN" sz="1400" dirty="0" smtClean="0">
                          <a:solidFill>
                            <a:srgbClr val="0000FF"/>
                          </a:solidFill>
                          <a:latin typeface="+mn-ea"/>
                          <a:ea typeface="+mn-ea"/>
                        </a:rPr>
                        <a:t>(</a:t>
                      </a:r>
                      <a:r>
                        <a:rPr lang="en-US" altLang="zh-CN" sz="1400" dirty="0" err="1" smtClean="0">
                          <a:solidFill>
                            <a:srgbClr val="2B91AF"/>
                          </a:solidFill>
                          <a:latin typeface="+mn-ea"/>
                          <a:ea typeface="+mn-ea"/>
                        </a:rPr>
                        <a:t>EventArgs</a:t>
                      </a:r>
                      <a:r>
                        <a:rPr lang="en-US" altLang="zh-CN" sz="1400" dirty="0" smtClean="0">
                          <a:solidFill>
                            <a:srgbClr val="2B91AF"/>
                          </a:solidFill>
                          <a:latin typeface="+mn-ea"/>
                          <a:ea typeface="+mn-ea"/>
                        </a:rPr>
                        <a:t> e)</a:t>
                      </a:r>
                    </a:p>
                    <a:p>
                      <a:r>
                        <a:rPr lang="zh-CN" altLang="en-US" sz="1400" dirty="0" smtClean="0">
                          <a:solidFill>
                            <a:srgbClr val="2B91AF"/>
                          </a:solidFill>
                          <a:latin typeface="+mn-ea"/>
                          <a:ea typeface="+mn-ea"/>
                        </a:rPr>
                        <a:t>        </a:t>
                      </a:r>
                      <a:r>
                        <a:rPr lang="en-US" altLang="zh-CN" sz="1400" dirty="0" smtClean="0">
                          <a:solidFill>
                            <a:srgbClr val="2B91AF"/>
                          </a:solidFill>
                          <a:latin typeface="+mn-ea"/>
                          <a:ea typeface="+mn-ea"/>
                        </a:rPr>
                        <a:t>{</a:t>
                      </a:r>
                    </a:p>
                    <a:p>
                      <a:r>
                        <a:rPr lang="en-US" altLang="zh-CN" sz="1400" dirty="0" smtClean="0">
                          <a:solidFill>
                            <a:srgbClr val="2B91AF"/>
                          </a:solidFill>
                          <a:latin typeface="+mn-ea"/>
                          <a:ea typeface="+mn-ea"/>
                        </a:rPr>
                        <a:t>            </a:t>
                      </a:r>
                      <a:r>
                        <a:rPr lang="en-US" altLang="zh-CN" sz="1400" dirty="0" err="1" smtClean="0">
                          <a:solidFill>
                            <a:srgbClr val="0000FF"/>
                          </a:solidFill>
                          <a:latin typeface="+mn-ea"/>
                          <a:ea typeface="+mn-ea"/>
                        </a:rPr>
                        <a:t>base.AfterBindData</a:t>
                      </a:r>
                      <a:r>
                        <a:rPr lang="en-US" altLang="zh-CN" sz="1400" dirty="0" smtClean="0">
                          <a:solidFill>
                            <a:srgbClr val="0000FF"/>
                          </a:solidFill>
                          <a:latin typeface="+mn-ea"/>
                          <a:ea typeface="+mn-ea"/>
                        </a:rPr>
                        <a:t>(e);</a:t>
                      </a:r>
                    </a:p>
                    <a:p>
                      <a:r>
                        <a:rPr lang="en-US" altLang="zh-CN" sz="1400" dirty="0" smtClean="0">
                          <a:solidFill>
                            <a:srgbClr val="0000FF"/>
                          </a:solidFill>
                          <a:latin typeface="+mn-ea"/>
                          <a:ea typeface="+mn-ea"/>
                        </a:rPr>
                        <a:t>            </a:t>
                      </a:r>
                      <a:r>
                        <a:rPr lang="en-US" altLang="zh-CN" sz="1400" dirty="0" err="1" smtClean="0">
                          <a:solidFill>
                            <a:srgbClr val="2B91AF"/>
                          </a:solidFill>
                          <a:latin typeface="+mn-ea"/>
                          <a:ea typeface="+mn-ea"/>
                        </a:rPr>
                        <a:t>DynamicObject</a:t>
                      </a:r>
                      <a:r>
                        <a:rPr lang="en-US" altLang="zh-CN" sz="1400" dirty="0" smtClean="0">
                          <a:solidFill>
                            <a:srgbClr val="2B91AF"/>
                          </a:solidFill>
                          <a:latin typeface="+mn-ea"/>
                          <a:ea typeface="+mn-ea"/>
                        </a:rPr>
                        <a:t> </a:t>
                      </a:r>
                      <a:r>
                        <a:rPr lang="en-US" altLang="zh-CN" sz="1400" dirty="0" err="1" smtClean="0">
                          <a:solidFill>
                            <a:srgbClr val="2B91AF"/>
                          </a:solidFill>
                          <a:latin typeface="+mn-ea"/>
                          <a:ea typeface="+mn-ea"/>
                        </a:rPr>
                        <a:t>dy</a:t>
                      </a:r>
                      <a:r>
                        <a:rPr lang="en-US" altLang="zh-CN" sz="1400" dirty="0" smtClean="0">
                          <a:solidFill>
                            <a:srgbClr val="2B91AF"/>
                          </a:solidFill>
                          <a:latin typeface="+mn-ea"/>
                          <a:ea typeface="+mn-ea"/>
                        </a:rPr>
                        <a:t> = </a:t>
                      </a:r>
                      <a:r>
                        <a:rPr lang="en-US" altLang="zh-CN" sz="1400" dirty="0" err="1" smtClean="0">
                          <a:solidFill>
                            <a:srgbClr val="0000FF"/>
                          </a:solidFill>
                          <a:latin typeface="+mn-ea"/>
                          <a:ea typeface="+mn-ea"/>
                        </a:rPr>
                        <a:t>this.View.Model.GetValue</a:t>
                      </a:r>
                      <a:r>
                        <a:rPr lang="en-US" altLang="zh-CN" sz="1400" dirty="0" smtClean="0">
                          <a:solidFill>
                            <a:srgbClr val="0000FF"/>
                          </a:solidFill>
                          <a:latin typeface="+mn-ea"/>
                          <a:ea typeface="+mn-ea"/>
                        </a:rPr>
                        <a:t>(</a:t>
                      </a:r>
                      <a:r>
                        <a:rPr lang="en-US" altLang="zh-CN" sz="1400" dirty="0" smtClean="0">
                          <a:solidFill>
                            <a:srgbClr val="A31515"/>
                          </a:solidFill>
                          <a:latin typeface="+mn-ea"/>
                          <a:ea typeface="+mn-ea"/>
                        </a:rPr>
                        <a:t>"</a:t>
                      </a:r>
                      <a:r>
                        <a:rPr lang="en-US" altLang="zh-CN" sz="1400" dirty="0" err="1" smtClean="0">
                          <a:solidFill>
                            <a:srgbClr val="A31515"/>
                          </a:solidFill>
                          <a:latin typeface="+mn-ea"/>
                          <a:ea typeface="+mn-ea"/>
                        </a:rPr>
                        <a:t>FAccountBookID</a:t>
                      </a:r>
                      <a:r>
                        <a:rPr lang="en-US" altLang="zh-CN" sz="1400" dirty="0" smtClean="0">
                          <a:solidFill>
                            <a:srgbClr val="A31515"/>
                          </a:solidFill>
                          <a:latin typeface="+mn-ea"/>
                          <a:ea typeface="+mn-ea"/>
                        </a:rPr>
                        <a:t>") </a:t>
                      </a:r>
                      <a:r>
                        <a:rPr lang="en-US" altLang="zh-CN" sz="1400" dirty="0" smtClean="0">
                          <a:solidFill>
                            <a:srgbClr val="0000FF"/>
                          </a:solidFill>
                          <a:latin typeface="+mn-ea"/>
                          <a:ea typeface="+mn-ea"/>
                        </a:rPr>
                        <a:t>as </a:t>
                      </a:r>
                      <a:r>
                        <a:rPr lang="en-US" altLang="zh-CN" sz="1400" dirty="0" err="1" smtClean="0">
                          <a:solidFill>
                            <a:srgbClr val="2B91AF"/>
                          </a:solidFill>
                          <a:latin typeface="+mn-ea"/>
                          <a:ea typeface="+mn-ea"/>
                        </a:rPr>
                        <a:t>DynamicObject</a:t>
                      </a:r>
                      <a:r>
                        <a:rPr lang="en-US" altLang="zh-CN" sz="1400" dirty="0" smtClean="0">
                          <a:solidFill>
                            <a:srgbClr val="2B91AF"/>
                          </a:solidFill>
                          <a:latin typeface="+mn-ea"/>
                          <a:ea typeface="+mn-ea"/>
                        </a:rPr>
                        <a:t>;</a:t>
                      </a:r>
                    </a:p>
                    <a:p>
                      <a:r>
                        <a:rPr lang="en-US" altLang="zh-CN" sz="1400" dirty="0" smtClean="0">
                          <a:solidFill>
                            <a:srgbClr val="2B91AF"/>
                          </a:solidFill>
                          <a:latin typeface="+mn-ea"/>
                          <a:ea typeface="+mn-ea"/>
                        </a:rPr>
                        <a:t>            </a:t>
                      </a:r>
                      <a:r>
                        <a:rPr lang="en-US" altLang="zh-CN" sz="1400" dirty="0" smtClean="0">
                          <a:solidFill>
                            <a:srgbClr val="0000FF"/>
                          </a:solidFill>
                          <a:latin typeface="+mn-ea"/>
                          <a:ea typeface="+mn-ea"/>
                        </a:rPr>
                        <a:t>if (</a:t>
                      </a:r>
                      <a:r>
                        <a:rPr lang="en-US" altLang="zh-CN" sz="1400" dirty="0" err="1" smtClean="0">
                          <a:solidFill>
                            <a:srgbClr val="0000FF"/>
                          </a:solidFill>
                          <a:latin typeface="+mn-ea"/>
                          <a:ea typeface="+mn-ea"/>
                        </a:rPr>
                        <a:t>dy</a:t>
                      </a:r>
                      <a:r>
                        <a:rPr lang="en-US" altLang="zh-CN" sz="1400" dirty="0" smtClean="0">
                          <a:solidFill>
                            <a:srgbClr val="0000FF"/>
                          </a:solidFill>
                          <a:latin typeface="+mn-ea"/>
                          <a:ea typeface="+mn-ea"/>
                        </a:rPr>
                        <a:t> != null &amp;&amp; !</a:t>
                      </a:r>
                      <a:r>
                        <a:rPr lang="en-US" altLang="zh-CN" sz="1400" dirty="0" err="1" smtClean="0">
                          <a:solidFill>
                            <a:srgbClr val="0000FF"/>
                          </a:solidFill>
                          <a:latin typeface="+mn-ea"/>
                          <a:ea typeface="+mn-ea"/>
                        </a:rPr>
                        <a:t>string.IsNullOrWhiteSpace</a:t>
                      </a:r>
                      <a:r>
                        <a:rPr lang="en-US" altLang="zh-CN" sz="1400" dirty="0" smtClean="0">
                          <a:solidFill>
                            <a:srgbClr val="0000FF"/>
                          </a:solidFill>
                          <a:latin typeface="+mn-ea"/>
                          <a:ea typeface="+mn-ea"/>
                        </a:rPr>
                        <a:t>(</a:t>
                      </a:r>
                      <a:r>
                        <a:rPr lang="en-US" altLang="zh-CN" sz="1400" dirty="0" err="1" smtClean="0">
                          <a:solidFill>
                            <a:srgbClr val="0000FF"/>
                          </a:solidFill>
                          <a:latin typeface="+mn-ea"/>
                          <a:ea typeface="+mn-ea"/>
                        </a:rPr>
                        <a:t>dy</a:t>
                      </a:r>
                      <a:r>
                        <a:rPr lang="en-US" altLang="zh-CN" sz="1400" dirty="0" smtClean="0">
                          <a:solidFill>
                            <a:srgbClr val="0000FF"/>
                          </a:solidFill>
                          <a:latin typeface="+mn-ea"/>
                          <a:ea typeface="+mn-ea"/>
                        </a:rPr>
                        <a:t>[</a:t>
                      </a:r>
                      <a:r>
                        <a:rPr lang="en-US" altLang="zh-CN" sz="1400" dirty="0" smtClean="0">
                          <a:solidFill>
                            <a:srgbClr val="A31515"/>
                          </a:solidFill>
                          <a:latin typeface="+mn-ea"/>
                          <a:ea typeface="+mn-ea"/>
                        </a:rPr>
                        <a:t>"Id"].</a:t>
                      </a:r>
                      <a:r>
                        <a:rPr lang="en-US" altLang="zh-CN" sz="1400" dirty="0" err="1" smtClean="0">
                          <a:solidFill>
                            <a:srgbClr val="A31515"/>
                          </a:solidFill>
                          <a:latin typeface="+mn-ea"/>
                          <a:ea typeface="+mn-ea"/>
                        </a:rPr>
                        <a:t>ToString</a:t>
                      </a:r>
                      <a:r>
                        <a:rPr lang="en-US" altLang="zh-CN" sz="1400" dirty="0" smtClean="0">
                          <a:solidFill>
                            <a:srgbClr val="A31515"/>
                          </a:solidFill>
                          <a:latin typeface="+mn-ea"/>
                          <a:ea typeface="+mn-ea"/>
                        </a:rPr>
                        <a:t>()))</a:t>
                      </a:r>
                    </a:p>
                    <a:p>
                      <a:r>
                        <a:rPr lang="zh-CN" altLang="en-US" sz="1400" dirty="0" smtClean="0">
                          <a:solidFill>
                            <a:srgbClr val="A31515"/>
                          </a:solidFill>
                          <a:latin typeface="+mn-ea"/>
                          <a:ea typeface="+mn-ea"/>
                        </a:rPr>
                        <a:t>            </a:t>
                      </a:r>
                      <a:r>
                        <a:rPr lang="en-US" altLang="zh-CN" sz="1400" dirty="0" smtClean="0">
                          <a:solidFill>
                            <a:srgbClr val="A31515"/>
                          </a:solidFill>
                          <a:latin typeface="+mn-ea"/>
                          <a:ea typeface="+mn-ea"/>
                        </a:rPr>
                        <a:t>{</a:t>
                      </a:r>
                    </a:p>
                    <a:p>
                      <a:r>
                        <a:rPr lang="en-US" altLang="zh-CN" sz="1400" dirty="0" smtClean="0">
                          <a:solidFill>
                            <a:srgbClr val="A31515"/>
                          </a:solidFill>
                          <a:latin typeface="+mn-ea"/>
                          <a:ea typeface="+mn-ea"/>
                        </a:rPr>
                        <a:t>                </a:t>
                      </a:r>
                      <a:r>
                        <a:rPr lang="en-US" altLang="zh-CN" sz="1400" dirty="0" err="1" smtClean="0">
                          <a:solidFill>
                            <a:srgbClr val="2B91AF"/>
                          </a:solidFill>
                          <a:latin typeface="+mn-ea"/>
                          <a:ea typeface="+mn-ea"/>
                        </a:rPr>
                        <a:t>DynamicObject</a:t>
                      </a:r>
                      <a:r>
                        <a:rPr lang="en-US" altLang="zh-CN" sz="1400" dirty="0" smtClean="0">
                          <a:solidFill>
                            <a:srgbClr val="2B91AF"/>
                          </a:solidFill>
                          <a:latin typeface="+mn-ea"/>
                          <a:ea typeface="+mn-ea"/>
                        </a:rPr>
                        <a:t> org = </a:t>
                      </a:r>
                      <a:r>
                        <a:rPr lang="en-US" altLang="zh-CN" sz="1400" dirty="0" err="1" smtClean="0">
                          <a:solidFill>
                            <a:srgbClr val="2B91AF"/>
                          </a:solidFill>
                          <a:latin typeface="+mn-ea"/>
                          <a:ea typeface="+mn-ea"/>
                        </a:rPr>
                        <a:t>dy</a:t>
                      </a:r>
                      <a:r>
                        <a:rPr lang="en-US" altLang="zh-CN" sz="1400" dirty="0" smtClean="0">
                          <a:solidFill>
                            <a:srgbClr val="2B91AF"/>
                          </a:solidFill>
                          <a:latin typeface="+mn-ea"/>
                          <a:ea typeface="+mn-ea"/>
                        </a:rPr>
                        <a:t>[</a:t>
                      </a:r>
                      <a:r>
                        <a:rPr lang="en-US" altLang="zh-CN" sz="1400" dirty="0" smtClean="0">
                          <a:solidFill>
                            <a:srgbClr val="A31515"/>
                          </a:solidFill>
                          <a:latin typeface="+mn-ea"/>
                          <a:ea typeface="+mn-ea"/>
                        </a:rPr>
                        <a:t>"</a:t>
                      </a:r>
                      <a:r>
                        <a:rPr lang="en-US" altLang="zh-CN" sz="1400" dirty="0" err="1" smtClean="0">
                          <a:solidFill>
                            <a:srgbClr val="A31515"/>
                          </a:solidFill>
                          <a:latin typeface="+mn-ea"/>
                          <a:ea typeface="+mn-ea"/>
                        </a:rPr>
                        <a:t>AccountOrgID</a:t>
                      </a:r>
                      <a:r>
                        <a:rPr lang="en-US" altLang="zh-CN" sz="1400" dirty="0" smtClean="0">
                          <a:solidFill>
                            <a:srgbClr val="A31515"/>
                          </a:solidFill>
                          <a:latin typeface="+mn-ea"/>
                          <a:ea typeface="+mn-ea"/>
                        </a:rPr>
                        <a:t>"] </a:t>
                      </a:r>
                      <a:r>
                        <a:rPr lang="en-US" altLang="zh-CN" sz="1400" dirty="0" smtClean="0">
                          <a:solidFill>
                            <a:srgbClr val="0000FF"/>
                          </a:solidFill>
                          <a:latin typeface="+mn-ea"/>
                          <a:ea typeface="+mn-ea"/>
                        </a:rPr>
                        <a:t>as </a:t>
                      </a:r>
                      <a:r>
                        <a:rPr lang="en-US" altLang="zh-CN" sz="1400" dirty="0" err="1" smtClean="0">
                          <a:solidFill>
                            <a:srgbClr val="2B91AF"/>
                          </a:solidFill>
                          <a:latin typeface="+mn-ea"/>
                          <a:ea typeface="+mn-ea"/>
                        </a:rPr>
                        <a:t>DynamicObject</a:t>
                      </a:r>
                      <a:r>
                        <a:rPr lang="en-US" altLang="zh-CN" sz="1400" dirty="0" smtClean="0">
                          <a:solidFill>
                            <a:srgbClr val="2B91AF"/>
                          </a:solidFill>
                          <a:latin typeface="+mn-ea"/>
                          <a:ea typeface="+mn-ea"/>
                        </a:rPr>
                        <a:t>;</a:t>
                      </a:r>
                    </a:p>
                    <a:p>
                      <a:r>
                        <a:rPr lang="en-US" altLang="zh-CN" sz="1400" dirty="0" smtClean="0">
                          <a:solidFill>
                            <a:srgbClr val="2B91AF"/>
                          </a:solidFill>
                          <a:latin typeface="+mn-ea"/>
                          <a:ea typeface="+mn-ea"/>
                        </a:rPr>
                        <a:t>                </a:t>
                      </a:r>
                      <a:r>
                        <a:rPr lang="en-US" altLang="zh-CN" sz="1400" dirty="0" smtClean="0">
                          <a:solidFill>
                            <a:srgbClr val="0000FF"/>
                          </a:solidFill>
                          <a:latin typeface="+mn-ea"/>
                          <a:ea typeface="+mn-ea"/>
                        </a:rPr>
                        <a:t>if (org != null &amp;&amp; !</a:t>
                      </a:r>
                      <a:r>
                        <a:rPr lang="en-US" altLang="zh-CN" sz="1400" dirty="0" err="1" smtClean="0">
                          <a:solidFill>
                            <a:srgbClr val="0000FF"/>
                          </a:solidFill>
                          <a:latin typeface="+mn-ea"/>
                          <a:ea typeface="+mn-ea"/>
                        </a:rPr>
                        <a:t>string.IsNullOrWhiteSpace</a:t>
                      </a:r>
                      <a:r>
                        <a:rPr lang="en-US" altLang="zh-CN" sz="1400" dirty="0" smtClean="0">
                          <a:solidFill>
                            <a:srgbClr val="0000FF"/>
                          </a:solidFill>
                          <a:latin typeface="+mn-ea"/>
                          <a:ea typeface="+mn-ea"/>
                        </a:rPr>
                        <a:t>(org[</a:t>
                      </a:r>
                      <a:r>
                        <a:rPr lang="en-US" altLang="zh-CN" sz="1400" dirty="0" smtClean="0">
                          <a:solidFill>
                            <a:srgbClr val="A31515"/>
                          </a:solidFill>
                          <a:latin typeface="+mn-ea"/>
                          <a:ea typeface="+mn-ea"/>
                        </a:rPr>
                        <a:t>"Id"].</a:t>
                      </a:r>
                      <a:r>
                        <a:rPr lang="en-US" altLang="zh-CN" sz="1400" dirty="0" err="1" smtClean="0">
                          <a:solidFill>
                            <a:srgbClr val="A31515"/>
                          </a:solidFill>
                          <a:latin typeface="+mn-ea"/>
                          <a:ea typeface="+mn-ea"/>
                        </a:rPr>
                        <a:t>ToString</a:t>
                      </a:r>
                      <a:r>
                        <a:rPr lang="en-US" altLang="zh-CN" sz="1400" dirty="0" smtClean="0">
                          <a:solidFill>
                            <a:srgbClr val="A31515"/>
                          </a:solidFill>
                          <a:latin typeface="+mn-ea"/>
                          <a:ea typeface="+mn-ea"/>
                        </a:rPr>
                        <a:t>()))</a:t>
                      </a:r>
                    </a:p>
                    <a:p>
                      <a:r>
                        <a:rPr lang="zh-CN" altLang="en-US" sz="1400" dirty="0" smtClean="0">
                          <a:solidFill>
                            <a:srgbClr val="A31515"/>
                          </a:solidFill>
                          <a:latin typeface="+mn-ea"/>
                          <a:ea typeface="+mn-ea"/>
                        </a:rPr>
                        <a:t>                </a:t>
                      </a:r>
                      <a:r>
                        <a:rPr lang="en-US" altLang="zh-CN" sz="1400" dirty="0" smtClean="0">
                          <a:solidFill>
                            <a:srgbClr val="A31515"/>
                          </a:solidFill>
                          <a:latin typeface="+mn-ea"/>
                          <a:ea typeface="+mn-ea"/>
                        </a:rPr>
                        <a:t>{</a:t>
                      </a:r>
                    </a:p>
                    <a:p>
                      <a:r>
                        <a:rPr lang="en-US" altLang="zh-CN" sz="1400" dirty="0" smtClean="0">
                          <a:solidFill>
                            <a:srgbClr val="A31515"/>
                          </a:solidFill>
                          <a:latin typeface="+mn-ea"/>
                          <a:ea typeface="+mn-ea"/>
                        </a:rPr>
                        <a:t>                    </a:t>
                      </a:r>
                      <a:r>
                        <a:rPr lang="en-US" altLang="zh-CN" sz="1400" dirty="0" err="1" smtClean="0">
                          <a:solidFill>
                            <a:srgbClr val="0000FF"/>
                          </a:solidFill>
                          <a:latin typeface="+mn-ea"/>
                          <a:ea typeface="+mn-ea"/>
                        </a:rPr>
                        <a:t>this.View.Model.SetValue</a:t>
                      </a:r>
                      <a:r>
                        <a:rPr lang="en-US" altLang="zh-CN" sz="1400" dirty="0" smtClean="0">
                          <a:solidFill>
                            <a:srgbClr val="0000FF"/>
                          </a:solidFill>
                          <a:latin typeface="+mn-ea"/>
                          <a:ea typeface="+mn-ea"/>
                        </a:rPr>
                        <a:t>(</a:t>
                      </a:r>
                      <a:r>
                        <a:rPr lang="en-US" altLang="zh-CN" sz="1400" dirty="0" smtClean="0">
                          <a:solidFill>
                            <a:srgbClr val="A31515"/>
                          </a:solidFill>
                          <a:latin typeface="+mn-ea"/>
                          <a:ea typeface="+mn-ea"/>
                        </a:rPr>
                        <a:t>"FACCBOOKORGID", org);</a:t>
                      </a:r>
                    </a:p>
                    <a:p>
                      <a:r>
                        <a:rPr lang="zh-CN" altLang="en-US" sz="1400" dirty="0" smtClean="0">
                          <a:solidFill>
                            <a:srgbClr val="A31515"/>
                          </a:solidFill>
                          <a:latin typeface="+mn-ea"/>
                          <a:ea typeface="+mn-ea"/>
                        </a:rPr>
                        <a:t>                </a:t>
                      </a:r>
                      <a:r>
                        <a:rPr lang="en-US" altLang="zh-CN" sz="1400" dirty="0" smtClean="0">
                          <a:solidFill>
                            <a:srgbClr val="A31515"/>
                          </a:solidFill>
                          <a:latin typeface="+mn-ea"/>
                          <a:ea typeface="+mn-ea"/>
                        </a:rPr>
                        <a:t>}</a:t>
                      </a:r>
                    </a:p>
                    <a:p>
                      <a:r>
                        <a:rPr lang="zh-CN" altLang="en-US" sz="1400" dirty="0" smtClean="0">
                          <a:solidFill>
                            <a:srgbClr val="A31515"/>
                          </a:solidFill>
                          <a:latin typeface="+mn-ea"/>
                          <a:ea typeface="+mn-ea"/>
                        </a:rPr>
                        <a:t>            </a:t>
                      </a:r>
                      <a:r>
                        <a:rPr lang="en-US" altLang="zh-CN" sz="1400" dirty="0" smtClean="0">
                          <a:solidFill>
                            <a:srgbClr val="A31515"/>
                          </a:solidFill>
                          <a:latin typeface="+mn-ea"/>
                          <a:ea typeface="+mn-ea"/>
                        </a:rPr>
                        <a:t>}</a:t>
                      </a:r>
                    </a:p>
                    <a:p>
                      <a:r>
                        <a:rPr lang="zh-CN" altLang="en-US" sz="1400" dirty="0" smtClean="0">
                          <a:solidFill>
                            <a:srgbClr val="A31515"/>
                          </a:solidFill>
                          <a:latin typeface="+mn-ea"/>
                          <a:ea typeface="+mn-ea"/>
                        </a:rPr>
                        <a:t>        </a:t>
                      </a:r>
                      <a:r>
                        <a:rPr lang="en-US" altLang="zh-CN" sz="1400" dirty="0" smtClean="0">
                          <a:solidFill>
                            <a:srgbClr val="A31515"/>
                          </a:solidFill>
                          <a:latin typeface="+mn-ea"/>
                          <a:ea typeface="+mn-ea"/>
                        </a:rPr>
                        <a:t>}</a:t>
                      </a:r>
                      <a:endParaRPr kumimoji="0" lang="zh-CN" altLang="zh-CN" sz="1400" b="0" i="0" u="none" strike="noStrike" cap="none" normalizeH="0" baseline="0" dirty="0" smtClean="0">
                        <a:ln>
                          <a:noFill/>
                        </a:ln>
                        <a:solidFill>
                          <a:schemeClr val="tx1"/>
                        </a:solidFill>
                        <a:effectLst/>
                        <a:latin typeface="+mn-ea"/>
                        <a:ea typeface="+mn-ea"/>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45843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p:txBody>
          <a:bodyPr/>
          <a:lstStyle/>
          <a:p>
            <a:r>
              <a:rPr lang="zh-CN" altLang="en-US" dirty="0" smtClean="0"/>
              <a:t>课程收益</a:t>
            </a:r>
            <a:endParaRPr lang="zh-CN" altLang="en-US" dirty="0"/>
          </a:p>
        </p:txBody>
      </p:sp>
      <p:sp>
        <p:nvSpPr>
          <p:cNvPr id="5" name="矩形 4"/>
          <p:cNvSpPr/>
          <p:nvPr/>
        </p:nvSpPr>
        <p:spPr>
          <a:xfrm>
            <a:off x="467544" y="743557"/>
            <a:ext cx="7560840" cy="2031325"/>
          </a:xfrm>
          <a:prstGeom prst="rect">
            <a:avLst/>
          </a:prstGeom>
        </p:spPr>
        <p:txBody>
          <a:bodyPr wrap="square">
            <a:spAutoFit/>
          </a:bodyPr>
          <a:lstStyle/>
          <a:p>
            <a:pPr marL="342900" indent="-342900" defTabSz="457200">
              <a:spcBef>
                <a:spcPts val="600"/>
              </a:spcBef>
              <a:spcAft>
                <a:spcPts val="600"/>
              </a:spcAft>
              <a:buBlip>
                <a:blip r:embed="rId3"/>
              </a:buBlip>
            </a:pPr>
            <a:r>
              <a:rPr kumimoji="1" lang="zh-CN" altLang="en-US" sz="2400" dirty="0" smtClean="0">
                <a:solidFill>
                  <a:prstClr val="black">
                    <a:lumMod val="85000"/>
                    <a:lumOff val="15000"/>
                  </a:prstClr>
                </a:solidFill>
                <a:latin typeface="微软雅黑"/>
                <a:ea typeface="微软雅黑"/>
              </a:rPr>
              <a:t>了解金蝶云星空插件原理</a:t>
            </a:r>
            <a:endParaRPr kumimoji="1" lang="en-US" altLang="zh-CN" sz="2400" dirty="0" smtClean="0">
              <a:solidFill>
                <a:prstClr val="black">
                  <a:lumMod val="85000"/>
                  <a:lumOff val="15000"/>
                </a:prstClr>
              </a:solidFill>
              <a:latin typeface="微软雅黑"/>
              <a:ea typeface="微软雅黑"/>
            </a:endParaRPr>
          </a:p>
          <a:p>
            <a:pPr marL="342900" indent="-342900" defTabSz="457200">
              <a:spcBef>
                <a:spcPts val="600"/>
              </a:spcBef>
              <a:spcAft>
                <a:spcPts val="600"/>
              </a:spcAft>
              <a:buBlip>
                <a:blip r:embed="rId3"/>
              </a:buBlip>
            </a:pPr>
            <a:r>
              <a:rPr kumimoji="1" lang="zh-CN" altLang="en-US" sz="2400" dirty="0">
                <a:solidFill>
                  <a:prstClr val="black">
                    <a:lumMod val="85000"/>
                    <a:lumOff val="15000"/>
                  </a:prstClr>
                </a:solidFill>
                <a:latin typeface="微软雅黑"/>
                <a:ea typeface="微软雅黑"/>
              </a:rPr>
              <a:t>了解金蝶云星空插件</a:t>
            </a:r>
            <a:r>
              <a:rPr kumimoji="1" lang="zh-CN" altLang="en-US" sz="2400" dirty="0" smtClean="0">
                <a:solidFill>
                  <a:prstClr val="black">
                    <a:lumMod val="85000"/>
                    <a:lumOff val="15000"/>
                  </a:prstClr>
                </a:solidFill>
                <a:latin typeface="微软雅黑"/>
                <a:ea typeface="微软雅黑"/>
              </a:rPr>
              <a:t>类型</a:t>
            </a:r>
            <a:endParaRPr kumimoji="1" lang="en-US" altLang="zh-CN" sz="2400" dirty="0" smtClean="0">
              <a:solidFill>
                <a:prstClr val="black">
                  <a:lumMod val="85000"/>
                  <a:lumOff val="15000"/>
                </a:prstClr>
              </a:solidFill>
              <a:latin typeface="微软雅黑"/>
              <a:ea typeface="微软雅黑"/>
            </a:endParaRPr>
          </a:p>
          <a:p>
            <a:pPr marL="342900" lvl="0" indent="-342900" defTabSz="457200">
              <a:spcBef>
                <a:spcPts val="600"/>
              </a:spcBef>
              <a:spcAft>
                <a:spcPts val="600"/>
              </a:spcAft>
              <a:buBlip>
                <a:blip r:embed="rId3"/>
              </a:buBlip>
            </a:pPr>
            <a:r>
              <a:rPr kumimoji="1" lang="zh-CN" altLang="en-US" sz="2400" dirty="0">
                <a:solidFill>
                  <a:prstClr val="black">
                    <a:lumMod val="85000"/>
                    <a:lumOff val="15000"/>
                  </a:prstClr>
                </a:solidFill>
                <a:latin typeface="微软雅黑"/>
                <a:ea typeface="微软雅黑"/>
              </a:rPr>
              <a:t>掌握金蝶云星空插件</a:t>
            </a:r>
            <a:r>
              <a:rPr kumimoji="1" lang="zh-CN" altLang="en-US" sz="2400" dirty="0" smtClean="0">
                <a:solidFill>
                  <a:prstClr val="black">
                    <a:lumMod val="85000"/>
                    <a:lumOff val="15000"/>
                  </a:prstClr>
                </a:solidFill>
                <a:latin typeface="微软雅黑"/>
                <a:ea typeface="微软雅黑"/>
              </a:rPr>
              <a:t>编程</a:t>
            </a:r>
            <a:endParaRPr kumimoji="1" lang="en-US" altLang="zh-CN" sz="2400" dirty="0" smtClean="0">
              <a:solidFill>
                <a:prstClr val="black">
                  <a:lumMod val="85000"/>
                  <a:lumOff val="15000"/>
                </a:prstClr>
              </a:solidFill>
              <a:latin typeface="微软雅黑"/>
              <a:ea typeface="微软雅黑"/>
            </a:endParaRPr>
          </a:p>
          <a:p>
            <a:pPr marL="342900" lvl="0" indent="-342900" defTabSz="457200">
              <a:spcBef>
                <a:spcPts val="600"/>
              </a:spcBef>
              <a:spcAft>
                <a:spcPts val="600"/>
              </a:spcAft>
              <a:buBlip>
                <a:blip r:embed="rId3"/>
              </a:buBlip>
            </a:pPr>
            <a:r>
              <a:rPr kumimoji="1" lang="zh-CN" altLang="en-US" sz="2400" dirty="0">
                <a:solidFill>
                  <a:prstClr val="black">
                    <a:lumMod val="85000"/>
                    <a:lumOff val="15000"/>
                  </a:prstClr>
                </a:solidFill>
                <a:latin typeface="微软雅黑"/>
                <a:ea typeface="微软雅黑"/>
              </a:rPr>
              <a:t>掌握金蝶云星空插件</a:t>
            </a:r>
            <a:r>
              <a:rPr kumimoji="1" lang="zh-CN" altLang="en-US" sz="2400" dirty="0" smtClean="0">
                <a:solidFill>
                  <a:prstClr val="black">
                    <a:lumMod val="85000"/>
                    <a:lumOff val="15000"/>
                  </a:prstClr>
                </a:solidFill>
                <a:latin typeface="微软雅黑"/>
                <a:ea typeface="微软雅黑"/>
              </a:rPr>
              <a:t>配置</a:t>
            </a:r>
            <a:endParaRPr kumimoji="1" lang="en-US" altLang="zh-CN" sz="2400" dirty="0" smtClean="0">
              <a:solidFill>
                <a:prstClr val="black">
                  <a:lumMod val="85000"/>
                  <a:lumOff val="15000"/>
                </a:prstClr>
              </a:solidFill>
              <a:latin typeface="微软雅黑"/>
              <a:ea typeface="微软雅黑"/>
            </a:endParaRPr>
          </a:p>
        </p:txBody>
      </p:sp>
    </p:spTree>
    <p:extLst>
      <p:ext uri="{BB962C8B-B14F-4D97-AF65-F5344CB8AC3E}">
        <p14:creationId xmlns:p14="http://schemas.microsoft.com/office/powerpoint/2010/main" val="3976208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a:t>-</a:t>
            </a:r>
            <a:r>
              <a:rPr lang="zh-CN" altLang="en-US" dirty="0"/>
              <a:t>接口</a:t>
            </a:r>
            <a:r>
              <a:rPr lang="zh-CN" altLang="en-US" dirty="0" smtClean="0"/>
              <a:t>结构</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578307"/>
            <a:ext cx="8353425"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smtClean="0">
                <a:latin typeface="微软雅黑" pitchFamily="34" charset="-122"/>
                <a:ea typeface="微软雅黑" pitchFamily="34" charset="-122"/>
              </a:rPr>
              <a:t>BeforeF7Select </a:t>
            </a:r>
            <a:r>
              <a:rPr lang="zh-CN" altLang="en-US" dirty="0" smtClean="0">
                <a:latin typeface="微软雅黑" pitchFamily="34" charset="-122"/>
                <a:ea typeface="微软雅黑" pitchFamily="34" charset="-122"/>
              </a:rPr>
              <a:t>基础</a:t>
            </a:r>
            <a:r>
              <a:rPr lang="zh-CN" altLang="en-US" dirty="0">
                <a:latin typeface="微软雅黑" pitchFamily="34" charset="-122"/>
                <a:ea typeface="微软雅黑" pitchFamily="34" charset="-122"/>
              </a:rPr>
              <a:t>资料弹出前事件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点击</a:t>
            </a:r>
            <a:r>
              <a:rPr lang="en-US" altLang="zh-CN" sz="1800" dirty="0"/>
              <a:t>F8</a:t>
            </a:r>
            <a:r>
              <a:rPr lang="zh-CN" altLang="zh-CN" sz="1800" dirty="0"/>
              <a:t>按钮或模糊查询时触发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可以通过该事件在加载基础资料数据前添加过滤条件</a:t>
            </a:r>
            <a:endParaRPr lang="en-US" altLang="zh-CN" sz="1800" dirty="0">
              <a:solidFill>
                <a:prstClr val="black"/>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791988182"/>
              </p:ext>
            </p:extLst>
          </p:nvPr>
        </p:nvGraphicFramePr>
        <p:xfrm>
          <a:off x="251520" y="1779662"/>
          <a:ext cx="8784976" cy="8353424"/>
        </p:xfrm>
        <a:graphic>
          <a:graphicData uri="http://schemas.openxmlformats.org/drawingml/2006/table">
            <a:tbl>
              <a:tblPr/>
              <a:tblGrid>
                <a:gridCol w="8784976"/>
              </a:tblGrid>
              <a:tr h="4176712">
                <a:tc>
                  <a:txBody>
                    <a:bodyPr/>
                    <a:lstStyle/>
                    <a:p>
                      <a:r>
                        <a:rPr lang="en-US" altLang="zh-CN" sz="1400" dirty="0" smtClean="0">
                          <a:latin typeface="+mn-ea"/>
                          <a:ea typeface="+mn-ea"/>
                        </a:rPr>
                        <a:t>         </a:t>
                      </a:r>
                      <a:r>
                        <a:rPr lang="en-US" altLang="zh-CN" sz="1400" dirty="0" smtClean="0">
                          <a:solidFill>
                            <a:srgbClr val="00B050"/>
                          </a:solidFill>
                          <a:latin typeface="微软雅黑"/>
                          <a:ea typeface="+mn-ea"/>
                        </a:rPr>
                        <a:t>//</a:t>
                      </a:r>
                      <a:r>
                        <a:rPr lang="zh-CN" altLang="en-US" sz="1400" dirty="0" smtClean="0">
                          <a:solidFill>
                            <a:srgbClr val="00B050"/>
                          </a:solidFill>
                          <a:latin typeface="微软雅黑"/>
                          <a:ea typeface="+mn-ea"/>
                        </a:rPr>
                        <a:t>添加过滤条件</a:t>
                      </a:r>
                      <a:endParaRPr lang="en-US" altLang="zh-CN" sz="1400" dirty="0" smtClean="0">
                        <a:solidFill>
                          <a:srgbClr val="00B050"/>
                        </a:solidFill>
                        <a:latin typeface="微软雅黑"/>
                        <a:ea typeface="+mn-ea"/>
                      </a:endParaRPr>
                    </a:p>
                    <a:p>
                      <a:r>
                        <a:rPr lang="en-US" altLang="zh-CN" sz="1400" dirty="0" smtClean="0">
                          <a:latin typeface="微软雅黑"/>
                          <a:ea typeface="+mn-ea"/>
                        </a:rPr>
                        <a:t>        </a:t>
                      </a:r>
                      <a:r>
                        <a:rPr lang="en-US" altLang="zh-CN" sz="1400" dirty="0" smtClean="0">
                          <a:solidFill>
                            <a:srgbClr val="0000FF"/>
                          </a:solidFill>
                          <a:latin typeface="微软雅黑"/>
                          <a:ea typeface="+mn-ea"/>
                        </a:rPr>
                        <a:t>public override void BeforeF7Select(</a:t>
                      </a:r>
                      <a:r>
                        <a:rPr lang="en-US" altLang="zh-CN" sz="1400" dirty="0" smtClean="0">
                          <a:solidFill>
                            <a:srgbClr val="2B91AF"/>
                          </a:solidFill>
                          <a:latin typeface="微软雅黑"/>
                          <a:ea typeface="+mn-ea"/>
                        </a:rPr>
                        <a:t>BeforeF7SelectEventArgs e)</a:t>
                      </a:r>
                    </a:p>
                    <a:p>
                      <a:r>
                        <a:rPr lang="zh-CN" altLang="en-US" sz="1400" dirty="0" smtClean="0">
                          <a:solidFill>
                            <a:srgbClr val="2B91AF"/>
                          </a:solidFill>
                          <a:latin typeface="微软雅黑"/>
                          <a:ea typeface="+mn-ea"/>
                        </a:rPr>
                        <a:t>        </a:t>
                      </a:r>
                      <a:r>
                        <a:rPr lang="en-US" altLang="zh-CN" sz="1400" dirty="0" smtClean="0">
                          <a:solidFill>
                            <a:srgbClr val="2B91AF"/>
                          </a:solidFill>
                          <a:latin typeface="微软雅黑"/>
                          <a:ea typeface="+mn-ea"/>
                        </a:rPr>
                        <a:t>{</a:t>
                      </a:r>
                    </a:p>
                    <a:p>
                      <a:r>
                        <a:rPr lang="en-US" altLang="zh-CN" sz="1400" dirty="0" smtClean="0">
                          <a:solidFill>
                            <a:srgbClr val="2B91AF"/>
                          </a:solidFill>
                          <a:latin typeface="微软雅黑"/>
                          <a:ea typeface="+mn-ea"/>
                        </a:rPr>
                        <a:t>            </a:t>
                      </a:r>
                      <a:r>
                        <a:rPr lang="en-US" altLang="zh-CN" sz="1400" dirty="0" smtClean="0">
                          <a:solidFill>
                            <a:srgbClr val="0000FF"/>
                          </a:solidFill>
                          <a:latin typeface="微软雅黑"/>
                          <a:ea typeface="+mn-ea"/>
                        </a:rPr>
                        <a:t>base.BeforeF7Select(e);</a:t>
                      </a:r>
                    </a:p>
                    <a:p>
                      <a:r>
                        <a:rPr lang="en-US" altLang="zh-CN" sz="1400" dirty="0" smtClean="0">
                          <a:solidFill>
                            <a:srgbClr val="0000FF"/>
                          </a:solidFill>
                          <a:latin typeface="微软雅黑"/>
                          <a:ea typeface="+mn-ea"/>
                        </a:rPr>
                        <a:t>            </a:t>
                      </a:r>
                      <a:r>
                        <a:rPr lang="en-US" altLang="zh-CN" sz="1400" dirty="0" err="1" smtClean="0">
                          <a:solidFill>
                            <a:srgbClr val="0000FF"/>
                          </a:solidFill>
                          <a:latin typeface="微软雅黑"/>
                          <a:ea typeface="+mn-ea"/>
                        </a:rPr>
                        <a:t>bool</a:t>
                      </a:r>
                      <a:r>
                        <a:rPr lang="en-US" altLang="zh-CN" sz="1400" dirty="0" smtClean="0">
                          <a:solidFill>
                            <a:srgbClr val="0000FF"/>
                          </a:solidFill>
                          <a:latin typeface="微软雅黑"/>
                          <a:ea typeface="+mn-ea"/>
                        </a:rPr>
                        <a:t> success = true;</a:t>
                      </a:r>
                    </a:p>
                    <a:p>
                      <a:r>
                        <a:rPr lang="en-US" altLang="zh-CN" sz="1400" dirty="0" smtClean="0">
                          <a:solidFill>
                            <a:srgbClr val="0000FF"/>
                          </a:solidFill>
                          <a:latin typeface="微软雅黑"/>
                          <a:ea typeface="+mn-ea"/>
                        </a:rPr>
                        <a:t>            if(</a:t>
                      </a:r>
                      <a:r>
                        <a:rPr lang="en-US" altLang="zh-CN" sz="1400" dirty="0" err="1" smtClean="0">
                          <a:solidFill>
                            <a:srgbClr val="0000FF"/>
                          </a:solidFill>
                          <a:latin typeface="微软雅黑"/>
                          <a:ea typeface="+mn-ea"/>
                        </a:rPr>
                        <a:t>e.FieldKey</a:t>
                      </a:r>
                      <a:r>
                        <a:rPr lang="en-US" altLang="zh-CN" sz="1400" dirty="0" smtClean="0">
                          <a:solidFill>
                            <a:srgbClr val="0000FF"/>
                          </a:solidFill>
                          <a:latin typeface="微软雅黑"/>
                          <a:ea typeface="+mn-ea"/>
                        </a:rPr>
                        <a:t> == </a:t>
                      </a:r>
                      <a:r>
                        <a:rPr lang="en-US" altLang="zh-CN" sz="1400" dirty="0" smtClean="0">
                          <a:solidFill>
                            <a:srgbClr val="A31515"/>
                          </a:solidFill>
                          <a:latin typeface="微软雅黑"/>
                          <a:ea typeface="+mn-ea"/>
                        </a:rPr>
                        <a:t>"</a:t>
                      </a:r>
                      <a:r>
                        <a:rPr lang="en-US" altLang="zh-CN" sz="1400" dirty="0" err="1" smtClean="0">
                          <a:solidFill>
                            <a:srgbClr val="A31515"/>
                          </a:solidFill>
                          <a:latin typeface="微软雅黑"/>
                          <a:ea typeface="+mn-ea"/>
                        </a:rPr>
                        <a:t>FAccountOrg</a:t>
                      </a:r>
                      <a:r>
                        <a:rPr lang="en-US" altLang="zh-CN" sz="1400" dirty="0" smtClean="0">
                          <a:solidFill>
                            <a:srgbClr val="A31515"/>
                          </a:solidFill>
                          <a:latin typeface="微软雅黑"/>
                          <a:ea typeface="+mn-ea"/>
                        </a:rPr>
                        <a:t>"</a:t>
                      </a:r>
                      <a:r>
                        <a:rPr lang="en-US" altLang="zh-CN" sz="1400" dirty="0" smtClean="0">
                          <a:solidFill>
                            <a:srgbClr val="0000FF"/>
                          </a:solidFill>
                          <a:latin typeface="微软雅黑"/>
                          <a:ea typeface="+mn-ea"/>
                        </a:rPr>
                        <a:t>)</a:t>
                      </a:r>
                    </a:p>
                    <a:p>
                      <a:r>
                        <a:rPr lang="zh-CN" altLang="en-US" sz="1400" dirty="0" smtClean="0">
                          <a:solidFill>
                            <a:srgbClr val="0000FF"/>
                          </a:solidFill>
                          <a:latin typeface="微软雅黑"/>
                          <a:ea typeface="+mn-ea"/>
                        </a:rPr>
                        <a:t>            </a:t>
                      </a:r>
                      <a:r>
                        <a:rPr lang="en-US" altLang="zh-CN" sz="1400" dirty="0" smtClean="0">
                          <a:solidFill>
                            <a:srgbClr val="0000FF"/>
                          </a:solidFill>
                          <a:latin typeface="微软雅黑"/>
                          <a:ea typeface="+mn-ea"/>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00FF"/>
                          </a:solidFill>
                          <a:latin typeface="微软雅黑"/>
                          <a:ea typeface="+mn-ea"/>
                        </a:rPr>
                        <a:t>                 </a:t>
                      </a:r>
                      <a:r>
                        <a:rPr lang="en-US" altLang="zh-CN" sz="1400" dirty="0" err="1" smtClean="0">
                          <a:solidFill>
                            <a:srgbClr val="A31515"/>
                          </a:solidFill>
                          <a:latin typeface="微软雅黑"/>
                          <a:ea typeface="+mn-ea"/>
                        </a:rPr>
                        <a:t>e.ListFilterParameter.Filter</a:t>
                      </a:r>
                      <a:r>
                        <a:rPr lang="en-US" altLang="zh-CN" sz="1400" dirty="0" smtClean="0">
                          <a:solidFill>
                            <a:srgbClr val="A31515"/>
                          </a:solidFill>
                          <a:latin typeface="微软雅黑"/>
                          <a:ea typeface="+mn-ea"/>
                        </a:rPr>
                        <a:t> = </a:t>
                      </a:r>
                      <a:r>
                        <a:rPr lang="en-US" altLang="zh-CN" sz="1400" dirty="0" err="1" smtClean="0">
                          <a:solidFill>
                            <a:srgbClr val="0000FF"/>
                          </a:solidFill>
                          <a:latin typeface="微软雅黑"/>
                          <a:ea typeface="+mn-ea"/>
                        </a:rPr>
                        <a:t>this.GetAccountOrgFilter</a:t>
                      </a:r>
                      <a:r>
                        <a:rPr lang="en-US" altLang="zh-CN" sz="1400" dirty="0" smtClean="0">
                          <a:solidFill>
                            <a:srgbClr val="0000FF"/>
                          </a:solidFill>
                          <a:latin typeface="微软雅黑"/>
                          <a:ea typeface="+mn-ea"/>
                        </a:rPr>
                        <a:t>(</a:t>
                      </a:r>
                      <a:r>
                        <a:rPr lang="en-US" altLang="zh-CN" sz="1400" dirty="0" err="1" smtClean="0">
                          <a:solidFill>
                            <a:srgbClr val="0000FF"/>
                          </a:solidFill>
                          <a:latin typeface="微软雅黑"/>
                          <a:ea typeface="+mn-ea"/>
                        </a:rPr>
                        <a:t>e.ListFilterParameter.Filter</a:t>
                      </a:r>
                      <a:r>
                        <a:rPr lang="en-US" altLang="zh-CN" sz="1400" dirty="0" smtClean="0">
                          <a:solidFill>
                            <a:srgbClr val="0000FF"/>
                          </a:solidFill>
                          <a:latin typeface="微软雅黑"/>
                          <a:ea typeface="+mn-ea"/>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dirty="0" smtClean="0">
                          <a:solidFill>
                            <a:srgbClr val="0000FF"/>
                          </a:solidFill>
                          <a:latin typeface="微软雅黑"/>
                          <a:ea typeface="+mn-ea"/>
                        </a:rPr>
                        <a:t>                 out   success);                </a:t>
                      </a:r>
                    </a:p>
                    <a:p>
                      <a:r>
                        <a:rPr lang="zh-CN" altLang="en-US" sz="1400" dirty="0" smtClean="0">
                          <a:solidFill>
                            <a:srgbClr val="0000FF"/>
                          </a:solidFill>
                          <a:latin typeface="微软雅黑"/>
                          <a:ea typeface="+mn-ea"/>
                        </a:rPr>
                        <a:t>            </a:t>
                      </a:r>
                      <a:r>
                        <a:rPr lang="en-US" altLang="zh-CN" sz="1400" dirty="0" smtClean="0">
                          <a:solidFill>
                            <a:srgbClr val="0000FF"/>
                          </a:solidFill>
                          <a:latin typeface="微软雅黑"/>
                          <a:ea typeface="+mn-ea"/>
                        </a:rPr>
                        <a:t>}</a:t>
                      </a:r>
                    </a:p>
                    <a:p>
                      <a:endParaRPr lang="en-US" altLang="zh-CN" sz="1400" dirty="0" smtClean="0">
                        <a:solidFill>
                          <a:srgbClr val="0000FF"/>
                        </a:solidFill>
                        <a:latin typeface="微软雅黑"/>
                        <a:ea typeface="+mn-ea"/>
                      </a:endParaRPr>
                    </a:p>
                    <a:p>
                      <a:r>
                        <a:rPr lang="en-US" altLang="zh-CN" sz="1400" dirty="0" smtClean="0">
                          <a:solidFill>
                            <a:srgbClr val="0000FF"/>
                          </a:solidFill>
                          <a:latin typeface="微软雅黑"/>
                          <a:ea typeface="+mn-ea"/>
                        </a:rPr>
                        <a:t>            </a:t>
                      </a:r>
                      <a:r>
                        <a:rPr lang="en-US" altLang="zh-CN" sz="1400" dirty="0" err="1" smtClean="0">
                          <a:solidFill>
                            <a:srgbClr val="0000FF"/>
                          </a:solidFill>
                          <a:latin typeface="微软雅黑"/>
                          <a:ea typeface="+mn-ea"/>
                        </a:rPr>
                        <a:t>e.Cancel</a:t>
                      </a:r>
                      <a:r>
                        <a:rPr lang="en-US" altLang="zh-CN" sz="1400" dirty="0" smtClean="0">
                          <a:solidFill>
                            <a:srgbClr val="0000FF"/>
                          </a:solidFill>
                          <a:latin typeface="微软雅黑"/>
                          <a:ea typeface="+mn-ea"/>
                        </a:rPr>
                        <a:t> = !success;</a:t>
                      </a:r>
                    </a:p>
                    <a:p>
                      <a:r>
                        <a:rPr lang="zh-CN" altLang="en-US" sz="1400" dirty="0" smtClean="0">
                          <a:solidFill>
                            <a:srgbClr val="0000FF"/>
                          </a:solidFill>
                          <a:latin typeface="微软雅黑"/>
                          <a:ea typeface="+mn-ea"/>
                        </a:rPr>
                        <a:t>        </a:t>
                      </a:r>
                      <a:r>
                        <a:rPr lang="en-US" altLang="zh-CN" sz="1400" dirty="0" smtClean="0">
                          <a:solidFill>
                            <a:srgbClr val="0000FF"/>
                          </a:solidFill>
                          <a:latin typeface="微软雅黑"/>
                          <a:ea typeface="+mn-ea"/>
                        </a:rPr>
                        <a:t>}</a:t>
                      </a:r>
                      <a:endParaRPr kumimoji="0" lang="zh-CN" altLang="zh-CN" sz="1400" b="0" i="0" u="none" strike="noStrike" cap="none" normalizeH="0" baseline="0" dirty="0" smtClean="0">
                        <a:ln>
                          <a:noFill/>
                        </a:ln>
                        <a:solidFill>
                          <a:schemeClr val="tx1"/>
                        </a:solidFill>
                        <a:effectLst/>
                        <a:latin typeface="+mn-ea"/>
                        <a:ea typeface="+mn-ea"/>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6712">
                <a:tc>
                  <a:txBody>
                    <a:bodyPr/>
                    <a:lstStyle/>
                    <a:p>
                      <a:endParaRPr kumimoji="0" lang="zh-CN" altLang="zh-CN" sz="1400" b="0" i="0" u="none" strike="noStrike" cap="none" normalizeH="0" baseline="0" dirty="0" smtClean="0">
                        <a:ln>
                          <a:noFill/>
                        </a:ln>
                        <a:solidFill>
                          <a:schemeClr val="tx1"/>
                        </a:solidFill>
                        <a:effectLst/>
                        <a:latin typeface="+mn-ea"/>
                        <a:ea typeface="+mn-ea"/>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71826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627534"/>
            <a:ext cx="8353425" cy="145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BeforeClosed</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窗口</a:t>
            </a:r>
            <a:r>
              <a:rPr lang="zh-CN" altLang="en-US" dirty="0">
                <a:latin typeface="微软雅黑" pitchFamily="34" charset="-122"/>
                <a:ea typeface="微软雅黑" pitchFamily="34" charset="-122"/>
              </a:rPr>
              <a:t>关闭前事件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页面</a:t>
            </a:r>
            <a:r>
              <a:rPr lang="zh-CN" altLang="zh-CN" sz="1800" dirty="0"/>
              <a:t>关闭之前触发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对于多个表单交互或者嵌入表单，在关闭窗体时需要更新</a:t>
            </a:r>
            <a:r>
              <a:rPr lang="zh-CN" altLang="zh-CN" sz="1800" dirty="0" smtClean="0"/>
              <a:t>其他</a:t>
            </a:r>
            <a:r>
              <a:rPr lang="en-US" altLang="zh-CN" sz="1800" dirty="0" smtClean="0"/>
              <a:t> 		 </a:t>
            </a:r>
            <a:r>
              <a:rPr lang="zh-CN" altLang="zh-CN" sz="1800" dirty="0" smtClean="0"/>
              <a:t>表</a:t>
            </a:r>
            <a:r>
              <a:rPr lang="zh-CN" altLang="zh-CN" sz="1800" dirty="0"/>
              <a:t>单内容，或者窗体关闭之前自定义提示信息</a:t>
            </a:r>
            <a:endParaRPr lang="en-US" altLang="zh-CN" sz="1800" dirty="0">
              <a:solidFill>
                <a:prstClr val="black"/>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619423059"/>
              </p:ext>
            </p:extLst>
          </p:nvPr>
        </p:nvGraphicFramePr>
        <p:xfrm>
          <a:off x="179512" y="2211462"/>
          <a:ext cx="8784976" cy="4176712"/>
        </p:xfrm>
        <a:graphic>
          <a:graphicData uri="http://schemas.openxmlformats.org/drawingml/2006/table">
            <a:tbl>
              <a:tblPr/>
              <a:tblGrid>
                <a:gridCol w="8784976"/>
              </a:tblGrid>
              <a:tr h="4176712">
                <a:tc>
                  <a:txBody>
                    <a:bodyPr/>
                    <a:lstStyle/>
                    <a:p>
                      <a:pPr>
                        <a:spcAft>
                          <a:spcPts val="0"/>
                        </a:spcAft>
                      </a:pPr>
                      <a:r>
                        <a:rPr lang="en-US" altLang="zh-CN" sz="1400" dirty="0" smtClean="0">
                          <a:latin typeface="+mn-ea"/>
                          <a:ea typeface="+mn-ea"/>
                        </a:rPr>
                        <a:t>          </a:t>
                      </a:r>
                    </a:p>
                    <a:p>
                      <a:pPr>
                        <a:spcAft>
                          <a:spcPts val="0"/>
                        </a:spcAft>
                      </a:pPr>
                      <a:r>
                        <a:rPr lang="en-US" altLang="zh-CN" sz="1400" kern="0" dirty="0" smtClean="0">
                          <a:solidFill>
                            <a:srgbClr val="0000FF"/>
                          </a:solidFill>
                          <a:highlight>
                            <a:srgbClr val="FFFFFF"/>
                          </a:highlight>
                          <a:latin typeface="+mn-ea"/>
                          <a:ea typeface="+mn-ea"/>
                          <a:cs typeface="Consolas"/>
                        </a:rPr>
                        <a:t>          </a:t>
                      </a:r>
                      <a:r>
                        <a:rPr lang="en-US" altLang="zh-CN" sz="1400" kern="0" dirty="0" smtClean="0">
                          <a:solidFill>
                            <a:srgbClr val="0000FF"/>
                          </a:solidFill>
                          <a:highlight>
                            <a:srgbClr val="FFFFFF"/>
                          </a:highlight>
                          <a:latin typeface="Consolas"/>
                          <a:ea typeface="宋体"/>
                          <a:cs typeface="Consolas"/>
                        </a:rPr>
                        <a:t>public</a:t>
                      </a:r>
                      <a:r>
                        <a:rPr lang="en-US" altLang="zh-CN" sz="1400" kern="0" dirty="0" smtClean="0">
                          <a:solidFill>
                            <a:srgbClr val="000000"/>
                          </a:solidFill>
                          <a:highlight>
                            <a:srgbClr val="FFFFFF"/>
                          </a:highlight>
                          <a:latin typeface="Consolas"/>
                          <a:ea typeface="宋体"/>
                          <a:cs typeface="Consolas"/>
                        </a:rPr>
                        <a:t> </a:t>
                      </a:r>
                      <a:r>
                        <a:rPr lang="en-US" altLang="zh-CN" sz="1400" kern="0" dirty="0" smtClean="0">
                          <a:solidFill>
                            <a:srgbClr val="0000FF"/>
                          </a:solidFill>
                          <a:highlight>
                            <a:srgbClr val="FFFFFF"/>
                          </a:highlight>
                          <a:latin typeface="Consolas"/>
                          <a:ea typeface="宋体"/>
                          <a:cs typeface="Consolas"/>
                        </a:rPr>
                        <a:t>override</a:t>
                      </a:r>
                      <a:r>
                        <a:rPr lang="en-US" altLang="zh-CN" sz="1400" kern="0" dirty="0" smtClean="0">
                          <a:solidFill>
                            <a:srgbClr val="000000"/>
                          </a:solidFill>
                          <a:highlight>
                            <a:srgbClr val="FFFFFF"/>
                          </a:highlight>
                          <a:latin typeface="Consolas"/>
                          <a:ea typeface="宋体"/>
                          <a:cs typeface="Consolas"/>
                        </a:rPr>
                        <a:t> </a:t>
                      </a:r>
                      <a:r>
                        <a:rPr lang="en-US" altLang="zh-CN" sz="1400" kern="0" dirty="0" smtClean="0">
                          <a:solidFill>
                            <a:srgbClr val="0000FF"/>
                          </a:solidFill>
                          <a:highlight>
                            <a:srgbClr val="FFFFFF"/>
                          </a:highlight>
                          <a:latin typeface="Consolas"/>
                          <a:ea typeface="宋体"/>
                          <a:cs typeface="Consolas"/>
                        </a:rPr>
                        <a:t>void</a:t>
                      </a:r>
                      <a:r>
                        <a:rPr lang="en-US" altLang="zh-CN" sz="1400" kern="0" dirty="0" smtClean="0">
                          <a:solidFill>
                            <a:srgbClr val="000000"/>
                          </a:solidFill>
                          <a:highlight>
                            <a:srgbClr val="FFFFFF"/>
                          </a:highlight>
                          <a:latin typeface="Consolas"/>
                          <a:ea typeface="宋体"/>
                          <a:cs typeface="Consolas"/>
                        </a:rPr>
                        <a:t> </a:t>
                      </a:r>
                      <a:r>
                        <a:rPr lang="en-US" altLang="zh-CN" sz="1400" kern="0" dirty="0" err="1" smtClean="0">
                          <a:solidFill>
                            <a:srgbClr val="000000"/>
                          </a:solidFill>
                          <a:highlight>
                            <a:srgbClr val="FFFFFF"/>
                          </a:highlight>
                          <a:latin typeface="Consolas"/>
                          <a:ea typeface="宋体"/>
                          <a:cs typeface="Consolas"/>
                        </a:rPr>
                        <a:t>BeforeClosed</a:t>
                      </a:r>
                      <a:r>
                        <a:rPr lang="en-US" altLang="zh-CN" sz="1400" kern="0" dirty="0" smtClean="0">
                          <a:solidFill>
                            <a:srgbClr val="000000"/>
                          </a:solidFill>
                          <a:highlight>
                            <a:srgbClr val="FFFFFF"/>
                          </a:highlight>
                          <a:latin typeface="Consolas"/>
                          <a:ea typeface="宋体"/>
                          <a:cs typeface="Consolas"/>
                        </a:rPr>
                        <a:t>(</a:t>
                      </a:r>
                      <a:r>
                        <a:rPr lang="en-US" altLang="zh-CN" sz="1400" kern="0" dirty="0" err="1" smtClean="0">
                          <a:solidFill>
                            <a:srgbClr val="2B91AF"/>
                          </a:solidFill>
                          <a:highlight>
                            <a:srgbClr val="FFFFFF"/>
                          </a:highlight>
                          <a:latin typeface="Consolas"/>
                          <a:ea typeface="宋体"/>
                          <a:cs typeface="Consolas"/>
                        </a:rPr>
                        <a:t>BeforeClosedEventArgs</a:t>
                      </a:r>
                      <a:r>
                        <a:rPr lang="en-US" altLang="zh-CN" sz="1400" kern="0" dirty="0" smtClean="0">
                          <a:solidFill>
                            <a:srgbClr val="000000"/>
                          </a:solidFill>
                          <a:highlight>
                            <a:srgbClr val="FFFFFF"/>
                          </a:highlight>
                          <a:latin typeface="Consolas"/>
                          <a:ea typeface="宋体"/>
                          <a:cs typeface="Consolas"/>
                        </a:rPr>
                        <a:t> e)</a:t>
                      </a:r>
                      <a:endParaRPr lang="zh-CN" altLang="zh-CN" sz="1600" kern="100" dirty="0" smtClean="0">
                        <a:ea typeface="宋体"/>
                        <a:cs typeface="Times New Roman"/>
                      </a:endParaRPr>
                    </a:p>
                    <a:p>
                      <a:pPr>
                        <a:spcAft>
                          <a:spcPts val="0"/>
                        </a:spcAft>
                      </a:pPr>
                      <a:r>
                        <a:rPr lang="en-US" altLang="zh-CN" sz="1400" kern="0" dirty="0" smtClean="0">
                          <a:solidFill>
                            <a:srgbClr val="000000"/>
                          </a:solidFill>
                          <a:highlight>
                            <a:srgbClr val="FFFFFF"/>
                          </a:highlight>
                          <a:latin typeface="Consolas"/>
                          <a:ea typeface="宋体"/>
                          <a:cs typeface="Consolas"/>
                        </a:rPr>
                        <a:t>     {</a:t>
                      </a:r>
                      <a:endParaRPr lang="zh-CN" altLang="zh-CN" sz="1600" kern="100" dirty="0" smtClean="0">
                        <a:ea typeface="宋体"/>
                        <a:cs typeface="Times New Roman"/>
                      </a:endParaRPr>
                    </a:p>
                    <a:p>
                      <a:pPr>
                        <a:spcAft>
                          <a:spcPts val="0"/>
                        </a:spcAft>
                      </a:pPr>
                      <a:r>
                        <a:rPr lang="en-US" altLang="zh-CN" sz="1400" kern="0" dirty="0" smtClean="0">
                          <a:solidFill>
                            <a:srgbClr val="000000"/>
                          </a:solidFill>
                          <a:highlight>
                            <a:srgbClr val="FFFFFF"/>
                          </a:highlight>
                          <a:latin typeface="Consolas"/>
                          <a:ea typeface="宋体"/>
                          <a:cs typeface="Consolas"/>
                        </a:rPr>
                        <a:t>            </a:t>
                      </a:r>
                      <a:r>
                        <a:rPr lang="en-US" altLang="zh-CN" sz="1400" kern="0" dirty="0" smtClean="0">
                          <a:solidFill>
                            <a:srgbClr val="008000"/>
                          </a:solidFill>
                          <a:highlight>
                            <a:srgbClr val="FFFFFF"/>
                          </a:highlight>
                          <a:latin typeface="Consolas"/>
                          <a:ea typeface="宋体"/>
                          <a:cs typeface="Consolas"/>
                        </a:rPr>
                        <a:t>//</a:t>
                      </a:r>
                      <a:r>
                        <a:rPr lang="zh-CN" altLang="zh-CN" sz="1400" kern="0" dirty="0" smtClean="0">
                          <a:solidFill>
                            <a:srgbClr val="008000"/>
                          </a:solidFill>
                          <a:highlight>
                            <a:srgbClr val="FFFFFF"/>
                          </a:highlight>
                          <a:latin typeface="Consolas"/>
                          <a:ea typeface="宋体"/>
                          <a:cs typeface="Consolas"/>
                        </a:rPr>
                        <a:t>获取</a:t>
                      </a:r>
                      <a:r>
                        <a:rPr lang="zh-CN" altLang="en-US" sz="1400" kern="0" dirty="0" smtClean="0">
                          <a:solidFill>
                            <a:srgbClr val="008000"/>
                          </a:solidFill>
                          <a:highlight>
                            <a:srgbClr val="FFFFFF"/>
                          </a:highlight>
                          <a:latin typeface="Consolas"/>
                          <a:ea typeface="宋体"/>
                          <a:cs typeface="Consolas"/>
                        </a:rPr>
                        <a:t>所有选中数据集合</a:t>
                      </a:r>
                      <a:endParaRPr lang="zh-CN" altLang="zh-CN" sz="1600" kern="100" dirty="0" smtClean="0">
                        <a:ea typeface="宋体"/>
                        <a:cs typeface="Times New Roman"/>
                      </a:endParaRPr>
                    </a:p>
                    <a:p>
                      <a:pPr>
                        <a:spcAft>
                          <a:spcPts val="0"/>
                        </a:spcAft>
                      </a:pPr>
                      <a:r>
                        <a:rPr lang="en-US" altLang="zh-CN" sz="1400" kern="0" dirty="0" smtClean="0">
                          <a:solidFill>
                            <a:srgbClr val="2B91AF"/>
                          </a:solidFill>
                          <a:highlight>
                            <a:srgbClr val="FFFFFF"/>
                          </a:highlight>
                          <a:latin typeface="Consolas"/>
                          <a:ea typeface="宋体"/>
                          <a:cs typeface="Consolas"/>
                        </a:rPr>
                        <a:t>            </a:t>
                      </a:r>
                      <a:r>
                        <a:rPr lang="en-US" altLang="zh-CN" sz="1400" kern="0" dirty="0" err="1" smtClean="0">
                          <a:solidFill>
                            <a:srgbClr val="2B91AF"/>
                          </a:solidFill>
                          <a:highlight>
                            <a:srgbClr val="FFFFFF"/>
                          </a:highlight>
                          <a:latin typeface="Consolas"/>
                          <a:ea typeface="宋体"/>
                          <a:cs typeface="Consolas"/>
                        </a:rPr>
                        <a:t>DynamicObjectCollection</a:t>
                      </a:r>
                      <a:r>
                        <a:rPr lang="en-US" altLang="zh-CN" sz="1400" kern="0" dirty="0" smtClean="0">
                          <a:solidFill>
                            <a:srgbClr val="000000"/>
                          </a:solidFill>
                          <a:highlight>
                            <a:srgbClr val="FFFFFF"/>
                          </a:highlight>
                          <a:latin typeface="Consolas"/>
                          <a:ea typeface="宋体"/>
                          <a:cs typeface="Consolas"/>
                        </a:rPr>
                        <a:t> </a:t>
                      </a:r>
                      <a:r>
                        <a:rPr lang="en-US" altLang="zh-CN" sz="1400" kern="0" dirty="0" err="1" smtClean="0">
                          <a:solidFill>
                            <a:srgbClr val="000000"/>
                          </a:solidFill>
                          <a:highlight>
                            <a:srgbClr val="FFFFFF"/>
                          </a:highlight>
                          <a:latin typeface="Consolas"/>
                          <a:ea typeface="宋体"/>
                          <a:cs typeface="Consolas"/>
                        </a:rPr>
                        <a:t>objReturn</a:t>
                      </a:r>
                      <a:r>
                        <a:rPr lang="en-US" altLang="zh-CN" sz="1400" kern="0" dirty="0" smtClean="0">
                          <a:solidFill>
                            <a:srgbClr val="000000"/>
                          </a:solidFill>
                          <a:highlight>
                            <a:srgbClr val="FFFFFF"/>
                          </a:highlight>
                          <a:latin typeface="Consolas"/>
                          <a:ea typeface="宋体"/>
                          <a:cs typeface="Consolas"/>
                        </a:rPr>
                        <a:t> = </a:t>
                      </a:r>
                      <a:r>
                        <a:rPr lang="en-US" altLang="zh-CN" sz="1400" kern="0" dirty="0" err="1" smtClean="0">
                          <a:solidFill>
                            <a:srgbClr val="000000"/>
                          </a:solidFill>
                          <a:highlight>
                            <a:srgbClr val="FFFFFF"/>
                          </a:highlight>
                          <a:latin typeface="Consolas"/>
                          <a:ea typeface="宋体"/>
                          <a:cs typeface="Consolas"/>
                        </a:rPr>
                        <a:t>GetAllSeletedRows</a:t>
                      </a:r>
                      <a:r>
                        <a:rPr lang="en-US" altLang="zh-CN" sz="1400" kern="0" dirty="0" smtClean="0">
                          <a:solidFill>
                            <a:srgbClr val="000000"/>
                          </a:solidFill>
                          <a:highlight>
                            <a:srgbClr val="FFFFFF"/>
                          </a:highlight>
                          <a:latin typeface="Consolas"/>
                          <a:ea typeface="宋体"/>
                          <a:cs typeface="Consolas"/>
                        </a:rPr>
                        <a:t>(); </a:t>
                      </a:r>
                      <a:endParaRPr lang="zh-CN" altLang="zh-CN" sz="1600" kern="100" dirty="0" smtClean="0">
                        <a:ea typeface="宋体"/>
                        <a:cs typeface="Times New Roman"/>
                      </a:endParaRPr>
                    </a:p>
                    <a:p>
                      <a:pPr>
                        <a:spcAft>
                          <a:spcPts val="0"/>
                        </a:spcAft>
                      </a:pPr>
                      <a:r>
                        <a:rPr lang="en-US" altLang="zh-CN" sz="1400" kern="0" dirty="0" smtClean="0">
                          <a:solidFill>
                            <a:srgbClr val="008000"/>
                          </a:solidFill>
                          <a:highlight>
                            <a:srgbClr val="FFFFFF"/>
                          </a:highlight>
                          <a:latin typeface="Consolas"/>
                          <a:ea typeface="宋体"/>
                          <a:cs typeface="Consolas"/>
                        </a:rPr>
                        <a:t>            //</a:t>
                      </a:r>
                      <a:r>
                        <a:rPr lang="zh-CN" altLang="zh-CN" sz="1400" kern="0" dirty="0" smtClean="0">
                          <a:solidFill>
                            <a:srgbClr val="008000"/>
                          </a:solidFill>
                          <a:highlight>
                            <a:srgbClr val="FFFFFF"/>
                          </a:highlight>
                          <a:latin typeface="Consolas"/>
                          <a:ea typeface="宋体"/>
                          <a:cs typeface="Consolas"/>
                        </a:rPr>
                        <a:t>将数据返回到父窗体中</a:t>
                      </a:r>
                      <a:endParaRPr lang="zh-CN" altLang="zh-CN" sz="1600" kern="100" dirty="0" smtClean="0">
                        <a:ea typeface="宋体"/>
                        <a:cs typeface="Times New Roman"/>
                      </a:endParaRPr>
                    </a:p>
                    <a:p>
                      <a:pPr>
                        <a:spcAft>
                          <a:spcPts val="0"/>
                        </a:spcAft>
                      </a:pPr>
                      <a:r>
                        <a:rPr lang="en-US" altLang="zh-CN" sz="1400" kern="0" dirty="0" smtClean="0">
                          <a:solidFill>
                            <a:srgbClr val="000000"/>
                          </a:solidFill>
                          <a:highlight>
                            <a:srgbClr val="FFFFFF"/>
                          </a:highlight>
                          <a:latin typeface="Consolas"/>
                          <a:ea typeface="宋体"/>
                          <a:cs typeface="Consolas"/>
                        </a:rPr>
                        <a:t>            </a:t>
                      </a:r>
                      <a:r>
                        <a:rPr lang="en-US" altLang="zh-CN" sz="1400" kern="0" dirty="0" err="1" smtClean="0">
                          <a:solidFill>
                            <a:srgbClr val="0000FF"/>
                          </a:solidFill>
                          <a:highlight>
                            <a:srgbClr val="FFFFFF"/>
                          </a:highlight>
                          <a:latin typeface="Consolas"/>
                          <a:ea typeface="宋体"/>
                          <a:cs typeface="Consolas"/>
                        </a:rPr>
                        <a:t>this</a:t>
                      </a:r>
                      <a:r>
                        <a:rPr lang="en-US" altLang="zh-CN" sz="1400" kern="0" dirty="0" err="1" smtClean="0">
                          <a:solidFill>
                            <a:srgbClr val="000000"/>
                          </a:solidFill>
                          <a:highlight>
                            <a:srgbClr val="FFFFFF"/>
                          </a:highlight>
                          <a:latin typeface="Consolas"/>
                          <a:ea typeface="宋体"/>
                          <a:cs typeface="Consolas"/>
                        </a:rPr>
                        <a:t>.View.ReturnToParentWindow</a:t>
                      </a:r>
                      <a:r>
                        <a:rPr lang="en-US" altLang="zh-CN" sz="1400" kern="0" dirty="0" smtClean="0">
                          <a:solidFill>
                            <a:srgbClr val="000000"/>
                          </a:solidFill>
                          <a:highlight>
                            <a:srgbClr val="FFFFFF"/>
                          </a:highlight>
                          <a:latin typeface="Consolas"/>
                          <a:ea typeface="宋体"/>
                          <a:cs typeface="Consolas"/>
                        </a:rPr>
                        <a:t>(</a:t>
                      </a:r>
                      <a:r>
                        <a:rPr lang="en-US" altLang="zh-CN" sz="1400" kern="0" dirty="0" err="1" smtClean="0">
                          <a:solidFill>
                            <a:srgbClr val="000000"/>
                          </a:solidFill>
                          <a:highlight>
                            <a:srgbClr val="FFFFFF"/>
                          </a:highlight>
                          <a:latin typeface="Consolas"/>
                          <a:ea typeface="宋体"/>
                          <a:cs typeface="Consolas"/>
                        </a:rPr>
                        <a:t>objReturn</a:t>
                      </a:r>
                      <a:r>
                        <a:rPr lang="en-US" altLang="zh-CN" sz="1400" kern="0" dirty="0" smtClean="0">
                          <a:solidFill>
                            <a:srgbClr val="000000"/>
                          </a:solidFill>
                          <a:highlight>
                            <a:srgbClr val="FFFFFF"/>
                          </a:highlight>
                          <a:latin typeface="Consolas"/>
                          <a:ea typeface="宋体"/>
                          <a:cs typeface="Consolas"/>
                        </a:rPr>
                        <a:t>);</a:t>
                      </a:r>
                      <a:endParaRPr lang="zh-CN" altLang="zh-CN" sz="1600" kern="100" dirty="0" smtClean="0">
                        <a:ea typeface="宋体"/>
                        <a:cs typeface="Times New Roman"/>
                      </a:endParaRPr>
                    </a:p>
                    <a:p>
                      <a:pPr>
                        <a:spcAft>
                          <a:spcPts val="0"/>
                        </a:spcAft>
                      </a:pPr>
                      <a:r>
                        <a:rPr lang="en-US" altLang="zh-CN" sz="1400" kern="0" dirty="0" smtClean="0">
                          <a:solidFill>
                            <a:srgbClr val="000000"/>
                          </a:solidFill>
                          <a:highlight>
                            <a:srgbClr val="FFFFFF"/>
                          </a:highlight>
                          <a:latin typeface="Consolas"/>
                          <a:ea typeface="宋体"/>
                          <a:cs typeface="Consolas"/>
                        </a:rPr>
                        <a:t>     }</a:t>
                      </a:r>
                      <a:endParaRPr lang="zh-CN" altLang="zh-CN" sz="1600" kern="100" dirty="0" smtClean="0">
                        <a:ea typeface="宋体"/>
                        <a:cs typeface="Times New Roman"/>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23817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636474"/>
            <a:ext cx="8353425"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BarItemClick</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菜单</a:t>
            </a:r>
            <a:r>
              <a:rPr lang="zh-CN" altLang="en-US" dirty="0">
                <a:latin typeface="微软雅黑" pitchFamily="34" charset="-122"/>
                <a:ea typeface="微软雅黑" pitchFamily="34" charset="-122"/>
              </a:rPr>
              <a:t>单击事件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主菜</a:t>
            </a:r>
            <a:r>
              <a:rPr lang="zh-CN" altLang="zh-CN" sz="1800" dirty="0"/>
              <a:t>单单击时触发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调用平台内置功能前进行权限验证、数据检查</a:t>
            </a:r>
            <a:r>
              <a:rPr lang="zh-CN" altLang="zh-CN" sz="1800" dirty="0" smtClean="0"/>
              <a:t>等，也</a:t>
            </a:r>
            <a:r>
              <a:rPr lang="zh-CN" altLang="zh-CN" sz="1800" dirty="0"/>
              <a:t>可以在该事件中通过添加</a:t>
            </a:r>
            <a:r>
              <a:rPr lang="en-US" altLang="zh-CN" sz="1800" dirty="0" err="1"/>
              <a:t>e.Cancel</a:t>
            </a:r>
            <a:r>
              <a:rPr lang="en-US" altLang="zh-CN" sz="1800" dirty="0"/>
              <a:t>=true</a:t>
            </a:r>
            <a:r>
              <a:rPr lang="zh-CN" altLang="zh-CN" sz="1800" dirty="0"/>
              <a:t>取消平台内置功能，完全自定义处理</a:t>
            </a:r>
            <a:r>
              <a:rPr lang="zh-CN" altLang="zh-CN" sz="1800" dirty="0" smtClean="0"/>
              <a:t>逻辑</a:t>
            </a:r>
            <a:endParaRPr lang="en-US" altLang="zh-CN" sz="1800" dirty="0" smtClean="0"/>
          </a:p>
          <a:p>
            <a:pPr lvl="1" eaLnBrk="1" hangingPunct="1">
              <a:lnSpc>
                <a:spcPct val="120000"/>
              </a:lnSpc>
              <a:buFont typeface="Wingdings" pitchFamily="2" charset="2"/>
              <a:buChar char="ü"/>
            </a:pPr>
            <a:r>
              <a:rPr lang="zh-CN" altLang="en-US" sz="1800" dirty="0" smtClean="0">
                <a:solidFill>
                  <a:prstClr val="black"/>
                </a:solidFill>
                <a:latin typeface="微软雅黑" pitchFamily="34" charset="-122"/>
                <a:ea typeface="微软雅黑" pitchFamily="34" charset="-122"/>
              </a:rPr>
              <a:t>示例：</a:t>
            </a:r>
            <a:endParaRPr lang="en-US" altLang="zh-CN" sz="1800"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4187704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83042225"/>
              </p:ext>
            </p:extLst>
          </p:nvPr>
        </p:nvGraphicFramePr>
        <p:xfrm>
          <a:off x="179512" y="627534"/>
          <a:ext cx="8784976" cy="8353424"/>
        </p:xfrm>
        <a:graphic>
          <a:graphicData uri="http://schemas.openxmlformats.org/drawingml/2006/table">
            <a:tbl>
              <a:tblPr/>
              <a:tblGrid>
                <a:gridCol w="8784976"/>
              </a:tblGrid>
              <a:tr h="4176712">
                <a:tc>
                  <a:txBody>
                    <a:bodyPr/>
                    <a:lstStyle/>
                    <a:p>
                      <a:pPr>
                        <a:spcAft>
                          <a:spcPts val="0"/>
                        </a:spcAft>
                      </a:pPr>
                      <a:r>
                        <a:rPr lang="en-US" altLang="zh-CN" sz="1400" dirty="0" smtClean="0">
                          <a:latin typeface="+mn-ea"/>
                          <a:ea typeface="+mn-ea"/>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kern="0" dirty="0" smtClean="0">
                          <a:solidFill>
                            <a:srgbClr val="008000"/>
                          </a:solidFill>
                          <a:effectLst/>
                          <a:highlight>
                            <a:srgbClr val="FFFFFF"/>
                          </a:highlight>
                          <a:latin typeface="Consolas"/>
                          <a:ea typeface="宋体"/>
                          <a:cs typeface="Consolas"/>
                        </a:rPr>
                        <a:t>    //</a:t>
                      </a:r>
                      <a:r>
                        <a:rPr lang="zh-CN" altLang="zh-CN" sz="1400" kern="0" dirty="0" smtClean="0">
                          <a:solidFill>
                            <a:srgbClr val="008000"/>
                          </a:solidFill>
                          <a:effectLst/>
                          <a:highlight>
                            <a:srgbClr val="FFFFFF"/>
                          </a:highlight>
                          <a:latin typeface="Consolas"/>
                          <a:ea typeface="宋体"/>
                          <a:cs typeface="Consolas"/>
                        </a:rPr>
                        <a:t>主菜单单击时权限判断</a:t>
                      </a:r>
                      <a:endParaRPr lang="en-US" altLang="zh-CN" sz="1400" dirty="0" smtClean="0">
                        <a:latin typeface="+mn-ea"/>
                        <a:ea typeface="+mn-ea"/>
                      </a:endParaRPr>
                    </a:p>
                    <a:p>
                      <a:pPr algn="l">
                        <a:spcAft>
                          <a:spcPts val="0"/>
                        </a:spcAft>
                      </a:pPr>
                      <a:r>
                        <a:rPr lang="en-US" altLang="zh-CN" sz="1400" kern="0" dirty="0" smtClean="0">
                          <a:solidFill>
                            <a:srgbClr val="0000FF"/>
                          </a:solidFill>
                          <a:highlight>
                            <a:srgbClr val="FFFFFF"/>
                          </a:highlight>
                          <a:latin typeface="+mn-ea"/>
                          <a:ea typeface="+mn-ea"/>
                          <a:cs typeface="Consolas"/>
                        </a:rPr>
                        <a:t>        </a:t>
                      </a:r>
                      <a:r>
                        <a:rPr lang="en-US" altLang="zh-CN" sz="1400" kern="0" dirty="0" smtClean="0">
                          <a:solidFill>
                            <a:srgbClr val="0000FF"/>
                          </a:solidFill>
                          <a:effectLst/>
                          <a:highlight>
                            <a:srgbClr val="FFFFFF"/>
                          </a:highlight>
                          <a:latin typeface="Consolas"/>
                          <a:ea typeface="宋体"/>
                          <a:cs typeface="Consolas"/>
                        </a:rPr>
                        <a:t>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BarItemClick</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BarItemClickEventArgs</a:t>
                      </a:r>
                      <a:r>
                        <a:rPr lang="en-US" altLang="zh-CN" sz="1400" kern="0" dirty="0" smtClean="0">
                          <a:solidFill>
                            <a:srgbClr val="000000"/>
                          </a:solidFill>
                          <a:effectLst/>
                          <a:highlight>
                            <a:srgbClr val="FFFFFF"/>
                          </a:highlight>
                          <a:latin typeface="Consolas"/>
                          <a:ea typeface="宋体"/>
                          <a:cs typeface="Consolas"/>
                        </a:rPr>
                        <a:t> e)</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if</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00"/>
                          </a:solidFill>
                          <a:effectLst/>
                          <a:highlight>
                            <a:srgbClr val="FFFFFF"/>
                          </a:highlight>
                          <a:latin typeface="Consolas"/>
                          <a:ea typeface="宋体"/>
                          <a:cs typeface="Consolas"/>
                        </a:rPr>
                        <a:t>e.BarItemKey.ToUpperInvariant</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A31515"/>
                          </a:solidFill>
                          <a:effectLst/>
                          <a:highlight>
                            <a:srgbClr val="FFFFFF"/>
                          </a:highlight>
                          <a:latin typeface="Consolas"/>
                          <a:ea typeface="宋体"/>
                          <a:cs typeface="Consolas"/>
                        </a:rPr>
                        <a:t>"TBPAYSEARCH"</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获取权限验证结果</a:t>
                      </a:r>
                      <a:endParaRPr lang="zh-CN" altLang="zh-CN" sz="1600" kern="100" dirty="0" smtClean="0">
                        <a:effectLst/>
                        <a:latin typeface="+mn-lt"/>
                        <a:ea typeface="宋体"/>
                        <a:cs typeface="Times New Roman"/>
                      </a:endParaRPr>
                    </a:p>
                    <a:p>
                      <a:pPr algn="l">
                        <a:spcAft>
                          <a:spcPts val="0"/>
                        </a:spcAft>
                      </a:pPr>
                      <a:r>
                        <a:rPr lang="en-US" altLang="zh-CN" sz="1600" kern="0" dirty="0" smtClean="0">
                          <a:solidFill>
                            <a:srgbClr val="2B91AF"/>
                          </a:solidFill>
                          <a:effectLst/>
                          <a:highlight>
                            <a:srgbClr val="FFFFFF"/>
                          </a:highlight>
                          <a:latin typeface="Consolas"/>
                          <a:ea typeface="宋体"/>
                          <a:cs typeface="Consolas"/>
                        </a:rPr>
                        <a:t>              </a:t>
                      </a:r>
                      <a:r>
                        <a:rPr lang="en-US" altLang="zh-CN" sz="1600" kern="0" dirty="0" err="1" smtClean="0">
                          <a:solidFill>
                            <a:srgbClr val="2B91AF"/>
                          </a:solidFill>
                          <a:effectLst/>
                          <a:highlight>
                            <a:srgbClr val="FFFFFF"/>
                          </a:highlight>
                          <a:latin typeface="Consolas"/>
                          <a:ea typeface="宋体"/>
                          <a:cs typeface="Consolas"/>
                        </a:rPr>
                        <a:t>PermissionAuthResult</a:t>
                      </a:r>
                      <a:r>
                        <a:rPr lang="en-US" altLang="zh-CN" sz="1600" kern="0" dirty="0" smtClean="0">
                          <a:solidFill>
                            <a:srgbClr val="000000"/>
                          </a:solidFill>
                          <a:effectLst/>
                          <a:highlight>
                            <a:srgbClr val="FFFFFF"/>
                          </a:highlight>
                          <a:latin typeface="Consolas"/>
                          <a:ea typeface="宋体"/>
                          <a:cs typeface="Consolas"/>
                        </a:rPr>
                        <a:t> </a:t>
                      </a:r>
                      <a:r>
                        <a:rPr lang="en-US" altLang="zh-CN" sz="1600" kern="0" dirty="0" err="1" smtClean="0">
                          <a:solidFill>
                            <a:srgbClr val="000000"/>
                          </a:solidFill>
                          <a:effectLst/>
                          <a:highlight>
                            <a:srgbClr val="FFFFFF"/>
                          </a:highlight>
                          <a:latin typeface="Consolas"/>
                          <a:ea typeface="宋体"/>
                          <a:cs typeface="Consolas"/>
                        </a:rPr>
                        <a:t>iResult</a:t>
                      </a:r>
                      <a:r>
                        <a:rPr lang="en-US" altLang="zh-CN" sz="1600" kern="0" dirty="0" smtClean="0">
                          <a:solidFill>
                            <a:srgbClr val="000000"/>
                          </a:solidFill>
                          <a:effectLst/>
                          <a:highlight>
                            <a:srgbClr val="FFFFFF"/>
                          </a:highlight>
                          <a:latin typeface="Consolas"/>
                          <a:ea typeface="宋体"/>
                          <a:cs typeface="Consolas"/>
                        </a:rPr>
                        <a:t> = </a:t>
                      </a:r>
                      <a:r>
                        <a:rPr lang="en-US" altLang="zh-CN" sz="1600" kern="0" dirty="0" err="1" smtClean="0">
                          <a:solidFill>
                            <a:srgbClr val="000000"/>
                          </a:solidFill>
                          <a:effectLst/>
                          <a:highlight>
                            <a:srgbClr val="FFFFFF"/>
                          </a:highlight>
                          <a:latin typeface="Consolas"/>
                          <a:ea typeface="宋体"/>
                          <a:cs typeface="Consolas"/>
                        </a:rPr>
                        <a:t>FuncPermissionAuth</a:t>
                      </a:r>
                      <a:r>
                        <a:rPr lang="en-US" altLang="zh-CN" sz="16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FF"/>
                          </a:solidFill>
                          <a:effectLst/>
                          <a:highlight>
                            <a:srgbClr val="FFFFFF"/>
                          </a:highlight>
                          <a:latin typeface="Consolas"/>
                          <a:ea typeface="宋体"/>
                          <a:cs typeface="Consolas"/>
                        </a:rPr>
                        <a:t>                if</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iResult.Passed</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FF"/>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.View.ShowMessage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A31515"/>
                          </a:solidFill>
                          <a:effectLst/>
                          <a:highlight>
                            <a:srgbClr val="FFFFFF"/>
                          </a:highlight>
                          <a:latin typeface="Consolas"/>
                          <a:ea typeface="宋体"/>
                          <a:cs typeface="Consolas"/>
                        </a:rPr>
                        <a:t>"</a:t>
                      </a:r>
                      <a:r>
                        <a:rPr lang="zh-CN" altLang="zh-CN" sz="1400" kern="0" dirty="0" smtClean="0">
                          <a:solidFill>
                            <a:srgbClr val="A31515"/>
                          </a:solidFill>
                          <a:effectLst/>
                          <a:highlight>
                            <a:srgbClr val="FFFFFF"/>
                          </a:highlight>
                          <a:latin typeface="Consolas"/>
                          <a:ea typeface="宋体"/>
                          <a:cs typeface="Consolas"/>
                        </a:rPr>
                        <a:t>没有付款单的查看权限，不能查询</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8000"/>
                          </a:solidFill>
                          <a:effectLst/>
                          <a:highlight>
                            <a:srgbClr val="FFFFFF"/>
                          </a:highlight>
                          <a:latin typeface="Consolas"/>
                          <a:ea typeface="宋体"/>
                          <a:cs typeface="Consolas"/>
                        </a:rPr>
                        <a:t>                    //</a:t>
                      </a:r>
                      <a:r>
                        <a:rPr lang="zh-CN" altLang="zh-CN" sz="1400" kern="0" dirty="0" smtClean="0">
                          <a:solidFill>
                            <a:srgbClr val="008000"/>
                          </a:solidFill>
                          <a:effectLst/>
                          <a:highlight>
                            <a:srgbClr val="FFFFFF"/>
                          </a:highlight>
                          <a:latin typeface="Consolas"/>
                          <a:ea typeface="宋体"/>
                          <a:cs typeface="Consolas"/>
                        </a:rPr>
                        <a:t>插件中要取消内置操作，必须设置</a:t>
                      </a:r>
                      <a:r>
                        <a:rPr lang="en-US" altLang="zh-CN" sz="1400" kern="0" dirty="0" err="1" smtClean="0">
                          <a:solidFill>
                            <a:srgbClr val="008000"/>
                          </a:solidFill>
                          <a:effectLst/>
                          <a:highlight>
                            <a:srgbClr val="FFFFFF"/>
                          </a:highlight>
                          <a:latin typeface="Consolas"/>
                          <a:ea typeface="宋体"/>
                          <a:cs typeface="Consolas"/>
                        </a:rPr>
                        <a:t>Cencel</a:t>
                      </a:r>
                      <a:r>
                        <a:rPr lang="zh-CN" altLang="zh-CN" sz="1400" kern="0" dirty="0" smtClean="0">
                          <a:solidFill>
                            <a:srgbClr val="008000"/>
                          </a:solidFill>
                          <a:effectLst/>
                          <a:highlight>
                            <a:srgbClr val="FFFFFF"/>
                          </a:highlight>
                          <a:latin typeface="Consolas"/>
                          <a:ea typeface="宋体"/>
                          <a:cs typeface="Consolas"/>
                        </a:rPr>
                        <a:t>为</a:t>
                      </a:r>
                      <a:r>
                        <a:rPr lang="en-US" altLang="zh-CN" sz="1400" kern="0" dirty="0" smtClean="0">
                          <a:solidFill>
                            <a:srgbClr val="008000"/>
                          </a:solidFill>
                          <a:effectLst/>
                          <a:highlight>
                            <a:srgbClr val="FFFFFF"/>
                          </a:highlight>
                          <a:latin typeface="Consolas"/>
                          <a:ea typeface="宋体"/>
                          <a:cs typeface="Consolas"/>
                        </a:rPr>
                        <a:t>true</a:t>
                      </a:r>
                      <a:endParaRPr lang="zh-CN" altLang="zh-CN" sz="1600" kern="100" dirty="0" smtClean="0">
                        <a:effectLst/>
                        <a:latin typeface="+mn-lt"/>
                        <a:ea typeface="宋体"/>
                        <a:cs typeface="Times New Roman"/>
                      </a:endParaRPr>
                    </a:p>
                    <a:p>
                      <a:pPr algn="l">
                        <a:spcAft>
                          <a:spcPts val="0"/>
                        </a:spcAft>
                      </a:pPr>
                      <a:r>
                        <a:rPr lang="en-US" altLang="zh-CN" sz="1400" b="1" kern="0" baseline="0" dirty="0" smtClean="0">
                          <a:solidFill>
                            <a:srgbClr val="FF0000"/>
                          </a:solidFill>
                          <a:effectLst/>
                          <a:highlight>
                            <a:srgbClr val="FFFFFF"/>
                          </a:highlight>
                          <a:latin typeface="Consolas"/>
                          <a:ea typeface="宋体"/>
                          <a:cs typeface="Consolas"/>
                        </a:rPr>
                        <a:t>                    </a:t>
                      </a:r>
                      <a:r>
                        <a:rPr lang="en-US" altLang="zh-CN" sz="1400" b="1" kern="0" dirty="0" err="1" smtClean="0">
                          <a:solidFill>
                            <a:srgbClr val="FF0000"/>
                          </a:solidFill>
                          <a:effectLst/>
                          <a:highlight>
                            <a:srgbClr val="FFFFFF"/>
                          </a:highlight>
                          <a:latin typeface="Consolas"/>
                          <a:ea typeface="宋体"/>
                          <a:cs typeface="Consolas"/>
                        </a:rPr>
                        <a:t>e.Cancel</a:t>
                      </a:r>
                      <a:r>
                        <a:rPr lang="en-US" altLang="zh-CN" sz="1400" b="1" kern="0" dirty="0" smtClean="0">
                          <a:solidFill>
                            <a:srgbClr val="FF0000"/>
                          </a:solidFill>
                          <a:effectLst/>
                          <a:highlight>
                            <a:srgbClr val="FFFFFF"/>
                          </a:highlight>
                          <a:latin typeface="Consolas"/>
                          <a:ea typeface="宋体"/>
                          <a:cs typeface="Consolas"/>
                        </a:rPr>
                        <a:t> = true;</a:t>
                      </a:r>
                      <a:endParaRPr lang="zh-CN" altLang="zh-CN" sz="1600" kern="100" dirty="0" smtClean="0">
                        <a:effectLst/>
                        <a:latin typeface="+mn-lt"/>
                        <a:ea typeface="宋体"/>
                        <a:cs typeface="Times New Roman"/>
                      </a:endParaRPr>
                    </a:p>
                    <a:p>
                      <a:pPr algn="l">
                        <a:spcAft>
                          <a:spcPts val="0"/>
                        </a:spcAft>
                      </a:pPr>
                      <a:r>
                        <a:rPr lang="en-US" altLang="zh-CN" sz="1400" kern="0" baseline="0" dirty="0" smtClean="0">
                          <a:solidFill>
                            <a:srgbClr val="0000FF"/>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return</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baseline="0" dirty="0" smtClean="0">
                          <a:solidFill>
                            <a:srgbClr val="000000"/>
                          </a:solidFill>
                          <a:effectLst/>
                          <a:highlight>
                            <a:srgbClr val="FFFFFF"/>
                          </a:highlight>
                          <a:latin typeface="Consolas"/>
                          <a:ea typeface="宋体"/>
                          <a:cs typeface="Consolas"/>
                        </a:rPr>
                        <a:t>                </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8000"/>
                          </a:solidFill>
                          <a:effectLst/>
                          <a:highlight>
                            <a:srgbClr val="FFFFFF"/>
                          </a:highlight>
                          <a:latin typeface="Consolas"/>
                          <a:ea typeface="宋体"/>
                          <a:cs typeface="Consolas"/>
                        </a:rPr>
                        <a:t>                //</a:t>
                      </a:r>
                      <a:r>
                        <a:rPr lang="zh-CN" altLang="zh-CN" sz="1400" kern="0" dirty="0" smtClean="0">
                          <a:solidFill>
                            <a:srgbClr val="008000"/>
                          </a:solidFill>
                          <a:effectLst/>
                          <a:highlight>
                            <a:srgbClr val="FFFFFF"/>
                          </a:highlight>
                          <a:latin typeface="Consolas"/>
                          <a:ea typeface="宋体"/>
                          <a:cs typeface="Consolas"/>
                        </a:rPr>
                        <a:t>展示付款单列表（具体实现省略）</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FF"/>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.ShowPayList</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baseline="0" dirty="0" smtClean="0">
                          <a:solidFill>
                            <a:srgbClr val="000000"/>
                          </a:solidFill>
                          <a:effectLst/>
                          <a:highlight>
                            <a:srgbClr val="FFFFFF"/>
                          </a:highlight>
                          <a:latin typeface="Consolas"/>
                          <a:ea typeface="宋体"/>
                          <a:cs typeface="Consolas"/>
                        </a:rPr>
                        <a:t>          </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baseline="0" dirty="0" smtClean="0">
                          <a:solidFill>
                            <a:srgbClr val="000000"/>
                          </a:solidFill>
                          <a:effectLst/>
                          <a:highlight>
                            <a:srgbClr val="FFFFFF"/>
                          </a:highlight>
                          <a:latin typeface="Consolas"/>
                          <a:ea typeface="宋体"/>
                          <a:cs typeface="Consolas"/>
                        </a:rPr>
                        <a:t>    </a:t>
                      </a:r>
                      <a:r>
                        <a:rPr lang="en-US" altLang="zh-CN" sz="1400" kern="0" dirty="0" smtClean="0">
                          <a:solidFill>
                            <a:srgbClr val="000000"/>
                          </a:solidFill>
                          <a:effectLst/>
                          <a:highlight>
                            <a:srgbClr val="FFFFFF"/>
                          </a:highlight>
                          <a:latin typeface="Consolas"/>
                          <a:ea typeface="宋体"/>
                          <a:cs typeface="Consolas"/>
                        </a:rPr>
                        <a:t>}</a:t>
                      </a:r>
                      <a:endParaRPr kumimoji="0" lang="zh-CN" altLang="zh-CN" sz="1400" b="0" i="0" u="none" strike="noStrike" cap="none" normalizeH="0" baseline="0" dirty="0" smtClean="0">
                        <a:ln>
                          <a:noFill/>
                        </a:ln>
                        <a:solidFill>
                          <a:schemeClr val="tx1"/>
                        </a:solidFill>
                        <a:effectLst/>
                        <a:latin typeface="+mn-ea"/>
                        <a:ea typeface="+mn-ea"/>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6712">
                <a:tc>
                  <a:txBody>
                    <a:bodyPr/>
                    <a:lstStyle/>
                    <a:p>
                      <a:pPr>
                        <a:spcAft>
                          <a:spcPts val="0"/>
                        </a:spcAft>
                      </a:pPr>
                      <a:endParaRPr kumimoji="0" lang="zh-CN" altLang="zh-CN" sz="1400" b="0" i="0" u="none" strike="noStrike" cap="none" normalizeH="0" baseline="0" dirty="0" smtClean="0">
                        <a:ln>
                          <a:noFill/>
                        </a:ln>
                        <a:solidFill>
                          <a:schemeClr val="tx1"/>
                        </a:solidFill>
                        <a:effectLst/>
                        <a:latin typeface="+mn-ea"/>
                        <a:ea typeface="+mn-ea"/>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75645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581192"/>
            <a:ext cx="835342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ButtonClick</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按钮</a:t>
            </a:r>
            <a:r>
              <a:rPr lang="zh-CN" altLang="en-US" dirty="0">
                <a:latin typeface="微软雅黑" pitchFamily="34" charset="-122"/>
                <a:ea typeface="微软雅黑" pitchFamily="34" charset="-122"/>
              </a:rPr>
              <a:t>单击事件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按钮</a:t>
            </a:r>
            <a:r>
              <a:rPr lang="zh-CN" altLang="zh-CN" sz="1800" dirty="0"/>
              <a:t>点击时触发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业务逻辑</a:t>
            </a:r>
            <a:r>
              <a:rPr lang="zh-CN" altLang="zh-CN" sz="1800" dirty="0" smtClean="0"/>
              <a:t>由</a:t>
            </a:r>
            <a:r>
              <a:rPr lang="zh-CN" altLang="zh-CN" sz="1800" dirty="0"/>
              <a:t>插件</a:t>
            </a:r>
            <a:r>
              <a:rPr lang="zh-CN" altLang="zh-CN" sz="1800" dirty="0" smtClean="0"/>
              <a:t>决定，</a:t>
            </a:r>
            <a:r>
              <a:rPr lang="en-US" altLang="zh-CN" sz="1800" dirty="0" smtClean="0"/>
              <a:t>BOS</a:t>
            </a:r>
            <a:r>
              <a:rPr lang="zh-CN" altLang="zh-CN" sz="1800" dirty="0"/>
              <a:t>平台不做任何干预</a:t>
            </a:r>
            <a:endParaRPr lang="en-US" altLang="zh-CN" sz="1800" dirty="0">
              <a:solidFill>
                <a:prstClr val="black"/>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625849638"/>
              </p:ext>
            </p:extLst>
          </p:nvPr>
        </p:nvGraphicFramePr>
        <p:xfrm>
          <a:off x="179512" y="1707654"/>
          <a:ext cx="8784976" cy="4176712"/>
        </p:xfrm>
        <a:graphic>
          <a:graphicData uri="http://schemas.openxmlformats.org/drawingml/2006/table">
            <a:tbl>
              <a:tblPr/>
              <a:tblGrid>
                <a:gridCol w="8784976"/>
              </a:tblGrid>
              <a:tr h="4176712">
                <a:tc>
                  <a:txBody>
                    <a:bodyPr/>
                    <a:lstStyle/>
                    <a:p>
                      <a:pPr>
                        <a:spcAft>
                          <a:spcPts val="0"/>
                        </a:spcAft>
                      </a:pPr>
                      <a:r>
                        <a:rPr lang="en-US" altLang="zh-CN" sz="1400" dirty="0" smtClean="0">
                          <a:latin typeface="+mn-ea"/>
                          <a:ea typeface="+mn-ea"/>
                        </a:rPr>
                        <a:t>          </a:t>
                      </a:r>
                    </a:p>
                    <a:p>
                      <a:r>
                        <a:rPr lang="en-US" altLang="zh-CN" sz="1400" kern="0" dirty="0" smtClean="0">
                          <a:solidFill>
                            <a:srgbClr val="0000FF"/>
                          </a:solidFill>
                          <a:highlight>
                            <a:srgbClr val="FFFFFF"/>
                          </a:highlight>
                          <a:latin typeface="+mn-ea"/>
                          <a:ea typeface="+mn-ea"/>
                          <a:cs typeface="Consolas"/>
                        </a:rPr>
                        <a:t>               </a:t>
                      </a:r>
                      <a:r>
                        <a:rPr lang="en-US" altLang="zh-CN" sz="1400" kern="0" dirty="0" smtClean="0">
                          <a:solidFill>
                            <a:srgbClr val="0000FF"/>
                          </a:solidFill>
                          <a:effectLst/>
                          <a:highlight>
                            <a:srgbClr val="FFFFFF"/>
                          </a:highlight>
                          <a:latin typeface="Consolas"/>
                          <a:ea typeface="宋体"/>
                          <a:cs typeface="Consolas"/>
                        </a:rPr>
                        <a:t>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ButtonClick</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ButtonClickEventArgs</a:t>
                      </a:r>
                      <a:r>
                        <a:rPr lang="en-US" altLang="zh-CN" sz="1400" kern="0" dirty="0" smtClean="0">
                          <a:solidFill>
                            <a:srgbClr val="000000"/>
                          </a:solidFill>
                          <a:effectLst/>
                          <a:highlight>
                            <a:srgbClr val="FFFFFF"/>
                          </a:highlight>
                          <a:latin typeface="Consolas"/>
                          <a:ea typeface="宋体"/>
                          <a:cs typeface="Consolas"/>
                        </a:rPr>
                        <a:t> e)</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base</a:t>
                      </a:r>
                      <a:r>
                        <a:rPr lang="en-US" altLang="zh-CN" sz="1400" kern="0" dirty="0" err="1" smtClean="0">
                          <a:solidFill>
                            <a:srgbClr val="000000"/>
                          </a:solidFill>
                          <a:effectLst/>
                          <a:highlight>
                            <a:srgbClr val="FFFFFF"/>
                          </a:highlight>
                          <a:latin typeface="Consolas"/>
                          <a:ea typeface="宋体"/>
                          <a:cs typeface="Consolas"/>
                        </a:rPr>
                        <a:t>.ButtonClick</a:t>
                      </a:r>
                      <a:r>
                        <a:rPr lang="en-US" altLang="zh-CN" sz="1400" kern="0" dirty="0" smtClean="0">
                          <a:solidFill>
                            <a:srgbClr val="000000"/>
                          </a:solidFill>
                          <a:effectLst/>
                          <a:highlight>
                            <a:srgbClr val="FFFFFF"/>
                          </a:highlight>
                          <a:latin typeface="Consolas"/>
                          <a:ea typeface="宋体"/>
                          <a:cs typeface="Consolas"/>
                        </a:rPr>
                        <a:t>(e);</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switch</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e.Key.ToUpper</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case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A31515"/>
                          </a:solidFill>
                          <a:effectLst/>
                          <a:highlight>
                            <a:srgbClr val="FFFFFF"/>
                          </a:highlight>
                          <a:latin typeface="Consolas"/>
                          <a:ea typeface="宋体"/>
                          <a:cs typeface="Consolas"/>
                        </a:rPr>
                        <a:t>"FBTNCONFIRM"</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StartDeposit</a:t>
                      </a:r>
                      <a:r>
                        <a:rPr lang="en-US" altLang="zh-CN" sz="1400" kern="0" dirty="0" smtClean="0">
                          <a:solidFill>
                            <a:srgbClr val="000000"/>
                          </a:solidFill>
                          <a:effectLst/>
                          <a:highlight>
                            <a:srgbClr val="FFFFFF"/>
                          </a:highlight>
                          <a:latin typeface="Consolas"/>
                          <a:ea typeface="宋体"/>
                          <a:cs typeface="Consolas"/>
                        </a:rPr>
                        <a:t>();</a:t>
                      </a:r>
                    </a:p>
                    <a:p>
                      <a:r>
                        <a:rPr lang="en-US" altLang="zh-CN" sz="1400" dirty="0" smtClean="0">
                          <a:solidFill>
                            <a:srgbClr val="0000FF"/>
                          </a:solidFill>
                          <a:latin typeface="微软雅黑"/>
                          <a:ea typeface="+mn-ea"/>
                        </a:rPr>
                        <a:t>                                      break;</a:t>
                      </a: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case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A31515"/>
                          </a:solidFill>
                          <a:effectLst/>
                          <a:highlight>
                            <a:srgbClr val="FFFFFF"/>
                          </a:highlight>
                          <a:latin typeface="Consolas"/>
                          <a:ea typeface="宋体"/>
                          <a:cs typeface="Consolas"/>
                        </a:rPr>
                        <a:t>"FBTNCANCEL"</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.View.Close</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break</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default</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break</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kumimoji="0" lang="zh-CN" altLang="zh-CN" sz="1400" b="0" i="0" u="none" strike="noStrike" cap="none" normalizeH="0" baseline="0" dirty="0" smtClean="0">
                        <a:ln>
                          <a:noFill/>
                        </a:ln>
                        <a:solidFill>
                          <a:schemeClr val="tx1"/>
                        </a:solidFill>
                        <a:effectLst/>
                        <a:latin typeface="+mn-ea"/>
                        <a:ea typeface="+mn-ea"/>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795278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414993"/>
            <a:ext cx="8353425" cy="145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BeforeDoOperation</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操作</a:t>
            </a:r>
            <a:r>
              <a:rPr lang="zh-CN" altLang="en-US" dirty="0">
                <a:latin typeface="微软雅黑" pitchFamily="34" charset="-122"/>
                <a:ea typeface="微软雅黑" pitchFamily="34" charset="-122"/>
              </a:rPr>
              <a:t>调用前事件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en-US" sz="1800" dirty="0"/>
              <a:t>调用表单操作之前</a:t>
            </a:r>
            <a:r>
              <a:rPr lang="zh-CN" altLang="zh-CN" sz="1800" dirty="0" smtClean="0"/>
              <a:t>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业务逻辑</a:t>
            </a:r>
            <a:r>
              <a:rPr lang="zh-CN" altLang="zh-CN" sz="1800" dirty="0" smtClean="0"/>
              <a:t>由</a:t>
            </a:r>
            <a:r>
              <a:rPr lang="zh-CN" altLang="zh-CN" sz="1800" dirty="0"/>
              <a:t>插件</a:t>
            </a:r>
            <a:r>
              <a:rPr lang="zh-CN" altLang="zh-CN" sz="1800" dirty="0" smtClean="0"/>
              <a:t>决定，</a:t>
            </a:r>
            <a:r>
              <a:rPr lang="en-US" altLang="zh-CN" sz="1800" dirty="0" smtClean="0"/>
              <a:t>BOS</a:t>
            </a:r>
            <a:r>
              <a:rPr lang="zh-CN" altLang="zh-CN" sz="1800" dirty="0"/>
              <a:t>平台不做任何</a:t>
            </a:r>
            <a:r>
              <a:rPr lang="zh-CN" altLang="zh-CN" sz="1800" dirty="0" smtClean="0"/>
              <a:t>干预</a:t>
            </a:r>
            <a:endParaRPr lang="en-US" altLang="zh-CN" sz="1800" dirty="0" smtClean="0"/>
          </a:p>
          <a:p>
            <a:pPr lvl="1" eaLnBrk="1" hangingPunct="1">
              <a:lnSpc>
                <a:spcPct val="120000"/>
              </a:lnSpc>
              <a:buFont typeface="Wingdings" pitchFamily="2" charset="2"/>
              <a:buChar char="ü"/>
            </a:pPr>
            <a:r>
              <a:rPr lang="zh-CN" altLang="en-US" sz="1800" b="1" dirty="0" smtClean="0">
                <a:solidFill>
                  <a:prstClr val="black"/>
                </a:solidFill>
              </a:rPr>
              <a:t>示例</a:t>
            </a:r>
            <a:r>
              <a:rPr lang="zh-CN" altLang="en-US" sz="1800" dirty="0">
                <a:solidFill>
                  <a:prstClr val="black"/>
                </a:solidFill>
                <a:latin typeface="微软雅黑" pitchFamily="34" charset="-122"/>
                <a:ea typeface="微软雅黑" pitchFamily="34" charset="-122"/>
              </a:rPr>
              <a:t>：</a:t>
            </a:r>
            <a:endParaRPr lang="en-US" altLang="zh-CN" sz="1800" b="1" dirty="0">
              <a:solidFill>
                <a:prstClr val="black"/>
              </a:solidFill>
            </a:endParaRPr>
          </a:p>
        </p:txBody>
      </p:sp>
    </p:spTree>
    <p:extLst>
      <p:ext uri="{BB962C8B-B14F-4D97-AF65-F5344CB8AC3E}">
        <p14:creationId xmlns:p14="http://schemas.microsoft.com/office/powerpoint/2010/main" val="133413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180824597"/>
              </p:ext>
            </p:extLst>
          </p:nvPr>
        </p:nvGraphicFramePr>
        <p:xfrm>
          <a:off x="179512" y="627534"/>
          <a:ext cx="8784976" cy="4480560"/>
        </p:xfrm>
        <a:graphic>
          <a:graphicData uri="http://schemas.openxmlformats.org/drawingml/2006/table">
            <a:tbl>
              <a:tblPr/>
              <a:tblGrid>
                <a:gridCol w="8784976"/>
              </a:tblGrid>
              <a:tr h="4176712">
                <a:tc>
                  <a:txBody>
                    <a:bodyPr/>
                    <a:lstStyle/>
                    <a:p>
                      <a:pPr>
                        <a:spcAft>
                          <a:spcPts val="0"/>
                        </a:spcAft>
                      </a:pPr>
                      <a:r>
                        <a:rPr lang="en-US" altLang="zh-CN" sz="1400" b="1" dirty="0" smtClean="0">
                          <a:latin typeface="+mn-ea"/>
                          <a:ea typeface="+mn-ea"/>
                        </a:rPr>
                        <a:t> </a:t>
                      </a:r>
                      <a:r>
                        <a:rPr lang="en-US" altLang="zh-CN" sz="1400" b="1" dirty="0" smtClean="0">
                          <a:solidFill>
                            <a:srgbClr val="0000FF"/>
                          </a:solidFill>
                          <a:latin typeface="新宋体"/>
                          <a:ea typeface="新宋体"/>
                        </a:rPr>
                        <a:t>public</a:t>
                      </a:r>
                      <a:r>
                        <a:rPr lang="en-US" altLang="zh-CN" sz="1400" b="1" dirty="0" smtClean="0">
                          <a:solidFill>
                            <a:srgbClr val="000000"/>
                          </a:solidFill>
                          <a:latin typeface="新宋体"/>
                          <a:ea typeface="新宋体"/>
                        </a:rPr>
                        <a:t> </a:t>
                      </a:r>
                      <a:r>
                        <a:rPr lang="en-US" altLang="zh-CN" sz="1400" b="1" dirty="0" smtClean="0">
                          <a:solidFill>
                            <a:srgbClr val="0000FF"/>
                          </a:solidFill>
                          <a:latin typeface="新宋体"/>
                          <a:ea typeface="新宋体"/>
                        </a:rPr>
                        <a:t>override</a:t>
                      </a:r>
                      <a:r>
                        <a:rPr lang="en-US" altLang="zh-CN" sz="1400" b="1" dirty="0" smtClean="0">
                          <a:solidFill>
                            <a:srgbClr val="000000"/>
                          </a:solidFill>
                          <a:latin typeface="新宋体"/>
                          <a:ea typeface="新宋体"/>
                        </a:rPr>
                        <a:t> </a:t>
                      </a:r>
                      <a:r>
                        <a:rPr lang="en-US" altLang="zh-CN" sz="1400" b="1" dirty="0" smtClean="0">
                          <a:solidFill>
                            <a:srgbClr val="0000FF"/>
                          </a:solidFill>
                          <a:latin typeface="新宋体"/>
                          <a:ea typeface="新宋体"/>
                        </a:rPr>
                        <a:t>void</a:t>
                      </a:r>
                      <a:r>
                        <a:rPr lang="en-US" altLang="zh-CN" sz="1400" b="1" dirty="0" smtClean="0">
                          <a:solidFill>
                            <a:srgbClr val="000000"/>
                          </a:solidFill>
                          <a:latin typeface="新宋体"/>
                          <a:ea typeface="新宋体"/>
                        </a:rPr>
                        <a:t> </a:t>
                      </a:r>
                      <a:r>
                        <a:rPr lang="en-US" altLang="zh-CN" sz="1400" b="1" dirty="0" err="1" smtClean="0">
                          <a:solidFill>
                            <a:srgbClr val="000000"/>
                          </a:solidFill>
                          <a:latin typeface="新宋体"/>
                          <a:ea typeface="新宋体"/>
                        </a:rPr>
                        <a:t>BeforeDoOperation</a:t>
                      </a:r>
                      <a:r>
                        <a:rPr lang="en-US" altLang="zh-CN" sz="1400" b="1" dirty="0" smtClean="0">
                          <a:solidFill>
                            <a:srgbClr val="000000"/>
                          </a:solidFill>
                          <a:latin typeface="新宋体"/>
                          <a:ea typeface="新宋体"/>
                        </a:rPr>
                        <a:t>(</a:t>
                      </a:r>
                      <a:r>
                        <a:rPr lang="en-US" altLang="zh-CN" sz="1400" kern="0" dirty="0" err="1" smtClean="0">
                          <a:solidFill>
                            <a:srgbClr val="2B91AF"/>
                          </a:solidFill>
                          <a:effectLst/>
                          <a:highlight>
                            <a:srgbClr val="FFFFFF"/>
                          </a:highlight>
                          <a:latin typeface="Consolas"/>
                          <a:ea typeface="宋体"/>
                          <a:cs typeface="Consolas"/>
                        </a:rPr>
                        <a:t>BeforeDoOperationEventArgs</a:t>
                      </a:r>
                      <a:r>
                        <a:rPr lang="en-US" altLang="zh-CN" sz="1400" b="1" dirty="0" smtClean="0">
                          <a:solidFill>
                            <a:srgbClr val="000000"/>
                          </a:solidFill>
                          <a:latin typeface="新宋体"/>
                          <a:ea typeface="新宋体"/>
                        </a:rPr>
                        <a:t> e)</a:t>
                      </a:r>
                    </a:p>
                    <a:p>
                      <a:r>
                        <a:rPr lang="en-US" altLang="zh-CN" sz="1400" b="1" dirty="0" smtClean="0">
                          <a:solidFill>
                            <a:srgbClr val="000000"/>
                          </a:solidFill>
                          <a:latin typeface="新宋体"/>
                          <a:ea typeface="新宋体"/>
                        </a:rPr>
                        <a:t>{</a:t>
                      </a:r>
                    </a:p>
                    <a:p>
                      <a:r>
                        <a:rPr lang="en-US" altLang="zh-CN" sz="1400" b="1" baseline="0" dirty="0" smtClean="0">
                          <a:solidFill>
                            <a:srgbClr val="0000FF"/>
                          </a:solidFill>
                          <a:latin typeface="新宋体"/>
                          <a:ea typeface="新宋体"/>
                        </a:rPr>
                        <a:t>    </a:t>
                      </a:r>
                      <a:r>
                        <a:rPr lang="en-US" altLang="zh-CN" sz="1400" b="1" dirty="0" smtClean="0">
                          <a:solidFill>
                            <a:srgbClr val="0000FF"/>
                          </a:solidFill>
                          <a:latin typeface="新宋体"/>
                          <a:ea typeface="新宋体"/>
                        </a:rPr>
                        <a:t>if</a:t>
                      </a:r>
                      <a:r>
                        <a:rPr lang="en-US" altLang="zh-CN" sz="1400" b="1" dirty="0" smtClean="0">
                          <a:solidFill>
                            <a:srgbClr val="000000"/>
                          </a:solidFill>
                          <a:latin typeface="新宋体"/>
                          <a:ea typeface="新宋体"/>
                        </a:rPr>
                        <a:t> (</a:t>
                      </a:r>
                      <a:r>
                        <a:rPr lang="en-US" altLang="zh-CN" sz="1400" b="1" dirty="0" err="1" smtClean="0">
                          <a:solidFill>
                            <a:srgbClr val="000000"/>
                          </a:solidFill>
                          <a:latin typeface="新宋体"/>
                          <a:ea typeface="新宋体"/>
                        </a:rPr>
                        <a:t>e.Operation.FormOperation.OperationId</a:t>
                      </a:r>
                      <a:r>
                        <a:rPr lang="en-US" altLang="zh-CN" sz="1400" b="1" dirty="0" smtClean="0">
                          <a:solidFill>
                            <a:srgbClr val="000000"/>
                          </a:solidFill>
                          <a:latin typeface="新宋体"/>
                          <a:ea typeface="新宋体"/>
                        </a:rPr>
                        <a:t> == </a:t>
                      </a:r>
                      <a:r>
                        <a:rPr lang="en-US" altLang="zh-CN" sz="1400" kern="0" dirty="0" err="1" smtClean="0">
                          <a:solidFill>
                            <a:srgbClr val="2B91AF"/>
                          </a:solidFill>
                          <a:effectLst/>
                          <a:highlight>
                            <a:srgbClr val="FFFFFF"/>
                          </a:highlight>
                          <a:latin typeface="Consolas"/>
                          <a:ea typeface="宋体"/>
                          <a:cs typeface="Consolas"/>
                        </a:rPr>
                        <a:t>FormOperation</a:t>
                      </a:r>
                      <a:r>
                        <a:rPr lang="en-US" altLang="zh-CN" sz="1400" b="1" dirty="0" err="1" smtClean="0">
                          <a:solidFill>
                            <a:srgbClr val="000000"/>
                          </a:solidFill>
                          <a:latin typeface="新宋体"/>
                          <a:ea typeface="新宋体"/>
                        </a:rPr>
                        <a:t>.Operation_Close</a:t>
                      </a:r>
                      <a:r>
                        <a:rPr lang="en-US" altLang="zh-CN" sz="1400" b="1" dirty="0" smtClean="0">
                          <a:solidFill>
                            <a:srgbClr val="000000"/>
                          </a:solidFill>
                          <a:latin typeface="新宋体"/>
                          <a:ea typeface="新宋体"/>
                        </a:rPr>
                        <a:t>)</a:t>
                      </a:r>
                    </a:p>
                    <a:p>
                      <a:r>
                        <a:rPr lang="zh-CN" altLang="en-US" sz="1400" b="1" dirty="0" smtClean="0">
                          <a:solidFill>
                            <a:srgbClr val="000000"/>
                          </a:solidFill>
                          <a:latin typeface="新宋体"/>
                          <a:ea typeface="新宋体"/>
                        </a:rPr>
                        <a:t>    </a:t>
                      </a:r>
                      <a:r>
                        <a:rPr lang="en-US" altLang="zh-CN" sz="1400" b="1" dirty="0" smtClean="0">
                          <a:solidFill>
                            <a:srgbClr val="000000"/>
                          </a:solidFill>
                          <a:latin typeface="新宋体"/>
                          <a:ea typeface="新宋体"/>
                        </a:rPr>
                        <a:t>{</a:t>
                      </a:r>
                    </a:p>
                    <a:p>
                      <a:r>
                        <a:rPr lang="en-US" altLang="zh-CN" sz="1400" b="1" dirty="0" smtClean="0">
                          <a:solidFill>
                            <a:srgbClr val="000000"/>
                          </a:solidFill>
                          <a:latin typeface="新宋体"/>
                          <a:ea typeface="新宋体"/>
                        </a:rPr>
                        <a:t>         </a:t>
                      </a:r>
                      <a:r>
                        <a:rPr lang="en-US" altLang="zh-CN" sz="1400" kern="0" dirty="0" err="1" smtClean="0">
                          <a:solidFill>
                            <a:srgbClr val="2B91AF"/>
                          </a:solidFill>
                          <a:effectLst/>
                          <a:highlight>
                            <a:srgbClr val="FFFFFF"/>
                          </a:highlight>
                          <a:latin typeface="Consolas"/>
                          <a:ea typeface="宋体"/>
                          <a:cs typeface="Consolas"/>
                        </a:rPr>
                        <a:t>IDynamicFormView</a:t>
                      </a:r>
                      <a:r>
                        <a:rPr lang="en-US" altLang="zh-CN" sz="1400" b="1" dirty="0" smtClean="0">
                          <a:solidFill>
                            <a:srgbClr val="000000"/>
                          </a:solidFill>
                          <a:latin typeface="新宋体"/>
                          <a:ea typeface="新宋体"/>
                        </a:rPr>
                        <a:t> </a:t>
                      </a:r>
                      <a:r>
                        <a:rPr lang="en-US" altLang="zh-CN" sz="1400" b="1" dirty="0" err="1" smtClean="0">
                          <a:solidFill>
                            <a:srgbClr val="000000"/>
                          </a:solidFill>
                          <a:latin typeface="新宋体"/>
                          <a:ea typeface="新宋体"/>
                        </a:rPr>
                        <a:t>billView</a:t>
                      </a:r>
                      <a:r>
                        <a:rPr lang="en-US" altLang="zh-CN" sz="1400" b="1" dirty="0" smtClean="0">
                          <a:solidFill>
                            <a:srgbClr val="000000"/>
                          </a:solidFill>
                          <a:latin typeface="新宋体"/>
                          <a:ea typeface="新宋体"/>
                        </a:rPr>
                        <a:t> = </a:t>
                      </a:r>
                      <a:r>
                        <a:rPr lang="en-US" altLang="zh-CN" sz="1400" b="1" dirty="0" err="1" smtClean="0">
                          <a:solidFill>
                            <a:srgbClr val="0000FF"/>
                          </a:solidFill>
                          <a:latin typeface="新宋体"/>
                          <a:ea typeface="新宋体"/>
                        </a:rPr>
                        <a:t>this</a:t>
                      </a:r>
                      <a:r>
                        <a:rPr lang="en-US" altLang="zh-CN" sz="1400" b="1" dirty="0" err="1" smtClean="0">
                          <a:solidFill>
                            <a:srgbClr val="000000"/>
                          </a:solidFill>
                          <a:latin typeface="新宋体"/>
                          <a:ea typeface="新宋体"/>
                        </a:rPr>
                        <a:t>.View.GetView</a:t>
                      </a:r>
                      <a:r>
                        <a:rPr lang="en-US" altLang="zh-CN" sz="1400" b="1" dirty="0" smtClean="0">
                          <a:solidFill>
                            <a:srgbClr val="000000"/>
                          </a:solidFill>
                          <a:latin typeface="新宋体"/>
                          <a:ea typeface="新宋体"/>
                        </a:rPr>
                        <a:t>(</a:t>
                      </a:r>
                      <a:r>
                        <a:rPr lang="en-US" altLang="zh-CN" sz="1400" b="1" dirty="0" smtClean="0">
                          <a:solidFill>
                            <a:srgbClr val="0000FF"/>
                          </a:solidFill>
                          <a:latin typeface="新宋体"/>
                          <a:ea typeface="新宋体"/>
                        </a:rPr>
                        <a:t>this</a:t>
                      </a:r>
                      <a:r>
                        <a:rPr lang="en-US" altLang="zh-CN" sz="1400" b="1" dirty="0" smtClean="0">
                          <a:solidFill>
                            <a:srgbClr val="000000"/>
                          </a:solidFill>
                          <a:latin typeface="新宋体"/>
                          <a:ea typeface="新宋体"/>
                        </a:rPr>
                        <a:t>._</a:t>
                      </a:r>
                      <a:r>
                        <a:rPr lang="en-US" altLang="zh-CN" sz="1400" b="1" dirty="0" err="1" smtClean="0">
                          <a:solidFill>
                            <a:srgbClr val="000000"/>
                          </a:solidFill>
                          <a:latin typeface="新宋体"/>
                          <a:ea typeface="新宋体"/>
                        </a:rPr>
                        <a:t>BillGlobalParameterPageId</a:t>
                      </a:r>
                      <a:r>
                        <a:rPr lang="en-US" altLang="zh-CN" sz="1400" b="1" dirty="0" smtClean="0">
                          <a:solidFill>
                            <a:srgbClr val="000000"/>
                          </a:solidFill>
                          <a:latin typeface="新宋体"/>
                          <a:ea typeface="新宋体"/>
                        </a:rPr>
                        <a:t>);</a:t>
                      </a:r>
                    </a:p>
                    <a:p>
                      <a:r>
                        <a:rPr lang="en-US" altLang="zh-CN" sz="1400" b="1" dirty="0" smtClean="0">
                          <a:solidFill>
                            <a:srgbClr val="000000"/>
                          </a:solidFill>
                          <a:latin typeface="新宋体"/>
                          <a:ea typeface="新宋体"/>
                        </a:rPr>
                        <a:t>         </a:t>
                      </a:r>
                      <a:r>
                        <a:rPr lang="en-US" altLang="zh-CN" sz="1400" b="1" dirty="0" smtClean="0">
                          <a:solidFill>
                            <a:srgbClr val="0000FF"/>
                          </a:solidFill>
                          <a:latin typeface="新宋体"/>
                          <a:ea typeface="新宋体"/>
                        </a:rPr>
                        <a:t>if</a:t>
                      </a:r>
                      <a:r>
                        <a:rPr lang="en-US" altLang="zh-CN" sz="1400" b="1" dirty="0" smtClean="0">
                          <a:solidFill>
                            <a:srgbClr val="000000"/>
                          </a:solidFill>
                          <a:latin typeface="新宋体"/>
                          <a:ea typeface="新宋体"/>
                        </a:rPr>
                        <a:t> (</a:t>
                      </a:r>
                      <a:r>
                        <a:rPr lang="en-US" altLang="zh-CN" sz="1400" b="1" dirty="0" err="1" smtClean="0">
                          <a:solidFill>
                            <a:srgbClr val="000000"/>
                          </a:solidFill>
                          <a:latin typeface="新宋体"/>
                          <a:ea typeface="新宋体"/>
                        </a:rPr>
                        <a:t>billView</a:t>
                      </a:r>
                      <a:r>
                        <a:rPr lang="en-US" altLang="zh-CN" sz="1400" b="1" dirty="0" smtClean="0">
                          <a:solidFill>
                            <a:srgbClr val="000000"/>
                          </a:solidFill>
                          <a:latin typeface="新宋体"/>
                          <a:ea typeface="新宋体"/>
                        </a:rPr>
                        <a:t> != </a:t>
                      </a:r>
                      <a:r>
                        <a:rPr lang="en-US" altLang="zh-CN" sz="1400" b="1" dirty="0" smtClean="0">
                          <a:solidFill>
                            <a:srgbClr val="0000FF"/>
                          </a:solidFill>
                          <a:latin typeface="新宋体"/>
                          <a:ea typeface="新宋体"/>
                        </a:rPr>
                        <a:t>null</a:t>
                      </a:r>
                      <a:r>
                        <a:rPr lang="en-US" altLang="zh-CN" sz="1400" b="1" dirty="0" smtClean="0">
                          <a:solidFill>
                            <a:srgbClr val="000000"/>
                          </a:solidFill>
                          <a:latin typeface="新宋体"/>
                          <a:ea typeface="新宋体"/>
                        </a:rPr>
                        <a:t> &amp;&amp; </a:t>
                      </a:r>
                      <a:r>
                        <a:rPr lang="en-US" altLang="zh-CN" sz="1400" b="1" dirty="0" err="1" smtClean="0">
                          <a:solidFill>
                            <a:srgbClr val="000000"/>
                          </a:solidFill>
                          <a:latin typeface="新宋体"/>
                          <a:ea typeface="新宋体"/>
                        </a:rPr>
                        <a:t>billView.Model.DataChanged</a:t>
                      </a:r>
                      <a:r>
                        <a:rPr lang="en-US" altLang="zh-CN" sz="1400" b="1" dirty="0" smtClean="0">
                          <a:solidFill>
                            <a:srgbClr val="000000"/>
                          </a:solidFill>
                          <a:latin typeface="新宋体"/>
                          <a:ea typeface="新宋体"/>
                        </a:rPr>
                        <a:t>)</a:t>
                      </a:r>
                    </a:p>
                    <a:p>
                      <a:r>
                        <a:rPr lang="zh-CN" altLang="en-US" sz="1400" b="1" dirty="0" smtClean="0">
                          <a:solidFill>
                            <a:srgbClr val="000000"/>
                          </a:solidFill>
                          <a:latin typeface="新宋体"/>
                          <a:ea typeface="新宋体"/>
                        </a:rPr>
                        <a:t>         </a:t>
                      </a:r>
                      <a:r>
                        <a:rPr lang="en-US" altLang="zh-CN" sz="1400" b="1" dirty="0" smtClean="0">
                          <a:solidFill>
                            <a:srgbClr val="000000"/>
                          </a:solidFill>
                          <a:latin typeface="新宋体"/>
                          <a:ea typeface="新宋体"/>
                        </a:rPr>
                        <a:t>{</a:t>
                      </a:r>
                    </a:p>
                    <a:p>
                      <a:r>
                        <a:rPr lang="en-US" altLang="zh-CN" sz="1400" b="1" dirty="0" smtClean="0">
                          <a:solidFill>
                            <a:srgbClr val="000000"/>
                          </a:solidFill>
                          <a:latin typeface="新宋体"/>
                          <a:ea typeface="新宋体"/>
                        </a:rPr>
                        <a:t>              </a:t>
                      </a:r>
                      <a:r>
                        <a:rPr lang="en-US" altLang="zh-CN" sz="1400" b="1" dirty="0" err="1" smtClean="0">
                          <a:solidFill>
                            <a:srgbClr val="000000"/>
                          </a:solidFill>
                          <a:latin typeface="新宋体"/>
                          <a:ea typeface="新宋体"/>
                        </a:rPr>
                        <a:t>e.Cancel</a:t>
                      </a:r>
                      <a:r>
                        <a:rPr lang="en-US" altLang="zh-CN" sz="1400" b="1" dirty="0" smtClean="0">
                          <a:solidFill>
                            <a:srgbClr val="000000"/>
                          </a:solidFill>
                          <a:latin typeface="新宋体"/>
                          <a:ea typeface="新宋体"/>
                        </a:rPr>
                        <a:t> = </a:t>
                      </a:r>
                      <a:r>
                        <a:rPr lang="en-US" altLang="zh-CN" sz="1400" b="1" dirty="0" smtClean="0">
                          <a:solidFill>
                            <a:srgbClr val="0000FF"/>
                          </a:solidFill>
                          <a:latin typeface="新宋体"/>
                          <a:ea typeface="新宋体"/>
                        </a:rPr>
                        <a:t>true</a:t>
                      </a:r>
                      <a:r>
                        <a:rPr lang="en-US" altLang="zh-CN" sz="1400" b="1" dirty="0" smtClean="0">
                          <a:solidFill>
                            <a:srgbClr val="000000"/>
                          </a:solidFill>
                          <a:latin typeface="新宋体"/>
                          <a:ea typeface="新宋体"/>
                        </a:rPr>
                        <a:t>;</a:t>
                      </a:r>
                    </a:p>
                    <a:p>
                      <a:r>
                        <a:rPr lang="en-US" altLang="zh-CN" sz="1400" b="1" dirty="0" smtClean="0">
                          <a:solidFill>
                            <a:srgbClr val="000000"/>
                          </a:solidFill>
                          <a:latin typeface="新宋体"/>
                          <a:ea typeface="新宋体"/>
                        </a:rPr>
                        <a:t>              </a:t>
                      </a:r>
                      <a:r>
                        <a:rPr lang="en-US" altLang="zh-CN" sz="1400" b="1" dirty="0" err="1" smtClean="0">
                          <a:solidFill>
                            <a:srgbClr val="0000FF"/>
                          </a:solidFill>
                          <a:latin typeface="新宋体"/>
                          <a:ea typeface="新宋体"/>
                        </a:rPr>
                        <a:t>this</a:t>
                      </a:r>
                      <a:r>
                        <a:rPr lang="en-US" altLang="zh-CN" sz="1400" b="1" dirty="0" err="1" smtClean="0">
                          <a:solidFill>
                            <a:srgbClr val="000000"/>
                          </a:solidFill>
                          <a:latin typeface="新宋体"/>
                          <a:ea typeface="新宋体"/>
                        </a:rPr>
                        <a:t>.View.ShowMessage</a:t>
                      </a:r>
                      <a:r>
                        <a:rPr lang="en-US" altLang="zh-CN" sz="1400" b="1" dirty="0" smtClean="0">
                          <a:solidFill>
                            <a:srgbClr val="000000"/>
                          </a:solidFill>
                          <a:latin typeface="新宋体"/>
                          <a:ea typeface="新宋体"/>
                        </a:rPr>
                        <a:t>(</a:t>
                      </a:r>
                      <a:r>
                        <a:rPr lang="en-US" altLang="zh-CN" sz="1400" b="1" dirty="0" smtClean="0">
                          <a:solidFill>
                            <a:srgbClr val="A31515"/>
                          </a:solidFill>
                          <a:latin typeface="新宋体"/>
                          <a:ea typeface="新宋体"/>
                        </a:rPr>
                        <a:t>"</a:t>
                      </a:r>
                      <a:r>
                        <a:rPr lang="zh-CN" altLang="en-US" sz="1400" b="1" dirty="0" smtClean="0">
                          <a:solidFill>
                            <a:srgbClr val="A31515"/>
                          </a:solidFill>
                          <a:latin typeface="新宋体"/>
                          <a:ea typeface="新宋体"/>
                        </a:rPr>
                        <a:t>配置信息已修改，是否保存？</a:t>
                      </a:r>
                      <a:r>
                        <a:rPr lang="en-US" altLang="zh-CN" sz="1400" b="1" dirty="0" smtClean="0">
                          <a:solidFill>
                            <a:srgbClr val="A31515"/>
                          </a:solidFill>
                          <a:latin typeface="新宋体"/>
                          <a:ea typeface="新宋体"/>
                        </a:rPr>
                        <a:t>"</a:t>
                      </a:r>
                      <a:r>
                        <a:rPr lang="en-US" altLang="zh-CN" sz="1400" b="1" dirty="0" smtClean="0">
                          <a:solidFill>
                            <a:srgbClr val="000000"/>
                          </a:solidFill>
                          <a:latin typeface="新宋体"/>
                          <a:ea typeface="新宋体"/>
                        </a:rPr>
                        <a:t>, </a:t>
                      </a:r>
                      <a:r>
                        <a:rPr lang="en-US" altLang="zh-CN" sz="1400" kern="0" dirty="0" err="1" smtClean="0">
                          <a:solidFill>
                            <a:srgbClr val="2B91AF"/>
                          </a:solidFill>
                          <a:effectLst/>
                          <a:highlight>
                            <a:srgbClr val="FFFFFF"/>
                          </a:highlight>
                          <a:latin typeface="Consolas"/>
                          <a:ea typeface="宋体"/>
                          <a:cs typeface="Consolas"/>
                        </a:rPr>
                        <a:t>MessageBoxOptions</a:t>
                      </a:r>
                      <a:r>
                        <a:rPr lang="en-US" altLang="zh-CN" sz="1400" b="1" dirty="0" err="1" smtClean="0">
                          <a:solidFill>
                            <a:srgbClr val="000000"/>
                          </a:solidFill>
                          <a:latin typeface="新宋体"/>
                          <a:ea typeface="新宋体"/>
                        </a:rPr>
                        <a:t>.YesNo</a:t>
                      </a:r>
                      <a:r>
                        <a:rPr lang="en-US" altLang="zh-CN" sz="1400" b="1" dirty="0" smtClean="0">
                          <a:solidFill>
                            <a:srgbClr val="000000"/>
                          </a:solidFill>
                          <a:latin typeface="新宋体"/>
                          <a:ea typeface="新宋体"/>
                        </a:rPr>
                        <a:t>,   </a:t>
                      </a:r>
                      <a:r>
                        <a:rPr lang="en-US" altLang="zh-CN" sz="1400" b="1" dirty="0" smtClean="0">
                          <a:solidFill>
                            <a:srgbClr val="0000FF"/>
                          </a:solidFill>
                          <a:latin typeface="新宋体"/>
                          <a:ea typeface="新宋体"/>
                        </a:rPr>
                        <a:t>new</a:t>
                      </a:r>
                      <a:r>
                        <a:rPr lang="en-US" altLang="zh-CN" sz="1400" b="1" dirty="0" smtClean="0">
                          <a:solidFill>
                            <a:srgbClr val="000000"/>
                          </a:solidFill>
                          <a:latin typeface="新宋体"/>
                          <a:ea typeface="新宋体"/>
                        </a:rPr>
                        <a:t> </a:t>
                      </a:r>
                      <a:r>
                        <a:rPr lang="en-US" altLang="zh-CN" sz="1400" kern="0" dirty="0" smtClean="0">
                          <a:solidFill>
                            <a:srgbClr val="2B91AF"/>
                          </a:solidFill>
                          <a:effectLst/>
                          <a:highlight>
                            <a:srgbClr val="FFFFFF"/>
                          </a:highlight>
                          <a:latin typeface="Consolas"/>
                          <a:ea typeface="宋体"/>
                          <a:cs typeface="Consolas"/>
                        </a:rPr>
                        <a:t>Action</a:t>
                      </a:r>
                      <a:r>
                        <a:rPr lang="en-US" altLang="zh-CN" sz="1400" b="1" dirty="0" smtClean="0">
                          <a:solidFill>
                            <a:srgbClr val="000000"/>
                          </a:solidFill>
                          <a:latin typeface="新宋体"/>
                          <a:ea typeface="新宋体"/>
                        </a:rPr>
                        <a:t>&lt;</a:t>
                      </a:r>
                      <a:r>
                        <a:rPr lang="en-US" altLang="zh-CN" sz="1400" kern="0" dirty="0" err="1" smtClean="0">
                          <a:solidFill>
                            <a:srgbClr val="2B91AF"/>
                          </a:solidFill>
                          <a:effectLst/>
                          <a:highlight>
                            <a:srgbClr val="FFFFFF"/>
                          </a:highlight>
                          <a:latin typeface="Consolas"/>
                          <a:ea typeface="宋体"/>
                          <a:cs typeface="Consolas"/>
                        </a:rPr>
                        <a:t>MessageBoxResult</a:t>
                      </a:r>
                      <a:r>
                        <a:rPr lang="en-US" altLang="zh-CN" sz="1400" b="1" dirty="0" smtClean="0">
                          <a:solidFill>
                            <a:srgbClr val="000000"/>
                          </a:solidFill>
                          <a:latin typeface="新宋体"/>
                          <a:ea typeface="新宋体"/>
                        </a:rPr>
                        <a:t>&gt;((result) =&gt;</a:t>
                      </a:r>
                    </a:p>
                    <a:p>
                      <a:r>
                        <a:rPr lang="zh-CN" altLang="en-US" sz="1400" b="1" dirty="0" smtClean="0">
                          <a:solidFill>
                            <a:srgbClr val="000000"/>
                          </a:solidFill>
                          <a:latin typeface="新宋体"/>
                          <a:ea typeface="新宋体"/>
                        </a:rPr>
                        <a:t>              </a:t>
                      </a:r>
                      <a:r>
                        <a:rPr lang="en-US" altLang="zh-CN" sz="1400" b="1" dirty="0" smtClean="0">
                          <a:solidFill>
                            <a:srgbClr val="000000"/>
                          </a:solidFill>
                          <a:latin typeface="新宋体"/>
                          <a:ea typeface="新宋体"/>
                        </a:rPr>
                        <a:t>{</a:t>
                      </a:r>
                    </a:p>
                    <a:p>
                      <a:r>
                        <a:rPr lang="en-US" altLang="zh-CN" sz="1400" b="1" dirty="0" smtClean="0">
                          <a:solidFill>
                            <a:srgbClr val="000000"/>
                          </a:solidFill>
                          <a:latin typeface="新宋体"/>
                          <a:ea typeface="新宋体"/>
                        </a:rPr>
                        <a:t>                  </a:t>
                      </a:r>
                      <a:r>
                        <a:rPr lang="en-US" altLang="zh-CN" sz="1400" b="1" dirty="0" smtClean="0">
                          <a:solidFill>
                            <a:srgbClr val="0000FF"/>
                          </a:solidFill>
                          <a:latin typeface="新宋体"/>
                          <a:ea typeface="新宋体"/>
                        </a:rPr>
                        <a:t>if</a:t>
                      </a:r>
                      <a:r>
                        <a:rPr lang="en-US" altLang="zh-CN" sz="1400" b="1" dirty="0" smtClean="0">
                          <a:solidFill>
                            <a:srgbClr val="000000"/>
                          </a:solidFill>
                          <a:latin typeface="新宋体"/>
                          <a:ea typeface="新宋体"/>
                        </a:rPr>
                        <a:t> (result == </a:t>
                      </a:r>
                      <a:r>
                        <a:rPr lang="en-US" altLang="zh-CN" sz="1400" kern="0" dirty="0" err="1" smtClean="0">
                          <a:solidFill>
                            <a:srgbClr val="2B91AF"/>
                          </a:solidFill>
                          <a:effectLst/>
                          <a:highlight>
                            <a:srgbClr val="FFFFFF"/>
                          </a:highlight>
                          <a:latin typeface="Consolas"/>
                          <a:ea typeface="宋体"/>
                          <a:cs typeface="Consolas"/>
                        </a:rPr>
                        <a:t>MessageBoxResult</a:t>
                      </a:r>
                      <a:r>
                        <a:rPr lang="en-US" altLang="zh-CN" sz="1400" b="1" dirty="0" err="1" smtClean="0">
                          <a:solidFill>
                            <a:srgbClr val="000000"/>
                          </a:solidFill>
                          <a:latin typeface="新宋体"/>
                          <a:ea typeface="新宋体"/>
                        </a:rPr>
                        <a:t>.Yes</a:t>
                      </a:r>
                      <a:r>
                        <a:rPr lang="en-US" altLang="zh-CN" sz="1400" b="1" dirty="0" smtClean="0">
                          <a:solidFill>
                            <a:srgbClr val="000000"/>
                          </a:solidFill>
                          <a:latin typeface="新宋体"/>
                          <a:ea typeface="新宋体"/>
                        </a:rPr>
                        <a:t>)</a:t>
                      </a:r>
                    </a:p>
                    <a:p>
                      <a:r>
                        <a:rPr lang="zh-CN" altLang="en-US" sz="1400" b="1" dirty="0" smtClean="0">
                          <a:solidFill>
                            <a:srgbClr val="000000"/>
                          </a:solidFill>
                          <a:latin typeface="新宋体"/>
                          <a:ea typeface="新宋体"/>
                        </a:rPr>
                        <a:t>                  </a:t>
                      </a:r>
                      <a:r>
                        <a:rPr lang="en-US" altLang="zh-CN" sz="1400" b="1" dirty="0" smtClean="0">
                          <a:solidFill>
                            <a:srgbClr val="000000"/>
                          </a:solidFill>
                          <a:latin typeface="新宋体"/>
                          <a:ea typeface="新宋体"/>
                        </a:rPr>
                        <a:t>{</a:t>
                      </a:r>
                    </a:p>
                    <a:p>
                      <a:r>
                        <a:rPr lang="en-US" altLang="zh-CN" sz="1400" b="1" dirty="0" smtClean="0">
                          <a:solidFill>
                            <a:srgbClr val="000000"/>
                          </a:solidFill>
                          <a:latin typeface="新宋体"/>
                          <a:ea typeface="新宋体"/>
                        </a:rPr>
                        <a:t>                       </a:t>
                      </a:r>
                      <a:r>
                        <a:rPr lang="en-US" altLang="zh-CN" sz="1400" b="1" dirty="0" err="1" smtClean="0">
                          <a:solidFill>
                            <a:srgbClr val="000000"/>
                          </a:solidFill>
                          <a:latin typeface="新宋体"/>
                          <a:ea typeface="新宋体"/>
                        </a:rPr>
                        <a:t>SaveSetting</a:t>
                      </a:r>
                      <a:r>
                        <a:rPr lang="en-US" altLang="zh-CN" sz="1400" b="1" dirty="0" smtClean="0">
                          <a:solidFill>
                            <a:srgbClr val="000000"/>
                          </a:solidFill>
                          <a:latin typeface="新宋体"/>
                          <a:ea typeface="新宋体"/>
                        </a:rPr>
                        <a:t>(</a:t>
                      </a:r>
                      <a:r>
                        <a:rPr lang="en-US" altLang="zh-CN" sz="1400" b="1" dirty="0" err="1" smtClean="0">
                          <a:solidFill>
                            <a:srgbClr val="000000"/>
                          </a:solidFill>
                          <a:latin typeface="新宋体"/>
                          <a:ea typeface="新宋体"/>
                        </a:rPr>
                        <a:t>billView</a:t>
                      </a:r>
                      <a:r>
                        <a:rPr lang="en-US" altLang="zh-CN" sz="1400" b="1" dirty="0" smtClean="0">
                          <a:solidFill>
                            <a:srgbClr val="000000"/>
                          </a:solidFill>
                          <a:latin typeface="新宋体"/>
                          <a:ea typeface="新宋体"/>
                        </a:rPr>
                        <a:t>);</a:t>
                      </a:r>
                    </a:p>
                    <a:p>
                      <a:r>
                        <a:rPr lang="zh-CN" altLang="en-US" sz="1400" b="1" dirty="0" smtClean="0">
                          <a:solidFill>
                            <a:srgbClr val="000000"/>
                          </a:solidFill>
                          <a:latin typeface="新宋体"/>
                          <a:ea typeface="新宋体"/>
                        </a:rPr>
                        <a:t>                  </a:t>
                      </a:r>
                      <a:r>
                        <a:rPr lang="en-US" altLang="zh-CN" sz="1400" b="1" dirty="0" smtClean="0">
                          <a:solidFill>
                            <a:srgbClr val="000000"/>
                          </a:solidFill>
                          <a:latin typeface="新宋体"/>
                          <a:ea typeface="新宋体"/>
                        </a:rPr>
                        <a:t>}</a:t>
                      </a:r>
                    </a:p>
                    <a:p>
                      <a:r>
                        <a:rPr lang="en-US" altLang="zh-CN" sz="1400" b="1" dirty="0" smtClean="0">
                          <a:solidFill>
                            <a:srgbClr val="000000"/>
                          </a:solidFill>
                          <a:latin typeface="新宋体"/>
                          <a:ea typeface="新宋体"/>
                        </a:rPr>
                        <a:t>                  </a:t>
                      </a:r>
                      <a:r>
                        <a:rPr lang="en-US" altLang="zh-CN" sz="1400" b="1" dirty="0" err="1" smtClean="0">
                          <a:solidFill>
                            <a:srgbClr val="0000FF"/>
                          </a:solidFill>
                          <a:latin typeface="新宋体"/>
                          <a:ea typeface="新宋体"/>
                        </a:rPr>
                        <a:t>this</a:t>
                      </a:r>
                      <a:r>
                        <a:rPr lang="en-US" altLang="zh-CN" sz="1400" b="1" dirty="0" err="1" smtClean="0">
                          <a:solidFill>
                            <a:srgbClr val="000000"/>
                          </a:solidFill>
                          <a:latin typeface="新宋体"/>
                          <a:ea typeface="新宋体"/>
                        </a:rPr>
                        <a:t>.View.Close</a:t>
                      </a:r>
                      <a:r>
                        <a:rPr lang="en-US" altLang="zh-CN" sz="1400" b="1" dirty="0" smtClean="0">
                          <a:solidFill>
                            <a:srgbClr val="000000"/>
                          </a:solidFill>
                          <a:latin typeface="新宋体"/>
                          <a:ea typeface="新宋体"/>
                        </a:rPr>
                        <a:t>();</a:t>
                      </a:r>
                    </a:p>
                    <a:p>
                      <a:r>
                        <a:rPr lang="zh-CN" altLang="en-US" sz="1400" b="1" dirty="0" smtClean="0">
                          <a:solidFill>
                            <a:srgbClr val="000000"/>
                          </a:solidFill>
                          <a:latin typeface="新宋体"/>
                          <a:ea typeface="新宋体"/>
                        </a:rPr>
                        <a:t>              </a:t>
                      </a:r>
                      <a:r>
                        <a:rPr lang="en-US" altLang="zh-CN" sz="1400" b="1" dirty="0" smtClean="0">
                          <a:solidFill>
                            <a:srgbClr val="000000"/>
                          </a:solidFill>
                          <a:latin typeface="新宋体"/>
                          <a:ea typeface="新宋体"/>
                        </a:rPr>
                        <a:t>}));                   </a:t>
                      </a:r>
                    </a:p>
                    <a:p>
                      <a:r>
                        <a:rPr lang="zh-CN" altLang="en-US" sz="1400" b="1" dirty="0" smtClean="0">
                          <a:solidFill>
                            <a:srgbClr val="000000"/>
                          </a:solidFill>
                          <a:latin typeface="新宋体"/>
                          <a:ea typeface="新宋体"/>
                        </a:rPr>
                        <a:t>          </a:t>
                      </a:r>
                      <a:r>
                        <a:rPr lang="en-US" altLang="zh-CN" sz="1400" b="1" dirty="0" smtClean="0">
                          <a:solidFill>
                            <a:srgbClr val="000000"/>
                          </a:solidFill>
                          <a:latin typeface="新宋体"/>
                          <a:ea typeface="新宋体"/>
                        </a:rPr>
                        <a:t>}</a:t>
                      </a:r>
                    </a:p>
                    <a:p>
                      <a:r>
                        <a:rPr lang="zh-CN" altLang="en-US" sz="1400" b="1" dirty="0" smtClean="0">
                          <a:solidFill>
                            <a:srgbClr val="000000"/>
                          </a:solidFill>
                          <a:latin typeface="新宋体"/>
                          <a:ea typeface="新宋体"/>
                        </a:rPr>
                        <a:t>     </a:t>
                      </a:r>
                      <a:r>
                        <a:rPr lang="en-US" altLang="zh-CN" sz="1400" b="1" dirty="0" smtClean="0">
                          <a:solidFill>
                            <a:srgbClr val="000000"/>
                          </a:solidFill>
                          <a:latin typeface="新宋体"/>
                          <a:ea typeface="新宋体"/>
                        </a:rPr>
                        <a:t>}</a:t>
                      </a:r>
                    </a:p>
                    <a:p>
                      <a:r>
                        <a:rPr lang="en-US" altLang="zh-CN" sz="1400" b="1" dirty="0" smtClean="0">
                          <a:solidFill>
                            <a:srgbClr val="000000"/>
                          </a:solidFill>
                          <a:latin typeface="新宋体"/>
                          <a:ea typeface="新宋体"/>
                        </a:rPr>
                        <a:t>     </a:t>
                      </a:r>
                      <a:r>
                        <a:rPr lang="en-US" altLang="zh-CN" sz="1400" b="1" dirty="0" err="1" smtClean="0">
                          <a:solidFill>
                            <a:srgbClr val="0000FF"/>
                          </a:solidFill>
                          <a:latin typeface="新宋体"/>
                          <a:ea typeface="新宋体"/>
                        </a:rPr>
                        <a:t>base</a:t>
                      </a:r>
                      <a:r>
                        <a:rPr lang="en-US" altLang="zh-CN" sz="1400" b="1" dirty="0" err="1" smtClean="0">
                          <a:solidFill>
                            <a:srgbClr val="000000"/>
                          </a:solidFill>
                          <a:latin typeface="新宋体"/>
                          <a:ea typeface="新宋体"/>
                        </a:rPr>
                        <a:t>.BeforeDoOperation</a:t>
                      </a:r>
                      <a:r>
                        <a:rPr lang="en-US" altLang="zh-CN" sz="1400" b="1" dirty="0" smtClean="0">
                          <a:solidFill>
                            <a:srgbClr val="000000"/>
                          </a:solidFill>
                          <a:latin typeface="新宋体"/>
                          <a:ea typeface="新宋体"/>
                        </a:rPr>
                        <a:t>(e);</a:t>
                      </a:r>
                    </a:p>
                    <a:p>
                      <a:r>
                        <a:rPr lang="en-US" altLang="zh-CN" sz="1400" b="1" dirty="0" smtClean="0">
                          <a:solidFill>
                            <a:srgbClr val="000000"/>
                          </a:solidFill>
                          <a:latin typeface="新宋体"/>
                          <a:ea typeface="新宋体"/>
                        </a:rPr>
                        <a:t>}</a:t>
                      </a:r>
                      <a:endParaRPr kumimoji="0" lang="zh-CN" altLang="zh-CN" sz="1400" b="1" i="0" u="none" strike="noStrike" cap="none" normalizeH="0" baseline="0" dirty="0" smtClean="0">
                        <a:ln>
                          <a:noFill/>
                        </a:ln>
                        <a:solidFill>
                          <a:schemeClr val="tx1"/>
                        </a:solidFill>
                        <a:effectLst/>
                        <a:latin typeface="+mn-ea"/>
                        <a:ea typeface="+mn-ea"/>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7875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581192"/>
            <a:ext cx="835342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ListViewClick</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列表项目单击</a:t>
            </a:r>
            <a:r>
              <a:rPr lang="zh-CN" altLang="en-US" dirty="0">
                <a:latin typeface="微软雅黑" pitchFamily="34" charset="-122"/>
                <a:ea typeface="微软雅黑" pitchFamily="34" charset="-122"/>
              </a:rPr>
              <a:t>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en-US" sz="1800" dirty="0" smtClean="0"/>
              <a:t>列表控件数据行单击时</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业务逻辑</a:t>
            </a:r>
            <a:r>
              <a:rPr lang="zh-CN" altLang="zh-CN" sz="1800" dirty="0" smtClean="0"/>
              <a:t>由</a:t>
            </a:r>
            <a:r>
              <a:rPr lang="zh-CN" altLang="zh-CN" sz="1800" dirty="0"/>
              <a:t>插件</a:t>
            </a:r>
            <a:r>
              <a:rPr lang="zh-CN" altLang="zh-CN" sz="1800" dirty="0" smtClean="0"/>
              <a:t>决定，</a:t>
            </a:r>
            <a:r>
              <a:rPr lang="en-US" altLang="zh-CN" sz="1800" dirty="0" smtClean="0"/>
              <a:t>BOS</a:t>
            </a:r>
            <a:r>
              <a:rPr lang="zh-CN" altLang="zh-CN" sz="1800" dirty="0"/>
              <a:t>平台不做任何干预</a:t>
            </a:r>
            <a:endParaRPr lang="en-US" altLang="zh-CN" sz="1800" dirty="0">
              <a:solidFill>
                <a:prstClr val="black"/>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733218549"/>
              </p:ext>
            </p:extLst>
          </p:nvPr>
        </p:nvGraphicFramePr>
        <p:xfrm>
          <a:off x="179512" y="1707654"/>
          <a:ext cx="8784976" cy="4176712"/>
        </p:xfrm>
        <a:graphic>
          <a:graphicData uri="http://schemas.openxmlformats.org/drawingml/2006/table">
            <a:tbl>
              <a:tblPr/>
              <a:tblGrid>
                <a:gridCol w="8784976"/>
              </a:tblGrid>
              <a:tr h="4176712">
                <a:tc>
                  <a:txBody>
                    <a:bodyPr/>
                    <a:lstStyle/>
                    <a:p>
                      <a:pPr>
                        <a:spcAft>
                          <a:spcPts val="0"/>
                        </a:spcAft>
                      </a:pPr>
                      <a:r>
                        <a:rPr lang="en-US" altLang="zh-CN" sz="1400" dirty="0" smtClean="0">
                          <a:latin typeface="+mn-ea"/>
                          <a:ea typeface="+mn-ea"/>
                        </a:rPr>
                        <a:t>          </a:t>
                      </a:r>
                    </a:p>
                    <a:p>
                      <a:r>
                        <a:rPr lang="en-US" altLang="zh-CN" sz="1400" kern="0" dirty="0" smtClean="0">
                          <a:solidFill>
                            <a:srgbClr val="0000FF"/>
                          </a:solidFill>
                          <a:highlight>
                            <a:srgbClr val="FFFFFF"/>
                          </a:highlight>
                          <a:latin typeface="+mn-ea"/>
                          <a:ea typeface="+mn-ea"/>
                          <a:cs typeface="Consolas"/>
                        </a:rPr>
                        <a:t>               </a:t>
                      </a:r>
                      <a:r>
                        <a:rPr lang="en-US" altLang="zh-CN" sz="1400" kern="0" dirty="0" smtClean="0">
                          <a:solidFill>
                            <a:srgbClr val="0000FF"/>
                          </a:solidFill>
                          <a:effectLst/>
                          <a:highlight>
                            <a:srgbClr val="FFFFFF"/>
                          </a:highlight>
                          <a:latin typeface="Consolas"/>
                          <a:ea typeface="宋体"/>
                          <a:cs typeface="Consolas"/>
                        </a:rPr>
                        <a:t>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ListViewClick</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ListViewClickArgs</a:t>
                      </a:r>
                      <a:r>
                        <a:rPr lang="en-US" altLang="zh-CN" sz="1400" kern="0" dirty="0" smtClean="0">
                          <a:solidFill>
                            <a:srgbClr val="000000"/>
                          </a:solidFill>
                          <a:effectLst/>
                          <a:highlight>
                            <a:srgbClr val="FFFFFF"/>
                          </a:highlight>
                          <a:latin typeface="Consolas"/>
                          <a:ea typeface="宋体"/>
                          <a:cs typeface="Consolas"/>
                        </a:rPr>
                        <a:t> e)</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kern="0" dirty="0" smtClean="0">
                          <a:solidFill>
                            <a:srgbClr val="0000FF"/>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base</a:t>
                      </a:r>
                      <a:r>
                        <a:rPr lang="en-US" altLang="zh-CN" sz="1400" kern="0" dirty="0" err="1" smtClean="0">
                          <a:solidFill>
                            <a:srgbClr val="000000"/>
                          </a:solidFill>
                          <a:effectLst/>
                          <a:highlight>
                            <a:srgbClr val="FFFFFF"/>
                          </a:highlight>
                          <a:latin typeface="Consolas"/>
                          <a:ea typeface="宋体"/>
                          <a:cs typeface="Consolas"/>
                        </a:rPr>
                        <a:t>.ListViewClick</a:t>
                      </a:r>
                      <a:r>
                        <a:rPr lang="en-US" altLang="zh-CN" sz="1400" kern="0" dirty="0" smtClean="0">
                          <a:solidFill>
                            <a:srgbClr val="000000"/>
                          </a:solidFill>
                          <a:effectLst/>
                          <a:highlight>
                            <a:srgbClr val="FFFFFF"/>
                          </a:highlight>
                          <a:latin typeface="Consolas"/>
                          <a:ea typeface="宋体"/>
                          <a:cs typeface="Consolas"/>
                        </a:rPr>
                        <a:t>(e);</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kern="0" dirty="0" smtClean="0">
                          <a:solidFill>
                            <a:srgbClr val="0000FF"/>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.View.ShowMessage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C00000"/>
                          </a:solidFill>
                          <a:effectLst/>
                          <a:highlight>
                            <a:srgbClr val="FFFFFF"/>
                          </a:highlight>
                          <a:latin typeface="Consolas"/>
                          <a:ea typeface="宋体"/>
                          <a:cs typeface="Consolas"/>
                        </a:rPr>
                        <a:t>“</a:t>
                      </a:r>
                      <a:r>
                        <a:rPr lang="zh-CN" altLang="en-US" sz="1400" kern="0" dirty="0" smtClean="0">
                          <a:solidFill>
                            <a:srgbClr val="C00000"/>
                          </a:solidFill>
                          <a:effectLst/>
                          <a:highlight>
                            <a:srgbClr val="FFFFFF"/>
                          </a:highlight>
                          <a:latin typeface="Consolas"/>
                          <a:ea typeface="宋体"/>
                          <a:cs typeface="Consolas"/>
                        </a:rPr>
                        <a:t>选中行主键值</a:t>
                      </a:r>
                      <a:r>
                        <a:rPr lang="en-US" altLang="zh-CN" sz="1400" kern="0" dirty="0" smtClean="0">
                          <a:solidFill>
                            <a:srgbClr val="C00000"/>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err="1" smtClean="0">
                          <a:solidFill>
                            <a:srgbClr val="000000"/>
                          </a:solidFill>
                          <a:effectLst/>
                          <a:highlight>
                            <a:srgbClr val="FFFFFF"/>
                          </a:highlight>
                          <a:latin typeface="Consolas"/>
                          <a:ea typeface="宋体"/>
                          <a:cs typeface="Consolas"/>
                        </a:rPr>
                        <a:t>e.SelectItemId</a:t>
                      </a:r>
                      <a:r>
                        <a:rPr lang="en-US" altLang="zh-CN" sz="1400" kern="0" dirty="0" smtClean="0">
                          <a:solidFill>
                            <a:srgbClr val="000000"/>
                          </a:solidFill>
                          <a:effectLst/>
                          <a:highlight>
                            <a:srgbClr val="FFFFFF"/>
                          </a:highlight>
                          <a:latin typeface="Consolas"/>
                          <a:ea typeface="宋体"/>
                          <a:cs typeface="Consolas"/>
                        </a:rPr>
                        <a:t>);</a:t>
                      </a:r>
                      <a:endParaRPr lang="en-US" altLang="zh-CN" sz="1400" kern="0" dirty="0" smtClean="0">
                        <a:solidFill>
                          <a:srgbClr val="0000FF"/>
                        </a:solidFill>
                        <a:effectLst/>
                        <a:highlight>
                          <a:srgbClr val="FFFFFF"/>
                        </a:highlight>
                        <a:latin typeface="Consolas"/>
                        <a:ea typeface="宋体"/>
                        <a:cs typeface="Consola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kern="0" dirty="0" smtClean="0">
                          <a:solidFill>
                            <a:srgbClr val="000000"/>
                          </a:solidFill>
                          <a:effectLst/>
                          <a:highlight>
                            <a:srgbClr val="FFFFFF"/>
                          </a:highlight>
                          <a:latin typeface="Consolas"/>
                          <a:ea typeface="宋体"/>
                          <a:cs typeface="Consolas"/>
                        </a:rPr>
                        <a:t>        }</a:t>
                      </a:r>
                      <a:endParaRPr kumimoji="0" lang="zh-CN" altLang="zh-CN" sz="1400" b="0" i="0" u="none" strike="noStrike" cap="none" normalizeH="0" baseline="0" dirty="0" smtClean="0">
                        <a:ln>
                          <a:noFill/>
                        </a:ln>
                        <a:solidFill>
                          <a:schemeClr val="tx1"/>
                        </a:solidFill>
                        <a:effectLst/>
                        <a:latin typeface="+mn-ea"/>
                        <a:ea typeface="+mn-ea"/>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59093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562726"/>
            <a:ext cx="8353425"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TreeNodeClick</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树控件节点单击</a:t>
            </a:r>
            <a:r>
              <a:rPr lang="zh-CN" altLang="en-US" dirty="0">
                <a:latin typeface="微软雅黑" pitchFamily="34" charset="-122"/>
                <a:ea typeface="微软雅黑" pitchFamily="34" charset="-122"/>
              </a:rPr>
              <a:t>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en-US" sz="1800" dirty="0"/>
              <a:t>点击</a:t>
            </a:r>
            <a:r>
              <a:rPr lang="zh-CN" altLang="en-US" sz="1800" dirty="0" smtClean="0"/>
              <a:t>树</a:t>
            </a:r>
            <a:r>
              <a:rPr lang="zh-CN" altLang="en-US" sz="1800" dirty="0"/>
              <a:t>控件节点</a:t>
            </a:r>
            <a:r>
              <a:rPr lang="zh-CN" altLang="zh-CN" sz="1800" dirty="0" smtClean="0"/>
              <a:t>时</a:t>
            </a:r>
            <a:r>
              <a:rPr lang="zh-CN" altLang="zh-CN" sz="1800" dirty="0"/>
              <a:t>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业务逻辑</a:t>
            </a:r>
            <a:r>
              <a:rPr lang="zh-CN" altLang="zh-CN" sz="1800" dirty="0" smtClean="0"/>
              <a:t>由</a:t>
            </a:r>
            <a:r>
              <a:rPr lang="zh-CN" altLang="zh-CN" sz="1800" dirty="0"/>
              <a:t>插件</a:t>
            </a:r>
            <a:r>
              <a:rPr lang="zh-CN" altLang="zh-CN" sz="1800" dirty="0" smtClean="0"/>
              <a:t>决定，</a:t>
            </a:r>
            <a:r>
              <a:rPr lang="en-US" altLang="zh-CN" sz="1800" dirty="0" smtClean="0"/>
              <a:t>BOS</a:t>
            </a:r>
            <a:r>
              <a:rPr lang="zh-CN" altLang="zh-CN" sz="1800" dirty="0"/>
              <a:t>平台不做任何干预</a:t>
            </a:r>
            <a:endParaRPr lang="en-US" altLang="zh-CN" sz="1800" dirty="0">
              <a:solidFill>
                <a:prstClr val="black"/>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027527994"/>
              </p:ext>
            </p:extLst>
          </p:nvPr>
        </p:nvGraphicFramePr>
        <p:xfrm>
          <a:off x="179512" y="1707654"/>
          <a:ext cx="8784976" cy="4176712"/>
        </p:xfrm>
        <a:graphic>
          <a:graphicData uri="http://schemas.openxmlformats.org/drawingml/2006/table">
            <a:tbl>
              <a:tblPr/>
              <a:tblGrid>
                <a:gridCol w="8784976"/>
              </a:tblGrid>
              <a:tr h="4176712">
                <a:tc>
                  <a:txBody>
                    <a:bodyPr/>
                    <a:lstStyle/>
                    <a:p>
                      <a:pPr>
                        <a:spcAft>
                          <a:spcPts val="0"/>
                        </a:spcAft>
                      </a:pPr>
                      <a:r>
                        <a:rPr lang="en-US" altLang="zh-CN" sz="1400" dirty="0" smtClean="0">
                          <a:latin typeface="+mn-ea"/>
                          <a:ea typeface="+mn-ea"/>
                        </a:rPr>
                        <a:t>          </a:t>
                      </a:r>
                    </a:p>
                    <a:p>
                      <a:r>
                        <a:rPr lang="en-US" altLang="zh-CN" sz="1400" kern="0" dirty="0" smtClean="0">
                          <a:solidFill>
                            <a:srgbClr val="0000FF"/>
                          </a:solidFill>
                          <a:highlight>
                            <a:srgbClr val="FFFFFF"/>
                          </a:highlight>
                          <a:latin typeface="+mn-ea"/>
                          <a:ea typeface="+mn-ea"/>
                          <a:cs typeface="Consolas"/>
                        </a:rPr>
                        <a:t>               </a:t>
                      </a:r>
                      <a:r>
                        <a:rPr lang="en-US" altLang="zh-CN" sz="1400" kern="0" dirty="0" smtClean="0">
                          <a:solidFill>
                            <a:srgbClr val="0000FF"/>
                          </a:solidFill>
                          <a:effectLst/>
                          <a:highlight>
                            <a:srgbClr val="FFFFFF"/>
                          </a:highlight>
                          <a:latin typeface="Consolas"/>
                          <a:ea typeface="宋体"/>
                          <a:cs typeface="Consolas"/>
                        </a:rPr>
                        <a:t>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TreeNodeClick</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TreeNodeArgs</a:t>
                      </a:r>
                      <a:r>
                        <a:rPr lang="en-US" altLang="zh-CN" sz="1400" kern="0" dirty="0" smtClean="0">
                          <a:solidFill>
                            <a:srgbClr val="000000"/>
                          </a:solidFill>
                          <a:effectLst/>
                          <a:highlight>
                            <a:srgbClr val="FFFFFF"/>
                          </a:highlight>
                          <a:latin typeface="Consolas"/>
                          <a:ea typeface="宋体"/>
                          <a:cs typeface="Consolas"/>
                        </a:rPr>
                        <a:t> e)</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kern="0" dirty="0" smtClean="0">
                          <a:solidFill>
                            <a:srgbClr val="0000FF"/>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base</a:t>
                      </a:r>
                      <a:r>
                        <a:rPr lang="en-US" altLang="zh-CN" sz="1400" kern="0" dirty="0" err="1" smtClean="0">
                          <a:solidFill>
                            <a:srgbClr val="000000"/>
                          </a:solidFill>
                          <a:effectLst/>
                          <a:highlight>
                            <a:srgbClr val="FFFFFF"/>
                          </a:highlight>
                          <a:latin typeface="Consolas"/>
                          <a:ea typeface="宋体"/>
                          <a:cs typeface="Consolas"/>
                        </a:rPr>
                        <a:t>.TreeNodeClick</a:t>
                      </a:r>
                      <a:r>
                        <a:rPr lang="en-US" altLang="zh-CN" sz="1400" kern="0" dirty="0" smtClean="0">
                          <a:solidFill>
                            <a:srgbClr val="000000"/>
                          </a:solidFill>
                          <a:effectLst/>
                          <a:highlight>
                            <a:srgbClr val="FFFFFF"/>
                          </a:highlight>
                          <a:latin typeface="Consolas"/>
                          <a:ea typeface="宋体"/>
                          <a:cs typeface="Consolas"/>
                        </a:rPr>
                        <a:t>(e);</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kern="0" dirty="0" smtClean="0">
                          <a:solidFill>
                            <a:srgbClr val="0000FF"/>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.View.ShowMessage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C00000"/>
                          </a:solidFill>
                          <a:effectLst/>
                          <a:highlight>
                            <a:srgbClr val="FFFFFF"/>
                          </a:highlight>
                          <a:latin typeface="Consolas"/>
                          <a:ea typeface="宋体"/>
                          <a:cs typeface="Consolas"/>
                        </a:rPr>
                        <a:t>“</a:t>
                      </a:r>
                      <a:r>
                        <a:rPr lang="zh-CN" altLang="en-US" sz="1400" kern="0" dirty="0" smtClean="0">
                          <a:solidFill>
                            <a:srgbClr val="C00000"/>
                          </a:solidFill>
                          <a:effectLst/>
                          <a:highlight>
                            <a:srgbClr val="FFFFFF"/>
                          </a:highlight>
                          <a:latin typeface="Consolas"/>
                          <a:ea typeface="宋体"/>
                          <a:cs typeface="Consolas"/>
                        </a:rPr>
                        <a:t>树控件标识</a:t>
                      </a:r>
                      <a:r>
                        <a:rPr lang="en-US" altLang="zh-CN" sz="1400" kern="0" dirty="0" smtClean="0">
                          <a:solidFill>
                            <a:srgbClr val="C00000"/>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err="1" smtClean="0">
                          <a:solidFill>
                            <a:srgbClr val="000000"/>
                          </a:solidFill>
                          <a:effectLst/>
                          <a:highlight>
                            <a:srgbClr val="FFFFFF"/>
                          </a:highlight>
                          <a:latin typeface="Consolas"/>
                          <a:ea typeface="宋体"/>
                          <a:cs typeface="Consolas"/>
                        </a:rPr>
                        <a:t>e.Key</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smtClean="0">
                          <a:solidFill>
                            <a:srgbClr val="C00000"/>
                          </a:solidFill>
                          <a:effectLst/>
                          <a:highlight>
                            <a:srgbClr val="FFFFFF"/>
                          </a:highlight>
                          <a:latin typeface="Consolas"/>
                          <a:ea typeface="宋体"/>
                          <a:cs typeface="Consolas"/>
                        </a:rPr>
                        <a:t>“ </a:t>
                      </a:r>
                      <a:r>
                        <a:rPr lang="zh-CN" altLang="en-US" sz="1400" kern="0" dirty="0" smtClean="0">
                          <a:solidFill>
                            <a:srgbClr val="C00000"/>
                          </a:solidFill>
                          <a:effectLst/>
                          <a:highlight>
                            <a:srgbClr val="FFFFFF"/>
                          </a:highlight>
                          <a:latin typeface="Consolas"/>
                          <a:ea typeface="宋体"/>
                          <a:cs typeface="Consolas"/>
                        </a:rPr>
                        <a:t>节点内码</a:t>
                      </a:r>
                      <a:r>
                        <a:rPr lang="en-US" altLang="zh-CN" sz="1400" kern="0" dirty="0" smtClean="0">
                          <a:solidFill>
                            <a:srgbClr val="C00000"/>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err="1" smtClean="0">
                          <a:solidFill>
                            <a:srgbClr val="000000"/>
                          </a:solidFill>
                          <a:effectLst/>
                          <a:highlight>
                            <a:srgbClr val="FFFFFF"/>
                          </a:highlight>
                          <a:latin typeface="Consolas"/>
                          <a:ea typeface="宋体"/>
                          <a:cs typeface="Consolas"/>
                        </a:rPr>
                        <a:t>e.NodeId</a:t>
                      </a:r>
                      <a:r>
                        <a:rPr lang="en-US" altLang="zh-CN" sz="1400" kern="0" dirty="0" smtClean="0">
                          <a:solidFill>
                            <a:srgbClr val="000000"/>
                          </a:solidFill>
                          <a:effectLst/>
                          <a:highlight>
                            <a:srgbClr val="FFFFFF"/>
                          </a:highlight>
                          <a:latin typeface="Consolas"/>
                          <a:ea typeface="宋体"/>
                          <a:cs typeface="Consola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kern="0" dirty="0" smtClean="0">
                          <a:solidFill>
                            <a:srgbClr val="0000FF"/>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e.Cancel</a:t>
                      </a:r>
                      <a:r>
                        <a:rPr lang="en-US" altLang="zh-CN" sz="1400" kern="0" dirty="0" smtClean="0">
                          <a:solidFill>
                            <a:srgbClr val="0000FF"/>
                          </a:solidFill>
                          <a:effectLst/>
                          <a:highlight>
                            <a:srgbClr val="FFFFFF"/>
                          </a:highlight>
                          <a:latin typeface="Consolas"/>
                          <a:ea typeface="宋体"/>
                          <a:cs typeface="Consolas"/>
                        </a:rPr>
                        <a:t> = true; </a:t>
                      </a:r>
                      <a:r>
                        <a:rPr lang="en-US" altLang="zh-CN" sz="1400" kern="0" dirty="0" smtClean="0">
                          <a:solidFill>
                            <a:srgbClr val="00B050"/>
                          </a:solidFill>
                          <a:effectLst/>
                          <a:highlight>
                            <a:srgbClr val="FFFFFF"/>
                          </a:highlight>
                          <a:latin typeface="Consolas"/>
                          <a:ea typeface="宋体"/>
                          <a:cs typeface="Consolas"/>
                        </a:rPr>
                        <a:t>//</a:t>
                      </a:r>
                      <a:r>
                        <a:rPr lang="zh-CN" altLang="en-US" sz="1400" kern="0" dirty="0" smtClean="0">
                          <a:solidFill>
                            <a:srgbClr val="00B050"/>
                          </a:solidFill>
                          <a:effectLst/>
                          <a:highlight>
                            <a:srgbClr val="FFFFFF"/>
                          </a:highlight>
                          <a:latin typeface="Consolas"/>
                          <a:ea typeface="宋体"/>
                          <a:cs typeface="Consolas"/>
                        </a:rPr>
                        <a:t>终止执行系统内置逻辑</a:t>
                      </a:r>
                      <a:endParaRPr lang="en-US" altLang="zh-CN" sz="1400" kern="0" dirty="0" smtClean="0">
                        <a:solidFill>
                          <a:srgbClr val="00B050"/>
                        </a:solidFill>
                        <a:effectLst/>
                        <a:highlight>
                          <a:srgbClr val="FFFFFF"/>
                        </a:highlight>
                        <a:latin typeface="Consolas"/>
                        <a:ea typeface="宋体"/>
                        <a:cs typeface="Consola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kern="0" dirty="0" smtClean="0">
                          <a:solidFill>
                            <a:srgbClr val="000000"/>
                          </a:solidFill>
                          <a:effectLst/>
                          <a:highlight>
                            <a:srgbClr val="FFFFFF"/>
                          </a:highlight>
                          <a:latin typeface="Consolas"/>
                          <a:ea typeface="宋体"/>
                          <a:cs typeface="Consolas"/>
                        </a:rPr>
                        <a:t>        }</a:t>
                      </a:r>
                      <a:endParaRPr kumimoji="0" lang="zh-CN" altLang="zh-CN" sz="1400" b="0" i="0" u="none" strike="noStrike" cap="none" normalizeH="0" baseline="0" dirty="0" smtClean="0">
                        <a:ln>
                          <a:noFill/>
                        </a:ln>
                        <a:solidFill>
                          <a:schemeClr val="tx1"/>
                        </a:solidFill>
                        <a:effectLst/>
                        <a:latin typeface="+mn-ea"/>
                        <a:ea typeface="+mn-ea"/>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203949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581192"/>
            <a:ext cx="835342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EntityRowClick</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分录行单击</a:t>
            </a:r>
            <a:r>
              <a:rPr lang="zh-CN" altLang="en-US" dirty="0">
                <a:latin typeface="微软雅黑" pitchFamily="34" charset="-122"/>
                <a:ea typeface="微软雅黑" pitchFamily="34" charset="-122"/>
              </a:rPr>
              <a:t>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分录</a:t>
            </a:r>
            <a:r>
              <a:rPr lang="zh-CN" altLang="zh-CN" sz="1800" dirty="0"/>
              <a:t>行单击时触发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smtClean="0"/>
              <a:t>设置</a:t>
            </a:r>
            <a:r>
              <a:rPr lang="zh-CN" altLang="zh-CN" sz="1800" dirty="0"/>
              <a:t>菜单是否可用、刷新代理</a:t>
            </a:r>
            <a:r>
              <a:rPr lang="zh-CN" altLang="zh-CN" sz="1800" dirty="0" smtClean="0"/>
              <a:t>字段等</a:t>
            </a:r>
            <a:endParaRPr lang="en-US" altLang="zh-CN" sz="1800" dirty="0">
              <a:solidFill>
                <a:prstClr val="black"/>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735200785"/>
              </p:ext>
            </p:extLst>
          </p:nvPr>
        </p:nvGraphicFramePr>
        <p:xfrm>
          <a:off x="179512" y="1707654"/>
          <a:ext cx="8784976" cy="4176712"/>
        </p:xfrm>
        <a:graphic>
          <a:graphicData uri="http://schemas.openxmlformats.org/drawingml/2006/table">
            <a:tbl>
              <a:tblPr/>
              <a:tblGrid>
                <a:gridCol w="8784976"/>
              </a:tblGrid>
              <a:tr h="4176712">
                <a:tc>
                  <a:txBody>
                    <a:bodyPr/>
                    <a:lstStyle/>
                    <a:p>
                      <a:pPr>
                        <a:spcAft>
                          <a:spcPts val="0"/>
                        </a:spcAft>
                      </a:pPr>
                      <a:r>
                        <a:rPr lang="en-US" altLang="zh-CN" sz="1400" dirty="0" smtClean="0">
                          <a:latin typeface="+mn-ea"/>
                          <a:ea typeface="+mn-ea"/>
                        </a:rPr>
                        <a:t>          </a:t>
                      </a:r>
                    </a:p>
                    <a:p>
                      <a:pPr algn="l">
                        <a:spcAft>
                          <a:spcPts val="0"/>
                        </a:spcAft>
                      </a:pPr>
                      <a:r>
                        <a:rPr lang="en-US" altLang="zh-CN" sz="1400" kern="0" dirty="0" smtClean="0">
                          <a:solidFill>
                            <a:srgbClr val="0000FF"/>
                          </a:solidFill>
                          <a:highlight>
                            <a:srgbClr val="FFFFFF"/>
                          </a:highlight>
                          <a:latin typeface="+mn-ea"/>
                          <a:ea typeface="+mn-ea"/>
                          <a:cs typeface="Consolas"/>
                        </a:rPr>
                        <a:t>               </a:t>
                      </a:r>
                      <a:r>
                        <a:rPr lang="en-US" altLang="zh-CN" sz="1400" kern="0" dirty="0" smtClean="0">
                          <a:solidFill>
                            <a:srgbClr val="0000FF"/>
                          </a:solidFill>
                          <a:effectLst/>
                          <a:highlight>
                            <a:srgbClr val="FFFFFF"/>
                          </a:highlight>
                          <a:latin typeface="Consolas"/>
                          <a:ea typeface="宋体"/>
                          <a:cs typeface="Consolas"/>
                        </a:rPr>
                        <a:t>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EntityRowClick</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EntityRowClickEventArgs</a:t>
                      </a:r>
                      <a:r>
                        <a:rPr lang="en-US" altLang="zh-CN" sz="1400" kern="0" dirty="0" smtClean="0">
                          <a:solidFill>
                            <a:srgbClr val="000000"/>
                          </a:solidFill>
                          <a:effectLst/>
                          <a:highlight>
                            <a:srgbClr val="FFFFFF"/>
                          </a:highlight>
                          <a:latin typeface="Consolas"/>
                          <a:ea typeface="宋体"/>
                          <a:cs typeface="Consolas"/>
                        </a:rPr>
                        <a:t> e)</a:t>
                      </a:r>
                      <a:endParaRPr lang="zh-CN" altLang="zh-CN" sz="1600" kern="100" dirty="0" smtClean="0">
                        <a:effectLst/>
                        <a:latin typeface="+mn-lt"/>
                        <a:ea typeface="宋体"/>
                        <a:cs typeface="Times New Roman"/>
                      </a:endParaRPr>
                    </a:p>
                    <a:p>
                      <a:pPr indent="60325"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marL="133350"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string</a:t>
                      </a:r>
                      <a:r>
                        <a:rPr lang="en-US" altLang="zh-CN" sz="1400" kern="0" dirty="0" smtClean="0">
                          <a:solidFill>
                            <a:srgbClr val="000000"/>
                          </a:solidFill>
                          <a:effectLst/>
                          <a:highlight>
                            <a:srgbClr val="FFFFFF"/>
                          </a:highlight>
                          <a:latin typeface="Consolas"/>
                          <a:ea typeface="宋体"/>
                          <a:cs typeface="Consolas"/>
                        </a:rPr>
                        <a:t> hooked =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.View.Model.GetValue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err="1" smtClean="0">
                          <a:solidFill>
                            <a:srgbClr val="A31515"/>
                          </a:solidFill>
                          <a:effectLst/>
                          <a:highlight>
                            <a:srgbClr val="FFFFFF"/>
                          </a:highlight>
                          <a:latin typeface="Consolas"/>
                          <a:ea typeface="宋体"/>
                          <a:cs typeface="Consolas"/>
                        </a:rPr>
                        <a:t>FHooked</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e.row</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00"/>
                          </a:solidFill>
                          <a:effectLst/>
                          <a:highlight>
                            <a:srgbClr val="FFFFFF"/>
                          </a:highlight>
                          <a:latin typeface="Consolas"/>
                          <a:ea typeface="宋体"/>
                          <a:cs typeface="Consolas"/>
                        </a:rPr>
                        <a:t>ToString</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marL="133350"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marL="133350"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if</a:t>
                      </a:r>
                      <a:r>
                        <a:rPr lang="en-US" altLang="zh-CN" sz="1400" kern="0" dirty="0" smtClean="0">
                          <a:solidFill>
                            <a:srgbClr val="000000"/>
                          </a:solidFill>
                          <a:effectLst/>
                          <a:highlight>
                            <a:srgbClr val="FFFFFF"/>
                          </a:highlight>
                          <a:latin typeface="Consolas"/>
                          <a:ea typeface="宋体"/>
                          <a:cs typeface="Consolas"/>
                        </a:rPr>
                        <a:t> (hooked == </a:t>
                      </a:r>
                      <a:r>
                        <a:rPr lang="en-US" altLang="zh-CN" sz="1400" kern="0" dirty="0" smtClean="0">
                          <a:solidFill>
                            <a:srgbClr val="A31515"/>
                          </a:solidFill>
                          <a:effectLst/>
                          <a:highlight>
                            <a:srgbClr val="FFFFFF"/>
                          </a:highlight>
                          <a:latin typeface="Consolas"/>
                          <a:ea typeface="宋体"/>
                          <a:cs typeface="Consolas"/>
                        </a:rPr>
                        <a:t>"1"</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marL="133350"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marL="133350"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设置</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行删除</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菜单不可用</a:t>
                      </a:r>
                      <a:endParaRPr lang="zh-CN" altLang="zh-CN" sz="1600" kern="100" dirty="0" smtClean="0">
                        <a:effectLst/>
                        <a:latin typeface="+mn-lt"/>
                        <a:ea typeface="宋体"/>
                        <a:cs typeface="Times New Roman"/>
                      </a:endParaRPr>
                    </a:p>
                    <a:p>
                      <a:pPr marL="133350"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.View.GetBarItem</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err="1" smtClean="0">
                          <a:solidFill>
                            <a:srgbClr val="A31515"/>
                          </a:solidFill>
                          <a:effectLst/>
                          <a:highlight>
                            <a:srgbClr val="FFFFFF"/>
                          </a:highlight>
                          <a:latin typeface="Consolas"/>
                          <a:ea typeface="宋体"/>
                          <a:cs typeface="Consolas"/>
                        </a:rPr>
                        <a:t>FExpEntity</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err="1" smtClean="0">
                          <a:solidFill>
                            <a:srgbClr val="A31515"/>
                          </a:solidFill>
                          <a:effectLst/>
                          <a:highlight>
                            <a:srgbClr val="FFFFFF"/>
                          </a:highlight>
                          <a:latin typeface="Consolas"/>
                          <a:ea typeface="宋体"/>
                          <a:cs typeface="Consolas"/>
                        </a:rPr>
                        <a:t>tbDelRow</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).Enabled = </a:t>
                      </a:r>
                      <a:r>
                        <a:rPr lang="en-US" altLang="zh-CN" sz="1400" kern="0" dirty="0" smtClean="0">
                          <a:solidFill>
                            <a:srgbClr val="0000FF"/>
                          </a:solidFill>
                          <a:effectLst/>
                          <a:highlight>
                            <a:srgbClr val="FFFFFF"/>
                          </a:highlight>
                          <a:latin typeface="Consolas"/>
                          <a:ea typeface="宋体"/>
                          <a:cs typeface="Consolas"/>
                        </a:rPr>
                        <a:t>false</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marL="133350"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marL="133350"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else</a:t>
                      </a:r>
                      <a:endParaRPr lang="zh-CN" altLang="zh-CN" sz="1600" kern="100" dirty="0" smtClean="0">
                        <a:effectLst/>
                        <a:latin typeface="+mn-lt"/>
                        <a:ea typeface="宋体"/>
                        <a:cs typeface="Times New Roman"/>
                      </a:endParaRPr>
                    </a:p>
                    <a:p>
                      <a:pPr marL="133350"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marL="133350"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设置</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行删除</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菜单可用</a:t>
                      </a:r>
                      <a:endParaRPr lang="zh-CN" altLang="zh-CN" sz="1600" kern="100" dirty="0" smtClean="0">
                        <a:effectLst/>
                        <a:latin typeface="+mn-lt"/>
                        <a:ea typeface="宋体"/>
                        <a:cs typeface="Times New Roman"/>
                      </a:endParaRPr>
                    </a:p>
                    <a:p>
                      <a:pPr marL="133350"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.View.GetBarItem</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err="1" smtClean="0">
                          <a:solidFill>
                            <a:srgbClr val="A31515"/>
                          </a:solidFill>
                          <a:effectLst/>
                          <a:highlight>
                            <a:srgbClr val="FFFFFF"/>
                          </a:highlight>
                          <a:latin typeface="Consolas"/>
                          <a:ea typeface="宋体"/>
                          <a:cs typeface="Consolas"/>
                        </a:rPr>
                        <a:t>FExpEntity</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err="1" smtClean="0">
                          <a:solidFill>
                            <a:srgbClr val="A31515"/>
                          </a:solidFill>
                          <a:effectLst/>
                          <a:highlight>
                            <a:srgbClr val="FFFFFF"/>
                          </a:highlight>
                          <a:latin typeface="Consolas"/>
                          <a:ea typeface="宋体"/>
                          <a:cs typeface="Consolas"/>
                        </a:rPr>
                        <a:t>tbDelRow</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).Enabled = </a:t>
                      </a:r>
                      <a:r>
                        <a:rPr lang="en-US" altLang="zh-CN" sz="1400" kern="0" dirty="0" smtClean="0">
                          <a:solidFill>
                            <a:srgbClr val="0000FF"/>
                          </a:solidFill>
                          <a:effectLst/>
                          <a:highlight>
                            <a:srgbClr val="FFFFFF"/>
                          </a:highlight>
                          <a:latin typeface="Consolas"/>
                          <a:ea typeface="宋体"/>
                          <a:cs typeface="Consolas"/>
                        </a:rPr>
                        <a:t>true</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marL="133350"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r>
                        <a:rPr lang="en-US" altLang="zh-CN" sz="1400" kern="0" dirty="0" smtClean="0">
                          <a:solidFill>
                            <a:srgbClr val="000000"/>
                          </a:solidFill>
                          <a:effectLst/>
                          <a:highlight>
                            <a:srgbClr val="FFFFFF"/>
                          </a:highlight>
                          <a:latin typeface="Consolas"/>
                          <a:ea typeface="宋体"/>
                          <a:cs typeface="Consolas"/>
                        </a:rPr>
                        <a:t>        }</a:t>
                      </a:r>
                      <a:endParaRPr kumimoji="0" lang="zh-CN" altLang="zh-CN" sz="1400" b="0" i="0" u="none" strike="noStrike" cap="none" normalizeH="0" baseline="0" dirty="0" smtClean="0">
                        <a:ln>
                          <a:noFill/>
                        </a:ln>
                        <a:solidFill>
                          <a:schemeClr val="tx1"/>
                        </a:solidFill>
                        <a:effectLst/>
                        <a:latin typeface="+mn-ea"/>
                        <a:ea typeface="+mn-ea"/>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13884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custDataLst>
              <p:tags r:id="rId1"/>
            </p:custDataLst>
          </p:nvPr>
        </p:nvSpPr>
        <p:spPr bwMode="auto">
          <a:xfrm>
            <a:off x="1072183" y="699542"/>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dirty="0">
                <a:latin typeface="Impact" panose="020B0806030902050204" pitchFamily="34" charset="0"/>
                <a:ea typeface="华文隶书" pitchFamily="2" charset="-122"/>
                <a:cs typeface="Verdana" panose="020B0604030504040204" pitchFamily="34" charset="0"/>
              </a:rPr>
              <a:t>Content</a:t>
            </a:r>
            <a:endParaRPr lang="zh-CN" altLang="en-US" sz="2700" dirty="0">
              <a:latin typeface="Impact" panose="020B0806030902050204" pitchFamily="34" charset="0"/>
              <a:ea typeface="华文隶书" pitchFamily="2" charset="-122"/>
              <a:cs typeface="Verdana" panose="020B0604030504040204" pitchFamily="34" charset="0"/>
            </a:endParaRPr>
          </a:p>
        </p:txBody>
      </p:sp>
      <p:cxnSp>
        <p:nvCxnSpPr>
          <p:cNvPr id="14" name="直接连接符 13"/>
          <p:cNvCxnSpPr/>
          <p:nvPr>
            <p:custDataLst>
              <p:tags r:id="rId2"/>
            </p:custDataLst>
          </p:nvPr>
        </p:nvCxnSpPr>
        <p:spPr>
          <a:xfrm>
            <a:off x="2395067" y="791368"/>
            <a:ext cx="0" cy="2242690"/>
          </a:xfrm>
          <a:prstGeom prst="line">
            <a:avLst/>
          </a:prstGeom>
          <a:noFill/>
          <a:ln w="12700" cap="flat" cmpd="sng" algn="ctr">
            <a:solidFill>
              <a:schemeClr val="bg2">
                <a:lumMod val="90000"/>
              </a:schemeClr>
            </a:solidFill>
            <a:prstDash val="solid"/>
          </a:ln>
          <a:effectLst/>
        </p:spPr>
      </p:cxnSp>
      <p:cxnSp>
        <p:nvCxnSpPr>
          <p:cNvPr id="15" name="直接连接符 14"/>
          <p:cNvCxnSpPr/>
          <p:nvPr>
            <p:custDataLst>
              <p:tags r:id="rId3"/>
            </p:custDataLst>
          </p:nvPr>
        </p:nvCxnSpPr>
        <p:spPr>
          <a:xfrm>
            <a:off x="987101" y="1131590"/>
            <a:ext cx="2025254" cy="0"/>
          </a:xfrm>
          <a:prstGeom prst="line">
            <a:avLst/>
          </a:prstGeom>
          <a:noFill/>
          <a:ln w="12700" cap="flat" cmpd="sng" algn="ctr">
            <a:solidFill>
              <a:schemeClr val="bg2">
                <a:lumMod val="90000"/>
              </a:schemeClr>
            </a:solidFill>
            <a:prstDash val="solid"/>
          </a:ln>
          <a:effectLst/>
        </p:spPr>
      </p:cxnSp>
      <p:sp>
        <p:nvSpPr>
          <p:cNvPr id="16" name="TextBox 33"/>
          <p:cNvSpPr txBox="1"/>
          <p:nvPr>
            <p:custDataLst>
              <p:tags r:id="rId4"/>
            </p:custDataLst>
          </p:nvPr>
        </p:nvSpPr>
        <p:spPr>
          <a:xfrm>
            <a:off x="1869792" y="1448197"/>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17" name="TextBox 34"/>
          <p:cNvSpPr txBox="1"/>
          <p:nvPr>
            <p:custDataLst>
              <p:tags r:id="rId5"/>
            </p:custDataLst>
          </p:nvPr>
        </p:nvSpPr>
        <p:spPr>
          <a:xfrm>
            <a:off x="1869792" y="197930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02</a:t>
            </a:r>
          </a:p>
        </p:txBody>
      </p:sp>
      <p:sp>
        <p:nvSpPr>
          <p:cNvPr id="18" name="TextBox 35"/>
          <p:cNvSpPr txBox="1"/>
          <p:nvPr>
            <p:custDataLst>
              <p:tags r:id="rId6"/>
            </p:custDataLst>
          </p:nvPr>
        </p:nvSpPr>
        <p:spPr>
          <a:xfrm>
            <a:off x="1869792" y="2519946"/>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a:t>
            </a:r>
            <a:r>
              <a:rPr lang="en-US" altLang="zh-CN"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3</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19" name="矩形 18"/>
          <p:cNvSpPr/>
          <p:nvPr>
            <p:custDataLst>
              <p:tags r:id="rId7"/>
            </p:custDataLst>
          </p:nvPr>
        </p:nvSpPr>
        <p:spPr>
          <a:xfrm>
            <a:off x="2402002" y="1510638"/>
            <a:ext cx="2169998"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400" b="1" kern="0" dirty="0" smtClean="0">
                <a:solidFill>
                  <a:srgbClr val="FFFFFF"/>
                </a:solidFill>
                <a:latin typeface="+mj-ea"/>
                <a:ea typeface="+mj-ea"/>
                <a:cs typeface="Arial" panose="020B0604020202020204" pitchFamily="34" charset="0"/>
              </a:rPr>
              <a:t>金蝶云星空插件架构概述</a:t>
            </a:r>
            <a:endParaRPr lang="en-US" sz="1400" b="1" kern="0" dirty="0">
              <a:solidFill>
                <a:srgbClr val="FFFFFF"/>
              </a:solidFill>
              <a:latin typeface="+mj-ea"/>
              <a:ea typeface="+mj-ea"/>
              <a:cs typeface="Arial" panose="020B0604020202020204" pitchFamily="34" charset="0"/>
            </a:endParaRPr>
          </a:p>
        </p:txBody>
      </p:sp>
      <p:sp>
        <p:nvSpPr>
          <p:cNvPr id="20" name="矩形 19"/>
          <p:cNvSpPr/>
          <p:nvPr>
            <p:custDataLst>
              <p:tags r:id="rId8"/>
            </p:custDataLst>
          </p:nvPr>
        </p:nvSpPr>
        <p:spPr>
          <a:xfrm>
            <a:off x="2402002" y="2045229"/>
            <a:ext cx="245803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业务插件介绍</a:t>
            </a:r>
            <a:endParaRPr lang="zh-CN" altLang="en-US" sz="1400" b="1" kern="0" dirty="0">
              <a:solidFill>
                <a:srgbClr val="FFFFFF"/>
              </a:solidFill>
              <a:latin typeface="+mj-ea"/>
              <a:ea typeface="+mj-ea"/>
              <a:cs typeface="Arial" panose="020B0604020202020204" pitchFamily="34" charset="0"/>
            </a:endParaRPr>
          </a:p>
        </p:txBody>
      </p:sp>
      <p:sp>
        <p:nvSpPr>
          <p:cNvPr id="21" name="矩形 20"/>
          <p:cNvSpPr/>
          <p:nvPr>
            <p:custDataLst>
              <p:tags r:id="rId9"/>
            </p:custDataLst>
          </p:nvPr>
        </p:nvSpPr>
        <p:spPr>
          <a:xfrm>
            <a:off x="2402002" y="2588154"/>
            <a:ext cx="2746062"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插件开发介绍</a:t>
            </a:r>
            <a:endParaRPr lang="zh-CN" altLang="en-US" sz="1400" b="1" kern="0" dirty="0">
              <a:solidFill>
                <a:srgbClr val="FFFFFF"/>
              </a:solidFill>
              <a:latin typeface="+mj-ea"/>
              <a:ea typeface="+mj-ea"/>
              <a:cs typeface="Arial" panose="020B0604020202020204" pitchFamily="34" charset="0"/>
            </a:endParaRPr>
          </a:p>
        </p:txBody>
      </p:sp>
      <p:sp>
        <p:nvSpPr>
          <p:cNvPr id="22" name="TextBox 35"/>
          <p:cNvSpPr txBox="1"/>
          <p:nvPr>
            <p:custDataLst>
              <p:tags r:id="rId10"/>
            </p:custDataLst>
          </p:nvPr>
        </p:nvSpPr>
        <p:spPr>
          <a:xfrm>
            <a:off x="1865054" y="3057520"/>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04</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3" name="矩形 22"/>
          <p:cNvSpPr/>
          <p:nvPr>
            <p:custDataLst>
              <p:tags r:id="rId11"/>
            </p:custDataLst>
          </p:nvPr>
        </p:nvSpPr>
        <p:spPr>
          <a:xfrm>
            <a:off x="2402235" y="3125728"/>
            <a:ext cx="3033861"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案例演练</a:t>
            </a:r>
            <a:endParaRPr lang="zh-CN" altLang="en-US" sz="1400" b="1" kern="0" dirty="0">
              <a:solidFill>
                <a:srgbClr val="FFFFFF"/>
              </a:solidFill>
              <a:latin typeface="+mj-ea"/>
              <a:ea typeface="+mj-ea"/>
              <a:cs typeface="Arial" panose="020B0604020202020204" pitchFamily="34" charset="0"/>
            </a:endParaRPr>
          </a:p>
        </p:txBody>
      </p:sp>
    </p:spTree>
    <p:extLst>
      <p:ext uri="{BB962C8B-B14F-4D97-AF65-F5344CB8AC3E}">
        <p14:creationId xmlns:p14="http://schemas.microsoft.com/office/powerpoint/2010/main" val="23750321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buFont typeface="Wingdings" pitchFamily="2" charset="2"/>
              <a:buChar char="ü"/>
              <a:defRPr/>
            </a:pPr>
            <a:r>
              <a:rPr lang="zh-CN" altLang="en-US" dirty="0" smtClean="0">
                <a:latin typeface="+mn-ea"/>
              </a:rPr>
              <a:t>单据维护界面新增一个复选框</a:t>
            </a:r>
            <a:r>
              <a:rPr lang="en-US" altLang="zh-CN" dirty="0" smtClean="0">
                <a:latin typeface="+mn-ea"/>
              </a:rPr>
              <a:t>(checkbox)</a:t>
            </a:r>
            <a:r>
              <a:rPr lang="zh-CN" altLang="en-US" dirty="0" smtClean="0">
                <a:latin typeface="+mn-ea"/>
              </a:rPr>
              <a:t>，保存单据时，如果复选框是勾选的，则执行保存；如果没有勾选，则提示禁止保存，并且取消后台保存操作。</a:t>
            </a:r>
            <a:endParaRPr lang="en-US" altLang="zh-CN" dirty="0" smtClean="0">
              <a:latin typeface="+mn-ea"/>
            </a:endParaRPr>
          </a:p>
        </p:txBody>
      </p:sp>
      <p:sp>
        <p:nvSpPr>
          <p:cNvPr id="3" name="标题 2"/>
          <p:cNvSpPr>
            <a:spLocks noGrp="1"/>
          </p:cNvSpPr>
          <p:nvPr>
            <p:ph type="title"/>
          </p:nvPr>
        </p:nvSpPr>
        <p:spPr/>
        <p:txBody>
          <a:bodyPr/>
          <a:lstStyle/>
          <a:p>
            <a:r>
              <a:rPr lang="zh-CN" altLang="en-US" dirty="0" smtClean="0"/>
              <a:t>课堂测验</a:t>
            </a:r>
            <a:endParaRPr lang="zh-CN" altLang="en-US" dirty="0"/>
          </a:p>
        </p:txBody>
      </p:sp>
    </p:spTree>
    <p:extLst>
      <p:ext uri="{BB962C8B-B14F-4D97-AF65-F5344CB8AC3E}">
        <p14:creationId xmlns:p14="http://schemas.microsoft.com/office/powerpoint/2010/main" val="9912159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Model</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627534"/>
            <a:ext cx="835342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CreateNewData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数据模型</a:t>
            </a:r>
            <a:r>
              <a:rPr lang="zh-CN" altLang="en-US" dirty="0">
                <a:latin typeface="微软雅黑" pitchFamily="34" charset="-122"/>
                <a:ea typeface="微软雅黑" pitchFamily="34" charset="-122"/>
              </a:rPr>
              <a:t>创建实体对象事件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en-US" altLang="zh-CN" sz="1800" dirty="0"/>
              <a:t>View</a:t>
            </a:r>
            <a:r>
              <a:rPr lang="zh-CN" altLang="zh-CN" sz="1800" dirty="0"/>
              <a:t>已完成初始化，开始进入</a:t>
            </a:r>
            <a:r>
              <a:rPr lang="en-US" altLang="zh-CN" sz="1800" dirty="0"/>
              <a:t>Model</a:t>
            </a:r>
            <a:r>
              <a:rPr lang="zh-CN" altLang="zh-CN" sz="1800" dirty="0"/>
              <a:t>数据</a:t>
            </a:r>
            <a:r>
              <a:rPr lang="zh-CN" altLang="zh-CN" sz="1800" dirty="0" smtClean="0"/>
              <a:t>对象初始化</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smtClean="0"/>
              <a:t>插件</a:t>
            </a:r>
            <a:r>
              <a:rPr lang="zh-CN" altLang="zh-CN" sz="1800" dirty="0"/>
              <a:t>自定义</a:t>
            </a:r>
            <a:r>
              <a:rPr lang="zh-CN" altLang="zh-CN" sz="1800" dirty="0" smtClean="0"/>
              <a:t>构建</a:t>
            </a:r>
            <a:r>
              <a:rPr lang="zh-CN" altLang="zh-CN" sz="1800" dirty="0"/>
              <a:t>此数据包，即忽略平台构建默认数据包</a:t>
            </a:r>
            <a:endParaRPr lang="en-US" altLang="zh-CN" sz="1800" dirty="0">
              <a:solidFill>
                <a:prstClr val="black"/>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291779581"/>
              </p:ext>
            </p:extLst>
          </p:nvPr>
        </p:nvGraphicFramePr>
        <p:xfrm>
          <a:off x="253108" y="1779662"/>
          <a:ext cx="8351837" cy="4176712"/>
        </p:xfrm>
        <a:graphic>
          <a:graphicData uri="http://schemas.openxmlformats.org/drawingml/2006/table">
            <a:tbl>
              <a:tblPr/>
              <a:tblGrid>
                <a:gridCol w="8351837"/>
              </a:tblGrid>
              <a:tr h="4176712">
                <a:tc>
                  <a:txBody>
                    <a:bodyPr/>
                    <a:lstStyle/>
                    <a:p>
                      <a:pPr algn="l">
                        <a:spcAft>
                          <a:spcPts val="0"/>
                        </a:spcAft>
                      </a:pPr>
                      <a:r>
                        <a:rPr lang="en-US" altLang="zh-CN" sz="1400" dirty="0" smtClean="0">
                          <a:latin typeface="微软雅黑"/>
                          <a:ea typeface="微软雅黑"/>
                        </a:rPr>
                        <a:t>       </a:t>
                      </a:r>
                      <a:r>
                        <a:rPr lang="en-US" altLang="zh-CN" sz="1400" kern="0" dirty="0" smtClean="0">
                          <a:solidFill>
                            <a:srgbClr val="0000FF"/>
                          </a:solidFill>
                          <a:effectLst/>
                          <a:highlight>
                            <a:srgbClr val="FFFFFF"/>
                          </a:highlight>
                          <a:latin typeface="微软雅黑"/>
                          <a:ea typeface="微软雅黑"/>
                          <a:cs typeface="Consolas"/>
                        </a:rPr>
                        <a:t>        </a:t>
                      </a:r>
                      <a:r>
                        <a:rPr lang="en-US" altLang="zh-CN" sz="1400" kern="0" dirty="0" smtClean="0">
                          <a:solidFill>
                            <a:srgbClr val="0000FF"/>
                          </a:solidFill>
                          <a:effectLst/>
                          <a:highlight>
                            <a:srgbClr val="FFFFFF"/>
                          </a:highlight>
                          <a:latin typeface="Consolas"/>
                          <a:ea typeface="宋体"/>
                          <a:cs typeface="Consolas"/>
                        </a:rPr>
                        <a:t>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CreateNewData</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BizDataEventArgs</a:t>
                      </a:r>
                      <a:r>
                        <a:rPr lang="en-US" altLang="zh-CN" sz="1400" kern="0" dirty="0" smtClean="0">
                          <a:solidFill>
                            <a:srgbClr val="000000"/>
                          </a:solidFill>
                          <a:effectLst/>
                          <a:highlight>
                            <a:srgbClr val="FFFFFF"/>
                          </a:highlight>
                          <a:latin typeface="Consolas"/>
                          <a:ea typeface="宋体"/>
                          <a:cs typeface="Consolas"/>
                        </a:rPr>
                        <a:t> e)</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8000"/>
                          </a:solidFill>
                          <a:effectLst/>
                          <a:highlight>
                            <a:srgbClr val="FFFFFF"/>
                          </a:highlight>
                          <a:latin typeface="Consolas"/>
                          <a:ea typeface="宋体"/>
                          <a:cs typeface="Consolas"/>
                        </a:rPr>
                        <a:t>// </a:t>
                      </a:r>
                      <a:r>
                        <a:rPr lang="zh-CN" altLang="zh-CN" sz="1400" kern="0" dirty="0" smtClean="0">
                          <a:solidFill>
                            <a:srgbClr val="008000"/>
                          </a:solidFill>
                          <a:effectLst/>
                          <a:highlight>
                            <a:srgbClr val="FFFFFF"/>
                          </a:highlight>
                          <a:latin typeface="Consolas"/>
                          <a:ea typeface="宋体"/>
                          <a:cs typeface="Consolas"/>
                        </a:rPr>
                        <a:t>创建本界面需要的数据对象</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e.BizDataObject</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smtClean="0">
                          <a:solidFill>
                            <a:srgbClr val="0000FF"/>
                          </a:solidFill>
                          <a:effectLst/>
                          <a:highlight>
                            <a:srgbClr val="FFFFFF"/>
                          </a:highlight>
                          <a:latin typeface="Consolas"/>
                          <a:ea typeface="宋体"/>
                          <a:cs typeface="Consolas"/>
                        </a:rPr>
                        <a:t>new</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2B91AF"/>
                          </a:solidFill>
                          <a:effectLst/>
                          <a:highlight>
                            <a:srgbClr val="FFFFFF"/>
                          </a:highlight>
                          <a:latin typeface="Consolas"/>
                          <a:ea typeface="宋体"/>
                          <a:cs typeface="Consolas"/>
                        </a:rPr>
                        <a:t>DynamicObject</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.View.OpenParameter</a:t>
                      </a:r>
                      <a:endParaRPr lang="en-US" altLang="zh-CN" sz="1400" kern="0" dirty="0" smtClean="0">
                        <a:solidFill>
                          <a:srgbClr val="000000"/>
                        </a:solidFill>
                        <a:effectLst/>
                        <a:highlight>
                          <a:srgbClr val="FFFFFF"/>
                        </a:highlight>
                        <a:latin typeface="Consolas"/>
                        <a:ea typeface="宋体"/>
                        <a:cs typeface="Consolas"/>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FormMetaData.BusinessInfo.GetDynamicObjectType</a:t>
                      </a: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mn-lt"/>
                          <a:ea typeface="宋体"/>
                          <a:cs typeface="Times New Roman"/>
                        </a:rPr>
                        <a:t>                        </a:t>
                      </a:r>
                      <a:r>
                        <a:rPr lang="en-US" altLang="zh-CN" sz="1400" kern="0" dirty="0" smtClean="0">
                          <a:solidFill>
                            <a:srgbClr val="008000"/>
                          </a:solidFill>
                          <a:effectLst/>
                          <a:highlight>
                            <a:srgbClr val="FFFFFF"/>
                          </a:highlight>
                          <a:latin typeface="Consolas"/>
                          <a:ea typeface="宋体"/>
                          <a:cs typeface="Consolas"/>
                        </a:rPr>
                        <a:t>// </a:t>
                      </a:r>
                      <a:r>
                        <a:rPr lang="zh-CN" altLang="en-US" sz="1400" kern="0" dirty="0" smtClean="0">
                          <a:solidFill>
                            <a:srgbClr val="008000"/>
                          </a:solidFill>
                          <a:effectLst/>
                          <a:highlight>
                            <a:srgbClr val="FFFFFF"/>
                          </a:highlight>
                          <a:latin typeface="Consolas"/>
                          <a:ea typeface="宋体"/>
                          <a:cs typeface="Consolas"/>
                        </a:rPr>
                        <a:t>针对数据对象的赋值操作省略</a:t>
                      </a:r>
                      <a:r>
                        <a:rPr lang="en-US" altLang="zh-CN" sz="1400" kern="0" dirty="0" smtClean="0">
                          <a:solidFill>
                            <a:srgbClr val="008000"/>
                          </a:solidFill>
                          <a:effectLst/>
                          <a:highlight>
                            <a:srgbClr val="FFFFFF"/>
                          </a:highlight>
                          <a:latin typeface="Consolas"/>
                          <a:ea typeface="宋体"/>
                          <a:cs typeface="Consolas"/>
                        </a:rPr>
                        <a:t>          </a:t>
                      </a:r>
                      <a:endParaRPr lang="zh-CN" altLang="zh-CN" sz="1400" kern="0" dirty="0" smtClean="0">
                        <a:solidFill>
                          <a:srgbClr val="008000"/>
                        </a:solidFill>
                        <a:effectLst/>
                        <a:highlight>
                          <a:srgbClr val="FFFFFF"/>
                        </a:highlight>
                        <a:latin typeface="Consolas"/>
                        <a:ea typeface="宋体"/>
                        <a:cs typeface="Consolas"/>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endParaRPr lang="en-US" altLang="zh-CN" sz="1400" dirty="0" smtClean="0">
                        <a:solidFill>
                          <a:srgbClr val="0000FF"/>
                        </a:solidFill>
                        <a:latin typeface="微软雅黑"/>
                        <a:ea typeface="微软雅黑"/>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068413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Model</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699542"/>
            <a:ext cx="8353425"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solidFill>
                  <a:prstClr val="black"/>
                </a:solidFill>
                <a:latin typeface="微软雅黑" pitchFamily="34" charset="-122"/>
                <a:ea typeface="微软雅黑" pitchFamily="34" charset="-122"/>
              </a:rPr>
              <a:t>After</a:t>
            </a:r>
            <a:r>
              <a:rPr lang="en-US" altLang="zh-CN" dirty="0" err="1" smtClean="0">
                <a:latin typeface="微软雅黑" pitchFamily="34" charset="-122"/>
                <a:ea typeface="微软雅黑" pitchFamily="34" charset="-122"/>
              </a:rPr>
              <a:t>CreateNewData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数据模型</a:t>
            </a:r>
            <a:r>
              <a:rPr lang="zh-CN" altLang="en-US" dirty="0">
                <a:latin typeface="微软雅黑" pitchFamily="34" charset="-122"/>
                <a:ea typeface="微软雅黑" pitchFamily="34" charset="-122"/>
              </a:rPr>
              <a:t>创建实体对象完成后事件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新增</a:t>
            </a:r>
            <a:r>
              <a:rPr lang="zh-CN" altLang="zh-CN" sz="1800" dirty="0"/>
              <a:t>单据场景下，</a:t>
            </a:r>
            <a:r>
              <a:rPr lang="en-US" altLang="zh-CN" sz="1800" dirty="0"/>
              <a:t>Model</a:t>
            </a:r>
            <a:r>
              <a:rPr lang="zh-CN" altLang="zh-CN" sz="1800" dirty="0"/>
              <a:t>数据包创建之后，绑定数据之前触发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通常可以在</a:t>
            </a:r>
            <a:r>
              <a:rPr lang="en-US" altLang="zh-CN" sz="1800" dirty="0"/>
              <a:t>BOSIDE</a:t>
            </a:r>
            <a:r>
              <a:rPr lang="zh-CN" altLang="zh-CN" sz="1800" dirty="0"/>
              <a:t>中设置字段属性默认值，或通过实体服务规则设置默认值，但对于一些特殊需求，无法通过</a:t>
            </a:r>
            <a:r>
              <a:rPr lang="en-US" altLang="zh-CN" sz="1800" dirty="0"/>
              <a:t>BOSIDE</a:t>
            </a:r>
            <a:r>
              <a:rPr lang="zh-CN" altLang="zh-CN" sz="1800" dirty="0"/>
              <a:t>配置完成数值初始化，就需要通过插件实现</a:t>
            </a:r>
            <a:endParaRPr lang="en-US" altLang="zh-CN" sz="1800"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2986108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Model</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627534"/>
            <a:ext cx="8353425"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BeforeUpdateValue</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数据</a:t>
            </a:r>
            <a:r>
              <a:rPr lang="zh-CN" altLang="en-US" dirty="0">
                <a:latin typeface="微软雅黑" pitchFamily="34" charset="-122"/>
                <a:ea typeface="微软雅黑" pitchFamily="34" charset="-122"/>
              </a:rPr>
              <a:t>更新前事件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更新</a:t>
            </a:r>
            <a:r>
              <a:rPr lang="zh-CN" altLang="zh-CN" sz="1800" dirty="0"/>
              <a:t>字段值前触发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界面字段值更新时允许用户对即将录入的值做检查</a:t>
            </a:r>
            <a:endParaRPr lang="en-US" altLang="zh-CN" sz="1800" dirty="0">
              <a:solidFill>
                <a:prstClr val="black"/>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648218043"/>
              </p:ext>
            </p:extLst>
          </p:nvPr>
        </p:nvGraphicFramePr>
        <p:xfrm>
          <a:off x="253108" y="1779662"/>
          <a:ext cx="8351837" cy="4176712"/>
        </p:xfrm>
        <a:graphic>
          <a:graphicData uri="http://schemas.openxmlformats.org/drawingml/2006/table">
            <a:tbl>
              <a:tblPr/>
              <a:tblGrid>
                <a:gridCol w="8351837"/>
              </a:tblGrid>
              <a:tr h="4176712">
                <a:tc>
                  <a:txBody>
                    <a:bodyPr/>
                    <a:lstStyle/>
                    <a:p>
                      <a:pPr algn="l">
                        <a:spcAft>
                          <a:spcPts val="0"/>
                        </a:spcAft>
                      </a:pPr>
                      <a:r>
                        <a:rPr lang="en-US" altLang="zh-CN" sz="1400" dirty="0" smtClean="0">
                          <a:latin typeface="微软雅黑"/>
                          <a:ea typeface="微软雅黑"/>
                        </a:rPr>
                        <a:t>       </a:t>
                      </a:r>
                      <a:r>
                        <a:rPr lang="en-US" altLang="zh-CN" sz="1400" kern="0" dirty="0" smtClean="0">
                          <a:solidFill>
                            <a:srgbClr val="0000FF"/>
                          </a:solidFill>
                          <a:effectLst/>
                          <a:highlight>
                            <a:srgbClr val="FFFFFF"/>
                          </a:highlight>
                          <a:latin typeface="微软雅黑"/>
                          <a:ea typeface="微软雅黑"/>
                          <a:cs typeface="Consolas"/>
                        </a:rPr>
                        <a:t>        </a:t>
                      </a:r>
                      <a:r>
                        <a:rPr lang="en-US" altLang="zh-CN" sz="1400" kern="0" dirty="0" smtClean="0">
                          <a:solidFill>
                            <a:srgbClr val="0000FF"/>
                          </a:solidFill>
                          <a:effectLst/>
                          <a:highlight>
                            <a:srgbClr val="FFFFFF"/>
                          </a:highlight>
                          <a:latin typeface="Consolas"/>
                          <a:ea typeface="宋体"/>
                          <a:cs typeface="Consolas"/>
                        </a:rPr>
                        <a:t>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BeforeUpdateValue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BeforeUpdateValueEventArgs</a:t>
                      </a:r>
                      <a:r>
                        <a:rPr lang="en-US" altLang="zh-CN" sz="1400" kern="0" dirty="0" smtClean="0">
                          <a:solidFill>
                            <a:srgbClr val="000000"/>
                          </a:solidFill>
                          <a:effectLst/>
                          <a:highlight>
                            <a:srgbClr val="FFFFFF"/>
                          </a:highlight>
                          <a:latin typeface="Consolas"/>
                          <a:ea typeface="宋体"/>
                          <a:cs typeface="Consolas"/>
                        </a:rPr>
                        <a:t> e)</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if</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e.Key.ToUpper</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smtClean="0">
                          <a:solidFill>
                            <a:srgbClr val="A31515"/>
                          </a:solidFill>
                          <a:effectLst/>
                          <a:highlight>
                            <a:srgbClr val="FFFFFF"/>
                          </a:highlight>
                          <a:latin typeface="Consolas"/>
                          <a:ea typeface="宋体"/>
                          <a:cs typeface="Consolas"/>
                        </a:rPr>
                        <a:t>"FARRIVALDATE"</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2B91AF"/>
                          </a:solidFill>
                          <a:effectLst/>
                          <a:highlight>
                            <a:srgbClr val="FFFFFF"/>
                          </a:highlight>
                          <a:latin typeface="Consolas"/>
                          <a:ea typeface="宋体"/>
                          <a:cs typeface="Consolas"/>
                        </a:rPr>
                        <a:t>DateTime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arrivalDate</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err="1" smtClean="0">
                          <a:solidFill>
                            <a:srgbClr val="2B91AF"/>
                          </a:solidFill>
                          <a:effectLst/>
                          <a:highlight>
                            <a:srgbClr val="FFFFFF"/>
                          </a:highlight>
                          <a:latin typeface="Consolas"/>
                          <a:ea typeface="宋体"/>
                          <a:cs typeface="Consolas"/>
                        </a:rPr>
                        <a:t>Convert</a:t>
                      </a:r>
                      <a:r>
                        <a:rPr lang="en-US" altLang="zh-CN" sz="1400" kern="0" dirty="0" err="1" smtClean="0">
                          <a:solidFill>
                            <a:srgbClr val="000000"/>
                          </a:solidFill>
                          <a:effectLst/>
                          <a:highlight>
                            <a:srgbClr val="FFFFFF"/>
                          </a:highlight>
                          <a:latin typeface="Consolas"/>
                          <a:ea typeface="宋体"/>
                          <a:cs typeface="Consolas"/>
                        </a:rPr>
                        <a:t>.ToDateTime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00"/>
                          </a:solidFill>
                          <a:effectLst/>
                          <a:highlight>
                            <a:srgbClr val="FFFFFF"/>
                          </a:highlight>
                          <a:latin typeface="Consolas"/>
                          <a:ea typeface="宋体"/>
                          <a:cs typeface="Consolas"/>
                        </a:rPr>
                        <a:t>e.Value</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2B91AF"/>
                          </a:solidFill>
                          <a:effectLst/>
                          <a:highlight>
                            <a:srgbClr val="FFFFFF"/>
                          </a:highlight>
                          <a:latin typeface="Consolas"/>
                          <a:ea typeface="宋体"/>
                          <a:cs typeface="Consolas"/>
                        </a:rPr>
                        <a:t>DateTime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suggestDate</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err="1" smtClean="0">
                          <a:solidFill>
                            <a:srgbClr val="2B91AF"/>
                          </a:solidFill>
                          <a:effectLst/>
                          <a:highlight>
                            <a:srgbClr val="FFFFFF"/>
                          </a:highlight>
                          <a:latin typeface="Consolas"/>
                          <a:ea typeface="宋体"/>
                          <a:cs typeface="Consolas"/>
                        </a:rPr>
                        <a:t>Convert</a:t>
                      </a:r>
                      <a:r>
                        <a:rPr lang="en-US" altLang="zh-CN" sz="1400" kern="0" dirty="0" err="1" smtClean="0">
                          <a:solidFill>
                            <a:srgbClr val="000000"/>
                          </a:solidFill>
                          <a:effectLst/>
                          <a:highlight>
                            <a:srgbClr val="FFFFFF"/>
                          </a:highlight>
                          <a:latin typeface="Consolas"/>
                          <a:ea typeface="宋体"/>
                          <a:cs typeface="Consolas"/>
                        </a:rPr>
                        <a:t>.ToDateTime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.View.Model.GetValue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err="1" smtClean="0">
                          <a:solidFill>
                            <a:srgbClr val="A31515"/>
                          </a:solidFill>
                          <a:effectLst/>
                          <a:highlight>
                            <a:srgbClr val="FFFFFF"/>
                          </a:highlight>
                          <a:latin typeface="Consolas"/>
                          <a:ea typeface="宋体"/>
                          <a:cs typeface="Consolas"/>
                        </a:rPr>
                        <a:t>FSuggestPurDate</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e.Row</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2B91AF"/>
                          </a:solidFill>
                          <a:effectLst/>
                          <a:highlight>
                            <a:srgbClr val="FFFFFF"/>
                          </a:highlight>
                          <a:latin typeface="Consolas"/>
                          <a:ea typeface="宋体"/>
                          <a:cs typeface="Consolas"/>
                        </a:rPr>
                        <a:t>TimeSpan</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ts</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err="1" smtClean="0">
                          <a:solidFill>
                            <a:srgbClr val="000000"/>
                          </a:solidFill>
                          <a:effectLst/>
                          <a:highlight>
                            <a:srgbClr val="FFFFFF"/>
                          </a:highlight>
                          <a:latin typeface="Consolas"/>
                          <a:ea typeface="宋体"/>
                          <a:cs typeface="Consolas"/>
                        </a:rPr>
                        <a:t>arrivalDate</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err="1" smtClean="0">
                          <a:solidFill>
                            <a:srgbClr val="000000"/>
                          </a:solidFill>
                          <a:effectLst/>
                          <a:highlight>
                            <a:srgbClr val="FFFFFF"/>
                          </a:highlight>
                          <a:latin typeface="Consolas"/>
                          <a:ea typeface="宋体"/>
                          <a:cs typeface="Consolas"/>
                        </a:rPr>
                        <a:t>suggestDate</a:t>
                      </a: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if</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ts.Days</a:t>
                      </a:r>
                      <a:r>
                        <a:rPr lang="en-US" altLang="zh-CN" sz="1400" kern="0" dirty="0" smtClean="0">
                          <a:solidFill>
                            <a:srgbClr val="000000"/>
                          </a:solidFill>
                          <a:effectLst/>
                          <a:highlight>
                            <a:srgbClr val="FFFFFF"/>
                          </a:highlight>
                          <a:latin typeface="Consolas"/>
                          <a:ea typeface="宋体"/>
                          <a:cs typeface="Consolas"/>
                        </a:rPr>
                        <a:t> &lt; 0)</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.View.ShowMessage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A31515"/>
                          </a:solidFill>
                          <a:effectLst/>
                          <a:highlight>
                            <a:srgbClr val="FFFFFF"/>
                          </a:highlight>
                          <a:latin typeface="Consolas"/>
                          <a:ea typeface="宋体"/>
                          <a:cs typeface="Consolas"/>
                        </a:rPr>
                        <a:t>"</a:t>
                      </a:r>
                      <a:r>
                        <a:rPr lang="zh-CN" altLang="zh-CN" sz="1400" kern="0" dirty="0" smtClean="0">
                          <a:solidFill>
                            <a:srgbClr val="A31515"/>
                          </a:solidFill>
                          <a:effectLst/>
                          <a:highlight>
                            <a:srgbClr val="FFFFFF"/>
                          </a:highlight>
                          <a:latin typeface="Consolas"/>
                          <a:ea typeface="宋体"/>
                          <a:cs typeface="Consolas"/>
                        </a:rPr>
                        <a:t>到货日期必须大于或等于建议采购日期</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e.Cancel</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smtClean="0">
                          <a:solidFill>
                            <a:srgbClr val="0000FF"/>
                          </a:solidFill>
                          <a:effectLst/>
                          <a:highlight>
                            <a:srgbClr val="FFFFFF"/>
                          </a:highlight>
                          <a:latin typeface="Consolas"/>
                          <a:ea typeface="宋体"/>
                          <a:cs typeface="Consolas"/>
                        </a:rPr>
                        <a:t>true</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            </a:t>
                      </a: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endParaRPr lang="en-US" altLang="zh-CN" sz="1400" dirty="0" smtClean="0">
                        <a:solidFill>
                          <a:srgbClr val="0000FF"/>
                        </a:solidFill>
                        <a:latin typeface="微软雅黑"/>
                        <a:ea typeface="微软雅黑"/>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358851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Model</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646000"/>
            <a:ext cx="835342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DataChanged</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数据更新后事件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字段</a:t>
            </a:r>
            <a:r>
              <a:rPr lang="zh-CN" altLang="zh-CN" sz="1800" dirty="0"/>
              <a:t>值更新之后触发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smtClean="0"/>
              <a:t>可</a:t>
            </a:r>
            <a:r>
              <a:rPr lang="zh-CN" altLang="en-US" sz="1800" dirty="0" smtClean="0"/>
              <a:t>以</a:t>
            </a:r>
            <a:r>
              <a:rPr lang="zh-CN" altLang="zh-CN" sz="1800" dirty="0" smtClean="0"/>
              <a:t>级</a:t>
            </a:r>
            <a:r>
              <a:rPr lang="zh-CN" altLang="zh-CN" sz="1800" dirty="0"/>
              <a:t>联触发修改其他</a:t>
            </a:r>
            <a:r>
              <a:rPr lang="zh-CN" altLang="zh-CN" sz="1800" dirty="0" smtClean="0"/>
              <a:t>字段</a:t>
            </a:r>
            <a:endParaRPr lang="en-US" altLang="zh-CN" sz="1800" dirty="0">
              <a:solidFill>
                <a:prstClr val="black"/>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764057874"/>
              </p:ext>
            </p:extLst>
          </p:nvPr>
        </p:nvGraphicFramePr>
        <p:xfrm>
          <a:off x="253108" y="1851670"/>
          <a:ext cx="8351837" cy="4176712"/>
        </p:xfrm>
        <a:graphic>
          <a:graphicData uri="http://schemas.openxmlformats.org/drawingml/2006/table">
            <a:tbl>
              <a:tblPr/>
              <a:tblGrid>
                <a:gridCol w="8351837"/>
              </a:tblGrid>
              <a:tr h="4176712">
                <a:tc>
                  <a:txBody>
                    <a:bodyPr/>
                    <a:lstStyle/>
                    <a:p>
                      <a:pPr algn="l">
                        <a:spcAft>
                          <a:spcPts val="0"/>
                        </a:spcAft>
                      </a:pPr>
                      <a:r>
                        <a:rPr lang="en-US" altLang="zh-CN" sz="1400" dirty="0" smtClean="0">
                          <a:latin typeface="微软雅黑"/>
                          <a:ea typeface="微软雅黑"/>
                        </a:rPr>
                        <a:t>       </a:t>
                      </a:r>
                      <a:r>
                        <a:rPr lang="en-US" altLang="zh-CN" sz="1400" kern="0" dirty="0" smtClean="0">
                          <a:solidFill>
                            <a:srgbClr val="0000FF"/>
                          </a:solidFill>
                          <a:effectLst/>
                          <a:highlight>
                            <a:srgbClr val="FFFFFF"/>
                          </a:highlight>
                          <a:latin typeface="微软雅黑"/>
                          <a:ea typeface="微软雅黑"/>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FF"/>
                          </a:solidFill>
                          <a:effectLst/>
                          <a:highlight>
                            <a:srgbClr val="FFFFFF"/>
                          </a:highlight>
                          <a:latin typeface="Consolas"/>
                          <a:ea typeface="宋体"/>
                          <a:cs typeface="Consolas"/>
                        </a:rPr>
                        <a:t>        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DataChanged</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DataChangedEventArgs</a:t>
                      </a:r>
                      <a:r>
                        <a:rPr lang="en-US" altLang="zh-CN" sz="1400" kern="0" dirty="0" smtClean="0">
                          <a:solidFill>
                            <a:srgbClr val="000000"/>
                          </a:solidFill>
                          <a:effectLst/>
                          <a:highlight>
                            <a:srgbClr val="FFFFFF"/>
                          </a:highlight>
                          <a:latin typeface="Consolas"/>
                          <a:ea typeface="宋体"/>
                          <a:cs typeface="Consolas"/>
                        </a:rPr>
                        <a:t> e)</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switch</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e.Key.ToUpper</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case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A31515"/>
                          </a:solidFill>
                          <a:effectLst/>
                          <a:highlight>
                            <a:srgbClr val="FFFFFF"/>
                          </a:highlight>
                          <a:latin typeface="Consolas"/>
                          <a:ea typeface="宋体"/>
                          <a:cs typeface="Consolas"/>
                        </a:rPr>
                        <a:t>"FNAME"</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case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A31515"/>
                          </a:solidFill>
                          <a:effectLst/>
                          <a:highlight>
                            <a:srgbClr val="FFFFFF"/>
                          </a:highlight>
                          <a:latin typeface="Consolas"/>
                          <a:ea typeface="宋体"/>
                          <a:cs typeface="Consolas"/>
                        </a:rPr>
                        <a:t>"FORGSUBJECTSCHEMAID"</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组织隶属方案</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case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A31515"/>
                          </a:solidFill>
                          <a:effectLst/>
                          <a:highlight>
                            <a:srgbClr val="FFFFFF"/>
                          </a:highlight>
                          <a:latin typeface="Consolas"/>
                          <a:ea typeface="宋体"/>
                          <a:cs typeface="Consolas"/>
                        </a:rPr>
                        <a:t>"FPARENTDEPTID"</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上级部门</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组织隶属方案和上级部门变化，重新生成部门全称</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其中</a:t>
                      </a:r>
                      <a:r>
                        <a:rPr lang="en-US" altLang="zh-CN" sz="1400" kern="0" dirty="0" err="1" smtClean="0">
                          <a:solidFill>
                            <a:srgbClr val="008000"/>
                          </a:solidFill>
                          <a:effectLst/>
                          <a:highlight>
                            <a:srgbClr val="FFFFFF"/>
                          </a:highlight>
                          <a:latin typeface="Consolas"/>
                          <a:ea typeface="宋体"/>
                          <a:cs typeface="Consolas"/>
                        </a:rPr>
                        <a:t>BuildNewFullName</a:t>
                      </a:r>
                      <a:r>
                        <a:rPr lang="zh-CN" altLang="zh-CN" sz="1400" kern="0" dirty="0" smtClean="0">
                          <a:solidFill>
                            <a:srgbClr val="008000"/>
                          </a:solidFill>
                          <a:effectLst/>
                          <a:highlight>
                            <a:srgbClr val="FFFFFF"/>
                          </a:highlight>
                          <a:latin typeface="Consolas"/>
                          <a:ea typeface="宋体"/>
                          <a:cs typeface="Consolas"/>
                        </a:rPr>
                        <a:t>为拼接全称函数，此处省略具体实现逻辑</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.Model.SetValue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err="1" smtClean="0">
                          <a:solidFill>
                            <a:srgbClr val="A31515"/>
                          </a:solidFill>
                          <a:effectLst/>
                          <a:highlight>
                            <a:srgbClr val="FFFFFF"/>
                          </a:highlight>
                          <a:latin typeface="Consolas"/>
                          <a:ea typeface="宋体"/>
                          <a:cs typeface="Consolas"/>
                        </a:rPr>
                        <a:t>FFullName</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BuildNewFullName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00"/>
                          </a:solidFill>
                          <a:effectLst/>
                          <a:highlight>
                            <a:srgbClr val="FFFFFF"/>
                          </a:highlight>
                          <a:latin typeface="Consolas"/>
                          <a:ea typeface="宋体"/>
                          <a:cs typeface="Consolas"/>
                        </a:rPr>
                        <a:t>e.Key</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.View.UpdateView</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err="1" smtClean="0">
                          <a:solidFill>
                            <a:srgbClr val="A31515"/>
                          </a:solidFill>
                          <a:effectLst/>
                          <a:highlight>
                            <a:srgbClr val="FFFFFF"/>
                          </a:highlight>
                          <a:latin typeface="Consolas"/>
                          <a:ea typeface="宋体"/>
                          <a:cs typeface="Consolas"/>
                        </a:rPr>
                        <a:t>FFullName</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break</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r>
                        <a:rPr lang="en-US" altLang="zh-CN" sz="1400" kern="0" dirty="0" smtClean="0">
                          <a:solidFill>
                            <a:srgbClr val="000000"/>
                          </a:solidFill>
                          <a:effectLst/>
                          <a:highlight>
                            <a:srgbClr val="FFFFFF"/>
                          </a:highlight>
                          <a:latin typeface="Consolas"/>
                          <a:ea typeface="宋体"/>
                          <a:cs typeface="Consolas"/>
                        </a:rPr>
                        <a:t>        }</a:t>
                      </a:r>
                      <a:endParaRPr lang="en-US" altLang="zh-CN" sz="1400" dirty="0" smtClean="0">
                        <a:solidFill>
                          <a:srgbClr val="0000FF"/>
                        </a:solidFill>
                        <a:latin typeface="微软雅黑"/>
                        <a:ea typeface="微软雅黑"/>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14372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Model</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627534"/>
            <a:ext cx="8353425" cy="145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solidFill>
                  <a:prstClr val="black"/>
                </a:solidFill>
                <a:latin typeface="微软雅黑" pitchFamily="34" charset="-122"/>
                <a:ea typeface="微软雅黑" pitchFamily="34" charset="-122"/>
              </a:rPr>
              <a:t>Before</a:t>
            </a:r>
            <a:r>
              <a:rPr lang="en-US" altLang="zh-CN" dirty="0" err="1" smtClean="0">
                <a:latin typeface="微软雅黑" pitchFamily="34" charset="-122"/>
                <a:ea typeface="微软雅黑" pitchFamily="34" charset="-122"/>
              </a:rPr>
              <a:t>CreateNewEntryRow</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创建</a:t>
            </a:r>
            <a:r>
              <a:rPr lang="zh-CN" altLang="en-US" dirty="0">
                <a:latin typeface="微软雅黑" pitchFamily="34" charset="-122"/>
                <a:ea typeface="微软雅黑" pitchFamily="34" charset="-122"/>
              </a:rPr>
              <a:t>分录</a:t>
            </a:r>
            <a:r>
              <a:rPr lang="zh-CN" altLang="en-US" dirty="0" smtClean="0">
                <a:latin typeface="微软雅黑" pitchFamily="34" charset="-122"/>
                <a:ea typeface="微软雅黑" pitchFamily="34" charset="-122"/>
              </a:rPr>
              <a:t>行前事件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新增</a:t>
            </a:r>
            <a:r>
              <a:rPr lang="zh-CN" altLang="zh-CN" sz="1800" dirty="0"/>
              <a:t>单据分录行数据包前</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可以取消本次单据体默认数据行的</a:t>
            </a:r>
            <a:r>
              <a:rPr lang="zh-CN" altLang="zh-CN" sz="1800" dirty="0" smtClean="0"/>
              <a:t>创建，</a:t>
            </a:r>
            <a:r>
              <a:rPr lang="zh-CN" altLang="zh-CN" sz="1800" dirty="0"/>
              <a:t>也可以配置默认创建几条行数据，默认是创建</a:t>
            </a:r>
            <a:r>
              <a:rPr lang="en-US" altLang="zh-CN" sz="1800" dirty="0"/>
              <a:t>1</a:t>
            </a:r>
            <a:r>
              <a:rPr lang="zh-CN" altLang="zh-CN" sz="1800" dirty="0"/>
              <a:t>行，也可决定为哪个实体创建默认行数据包</a:t>
            </a:r>
            <a:endParaRPr lang="en-US" altLang="zh-CN" sz="1800" dirty="0">
              <a:solidFill>
                <a:prstClr val="black"/>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273218742"/>
              </p:ext>
            </p:extLst>
          </p:nvPr>
        </p:nvGraphicFramePr>
        <p:xfrm>
          <a:off x="253108" y="2139702"/>
          <a:ext cx="8351837" cy="4176712"/>
        </p:xfrm>
        <a:graphic>
          <a:graphicData uri="http://schemas.openxmlformats.org/drawingml/2006/table">
            <a:tbl>
              <a:tblPr/>
              <a:tblGrid>
                <a:gridCol w="8351837"/>
              </a:tblGrid>
              <a:tr h="4176712">
                <a:tc>
                  <a:txBody>
                    <a:bodyPr/>
                    <a:lstStyle/>
                    <a:p>
                      <a:pPr algn="l">
                        <a:spcAft>
                          <a:spcPts val="0"/>
                        </a:spcAft>
                      </a:pPr>
                      <a:r>
                        <a:rPr lang="en-US" altLang="zh-CN" sz="1400" dirty="0" smtClean="0">
                          <a:latin typeface="微软雅黑"/>
                          <a:ea typeface="微软雅黑"/>
                        </a:rPr>
                        <a:t>       </a:t>
                      </a:r>
                      <a:r>
                        <a:rPr lang="en-US" altLang="zh-CN" sz="1400" kern="0" dirty="0" smtClean="0">
                          <a:solidFill>
                            <a:srgbClr val="0000FF"/>
                          </a:solidFill>
                          <a:effectLst/>
                          <a:highlight>
                            <a:srgbClr val="FFFFFF"/>
                          </a:highlight>
                          <a:latin typeface="微软雅黑"/>
                          <a:ea typeface="微软雅黑"/>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FF"/>
                          </a:solidFill>
                          <a:effectLst/>
                          <a:highlight>
                            <a:srgbClr val="FFFFFF"/>
                          </a:highlight>
                          <a:latin typeface="Consolas"/>
                          <a:ea typeface="宋体"/>
                          <a:cs typeface="Consolas"/>
                        </a:rPr>
                        <a:t>     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dirty="0" err="1" smtClean="0">
                          <a:solidFill>
                            <a:prstClr val="black"/>
                          </a:solidFill>
                          <a:latin typeface="微软雅黑" pitchFamily="34" charset="-122"/>
                          <a:ea typeface="微软雅黑" pitchFamily="34" charset="-122"/>
                        </a:rPr>
                        <a:t>Before</a:t>
                      </a:r>
                      <a:r>
                        <a:rPr lang="en-US" altLang="zh-CN" sz="1400" dirty="0" err="1" smtClean="0">
                          <a:latin typeface="微软雅黑" pitchFamily="34" charset="-122"/>
                          <a:ea typeface="微软雅黑" pitchFamily="34" charset="-122"/>
                        </a:rPr>
                        <a:t>CreateNewEntryRow</a:t>
                      </a:r>
                      <a:r>
                        <a:rPr lang="en-US" altLang="zh-CN" sz="1400" dirty="0" smtClean="0">
                          <a:latin typeface="微软雅黑" pitchFamily="34" charset="-122"/>
                          <a:ea typeface="微软雅黑" pitchFamily="34" charset="-122"/>
                        </a:rPr>
                        <a:t> </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BeforeCreateNewEntryEventArgs</a:t>
                      </a:r>
                      <a:r>
                        <a:rPr lang="en-US" altLang="zh-CN" sz="1400" kern="0" dirty="0" smtClean="0">
                          <a:solidFill>
                            <a:srgbClr val="2B91AF"/>
                          </a:solidFill>
                          <a:effectLst/>
                          <a:highlight>
                            <a:srgbClr val="FFFFFF"/>
                          </a:highlight>
                          <a:latin typeface="Consolas"/>
                          <a:ea typeface="宋体"/>
                          <a:cs typeface="Consolas"/>
                        </a:rPr>
                        <a:t> </a:t>
                      </a:r>
                      <a:r>
                        <a:rPr lang="en-US" altLang="zh-CN" sz="1400" kern="0" dirty="0" smtClean="0">
                          <a:solidFill>
                            <a:srgbClr val="000000"/>
                          </a:solidFill>
                          <a:effectLst/>
                          <a:highlight>
                            <a:srgbClr val="FFFFFF"/>
                          </a:highlight>
                          <a:latin typeface="Consolas"/>
                          <a:ea typeface="宋体"/>
                          <a:cs typeface="Consolas"/>
                        </a:rPr>
                        <a:t>e)</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base</a:t>
                      </a:r>
                      <a:r>
                        <a:rPr lang="en-US" altLang="zh-CN" sz="1400" kern="0" dirty="0" err="1" smtClean="0">
                          <a:solidFill>
                            <a:srgbClr val="000000"/>
                          </a:solidFill>
                          <a:effectLst/>
                          <a:highlight>
                            <a:srgbClr val="FFFFFF"/>
                          </a:highlight>
                          <a:latin typeface="Consolas"/>
                          <a:ea typeface="宋体"/>
                          <a:cs typeface="Consolas"/>
                        </a:rPr>
                        <a:t>.</a:t>
                      </a:r>
                      <a:r>
                        <a:rPr lang="en-US" altLang="zh-CN" sz="1400" dirty="0" err="1" smtClean="0">
                          <a:solidFill>
                            <a:prstClr val="black"/>
                          </a:solidFill>
                          <a:latin typeface="微软雅黑" pitchFamily="34" charset="-122"/>
                          <a:ea typeface="微软雅黑" pitchFamily="34" charset="-122"/>
                        </a:rPr>
                        <a:t>Before</a:t>
                      </a:r>
                      <a:r>
                        <a:rPr lang="en-US" altLang="zh-CN" sz="1400" dirty="0" err="1" smtClean="0">
                          <a:latin typeface="微软雅黑" pitchFamily="34" charset="-122"/>
                          <a:ea typeface="微软雅黑" pitchFamily="34" charset="-122"/>
                        </a:rPr>
                        <a:t>CreateNewEntryRow</a:t>
                      </a:r>
                      <a:r>
                        <a:rPr lang="en-US" altLang="zh-CN" sz="1400" dirty="0" smtClean="0">
                          <a:latin typeface="微软雅黑" pitchFamily="34" charset="-122"/>
                          <a:ea typeface="微软雅黑" pitchFamily="34" charset="-122"/>
                        </a:rPr>
                        <a:t>(e);</a:t>
                      </a:r>
                      <a:endParaRPr lang="en-US" altLang="zh-CN" sz="1400" kern="0" dirty="0" smtClean="0">
                        <a:solidFill>
                          <a:srgbClr val="000000"/>
                        </a:solidFill>
                        <a:effectLst/>
                        <a:highlight>
                          <a:srgbClr val="FFFFFF"/>
                        </a:highlight>
                        <a:latin typeface="Consolas"/>
                        <a:ea typeface="宋体"/>
                        <a:cs typeface="Consolas"/>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e.Entity</a:t>
                      </a:r>
                      <a:r>
                        <a:rPr lang="en-US" altLang="zh-CN" sz="1400" kern="0" baseline="0" dirty="0" smtClean="0">
                          <a:solidFill>
                            <a:srgbClr val="000000"/>
                          </a:solidFill>
                          <a:effectLst/>
                          <a:highlight>
                            <a:srgbClr val="FFFFFF"/>
                          </a:highlight>
                          <a:latin typeface="Consolas"/>
                          <a:ea typeface="宋体"/>
                          <a:cs typeface="Consolas"/>
                        </a:rPr>
                        <a:t> = (</a:t>
                      </a:r>
                      <a:r>
                        <a:rPr lang="en-US" altLang="zh-CN" sz="1400" kern="0" dirty="0" smtClean="0">
                          <a:solidFill>
                            <a:srgbClr val="2B91AF"/>
                          </a:solidFill>
                          <a:effectLst/>
                          <a:highlight>
                            <a:srgbClr val="FFFFFF"/>
                          </a:highlight>
                          <a:latin typeface="Consolas"/>
                          <a:ea typeface="宋体"/>
                          <a:cs typeface="Consolas"/>
                        </a:rPr>
                        <a:t>Entity</a:t>
                      </a:r>
                      <a:r>
                        <a:rPr lang="en-US" altLang="zh-CN" sz="1400" kern="0" baseline="0" dirty="0" smtClean="0">
                          <a:solidFill>
                            <a:srgbClr val="000000"/>
                          </a:solidFill>
                          <a:effectLst/>
                          <a:highlight>
                            <a:srgbClr val="FFFFFF"/>
                          </a:highlight>
                          <a:latin typeface="Consolas"/>
                          <a:ea typeface="宋体"/>
                          <a:cs typeface="Consolas"/>
                        </a:rPr>
                        <a:t>)et;</a:t>
                      </a:r>
                      <a:endParaRPr lang="en-US" altLang="zh-CN" sz="1400" kern="0" dirty="0" smtClean="0">
                        <a:solidFill>
                          <a:srgbClr val="000000"/>
                        </a:solidFill>
                        <a:effectLst/>
                        <a:highlight>
                          <a:srgbClr val="FFFFFF"/>
                        </a:highlight>
                        <a:latin typeface="Consolas"/>
                        <a:ea typeface="宋体"/>
                        <a:cs typeface="Consolas"/>
                      </a:endParaRPr>
                    </a:p>
                    <a:p>
                      <a:pPr algn="l">
                        <a:spcAft>
                          <a:spcPts val="0"/>
                        </a:spcAft>
                      </a:pPr>
                      <a:r>
                        <a:rPr lang="en-US" altLang="zh-CN" sz="1400" kern="0" dirty="0" smtClean="0">
                          <a:solidFill>
                            <a:srgbClr val="000000"/>
                          </a:solidFill>
                          <a:effectLst/>
                          <a:highlight>
                            <a:srgbClr val="FFFFFF"/>
                          </a:highlight>
                          <a:latin typeface="Consolas"/>
                          <a:ea typeface="宋体"/>
                          <a:cs typeface="Times New Roman"/>
                        </a:rPr>
                        <a:t>          </a:t>
                      </a:r>
                      <a:r>
                        <a:rPr lang="en-US" altLang="zh-CN" sz="1400" kern="0" dirty="0" err="1" smtClean="0">
                          <a:solidFill>
                            <a:srgbClr val="000000"/>
                          </a:solidFill>
                          <a:effectLst/>
                          <a:highlight>
                            <a:srgbClr val="FFFFFF"/>
                          </a:highlight>
                          <a:latin typeface="Consolas"/>
                          <a:ea typeface="宋体"/>
                          <a:cs typeface="Times New Roman"/>
                        </a:rPr>
                        <a:t>e.RowCount</a:t>
                      </a:r>
                      <a:r>
                        <a:rPr lang="en-US" altLang="zh-CN" sz="1400" kern="0" dirty="0" smtClean="0">
                          <a:solidFill>
                            <a:srgbClr val="000000"/>
                          </a:solidFill>
                          <a:effectLst/>
                          <a:highlight>
                            <a:srgbClr val="FFFFFF"/>
                          </a:highlight>
                          <a:latin typeface="Consolas"/>
                          <a:ea typeface="宋体"/>
                          <a:cs typeface="Times New Roman"/>
                        </a:rPr>
                        <a:t> = 5;</a:t>
                      </a:r>
                    </a:p>
                    <a:p>
                      <a:pPr algn="l">
                        <a:spcAft>
                          <a:spcPts val="0"/>
                        </a:spcAft>
                      </a:pPr>
                      <a:endParaRPr lang="en-US" altLang="zh-CN" sz="1400" kern="0" dirty="0" smtClean="0">
                        <a:solidFill>
                          <a:srgbClr val="000000"/>
                        </a:solidFill>
                        <a:effectLst/>
                        <a:highlight>
                          <a:srgbClr val="FFFFFF"/>
                        </a:highlight>
                        <a:latin typeface="Consolas"/>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Times New Roman"/>
                        </a:rPr>
                        <a:t>          </a:t>
                      </a:r>
                      <a:r>
                        <a:rPr lang="en-US" altLang="zh-CN" sz="1400" kern="0" dirty="0" smtClean="0">
                          <a:solidFill>
                            <a:srgbClr val="00B050"/>
                          </a:solidFill>
                          <a:effectLst/>
                          <a:highlight>
                            <a:srgbClr val="FFFFFF"/>
                          </a:highlight>
                          <a:latin typeface="Consolas"/>
                          <a:ea typeface="宋体"/>
                          <a:cs typeface="Times New Roman"/>
                        </a:rPr>
                        <a:t>//</a:t>
                      </a:r>
                      <a:r>
                        <a:rPr lang="zh-CN" altLang="en-US" sz="1400" kern="0" dirty="0" smtClean="0">
                          <a:solidFill>
                            <a:srgbClr val="00B050"/>
                          </a:solidFill>
                          <a:effectLst/>
                          <a:highlight>
                            <a:srgbClr val="FFFFFF"/>
                          </a:highlight>
                          <a:latin typeface="Consolas"/>
                          <a:ea typeface="宋体"/>
                          <a:cs typeface="Times New Roman"/>
                        </a:rPr>
                        <a:t>如果要取消行创建</a:t>
                      </a:r>
                      <a:endParaRPr lang="en-US" altLang="zh-CN" sz="1400" kern="0" dirty="0" smtClean="0">
                        <a:solidFill>
                          <a:srgbClr val="00B050"/>
                        </a:solidFill>
                        <a:effectLst/>
                        <a:highlight>
                          <a:srgbClr val="FFFFFF"/>
                        </a:highlight>
                        <a:latin typeface="Consolas"/>
                        <a:ea typeface="宋体"/>
                        <a:cs typeface="Times New Roman"/>
                      </a:endParaRPr>
                    </a:p>
                    <a:p>
                      <a:pPr algn="l">
                        <a:spcAft>
                          <a:spcPts val="0"/>
                        </a:spcAft>
                      </a:pPr>
                      <a:r>
                        <a:rPr lang="en-US" altLang="zh-CN" sz="1600" kern="100" dirty="0" smtClean="0">
                          <a:solidFill>
                            <a:srgbClr val="00B050"/>
                          </a:solidFill>
                          <a:effectLst/>
                          <a:latin typeface="+mn-lt"/>
                          <a:ea typeface="宋体"/>
                          <a:cs typeface="Times New Roman"/>
                        </a:rPr>
                        <a:t>                      //</a:t>
                      </a:r>
                      <a:r>
                        <a:rPr lang="en-US" altLang="zh-CN" sz="1600" kern="100" dirty="0" err="1" smtClean="0">
                          <a:solidFill>
                            <a:srgbClr val="00B050"/>
                          </a:solidFill>
                          <a:effectLst/>
                          <a:latin typeface="+mn-lt"/>
                          <a:ea typeface="宋体"/>
                          <a:cs typeface="Times New Roman"/>
                        </a:rPr>
                        <a:t>e.Cancel</a:t>
                      </a:r>
                      <a:r>
                        <a:rPr lang="en-US" altLang="zh-CN" sz="1600" kern="100" baseline="0" dirty="0" smtClean="0">
                          <a:solidFill>
                            <a:srgbClr val="00B050"/>
                          </a:solidFill>
                          <a:effectLst/>
                          <a:latin typeface="+mn-lt"/>
                          <a:ea typeface="宋体"/>
                          <a:cs typeface="Times New Roman"/>
                        </a:rPr>
                        <a:t> = true;</a:t>
                      </a:r>
                      <a:endParaRPr lang="zh-CN" altLang="zh-CN" sz="1600" kern="100" dirty="0" smtClean="0">
                        <a:solidFill>
                          <a:srgbClr val="00B050"/>
                        </a:solidFill>
                        <a:effectLst/>
                        <a:latin typeface="+mn-lt"/>
                        <a:ea typeface="宋体"/>
                        <a:cs typeface="Times New Roman"/>
                      </a:endParaRPr>
                    </a:p>
                    <a:p>
                      <a:r>
                        <a:rPr lang="en-US" altLang="zh-CN" sz="1400" kern="0" dirty="0" smtClean="0">
                          <a:solidFill>
                            <a:srgbClr val="000000"/>
                          </a:solidFill>
                          <a:effectLst/>
                          <a:highlight>
                            <a:srgbClr val="FFFFFF"/>
                          </a:highlight>
                          <a:latin typeface="Consolas"/>
                          <a:ea typeface="宋体"/>
                          <a:cs typeface="Consolas"/>
                        </a:rPr>
                        <a:t>     }</a:t>
                      </a:r>
                      <a:endParaRPr lang="en-US" altLang="zh-CN" sz="1400" dirty="0" smtClean="0">
                        <a:solidFill>
                          <a:srgbClr val="0000FF"/>
                        </a:solidFill>
                        <a:latin typeface="微软雅黑"/>
                        <a:ea typeface="微软雅黑"/>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547978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smtClean="0">
                <a:latin typeface="微软雅黑" pitchFamily="34" charset="-122"/>
                <a:ea typeface="微软雅黑" pitchFamily="34" charset="-122"/>
              </a:rPr>
              <a:t>AbstractBillPlugIn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Model</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646000"/>
            <a:ext cx="835342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solidFill>
                  <a:prstClr val="black"/>
                </a:solidFill>
                <a:latin typeface="微软雅黑" pitchFamily="34" charset="-122"/>
                <a:ea typeface="微软雅黑" pitchFamily="34" charset="-122"/>
              </a:rPr>
              <a:t>After</a:t>
            </a:r>
            <a:r>
              <a:rPr lang="en-US" altLang="zh-CN" dirty="0" err="1" smtClean="0">
                <a:latin typeface="微软雅黑" pitchFamily="34" charset="-122"/>
                <a:ea typeface="微软雅黑" pitchFamily="34" charset="-122"/>
              </a:rPr>
              <a:t>CreateNewEntryRow</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创建</a:t>
            </a:r>
            <a:r>
              <a:rPr lang="zh-CN" altLang="en-US" dirty="0">
                <a:latin typeface="微软雅黑" pitchFamily="34" charset="-122"/>
                <a:ea typeface="微软雅黑" pitchFamily="34" charset="-122"/>
              </a:rPr>
              <a:t>分录</a:t>
            </a:r>
            <a:r>
              <a:rPr lang="zh-CN" altLang="en-US" dirty="0" smtClean="0">
                <a:latin typeface="微软雅黑" pitchFamily="34" charset="-122"/>
                <a:ea typeface="微软雅黑" pitchFamily="34" charset="-122"/>
              </a:rPr>
              <a:t>行</a:t>
            </a:r>
            <a:r>
              <a:rPr lang="zh-CN" altLang="en-US" dirty="0">
                <a:latin typeface="微软雅黑" pitchFamily="34" charset="-122"/>
                <a:ea typeface="微软雅黑" pitchFamily="34" charset="-122"/>
              </a:rPr>
              <a:t>后</a:t>
            </a:r>
            <a:r>
              <a:rPr lang="zh-CN" altLang="en-US" dirty="0" smtClean="0">
                <a:latin typeface="微软雅黑" pitchFamily="34" charset="-122"/>
                <a:ea typeface="微软雅黑" pitchFamily="34" charset="-122"/>
              </a:rPr>
              <a:t>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新增</a:t>
            </a:r>
            <a:r>
              <a:rPr lang="zh-CN" altLang="zh-CN" sz="1800" dirty="0"/>
              <a:t>单据分录行</a:t>
            </a:r>
            <a:r>
              <a:rPr lang="zh-CN" altLang="zh-CN" sz="1800" dirty="0" smtClean="0"/>
              <a:t>数据包</a:t>
            </a:r>
            <a:r>
              <a:rPr lang="zh-CN" altLang="en-US" sz="1800" dirty="0" smtClean="0"/>
              <a:t>后</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有些字段值可以自动填充</a:t>
            </a:r>
            <a:r>
              <a:rPr lang="zh-CN" altLang="zh-CN" sz="1800" dirty="0" smtClean="0"/>
              <a:t>，可以根据</a:t>
            </a:r>
            <a:r>
              <a:rPr lang="zh-CN" altLang="zh-CN" sz="1800" dirty="0"/>
              <a:t>业务需要为字段赋值</a:t>
            </a:r>
            <a:endParaRPr lang="en-US" altLang="zh-CN" sz="1800" dirty="0">
              <a:solidFill>
                <a:prstClr val="black"/>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727885907"/>
              </p:ext>
            </p:extLst>
          </p:nvPr>
        </p:nvGraphicFramePr>
        <p:xfrm>
          <a:off x="253108" y="1851670"/>
          <a:ext cx="8351837" cy="4176712"/>
        </p:xfrm>
        <a:graphic>
          <a:graphicData uri="http://schemas.openxmlformats.org/drawingml/2006/table">
            <a:tbl>
              <a:tblPr/>
              <a:tblGrid>
                <a:gridCol w="8351837"/>
              </a:tblGrid>
              <a:tr h="4176712">
                <a:tc>
                  <a:txBody>
                    <a:bodyPr/>
                    <a:lstStyle/>
                    <a:p>
                      <a:pPr algn="l">
                        <a:spcAft>
                          <a:spcPts val="0"/>
                        </a:spcAft>
                      </a:pPr>
                      <a:r>
                        <a:rPr lang="en-US" altLang="zh-CN" sz="1400" dirty="0" smtClean="0">
                          <a:latin typeface="微软雅黑"/>
                          <a:ea typeface="微软雅黑"/>
                        </a:rPr>
                        <a:t>       </a:t>
                      </a:r>
                      <a:r>
                        <a:rPr lang="en-US" altLang="zh-CN" sz="1400" kern="0" dirty="0" smtClean="0">
                          <a:solidFill>
                            <a:srgbClr val="0000FF"/>
                          </a:solidFill>
                          <a:effectLst/>
                          <a:highlight>
                            <a:srgbClr val="FFFFFF"/>
                          </a:highlight>
                          <a:latin typeface="微软雅黑"/>
                          <a:ea typeface="微软雅黑"/>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FF"/>
                          </a:solidFill>
                          <a:effectLst/>
                          <a:highlight>
                            <a:srgbClr val="FFFFFF"/>
                          </a:highlight>
                          <a:latin typeface="Consolas"/>
                          <a:ea typeface="宋体"/>
                          <a:cs typeface="Consolas"/>
                        </a:rPr>
                        <a:t>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AfterCreateNewEntryRow</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CreateNewEntryEventArgs</a:t>
                      </a:r>
                      <a:r>
                        <a:rPr lang="en-US" altLang="zh-CN" sz="1400" kern="0" dirty="0" smtClean="0">
                          <a:solidFill>
                            <a:srgbClr val="000000"/>
                          </a:solidFill>
                          <a:effectLst/>
                          <a:highlight>
                            <a:srgbClr val="FFFFFF"/>
                          </a:highlight>
                          <a:latin typeface="Consolas"/>
                          <a:ea typeface="宋体"/>
                          <a:cs typeface="Consolas"/>
                        </a:rPr>
                        <a:t> e)</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baseline="0" dirty="0" smtClean="0">
                          <a:solidFill>
                            <a:srgbClr val="0000FF"/>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if</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e.Entity.Key.ToUpperInvariant</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smtClean="0">
                          <a:solidFill>
                            <a:srgbClr val="A31515"/>
                          </a:solidFill>
                          <a:effectLst/>
                          <a:highlight>
                            <a:srgbClr val="FFFFFF"/>
                          </a:highlight>
                          <a:latin typeface="Consolas"/>
                          <a:ea typeface="宋体"/>
                          <a:cs typeface="Consolas"/>
                        </a:rPr>
                        <a:t>“FPOSTENTITY”</a:t>
                      </a:r>
                      <a:r>
                        <a:rPr lang="en-US" altLang="zh-CN" sz="1400" kern="0" dirty="0" smtClean="0">
                          <a:solidFill>
                            <a:srgbClr val="000000"/>
                          </a:solidFill>
                          <a:effectLst/>
                          <a:highlight>
                            <a:srgbClr val="FFFFFF"/>
                          </a:highlight>
                          <a:latin typeface="Consolas"/>
                          <a:ea typeface="宋体"/>
                          <a:cs typeface="Consolas"/>
                        </a:rPr>
                        <a:t>)</a:t>
                      </a:r>
                      <a:r>
                        <a:rPr lang="en-US" altLang="zh-CN" sz="1600" kern="0" dirty="0" smtClean="0">
                          <a:solidFill>
                            <a:srgbClr val="008000"/>
                          </a:solidFill>
                          <a:effectLst/>
                          <a:highlight>
                            <a:srgbClr val="FFFFFF"/>
                          </a:highlight>
                          <a:latin typeface="Consolas"/>
                          <a:ea typeface="宋体"/>
                          <a:cs typeface="Consolas"/>
                        </a:rPr>
                        <a:t> </a:t>
                      </a:r>
                      <a:r>
                        <a:rPr lang="en-US" altLang="zh-CN" sz="1400" kern="0" dirty="0" smtClean="0">
                          <a:solidFill>
                            <a:srgbClr val="008000"/>
                          </a:solidFill>
                          <a:effectLst/>
                          <a:highlight>
                            <a:srgbClr val="FFFFFF"/>
                          </a:highlight>
                          <a:latin typeface="Consolas"/>
                          <a:ea typeface="宋体"/>
                          <a:cs typeface="Consolas"/>
                        </a:rPr>
                        <a:t>//</a:t>
                      </a:r>
                      <a:r>
                        <a:rPr lang="zh-CN" altLang="en-US" sz="1400" kern="0" dirty="0" smtClean="0">
                          <a:solidFill>
                            <a:srgbClr val="008000"/>
                          </a:solidFill>
                          <a:effectLst/>
                          <a:highlight>
                            <a:srgbClr val="FFFFFF"/>
                          </a:highlight>
                          <a:latin typeface="Consolas"/>
                          <a:ea typeface="宋体"/>
                          <a:cs typeface="Consolas"/>
                        </a:rPr>
                        <a:t>任岗信息</a:t>
                      </a:r>
                      <a:endParaRPr lang="zh-CN" altLang="zh-CN" sz="1400" kern="0" dirty="0" smtClean="0">
                        <a:solidFill>
                          <a:srgbClr val="008000"/>
                        </a:solidFill>
                        <a:effectLst/>
                        <a:highlight>
                          <a:srgbClr val="FFFFFF"/>
                        </a:highlight>
                        <a:latin typeface="Consolas"/>
                        <a:ea typeface="宋体"/>
                        <a:cs typeface="Consolas"/>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判断是否已经设置主任岗，如果没有设置，则将该岗位默认设置为主任岗位</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if</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2B91AF"/>
                          </a:solidFill>
                          <a:effectLst/>
                          <a:highlight>
                            <a:srgbClr val="FFFFFF"/>
                          </a:highlight>
                          <a:latin typeface="Consolas"/>
                          <a:ea typeface="宋体"/>
                          <a:cs typeface="Consolas"/>
                        </a:rPr>
                        <a:t>DynamicObjectCollection</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.Model.DataObject</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err="1" smtClean="0">
                          <a:solidFill>
                            <a:srgbClr val="A31515"/>
                          </a:solidFill>
                          <a:effectLst/>
                          <a:highlight>
                            <a:srgbClr val="FFFFFF"/>
                          </a:highlight>
                          <a:latin typeface="Consolas"/>
                          <a:ea typeface="宋体"/>
                          <a:cs typeface="Consolas"/>
                        </a:rPr>
                        <a:t>PostEntity</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]).Any(</a:t>
                      </a:r>
                    </a:p>
                    <a:p>
                      <a:pPr algn="l">
                        <a:spcAft>
                          <a:spcPts val="0"/>
                        </a:spcAft>
                      </a:pPr>
                      <a:r>
                        <a:rPr lang="en-US" altLang="zh-CN" sz="1400" kern="0" dirty="0" smtClean="0">
                          <a:solidFill>
                            <a:srgbClr val="000000"/>
                          </a:solidFill>
                          <a:effectLst/>
                          <a:highlight>
                            <a:srgbClr val="FFFFFF"/>
                          </a:highlight>
                          <a:latin typeface="Consolas"/>
                          <a:ea typeface="宋体"/>
                          <a:cs typeface="Consolas"/>
                        </a:rPr>
                        <a:t>            c=&gt; </a:t>
                      </a:r>
                      <a:r>
                        <a:rPr lang="en-US" altLang="zh-CN" sz="1400" kern="0" dirty="0" err="1" smtClean="0">
                          <a:solidFill>
                            <a:srgbClr val="2B91AF"/>
                          </a:solidFill>
                          <a:effectLst/>
                          <a:highlight>
                            <a:srgbClr val="FFFFFF"/>
                          </a:highlight>
                          <a:latin typeface="Consolas"/>
                          <a:ea typeface="宋体"/>
                          <a:cs typeface="Consolas"/>
                        </a:rPr>
                        <a:t>Convert</a:t>
                      </a:r>
                      <a:r>
                        <a:rPr lang="en-US" altLang="zh-CN" sz="1400" kern="0" dirty="0" err="1" smtClean="0">
                          <a:solidFill>
                            <a:srgbClr val="000000"/>
                          </a:solidFill>
                          <a:effectLst/>
                          <a:highlight>
                            <a:srgbClr val="FFFFFF"/>
                          </a:highlight>
                          <a:latin typeface="Consolas"/>
                          <a:ea typeface="宋体"/>
                          <a:cs typeface="Consolas"/>
                        </a:rPr>
                        <a:t>.ToBoolean</a:t>
                      </a:r>
                      <a:r>
                        <a:rPr lang="en-US" altLang="zh-CN" sz="1400" kern="0" dirty="0" smtClean="0">
                          <a:solidFill>
                            <a:srgbClr val="000000"/>
                          </a:solidFill>
                          <a:effectLst/>
                          <a:highlight>
                            <a:srgbClr val="FFFFFF"/>
                          </a:highlight>
                          <a:latin typeface="Consolas"/>
                          <a:ea typeface="宋体"/>
                          <a:cs typeface="Consolas"/>
                        </a:rPr>
                        <a:t>(c[</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err="1" smtClean="0">
                          <a:solidFill>
                            <a:srgbClr val="A31515"/>
                          </a:solidFill>
                          <a:effectLst/>
                          <a:highlight>
                            <a:srgbClr val="FFFFFF"/>
                          </a:highlight>
                          <a:latin typeface="Consolas"/>
                          <a:ea typeface="宋体"/>
                          <a:cs typeface="Consolas"/>
                        </a:rPr>
                        <a:t>IsFirstPost</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baseline="0" dirty="0" smtClean="0">
                          <a:solidFill>
                            <a:srgbClr val="0000FF"/>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.Model.BeginIniti</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.Model.SetValue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err="1" smtClean="0">
                          <a:solidFill>
                            <a:srgbClr val="A31515"/>
                          </a:solidFill>
                          <a:effectLst/>
                          <a:highlight>
                            <a:srgbClr val="FFFFFF"/>
                          </a:highlight>
                          <a:latin typeface="Consolas"/>
                          <a:ea typeface="宋体"/>
                          <a:cs typeface="Consolas"/>
                        </a:rPr>
                        <a:t>FIsFirstPost</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true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e.Row</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.Model.EndIniti</a:t>
                      </a:r>
                      <a:r>
                        <a:rPr lang="en-US" altLang="zh-CN" sz="1400" kern="0" dirty="0" smtClean="0">
                          <a:solidFill>
                            <a:srgbClr val="000000"/>
                          </a:solidFill>
                          <a:effectLst/>
                          <a:highlight>
                            <a:srgbClr val="FFFFFF"/>
                          </a:highlight>
                          <a:latin typeface="Consolas"/>
                          <a:ea typeface="宋体"/>
                          <a:cs typeface="Consolas"/>
                        </a:rPr>
                        <a:t>();</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600" kern="100" dirty="0" smtClean="0">
                        <a:effectLst/>
                        <a:latin typeface="+mn-lt"/>
                        <a:ea typeface="宋体"/>
                        <a:cs typeface="Times New Roman"/>
                      </a:endParaRPr>
                    </a:p>
                    <a:p>
                      <a:r>
                        <a:rPr lang="en-US" altLang="zh-CN" sz="1400" kern="0" dirty="0" smtClean="0">
                          <a:solidFill>
                            <a:srgbClr val="000000"/>
                          </a:solidFill>
                          <a:effectLst/>
                          <a:highlight>
                            <a:srgbClr val="FFFFFF"/>
                          </a:highlight>
                          <a:latin typeface="Consolas"/>
                          <a:ea typeface="宋体"/>
                          <a:cs typeface="Consolas"/>
                        </a:rPr>
                        <a:t>        </a:t>
                      </a:r>
                    </a:p>
                    <a:p>
                      <a:r>
                        <a:rPr lang="en-US" altLang="zh-CN" sz="1400" kern="0" dirty="0" smtClean="0">
                          <a:solidFill>
                            <a:srgbClr val="000000"/>
                          </a:solidFill>
                          <a:effectLst/>
                          <a:highlight>
                            <a:srgbClr val="FFFFFF"/>
                          </a:highlight>
                          <a:latin typeface="Consolas"/>
                          <a:ea typeface="宋体"/>
                          <a:cs typeface="Consolas"/>
                        </a:rPr>
                        <a:t>}</a:t>
                      </a:r>
                      <a:endParaRPr lang="en-US" altLang="zh-CN" sz="1400" dirty="0" smtClean="0">
                        <a:solidFill>
                          <a:srgbClr val="0000FF"/>
                        </a:solidFill>
                        <a:latin typeface="微软雅黑"/>
                        <a:ea typeface="微软雅黑"/>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379332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a:latin typeface="微软雅黑" pitchFamily="34" charset="-122"/>
                <a:ea typeface="微软雅黑" pitchFamily="34" charset="-122"/>
              </a:rPr>
              <a:t>AbstractListPlugIn</a:t>
            </a:r>
            <a:endParaRPr lang="zh-CN" altLang="en-US" sz="2000" dirty="0">
              <a:latin typeface="微软雅黑" pitchFamily="34" charset="-122"/>
              <a:ea typeface="微软雅黑" pitchFamily="34" charset="-122"/>
            </a:endParaRPr>
          </a:p>
        </p:txBody>
      </p:sp>
      <p:sp>
        <p:nvSpPr>
          <p:cNvPr id="4" name="Line 4"/>
          <p:cNvSpPr>
            <a:spLocks noChangeShapeType="1"/>
          </p:cNvSpPr>
          <p:nvPr/>
        </p:nvSpPr>
        <p:spPr bwMode="auto">
          <a:xfrm>
            <a:off x="251520" y="1256755"/>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3"/>
          <p:cNvSpPr txBox="1">
            <a:spLocks noChangeArrowheads="1"/>
          </p:cNvSpPr>
          <p:nvPr/>
        </p:nvSpPr>
        <p:spPr bwMode="auto">
          <a:xfrm>
            <a:off x="251520" y="680492"/>
            <a:ext cx="835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3429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lvl="1" eaLnBrk="1" hangingPunct="1"/>
            <a:r>
              <a:rPr lang="zh-CN" altLang="en-US" sz="2800">
                <a:latin typeface="微软雅黑" pitchFamily="34" charset="-122"/>
                <a:ea typeface="微软雅黑" pitchFamily="34" charset="-122"/>
              </a:rPr>
              <a:t>列表插件接口</a:t>
            </a:r>
            <a:endParaRPr lang="en-US" altLang="zh-CN" sz="2800">
              <a:latin typeface="微软雅黑" pitchFamily="34" charset="-122"/>
              <a:ea typeface="微软雅黑" pitchFamily="34" charset="-122"/>
            </a:endParaRPr>
          </a:p>
        </p:txBody>
      </p:sp>
      <p:sp>
        <p:nvSpPr>
          <p:cNvPr id="6" name="Text Box 5"/>
          <p:cNvSpPr txBox="1">
            <a:spLocks noChangeArrowheads="1"/>
          </p:cNvSpPr>
          <p:nvPr/>
        </p:nvSpPr>
        <p:spPr bwMode="auto">
          <a:xfrm>
            <a:off x="251520" y="1329780"/>
            <a:ext cx="8353425" cy="1865312"/>
          </a:xfrm>
          <a:prstGeom prst="rect">
            <a:avLst/>
          </a:prstGeom>
          <a:noFill/>
          <a:ln w="9525" algn="ctr">
            <a:noFill/>
            <a:miter lim="800000"/>
            <a:headEnd/>
            <a:tailEnd/>
          </a:ln>
        </p:spPr>
        <p:txBody>
          <a:bodyPr anchor="ctr">
            <a:spAutoFit/>
          </a:bodyPr>
          <a:lstStyle/>
          <a:p>
            <a:pPr marL="342900" indent="-342900">
              <a:lnSpc>
                <a:spcPct val="120000"/>
              </a:lnSpc>
              <a:buFont typeface="Wingdings" pitchFamily="2" charset="2"/>
              <a:buChar char="ü"/>
              <a:defRPr/>
            </a:pPr>
            <a:endParaRPr lang="en-US" altLang="zh-CN" sz="2400" dirty="0">
              <a:latin typeface="+mn-ea"/>
              <a:ea typeface="+mn-ea"/>
            </a:endParaRPr>
          </a:p>
          <a:p>
            <a:pPr marL="342900" indent="-342900">
              <a:lnSpc>
                <a:spcPct val="120000"/>
              </a:lnSpc>
              <a:buFont typeface="Wingdings" pitchFamily="2" charset="2"/>
              <a:buChar char="ü"/>
              <a:defRPr/>
            </a:pPr>
            <a:endParaRPr lang="en-US" altLang="zh-CN" sz="2400" dirty="0">
              <a:latin typeface="+mn-ea"/>
              <a:ea typeface="+mn-ea"/>
            </a:endParaRPr>
          </a:p>
          <a:p>
            <a:pPr marL="342900" indent="-342900">
              <a:lnSpc>
                <a:spcPct val="120000"/>
              </a:lnSpc>
              <a:defRPr/>
            </a:pPr>
            <a:endParaRPr lang="en-US" altLang="zh-CN" sz="2400" dirty="0">
              <a:latin typeface="+mn-ea"/>
              <a:ea typeface="+mn-ea"/>
            </a:endParaRPr>
          </a:p>
          <a:p>
            <a:pPr marL="342900" indent="-342900">
              <a:lnSpc>
                <a:spcPct val="120000"/>
              </a:lnSpc>
              <a:buFont typeface="Wingdings" pitchFamily="2" charset="2"/>
              <a:buChar char="ü"/>
              <a:defRPr/>
            </a:pPr>
            <a:endParaRPr lang="en-US" altLang="zh-CN" sz="2400" dirty="0">
              <a:latin typeface="+mn-ea"/>
              <a:ea typeface="+mn-ea"/>
            </a:endParaRPr>
          </a:p>
        </p:txBody>
      </p:sp>
      <p:sp>
        <p:nvSpPr>
          <p:cNvPr id="7" name="Text Box 5"/>
          <p:cNvSpPr txBox="1">
            <a:spLocks noChangeArrowheads="1"/>
          </p:cNvSpPr>
          <p:nvPr/>
        </p:nvSpPr>
        <p:spPr bwMode="auto">
          <a:xfrm>
            <a:off x="251520" y="1329780"/>
            <a:ext cx="8353425" cy="1716087"/>
          </a:xfrm>
          <a:prstGeom prst="rect">
            <a:avLst/>
          </a:prstGeom>
          <a:noFill/>
          <a:ln w="9525" algn="ctr">
            <a:noFill/>
            <a:miter lim="800000"/>
            <a:headEnd/>
            <a:tailEnd/>
          </a:ln>
        </p:spPr>
        <p:txBody>
          <a:bodyPr anchor="ctr">
            <a:spAutoFit/>
          </a:bodyPr>
          <a:lstStyle/>
          <a:p>
            <a:pPr marL="342900" indent="-342900">
              <a:lnSpc>
                <a:spcPct val="120000"/>
              </a:lnSpc>
              <a:buFont typeface="Wingdings" pitchFamily="2" charset="2"/>
              <a:buChar char="ü"/>
              <a:defRPr/>
            </a:pPr>
            <a:r>
              <a:rPr lang="zh-CN" altLang="en-US" sz="2400" dirty="0">
                <a:latin typeface="微软雅黑" pitchFamily="34" charset="-122"/>
                <a:ea typeface="微软雅黑" pitchFamily="34" charset="-122"/>
              </a:rPr>
              <a:t>继承</a:t>
            </a:r>
            <a:r>
              <a:rPr lang="en-US" altLang="zh-CN" sz="2400" dirty="0" err="1">
                <a:latin typeface="微软雅黑" pitchFamily="34" charset="-122"/>
                <a:ea typeface="微软雅黑" pitchFamily="34" charset="-122"/>
              </a:rPr>
              <a:t>AbstractListPlugIn</a:t>
            </a:r>
            <a:endParaRPr lang="en-US" altLang="zh-CN" sz="2400" dirty="0">
              <a:latin typeface="微软雅黑" pitchFamily="34" charset="-122"/>
              <a:ea typeface="微软雅黑" pitchFamily="34" charset="-122"/>
            </a:endParaRPr>
          </a:p>
          <a:p>
            <a:pPr marL="800100" lvl="1" indent="-342900">
              <a:lnSpc>
                <a:spcPct val="120000"/>
              </a:lnSpc>
              <a:buFont typeface="Wingdings" pitchFamily="2" charset="2"/>
              <a:buChar char="ü"/>
              <a:defRPr/>
            </a:pPr>
            <a:r>
              <a:rPr lang="en-US" altLang="zh-CN" dirty="0" err="1">
                <a:latin typeface="微软雅黑" pitchFamily="34" charset="-122"/>
                <a:ea typeface="微软雅黑" pitchFamily="34" charset="-122"/>
              </a:rPr>
              <a:t>IListViewPlugIn</a:t>
            </a:r>
            <a:endParaRPr lang="en-US" altLang="zh-CN" dirty="0">
              <a:latin typeface="微软雅黑" pitchFamily="34" charset="-122"/>
              <a:ea typeface="微软雅黑" pitchFamily="34" charset="-122"/>
            </a:endParaRPr>
          </a:p>
          <a:p>
            <a:pPr marL="800100" lvl="1" indent="-342900">
              <a:lnSpc>
                <a:spcPct val="120000"/>
              </a:lnSpc>
              <a:buFont typeface="Wingdings" pitchFamily="2" charset="2"/>
              <a:buChar char="ü"/>
              <a:defRPr/>
            </a:pPr>
            <a:r>
              <a:rPr lang="en-US" altLang="zh-CN" dirty="0" err="1">
                <a:latin typeface="微软雅黑" pitchFamily="34" charset="-122"/>
                <a:ea typeface="微软雅黑" pitchFamily="34" charset="-122"/>
              </a:rPr>
              <a:t>IListModelPlugIn</a:t>
            </a:r>
            <a:endParaRPr lang="en-US" altLang="zh-CN" dirty="0">
              <a:latin typeface="微软雅黑" pitchFamily="34" charset="-122"/>
              <a:ea typeface="微软雅黑" pitchFamily="34" charset="-122"/>
            </a:endParaRPr>
          </a:p>
          <a:p>
            <a:pPr marL="342900" indent="-342900">
              <a:lnSpc>
                <a:spcPct val="120000"/>
              </a:lnSpc>
              <a:buFont typeface="Wingdings" pitchFamily="2" charset="2"/>
              <a:buChar char="ü"/>
              <a:defRPr/>
            </a:pPr>
            <a:endParaRPr lang="en-US" altLang="zh-CN" sz="2400" dirty="0">
              <a:latin typeface="+mn-ea"/>
              <a:ea typeface="+mn-ea"/>
            </a:endParaRPr>
          </a:p>
        </p:txBody>
      </p:sp>
      <p:pic>
        <p:nvPicPr>
          <p:cNvPr id="8" name="图片 7" descr="listplugins.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75606"/>
            <a:ext cx="6484937"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450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a:latin typeface="微软雅黑" pitchFamily="34" charset="-122"/>
                <a:ea typeface="微软雅黑" pitchFamily="34" charset="-122"/>
              </a:rPr>
              <a:t>AbstractListPlugIn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627534"/>
            <a:ext cx="8353425"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ListInitialize</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视图</a:t>
            </a:r>
            <a:r>
              <a:rPr lang="zh-CN" altLang="en-US" dirty="0">
                <a:latin typeface="微软雅黑" pitchFamily="34" charset="-122"/>
                <a:ea typeface="微软雅黑" pitchFamily="34" charset="-122"/>
              </a:rPr>
              <a:t>模型初始化事件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列表</a:t>
            </a:r>
            <a:r>
              <a:rPr lang="zh-CN" altLang="zh-CN" sz="1800" dirty="0"/>
              <a:t>初始化时触发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初始化时获取参数</a:t>
            </a:r>
            <a:endParaRPr lang="en-US" altLang="zh-CN" sz="1800" dirty="0">
              <a:solidFill>
                <a:prstClr val="black"/>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060703707"/>
              </p:ext>
            </p:extLst>
          </p:nvPr>
        </p:nvGraphicFramePr>
        <p:xfrm>
          <a:off x="253108" y="1851670"/>
          <a:ext cx="8351837" cy="4176712"/>
        </p:xfrm>
        <a:graphic>
          <a:graphicData uri="http://schemas.openxmlformats.org/drawingml/2006/table">
            <a:tbl>
              <a:tblPr/>
              <a:tblGrid>
                <a:gridCol w="8351837"/>
              </a:tblGrid>
              <a:tr h="4176712">
                <a:tc>
                  <a:txBody>
                    <a:bodyPr/>
                    <a:lstStyle/>
                    <a:p>
                      <a:pPr algn="l">
                        <a:spcAft>
                          <a:spcPts val="0"/>
                        </a:spcAft>
                      </a:pPr>
                      <a:r>
                        <a:rPr lang="en-US" altLang="zh-CN" sz="1400" dirty="0" smtClean="0">
                          <a:latin typeface="微软雅黑"/>
                          <a:ea typeface="微软雅黑"/>
                        </a:rPr>
                        <a:t>       </a:t>
                      </a:r>
                      <a:r>
                        <a:rPr lang="en-US" altLang="zh-CN" sz="1400" kern="0" dirty="0" smtClean="0">
                          <a:solidFill>
                            <a:srgbClr val="0000FF"/>
                          </a:solidFill>
                          <a:effectLst/>
                          <a:highlight>
                            <a:srgbClr val="FFFFFF"/>
                          </a:highlight>
                          <a:latin typeface="微软雅黑"/>
                          <a:ea typeface="微软雅黑"/>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FF"/>
                          </a:solidFill>
                          <a:effectLst/>
                          <a:highlight>
                            <a:srgbClr val="FFFFFF"/>
                          </a:highlight>
                          <a:latin typeface="Consolas"/>
                          <a:ea typeface="宋体"/>
                          <a:cs typeface="Consolas"/>
                        </a:rPr>
                        <a:t>    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class</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2B91AF"/>
                          </a:solidFill>
                          <a:effectLst/>
                          <a:highlight>
                            <a:srgbClr val="FFFFFF"/>
                          </a:highlight>
                          <a:latin typeface="Consolas"/>
                          <a:ea typeface="宋体"/>
                          <a:cs typeface="Consolas"/>
                        </a:rPr>
                        <a:t>RptAdjTempList</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err="1" smtClean="0">
                          <a:solidFill>
                            <a:srgbClr val="2B91AF"/>
                          </a:solidFill>
                          <a:effectLst/>
                          <a:highlight>
                            <a:srgbClr val="FFFFFF"/>
                          </a:highlight>
                          <a:latin typeface="Consolas"/>
                          <a:ea typeface="宋体"/>
                          <a:cs typeface="Consolas"/>
                        </a:rPr>
                        <a:t>AbstractListPlugIn</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private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bool</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blnOpenByAdjust</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u="sng" kern="0" dirty="0" err="1" smtClean="0">
                          <a:solidFill>
                            <a:srgbClr val="000000"/>
                          </a:solidFill>
                          <a:effectLst/>
                          <a:highlight>
                            <a:srgbClr val="FFFFFF"/>
                          </a:highlight>
                          <a:latin typeface="Consolas"/>
                          <a:ea typeface="宋体"/>
                          <a:cs typeface="Consolas"/>
                        </a:rPr>
                        <a:t>ListInitialize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ListInitializeEventArgs</a:t>
                      </a:r>
                      <a:r>
                        <a:rPr lang="en-US" altLang="zh-CN" sz="1400" kern="0" dirty="0" smtClean="0">
                          <a:solidFill>
                            <a:srgbClr val="000000"/>
                          </a:solidFill>
                          <a:effectLst/>
                          <a:highlight>
                            <a:srgbClr val="FFFFFF"/>
                          </a:highlight>
                          <a:latin typeface="Consolas"/>
                          <a:ea typeface="宋体"/>
                          <a:cs typeface="Consolas"/>
                        </a:rPr>
                        <a:t> e)</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base</a:t>
                      </a:r>
                      <a:r>
                        <a:rPr lang="en-US" altLang="zh-CN" sz="1400" kern="0" dirty="0" err="1" smtClean="0">
                          <a:solidFill>
                            <a:srgbClr val="000000"/>
                          </a:solidFill>
                          <a:effectLst/>
                          <a:highlight>
                            <a:srgbClr val="FFFFFF"/>
                          </a:highlight>
                          <a:latin typeface="Consolas"/>
                          <a:ea typeface="宋体"/>
                          <a:cs typeface="Consolas"/>
                        </a:rPr>
                        <a:t>.ListInitialize</a:t>
                      </a:r>
                      <a:r>
                        <a:rPr lang="en-US" altLang="zh-CN" sz="1400" kern="0" dirty="0" smtClean="0">
                          <a:solidFill>
                            <a:srgbClr val="000000"/>
                          </a:solidFill>
                          <a:effectLst/>
                          <a:highlight>
                            <a:srgbClr val="FFFFFF"/>
                          </a:highlight>
                          <a:latin typeface="Consolas"/>
                          <a:ea typeface="宋体"/>
                          <a:cs typeface="Consolas"/>
                        </a:rPr>
                        <a:t>(e);</a:t>
                      </a:r>
                      <a:endParaRPr lang="zh-CN" altLang="zh-CN" sz="1400" kern="100" dirty="0" smtClean="0">
                        <a:effectLst/>
                        <a:latin typeface="+mn-lt"/>
                        <a:ea typeface="宋体"/>
                        <a:cs typeface="Times New Roman"/>
                      </a:endParaRPr>
                    </a:p>
                    <a:p>
                      <a:pPr marL="800100" indent="-800100"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blnOpenByAdjust</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err="1" smtClean="0">
                          <a:solidFill>
                            <a:srgbClr val="2B91AF"/>
                          </a:solidFill>
                          <a:effectLst/>
                          <a:highlight>
                            <a:srgbClr val="FFFFFF"/>
                          </a:highlight>
                          <a:latin typeface="Consolas"/>
                          <a:ea typeface="宋体"/>
                          <a:cs typeface="Consolas"/>
                        </a:rPr>
                        <a:t>Convert</a:t>
                      </a:r>
                      <a:r>
                        <a:rPr lang="en-US" altLang="zh-CN" sz="1400" kern="0" dirty="0" err="1" smtClean="0">
                          <a:solidFill>
                            <a:srgbClr val="000000"/>
                          </a:solidFill>
                          <a:effectLst/>
                          <a:highlight>
                            <a:srgbClr val="FFFFFF"/>
                          </a:highlight>
                          <a:latin typeface="Consolas"/>
                          <a:ea typeface="宋体"/>
                          <a:cs typeface="Consolas"/>
                        </a:rPr>
                        <a:t>.ToBoolean</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00"/>
                          </a:solidFill>
                          <a:effectLst/>
                          <a:highlight>
                            <a:srgbClr val="FFFFFF"/>
                          </a:highlight>
                          <a:latin typeface="Consolas"/>
                          <a:ea typeface="宋体"/>
                          <a:cs typeface="Consolas"/>
                        </a:rPr>
                        <a:t>e.Paramter.GetCustomParameter</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err="1" smtClean="0">
                          <a:solidFill>
                            <a:srgbClr val="A31515"/>
                          </a:solidFill>
                          <a:effectLst/>
                          <a:highlight>
                            <a:srgbClr val="FFFFFF"/>
                          </a:highlight>
                          <a:latin typeface="Consolas"/>
                          <a:ea typeface="宋体"/>
                          <a:cs typeface="Consolas"/>
                        </a:rPr>
                        <a:t>OpenByAdjust</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400" kern="100" dirty="0" smtClean="0">
                        <a:effectLst/>
                        <a:latin typeface="+mn-lt"/>
                        <a:ea typeface="宋体"/>
                        <a:cs typeface="Times New Roman"/>
                      </a:endParaRPr>
                    </a:p>
                    <a:p>
                      <a:r>
                        <a:rPr lang="en-US" altLang="zh-CN" sz="1400" kern="0" dirty="0" smtClean="0">
                          <a:solidFill>
                            <a:srgbClr val="000000"/>
                          </a:solidFill>
                          <a:effectLst/>
                          <a:highlight>
                            <a:srgbClr val="FFFFFF"/>
                          </a:highlight>
                          <a:latin typeface="Consolas"/>
                          <a:ea typeface="宋体"/>
                          <a:cs typeface="Consolas"/>
                        </a:rPr>
                        <a:t>    }</a:t>
                      </a:r>
                      <a:endParaRPr lang="en-US" altLang="zh-CN" sz="1400" dirty="0" smtClean="0">
                        <a:solidFill>
                          <a:srgbClr val="0000FF"/>
                        </a:solidFill>
                        <a:latin typeface="微软雅黑"/>
                        <a:ea typeface="微软雅黑"/>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478575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a:latin typeface="微软雅黑" pitchFamily="34" charset="-122"/>
                <a:ea typeface="微软雅黑" pitchFamily="34" charset="-122"/>
              </a:rPr>
              <a:t>AbstractListPlugIn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627534"/>
            <a:ext cx="8353425"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AfterGetData</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完成</a:t>
            </a:r>
            <a:r>
              <a:rPr lang="zh-CN" altLang="en-US" dirty="0">
                <a:latin typeface="微软雅黑" pitchFamily="34" charset="-122"/>
                <a:ea typeface="微软雅黑" pitchFamily="34" charset="-122"/>
              </a:rPr>
              <a:t>取数后事件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列表</a:t>
            </a:r>
            <a:r>
              <a:rPr lang="zh-CN" altLang="zh-CN" sz="1800" dirty="0"/>
              <a:t>取数完成后，在数据发送到前端之前触发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en-US" sz="1800" dirty="0"/>
              <a:t>插件</a:t>
            </a:r>
            <a:r>
              <a:rPr lang="zh-CN" altLang="en-US" sz="1800" dirty="0" smtClean="0"/>
              <a:t>决定处理逻辑</a:t>
            </a:r>
            <a:endParaRPr lang="en-US" altLang="zh-CN" sz="1800" dirty="0"/>
          </a:p>
        </p:txBody>
      </p:sp>
      <p:graphicFrame>
        <p:nvGraphicFramePr>
          <p:cNvPr id="5" name="表格 4"/>
          <p:cNvGraphicFramePr>
            <a:graphicFrameLocks noGrp="1"/>
          </p:cNvGraphicFramePr>
          <p:nvPr>
            <p:extLst>
              <p:ext uri="{D42A27DB-BD31-4B8C-83A1-F6EECF244321}">
                <p14:modId xmlns:p14="http://schemas.microsoft.com/office/powerpoint/2010/main" val="3896745813"/>
              </p:ext>
            </p:extLst>
          </p:nvPr>
        </p:nvGraphicFramePr>
        <p:xfrm>
          <a:off x="253108" y="1851670"/>
          <a:ext cx="8351837" cy="4176712"/>
        </p:xfrm>
        <a:graphic>
          <a:graphicData uri="http://schemas.openxmlformats.org/drawingml/2006/table">
            <a:tbl>
              <a:tblPr/>
              <a:tblGrid>
                <a:gridCol w="8351837"/>
              </a:tblGrid>
              <a:tr h="4176712">
                <a:tc>
                  <a:txBody>
                    <a:bodyPr/>
                    <a:lstStyle/>
                    <a:p>
                      <a:pPr algn="l">
                        <a:spcAft>
                          <a:spcPts val="0"/>
                        </a:spcAft>
                      </a:pPr>
                      <a:r>
                        <a:rPr lang="en-US" altLang="zh-CN" sz="1400" dirty="0" smtClean="0">
                          <a:latin typeface="微软雅黑"/>
                          <a:ea typeface="微软雅黑"/>
                        </a:rPr>
                        <a:t>       </a:t>
                      </a:r>
                      <a:r>
                        <a:rPr lang="en-US" altLang="zh-CN" sz="1400" kern="0" dirty="0" smtClean="0">
                          <a:solidFill>
                            <a:srgbClr val="0000FF"/>
                          </a:solidFill>
                          <a:effectLst/>
                          <a:highlight>
                            <a:srgbClr val="FFFFFF"/>
                          </a:highlight>
                          <a:latin typeface="微软雅黑"/>
                          <a:ea typeface="微软雅黑"/>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FF"/>
                          </a:solidFill>
                          <a:effectLst/>
                          <a:highlight>
                            <a:srgbClr val="FFFFFF"/>
                          </a:highlight>
                          <a:latin typeface="Consolas"/>
                          <a:ea typeface="宋体"/>
                          <a:cs typeface="Consolas"/>
                        </a:rPr>
                        <a:t>    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AfterGetData</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base</a:t>
                      </a:r>
                      <a:r>
                        <a:rPr lang="en-US" altLang="zh-CN" sz="1400" kern="0" dirty="0" err="1" smtClean="0">
                          <a:solidFill>
                            <a:srgbClr val="000000"/>
                          </a:solidFill>
                          <a:effectLst/>
                          <a:highlight>
                            <a:srgbClr val="FFFFFF"/>
                          </a:highlight>
                          <a:latin typeface="Consolas"/>
                          <a:ea typeface="宋体"/>
                          <a:cs typeface="Consolas"/>
                        </a:rPr>
                        <a:t>.AfterGetData</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if</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.ListView.CurrentPageRowsInfo.Count</a:t>
                      </a:r>
                      <a:r>
                        <a:rPr lang="en-US" altLang="zh-CN" sz="1400" kern="0" dirty="0" smtClean="0">
                          <a:solidFill>
                            <a:srgbClr val="000000"/>
                          </a:solidFill>
                          <a:effectLst/>
                          <a:highlight>
                            <a:srgbClr val="FFFFFF"/>
                          </a:highlight>
                          <a:latin typeface="Consolas"/>
                          <a:ea typeface="宋体"/>
                          <a:cs typeface="Consolas"/>
                        </a:rPr>
                        <a:t> &lt; 1)</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说明没有数据，需要重新刷新下</a:t>
                      </a:r>
                      <a:r>
                        <a:rPr lang="zh-CN" altLang="zh-CN" sz="1400" kern="0" dirty="0" smtClean="0">
                          <a:solidFill>
                            <a:srgbClr val="008000"/>
                          </a:solidFill>
                          <a:effectLst/>
                          <a:highlight>
                            <a:srgbClr val="FFFFFF"/>
                          </a:highlight>
                          <a:latin typeface="+mn-lt"/>
                          <a:ea typeface="Consolas"/>
                          <a:cs typeface="Consolas"/>
                        </a:rPr>
                        <a:t> </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if</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.OrgID.IsNullOrEmptyOrWhiteSpace</a:t>
                      </a:r>
                      <a:r>
                        <a:rPr lang="en-US" altLang="zh-CN" sz="1400" kern="0" dirty="0" smtClean="0">
                          <a:solidFill>
                            <a:srgbClr val="000000"/>
                          </a:solidFill>
                          <a:effectLst/>
                          <a:highlight>
                            <a:srgbClr val="FFFFFF"/>
                          </a:highlight>
                          <a:latin typeface="Consolas"/>
                          <a:ea typeface="宋体"/>
                          <a:cs typeface="Consolas"/>
                        </a:rPr>
                        <a:t>())</a:t>
                      </a:r>
                      <a:r>
                        <a:rPr lang="en-US" altLang="zh-CN" sz="1400" kern="100" dirty="0" smtClean="0">
                          <a:effectLst/>
                          <a:latin typeface="+mn-lt"/>
                          <a:ea typeface="宋体"/>
                          <a:cs typeface="Times New Roman"/>
                        </a:rPr>
                        <a:t> </a:t>
                      </a:r>
                      <a:r>
                        <a:rPr lang="en-US" altLang="zh-CN" sz="1400" kern="0" dirty="0" smtClean="0">
                          <a:solidFill>
                            <a:srgbClr val="0000FF"/>
                          </a:solidFill>
                          <a:effectLst/>
                          <a:highlight>
                            <a:srgbClr val="FFFFFF"/>
                          </a:highlight>
                          <a:latin typeface="Consolas"/>
                          <a:ea typeface="宋体"/>
                          <a:cs typeface="Consolas"/>
                        </a:rPr>
                        <a:t>return</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8000"/>
                          </a:solidFill>
                          <a:effectLst/>
                          <a:highlight>
                            <a:srgbClr val="FFFFFF"/>
                          </a:highlight>
                          <a:latin typeface="Consolas"/>
                          <a:ea typeface="宋体"/>
                          <a:cs typeface="Consolas"/>
                        </a:rPr>
                        <a:t>//</a:t>
                      </a:r>
                      <a:r>
                        <a:rPr lang="zh-CN" altLang="zh-CN" sz="1400" kern="0" dirty="0" smtClean="0">
                          <a:solidFill>
                            <a:srgbClr val="008000"/>
                          </a:solidFill>
                          <a:effectLst/>
                          <a:highlight>
                            <a:srgbClr val="FFFFFF"/>
                          </a:highlight>
                          <a:latin typeface="Consolas"/>
                          <a:ea typeface="宋体"/>
                          <a:cs typeface="Consolas"/>
                        </a:rPr>
                        <a:t>财务，网上银行服务接口，同步银企平台银行类型数据</a:t>
                      </a:r>
                      <a:endParaRPr lang="zh-CN" altLang="zh-CN" sz="1400" kern="100" dirty="0" smtClean="0">
                        <a:effectLst/>
                        <a:latin typeface="+mn-lt"/>
                        <a:ea typeface="宋体"/>
                        <a:cs typeface="Times New Roman"/>
                      </a:endParaRPr>
                    </a:p>
                    <a:p>
                      <a:pPr marL="1066800" algn="l">
                        <a:spcAft>
                          <a:spcPts val="0"/>
                        </a:spcAft>
                      </a:pPr>
                      <a:r>
                        <a:rPr lang="en-US" altLang="zh-CN" sz="1400" kern="0" baseline="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EbankAutoFillServiceHelper.AutoFillBankList</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.Context</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OrgID</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400" kern="100" dirty="0" smtClean="0">
                        <a:effectLst/>
                        <a:latin typeface="+mn-lt"/>
                        <a:ea typeface="宋体"/>
                        <a:cs typeface="Times New Roman"/>
                      </a:endParaRPr>
                    </a:p>
                    <a:p>
                      <a:r>
                        <a:rPr lang="en-US" altLang="zh-CN" sz="1400" kern="0" dirty="0" smtClean="0">
                          <a:solidFill>
                            <a:srgbClr val="000000"/>
                          </a:solidFill>
                          <a:effectLst/>
                          <a:highlight>
                            <a:srgbClr val="FFFFFF"/>
                          </a:highlight>
                          <a:latin typeface="Consolas"/>
                          <a:ea typeface="宋体"/>
                          <a:cs typeface="Consolas"/>
                        </a:rPr>
                        <a:t>    }</a:t>
                      </a:r>
                      <a:endParaRPr lang="en-US" altLang="zh-CN" sz="1400" dirty="0" smtClean="0">
                        <a:solidFill>
                          <a:srgbClr val="0000FF"/>
                        </a:solidFill>
                        <a:latin typeface="微软雅黑"/>
                        <a:ea typeface="微软雅黑"/>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02247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custDataLst>
              <p:tags r:id="rId1"/>
            </p:custDataLst>
          </p:nvPr>
        </p:nvSpPr>
        <p:spPr bwMode="auto">
          <a:xfrm>
            <a:off x="1072183" y="699542"/>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dirty="0">
                <a:latin typeface="Impact" panose="020B0806030902050204" pitchFamily="34" charset="0"/>
                <a:ea typeface="华文隶书" pitchFamily="2" charset="-122"/>
                <a:cs typeface="Verdana" panose="020B0604030504040204" pitchFamily="34" charset="0"/>
              </a:rPr>
              <a:t>Content</a:t>
            </a:r>
            <a:endParaRPr lang="zh-CN" altLang="en-US" sz="2700" dirty="0">
              <a:latin typeface="Impact" panose="020B0806030902050204" pitchFamily="34" charset="0"/>
              <a:ea typeface="华文隶书" pitchFamily="2" charset="-122"/>
              <a:cs typeface="Verdana" panose="020B0604030504040204" pitchFamily="34" charset="0"/>
            </a:endParaRPr>
          </a:p>
        </p:txBody>
      </p:sp>
      <p:cxnSp>
        <p:nvCxnSpPr>
          <p:cNvPr id="14" name="直接连接符 13"/>
          <p:cNvCxnSpPr/>
          <p:nvPr>
            <p:custDataLst>
              <p:tags r:id="rId2"/>
            </p:custDataLst>
          </p:nvPr>
        </p:nvCxnSpPr>
        <p:spPr>
          <a:xfrm>
            <a:off x="2395067" y="791368"/>
            <a:ext cx="0" cy="2242690"/>
          </a:xfrm>
          <a:prstGeom prst="line">
            <a:avLst/>
          </a:prstGeom>
          <a:noFill/>
          <a:ln w="12700" cap="flat" cmpd="sng" algn="ctr">
            <a:solidFill>
              <a:schemeClr val="bg2">
                <a:lumMod val="90000"/>
              </a:schemeClr>
            </a:solidFill>
            <a:prstDash val="solid"/>
          </a:ln>
          <a:effectLst/>
        </p:spPr>
      </p:cxnSp>
      <p:cxnSp>
        <p:nvCxnSpPr>
          <p:cNvPr id="15" name="直接连接符 14"/>
          <p:cNvCxnSpPr/>
          <p:nvPr>
            <p:custDataLst>
              <p:tags r:id="rId3"/>
            </p:custDataLst>
          </p:nvPr>
        </p:nvCxnSpPr>
        <p:spPr>
          <a:xfrm>
            <a:off x="987101" y="1131590"/>
            <a:ext cx="2025254" cy="0"/>
          </a:xfrm>
          <a:prstGeom prst="line">
            <a:avLst/>
          </a:prstGeom>
          <a:noFill/>
          <a:ln w="12700" cap="flat" cmpd="sng" algn="ctr">
            <a:solidFill>
              <a:schemeClr val="bg2">
                <a:lumMod val="90000"/>
              </a:schemeClr>
            </a:solidFill>
            <a:prstDash val="solid"/>
          </a:ln>
          <a:effectLst/>
        </p:spPr>
      </p:cxnSp>
      <p:sp>
        <p:nvSpPr>
          <p:cNvPr id="16" name="TextBox 33"/>
          <p:cNvSpPr txBox="1"/>
          <p:nvPr>
            <p:custDataLst>
              <p:tags r:id="rId4"/>
            </p:custDataLst>
          </p:nvPr>
        </p:nvSpPr>
        <p:spPr>
          <a:xfrm>
            <a:off x="1869792" y="1448197"/>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17" name="TextBox 34"/>
          <p:cNvSpPr txBox="1"/>
          <p:nvPr>
            <p:custDataLst>
              <p:tags r:id="rId5"/>
            </p:custDataLst>
          </p:nvPr>
        </p:nvSpPr>
        <p:spPr>
          <a:xfrm>
            <a:off x="1869792" y="197930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02</a:t>
            </a:r>
          </a:p>
        </p:txBody>
      </p:sp>
      <p:sp>
        <p:nvSpPr>
          <p:cNvPr id="18" name="TextBox 35"/>
          <p:cNvSpPr txBox="1"/>
          <p:nvPr>
            <p:custDataLst>
              <p:tags r:id="rId6"/>
            </p:custDataLst>
          </p:nvPr>
        </p:nvSpPr>
        <p:spPr>
          <a:xfrm>
            <a:off x="1869792" y="2519946"/>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a:t>
            </a:r>
            <a:r>
              <a:rPr lang="en-US" altLang="zh-CN"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3</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19" name="矩形 18"/>
          <p:cNvSpPr/>
          <p:nvPr>
            <p:custDataLst>
              <p:tags r:id="rId7"/>
            </p:custDataLst>
          </p:nvPr>
        </p:nvSpPr>
        <p:spPr>
          <a:xfrm>
            <a:off x="2402002" y="1510638"/>
            <a:ext cx="2169998" cy="323850"/>
          </a:xfrm>
          <a:prstGeom prst="rect">
            <a:avLst/>
          </a:prstGeom>
          <a:solidFill>
            <a:srgbClr val="FF6600"/>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400" b="1" kern="0" dirty="0">
                <a:solidFill>
                  <a:srgbClr val="FFFFFF"/>
                </a:solidFill>
                <a:latin typeface="+mj-ea"/>
                <a:ea typeface="+mj-ea"/>
                <a:cs typeface="Arial" panose="020B0604020202020204" pitchFamily="34" charset="0"/>
              </a:rPr>
              <a:t>金</a:t>
            </a:r>
            <a:r>
              <a:rPr lang="zh-CN" altLang="en-US" sz="1400" b="1" kern="0" dirty="0" smtClean="0">
                <a:solidFill>
                  <a:srgbClr val="FFFFFF"/>
                </a:solidFill>
                <a:latin typeface="+mj-ea"/>
                <a:ea typeface="+mj-ea"/>
                <a:cs typeface="Arial" panose="020B0604020202020204" pitchFamily="34" charset="0"/>
              </a:rPr>
              <a:t>蝶云星空插件架构概述</a:t>
            </a:r>
            <a:endParaRPr lang="en-US" sz="1400" b="1" kern="0" dirty="0">
              <a:solidFill>
                <a:srgbClr val="FFFFFF"/>
              </a:solidFill>
              <a:latin typeface="+mj-ea"/>
              <a:ea typeface="+mj-ea"/>
              <a:cs typeface="Arial" panose="020B0604020202020204" pitchFamily="34" charset="0"/>
            </a:endParaRPr>
          </a:p>
        </p:txBody>
      </p:sp>
      <p:sp>
        <p:nvSpPr>
          <p:cNvPr id="20" name="矩形 19"/>
          <p:cNvSpPr/>
          <p:nvPr>
            <p:custDataLst>
              <p:tags r:id="rId8"/>
            </p:custDataLst>
          </p:nvPr>
        </p:nvSpPr>
        <p:spPr>
          <a:xfrm>
            <a:off x="2402002" y="2045229"/>
            <a:ext cx="245803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业务插件介绍</a:t>
            </a:r>
            <a:endParaRPr lang="zh-CN" altLang="en-US" sz="1400" b="1" kern="0" dirty="0">
              <a:solidFill>
                <a:srgbClr val="FFFFFF"/>
              </a:solidFill>
              <a:latin typeface="+mj-ea"/>
              <a:ea typeface="+mj-ea"/>
              <a:cs typeface="Arial" panose="020B0604020202020204" pitchFamily="34" charset="0"/>
            </a:endParaRPr>
          </a:p>
        </p:txBody>
      </p:sp>
      <p:sp>
        <p:nvSpPr>
          <p:cNvPr id="21" name="矩形 20"/>
          <p:cNvSpPr/>
          <p:nvPr>
            <p:custDataLst>
              <p:tags r:id="rId9"/>
            </p:custDataLst>
          </p:nvPr>
        </p:nvSpPr>
        <p:spPr>
          <a:xfrm>
            <a:off x="2402002" y="2588154"/>
            <a:ext cx="2746062"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插件开发介绍</a:t>
            </a:r>
            <a:endParaRPr lang="zh-CN" altLang="en-US" sz="1400" b="1" kern="0" dirty="0">
              <a:solidFill>
                <a:srgbClr val="FFFFFF"/>
              </a:solidFill>
              <a:latin typeface="+mj-ea"/>
              <a:ea typeface="+mj-ea"/>
              <a:cs typeface="Arial" panose="020B0604020202020204" pitchFamily="34" charset="0"/>
            </a:endParaRPr>
          </a:p>
        </p:txBody>
      </p:sp>
      <p:sp>
        <p:nvSpPr>
          <p:cNvPr id="22" name="TextBox 35"/>
          <p:cNvSpPr txBox="1"/>
          <p:nvPr>
            <p:custDataLst>
              <p:tags r:id="rId10"/>
            </p:custDataLst>
          </p:nvPr>
        </p:nvSpPr>
        <p:spPr>
          <a:xfrm>
            <a:off x="1865054" y="3057520"/>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04</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3" name="矩形 22"/>
          <p:cNvSpPr/>
          <p:nvPr>
            <p:custDataLst>
              <p:tags r:id="rId11"/>
            </p:custDataLst>
          </p:nvPr>
        </p:nvSpPr>
        <p:spPr>
          <a:xfrm>
            <a:off x="2402235" y="3125728"/>
            <a:ext cx="3033861"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案例演练</a:t>
            </a:r>
            <a:endParaRPr lang="zh-CN" altLang="en-US" sz="1400" b="1" kern="0" dirty="0">
              <a:solidFill>
                <a:srgbClr val="FFFFFF"/>
              </a:solidFill>
              <a:latin typeface="+mj-ea"/>
              <a:ea typeface="+mj-ea"/>
              <a:cs typeface="Arial" panose="020B0604020202020204" pitchFamily="34" charset="0"/>
            </a:endParaRPr>
          </a:p>
        </p:txBody>
      </p:sp>
    </p:spTree>
    <p:extLst>
      <p:ext uri="{BB962C8B-B14F-4D97-AF65-F5344CB8AC3E}">
        <p14:creationId xmlns:p14="http://schemas.microsoft.com/office/powerpoint/2010/main" val="35767208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a:latin typeface="微软雅黑" pitchFamily="34" charset="-122"/>
                <a:ea typeface="微软雅黑" pitchFamily="34" charset="-122"/>
              </a:rPr>
              <a:t>AbstractListPlugIn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627534"/>
            <a:ext cx="8353425"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FormatCellValue</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列表</a:t>
            </a:r>
            <a:r>
              <a:rPr lang="zh-CN" altLang="en-US" dirty="0">
                <a:latin typeface="微软雅黑" pitchFamily="34" charset="-122"/>
                <a:ea typeface="微软雅黑" pitchFamily="34" charset="-122"/>
              </a:rPr>
              <a:t>格式化接口</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在</a:t>
            </a:r>
            <a:r>
              <a:rPr lang="zh-CN" altLang="zh-CN" sz="1800" dirty="0"/>
              <a:t>获取数据之后，数据发送到前端之前触发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格式化字段</a:t>
            </a:r>
            <a:r>
              <a:rPr lang="zh-CN" altLang="zh-CN" sz="1800" dirty="0" smtClean="0"/>
              <a:t>值</a:t>
            </a:r>
            <a:r>
              <a:rPr lang="zh-CN" altLang="en-US" sz="1800" dirty="0" smtClean="0"/>
              <a:t>的显示样式</a:t>
            </a:r>
            <a:endParaRPr lang="en-US" altLang="zh-CN" sz="1800" dirty="0"/>
          </a:p>
        </p:txBody>
      </p:sp>
      <p:graphicFrame>
        <p:nvGraphicFramePr>
          <p:cNvPr id="5" name="表格 4"/>
          <p:cNvGraphicFramePr>
            <a:graphicFrameLocks noGrp="1"/>
          </p:cNvGraphicFramePr>
          <p:nvPr>
            <p:extLst>
              <p:ext uri="{D42A27DB-BD31-4B8C-83A1-F6EECF244321}">
                <p14:modId xmlns:p14="http://schemas.microsoft.com/office/powerpoint/2010/main" val="4034034964"/>
              </p:ext>
            </p:extLst>
          </p:nvPr>
        </p:nvGraphicFramePr>
        <p:xfrm>
          <a:off x="253108" y="1851670"/>
          <a:ext cx="8351837" cy="4176712"/>
        </p:xfrm>
        <a:graphic>
          <a:graphicData uri="http://schemas.openxmlformats.org/drawingml/2006/table">
            <a:tbl>
              <a:tblPr/>
              <a:tblGrid>
                <a:gridCol w="8351837"/>
              </a:tblGrid>
              <a:tr h="4176712">
                <a:tc>
                  <a:txBody>
                    <a:bodyPr/>
                    <a:lstStyle/>
                    <a:p>
                      <a:pPr algn="l">
                        <a:spcAft>
                          <a:spcPts val="0"/>
                        </a:spcAft>
                      </a:pPr>
                      <a:r>
                        <a:rPr lang="en-US" altLang="zh-CN" sz="1400" dirty="0" smtClean="0">
                          <a:latin typeface="微软雅黑"/>
                          <a:ea typeface="微软雅黑"/>
                        </a:rPr>
                        <a:t>       </a:t>
                      </a:r>
                      <a:r>
                        <a:rPr lang="en-US" altLang="zh-CN" sz="1400" kern="0" dirty="0" smtClean="0">
                          <a:solidFill>
                            <a:srgbClr val="0000FF"/>
                          </a:solidFill>
                          <a:effectLst/>
                          <a:highlight>
                            <a:srgbClr val="FFFFFF"/>
                          </a:highlight>
                          <a:latin typeface="微软雅黑"/>
                          <a:ea typeface="微软雅黑"/>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FF"/>
                          </a:solidFill>
                          <a:effectLst/>
                          <a:highlight>
                            <a:srgbClr val="FFFFFF"/>
                          </a:highlight>
                          <a:latin typeface="Consolas"/>
                          <a:ea typeface="宋体"/>
                          <a:cs typeface="Consolas"/>
                        </a:rPr>
                        <a:t>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u="sng" kern="0" dirty="0" err="1" smtClean="0">
                          <a:solidFill>
                            <a:srgbClr val="000000"/>
                          </a:solidFill>
                          <a:effectLst/>
                          <a:highlight>
                            <a:srgbClr val="FFFFFF"/>
                          </a:highlight>
                          <a:latin typeface="Consolas"/>
                          <a:ea typeface="宋体"/>
                          <a:cs typeface="Consolas"/>
                        </a:rPr>
                        <a:t>FormatCellValue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FormatCellValueArgs</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args</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base</a:t>
                      </a:r>
                      <a:r>
                        <a:rPr lang="en-US" altLang="zh-CN" sz="1400" kern="0" dirty="0" err="1" smtClean="0">
                          <a:solidFill>
                            <a:srgbClr val="000000"/>
                          </a:solidFill>
                          <a:effectLst/>
                          <a:highlight>
                            <a:srgbClr val="FFFFFF"/>
                          </a:highlight>
                          <a:latin typeface="Consolas"/>
                          <a:ea typeface="宋体"/>
                          <a:cs typeface="Consolas"/>
                        </a:rPr>
                        <a:t>.FormatCellValue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00"/>
                          </a:solidFill>
                          <a:effectLst/>
                          <a:highlight>
                            <a:srgbClr val="FFFFFF"/>
                          </a:highlight>
                          <a:latin typeface="Consolas"/>
                          <a:ea typeface="宋体"/>
                          <a:cs typeface="Consolas"/>
                        </a:rPr>
                        <a:t>args</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switch</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00"/>
                          </a:solidFill>
                          <a:effectLst/>
                          <a:highlight>
                            <a:srgbClr val="FFFFFF"/>
                          </a:highlight>
                          <a:latin typeface="Consolas"/>
                          <a:ea typeface="宋体"/>
                          <a:cs typeface="Consolas"/>
                        </a:rPr>
                        <a:t>args.Header.FieldName.ToUpperInvariant</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case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A31515"/>
                          </a:solidFill>
                          <a:effectLst/>
                          <a:highlight>
                            <a:srgbClr val="FFFFFF"/>
                          </a:highlight>
                          <a:latin typeface="Consolas"/>
                          <a:ea typeface="宋体"/>
                          <a:cs typeface="Consolas"/>
                        </a:rPr>
                        <a:t>"FRATE"</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case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A31515"/>
                          </a:solidFill>
                          <a:effectLst/>
                          <a:highlight>
                            <a:srgbClr val="FFFFFF"/>
                          </a:highlight>
                          <a:latin typeface="Consolas"/>
                          <a:ea typeface="宋体"/>
                          <a:cs typeface="Consolas"/>
                        </a:rPr>
                        <a:t>"FHISTORYRATE"</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if</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00"/>
                          </a:solidFill>
                          <a:effectLst/>
                          <a:highlight>
                            <a:srgbClr val="FFFFFF"/>
                          </a:highlight>
                          <a:latin typeface="Consolas"/>
                          <a:ea typeface="宋体"/>
                          <a:cs typeface="Consolas"/>
                        </a:rPr>
                        <a:t>args.Value</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smtClean="0">
                          <a:solidFill>
                            <a:srgbClr val="0000FF"/>
                          </a:solidFill>
                          <a:effectLst/>
                          <a:highlight>
                            <a:srgbClr val="FFFFFF"/>
                          </a:highlight>
                          <a:latin typeface="Consolas"/>
                          <a:ea typeface="宋体"/>
                          <a:cs typeface="Consolas"/>
                        </a:rPr>
                        <a:t>null</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break</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marL="1333500" indent="-1333500"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args.FormateValue</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err="1" smtClean="0">
                          <a:solidFill>
                            <a:srgbClr val="2B91AF"/>
                          </a:solidFill>
                          <a:effectLst/>
                          <a:highlight>
                            <a:srgbClr val="FFFFFF"/>
                          </a:highlight>
                          <a:latin typeface="Consolas"/>
                          <a:ea typeface="宋体"/>
                          <a:cs typeface="Consolas"/>
                        </a:rPr>
                        <a:t>Convert</a:t>
                      </a:r>
                      <a:r>
                        <a:rPr lang="en-US" altLang="zh-CN" sz="1400" kern="0" dirty="0" err="1" smtClean="0">
                          <a:solidFill>
                            <a:srgbClr val="000000"/>
                          </a:solidFill>
                          <a:effectLst/>
                          <a:highlight>
                            <a:srgbClr val="FFFFFF"/>
                          </a:highlight>
                          <a:latin typeface="Consolas"/>
                          <a:ea typeface="宋体"/>
                          <a:cs typeface="Consolas"/>
                        </a:rPr>
                        <a:t>.ToDecimal</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00"/>
                          </a:solidFill>
                          <a:effectLst/>
                          <a:highlight>
                            <a:srgbClr val="FFFFFF"/>
                          </a:highlight>
                          <a:latin typeface="Consolas"/>
                          <a:ea typeface="宋体"/>
                          <a:cs typeface="Consolas"/>
                        </a:rPr>
                        <a:t>args.Value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00"/>
                          </a:solidFill>
                          <a:effectLst/>
                          <a:highlight>
                            <a:srgbClr val="FFFFFF"/>
                          </a:highlight>
                          <a:latin typeface="Consolas"/>
                          <a:ea typeface="宋体"/>
                          <a:cs typeface="Consolas"/>
                        </a:rPr>
                        <a:t>ToString</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00"/>
                          </a:solidFill>
                          <a:effectLst/>
                          <a:highlight>
                            <a:srgbClr val="FFFFFF"/>
                          </a:highlight>
                          <a:latin typeface="Consolas"/>
                          <a:ea typeface="宋体"/>
                          <a:cs typeface="Consolas"/>
                        </a:rPr>
                        <a:t>FormartString</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break</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endParaRPr lang="en-US" altLang="zh-CN" sz="1400" dirty="0" smtClean="0">
                        <a:solidFill>
                          <a:srgbClr val="0000FF"/>
                        </a:solidFill>
                        <a:latin typeface="微软雅黑"/>
                        <a:ea typeface="微软雅黑"/>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819096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a:latin typeface="微软雅黑" pitchFamily="34" charset="-122"/>
                <a:ea typeface="微软雅黑" pitchFamily="34" charset="-122"/>
              </a:rPr>
              <a:t>AbstractListPlugIn</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View</a:t>
            </a:r>
            <a:r>
              <a:rPr lang="zh-CN" altLang="en-US" sz="2000" dirty="0">
                <a:latin typeface="微软雅黑" pitchFamily="34" charset="-122"/>
                <a:ea typeface="微软雅黑" pitchFamily="34" charset="-122"/>
              </a:rPr>
              <a:t>插件接口</a:t>
            </a:r>
            <a:endParaRPr lang="zh-CN" altLang="en-US" dirty="0"/>
          </a:p>
        </p:txBody>
      </p:sp>
      <p:sp>
        <p:nvSpPr>
          <p:cNvPr id="4" name="Text Box 5"/>
          <p:cNvSpPr txBox="1">
            <a:spLocks noChangeArrowheads="1"/>
          </p:cNvSpPr>
          <p:nvPr/>
        </p:nvSpPr>
        <p:spPr bwMode="auto">
          <a:xfrm>
            <a:off x="251520" y="479801"/>
            <a:ext cx="8496944" cy="145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OnFormatRowConditions</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列表</a:t>
            </a:r>
            <a:r>
              <a:rPr lang="zh-CN" altLang="en-US" dirty="0">
                <a:latin typeface="微软雅黑" pitchFamily="34" charset="-122"/>
                <a:ea typeface="微软雅黑" pitchFamily="34" charset="-122"/>
              </a:rPr>
              <a:t>格式化接口</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en-US" altLang="zh-CN" sz="1800" dirty="0" err="1" smtClean="0"/>
              <a:t>FormatCellValue</a:t>
            </a:r>
            <a:r>
              <a:rPr lang="zh-CN" altLang="zh-CN" sz="1800" dirty="0" smtClean="0"/>
              <a:t>事件后</a:t>
            </a:r>
            <a:r>
              <a:rPr lang="zh-CN" altLang="zh-CN" sz="1800" dirty="0"/>
              <a:t>，设计时配置</a:t>
            </a:r>
            <a:r>
              <a:rPr lang="zh-CN" altLang="zh-CN" sz="1800" dirty="0" smtClean="0"/>
              <a:t>的条件</a:t>
            </a:r>
            <a:r>
              <a:rPr lang="zh-CN" altLang="zh-CN" sz="1800" dirty="0"/>
              <a:t>格式化</a:t>
            </a:r>
            <a:r>
              <a:rPr lang="zh-CN" altLang="zh-CN" sz="1800" dirty="0" smtClean="0"/>
              <a:t>生效前</a:t>
            </a:r>
            <a:r>
              <a:rPr lang="zh-CN" altLang="zh-CN" sz="1800" dirty="0"/>
              <a:t>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列表的行数据，不同的行个性显示，譬如奇偶行分色显示</a:t>
            </a:r>
            <a:r>
              <a:rPr lang="zh-CN" altLang="zh-CN" sz="1800" dirty="0" smtClean="0"/>
              <a:t>等等</a:t>
            </a:r>
            <a:endParaRPr lang="en-US" altLang="zh-CN" sz="1800" dirty="0" smtClean="0"/>
          </a:p>
          <a:p>
            <a:pPr lvl="1" eaLnBrk="1" hangingPunct="1">
              <a:lnSpc>
                <a:spcPct val="120000"/>
              </a:lnSpc>
              <a:buFont typeface="Wingdings" pitchFamily="2" charset="2"/>
              <a:buChar char="ü"/>
            </a:pPr>
            <a:r>
              <a:rPr lang="zh-CN" altLang="en-US" sz="1800" b="1" dirty="0">
                <a:solidFill>
                  <a:prstClr val="black"/>
                </a:solidFill>
              </a:rPr>
              <a:t>案例演示</a:t>
            </a:r>
            <a:endParaRPr lang="en-US" altLang="zh-CN" sz="1800" b="1" dirty="0">
              <a:solidFill>
                <a:prstClr val="black"/>
              </a:solidFill>
            </a:endParaRPr>
          </a:p>
        </p:txBody>
      </p:sp>
    </p:spTree>
    <p:extLst>
      <p:ext uri="{BB962C8B-B14F-4D97-AF65-F5344CB8AC3E}">
        <p14:creationId xmlns:p14="http://schemas.microsoft.com/office/powerpoint/2010/main" val="34417179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en-US" altLang="zh-CN" sz="2000" dirty="0" err="1">
                <a:latin typeface="微软雅黑" pitchFamily="34" charset="-122"/>
                <a:ea typeface="微软雅黑" pitchFamily="34" charset="-122"/>
              </a:rPr>
              <a:t>AbstractListPlugIn</a:t>
            </a:r>
            <a:r>
              <a:rPr lang="zh-CN" altLang="en-US" sz="2000" dirty="0" smtClean="0">
                <a:latin typeface="微软雅黑" pitchFamily="34" charset="-122"/>
                <a:ea typeface="微软雅黑" pitchFamily="34" charset="-122"/>
              </a:rPr>
              <a:t>的</a:t>
            </a:r>
            <a:r>
              <a:rPr lang="en-US" altLang="zh-CN" sz="2000" dirty="0" smtClean="0">
                <a:latin typeface="微软雅黑" pitchFamily="34" charset="-122"/>
                <a:ea typeface="微软雅黑" pitchFamily="34" charset="-122"/>
              </a:rPr>
              <a:t>Model</a:t>
            </a:r>
            <a:r>
              <a:rPr lang="zh-CN" altLang="en-US" sz="2000" dirty="0" smtClean="0">
                <a:latin typeface="微软雅黑" pitchFamily="34" charset="-122"/>
                <a:ea typeface="微软雅黑" pitchFamily="34" charset="-122"/>
              </a:rPr>
              <a:t>插件</a:t>
            </a:r>
            <a:r>
              <a:rPr lang="zh-CN" altLang="en-US" sz="2000" dirty="0">
                <a:latin typeface="微软雅黑" pitchFamily="34" charset="-122"/>
                <a:ea typeface="微软雅黑" pitchFamily="34" charset="-122"/>
              </a:rPr>
              <a:t>接口</a:t>
            </a:r>
            <a:endParaRPr lang="zh-CN" altLang="en-US" dirty="0"/>
          </a:p>
        </p:txBody>
      </p:sp>
      <p:sp>
        <p:nvSpPr>
          <p:cNvPr id="4" name="Text Box 5"/>
          <p:cNvSpPr txBox="1">
            <a:spLocks noChangeArrowheads="1"/>
          </p:cNvSpPr>
          <p:nvPr/>
        </p:nvSpPr>
        <p:spPr bwMode="auto">
          <a:xfrm>
            <a:off x="251520" y="627534"/>
            <a:ext cx="8353425"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marL="0" lvl="0" indent="0" eaLnBrk="1" hangingPunct="1">
              <a:lnSpc>
                <a:spcPct val="120000"/>
              </a:lnSpc>
              <a:buFont typeface="Wingdings" pitchFamily="2" charset="2"/>
              <a:buChar char="ü"/>
            </a:pPr>
            <a:r>
              <a:rPr lang="en-US" altLang="zh-CN" dirty="0" smtClean="0">
                <a:solidFill>
                  <a:prstClr val="black"/>
                </a:solidFill>
                <a:latin typeface="微软雅黑" pitchFamily="34" charset="-122"/>
                <a:ea typeface="微软雅黑" pitchFamily="34" charset="-122"/>
              </a:rPr>
              <a:t>  </a:t>
            </a:r>
            <a:r>
              <a:rPr lang="en-US" altLang="zh-CN" dirty="0" err="1" smtClean="0">
                <a:latin typeface="微软雅黑" pitchFamily="34" charset="-122"/>
                <a:ea typeface="微软雅黑" pitchFamily="34" charset="-122"/>
              </a:rPr>
              <a:t>PrepareFilterParameter</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准备</a:t>
            </a:r>
            <a:r>
              <a:rPr lang="zh-CN" altLang="en-US" dirty="0">
                <a:latin typeface="微软雅黑" pitchFamily="34" charset="-122"/>
                <a:ea typeface="微软雅黑" pitchFamily="34" charset="-122"/>
              </a:rPr>
              <a:t>过滤条件</a:t>
            </a:r>
            <a:endParaRPr lang="en-US" altLang="zh-CN"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触发时机</a:t>
            </a:r>
            <a:r>
              <a:rPr lang="en-US" altLang="zh-CN" sz="1800" b="1" dirty="0" smtClean="0">
                <a:solidFill>
                  <a:prstClr val="black"/>
                </a:solidFill>
              </a:rPr>
              <a:t>: </a:t>
            </a:r>
            <a:r>
              <a:rPr lang="zh-CN" altLang="zh-CN" sz="1800" dirty="0" smtClean="0"/>
              <a:t>打开</a:t>
            </a:r>
            <a:r>
              <a:rPr lang="zh-CN" altLang="zh-CN" sz="1800" dirty="0"/>
              <a:t>单据列表，构建取数用的</a:t>
            </a:r>
            <a:r>
              <a:rPr lang="en-US" altLang="zh-CN" sz="1800" dirty="0" err="1"/>
              <a:t>SqlBuilder</a:t>
            </a:r>
            <a:r>
              <a:rPr lang="zh-CN" altLang="zh-CN" sz="1800" dirty="0"/>
              <a:t>对象前触发</a:t>
            </a:r>
            <a:endParaRPr lang="en-US" altLang="zh-CN" sz="1800" dirty="0" smtClean="0">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zh-CN" altLang="zh-CN" sz="1800" b="1" dirty="0" smtClean="0">
                <a:solidFill>
                  <a:prstClr val="black"/>
                </a:solidFill>
              </a:rPr>
              <a:t>应用</a:t>
            </a:r>
            <a:r>
              <a:rPr lang="zh-CN" altLang="zh-CN" sz="1800" b="1" dirty="0">
                <a:solidFill>
                  <a:prstClr val="black"/>
                </a:solidFill>
              </a:rPr>
              <a:t>场景</a:t>
            </a:r>
            <a:r>
              <a:rPr lang="zh-CN" altLang="en-US" sz="1800" dirty="0" smtClean="0">
                <a:solidFill>
                  <a:prstClr val="black"/>
                </a:solidFill>
                <a:latin typeface="微软雅黑" pitchFamily="34" charset="-122"/>
                <a:ea typeface="微软雅黑" pitchFamily="34" charset="-122"/>
              </a:rPr>
              <a:t>：</a:t>
            </a:r>
            <a:r>
              <a:rPr lang="zh-CN" altLang="zh-CN" sz="1800" dirty="0"/>
              <a:t>修改列表过滤条件、排序子句</a:t>
            </a:r>
            <a:endParaRPr lang="en-US" altLang="zh-CN" sz="1800" dirty="0"/>
          </a:p>
        </p:txBody>
      </p:sp>
      <p:graphicFrame>
        <p:nvGraphicFramePr>
          <p:cNvPr id="5" name="表格 4"/>
          <p:cNvGraphicFramePr>
            <a:graphicFrameLocks noGrp="1"/>
          </p:cNvGraphicFramePr>
          <p:nvPr>
            <p:extLst>
              <p:ext uri="{D42A27DB-BD31-4B8C-83A1-F6EECF244321}">
                <p14:modId xmlns:p14="http://schemas.microsoft.com/office/powerpoint/2010/main" val="1366916699"/>
              </p:ext>
            </p:extLst>
          </p:nvPr>
        </p:nvGraphicFramePr>
        <p:xfrm>
          <a:off x="253108" y="1851670"/>
          <a:ext cx="8351837" cy="4176712"/>
        </p:xfrm>
        <a:graphic>
          <a:graphicData uri="http://schemas.openxmlformats.org/drawingml/2006/table">
            <a:tbl>
              <a:tblPr/>
              <a:tblGrid>
                <a:gridCol w="8351837"/>
              </a:tblGrid>
              <a:tr h="4176712">
                <a:tc>
                  <a:txBody>
                    <a:bodyPr/>
                    <a:lstStyle/>
                    <a:p>
                      <a:pPr algn="l">
                        <a:spcAft>
                          <a:spcPts val="0"/>
                        </a:spcAft>
                      </a:pPr>
                      <a:r>
                        <a:rPr lang="en-US" altLang="zh-CN" sz="1400" dirty="0" smtClean="0">
                          <a:latin typeface="微软雅黑"/>
                          <a:ea typeface="微软雅黑"/>
                        </a:rPr>
                        <a:t>       </a:t>
                      </a:r>
                      <a:r>
                        <a:rPr lang="en-US" altLang="zh-CN" sz="1400" kern="0" dirty="0" smtClean="0">
                          <a:solidFill>
                            <a:srgbClr val="0000FF"/>
                          </a:solidFill>
                          <a:effectLst/>
                          <a:highlight>
                            <a:srgbClr val="FFFFFF"/>
                          </a:highlight>
                          <a:latin typeface="微软雅黑"/>
                          <a:ea typeface="微软雅黑"/>
                          <a:cs typeface="Consolas"/>
                        </a:rPr>
                        <a:t>        </a:t>
                      </a:r>
                      <a:endParaRPr lang="zh-CN" altLang="zh-CN" sz="1600" kern="100" dirty="0" smtClean="0">
                        <a:effectLst/>
                        <a:latin typeface="+mn-lt"/>
                        <a:ea typeface="宋体"/>
                        <a:cs typeface="Times New Roman"/>
                      </a:endParaRPr>
                    </a:p>
                    <a:p>
                      <a:pPr algn="l">
                        <a:spcAft>
                          <a:spcPts val="0"/>
                        </a:spcAft>
                      </a:pPr>
                      <a:r>
                        <a:rPr lang="en-US" altLang="zh-CN" sz="1400" kern="0" dirty="0" smtClean="0">
                          <a:solidFill>
                            <a:srgbClr val="0000FF"/>
                          </a:solidFill>
                          <a:effectLst/>
                          <a:highlight>
                            <a:srgbClr val="FFFFFF"/>
                          </a:highlight>
                          <a:latin typeface="Consolas"/>
                          <a:ea typeface="宋体"/>
                          <a:cs typeface="Consolas"/>
                        </a:rPr>
                        <a:t>        public</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override</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void</a:t>
                      </a:r>
                      <a:r>
                        <a:rPr lang="en-US" altLang="zh-CN" sz="1400" kern="0" dirty="0" smtClean="0">
                          <a:solidFill>
                            <a:srgbClr val="000000"/>
                          </a:solidFill>
                          <a:effectLst/>
                          <a:highlight>
                            <a:srgbClr val="FFFFFF"/>
                          </a:highlight>
                          <a:latin typeface="Consolas"/>
                          <a:ea typeface="宋体"/>
                          <a:cs typeface="Consolas"/>
                        </a:rPr>
                        <a:t> </a:t>
                      </a:r>
                      <a:r>
                        <a:rPr lang="en-US" altLang="zh-CN" sz="1400" u="none" kern="0" dirty="0" err="1" smtClean="0">
                          <a:solidFill>
                            <a:srgbClr val="000000"/>
                          </a:solidFill>
                          <a:effectLst/>
                          <a:highlight>
                            <a:srgbClr val="FFFFFF"/>
                          </a:highlight>
                          <a:latin typeface="Consolas"/>
                          <a:ea typeface="宋体"/>
                          <a:cs typeface="Consolas"/>
                        </a:rPr>
                        <a:t>PrepareFilterParameter</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2B91AF"/>
                          </a:solidFill>
                          <a:effectLst/>
                          <a:highlight>
                            <a:srgbClr val="FFFFFF"/>
                          </a:highlight>
                          <a:latin typeface="Consolas"/>
                          <a:ea typeface="宋体"/>
                          <a:cs typeface="Consolas"/>
                        </a:rPr>
                        <a:t>FilterArgs</a:t>
                      </a:r>
                      <a:r>
                        <a:rPr lang="en-US" altLang="zh-CN" sz="1400" kern="0" dirty="0" smtClean="0">
                          <a:solidFill>
                            <a:srgbClr val="000000"/>
                          </a:solidFill>
                          <a:effectLst/>
                          <a:highlight>
                            <a:srgbClr val="FFFFFF"/>
                          </a:highlight>
                          <a:latin typeface="Consolas"/>
                          <a:ea typeface="宋体"/>
                          <a:cs typeface="Consolas"/>
                        </a:rPr>
                        <a:t> e)</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u="none" kern="0" dirty="0" smtClean="0">
                          <a:solidFill>
                            <a:srgbClr val="000000"/>
                          </a:solidFill>
                          <a:effectLst/>
                          <a:highlight>
                            <a:srgbClr val="FFFFFF"/>
                          </a:highlight>
                          <a:latin typeface="Consolas"/>
                          <a:ea typeface="宋体"/>
                          <a:cs typeface="Consolas"/>
                        </a:rPr>
                        <a:t>{</a:t>
                      </a:r>
                      <a:r>
                        <a:rPr lang="en-US" altLang="zh-CN" sz="1400" u="none" kern="0" dirty="0" smtClean="0">
                          <a:solidFill>
                            <a:srgbClr val="00B050"/>
                          </a:solidFill>
                          <a:effectLst/>
                          <a:highlight>
                            <a:srgbClr val="FFFFFF"/>
                          </a:highlight>
                          <a:latin typeface="Consolas"/>
                          <a:ea typeface="宋体"/>
                          <a:cs typeface="Consolas"/>
                        </a:rPr>
                        <a:t>//</a:t>
                      </a:r>
                      <a:r>
                        <a:rPr lang="zh-CN" altLang="zh-CN" sz="1400" u="none" kern="0" dirty="0" smtClean="0">
                          <a:solidFill>
                            <a:srgbClr val="00B050"/>
                          </a:solidFill>
                          <a:effectLst/>
                          <a:highlight>
                            <a:srgbClr val="FFFFFF"/>
                          </a:highlight>
                          <a:latin typeface="Consolas"/>
                          <a:ea typeface="宋体"/>
                          <a:cs typeface="Consolas"/>
                        </a:rPr>
                        <a:t>判断父页面业务对象是信用档案，则添加额外的过滤条件</a:t>
                      </a:r>
                      <a:r>
                        <a:rPr lang="en-US" altLang="zh-CN" sz="1400" u="none" kern="0" dirty="0" err="1" smtClean="0">
                          <a:solidFill>
                            <a:srgbClr val="00B050"/>
                          </a:solidFill>
                          <a:effectLst/>
                          <a:highlight>
                            <a:srgbClr val="FFFFFF"/>
                          </a:highlight>
                          <a:latin typeface="Consolas"/>
                          <a:ea typeface="宋体"/>
                          <a:cs typeface="Consolas"/>
                        </a:rPr>
                        <a:t>flistdisable</a:t>
                      </a:r>
                      <a:r>
                        <a:rPr lang="en-US" altLang="zh-CN" sz="1400" u="none" kern="0" dirty="0" smtClean="0">
                          <a:solidFill>
                            <a:srgbClr val="00B050"/>
                          </a:solidFill>
                          <a:effectLst/>
                          <a:highlight>
                            <a:srgbClr val="FFFFFF"/>
                          </a:highlight>
                          <a:latin typeface="Consolas"/>
                          <a:ea typeface="宋体"/>
                          <a:cs typeface="Consolas"/>
                        </a:rPr>
                        <a:t>&lt;&gt;'1'</a:t>
                      </a:r>
                      <a:endParaRPr lang="zh-CN" altLang="zh-CN" sz="1400" u="none" kern="0" dirty="0" smtClean="0">
                        <a:solidFill>
                          <a:srgbClr val="00B050"/>
                        </a:solidFill>
                        <a:effectLst/>
                        <a:highlight>
                          <a:srgbClr val="FFFFFF"/>
                        </a:highlight>
                        <a:latin typeface="Consolas"/>
                        <a:ea typeface="宋体"/>
                        <a:cs typeface="Consolas"/>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if</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this</a:t>
                      </a:r>
                      <a:r>
                        <a:rPr lang="en-US" altLang="zh-CN" sz="1400" kern="0" dirty="0" err="1" smtClean="0">
                          <a:solidFill>
                            <a:srgbClr val="000000"/>
                          </a:solidFill>
                          <a:effectLst/>
                          <a:highlight>
                            <a:srgbClr val="FFFFFF"/>
                          </a:highlight>
                          <a:latin typeface="Consolas"/>
                          <a:ea typeface="宋体"/>
                          <a:cs typeface="Consolas"/>
                        </a:rPr>
                        <a:t>.View.ParentFormView.UserParameterKey</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err="1" smtClean="0">
                          <a:solidFill>
                            <a:srgbClr val="A31515"/>
                          </a:solidFill>
                          <a:effectLst/>
                          <a:highlight>
                            <a:srgbClr val="FFFFFF"/>
                          </a:highlight>
                          <a:latin typeface="Consolas"/>
                          <a:ea typeface="宋体"/>
                          <a:cs typeface="Consolas"/>
                        </a:rPr>
                        <a:t>CRE_CustArchives</a:t>
                      </a:r>
                      <a:r>
                        <a:rPr lang="en-US" altLang="zh-CN" sz="1400" kern="0" dirty="0" smtClean="0">
                          <a:solidFill>
                            <a:srgbClr val="A31515"/>
                          </a:solidFill>
                          <a:effectLst/>
                          <a:highlight>
                            <a:srgbClr val="FFFFFF"/>
                          </a:highlight>
                          <a:latin typeface="Consolas"/>
                          <a:ea typeface="宋体"/>
                          <a:cs typeface="Consolas"/>
                        </a:rPr>
                        <a:t>"</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smtClean="0">
                          <a:solidFill>
                            <a:srgbClr val="0000FF"/>
                          </a:solidFill>
                          <a:effectLst/>
                          <a:highlight>
                            <a:srgbClr val="FFFFFF"/>
                          </a:highlight>
                          <a:latin typeface="Consolas"/>
                          <a:ea typeface="宋体"/>
                          <a:cs typeface="Consolas"/>
                        </a:rPr>
                        <a:t>if</a:t>
                      </a: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FF"/>
                          </a:solidFill>
                          <a:effectLst/>
                          <a:highlight>
                            <a:srgbClr val="FFFFFF"/>
                          </a:highlight>
                          <a:latin typeface="Consolas"/>
                          <a:ea typeface="宋体"/>
                          <a:cs typeface="Consolas"/>
                        </a:rPr>
                        <a:t>string</a:t>
                      </a:r>
                      <a:r>
                        <a:rPr lang="en-US" altLang="zh-CN" sz="1400" kern="0" dirty="0" err="1" smtClean="0">
                          <a:solidFill>
                            <a:srgbClr val="000000"/>
                          </a:solidFill>
                          <a:effectLst/>
                          <a:highlight>
                            <a:srgbClr val="FFFFFF"/>
                          </a:highlight>
                          <a:latin typeface="Consolas"/>
                          <a:ea typeface="宋体"/>
                          <a:cs typeface="Consolas"/>
                        </a:rPr>
                        <a:t>.IsNullOrWhiteSpace</a:t>
                      </a:r>
                      <a:r>
                        <a:rPr lang="en-US" altLang="zh-CN" sz="1400" kern="0" dirty="0" smtClean="0">
                          <a:solidFill>
                            <a:srgbClr val="000000"/>
                          </a:solidFill>
                          <a:effectLst/>
                          <a:highlight>
                            <a:srgbClr val="FFFFFF"/>
                          </a:highlight>
                          <a:latin typeface="Consolas"/>
                          <a:ea typeface="宋体"/>
                          <a:cs typeface="Consolas"/>
                        </a:rPr>
                        <a:t>(</a:t>
                      </a:r>
                      <a:r>
                        <a:rPr lang="en-US" altLang="zh-CN" sz="1400" kern="0" dirty="0" err="1" smtClean="0">
                          <a:solidFill>
                            <a:srgbClr val="000000"/>
                          </a:solidFill>
                          <a:effectLst/>
                          <a:highlight>
                            <a:srgbClr val="FFFFFF"/>
                          </a:highlight>
                          <a:latin typeface="Consolas"/>
                          <a:ea typeface="宋体"/>
                          <a:cs typeface="Consolas"/>
                        </a:rPr>
                        <a:t>e.FilterString</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smtClean="0">
                          <a:solidFill>
                            <a:srgbClr val="0000FF"/>
                          </a:solidFill>
                          <a:effectLst/>
                          <a:highlight>
                            <a:srgbClr val="FFFFFF"/>
                          </a:highlight>
                          <a:latin typeface="Consolas"/>
                          <a:ea typeface="宋体"/>
                          <a:cs typeface="Consolas"/>
                        </a:rPr>
                        <a:t>false</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e.FilterString</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smtClean="0">
                          <a:solidFill>
                            <a:srgbClr val="A31515"/>
                          </a:solidFill>
                          <a:effectLst/>
                          <a:highlight>
                            <a:srgbClr val="FFFFFF"/>
                          </a:highlight>
                          <a:latin typeface="Consolas"/>
                          <a:ea typeface="宋体"/>
                          <a:cs typeface="Consolas"/>
                        </a:rPr>
                        <a:t>" and"</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r>
                        <a:rPr lang="en-US" altLang="zh-CN" sz="1400" kern="0" dirty="0" err="1" smtClean="0">
                          <a:solidFill>
                            <a:srgbClr val="000000"/>
                          </a:solidFill>
                          <a:effectLst/>
                          <a:highlight>
                            <a:srgbClr val="FFFFFF"/>
                          </a:highlight>
                          <a:latin typeface="Consolas"/>
                          <a:ea typeface="宋体"/>
                          <a:cs typeface="Consolas"/>
                        </a:rPr>
                        <a:t>e.FilterString</a:t>
                      </a:r>
                      <a:r>
                        <a:rPr lang="en-US" altLang="zh-CN" sz="1400" kern="0" dirty="0" smtClean="0">
                          <a:solidFill>
                            <a:srgbClr val="000000"/>
                          </a:solidFill>
                          <a:effectLst/>
                          <a:highlight>
                            <a:srgbClr val="FFFFFF"/>
                          </a:highlight>
                          <a:latin typeface="Consolas"/>
                          <a:ea typeface="宋体"/>
                          <a:cs typeface="Consolas"/>
                        </a:rPr>
                        <a:t> += </a:t>
                      </a:r>
                      <a:r>
                        <a:rPr lang="en-US" altLang="zh-CN" sz="1400" kern="0" dirty="0" smtClean="0">
                          <a:solidFill>
                            <a:srgbClr val="A31515"/>
                          </a:solidFill>
                          <a:effectLst/>
                          <a:highlight>
                            <a:srgbClr val="FFFFFF"/>
                          </a:highlight>
                          <a:latin typeface="Consolas"/>
                          <a:ea typeface="宋体"/>
                          <a:cs typeface="Consolas"/>
                        </a:rPr>
                        <a:t>" </a:t>
                      </a:r>
                      <a:r>
                        <a:rPr lang="en-US" altLang="zh-CN" sz="1400" kern="0" dirty="0" err="1" smtClean="0">
                          <a:solidFill>
                            <a:srgbClr val="A31515"/>
                          </a:solidFill>
                          <a:effectLst/>
                          <a:highlight>
                            <a:srgbClr val="FFFFFF"/>
                          </a:highlight>
                          <a:latin typeface="Consolas"/>
                          <a:ea typeface="宋体"/>
                          <a:cs typeface="Consolas"/>
                        </a:rPr>
                        <a:t>flistdisable</a:t>
                      </a:r>
                      <a:r>
                        <a:rPr lang="en-US" altLang="zh-CN" sz="1400" kern="0" dirty="0" smtClean="0">
                          <a:solidFill>
                            <a:srgbClr val="A31515"/>
                          </a:solidFill>
                          <a:effectLst/>
                          <a:highlight>
                            <a:srgbClr val="FFFFFF"/>
                          </a:highlight>
                          <a:latin typeface="Consolas"/>
                          <a:ea typeface="宋体"/>
                          <a:cs typeface="Consolas"/>
                        </a:rPr>
                        <a:t>&lt;&gt;'1' "</a:t>
                      </a:r>
                      <a:r>
                        <a:rPr lang="en-US" altLang="zh-CN" sz="1400" kern="0" dirty="0" smtClean="0">
                          <a:solidFill>
                            <a:srgbClr val="000000"/>
                          </a:solidFill>
                          <a:effectLst/>
                          <a:highlight>
                            <a:srgbClr val="FFFFFF"/>
                          </a:highlight>
                          <a:latin typeface="Consolas"/>
                          <a:ea typeface="宋体"/>
                          <a:cs typeface="Consolas"/>
                        </a:rPr>
                        <a:t>;</a:t>
                      </a:r>
                      <a:endParaRPr lang="zh-CN" altLang="zh-CN" sz="1400" kern="100" dirty="0" smtClean="0">
                        <a:effectLst/>
                        <a:latin typeface="+mn-lt"/>
                        <a:ea typeface="宋体"/>
                        <a:cs typeface="Times New Roman"/>
                      </a:endParaRPr>
                    </a:p>
                    <a:p>
                      <a:pPr algn="l">
                        <a:spcAft>
                          <a:spcPts val="0"/>
                        </a:spcAft>
                      </a:pPr>
                      <a:r>
                        <a:rPr lang="en-US" altLang="zh-CN" sz="1400" kern="0" dirty="0" smtClean="0">
                          <a:solidFill>
                            <a:srgbClr val="000000"/>
                          </a:solidFill>
                          <a:effectLst/>
                          <a:highlight>
                            <a:srgbClr val="FFFFFF"/>
                          </a:highlight>
                          <a:latin typeface="Consolas"/>
                          <a:ea typeface="宋体"/>
                          <a:cs typeface="Consolas"/>
                        </a:rPr>
                        <a:t>            }</a:t>
                      </a:r>
                      <a:endParaRPr lang="zh-CN" altLang="zh-CN" sz="1400" kern="100" dirty="0" smtClean="0">
                        <a:effectLst/>
                        <a:latin typeface="+mn-lt"/>
                        <a:ea typeface="宋体"/>
                        <a:cs typeface="Times New Roman"/>
                      </a:endParaRPr>
                    </a:p>
                    <a:p>
                      <a:r>
                        <a:rPr lang="en-US" altLang="zh-CN" sz="1400" kern="0" dirty="0" smtClean="0">
                          <a:solidFill>
                            <a:srgbClr val="000000"/>
                          </a:solidFill>
                          <a:effectLst/>
                          <a:highlight>
                            <a:srgbClr val="FFFFFF"/>
                          </a:highlight>
                          <a:latin typeface="Consolas"/>
                          <a:ea typeface="宋体"/>
                          <a:cs typeface="Consolas"/>
                        </a:rPr>
                        <a:t>        }</a:t>
                      </a:r>
                      <a:endParaRPr lang="zh-CN" altLang="zh-CN" sz="1400" kern="100" dirty="0" smtClean="0">
                        <a:effectLst/>
                        <a:latin typeface="+mn-lt"/>
                        <a:ea typeface="宋体"/>
                        <a:cs typeface="Times New Roman"/>
                      </a:endParaRPr>
                    </a:p>
                    <a:p>
                      <a:pPr algn="l">
                        <a:spcAft>
                          <a:spcPts val="0"/>
                        </a:spcAft>
                      </a:pPr>
                      <a:endParaRPr lang="en-US" altLang="zh-CN" sz="1400" dirty="0" smtClean="0">
                        <a:solidFill>
                          <a:srgbClr val="0000FF"/>
                        </a:solidFill>
                        <a:latin typeface="微软雅黑"/>
                        <a:ea typeface="微软雅黑"/>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31794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a:t>-</a:t>
            </a:r>
            <a:r>
              <a:rPr lang="zh-CN" altLang="en-US" dirty="0"/>
              <a:t>接口结构</a:t>
            </a:r>
          </a:p>
        </p:txBody>
      </p:sp>
      <p:sp>
        <p:nvSpPr>
          <p:cNvPr id="4" name="Text Box 3"/>
          <p:cNvSpPr txBox="1">
            <a:spLocks noChangeArrowheads="1"/>
          </p:cNvSpPr>
          <p:nvPr/>
        </p:nvSpPr>
        <p:spPr bwMode="auto">
          <a:xfrm>
            <a:off x="250825" y="680492"/>
            <a:ext cx="8353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zh-CN" altLang="en-US" sz="2400">
                <a:latin typeface="微软雅黑" pitchFamily="34" charset="-122"/>
                <a:ea typeface="微软雅黑" pitchFamily="34" charset="-122"/>
              </a:rPr>
              <a:t>表单构建插件</a:t>
            </a:r>
            <a:endParaRPr lang="en-US" altLang="zh-CN" sz="2400">
              <a:latin typeface="微软雅黑" pitchFamily="34" charset="-122"/>
              <a:ea typeface="微软雅黑" pitchFamily="34" charset="-122"/>
            </a:endParaRPr>
          </a:p>
        </p:txBody>
      </p:sp>
      <p:sp>
        <p:nvSpPr>
          <p:cNvPr id="5" name="Text Box 5"/>
          <p:cNvSpPr txBox="1">
            <a:spLocks noChangeArrowheads="1"/>
          </p:cNvSpPr>
          <p:nvPr/>
        </p:nvSpPr>
        <p:spPr bwMode="auto">
          <a:xfrm>
            <a:off x="395288" y="1369467"/>
            <a:ext cx="4176712" cy="1865312"/>
          </a:xfrm>
          <a:prstGeom prst="rect">
            <a:avLst/>
          </a:prstGeom>
          <a:noFill/>
          <a:ln w="9525" algn="ctr">
            <a:noFill/>
            <a:miter lim="800000"/>
            <a:headEnd/>
            <a:tailEnd/>
          </a:ln>
        </p:spPr>
        <p:txBody>
          <a:bodyPr anchor="ctr">
            <a:spAutoFit/>
          </a:bodyPr>
          <a:lstStyle/>
          <a:p>
            <a:pPr marL="342900" indent="-342900">
              <a:lnSpc>
                <a:spcPct val="120000"/>
              </a:lnSpc>
              <a:buFont typeface="Wingdings" pitchFamily="2" charset="2"/>
              <a:buChar char="ü"/>
              <a:defRPr/>
            </a:pPr>
            <a:endParaRPr lang="en-US" altLang="zh-CN" sz="2400" dirty="0">
              <a:latin typeface="+mn-ea"/>
              <a:ea typeface="+mn-ea"/>
            </a:endParaRPr>
          </a:p>
          <a:p>
            <a:pPr marL="342900" indent="-342900">
              <a:lnSpc>
                <a:spcPct val="120000"/>
              </a:lnSpc>
              <a:buFont typeface="Wingdings" pitchFamily="2" charset="2"/>
              <a:buChar char="ü"/>
              <a:defRPr/>
            </a:pPr>
            <a:endParaRPr lang="en-US" altLang="zh-CN" sz="2400" dirty="0">
              <a:latin typeface="+mn-ea"/>
              <a:ea typeface="+mn-ea"/>
            </a:endParaRPr>
          </a:p>
          <a:p>
            <a:pPr marL="342900" indent="-342900">
              <a:lnSpc>
                <a:spcPct val="120000"/>
              </a:lnSpc>
              <a:defRPr/>
            </a:pPr>
            <a:endParaRPr lang="en-US" altLang="zh-CN" sz="2400" dirty="0">
              <a:latin typeface="+mn-ea"/>
              <a:ea typeface="+mn-ea"/>
            </a:endParaRPr>
          </a:p>
          <a:p>
            <a:pPr marL="342900" indent="-342900">
              <a:lnSpc>
                <a:spcPct val="120000"/>
              </a:lnSpc>
              <a:buFont typeface="Wingdings" pitchFamily="2" charset="2"/>
              <a:buChar char="ü"/>
              <a:defRPr/>
            </a:pPr>
            <a:endParaRPr lang="en-US" altLang="zh-CN" sz="2400" dirty="0">
              <a:latin typeface="+mn-ea"/>
              <a:ea typeface="+mn-ea"/>
            </a:endParaRPr>
          </a:p>
        </p:txBody>
      </p:sp>
      <p:sp>
        <p:nvSpPr>
          <p:cNvPr id="6" name="Text Box 5"/>
          <p:cNvSpPr txBox="1">
            <a:spLocks noChangeArrowheads="1"/>
          </p:cNvSpPr>
          <p:nvPr/>
        </p:nvSpPr>
        <p:spPr bwMode="auto">
          <a:xfrm>
            <a:off x="250825" y="1318667"/>
            <a:ext cx="3529013" cy="3602037"/>
          </a:xfrm>
          <a:prstGeom prst="rect">
            <a:avLst/>
          </a:prstGeom>
          <a:noFill/>
          <a:ln w="9525" algn="ctr">
            <a:noFill/>
            <a:miter lim="800000"/>
            <a:headEnd/>
            <a:tailEnd/>
          </a:ln>
        </p:spPr>
        <p:txBody>
          <a:bodyPr anchor="ctr">
            <a:spAutoFit/>
          </a:bodyPr>
          <a:lstStyle/>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继承层次</a:t>
            </a:r>
            <a:endParaRPr lang="en-US" altLang="zh-CN"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表单</a:t>
            </a:r>
            <a:endParaRPr lang="en-US" altLang="zh-CN" sz="1800"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单据</a:t>
            </a:r>
            <a:endParaRPr lang="en-US" altLang="zh-CN" sz="1800"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叙事簿</a:t>
            </a:r>
            <a:endParaRPr lang="en-US" altLang="zh-CN" sz="1800"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基础资料</a:t>
            </a:r>
            <a:endParaRPr lang="en-US" altLang="zh-CN" sz="1800" dirty="0">
              <a:latin typeface="微软雅黑" pitchFamily="34" charset="-122"/>
              <a:ea typeface="微软雅黑" pitchFamily="34" charset="-122"/>
            </a:endParaRPr>
          </a:p>
          <a:p>
            <a:pPr marL="342900" indent="-342900">
              <a:lnSpc>
                <a:spcPct val="120000"/>
              </a:lnSpc>
              <a:defRPr/>
            </a:pPr>
            <a:endParaRPr lang="en-US" altLang="zh-CN" sz="2400" dirty="0">
              <a:latin typeface="+mn-ea"/>
            </a:endParaRPr>
          </a:p>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插件针对对象</a:t>
            </a:r>
            <a:endParaRPr lang="en-US" altLang="zh-CN"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动态表单</a:t>
            </a:r>
            <a:endParaRPr lang="en-US" altLang="zh-CN" sz="1800"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单据</a:t>
            </a:r>
            <a:endParaRPr lang="en-US" altLang="zh-CN" sz="1800" dirty="0">
              <a:latin typeface="微软雅黑" pitchFamily="34" charset="-122"/>
              <a:ea typeface="微软雅黑" pitchFamily="34" charset="-122"/>
            </a:endParaRPr>
          </a:p>
          <a:p>
            <a:pPr marL="800100" lvl="1" indent="-342900">
              <a:lnSpc>
                <a:spcPct val="120000"/>
              </a:lnSpc>
              <a:defRPr/>
            </a:pPr>
            <a:r>
              <a:rPr lang="zh-CN" altLang="en-US" sz="1800" dirty="0">
                <a:latin typeface="微软雅黑" pitchFamily="34" charset="-122"/>
                <a:ea typeface="微软雅黑" pitchFamily="34" charset="-122"/>
              </a:rPr>
              <a:t>基础资料</a:t>
            </a:r>
            <a:endParaRPr lang="en-US" altLang="zh-CN" sz="1800" dirty="0">
              <a:latin typeface="微软雅黑" pitchFamily="34" charset="-122"/>
              <a:ea typeface="微软雅黑"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910679"/>
            <a:ext cx="37909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11146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a:t>-</a:t>
            </a:r>
            <a:r>
              <a:rPr lang="zh-CN" altLang="en-US" dirty="0"/>
              <a:t>接口结构</a:t>
            </a:r>
          </a:p>
        </p:txBody>
      </p:sp>
      <p:sp>
        <p:nvSpPr>
          <p:cNvPr id="4" name="Line 4"/>
          <p:cNvSpPr>
            <a:spLocks noChangeShapeType="1"/>
          </p:cNvSpPr>
          <p:nvPr/>
        </p:nvSpPr>
        <p:spPr bwMode="auto">
          <a:xfrm>
            <a:off x="251520" y="1256755"/>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3"/>
          <p:cNvSpPr txBox="1">
            <a:spLocks noChangeArrowheads="1"/>
          </p:cNvSpPr>
          <p:nvPr/>
        </p:nvSpPr>
        <p:spPr bwMode="auto">
          <a:xfrm>
            <a:off x="251520" y="680492"/>
            <a:ext cx="835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zh-CN" altLang="en-US" sz="2800">
                <a:latin typeface="微软雅黑" pitchFamily="34" charset="-122"/>
                <a:ea typeface="微软雅黑" pitchFamily="34" charset="-122"/>
              </a:rPr>
              <a:t>表单插件调用过程</a:t>
            </a:r>
            <a:endParaRPr lang="en-US" altLang="zh-CN" sz="2800">
              <a:latin typeface="微软雅黑" pitchFamily="34" charset="-122"/>
              <a:ea typeface="微软雅黑" pitchFamily="34" charset="-122"/>
            </a:endParaRPr>
          </a:p>
        </p:txBody>
      </p:sp>
      <p:sp>
        <p:nvSpPr>
          <p:cNvPr id="6" name="Text Box 5"/>
          <p:cNvSpPr txBox="1">
            <a:spLocks noChangeArrowheads="1"/>
          </p:cNvSpPr>
          <p:nvPr/>
        </p:nvSpPr>
        <p:spPr bwMode="auto">
          <a:xfrm>
            <a:off x="251520" y="1419622"/>
            <a:ext cx="8353425" cy="4154984"/>
          </a:xfrm>
          <a:prstGeom prst="rect">
            <a:avLst/>
          </a:prstGeom>
          <a:noFill/>
          <a:ln w="9525" algn="ctr">
            <a:noFill/>
            <a:miter lim="800000"/>
            <a:headEnd/>
            <a:tailEnd/>
          </a:ln>
        </p:spPr>
        <p:txBody>
          <a:bodyPr anchor="ctr">
            <a:spAutoFit/>
          </a:bodyPr>
          <a:lstStyle/>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由控制器创建视图、模型、插件代理</a:t>
            </a:r>
            <a:endParaRPr lang="en-US" altLang="zh-CN" dirty="0">
              <a:latin typeface="微软雅黑" pitchFamily="34" charset="-122"/>
              <a:ea typeface="微软雅黑" pitchFamily="34" charset="-122"/>
            </a:endParaRPr>
          </a:p>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初始化视图、模型</a:t>
            </a:r>
            <a:endParaRPr lang="en-US" altLang="zh-CN" dirty="0">
              <a:latin typeface="微软雅黑" pitchFamily="34" charset="-122"/>
              <a:ea typeface="微软雅黑" pitchFamily="34" charset="-122"/>
            </a:endParaRPr>
          </a:p>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由插件服务注册到插件代理</a:t>
            </a:r>
            <a:endParaRPr lang="en-US" altLang="zh-CN" dirty="0">
              <a:latin typeface="微软雅黑" pitchFamily="34" charset="-122"/>
              <a:ea typeface="微软雅黑" pitchFamily="34" charset="-122"/>
            </a:endParaRPr>
          </a:p>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插件代理初始化插件</a:t>
            </a:r>
            <a:endParaRPr lang="en-US" altLang="zh-CN" dirty="0">
              <a:latin typeface="微软雅黑" pitchFamily="34" charset="-122"/>
              <a:ea typeface="微软雅黑" pitchFamily="34" charset="-122"/>
            </a:endParaRPr>
          </a:p>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加载数据，通知插件创建数据，创建表单数据包</a:t>
            </a:r>
            <a:endParaRPr lang="en-US" altLang="zh-CN" dirty="0">
              <a:latin typeface="微软雅黑" pitchFamily="34" charset="-122"/>
              <a:ea typeface="微软雅黑" pitchFamily="34" charset="-122"/>
            </a:endParaRPr>
          </a:p>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表单操作</a:t>
            </a:r>
            <a:endParaRPr lang="en-US" altLang="zh-CN" dirty="0">
              <a:latin typeface="微软雅黑" pitchFamily="34" charset="-122"/>
              <a:ea typeface="微软雅黑" pitchFamily="34" charset="-122"/>
            </a:endParaRPr>
          </a:p>
          <a:p>
            <a:pPr marL="800100" lvl="1" indent="-342900">
              <a:lnSpc>
                <a:spcPct val="120000"/>
              </a:lnSpc>
              <a:buFont typeface="Wingdings" pitchFamily="2" charset="2"/>
              <a:buChar char="ü"/>
              <a:defRPr/>
            </a:pPr>
            <a:r>
              <a:rPr lang="zh-CN" altLang="en-US" dirty="0">
                <a:latin typeface="微软雅黑" pitchFamily="34" charset="-122"/>
                <a:ea typeface="微软雅黑" pitchFamily="34" charset="-122"/>
              </a:rPr>
              <a:t>插件服务调用代理，发送事件通知</a:t>
            </a:r>
            <a:endParaRPr lang="en-US" altLang="zh-CN" dirty="0">
              <a:latin typeface="微软雅黑" pitchFamily="34" charset="-122"/>
              <a:ea typeface="微软雅黑" pitchFamily="34" charset="-122"/>
            </a:endParaRPr>
          </a:p>
          <a:p>
            <a:pPr marL="800100" lvl="1" indent="-342900">
              <a:lnSpc>
                <a:spcPct val="120000"/>
              </a:lnSpc>
              <a:buFont typeface="Wingdings" pitchFamily="2" charset="2"/>
              <a:buChar char="ü"/>
              <a:defRPr/>
            </a:pPr>
            <a:r>
              <a:rPr lang="zh-CN" altLang="en-US" dirty="0">
                <a:latin typeface="微软雅黑" pitchFamily="34" charset="-122"/>
                <a:ea typeface="微软雅黑" pitchFamily="34" charset="-122"/>
              </a:rPr>
              <a:t>插件代理调用插件，执行事件</a:t>
            </a:r>
            <a:endParaRPr lang="en-US" altLang="zh-CN" dirty="0">
              <a:latin typeface="微软雅黑" pitchFamily="34" charset="-122"/>
              <a:ea typeface="微软雅黑" pitchFamily="34" charset="-122"/>
            </a:endParaRPr>
          </a:p>
          <a:p>
            <a:pPr marL="800100" lvl="1" indent="-342900">
              <a:lnSpc>
                <a:spcPct val="120000"/>
              </a:lnSpc>
              <a:buFont typeface="Wingdings" pitchFamily="2" charset="2"/>
              <a:buChar char="ü"/>
              <a:defRPr/>
            </a:pPr>
            <a:r>
              <a:rPr lang="zh-CN" altLang="en-US" dirty="0">
                <a:latin typeface="微软雅黑" pitchFamily="34" charset="-122"/>
                <a:ea typeface="微软雅黑" pitchFamily="34" charset="-122"/>
              </a:rPr>
              <a:t>返回执行结果</a:t>
            </a:r>
            <a:endParaRPr lang="en-US" altLang="zh-CN" dirty="0">
              <a:latin typeface="微软雅黑" pitchFamily="34" charset="-122"/>
              <a:ea typeface="微软雅黑" pitchFamily="34" charset="-122"/>
            </a:endParaRPr>
          </a:p>
          <a:p>
            <a:pPr marL="342900" indent="-342900">
              <a:lnSpc>
                <a:spcPct val="120000"/>
              </a:lnSpc>
              <a:defRPr/>
            </a:pPr>
            <a:endParaRPr lang="en-US" altLang="zh-CN" dirty="0">
              <a:latin typeface="+mn-ea"/>
              <a:ea typeface="+mn-ea"/>
            </a:endParaRPr>
          </a:p>
          <a:p>
            <a:pPr marL="342900" indent="-342900">
              <a:lnSpc>
                <a:spcPct val="120000"/>
              </a:lnSpc>
              <a:buFont typeface="Wingdings" pitchFamily="2" charset="2"/>
              <a:buChar char="ü"/>
              <a:defRPr/>
            </a:pPr>
            <a:endParaRPr lang="en-US" altLang="zh-CN" dirty="0">
              <a:latin typeface="+mn-ea"/>
              <a:ea typeface="+mn-ea"/>
            </a:endParaRPr>
          </a:p>
        </p:txBody>
      </p:sp>
    </p:spTree>
    <p:extLst>
      <p:ext uri="{BB962C8B-B14F-4D97-AF65-F5344CB8AC3E}">
        <p14:creationId xmlns:p14="http://schemas.microsoft.com/office/powerpoint/2010/main" val="24223434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0"/>
            <a:ext cx="8280400" cy="133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1020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34607"/>
            <a:ext cx="8280400" cy="133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591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175662"/>
            <a:ext cx="8280400" cy="133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4633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a:t>-</a:t>
            </a:r>
            <a:r>
              <a:rPr lang="zh-CN" altLang="en-US" dirty="0"/>
              <a:t>接口结构</a:t>
            </a:r>
          </a:p>
        </p:txBody>
      </p:sp>
      <p:sp>
        <p:nvSpPr>
          <p:cNvPr id="4" name="Line 4"/>
          <p:cNvSpPr>
            <a:spLocks noChangeShapeType="1"/>
          </p:cNvSpPr>
          <p:nvPr/>
        </p:nvSpPr>
        <p:spPr bwMode="auto">
          <a:xfrm>
            <a:off x="251520" y="1256755"/>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3"/>
          <p:cNvSpPr txBox="1">
            <a:spLocks noChangeArrowheads="1"/>
          </p:cNvSpPr>
          <p:nvPr/>
        </p:nvSpPr>
        <p:spPr bwMode="auto">
          <a:xfrm>
            <a:off x="251520" y="680492"/>
            <a:ext cx="835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zh-CN" altLang="en-US" sz="2800">
                <a:latin typeface="微软雅黑" pitchFamily="34" charset="-122"/>
                <a:ea typeface="微软雅黑" pitchFamily="34" charset="-122"/>
              </a:rPr>
              <a:t>动态语言支持</a:t>
            </a:r>
            <a:endParaRPr lang="en-US" altLang="zh-CN" sz="2800">
              <a:latin typeface="微软雅黑" pitchFamily="34" charset="-122"/>
              <a:ea typeface="微软雅黑" pitchFamily="34" charset="-122"/>
            </a:endParaRPr>
          </a:p>
        </p:txBody>
      </p:sp>
      <p:sp>
        <p:nvSpPr>
          <p:cNvPr id="6" name="Text Box 5"/>
          <p:cNvSpPr txBox="1">
            <a:spLocks noChangeArrowheads="1"/>
          </p:cNvSpPr>
          <p:nvPr/>
        </p:nvSpPr>
        <p:spPr bwMode="auto">
          <a:xfrm>
            <a:off x="251520" y="1617117"/>
            <a:ext cx="83534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lnSpc>
                <a:spcPct val="120000"/>
              </a:lnSpc>
              <a:buFont typeface="Wingdings" pitchFamily="2" charset="2"/>
              <a:buChar char="ü"/>
            </a:pPr>
            <a:r>
              <a:rPr lang="en-US" altLang="zh-CN">
                <a:latin typeface="微软雅黑" pitchFamily="34" charset="-122"/>
                <a:ea typeface="微软雅黑" pitchFamily="34" charset="-122"/>
              </a:rPr>
              <a:t>IronPython </a:t>
            </a:r>
          </a:p>
          <a:p>
            <a:pPr lvl="1" eaLnBrk="1" hangingPunct="1">
              <a:lnSpc>
                <a:spcPct val="120000"/>
              </a:lnSpc>
              <a:buFont typeface="Wingdings" pitchFamily="2" charset="2"/>
              <a:buChar char="ü"/>
            </a:pPr>
            <a:r>
              <a:rPr lang="zh-CN" altLang="en-US">
                <a:latin typeface="微软雅黑" pitchFamily="34" charset="-122"/>
                <a:ea typeface="微软雅黑" pitchFamily="34" charset="-122"/>
              </a:rPr>
              <a:t>脚本语言</a:t>
            </a:r>
            <a:endParaRPr lang="en-US" altLang="zh-CN">
              <a:latin typeface="微软雅黑" pitchFamily="34" charset="-122"/>
              <a:ea typeface="微软雅黑" pitchFamily="34" charset="-122"/>
            </a:endParaRPr>
          </a:p>
          <a:p>
            <a:pPr lvl="1" eaLnBrk="1" hangingPunct="1">
              <a:lnSpc>
                <a:spcPct val="120000"/>
              </a:lnSpc>
              <a:buFont typeface="Wingdings" pitchFamily="2" charset="2"/>
              <a:buChar char="ü"/>
            </a:pPr>
            <a:r>
              <a:rPr lang="zh-CN" altLang="en-US">
                <a:latin typeface="微软雅黑" pitchFamily="34" charset="-122"/>
                <a:ea typeface="微软雅黑" pitchFamily="34" charset="-122"/>
              </a:rPr>
              <a:t>支持和</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交互调用</a:t>
            </a:r>
            <a:endParaRPr lang="en-US" altLang="zh-CN">
              <a:latin typeface="微软雅黑" pitchFamily="34" charset="-122"/>
              <a:ea typeface="微软雅黑" pitchFamily="34" charset="-122"/>
            </a:endParaRPr>
          </a:p>
          <a:p>
            <a:pPr lvl="1" eaLnBrk="1" hangingPunct="1">
              <a:lnSpc>
                <a:spcPct val="120000"/>
              </a:lnSpc>
              <a:buFont typeface="Wingdings" pitchFamily="2" charset="2"/>
              <a:buChar char="ü"/>
            </a:pPr>
            <a:r>
              <a:rPr lang="zh-CN" altLang="en-US">
                <a:latin typeface="微软雅黑" pitchFamily="34" charset="-122"/>
                <a:ea typeface="微软雅黑" pitchFamily="34" charset="-122"/>
              </a:rPr>
              <a:t>事件接口和</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完全一致</a:t>
            </a:r>
            <a:endParaRPr lang="en-US" altLang="zh-CN">
              <a:latin typeface="微软雅黑" pitchFamily="34" charset="-122"/>
              <a:ea typeface="微软雅黑" pitchFamily="34" charset="-122"/>
            </a:endParaRPr>
          </a:p>
          <a:p>
            <a:pPr lvl="1" eaLnBrk="1" hangingPunct="1">
              <a:lnSpc>
                <a:spcPct val="120000"/>
              </a:lnSpc>
              <a:buFont typeface="Wingdings" pitchFamily="2" charset="2"/>
              <a:buChar char="ü"/>
            </a:pPr>
            <a:r>
              <a:rPr lang="zh-CN" altLang="en-US">
                <a:latin typeface="微软雅黑" pitchFamily="34" charset="-122"/>
                <a:ea typeface="微软雅黑" pitchFamily="34" charset="-122"/>
              </a:rPr>
              <a:t>更加简练明白</a:t>
            </a:r>
            <a:endParaRPr lang="en-US" altLang="zh-CN">
              <a:latin typeface="微软雅黑" pitchFamily="34" charset="-122"/>
              <a:ea typeface="微软雅黑" pitchFamily="34" charset="-122"/>
            </a:endParaRPr>
          </a:p>
        </p:txBody>
      </p:sp>
    </p:spTree>
    <p:extLst>
      <p:ext uri="{BB962C8B-B14F-4D97-AF65-F5344CB8AC3E}">
        <p14:creationId xmlns:p14="http://schemas.microsoft.com/office/powerpoint/2010/main" val="24223434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zh-CN" altLang="en-US" dirty="0" smtClean="0"/>
              <a:t>代码示例</a:t>
            </a:r>
            <a:endParaRPr lang="zh-CN" altLang="en-US" dirty="0"/>
          </a:p>
        </p:txBody>
      </p:sp>
      <p:sp>
        <p:nvSpPr>
          <p:cNvPr id="4" name="Text Box 5"/>
          <p:cNvSpPr txBox="1">
            <a:spLocks noChangeArrowheads="1"/>
          </p:cNvSpPr>
          <p:nvPr/>
        </p:nvSpPr>
        <p:spPr bwMode="auto">
          <a:xfrm>
            <a:off x="251520" y="680492"/>
            <a:ext cx="83534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lnSpc>
                <a:spcPct val="120000"/>
              </a:lnSpc>
              <a:buFont typeface="Wingdings" pitchFamily="2" charset="2"/>
              <a:buChar char="ü"/>
            </a:pPr>
            <a:r>
              <a:rPr lang="zh-CN" altLang="en-US">
                <a:solidFill>
                  <a:prstClr val="black"/>
                </a:solidFill>
                <a:latin typeface="微软雅黑" pitchFamily="34" charset="-122"/>
                <a:ea typeface="微软雅黑" pitchFamily="34" charset="-122"/>
              </a:rPr>
              <a:t>动态语言支持</a:t>
            </a:r>
            <a:endParaRPr lang="en-US" altLang="zh-CN">
              <a:solidFill>
                <a:prstClr val="black"/>
              </a:solidFill>
              <a:latin typeface="微软雅黑" pitchFamily="34" charset="-122"/>
              <a:ea typeface="微软雅黑" pitchFamily="34" charset="-122"/>
            </a:endParaRPr>
          </a:p>
          <a:p>
            <a:pPr lvl="1" eaLnBrk="1" hangingPunct="1">
              <a:lnSpc>
                <a:spcPct val="120000"/>
              </a:lnSpc>
              <a:buFont typeface="Wingdings" pitchFamily="2" charset="2"/>
              <a:buChar char="ü"/>
            </a:pPr>
            <a:r>
              <a:rPr lang="en-US" altLang="zh-CN">
                <a:solidFill>
                  <a:prstClr val="black"/>
                </a:solidFill>
                <a:latin typeface="微软雅黑" pitchFamily="34" charset="-122"/>
                <a:ea typeface="微软雅黑" pitchFamily="34" charset="-122"/>
              </a:rPr>
              <a:t>IronPython</a:t>
            </a:r>
          </a:p>
          <a:p>
            <a:pPr lvl="1" eaLnBrk="1" hangingPunct="1">
              <a:lnSpc>
                <a:spcPct val="120000"/>
              </a:lnSpc>
              <a:buFont typeface="Wingdings" pitchFamily="2" charset="2"/>
              <a:buChar char="ü"/>
            </a:pPr>
            <a:r>
              <a:rPr lang="zh-CN" altLang="en-US">
                <a:solidFill>
                  <a:prstClr val="black"/>
                </a:solidFill>
                <a:latin typeface="微软雅黑" pitchFamily="34" charset="-122"/>
                <a:ea typeface="微软雅黑" pitchFamily="34" charset="-122"/>
              </a:rPr>
              <a:t>示例：</a:t>
            </a:r>
            <a:endParaRPr lang="en-US" altLang="zh-CN">
              <a:solidFill>
                <a:prstClr val="black"/>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807358729"/>
              </p:ext>
            </p:extLst>
          </p:nvPr>
        </p:nvGraphicFramePr>
        <p:xfrm>
          <a:off x="251520" y="1882230"/>
          <a:ext cx="8351837" cy="4176712"/>
        </p:xfrm>
        <a:graphic>
          <a:graphicData uri="http://schemas.openxmlformats.org/drawingml/2006/table">
            <a:tbl>
              <a:tblPr/>
              <a:tblGrid>
                <a:gridCol w="8351837"/>
              </a:tblGrid>
              <a:tr h="4176712">
                <a:tc>
                  <a:txBody>
                    <a:bodyPr/>
                    <a:lstStyle/>
                    <a:p>
                      <a:r>
                        <a:rPr lang="en-US" altLang="zh-CN" sz="1600" b="0" i="0" dirty="0" smtClean="0">
                          <a:solidFill>
                            <a:srgbClr val="FF8C00"/>
                          </a:solidFill>
                          <a:effectLst/>
                        </a:rPr>
                        <a:t>from</a:t>
                      </a:r>
                      <a:r>
                        <a:rPr lang="en-US" altLang="zh-CN" sz="1600" dirty="0" smtClean="0"/>
                        <a:t> System </a:t>
                      </a:r>
                      <a:r>
                        <a:rPr lang="en-US" altLang="zh-CN" sz="1600" b="0" i="0" dirty="0" smtClean="0">
                          <a:solidFill>
                            <a:srgbClr val="FF8C00"/>
                          </a:solidFill>
                          <a:effectLst/>
                        </a:rPr>
                        <a:t>import</a:t>
                      </a:r>
                      <a:r>
                        <a:rPr lang="en-US" altLang="zh-CN" sz="1600" dirty="0" smtClean="0"/>
                        <a:t> </a:t>
                      </a:r>
                      <a:r>
                        <a:rPr lang="en-US" altLang="zh-CN" sz="1600" dirty="0" err="1" smtClean="0"/>
                        <a:t>StringComparison</a:t>
                      </a:r>
                      <a:r>
                        <a:rPr lang="en-US" altLang="zh-CN" sz="1600" dirty="0" smtClean="0"/>
                        <a:t/>
                      </a:r>
                      <a:br>
                        <a:rPr lang="en-US" altLang="zh-CN" sz="1600" dirty="0" smtClean="0"/>
                      </a:br>
                      <a:r>
                        <a:rPr lang="en-US" altLang="zh-CN" sz="1600" dirty="0" smtClean="0"/>
                        <a:t/>
                      </a:r>
                      <a:br>
                        <a:rPr lang="en-US" altLang="zh-CN" sz="1600" dirty="0" smtClean="0"/>
                      </a:br>
                      <a:r>
                        <a:rPr lang="en-US" altLang="zh-CN" sz="1600" b="0" i="0" dirty="0" err="1" smtClean="0">
                          <a:solidFill>
                            <a:srgbClr val="FF8C00"/>
                          </a:solidFill>
                          <a:effectLst/>
                        </a:rPr>
                        <a:t>def</a:t>
                      </a:r>
                      <a:r>
                        <a:rPr lang="en-US" altLang="zh-CN" sz="1600" dirty="0" smtClean="0"/>
                        <a:t> </a:t>
                      </a:r>
                      <a:r>
                        <a:rPr lang="en-US" altLang="zh-CN" sz="1600" dirty="0" err="1" smtClean="0"/>
                        <a:t>ButtonClick</a:t>
                      </a:r>
                      <a:r>
                        <a:rPr lang="en-US" altLang="zh-CN" sz="1600" dirty="0" smtClean="0"/>
                        <a:t>(e):</a:t>
                      </a:r>
                      <a:br>
                        <a:rPr lang="en-US" altLang="zh-CN" sz="1600" dirty="0" smtClean="0"/>
                      </a:br>
                      <a:r>
                        <a:rPr lang="en-US" altLang="zh-CN" sz="1600" dirty="0" smtClean="0"/>
                        <a:t>     </a:t>
                      </a:r>
                      <a:r>
                        <a:rPr lang="en-US" altLang="zh-CN" sz="1600" b="0" i="0" dirty="0" smtClean="0">
                          <a:solidFill>
                            <a:srgbClr val="FF8C00"/>
                          </a:solidFill>
                          <a:effectLst/>
                        </a:rPr>
                        <a:t>if</a:t>
                      </a:r>
                      <a:r>
                        <a:rPr lang="en-US" altLang="zh-CN" sz="1600" dirty="0" smtClean="0"/>
                        <a:t> </a:t>
                      </a:r>
                      <a:r>
                        <a:rPr lang="en-US" altLang="zh-CN" sz="1600" dirty="0" err="1" smtClean="0"/>
                        <a:t>e.Key.Equals</a:t>
                      </a:r>
                      <a:r>
                        <a:rPr lang="en-US" altLang="zh-CN" sz="1600" dirty="0" smtClean="0"/>
                        <a:t>(</a:t>
                      </a:r>
                      <a:r>
                        <a:rPr lang="en-US" altLang="zh-CN" sz="1600" b="0" i="0" dirty="0" smtClean="0">
                          <a:solidFill>
                            <a:srgbClr val="008000"/>
                          </a:solidFill>
                          <a:effectLst/>
                        </a:rPr>
                        <a:t>"F_PAEZ_Button"</a:t>
                      </a:r>
                      <a:r>
                        <a:rPr lang="en-US" altLang="zh-CN" sz="1600" dirty="0" smtClean="0"/>
                        <a:t>,</a:t>
                      </a:r>
                      <a:r>
                        <a:rPr lang="en-US" altLang="zh-CN" sz="1600" dirty="0" err="1" smtClean="0"/>
                        <a:t>StringComparison.OrdinalIgnoreCase</a:t>
                      </a:r>
                      <a:r>
                        <a:rPr lang="en-US" altLang="zh-CN" sz="1600" dirty="0" smtClean="0"/>
                        <a:t>):</a:t>
                      </a:r>
                      <a:br>
                        <a:rPr lang="en-US" altLang="zh-CN" sz="1600" dirty="0" smtClean="0"/>
                      </a:br>
                      <a:r>
                        <a:rPr lang="en-US" altLang="zh-CN" sz="1600" dirty="0" smtClean="0"/>
                        <a:t>         </a:t>
                      </a:r>
                      <a:r>
                        <a:rPr lang="en-US" altLang="zh-CN" sz="1600" b="0" i="0" dirty="0" err="1" smtClean="0">
                          <a:solidFill>
                            <a:srgbClr val="0000FF"/>
                          </a:solidFill>
                          <a:effectLst/>
                        </a:rPr>
                        <a:t>this</a:t>
                      </a:r>
                      <a:r>
                        <a:rPr lang="en-US" altLang="zh-CN" sz="1600" dirty="0" err="1" smtClean="0"/>
                        <a:t>.View.ShowMessage</a:t>
                      </a:r>
                      <a:r>
                        <a:rPr lang="en-US" altLang="zh-CN" sz="1600" dirty="0" smtClean="0"/>
                        <a:t>(</a:t>
                      </a:r>
                      <a:r>
                        <a:rPr lang="en-US" altLang="zh-CN" sz="1600" b="0" i="0" dirty="0" smtClean="0">
                          <a:solidFill>
                            <a:srgbClr val="008000"/>
                          </a:solidFill>
                          <a:effectLst/>
                        </a:rPr>
                        <a:t>"</a:t>
                      </a:r>
                      <a:r>
                        <a:rPr lang="zh-CN" altLang="en-US" sz="1600" b="0" i="0" dirty="0" smtClean="0">
                          <a:solidFill>
                            <a:srgbClr val="008000"/>
                          </a:solidFill>
                          <a:effectLst/>
                        </a:rPr>
                        <a:t>测试按钮</a:t>
                      </a:r>
                      <a:r>
                        <a:rPr lang="en-US" altLang="zh-CN" sz="1600" b="0" i="0" dirty="0" smtClean="0">
                          <a:solidFill>
                            <a:srgbClr val="008000"/>
                          </a:solidFill>
                          <a:effectLst/>
                        </a:rPr>
                        <a:t>"</a:t>
                      </a:r>
                      <a:r>
                        <a:rPr lang="en-US" altLang="zh-CN" sz="1600" dirty="0" smtClean="0"/>
                        <a:t>)</a:t>
                      </a:r>
                      <a:br>
                        <a:rPr lang="en-US" altLang="zh-CN" sz="1600" dirty="0" smtClean="0"/>
                      </a:br>
                      <a:endParaRPr lang="en-US" altLang="zh-CN" sz="1600" dirty="0" smtClean="0">
                        <a:solidFill>
                          <a:srgbClr val="0000FF"/>
                        </a:solidFill>
                        <a:latin typeface="微软雅黑"/>
                        <a:ea typeface="微软雅黑"/>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57120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金蝶云星空分层</a:t>
            </a:r>
            <a:r>
              <a:rPr lang="zh-CN" altLang="en-US" dirty="0"/>
              <a:t>架构图</a:t>
            </a:r>
          </a:p>
        </p:txBody>
      </p:sp>
      <p:sp>
        <p:nvSpPr>
          <p:cNvPr id="18" name="自选图形 14"/>
          <p:cNvSpPr>
            <a:spLocks noChangeArrowheads="1"/>
          </p:cNvSpPr>
          <p:nvPr/>
        </p:nvSpPr>
        <p:spPr bwMode="auto">
          <a:xfrm>
            <a:off x="684213" y="1628775"/>
            <a:ext cx="8208962" cy="2663825"/>
          </a:xfrm>
          <a:prstGeom prst="roundRect">
            <a:avLst>
              <a:gd name="adj" fmla="val 6694"/>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endParaRPr lang="zh-CN" altLang="en-US" sz="1800" kern="0" dirty="0">
              <a:solidFill>
                <a:sysClr val="windowText" lastClr="000000"/>
              </a:solidFill>
              <a:latin typeface="Arial" charset="0"/>
            </a:endParaRPr>
          </a:p>
        </p:txBody>
      </p:sp>
      <p:sp>
        <p:nvSpPr>
          <p:cNvPr id="19" name="自选图形 14"/>
          <p:cNvSpPr>
            <a:spLocks noChangeArrowheads="1"/>
          </p:cNvSpPr>
          <p:nvPr/>
        </p:nvSpPr>
        <p:spPr bwMode="auto">
          <a:xfrm>
            <a:off x="684213" y="755650"/>
            <a:ext cx="8208962" cy="750888"/>
          </a:xfrm>
          <a:prstGeom prst="roundRect">
            <a:avLst>
              <a:gd name="adj" fmla="val 9926"/>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r>
              <a:rPr lang="zh-CN" altLang="en-US" sz="1800" kern="0">
                <a:solidFill>
                  <a:srgbClr val="0060C0"/>
                </a:solidFill>
                <a:latin typeface="Arial" charset="0"/>
              </a:rPr>
              <a:t>展示层</a:t>
            </a:r>
          </a:p>
        </p:txBody>
      </p:sp>
      <p:sp>
        <p:nvSpPr>
          <p:cNvPr id="20" name="自选图形 58"/>
          <p:cNvSpPr>
            <a:spLocks noChangeArrowheads="1"/>
          </p:cNvSpPr>
          <p:nvPr/>
        </p:nvSpPr>
        <p:spPr bwMode="auto">
          <a:xfrm>
            <a:off x="2195513" y="825500"/>
            <a:ext cx="1655762" cy="282575"/>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en-US" altLang="zh-CN" sz="1200" kern="0" dirty="0">
                <a:solidFill>
                  <a:srgbClr val="FFFFFF"/>
                </a:solidFill>
                <a:latin typeface="Arial" charset="0"/>
              </a:rPr>
              <a:t>Silverlight  Web</a:t>
            </a:r>
            <a:r>
              <a:rPr lang="zh-CN" altLang="en-US" sz="1200" kern="0" dirty="0">
                <a:solidFill>
                  <a:srgbClr val="FFFFFF"/>
                </a:solidFill>
                <a:latin typeface="Arial" charset="0"/>
              </a:rPr>
              <a:t>客户端</a:t>
            </a:r>
          </a:p>
        </p:txBody>
      </p:sp>
      <p:sp>
        <p:nvSpPr>
          <p:cNvPr id="21" name="自选图形 58"/>
          <p:cNvSpPr>
            <a:spLocks noChangeArrowheads="1"/>
          </p:cNvSpPr>
          <p:nvPr/>
        </p:nvSpPr>
        <p:spPr bwMode="auto">
          <a:xfrm>
            <a:off x="3963988" y="820738"/>
            <a:ext cx="1347787" cy="282575"/>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en-US" altLang="zh-CN" sz="1200" kern="0" dirty="0">
                <a:solidFill>
                  <a:srgbClr val="FFFFFF"/>
                </a:solidFill>
                <a:latin typeface="Arial" charset="0"/>
              </a:rPr>
              <a:t>WPF </a:t>
            </a:r>
            <a:r>
              <a:rPr lang="zh-CN" altLang="en-US" sz="1200" kern="0" dirty="0">
                <a:solidFill>
                  <a:srgbClr val="FFFFFF"/>
                </a:solidFill>
                <a:latin typeface="Arial" charset="0"/>
              </a:rPr>
              <a:t>桌面客户端</a:t>
            </a:r>
          </a:p>
        </p:txBody>
      </p:sp>
      <p:sp>
        <p:nvSpPr>
          <p:cNvPr id="22" name="自选图形 14"/>
          <p:cNvSpPr>
            <a:spLocks noChangeArrowheads="1"/>
          </p:cNvSpPr>
          <p:nvPr/>
        </p:nvSpPr>
        <p:spPr bwMode="auto">
          <a:xfrm>
            <a:off x="827088" y="1700213"/>
            <a:ext cx="7489825" cy="557212"/>
          </a:xfrm>
          <a:prstGeom prst="roundRect">
            <a:avLst>
              <a:gd name="adj" fmla="val 9926"/>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r>
              <a:rPr lang="zh-CN" altLang="en-US" sz="1800" kern="0">
                <a:solidFill>
                  <a:srgbClr val="0060C0"/>
                </a:solidFill>
                <a:latin typeface="Arial" charset="0"/>
              </a:rPr>
              <a:t>服务层</a:t>
            </a:r>
          </a:p>
        </p:txBody>
      </p:sp>
      <p:sp>
        <p:nvSpPr>
          <p:cNvPr id="23" name="自选图形 58"/>
          <p:cNvSpPr>
            <a:spLocks noChangeArrowheads="1"/>
          </p:cNvSpPr>
          <p:nvPr/>
        </p:nvSpPr>
        <p:spPr bwMode="auto">
          <a:xfrm>
            <a:off x="1957388" y="1811338"/>
            <a:ext cx="1657350" cy="330200"/>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动态表单</a:t>
            </a:r>
            <a:r>
              <a:rPr lang="en-US" altLang="zh-CN" sz="1200" kern="0">
                <a:solidFill>
                  <a:srgbClr val="FFFFFF"/>
                </a:solidFill>
                <a:latin typeface="Arial" charset="0"/>
              </a:rPr>
              <a:t>UI</a:t>
            </a:r>
            <a:r>
              <a:rPr lang="zh-CN" altLang="en-US" sz="1200" kern="0">
                <a:solidFill>
                  <a:srgbClr val="FFFFFF"/>
                </a:solidFill>
                <a:latin typeface="Arial" charset="0"/>
              </a:rPr>
              <a:t>生成服务</a:t>
            </a:r>
          </a:p>
        </p:txBody>
      </p:sp>
      <p:sp>
        <p:nvSpPr>
          <p:cNvPr id="24" name="自选图形 14"/>
          <p:cNvSpPr>
            <a:spLocks noChangeArrowheads="1"/>
          </p:cNvSpPr>
          <p:nvPr/>
        </p:nvSpPr>
        <p:spPr bwMode="auto">
          <a:xfrm>
            <a:off x="827088" y="2492375"/>
            <a:ext cx="7489825" cy="1063625"/>
          </a:xfrm>
          <a:prstGeom prst="roundRect">
            <a:avLst>
              <a:gd name="adj" fmla="val 9926"/>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r>
              <a:rPr lang="zh-CN" altLang="en-US" sz="1800" kern="0">
                <a:solidFill>
                  <a:srgbClr val="0060C0"/>
                </a:solidFill>
                <a:latin typeface="Arial" charset="0"/>
              </a:rPr>
              <a:t>内核层</a:t>
            </a:r>
          </a:p>
        </p:txBody>
      </p:sp>
      <p:sp>
        <p:nvSpPr>
          <p:cNvPr id="25" name="自选图形 58"/>
          <p:cNvSpPr>
            <a:spLocks noChangeArrowheads="1"/>
          </p:cNvSpPr>
          <p:nvPr/>
        </p:nvSpPr>
        <p:spPr bwMode="auto">
          <a:xfrm>
            <a:off x="2030413" y="2681288"/>
            <a:ext cx="1368425" cy="3159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表单动态生成引擎</a:t>
            </a:r>
          </a:p>
        </p:txBody>
      </p:sp>
      <p:sp>
        <p:nvSpPr>
          <p:cNvPr id="26" name="自选图形 58"/>
          <p:cNvSpPr>
            <a:spLocks noChangeArrowheads="1"/>
          </p:cNvSpPr>
          <p:nvPr/>
        </p:nvSpPr>
        <p:spPr bwMode="auto">
          <a:xfrm>
            <a:off x="4435475" y="1798638"/>
            <a:ext cx="1655763" cy="3413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dirty="0">
                <a:solidFill>
                  <a:srgbClr val="FFFFFF"/>
                </a:solidFill>
                <a:latin typeface="Arial" charset="0"/>
              </a:rPr>
              <a:t>动态表单控制服务</a:t>
            </a:r>
          </a:p>
        </p:txBody>
      </p:sp>
      <p:sp>
        <p:nvSpPr>
          <p:cNvPr id="27" name="TextBox 19"/>
          <p:cNvSpPr txBox="1">
            <a:spLocks noChangeArrowheads="1"/>
          </p:cNvSpPr>
          <p:nvPr/>
        </p:nvSpPr>
        <p:spPr bwMode="auto">
          <a:xfrm>
            <a:off x="152400" y="1804988"/>
            <a:ext cx="531813" cy="830262"/>
          </a:xfrm>
          <a:prstGeom prst="rect">
            <a:avLst/>
          </a:prstGeom>
          <a:noFill/>
          <a:ln>
            <a:noFill/>
          </a:ln>
          <a:extLst/>
        </p:spPr>
        <p:txBody>
          <a:bodyPr>
            <a:spAutoFit/>
          </a:bodyPr>
          <a:lstStyle>
            <a:lvl1pPr eaLnBrk="0" hangingPunct="0">
              <a:defRPr sz="1600">
                <a:solidFill>
                  <a:schemeClr val="tx1"/>
                </a:solidFill>
                <a:latin typeface="Arial" charset="0"/>
                <a:ea typeface="微软雅黑" pitchFamily="34" charset="-122"/>
              </a:defRPr>
            </a:lvl1pPr>
            <a:lvl2pPr marL="742950" indent="-285750" eaLnBrk="0" hangingPunct="0">
              <a:defRPr sz="1600">
                <a:solidFill>
                  <a:schemeClr val="tx1"/>
                </a:solidFill>
                <a:latin typeface="Arial" charset="0"/>
                <a:ea typeface="微软雅黑" pitchFamily="34" charset="-122"/>
              </a:defRPr>
            </a:lvl2pPr>
            <a:lvl3pPr marL="1143000" indent="-228600" eaLnBrk="0" hangingPunct="0">
              <a:defRPr sz="1600">
                <a:solidFill>
                  <a:schemeClr val="tx1"/>
                </a:solidFill>
                <a:latin typeface="Arial" charset="0"/>
                <a:ea typeface="微软雅黑" pitchFamily="34" charset="-122"/>
              </a:defRPr>
            </a:lvl3pPr>
            <a:lvl4pPr marL="1600200" indent="-228600" eaLnBrk="0" hangingPunct="0">
              <a:defRPr sz="1600">
                <a:solidFill>
                  <a:schemeClr val="tx1"/>
                </a:solidFill>
                <a:latin typeface="Arial" charset="0"/>
                <a:ea typeface="微软雅黑" pitchFamily="34" charset="-122"/>
              </a:defRPr>
            </a:lvl4pPr>
            <a:lvl5pPr marL="2057400" indent="-228600" eaLnBrk="0" hangingPunct="0">
              <a:defRPr sz="1600">
                <a:solidFill>
                  <a:schemeClr val="tx1"/>
                </a:solidFill>
                <a:latin typeface="Arial" charset="0"/>
                <a:ea typeface="微软雅黑" pitchFamily="34" charset="-122"/>
              </a:defRPr>
            </a:lvl5pPr>
            <a:lvl6pPr marL="2514600" indent="-228600" eaLnBrk="0" fontAlgn="base" hangingPunct="0">
              <a:spcBef>
                <a:spcPct val="0"/>
              </a:spcBef>
              <a:spcAft>
                <a:spcPct val="0"/>
              </a:spcAft>
              <a:defRPr sz="1600">
                <a:solidFill>
                  <a:schemeClr val="tx1"/>
                </a:solidFill>
                <a:latin typeface="Arial" charset="0"/>
                <a:ea typeface="微软雅黑" pitchFamily="34" charset="-122"/>
              </a:defRPr>
            </a:lvl6pPr>
            <a:lvl7pPr marL="2971800" indent="-228600" eaLnBrk="0" fontAlgn="base" hangingPunct="0">
              <a:spcBef>
                <a:spcPct val="0"/>
              </a:spcBef>
              <a:spcAft>
                <a:spcPct val="0"/>
              </a:spcAft>
              <a:defRPr sz="1600">
                <a:solidFill>
                  <a:schemeClr val="tx1"/>
                </a:solidFill>
                <a:latin typeface="Arial" charset="0"/>
                <a:ea typeface="微软雅黑" pitchFamily="34" charset="-122"/>
              </a:defRPr>
            </a:lvl7pPr>
            <a:lvl8pPr marL="3429000" indent="-228600" eaLnBrk="0" fontAlgn="base" hangingPunct="0">
              <a:spcBef>
                <a:spcPct val="0"/>
              </a:spcBef>
              <a:spcAft>
                <a:spcPct val="0"/>
              </a:spcAft>
              <a:defRPr sz="1600">
                <a:solidFill>
                  <a:schemeClr val="tx1"/>
                </a:solidFill>
                <a:latin typeface="Arial" charset="0"/>
                <a:ea typeface="微软雅黑" pitchFamily="34" charset="-122"/>
              </a:defRPr>
            </a:lvl8pPr>
            <a:lvl9pPr marL="3886200" indent="-228600" eaLnBrk="0" fontAlgn="base" hangingPunct="0">
              <a:spcBef>
                <a:spcPct val="0"/>
              </a:spcBef>
              <a:spcAft>
                <a:spcPct val="0"/>
              </a:spcAft>
              <a:defRPr sz="1600">
                <a:solidFill>
                  <a:schemeClr val="tx1"/>
                </a:solidFill>
                <a:latin typeface="Arial" charset="0"/>
                <a:ea typeface="微软雅黑" pitchFamily="34" charset="-122"/>
              </a:defRPr>
            </a:lvl9pPr>
          </a:lstStyle>
          <a:p>
            <a:pPr eaLnBrk="1" fontAlgn="auto" hangingPunct="1">
              <a:spcBef>
                <a:spcPts val="0"/>
              </a:spcBef>
              <a:spcAft>
                <a:spcPts val="0"/>
              </a:spcAft>
              <a:defRPr/>
            </a:pPr>
            <a:r>
              <a:rPr lang="en-US" altLang="zh-CN" sz="1200" kern="0" dirty="0" smtClean="0">
                <a:solidFill>
                  <a:srgbClr val="000000"/>
                </a:solidFill>
              </a:rPr>
              <a:t>Web</a:t>
            </a:r>
          </a:p>
          <a:p>
            <a:pPr eaLnBrk="1" fontAlgn="auto" hangingPunct="1">
              <a:spcBef>
                <a:spcPts val="0"/>
              </a:spcBef>
              <a:spcAft>
                <a:spcPts val="0"/>
              </a:spcAft>
              <a:defRPr/>
            </a:pPr>
            <a:r>
              <a:rPr lang="zh-CN" altLang="en-US" sz="1200" kern="0" dirty="0" smtClean="0">
                <a:solidFill>
                  <a:srgbClr val="000000"/>
                </a:solidFill>
              </a:rPr>
              <a:t> 服</a:t>
            </a:r>
            <a:endParaRPr lang="en-US" altLang="zh-CN" sz="1200" kern="0" dirty="0" smtClean="0">
              <a:solidFill>
                <a:srgbClr val="000000"/>
              </a:solidFill>
            </a:endParaRPr>
          </a:p>
          <a:p>
            <a:pPr eaLnBrk="1" fontAlgn="auto" hangingPunct="1">
              <a:spcBef>
                <a:spcPts val="0"/>
              </a:spcBef>
              <a:spcAft>
                <a:spcPts val="0"/>
              </a:spcAft>
              <a:defRPr/>
            </a:pPr>
            <a:r>
              <a:rPr lang="zh-CN" altLang="en-US" sz="1200" kern="0" dirty="0" smtClean="0">
                <a:solidFill>
                  <a:srgbClr val="000000"/>
                </a:solidFill>
              </a:rPr>
              <a:t> 务</a:t>
            </a:r>
            <a:endParaRPr lang="en-US" altLang="zh-CN" sz="1200" kern="0" dirty="0" smtClean="0">
              <a:solidFill>
                <a:srgbClr val="000000"/>
              </a:solidFill>
            </a:endParaRPr>
          </a:p>
          <a:p>
            <a:pPr eaLnBrk="1" fontAlgn="auto" hangingPunct="1">
              <a:spcBef>
                <a:spcPts val="0"/>
              </a:spcBef>
              <a:spcAft>
                <a:spcPts val="0"/>
              </a:spcAft>
              <a:defRPr/>
            </a:pPr>
            <a:r>
              <a:rPr lang="zh-CN" altLang="en-US" sz="1200" kern="0" dirty="0" smtClean="0">
                <a:solidFill>
                  <a:srgbClr val="000000"/>
                </a:solidFill>
              </a:rPr>
              <a:t> 器</a:t>
            </a:r>
          </a:p>
        </p:txBody>
      </p:sp>
      <p:sp>
        <p:nvSpPr>
          <p:cNvPr id="28" name="自选图形 58"/>
          <p:cNvSpPr>
            <a:spLocks noChangeArrowheads="1"/>
          </p:cNvSpPr>
          <p:nvPr/>
        </p:nvSpPr>
        <p:spPr bwMode="auto">
          <a:xfrm>
            <a:off x="5284788" y="2636838"/>
            <a:ext cx="1425575" cy="3413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动态表单视图模型</a:t>
            </a:r>
          </a:p>
        </p:txBody>
      </p:sp>
      <p:sp>
        <p:nvSpPr>
          <p:cNvPr id="29" name="自选图形 58"/>
          <p:cNvSpPr>
            <a:spLocks noChangeArrowheads="1"/>
          </p:cNvSpPr>
          <p:nvPr/>
        </p:nvSpPr>
        <p:spPr bwMode="auto">
          <a:xfrm>
            <a:off x="3635375" y="2636838"/>
            <a:ext cx="1476375" cy="3413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动态表单控制器</a:t>
            </a:r>
          </a:p>
        </p:txBody>
      </p:sp>
      <p:sp>
        <p:nvSpPr>
          <p:cNvPr id="30" name="自选图形 58"/>
          <p:cNvSpPr>
            <a:spLocks noChangeArrowheads="1"/>
          </p:cNvSpPr>
          <p:nvPr/>
        </p:nvSpPr>
        <p:spPr bwMode="auto">
          <a:xfrm>
            <a:off x="6854825" y="2636838"/>
            <a:ext cx="1439863" cy="3413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动态表单数据模型</a:t>
            </a:r>
          </a:p>
        </p:txBody>
      </p:sp>
      <p:sp>
        <p:nvSpPr>
          <p:cNvPr id="31" name="直线 38"/>
          <p:cNvSpPr>
            <a:spLocks noChangeShapeType="1"/>
          </p:cNvSpPr>
          <p:nvPr/>
        </p:nvSpPr>
        <p:spPr bwMode="auto">
          <a:xfrm>
            <a:off x="2946400" y="1403350"/>
            <a:ext cx="4763" cy="225425"/>
          </a:xfrm>
          <a:prstGeom prst="line">
            <a:avLst/>
          </a:prstGeom>
          <a:noFill/>
          <a:ln w="9525">
            <a:solidFill>
              <a:srgbClr val="003B76"/>
            </a:solidFill>
            <a:round/>
            <a:headEnd type="triangle" w="med" len="med"/>
            <a:tailEnd type="triangle" w="med" len="me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2" name="直线 38"/>
          <p:cNvSpPr>
            <a:spLocks noChangeShapeType="1"/>
          </p:cNvSpPr>
          <p:nvPr/>
        </p:nvSpPr>
        <p:spPr bwMode="auto">
          <a:xfrm>
            <a:off x="6048375" y="1385888"/>
            <a:ext cx="0" cy="242887"/>
          </a:xfrm>
          <a:prstGeom prst="line">
            <a:avLst/>
          </a:prstGeom>
          <a:noFill/>
          <a:ln w="9525">
            <a:solidFill>
              <a:srgbClr val="003B76"/>
            </a:solidFill>
            <a:round/>
            <a:headEnd type="triangle" w="med" len="med"/>
            <a:tailEnd type="triangle" w="med" len="me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3" name="直线 38"/>
          <p:cNvSpPr>
            <a:spLocks noChangeShapeType="1"/>
          </p:cNvSpPr>
          <p:nvPr/>
        </p:nvSpPr>
        <p:spPr bwMode="auto">
          <a:xfrm flipV="1">
            <a:off x="2768600" y="2257425"/>
            <a:ext cx="0" cy="431800"/>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4" name="直线 38"/>
          <p:cNvSpPr>
            <a:spLocks noChangeShapeType="1"/>
          </p:cNvSpPr>
          <p:nvPr/>
        </p:nvSpPr>
        <p:spPr bwMode="auto">
          <a:xfrm flipV="1">
            <a:off x="4657725" y="2159000"/>
            <a:ext cx="604838" cy="476250"/>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5" name="直线 38"/>
          <p:cNvSpPr>
            <a:spLocks noChangeShapeType="1"/>
          </p:cNvSpPr>
          <p:nvPr/>
        </p:nvSpPr>
        <p:spPr bwMode="auto">
          <a:xfrm flipH="1" flipV="1">
            <a:off x="5105400" y="2808288"/>
            <a:ext cx="179388" cy="7937"/>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6" name="直线 38"/>
          <p:cNvSpPr>
            <a:spLocks noChangeShapeType="1"/>
          </p:cNvSpPr>
          <p:nvPr/>
        </p:nvSpPr>
        <p:spPr bwMode="auto">
          <a:xfrm flipH="1" flipV="1">
            <a:off x="6678613" y="2790825"/>
            <a:ext cx="180975" cy="9525"/>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7" name="自选图形 14"/>
          <p:cNvSpPr>
            <a:spLocks noChangeArrowheads="1"/>
          </p:cNvSpPr>
          <p:nvPr/>
        </p:nvSpPr>
        <p:spPr bwMode="auto">
          <a:xfrm>
            <a:off x="827088" y="3651250"/>
            <a:ext cx="7489825" cy="498475"/>
          </a:xfrm>
          <a:prstGeom prst="roundRect">
            <a:avLst>
              <a:gd name="adj" fmla="val 9926"/>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r>
              <a:rPr lang="zh-CN" altLang="en-US" sz="1800" kern="0" dirty="0">
                <a:solidFill>
                  <a:srgbClr val="0060C0"/>
                </a:solidFill>
                <a:latin typeface="Arial" charset="0"/>
              </a:rPr>
              <a:t>扩展逻辑层</a:t>
            </a:r>
          </a:p>
        </p:txBody>
      </p:sp>
      <p:sp>
        <p:nvSpPr>
          <p:cNvPr id="38" name="自选图形 58"/>
          <p:cNvSpPr>
            <a:spLocks noChangeArrowheads="1"/>
          </p:cNvSpPr>
          <p:nvPr/>
        </p:nvSpPr>
        <p:spPr bwMode="auto">
          <a:xfrm>
            <a:off x="2030413" y="3127375"/>
            <a:ext cx="6119812" cy="315913"/>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动态表单编程接口</a:t>
            </a:r>
          </a:p>
        </p:txBody>
      </p:sp>
      <p:sp>
        <p:nvSpPr>
          <p:cNvPr id="39" name="自选图形 58"/>
          <p:cNvSpPr>
            <a:spLocks noChangeArrowheads="1"/>
          </p:cNvSpPr>
          <p:nvPr/>
        </p:nvSpPr>
        <p:spPr bwMode="auto">
          <a:xfrm>
            <a:off x="2212975" y="3754438"/>
            <a:ext cx="1112838" cy="3159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表单生成插件</a:t>
            </a:r>
          </a:p>
        </p:txBody>
      </p:sp>
      <p:sp>
        <p:nvSpPr>
          <p:cNvPr id="40" name="自选图形 58"/>
          <p:cNvSpPr>
            <a:spLocks noChangeArrowheads="1"/>
          </p:cNvSpPr>
          <p:nvPr/>
        </p:nvSpPr>
        <p:spPr bwMode="auto">
          <a:xfrm>
            <a:off x="3513138" y="3748088"/>
            <a:ext cx="1114425" cy="30956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表单逻辑服务</a:t>
            </a:r>
          </a:p>
        </p:txBody>
      </p:sp>
      <p:sp>
        <p:nvSpPr>
          <p:cNvPr id="41" name="自选图形 58"/>
          <p:cNvSpPr>
            <a:spLocks noChangeArrowheads="1"/>
          </p:cNvSpPr>
          <p:nvPr/>
        </p:nvSpPr>
        <p:spPr bwMode="auto">
          <a:xfrm>
            <a:off x="4821238" y="3740150"/>
            <a:ext cx="736600" cy="315913"/>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表单操作</a:t>
            </a:r>
          </a:p>
        </p:txBody>
      </p:sp>
      <p:sp>
        <p:nvSpPr>
          <p:cNvPr id="42" name="自选图形 58"/>
          <p:cNvSpPr>
            <a:spLocks noChangeArrowheads="1"/>
          </p:cNvSpPr>
          <p:nvPr/>
        </p:nvSpPr>
        <p:spPr bwMode="auto">
          <a:xfrm>
            <a:off x="5702300" y="3733800"/>
            <a:ext cx="1260475" cy="315913"/>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a:solidFill>
                  <a:srgbClr val="FFFFFF"/>
                </a:solidFill>
                <a:latin typeface="Arial" charset="0"/>
              </a:rPr>
              <a:t>缺省值计算函数</a:t>
            </a:r>
          </a:p>
        </p:txBody>
      </p:sp>
      <p:sp>
        <p:nvSpPr>
          <p:cNvPr id="43" name="自选图形 58"/>
          <p:cNvSpPr>
            <a:spLocks noChangeArrowheads="1"/>
          </p:cNvSpPr>
          <p:nvPr/>
        </p:nvSpPr>
        <p:spPr bwMode="auto">
          <a:xfrm>
            <a:off x="7056438" y="3724275"/>
            <a:ext cx="1166812" cy="315913"/>
          </a:xfrm>
          <a:prstGeom prst="roundRect">
            <a:avLst>
              <a:gd name="adj" fmla="val 16667"/>
            </a:avLst>
          </a:prstGeom>
          <a:solidFill>
            <a:srgbClr val="C00000"/>
          </a:solidFill>
          <a:ln>
            <a:noFill/>
          </a:ln>
          <a:effectLst/>
          <a:extLst/>
        </p:spPr>
        <p:txBody>
          <a:bodyPr wrap="none" anchor="ctr"/>
          <a:lstStyle/>
          <a:p>
            <a:pPr fontAlgn="auto">
              <a:spcBef>
                <a:spcPts val="0"/>
              </a:spcBef>
              <a:spcAft>
                <a:spcPts val="0"/>
              </a:spcAft>
              <a:defRPr/>
            </a:pPr>
            <a:r>
              <a:rPr lang="zh-CN" altLang="en-US" sz="1200" kern="0" dirty="0">
                <a:solidFill>
                  <a:schemeClr val="bg1"/>
                </a:solidFill>
                <a:latin typeface="Arial" charset="0"/>
              </a:rPr>
              <a:t>业务插件</a:t>
            </a:r>
          </a:p>
        </p:txBody>
      </p:sp>
      <p:sp>
        <p:nvSpPr>
          <p:cNvPr id="44" name="直线 38"/>
          <p:cNvSpPr>
            <a:spLocks noChangeShapeType="1"/>
          </p:cNvSpPr>
          <p:nvPr/>
        </p:nvSpPr>
        <p:spPr bwMode="auto">
          <a:xfrm flipH="1" flipV="1">
            <a:off x="6134100" y="2992438"/>
            <a:ext cx="6350" cy="153987"/>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45" name="直线 38"/>
          <p:cNvSpPr>
            <a:spLocks noChangeShapeType="1"/>
          </p:cNvSpPr>
          <p:nvPr/>
        </p:nvSpPr>
        <p:spPr bwMode="auto">
          <a:xfrm flipH="1" flipV="1">
            <a:off x="7502525" y="2979738"/>
            <a:ext cx="4763" cy="153987"/>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46" name="直线 38"/>
          <p:cNvSpPr>
            <a:spLocks noChangeShapeType="1"/>
          </p:cNvSpPr>
          <p:nvPr/>
        </p:nvSpPr>
        <p:spPr bwMode="auto">
          <a:xfrm flipH="1" flipV="1">
            <a:off x="2768600" y="2997200"/>
            <a:ext cx="0" cy="144463"/>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47" name="直线 38"/>
          <p:cNvSpPr>
            <a:spLocks noChangeShapeType="1"/>
          </p:cNvSpPr>
          <p:nvPr/>
        </p:nvSpPr>
        <p:spPr bwMode="auto">
          <a:xfrm flipH="1">
            <a:off x="2757488" y="3429000"/>
            <a:ext cx="0" cy="287338"/>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48" name="直线 38"/>
          <p:cNvSpPr>
            <a:spLocks noChangeShapeType="1"/>
          </p:cNvSpPr>
          <p:nvPr/>
        </p:nvSpPr>
        <p:spPr bwMode="auto">
          <a:xfrm flipH="1">
            <a:off x="4070350" y="3429000"/>
            <a:ext cx="0" cy="287338"/>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49" name="直线 38"/>
          <p:cNvSpPr>
            <a:spLocks noChangeShapeType="1"/>
          </p:cNvSpPr>
          <p:nvPr/>
        </p:nvSpPr>
        <p:spPr bwMode="auto">
          <a:xfrm>
            <a:off x="5189538" y="3429000"/>
            <a:ext cx="7937" cy="287338"/>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50" name="直线 38"/>
          <p:cNvSpPr>
            <a:spLocks noChangeShapeType="1"/>
          </p:cNvSpPr>
          <p:nvPr/>
        </p:nvSpPr>
        <p:spPr bwMode="auto">
          <a:xfrm flipH="1">
            <a:off x="6332538" y="3429000"/>
            <a:ext cx="0" cy="282575"/>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51" name="直线 38"/>
          <p:cNvSpPr>
            <a:spLocks noChangeShapeType="1"/>
          </p:cNvSpPr>
          <p:nvPr/>
        </p:nvSpPr>
        <p:spPr bwMode="auto">
          <a:xfrm flipH="1">
            <a:off x="7510463" y="3429000"/>
            <a:ext cx="0" cy="287338"/>
          </a:xfrm>
          <a:prstGeom prst="line">
            <a:avLst/>
          </a:prstGeom>
          <a:noFill/>
          <a:ln w="9525">
            <a:solidFill>
              <a:srgbClr val="003B76"/>
            </a:solidFill>
            <a:round/>
            <a:headEnd type="triangle" w="med" len="med"/>
            <a:tailEn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52" name="自选图形 14"/>
          <p:cNvSpPr>
            <a:spLocks noChangeArrowheads="1"/>
          </p:cNvSpPr>
          <p:nvPr/>
        </p:nvSpPr>
        <p:spPr bwMode="auto">
          <a:xfrm>
            <a:off x="8372475" y="1716088"/>
            <a:ext cx="447675" cy="2433637"/>
          </a:xfrm>
          <a:prstGeom prst="roundRect">
            <a:avLst>
              <a:gd name="adj" fmla="val 9926"/>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r>
              <a:rPr lang="zh-CN" altLang="en-US" sz="1800" kern="0">
                <a:solidFill>
                  <a:srgbClr val="0060C0"/>
                </a:solidFill>
                <a:latin typeface="Arial" charset="0"/>
              </a:rPr>
              <a:t>动</a:t>
            </a:r>
            <a:endParaRPr lang="en-US" altLang="zh-CN" sz="1800" kern="0">
              <a:solidFill>
                <a:srgbClr val="0060C0"/>
              </a:solidFill>
              <a:latin typeface="Arial" charset="0"/>
            </a:endParaRPr>
          </a:p>
          <a:p>
            <a:pPr fontAlgn="auto">
              <a:spcBef>
                <a:spcPts val="0"/>
              </a:spcBef>
              <a:spcAft>
                <a:spcPts val="0"/>
              </a:spcAft>
              <a:defRPr/>
            </a:pPr>
            <a:r>
              <a:rPr lang="zh-CN" altLang="en-US" sz="1800" kern="0">
                <a:solidFill>
                  <a:srgbClr val="0060C0"/>
                </a:solidFill>
                <a:latin typeface="Arial" charset="0"/>
              </a:rPr>
              <a:t>态</a:t>
            </a:r>
            <a:endParaRPr lang="en-US" altLang="zh-CN" sz="1800" kern="0">
              <a:solidFill>
                <a:srgbClr val="0060C0"/>
              </a:solidFill>
              <a:latin typeface="Arial" charset="0"/>
            </a:endParaRPr>
          </a:p>
          <a:p>
            <a:pPr fontAlgn="auto">
              <a:spcBef>
                <a:spcPts val="0"/>
              </a:spcBef>
              <a:spcAft>
                <a:spcPts val="0"/>
              </a:spcAft>
              <a:defRPr/>
            </a:pPr>
            <a:r>
              <a:rPr lang="zh-CN" altLang="en-US" sz="1800" kern="0">
                <a:solidFill>
                  <a:srgbClr val="0060C0"/>
                </a:solidFill>
                <a:latin typeface="Arial" charset="0"/>
              </a:rPr>
              <a:t>表</a:t>
            </a:r>
            <a:endParaRPr lang="en-US" altLang="zh-CN" sz="1800" kern="0">
              <a:solidFill>
                <a:srgbClr val="0060C0"/>
              </a:solidFill>
              <a:latin typeface="Arial" charset="0"/>
            </a:endParaRPr>
          </a:p>
          <a:p>
            <a:pPr fontAlgn="auto">
              <a:spcBef>
                <a:spcPts val="0"/>
              </a:spcBef>
              <a:spcAft>
                <a:spcPts val="0"/>
              </a:spcAft>
              <a:defRPr/>
            </a:pPr>
            <a:r>
              <a:rPr lang="zh-CN" altLang="en-US" sz="1800" kern="0">
                <a:solidFill>
                  <a:srgbClr val="0060C0"/>
                </a:solidFill>
                <a:latin typeface="Arial" charset="0"/>
              </a:rPr>
              <a:t>单</a:t>
            </a:r>
            <a:endParaRPr lang="en-US" altLang="zh-CN" sz="1800" kern="0">
              <a:solidFill>
                <a:srgbClr val="0060C0"/>
              </a:solidFill>
              <a:latin typeface="Arial" charset="0"/>
            </a:endParaRPr>
          </a:p>
          <a:p>
            <a:pPr fontAlgn="auto">
              <a:spcBef>
                <a:spcPts val="0"/>
              </a:spcBef>
              <a:spcAft>
                <a:spcPts val="0"/>
              </a:spcAft>
              <a:defRPr/>
            </a:pPr>
            <a:r>
              <a:rPr lang="zh-CN" altLang="en-US" sz="1800" kern="0">
                <a:solidFill>
                  <a:srgbClr val="0060C0"/>
                </a:solidFill>
                <a:latin typeface="Arial" charset="0"/>
              </a:rPr>
              <a:t>元</a:t>
            </a:r>
            <a:endParaRPr lang="en-US" altLang="zh-CN" sz="1800" kern="0">
              <a:solidFill>
                <a:srgbClr val="0060C0"/>
              </a:solidFill>
              <a:latin typeface="Arial" charset="0"/>
            </a:endParaRPr>
          </a:p>
          <a:p>
            <a:pPr fontAlgn="auto">
              <a:spcBef>
                <a:spcPts val="0"/>
              </a:spcBef>
              <a:spcAft>
                <a:spcPts val="0"/>
              </a:spcAft>
              <a:defRPr/>
            </a:pPr>
            <a:r>
              <a:rPr lang="zh-CN" altLang="en-US" sz="1800" kern="0">
                <a:solidFill>
                  <a:srgbClr val="0060C0"/>
                </a:solidFill>
                <a:latin typeface="Arial" charset="0"/>
              </a:rPr>
              <a:t>数</a:t>
            </a:r>
            <a:endParaRPr lang="en-US" altLang="zh-CN" sz="1800" kern="0">
              <a:solidFill>
                <a:srgbClr val="0060C0"/>
              </a:solidFill>
              <a:latin typeface="Arial" charset="0"/>
            </a:endParaRPr>
          </a:p>
          <a:p>
            <a:pPr fontAlgn="auto">
              <a:spcBef>
                <a:spcPts val="0"/>
              </a:spcBef>
              <a:spcAft>
                <a:spcPts val="0"/>
              </a:spcAft>
              <a:defRPr/>
            </a:pPr>
            <a:r>
              <a:rPr lang="zh-CN" altLang="en-US" sz="1800" kern="0">
                <a:solidFill>
                  <a:srgbClr val="0060C0"/>
                </a:solidFill>
                <a:latin typeface="Arial" charset="0"/>
              </a:rPr>
              <a:t>据</a:t>
            </a:r>
          </a:p>
        </p:txBody>
      </p:sp>
      <p:sp>
        <p:nvSpPr>
          <p:cNvPr id="53" name="直线 38"/>
          <p:cNvSpPr>
            <a:spLocks noChangeShapeType="1"/>
          </p:cNvSpPr>
          <p:nvPr/>
        </p:nvSpPr>
        <p:spPr bwMode="auto">
          <a:xfrm>
            <a:off x="4678363" y="4273550"/>
            <a:ext cx="1587" cy="153988"/>
          </a:xfrm>
          <a:prstGeom prst="line">
            <a:avLst/>
          </a:prstGeom>
          <a:noFill/>
          <a:ln w="9525">
            <a:solidFill>
              <a:srgbClr val="003B76"/>
            </a:solidFill>
            <a:round/>
            <a:headEnd type="triangle" w="med" len="med"/>
            <a:tailEnd type="triangle" w="med" len="me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54" name="自选图形 58"/>
          <p:cNvSpPr>
            <a:spLocks noChangeArrowheads="1"/>
          </p:cNvSpPr>
          <p:nvPr/>
        </p:nvSpPr>
        <p:spPr bwMode="auto">
          <a:xfrm>
            <a:off x="2195513" y="1130300"/>
            <a:ext cx="4530725" cy="284163"/>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dirty="0">
                <a:solidFill>
                  <a:srgbClr val="FFFFFF"/>
                </a:solidFill>
                <a:latin typeface="Arial" charset="0"/>
              </a:rPr>
              <a:t>            客户端公共编程模型</a:t>
            </a:r>
            <a:r>
              <a:rPr lang="en-US" altLang="zh-CN" sz="1200" kern="0" dirty="0">
                <a:solidFill>
                  <a:srgbClr val="FFFFFF"/>
                </a:solidFill>
                <a:latin typeface="Arial" charset="0"/>
              </a:rPr>
              <a:t>+</a:t>
            </a:r>
            <a:r>
              <a:rPr lang="zh-CN" altLang="en-US" sz="1200" kern="0" dirty="0">
                <a:solidFill>
                  <a:srgbClr val="FF0000"/>
                </a:solidFill>
                <a:latin typeface="Arial" charset="0"/>
              </a:rPr>
              <a:t>客户端插件</a:t>
            </a:r>
            <a:r>
              <a:rPr lang="en-US" altLang="zh-CN" sz="1200" kern="0" dirty="0">
                <a:solidFill>
                  <a:srgbClr val="FFFFFF"/>
                </a:solidFill>
                <a:latin typeface="Arial" charset="0"/>
              </a:rPr>
              <a:t>+</a:t>
            </a:r>
            <a:r>
              <a:rPr lang="zh-CN" altLang="en-US" sz="1200" kern="0" dirty="0">
                <a:solidFill>
                  <a:srgbClr val="FFFFFF"/>
                </a:solidFill>
                <a:latin typeface="Arial" charset="0"/>
              </a:rPr>
              <a:t>第三方设备集成接口</a:t>
            </a:r>
          </a:p>
        </p:txBody>
      </p:sp>
      <p:sp>
        <p:nvSpPr>
          <p:cNvPr id="55" name="自选图形 58"/>
          <p:cNvSpPr>
            <a:spLocks noChangeArrowheads="1"/>
          </p:cNvSpPr>
          <p:nvPr/>
        </p:nvSpPr>
        <p:spPr bwMode="auto">
          <a:xfrm>
            <a:off x="6878638" y="801688"/>
            <a:ext cx="1433512" cy="584200"/>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dirty="0">
                <a:solidFill>
                  <a:srgbClr val="FFFFFF"/>
                </a:solidFill>
                <a:latin typeface="Arial" charset="0"/>
              </a:rPr>
              <a:t>移动客户端</a:t>
            </a:r>
          </a:p>
        </p:txBody>
      </p:sp>
      <p:sp>
        <p:nvSpPr>
          <p:cNvPr id="56" name="自选图形 58"/>
          <p:cNvSpPr>
            <a:spLocks noChangeArrowheads="1"/>
          </p:cNvSpPr>
          <p:nvPr/>
        </p:nvSpPr>
        <p:spPr bwMode="auto">
          <a:xfrm>
            <a:off x="5378450" y="825500"/>
            <a:ext cx="1347788" cy="282575"/>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en-US" altLang="zh-CN" sz="1200" kern="0" dirty="0">
                <a:solidFill>
                  <a:srgbClr val="FFFFFF"/>
                </a:solidFill>
                <a:latin typeface="Arial" charset="0"/>
              </a:rPr>
              <a:t>Office</a:t>
            </a:r>
            <a:r>
              <a:rPr lang="zh-CN" altLang="en-US" sz="1200" kern="0" dirty="0">
                <a:solidFill>
                  <a:srgbClr val="FFFFFF"/>
                </a:solidFill>
                <a:latin typeface="Arial" charset="0"/>
              </a:rPr>
              <a:t>客户端</a:t>
            </a:r>
          </a:p>
        </p:txBody>
      </p:sp>
      <p:sp>
        <p:nvSpPr>
          <p:cNvPr id="57" name="TextBox 1"/>
          <p:cNvSpPr txBox="1">
            <a:spLocks noChangeArrowheads="1"/>
          </p:cNvSpPr>
          <p:nvPr/>
        </p:nvSpPr>
        <p:spPr bwMode="auto">
          <a:xfrm>
            <a:off x="2217738" y="1300163"/>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en-US" altLang="zh-CN"/>
              <a:t>Http</a:t>
            </a:r>
            <a:endParaRPr lang="zh-CN" altLang="en-US"/>
          </a:p>
        </p:txBody>
      </p:sp>
      <p:sp>
        <p:nvSpPr>
          <p:cNvPr id="58" name="TextBox 54"/>
          <p:cNvSpPr txBox="1">
            <a:spLocks noChangeArrowheads="1"/>
          </p:cNvSpPr>
          <p:nvPr/>
        </p:nvSpPr>
        <p:spPr bwMode="auto">
          <a:xfrm>
            <a:off x="5322888" y="1311275"/>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en-US" altLang="zh-CN"/>
              <a:t>Http</a:t>
            </a:r>
            <a:endParaRPr lang="zh-CN" altLang="en-US"/>
          </a:p>
        </p:txBody>
      </p:sp>
      <p:sp>
        <p:nvSpPr>
          <p:cNvPr id="59" name="自选图形 58"/>
          <p:cNvSpPr>
            <a:spLocks noChangeArrowheads="1"/>
          </p:cNvSpPr>
          <p:nvPr/>
        </p:nvSpPr>
        <p:spPr bwMode="auto">
          <a:xfrm>
            <a:off x="6626225" y="1800225"/>
            <a:ext cx="1655763" cy="341313"/>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fontAlgn="auto">
              <a:spcBef>
                <a:spcPts val="0"/>
              </a:spcBef>
              <a:spcAft>
                <a:spcPts val="0"/>
              </a:spcAft>
              <a:defRPr/>
            </a:pPr>
            <a:r>
              <a:rPr lang="zh-CN" altLang="en-US" sz="1200" kern="0" dirty="0">
                <a:solidFill>
                  <a:srgbClr val="FFFFFF"/>
                </a:solidFill>
                <a:latin typeface="Arial" charset="0"/>
              </a:rPr>
              <a:t>业务服务</a:t>
            </a:r>
          </a:p>
        </p:txBody>
      </p:sp>
    </p:spTree>
    <p:extLst>
      <p:ext uri="{BB962C8B-B14F-4D97-AF65-F5344CB8AC3E}">
        <p14:creationId xmlns:p14="http://schemas.microsoft.com/office/powerpoint/2010/main" val="40814837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zh-CN" altLang="en-US" dirty="0"/>
              <a:t>常用对象</a:t>
            </a:r>
          </a:p>
        </p:txBody>
      </p:sp>
      <p:sp>
        <p:nvSpPr>
          <p:cNvPr id="4" name="Line 4"/>
          <p:cNvSpPr>
            <a:spLocks noChangeShapeType="1"/>
          </p:cNvSpPr>
          <p:nvPr/>
        </p:nvSpPr>
        <p:spPr bwMode="auto">
          <a:xfrm>
            <a:off x="251520" y="1261070"/>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3"/>
          <p:cNvSpPr txBox="1">
            <a:spLocks noChangeArrowheads="1"/>
          </p:cNvSpPr>
          <p:nvPr/>
        </p:nvSpPr>
        <p:spPr bwMode="auto">
          <a:xfrm>
            <a:off x="251520" y="684807"/>
            <a:ext cx="835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en-US" altLang="zh-CN" sz="2800" b="1">
                <a:latin typeface="微软雅黑" pitchFamily="34" charset="-122"/>
                <a:ea typeface="微软雅黑" pitchFamily="34" charset="-122"/>
              </a:rPr>
              <a:t>View</a:t>
            </a:r>
            <a:r>
              <a:rPr lang="zh-CN" altLang="en-US" sz="2800" b="1">
                <a:latin typeface="微软雅黑" pitchFamily="34" charset="-122"/>
                <a:ea typeface="微软雅黑" pitchFamily="34" charset="-122"/>
              </a:rPr>
              <a:t>对象</a:t>
            </a:r>
            <a:endParaRPr lang="en-US" altLang="zh-CN" sz="2800" b="1">
              <a:latin typeface="微软雅黑" pitchFamily="34" charset="-122"/>
              <a:ea typeface="微软雅黑" pitchFamily="34" charset="-122"/>
            </a:endParaRPr>
          </a:p>
        </p:txBody>
      </p:sp>
      <p:sp>
        <p:nvSpPr>
          <p:cNvPr id="6" name="Text Box 5"/>
          <p:cNvSpPr txBox="1">
            <a:spLocks noChangeArrowheads="1"/>
          </p:cNvSpPr>
          <p:nvPr/>
        </p:nvSpPr>
        <p:spPr bwMode="auto">
          <a:xfrm>
            <a:off x="251520" y="1347614"/>
            <a:ext cx="8353425" cy="3786188"/>
          </a:xfrm>
          <a:prstGeom prst="rect">
            <a:avLst/>
          </a:prstGeom>
          <a:noFill/>
          <a:ln w="9525" algn="ctr">
            <a:noFill/>
            <a:miter lim="800000"/>
            <a:headEnd/>
            <a:tailEnd/>
          </a:ln>
        </p:spPr>
        <p:txBody>
          <a:bodyPr anchor="ctr">
            <a:spAutoFit/>
          </a:bodyPr>
          <a:lstStyle/>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属性</a:t>
            </a:r>
            <a:endParaRPr lang="en-US" altLang="zh-CN" dirty="0">
              <a:latin typeface="微软雅黑" pitchFamily="34" charset="-122"/>
              <a:ea typeface="微软雅黑" pitchFamily="34" charset="-122"/>
            </a:endParaRPr>
          </a:p>
          <a:p>
            <a:pPr marL="800100" lvl="1" indent="-342900">
              <a:lnSpc>
                <a:spcPct val="120000"/>
              </a:lnSpc>
              <a:buFont typeface="Wingdings" pitchFamily="2" charset="2"/>
              <a:buChar char="ü"/>
              <a:defRPr/>
            </a:pPr>
            <a:r>
              <a:rPr lang="en-US" altLang="zh-CN" dirty="0" err="1">
                <a:latin typeface="微软雅黑" pitchFamily="34" charset="-122"/>
                <a:ea typeface="微软雅黑" pitchFamily="34" charset="-122"/>
              </a:rPr>
              <a:t>this.View</a:t>
            </a:r>
            <a:r>
              <a:rPr lang="en-US" altLang="zh-CN" dirty="0">
                <a:latin typeface="微软雅黑" pitchFamily="34" charset="-122"/>
                <a:ea typeface="微软雅黑" pitchFamily="34" charset="-122"/>
              </a:rPr>
              <a:t>(View</a:t>
            </a:r>
            <a:r>
              <a:rPr lang="zh-CN" altLang="en-US" dirty="0">
                <a:latin typeface="微软雅黑" pitchFamily="34" charset="-122"/>
                <a:ea typeface="微软雅黑" pitchFamily="34" charset="-122"/>
              </a:rPr>
              <a:t>接口</a:t>
            </a:r>
            <a:r>
              <a:rPr lang="en-US" altLang="zh-CN" dirty="0">
                <a:latin typeface="微软雅黑" pitchFamily="34" charset="-122"/>
                <a:ea typeface="微软雅黑" pitchFamily="34" charset="-122"/>
              </a:rPr>
              <a:t>)</a:t>
            </a:r>
          </a:p>
          <a:p>
            <a:pPr marL="800100" lvl="1" indent="-342900">
              <a:lnSpc>
                <a:spcPct val="120000"/>
              </a:lnSpc>
              <a:buFont typeface="Wingdings" pitchFamily="2" charset="2"/>
              <a:buChar char="ü"/>
              <a:defRPr/>
            </a:pPr>
            <a:r>
              <a:rPr lang="en-US" altLang="zh-CN" dirty="0" err="1">
                <a:latin typeface="微软雅黑" pitchFamily="34" charset="-122"/>
                <a:ea typeface="微软雅黑" pitchFamily="34" charset="-122"/>
              </a:rPr>
              <a:t>this.View</a:t>
            </a:r>
            <a:r>
              <a:rPr lang="zh-CN" altLang="en-US" dirty="0">
                <a:latin typeface="微软雅黑" pitchFamily="34" charset="-122"/>
                <a:ea typeface="微软雅黑" pitchFamily="34" charset="-122"/>
              </a:rPr>
              <a:t>的常用属性</a:t>
            </a:r>
            <a:endParaRPr lang="en-US" altLang="zh-CN" dirty="0">
              <a:latin typeface="微软雅黑" pitchFamily="34" charset="-122"/>
              <a:ea typeface="微软雅黑" pitchFamily="34" charset="-122"/>
            </a:endParaRPr>
          </a:p>
          <a:p>
            <a:pPr marL="1257300" lvl="2" indent="-342900">
              <a:lnSpc>
                <a:spcPct val="120000"/>
              </a:lnSpc>
              <a:buFont typeface="Wingdings" pitchFamily="2" charset="2"/>
              <a:buChar char="ü"/>
              <a:defRPr/>
            </a:pPr>
            <a:r>
              <a:rPr lang="en-US" altLang="zh-CN" dirty="0" err="1">
                <a:latin typeface="微软雅黑" pitchFamily="34" charset="-122"/>
                <a:ea typeface="微软雅黑" pitchFamily="34" charset="-122"/>
              </a:rPr>
              <a:t>BillBusinessInfo</a:t>
            </a:r>
            <a:r>
              <a:rPr lang="zh-CN" altLang="en-US" dirty="0">
                <a:latin typeface="微软雅黑" pitchFamily="34" charset="-122"/>
                <a:ea typeface="微软雅黑" pitchFamily="34" charset="-122"/>
              </a:rPr>
              <a:t>（界面业务对象元数据）</a:t>
            </a:r>
            <a:endParaRPr lang="en-US" altLang="zh-CN" dirty="0">
              <a:latin typeface="微软雅黑" pitchFamily="34" charset="-122"/>
              <a:ea typeface="微软雅黑" pitchFamily="34" charset="-122"/>
            </a:endParaRPr>
          </a:p>
          <a:p>
            <a:pPr marL="1257300" lvl="2" indent="-342900">
              <a:lnSpc>
                <a:spcPct val="120000"/>
              </a:lnSpc>
              <a:buFont typeface="Wingdings" pitchFamily="2" charset="2"/>
              <a:buChar char="ü"/>
              <a:defRPr/>
            </a:pPr>
            <a:r>
              <a:rPr lang="en-US" altLang="zh-CN" dirty="0" err="1">
                <a:latin typeface="微软雅黑" pitchFamily="34" charset="-122"/>
                <a:ea typeface="微软雅黑" pitchFamily="34" charset="-122"/>
              </a:rPr>
              <a:t>LayoutInfo</a:t>
            </a:r>
            <a:r>
              <a:rPr lang="zh-CN" altLang="en-US" dirty="0">
                <a:latin typeface="微软雅黑" pitchFamily="34" charset="-122"/>
                <a:ea typeface="微软雅黑" pitchFamily="34" charset="-122"/>
              </a:rPr>
              <a:t>（布局元数据）</a:t>
            </a:r>
            <a:endParaRPr lang="en-US" altLang="zh-CN" dirty="0">
              <a:latin typeface="微软雅黑" pitchFamily="34" charset="-122"/>
              <a:ea typeface="微软雅黑" pitchFamily="34" charset="-122"/>
            </a:endParaRPr>
          </a:p>
          <a:p>
            <a:pPr marL="1257300" lvl="2" indent="-342900">
              <a:lnSpc>
                <a:spcPct val="120000"/>
              </a:lnSpc>
              <a:buFont typeface="Wingdings" pitchFamily="2" charset="2"/>
              <a:buChar char="ü"/>
              <a:defRPr/>
            </a:pPr>
            <a:r>
              <a:rPr lang="en-US" altLang="zh-CN" dirty="0">
                <a:latin typeface="微软雅黑" pitchFamily="34" charset="-122"/>
                <a:ea typeface="微软雅黑" pitchFamily="34" charset="-122"/>
              </a:rPr>
              <a:t>Model</a:t>
            </a:r>
            <a:r>
              <a:rPr lang="zh-CN" altLang="en-US" dirty="0">
                <a:latin typeface="微软雅黑" pitchFamily="34" charset="-122"/>
                <a:ea typeface="微软雅黑" pitchFamily="34" charset="-122"/>
              </a:rPr>
              <a:t>（动态表单模型接口）</a:t>
            </a:r>
            <a:endParaRPr lang="en-US" altLang="zh-CN" dirty="0">
              <a:latin typeface="微软雅黑" pitchFamily="34" charset="-122"/>
              <a:ea typeface="微软雅黑" pitchFamily="34" charset="-122"/>
            </a:endParaRPr>
          </a:p>
          <a:p>
            <a:pPr marL="1257300" lvl="2" indent="-342900">
              <a:lnSpc>
                <a:spcPct val="120000"/>
              </a:lnSpc>
              <a:buFont typeface="Wingdings" pitchFamily="2" charset="2"/>
              <a:buChar char="ü"/>
              <a:defRPr/>
            </a:pPr>
            <a:r>
              <a:rPr lang="en-US" altLang="zh-CN" dirty="0" err="1">
                <a:latin typeface="微软雅黑" pitchFamily="34" charset="-122"/>
                <a:ea typeface="微软雅黑" pitchFamily="34" charset="-122"/>
              </a:rPr>
              <a:t>OpenParameter</a:t>
            </a:r>
            <a:r>
              <a:rPr lang="zh-CN" altLang="en-US" dirty="0">
                <a:latin typeface="微软雅黑" pitchFamily="34" charset="-122"/>
                <a:ea typeface="微软雅黑" pitchFamily="34" charset="-122"/>
              </a:rPr>
              <a:t>（页面调用时传入的参数）</a:t>
            </a:r>
            <a:endParaRPr lang="en-US" altLang="zh-CN" dirty="0">
              <a:latin typeface="微软雅黑" pitchFamily="34" charset="-122"/>
              <a:ea typeface="微软雅黑" pitchFamily="34" charset="-122"/>
            </a:endParaRPr>
          </a:p>
          <a:p>
            <a:pPr marL="342900" lvl="1" indent="-342900">
              <a:lnSpc>
                <a:spcPct val="120000"/>
              </a:lnSpc>
              <a:buFont typeface="Wingdings" pitchFamily="2" charset="2"/>
              <a:buChar char="ü"/>
              <a:defRPr/>
            </a:pPr>
            <a:r>
              <a:rPr lang="zh-CN" altLang="en-US" dirty="0">
                <a:latin typeface="微软雅黑" pitchFamily="34" charset="-122"/>
                <a:ea typeface="微软雅黑" pitchFamily="34" charset="-122"/>
              </a:rPr>
              <a:t>方法</a:t>
            </a:r>
            <a:endParaRPr lang="en-US" altLang="zh-CN" dirty="0">
              <a:latin typeface="微软雅黑" pitchFamily="34" charset="-122"/>
              <a:ea typeface="微软雅黑" pitchFamily="34" charset="-122"/>
            </a:endParaRPr>
          </a:p>
          <a:p>
            <a:pPr marL="1257300" lvl="2" indent="-342900">
              <a:lnSpc>
                <a:spcPct val="120000"/>
              </a:lnSpc>
              <a:buFont typeface="Wingdings" pitchFamily="2" charset="2"/>
              <a:buChar char="ü"/>
              <a:defRPr/>
            </a:pPr>
            <a:r>
              <a:rPr lang="en-US" altLang="zh-CN" dirty="0" err="1">
                <a:latin typeface="微软雅黑" pitchFamily="34" charset="-122"/>
                <a:ea typeface="微软雅黑" pitchFamily="34" charset="-122"/>
              </a:rPr>
              <a:t>GetFieldEditor</a:t>
            </a:r>
            <a:r>
              <a:rPr lang="zh-CN" altLang="en-US" dirty="0">
                <a:latin typeface="微软雅黑" pitchFamily="34" charset="-122"/>
                <a:ea typeface="微软雅黑" pitchFamily="34" charset="-122"/>
              </a:rPr>
              <a:t> （获取界面控件对象）</a:t>
            </a:r>
            <a:endParaRPr lang="en-US" altLang="zh-CN" dirty="0">
              <a:latin typeface="微软雅黑" pitchFamily="34" charset="-122"/>
              <a:ea typeface="微软雅黑" pitchFamily="34" charset="-122"/>
            </a:endParaRPr>
          </a:p>
          <a:p>
            <a:pPr marL="1257300" lvl="2" indent="-342900">
              <a:lnSpc>
                <a:spcPct val="120000"/>
              </a:lnSpc>
              <a:buFont typeface="Wingdings" pitchFamily="2" charset="2"/>
              <a:buChar char="ü"/>
              <a:defRPr/>
            </a:pPr>
            <a:r>
              <a:rPr lang="en-US" altLang="zh-CN" dirty="0" err="1">
                <a:latin typeface="微软雅黑" pitchFamily="34" charset="-122"/>
                <a:ea typeface="微软雅黑" pitchFamily="34" charset="-122"/>
              </a:rPr>
              <a:t>ShowMessage</a:t>
            </a:r>
            <a:r>
              <a:rPr lang="zh-CN" altLang="en-US" dirty="0">
                <a:latin typeface="微软雅黑" pitchFamily="34" charset="-122"/>
                <a:ea typeface="微软雅黑" pitchFamily="34" charset="-122"/>
              </a:rPr>
              <a:t>（显示信息）</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24223434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zh-CN" altLang="en-US" dirty="0"/>
              <a:t>常用对象</a:t>
            </a:r>
          </a:p>
        </p:txBody>
      </p:sp>
      <p:sp>
        <p:nvSpPr>
          <p:cNvPr id="4" name="Line 4"/>
          <p:cNvSpPr>
            <a:spLocks noChangeShapeType="1"/>
          </p:cNvSpPr>
          <p:nvPr/>
        </p:nvSpPr>
        <p:spPr bwMode="auto">
          <a:xfrm>
            <a:off x="249436" y="1256755"/>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3"/>
          <p:cNvSpPr txBox="1">
            <a:spLocks noChangeArrowheads="1"/>
          </p:cNvSpPr>
          <p:nvPr/>
        </p:nvSpPr>
        <p:spPr bwMode="auto">
          <a:xfrm>
            <a:off x="249436" y="680492"/>
            <a:ext cx="8353425" cy="523875"/>
          </a:xfrm>
          <a:prstGeom prst="rect">
            <a:avLst/>
          </a:prstGeom>
          <a:noFill/>
          <a:ln w="9525" algn="ctr">
            <a:noFill/>
            <a:miter lim="800000"/>
            <a:headEnd/>
            <a:tailEnd/>
          </a:ln>
        </p:spPr>
        <p:txBody>
          <a:bodyPr anchor="ctr">
            <a:spAutoFit/>
          </a:bodyPr>
          <a:lstStyle/>
          <a:p>
            <a:pPr marL="342900" indent="-342900">
              <a:defRPr/>
            </a:pPr>
            <a:r>
              <a:rPr lang="en-US" altLang="zh-CN" sz="2800" b="1" dirty="0">
                <a:latin typeface="微软雅黑" pitchFamily="34" charset="-122"/>
                <a:ea typeface="微软雅黑" pitchFamily="34" charset="-122"/>
              </a:rPr>
              <a:t>View</a:t>
            </a:r>
            <a:r>
              <a:rPr lang="zh-CN" altLang="en-US" sz="2800" b="1" dirty="0">
                <a:latin typeface="微软雅黑" pitchFamily="34" charset="-122"/>
                <a:ea typeface="微软雅黑" pitchFamily="34" charset="-122"/>
              </a:rPr>
              <a:t>对象</a:t>
            </a:r>
            <a:endParaRPr lang="en-US" altLang="zh-CN" sz="2800" b="1" dirty="0">
              <a:latin typeface="+mn-ea"/>
              <a:ea typeface="+mn-ea"/>
            </a:endParaRPr>
          </a:p>
        </p:txBody>
      </p:sp>
      <p:sp>
        <p:nvSpPr>
          <p:cNvPr id="6" name="Text Box 5"/>
          <p:cNvSpPr txBox="1">
            <a:spLocks noChangeArrowheads="1"/>
          </p:cNvSpPr>
          <p:nvPr/>
        </p:nvSpPr>
        <p:spPr bwMode="auto">
          <a:xfrm>
            <a:off x="249436" y="1308705"/>
            <a:ext cx="8353425" cy="830997"/>
          </a:xfrm>
          <a:prstGeom prst="rect">
            <a:avLst/>
          </a:prstGeom>
          <a:noFill/>
          <a:ln w="9525" algn="ctr">
            <a:noFill/>
            <a:miter lim="800000"/>
            <a:headEnd/>
            <a:tailEnd/>
          </a:ln>
        </p:spPr>
        <p:txBody>
          <a:bodyPr anchor="ctr">
            <a:spAutoFit/>
          </a:bodyPr>
          <a:lstStyle/>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更改界面控件状态</a:t>
            </a:r>
            <a:endParaRPr lang="en-US" altLang="zh-CN" dirty="0">
              <a:latin typeface="微软雅黑" pitchFamily="34" charset="-122"/>
              <a:ea typeface="微软雅黑" pitchFamily="34" charset="-122"/>
            </a:endParaRPr>
          </a:p>
          <a:p>
            <a:pPr marL="800100" lvl="1" indent="-342900">
              <a:lnSpc>
                <a:spcPct val="120000"/>
              </a:lnSpc>
              <a:buFont typeface="Wingdings" pitchFamily="2" charset="2"/>
              <a:buChar char="ü"/>
              <a:defRPr/>
            </a:pPr>
            <a:r>
              <a:rPr lang="en-US" kern="0" dirty="0" err="1">
                <a:latin typeface="微软雅黑" pitchFamily="34" charset="-122"/>
                <a:ea typeface="微软雅黑" pitchFamily="34" charset="-122"/>
                <a:cs typeface="NSimSun"/>
              </a:rPr>
              <a:t>this.View</a:t>
            </a:r>
            <a:r>
              <a:rPr lang="en-US" kern="0" dirty="0">
                <a:latin typeface="微软雅黑" pitchFamily="34" charset="-122"/>
                <a:ea typeface="微软雅黑" pitchFamily="34" charset="-122"/>
                <a:cs typeface="NSimSun"/>
              </a:rPr>
              <a:t>.</a:t>
            </a:r>
            <a:r>
              <a:rPr lang="en-US" altLang="zh-CN" dirty="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GetFieldEditor</a:t>
            </a:r>
            <a:endParaRPr lang="en-US" altLang="zh-CN" dirty="0">
              <a:latin typeface="微软雅黑" pitchFamily="34" charset="-122"/>
              <a:ea typeface="微软雅黑"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086933359"/>
              </p:ext>
            </p:extLst>
          </p:nvPr>
        </p:nvGraphicFramePr>
        <p:xfrm>
          <a:off x="249436" y="2283718"/>
          <a:ext cx="8571036" cy="3600450"/>
        </p:xfrm>
        <a:graphic>
          <a:graphicData uri="http://schemas.openxmlformats.org/drawingml/2006/table">
            <a:tbl>
              <a:tblPr/>
              <a:tblGrid>
                <a:gridCol w="8571036"/>
              </a:tblGrid>
              <a:tr h="36004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808080"/>
                          </a:solidFill>
                          <a:effectLst/>
                          <a:latin typeface="宋体" pitchFamily="2" charset="-122"/>
                          <a:ea typeface="微软雅黑" pitchFamily="34" charset="-122"/>
                        </a:rPr>
                        <a:t>///</a:t>
                      </a:r>
                      <a:r>
                        <a:rPr kumimoji="0" lang="en-US" altLang="zh-CN" sz="1600" b="0" i="0" u="none" strike="noStrike" cap="none" normalizeH="0" baseline="0" dirty="0" smtClean="0">
                          <a:ln>
                            <a:noFill/>
                          </a:ln>
                          <a:solidFill>
                            <a:srgbClr val="008000"/>
                          </a:solidFill>
                          <a:effectLst/>
                          <a:latin typeface="宋体" pitchFamily="2" charset="-122"/>
                          <a:ea typeface="微软雅黑" pitchFamily="34" charset="-122"/>
                        </a:rPr>
                        <a:t> </a:t>
                      </a:r>
                      <a:r>
                        <a:rPr kumimoji="0" lang="en-US" altLang="zh-CN" sz="1600" b="0" i="0" u="none" strike="noStrike" cap="none" normalizeH="0" baseline="0" dirty="0" smtClean="0">
                          <a:ln>
                            <a:noFill/>
                          </a:ln>
                          <a:solidFill>
                            <a:srgbClr val="808080"/>
                          </a:solidFill>
                          <a:effectLst/>
                          <a:latin typeface="宋体" pitchFamily="2" charset="-122"/>
                          <a:ea typeface="微软雅黑" pitchFamily="34" charset="-122"/>
                        </a:rPr>
                        <a:t>&lt;summary&gt;</a:t>
                      </a:r>
                      <a:endParaRPr kumimoji="0" lang="zh-CN"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808080"/>
                          </a:solidFill>
                          <a:effectLst/>
                          <a:latin typeface="宋体" pitchFamily="2" charset="-122"/>
                          <a:ea typeface="微软雅黑" pitchFamily="34" charset="-122"/>
                        </a:rPr>
                        <a:t>///</a:t>
                      </a:r>
                      <a:r>
                        <a:rPr kumimoji="0" lang="en-US" altLang="zh-CN" sz="1600" b="0" i="0" u="none" strike="noStrike" cap="none" normalizeH="0" baseline="0" dirty="0" smtClean="0">
                          <a:ln>
                            <a:noFill/>
                          </a:ln>
                          <a:solidFill>
                            <a:srgbClr val="008000"/>
                          </a:solidFill>
                          <a:effectLst/>
                          <a:latin typeface="宋体" pitchFamily="2" charset="-122"/>
                          <a:ea typeface="微软雅黑" pitchFamily="34" charset="-122"/>
                        </a:rPr>
                        <a:t> </a:t>
                      </a:r>
                      <a:r>
                        <a:rPr kumimoji="0" lang="zh-CN" altLang="zh-CN" sz="1600" b="0" i="0" u="none" strike="noStrike" cap="none" normalizeH="0" baseline="0" dirty="0" smtClean="0">
                          <a:ln>
                            <a:noFill/>
                          </a:ln>
                          <a:solidFill>
                            <a:srgbClr val="008000"/>
                          </a:solidFill>
                          <a:effectLst/>
                          <a:latin typeface="宋体" pitchFamily="2" charset="-122"/>
                          <a:ea typeface="微软雅黑" pitchFamily="34" charset="-122"/>
                        </a:rPr>
                        <a:t>设置</a:t>
                      </a:r>
                      <a:r>
                        <a:rPr kumimoji="0" lang="zh-CN" altLang="en-US" sz="1600" b="0" i="0" u="none" strike="noStrike" cap="none" normalizeH="0" baseline="0" dirty="0" smtClean="0">
                          <a:ln>
                            <a:noFill/>
                          </a:ln>
                          <a:solidFill>
                            <a:srgbClr val="008000"/>
                          </a:solidFill>
                          <a:effectLst/>
                          <a:latin typeface="宋体" pitchFamily="2" charset="-122"/>
                          <a:ea typeface="微软雅黑" pitchFamily="34" charset="-122"/>
                        </a:rPr>
                        <a:t>小数字段可用性</a:t>
                      </a:r>
                      <a:endParaRPr kumimoji="0" lang="en-US" altLang="zh-CN" sz="1600" b="0" i="0" u="none" strike="noStrike" cap="none" normalizeH="0" baseline="0" dirty="0" smtClean="0">
                        <a:ln>
                          <a:noFill/>
                        </a:ln>
                        <a:solidFill>
                          <a:srgbClr val="008000"/>
                        </a:solidFill>
                        <a:effectLst/>
                        <a:latin typeface="宋体" pitchFamily="2" charset="-122"/>
                        <a:ea typeface="微软雅黑" pitchFamily="34" charset="-122"/>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808080"/>
                          </a:solidFill>
                          <a:effectLst/>
                          <a:latin typeface="宋体" pitchFamily="2" charset="-122"/>
                          <a:ea typeface="微软雅黑" pitchFamily="34" charset="-122"/>
                        </a:rPr>
                        <a:t>///</a:t>
                      </a:r>
                      <a:r>
                        <a:rPr kumimoji="0" lang="en-US" altLang="zh-CN" sz="1600" b="0" i="0" u="none" strike="noStrike" cap="none" normalizeH="0" baseline="0" dirty="0" smtClean="0">
                          <a:ln>
                            <a:noFill/>
                          </a:ln>
                          <a:solidFill>
                            <a:srgbClr val="008000"/>
                          </a:solidFill>
                          <a:effectLst/>
                          <a:latin typeface="宋体" pitchFamily="2" charset="-122"/>
                          <a:ea typeface="微软雅黑" pitchFamily="34" charset="-122"/>
                        </a:rPr>
                        <a:t> </a:t>
                      </a:r>
                      <a:r>
                        <a:rPr kumimoji="0" lang="en-US" altLang="zh-CN" sz="1600" b="0" i="0" u="none" strike="noStrike" cap="none" normalizeH="0" baseline="0" dirty="0" smtClean="0">
                          <a:ln>
                            <a:noFill/>
                          </a:ln>
                          <a:solidFill>
                            <a:srgbClr val="808080"/>
                          </a:solidFill>
                          <a:effectLst/>
                          <a:latin typeface="宋体" pitchFamily="2" charset="-122"/>
                          <a:ea typeface="微软雅黑" pitchFamily="34" charset="-122"/>
                        </a:rPr>
                        <a:t>&lt;/summary&gt;</a:t>
                      </a:r>
                      <a:endParaRPr kumimoji="0" lang="zh-CN"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FF"/>
                          </a:solidFill>
                          <a:effectLst/>
                          <a:latin typeface="宋体" pitchFamily="2" charset="-122"/>
                          <a:ea typeface="微软雅黑" pitchFamily="34" charset="-122"/>
                        </a:rPr>
                        <a:t>private</a:t>
                      </a:r>
                      <a:r>
                        <a:rPr kumimoji="0" lang="en-US" altLang="zh-CN" sz="1600" b="0" i="0" u="none" strike="noStrike" cap="none" normalizeH="0" baseline="0" dirty="0" smtClean="0">
                          <a:ln>
                            <a:noFill/>
                          </a:ln>
                          <a:solidFill>
                            <a:schemeClr val="tx1"/>
                          </a:solidFill>
                          <a:effectLst/>
                          <a:latin typeface="宋体" pitchFamily="2" charset="-122"/>
                          <a:ea typeface="微软雅黑" pitchFamily="34" charset="-122"/>
                        </a:rPr>
                        <a:t> </a:t>
                      </a:r>
                      <a:r>
                        <a:rPr kumimoji="0" lang="en-US" altLang="zh-CN" sz="1600" b="0" i="0" u="none" strike="noStrike" cap="none" normalizeH="0" baseline="0" dirty="0" smtClean="0">
                          <a:ln>
                            <a:noFill/>
                          </a:ln>
                          <a:solidFill>
                            <a:srgbClr val="0000FF"/>
                          </a:solidFill>
                          <a:effectLst/>
                          <a:latin typeface="宋体" pitchFamily="2" charset="-122"/>
                          <a:ea typeface="微软雅黑" pitchFamily="34" charset="-122"/>
                        </a:rPr>
                        <a:t>void</a:t>
                      </a:r>
                      <a:r>
                        <a:rPr kumimoji="0" lang="en-US" altLang="zh-CN" sz="1600" b="0" i="0" u="none" strike="noStrike" cap="none" normalizeH="0" baseline="0" dirty="0" smtClean="0">
                          <a:ln>
                            <a:noFill/>
                          </a:ln>
                          <a:solidFill>
                            <a:schemeClr val="tx1"/>
                          </a:solidFill>
                          <a:effectLst/>
                          <a:latin typeface="宋体" pitchFamily="2" charset="-122"/>
                          <a:ea typeface="微软雅黑" pitchFamily="34" charset="-122"/>
                        </a:rPr>
                        <a:t> </a:t>
                      </a:r>
                      <a:r>
                        <a:rPr kumimoji="0" lang="en-US" altLang="zh-CN" sz="1600" b="0" i="0" u="none" strike="noStrike" cap="none" normalizeH="0" baseline="0" dirty="0" err="1" smtClean="0">
                          <a:ln>
                            <a:noFill/>
                          </a:ln>
                          <a:solidFill>
                            <a:schemeClr val="tx1"/>
                          </a:solidFill>
                          <a:effectLst/>
                          <a:latin typeface="宋体" pitchFamily="2" charset="-122"/>
                          <a:ea typeface="微软雅黑" pitchFamily="34" charset="-122"/>
                        </a:rPr>
                        <a:t>SetControlEnabled</a:t>
                      </a:r>
                      <a:r>
                        <a:rPr kumimoji="0" lang="en-US" altLang="zh-CN" sz="1600" b="0" i="0" u="none" strike="noStrike" cap="none" normalizeH="0" baseline="0" dirty="0" smtClean="0">
                          <a:ln>
                            <a:noFill/>
                          </a:ln>
                          <a:solidFill>
                            <a:schemeClr val="tx1"/>
                          </a:solidFill>
                          <a:effectLst/>
                          <a:latin typeface="宋体" pitchFamily="2" charset="-122"/>
                          <a:ea typeface="微软雅黑" pitchFamily="34" charset="-122"/>
                        </a:rPr>
                        <a:t>(</a:t>
                      </a:r>
                      <a:r>
                        <a:rPr kumimoji="0" lang="en-US" altLang="zh-CN" sz="1600" b="0" i="0" u="none" strike="noStrike" cap="none" normalizeH="0" baseline="0" dirty="0" err="1" smtClean="0">
                          <a:ln>
                            <a:noFill/>
                          </a:ln>
                          <a:solidFill>
                            <a:srgbClr val="0000FF"/>
                          </a:solidFill>
                          <a:effectLst/>
                          <a:latin typeface="宋体" pitchFamily="2" charset="-122"/>
                          <a:ea typeface="微软雅黑" pitchFamily="34" charset="-122"/>
                        </a:rPr>
                        <a:t>bool</a:t>
                      </a:r>
                      <a:r>
                        <a:rPr kumimoji="0" lang="en-US" altLang="zh-CN" sz="1600" b="0" i="0" u="none" strike="noStrike" cap="none" normalizeH="0" baseline="0" dirty="0" smtClean="0">
                          <a:ln>
                            <a:noFill/>
                          </a:ln>
                          <a:solidFill>
                            <a:srgbClr val="0000FF"/>
                          </a:solidFill>
                          <a:effectLst/>
                          <a:latin typeface="宋体" pitchFamily="2" charset="-122"/>
                          <a:ea typeface="微软雅黑" pitchFamily="34" charset="-122"/>
                        </a:rPr>
                        <a:t> enabled</a:t>
                      </a:r>
                      <a:r>
                        <a:rPr kumimoji="0" lang="en-US" altLang="zh-CN" sz="1600" b="0" i="0" u="none" strike="noStrike" cap="none" normalizeH="0" baseline="0" dirty="0" smtClean="0">
                          <a:ln>
                            <a:noFill/>
                          </a:ln>
                          <a:solidFill>
                            <a:schemeClr val="tx1"/>
                          </a:solidFill>
                          <a:effectLst/>
                          <a:latin typeface="宋体" pitchFamily="2" charset="-122"/>
                          <a:ea typeface="微软雅黑" pitchFamily="34" charset="-122"/>
                        </a:rPr>
                        <a:t>)</a:t>
                      </a:r>
                      <a:endParaRPr kumimoji="0"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itchFamily="2" charset="-122"/>
                          <a:ea typeface="微软雅黑" pitchFamily="34" charset="-122"/>
                        </a:rPr>
                        <a:t>{</a:t>
                      </a:r>
                      <a:endParaRPr kumimoji="0" lang="zh-CN"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宋体" pitchFamily="2" charset="-122"/>
                          <a:ea typeface="微软雅黑" pitchFamily="34" charset="-122"/>
                        </a:rPr>
                        <a:t>   </a:t>
                      </a:r>
                      <a:r>
                        <a:rPr kumimoji="0" lang="en-US" altLang="zh-CN" sz="1600" b="1" i="0" u="none" strike="noStrike" cap="none" normalizeH="0" baseline="0" dirty="0" err="1" smtClean="0">
                          <a:ln>
                            <a:noFill/>
                          </a:ln>
                          <a:solidFill>
                            <a:srgbClr val="0000FF"/>
                          </a:solidFill>
                          <a:effectLst/>
                          <a:latin typeface="宋体" pitchFamily="2" charset="-122"/>
                          <a:ea typeface="微软雅黑" pitchFamily="34" charset="-122"/>
                        </a:rPr>
                        <a:t>this</a:t>
                      </a:r>
                      <a:r>
                        <a:rPr kumimoji="0" lang="en-US" altLang="zh-CN" sz="1600" b="1" i="0" u="none" strike="noStrike" cap="none" normalizeH="0" baseline="0" dirty="0" err="1" smtClean="0">
                          <a:ln>
                            <a:noFill/>
                          </a:ln>
                          <a:solidFill>
                            <a:schemeClr val="tx1"/>
                          </a:solidFill>
                          <a:effectLst/>
                          <a:latin typeface="宋体" pitchFamily="2" charset="-122"/>
                          <a:ea typeface="微软雅黑" pitchFamily="34" charset="-122"/>
                        </a:rPr>
                        <a:t>.View.GetFieldEditor</a:t>
                      </a:r>
                      <a:r>
                        <a:rPr kumimoji="0" lang="en-US" altLang="zh-CN" sz="1600" b="1" i="0" u="none" strike="noStrike" cap="none" normalizeH="0" baseline="0" dirty="0" smtClean="0">
                          <a:ln>
                            <a:noFill/>
                          </a:ln>
                          <a:solidFill>
                            <a:schemeClr val="tx1"/>
                          </a:solidFill>
                          <a:effectLst/>
                          <a:latin typeface="宋体" pitchFamily="2" charset="-122"/>
                          <a:ea typeface="微软雅黑" pitchFamily="34" charset="-122"/>
                        </a:rPr>
                        <a:t>&lt;</a:t>
                      </a:r>
                      <a:r>
                        <a:rPr kumimoji="0" lang="en-US" altLang="zh-CN" sz="1600" b="1" i="0" u="none" strike="noStrike" cap="none" normalizeH="0" baseline="0" dirty="0" err="1" smtClean="0">
                          <a:ln>
                            <a:noFill/>
                          </a:ln>
                          <a:solidFill>
                            <a:srgbClr val="2B91AF"/>
                          </a:solidFill>
                          <a:effectLst/>
                          <a:latin typeface="宋体" pitchFamily="2" charset="-122"/>
                          <a:ea typeface="微软雅黑" pitchFamily="34" charset="-122"/>
                        </a:rPr>
                        <a:t>DecimalFieldEditor</a:t>
                      </a:r>
                      <a:r>
                        <a:rPr kumimoji="0" lang="en-US" altLang="zh-CN" sz="1600" b="1" i="0" u="none" strike="noStrike" cap="none" normalizeH="0" baseline="0" dirty="0" smtClean="0">
                          <a:ln>
                            <a:noFill/>
                          </a:ln>
                          <a:solidFill>
                            <a:schemeClr val="tx1"/>
                          </a:solidFill>
                          <a:effectLst/>
                          <a:latin typeface="宋体" pitchFamily="2" charset="-122"/>
                          <a:ea typeface="微软雅黑" pitchFamily="34" charset="-122"/>
                        </a:rPr>
                        <a:t>&gt;(</a:t>
                      </a:r>
                      <a:r>
                        <a:rPr kumimoji="0" lang="en-US" altLang="zh-CN" sz="1600" b="0" i="0" u="none" strike="noStrike" cap="none" normalizeH="0" baseline="0" dirty="0" smtClean="0">
                          <a:ln>
                            <a:noFill/>
                          </a:ln>
                          <a:solidFill>
                            <a:srgbClr val="A31515"/>
                          </a:solidFill>
                          <a:effectLst/>
                          <a:latin typeface="新宋体" pitchFamily="49" charset="-122"/>
                          <a:ea typeface="新宋体" pitchFamily="49" charset="-122"/>
                        </a:rPr>
                        <a:t>“</a:t>
                      </a:r>
                      <a:r>
                        <a:rPr kumimoji="0" lang="en-US" altLang="zh-CN" sz="1600" b="0" i="0" u="none" strike="noStrike" cap="none" normalizeH="0" baseline="0" dirty="0" err="1" smtClean="0">
                          <a:ln>
                            <a:noFill/>
                          </a:ln>
                          <a:solidFill>
                            <a:srgbClr val="A31515"/>
                          </a:solidFill>
                          <a:effectLst/>
                          <a:latin typeface="新宋体" pitchFamily="49" charset="-122"/>
                          <a:ea typeface="新宋体" pitchFamily="49" charset="-122"/>
                        </a:rPr>
                        <a:t>FDecField</a:t>
                      </a:r>
                      <a:r>
                        <a:rPr kumimoji="0" lang="en-US" altLang="zh-CN" sz="1600" b="0" i="0" u="none" strike="noStrike" cap="none" normalizeH="0" baseline="0" dirty="0" smtClean="0">
                          <a:ln>
                            <a:noFill/>
                          </a:ln>
                          <a:solidFill>
                            <a:srgbClr val="A31515"/>
                          </a:solidFill>
                          <a:effectLst/>
                          <a:latin typeface="新宋体" pitchFamily="49" charset="-122"/>
                          <a:ea typeface="新宋体" pitchFamily="49" charset="-122"/>
                        </a:rPr>
                        <a:t>"</a:t>
                      </a:r>
                      <a:r>
                        <a:rPr kumimoji="0" lang="en-US" altLang="zh-CN" sz="1600" b="1" i="0" u="none" strike="noStrike" cap="none" normalizeH="0" baseline="0" dirty="0" smtClean="0">
                          <a:ln>
                            <a:noFill/>
                          </a:ln>
                          <a:solidFill>
                            <a:schemeClr val="tx1"/>
                          </a:solidFill>
                          <a:effectLst/>
                          <a:latin typeface="宋体" pitchFamily="2" charset="-122"/>
                          <a:ea typeface="微软雅黑" pitchFamily="34" charset="-122"/>
                        </a:rPr>
                        <a:t>, 0).Enabled = false;</a:t>
                      </a:r>
                      <a:endParaRPr kumimoji="0" lang="zh-CN" altLang="zh-CN"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itchFamily="2" charset="-122"/>
                          <a:ea typeface="微软雅黑" pitchFamily="34" charset="-122"/>
                        </a:rPr>
                        <a:t>}</a:t>
                      </a:r>
                      <a:endParaRPr kumimoji="0" lang="zh-CN"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199610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zh-CN" altLang="en-US" dirty="0"/>
              <a:t>常用对象</a:t>
            </a:r>
          </a:p>
        </p:txBody>
      </p:sp>
      <p:sp>
        <p:nvSpPr>
          <p:cNvPr id="4" name="Line 4"/>
          <p:cNvSpPr>
            <a:spLocks noChangeShapeType="1"/>
          </p:cNvSpPr>
          <p:nvPr/>
        </p:nvSpPr>
        <p:spPr bwMode="auto">
          <a:xfrm>
            <a:off x="251520" y="1256755"/>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3"/>
          <p:cNvSpPr txBox="1">
            <a:spLocks noChangeArrowheads="1"/>
          </p:cNvSpPr>
          <p:nvPr/>
        </p:nvSpPr>
        <p:spPr bwMode="auto">
          <a:xfrm>
            <a:off x="251520" y="680492"/>
            <a:ext cx="835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en-US" altLang="zh-CN" sz="2800" b="1" dirty="0">
                <a:latin typeface="微软雅黑" pitchFamily="34" charset="-122"/>
                <a:ea typeface="微软雅黑" pitchFamily="34" charset="-122"/>
              </a:rPr>
              <a:t>View</a:t>
            </a:r>
            <a:r>
              <a:rPr lang="zh-CN" altLang="en-US" sz="2800" b="1" dirty="0">
                <a:latin typeface="微软雅黑" pitchFamily="34" charset="-122"/>
                <a:ea typeface="微软雅黑" pitchFamily="34" charset="-122"/>
              </a:rPr>
              <a:t>对象</a:t>
            </a:r>
            <a:endParaRPr lang="en-US" altLang="zh-CN" sz="2800" b="1" dirty="0">
              <a:latin typeface="微软雅黑" pitchFamily="34" charset="-122"/>
              <a:ea typeface="微软雅黑" pitchFamily="34" charset="-122"/>
            </a:endParaRPr>
          </a:p>
        </p:txBody>
      </p:sp>
      <p:sp>
        <p:nvSpPr>
          <p:cNvPr id="6" name="Text Box 5"/>
          <p:cNvSpPr txBox="1">
            <a:spLocks noChangeArrowheads="1"/>
          </p:cNvSpPr>
          <p:nvPr/>
        </p:nvSpPr>
        <p:spPr bwMode="auto">
          <a:xfrm>
            <a:off x="251520" y="1347614"/>
            <a:ext cx="8353425" cy="830997"/>
          </a:xfrm>
          <a:prstGeom prst="rect">
            <a:avLst/>
          </a:prstGeom>
          <a:noFill/>
          <a:ln w="9525" algn="ctr">
            <a:noFill/>
            <a:miter lim="800000"/>
            <a:headEnd/>
            <a:tailEnd/>
          </a:ln>
        </p:spPr>
        <p:txBody>
          <a:bodyPr anchor="ctr">
            <a:spAutoFit/>
          </a:bodyPr>
          <a:lstStyle/>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显示信息</a:t>
            </a:r>
            <a:endParaRPr lang="en-US" altLang="zh-CN" dirty="0">
              <a:latin typeface="微软雅黑" pitchFamily="34" charset="-122"/>
              <a:ea typeface="微软雅黑" pitchFamily="34" charset="-122"/>
            </a:endParaRPr>
          </a:p>
          <a:p>
            <a:pPr marL="800100" lvl="1" indent="-342900">
              <a:lnSpc>
                <a:spcPct val="120000"/>
              </a:lnSpc>
              <a:buFont typeface="Wingdings" pitchFamily="2" charset="2"/>
              <a:buChar char="ü"/>
              <a:defRPr/>
            </a:pPr>
            <a:r>
              <a:rPr lang="en-US" kern="0" dirty="0" err="1" smtClean="0">
                <a:latin typeface="微软雅黑" pitchFamily="34" charset="-122"/>
                <a:ea typeface="微软雅黑" pitchFamily="34" charset="-122"/>
                <a:cs typeface="NSimSun"/>
              </a:rPr>
              <a:t>this.View.ShowMessage</a:t>
            </a:r>
            <a:endParaRPr lang="en-US" altLang="zh-CN" dirty="0">
              <a:latin typeface="微软雅黑" pitchFamily="34" charset="-122"/>
              <a:ea typeface="微软雅黑"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858528875"/>
              </p:ext>
            </p:extLst>
          </p:nvPr>
        </p:nvGraphicFramePr>
        <p:xfrm>
          <a:off x="251520" y="2211710"/>
          <a:ext cx="8569325" cy="2809875"/>
        </p:xfrm>
        <a:graphic>
          <a:graphicData uri="http://schemas.openxmlformats.org/drawingml/2006/table">
            <a:tbl>
              <a:tblPr/>
              <a:tblGrid>
                <a:gridCol w="8569325"/>
              </a:tblGrid>
              <a:tr h="2809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600" b="0" i="0" u="none" strike="noStrike" cap="none" normalizeH="0" baseline="0" dirty="0" smtClean="0">
                          <a:ln>
                            <a:noFill/>
                          </a:ln>
                          <a:solidFill>
                            <a:srgbClr val="0000FF"/>
                          </a:solidFill>
                          <a:effectLst/>
                          <a:latin typeface="新宋体" pitchFamily="49" charset="-122"/>
                          <a:ea typeface="新宋体" pitchFamily="49" charset="-122"/>
                        </a:rPr>
                        <a:t>if</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rPr>
                        <a:t>e.CurParentId</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 == </a:t>
                      </a:r>
                      <a:r>
                        <a:rPr kumimoji="0" lang="en-US" altLang="zh-CN" sz="1600" b="0" i="0" u="none" strike="noStrike" cap="none" normalizeH="0" baseline="0" dirty="0" smtClean="0">
                          <a:ln>
                            <a:noFill/>
                          </a:ln>
                          <a:solidFill>
                            <a:srgbClr val="A31515"/>
                          </a:solidFill>
                          <a:effectLst/>
                          <a:latin typeface="新宋体" pitchFamily="49" charset="-122"/>
                          <a:ea typeface="新宋体" pitchFamily="49" charset="-122"/>
                        </a:rPr>
                        <a:t>"0"</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a:t>
                      </a:r>
                      <a:endParaRPr kumimoji="0" lang="zh-CN"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    {</a:t>
                      </a:r>
                      <a:endParaRPr kumimoji="0" lang="zh-CN"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FF"/>
                          </a:solidFill>
                          <a:effectLst/>
                          <a:latin typeface="新宋体" pitchFamily="49" charset="-122"/>
                          <a:ea typeface="新宋体" pitchFamily="49" charset="-122"/>
                        </a:rPr>
                        <a:t>        </a:t>
                      </a:r>
                      <a:r>
                        <a:rPr kumimoji="0" lang="en-US" altLang="zh-CN" sz="1600" b="1" i="0" u="none" strike="noStrike" cap="none" normalizeH="0" baseline="0" dirty="0" err="1" smtClean="0">
                          <a:ln>
                            <a:noFill/>
                          </a:ln>
                          <a:solidFill>
                            <a:srgbClr val="0000FF"/>
                          </a:solidFill>
                          <a:effectLst/>
                          <a:latin typeface="新宋体" pitchFamily="49" charset="-122"/>
                          <a:ea typeface="新宋体" pitchFamily="49" charset="-122"/>
                        </a:rPr>
                        <a:t>this</a:t>
                      </a:r>
                      <a:r>
                        <a:rPr kumimoji="0" lang="en-US" altLang="zh-CN" sz="1600" b="1" i="0" u="none" strike="noStrike" cap="none" normalizeH="0" baseline="0" dirty="0" err="1" smtClean="0">
                          <a:ln>
                            <a:noFill/>
                          </a:ln>
                          <a:solidFill>
                            <a:schemeClr val="tx1"/>
                          </a:solidFill>
                          <a:effectLst/>
                          <a:latin typeface="新宋体" pitchFamily="49" charset="-122"/>
                          <a:ea typeface="新宋体" pitchFamily="49" charset="-122"/>
                        </a:rPr>
                        <a:t>.View.ShowMessage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a:t>
                      </a:r>
                      <a:r>
                        <a:rPr kumimoji="0" lang="en-US" altLang="zh-CN" sz="1600" b="0" i="0" u="none" strike="noStrike" cap="none" normalizeH="0" baseline="0" dirty="0" smtClean="0">
                          <a:ln>
                            <a:noFill/>
                          </a:ln>
                          <a:solidFill>
                            <a:srgbClr val="A31515"/>
                          </a:solidFill>
                          <a:effectLst/>
                          <a:latin typeface="新宋体" pitchFamily="49" charset="-122"/>
                          <a:ea typeface="新宋体" pitchFamily="49" charset="-122"/>
                        </a:rPr>
                        <a:t>“</a:t>
                      </a:r>
                      <a:r>
                        <a:rPr kumimoji="0" lang="zh-CN" sz="1600" b="0" i="0" u="none" strike="noStrike" cap="none" normalizeH="0" baseline="0" dirty="0" smtClean="0">
                          <a:ln>
                            <a:noFill/>
                          </a:ln>
                          <a:solidFill>
                            <a:srgbClr val="A31515"/>
                          </a:solidFill>
                          <a:effectLst/>
                          <a:latin typeface="新宋体" pitchFamily="49" charset="-122"/>
                          <a:ea typeface="新宋体" pitchFamily="49" charset="-122"/>
                        </a:rPr>
                        <a:t>请先选择顶层组织。</a:t>
                      </a:r>
                      <a:r>
                        <a:rPr kumimoji="0" lang="en-US" sz="1600" b="0" i="0" u="none" strike="noStrike" cap="none" normalizeH="0" baseline="0" dirty="0" smtClean="0">
                          <a:ln>
                            <a:noFill/>
                          </a:ln>
                          <a:solidFill>
                            <a:srgbClr val="A31515"/>
                          </a:solidFill>
                          <a:effectLst/>
                          <a:latin typeface="新宋体" pitchFamily="49" charset="-122"/>
                          <a:ea typeface="新宋体" pitchFamily="49" charset="-122"/>
                        </a:rPr>
                        <a: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a:t>
                      </a:r>
                      <a:endParaRPr kumimoji="0" lang="zh-CN"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FF"/>
                          </a:solidFill>
                          <a:effectLst/>
                          <a:latin typeface="新宋体" pitchFamily="49" charset="-122"/>
                          <a:ea typeface="新宋体" pitchFamily="49" charset="-122"/>
                        </a:rPr>
                        <a:t>        return</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a:t>
                      </a:r>
                      <a:endParaRPr kumimoji="0" lang="zh-CN"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    }</a:t>
                      </a:r>
                      <a:endParaRPr kumimoji="0" lang="zh-CN"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199610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zh-CN" altLang="en-US" dirty="0"/>
              <a:t>常用对象</a:t>
            </a:r>
          </a:p>
        </p:txBody>
      </p:sp>
      <p:sp>
        <p:nvSpPr>
          <p:cNvPr id="4" name="Line 4"/>
          <p:cNvSpPr>
            <a:spLocks noChangeShapeType="1"/>
          </p:cNvSpPr>
          <p:nvPr/>
        </p:nvSpPr>
        <p:spPr bwMode="auto">
          <a:xfrm>
            <a:off x="250950" y="1255613"/>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3"/>
          <p:cNvSpPr txBox="1">
            <a:spLocks noChangeArrowheads="1"/>
          </p:cNvSpPr>
          <p:nvPr/>
        </p:nvSpPr>
        <p:spPr bwMode="auto">
          <a:xfrm>
            <a:off x="250950" y="679350"/>
            <a:ext cx="835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en-US" altLang="zh-CN" sz="2800">
                <a:latin typeface="微软雅黑" pitchFamily="34" charset="-122"/>
                <a:ea typeface="微软雅黑" pitchFamily="34" charset="-122"/>
              </a:rPr>
              <a:t>Model</a:t>
            </a:r>
            <a:r>
              <a:rPr lang="zh-CN" altLang="en-US" sz="2800">
                <a:latin typeface="微软雅黑" pitchFamily="34" charset="-122"/>
                <a:ea typeface="微软雅黑" pitchFamily="34" charset="-122"/>
              </a:rPr>
              <a:t>对象</a:t>
            </a:r>
            <a:endParaRPr lang="en-US" altLang="zh-CN" sz="2800">
              <a:latin typeface="微软雅黑" pitchFamily="34" charset="-122"/>
              <a:ea typeface="微软雅黑" pitchFamily="34" charset="-122"/>
            </a:endParaRPr>
          </a:p>
        </p:txBody>
      </p:sp>
      <p:sp>
        <p:nvSpPr>
          <p:cNvPr id="6" name="Text Box 5"/>
          <p:cNvSpPr txBox="1">
            <a:spLocks noChangeArrowheads="1"/>
          </p:cNvSpPr>
          <p:nvPr/>
        </p:nvSpPr>
        <p:spPr bwMode="auto">
          <a:xfrm>
            <a:off x="251023" y="1358800"/>
            <a:ext cx="8353425" cy="3786188"/>
          </a:xfrm>
          <a:prstGeom prst="rect">
            <a:avLst/>
          </a:prstGeom>
          <a:noFill/>
          <a:ln w="9525" algn="ctr">
            <a:noFill/>
            <a:miter lim="800000"/>
            <a:headEnd/>
            <a:tailEnd/>
          </a:ln>
        </p:spPr>
        <p:txBody>
          <a:bodyPr anchor="ctr">
            <a:spAutoFit/>
          </a:bodyPr>
          <a:lstStyle/>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属性</a:t>
            </a:r>
            <a:endParaRPr lang="en-US" altLang="zh-CN" dirty="0">
              <a:latin typeface="微软雅黑" pitchFamily="34" charset="-122"/>
              <a:ea typeface="微软雅黑" pitchFamily="34" charset="-122"/>
            </a:endParaRPr>
          </a:p>
          <a:p>
            <a:pPr marL="800100" lvl="1" indent="-342900">
              <a:lnSpc>
                <a:spcPct val="120000"/>
              </a:lnSpc>
              <a:buFont typeface="Wingdings" pitchFamily="2" charset="2"/>
              <a:buChar char="ü"/>
              <a:defRPr/>
            </a:pPr>
            <a:r>
              <a:rPr lang="en-US" altLang="zh-CN" dirty="0" err="1">
                <a:latin typeface="微软雅黑" pitchFamily="34" charset="-122"/>
                <a:ea typeface="微软雅黑" pitchFamily="34" charset="-122"/>
              </a:rPr>
              <a:t>this.View.Model</a:t>
            </a:r>
            <a:r>
              <a:rPr lang="zh-CN" altLang="en-US" dirty="0">
                <a:latin typeface="微软雅黑" pitchFamily="34" charset="-122"/>
                <a:ea typeface="微软雅黑" pitchFamily="34" charset="-122"/>
              </a:rPr>
              <a:t>（动态表单模型接口）</a:t>
            </a:r>
            <a:endParaRPr lang="en-US" altLang="zh-CN" dirty="0">
              <a:latin typeface="微软雅黑" pitchFamily="34" charset="-122"/>
              <a:ea typeface="微软雅黑" pitchFamily="34" charset="-122"/>
            </a:endParaRPr>
          </a:p>
          <a:p>
            <a:pPr marL="800100" lvl="1" indent="-342900">
              <a:lnSpc>
                <a:spcPct val="120000"/>
              </a:lnSpc>
              <a:buFont typeface="Wingdings" pitchFamily="2" charset="2"/>
              <a:buChar char="ü"/>
              <a:defRPr/>
            </a:pPr>
            <a:r>
              <a:rPr lang="en-US" altLang="zh-CN" dirty="0" err="1">
                <a:latin typeface="微软雅黑" pitchFamily="34" charset="-122"/>
                <a:ea typeface="微软雅黑" pitchFamily="34" charset="-122"/>
              </a:rPr>
              <a:t>This.View.Model</a:t>
            </a:r>
            <a:r>
              <a:rPr lang="zh-CN" altLang="en-US" dirty="0">
                <a:latin typeface="微软雅黑" pitchFamily="34" charset="-122"/>
                <a:ea typeface="微软雅黑" pitchFamily="34" charset="-122"/>
              </a:rPr>
              <a:t>的常用属性</a:t>
            </a:r>
            <a:endParaRPr lang="en-US" altLang="zh-CN" dirty="0">
              <a:latin typeface="微软雅黑" pitchFamily="34" charset="-122"/>
              <a:ea typeface="微软雅黑" pitchFamily="34" charset="-122"/>
            </a:endParaRPr>
          </a:p>
          <a:p>
            <a:pPr marL="1257300" lvl="2" indent="-342900">
              <a:lnSpc>
                <a:spcPct val="120000"/>
              </a:lnSpc>
              <a:buFont typeface="Wingdings" pitchFamily="2" charset="2"/>
              <a:buChar char="ü"/>
              <a:defRPr/>
            </a:pPr>
            <a:r>
              <a:rPr lang="en-US" altLang="zh-CN" dirty="0" err="1">
                <a:latin typeface="微软雅黑" pitchFamily="34" charset="-122"/>
                <a:ea typeface="微软雅黑" pitchFamily="34" charset="-122"/>
              </a:rPr>
              <a:t>DataObject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当前对象的数据实体</a:t>
            </a:r>
            <a:endParaRPr lang="en-US" altLang="zh-CN" dirty="0">
              <a:latin typeface="微软雅黑" pitchFamily="34" charset="-122"/>
              <a:ea typeface="微软雅黑" pitchFamily="34" charset="-122"/>
            </a:endParaRPr>
          </a:p>
          <a:p>
            <a:pPr marL="342900" lvl="1" indent="-342900">
              <a:lnSpc>
                <a:spcPct val="120000"/>
              </a:lnSpc>
              <a:buFont typeface="Wingdings" pitchFamily="2" charset="2"/>
              <a:buChar char="ü"/>
              <a:defRPr/>
            </a:pPr>
            <a:r>
              <a:rPr lang="zh-CN" altLang="en-US" dirty="0">
                <a:latin typeface="微软雅黑" pitchFamily="34" charset="-122"/>
                <a:ea typeface="微软雅黑" pitchFamily="34" charset="-122"/>
              </a:rPr>
              <a:t>方法</a:t>
            </a:r>
            <a:endParaRPr lang="en-US" altLang="zh-CN" dirty="0">
              <a:latin typeface="微软雅黑" pitchFamily="34" charset="-122"/>
              <a:ea typeface="微软雅黑" pitchFamily="34" charset="-122"/>
            </a:endParaRPr>
          </a:p>
          <a:p>
            <a:pPr marL="1257300" lvl="2" indent="-342900">
              <a:lnSpc>
                <a:spcPct val="120000"/>
              </a:lnSpc>
              <a:buFont typeface="Wingdings" pitchFamily="2" charset="2"/>
              <a:buChar char="ü"/>
              <a:defRPr/>
            </a:pPr>
            <a:r>
              <a:rPr lang="en-US" altLang="zh-CN" dirty="0" err="1">
                <a:latin typeface="微软雅黑" pitchFamily="34" charset="-122"/>
                <a:ea typeface="微软雅黑" pitchFamily="34" charset="-122"/>
              </a:rPr>
              <a:t>GetEntryCurrentRowIndex</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获取分录当前行索引</a:t>
            </a:r>
            <a:r>
              <a:rPr lang="en-US" altLang="zh-CN" dirty="0">
                <a:latin typeface="微软雅黑" pitchFamily="34" charset="-122"/>
                <a:ea typeface="微软雅黑" pitchFamily="34" charset="-122"/>
              </a:rPr>
              <a:t>)</a:t>
            </a:r>
          </a:p>
          <a:p>
            <a:pPr marL="1257300" lvl="2" indent="-342900">
              <a:lnSpc>
                <a:spcPct val="120000"/>
              </a:lnSpc>
              <a:buFont typeface="Wingdings" pitchFamily="2" charset="2"/>
              <a:buChar char="ü"/>
              <a:defRPr/>
            </a:pPr>
            <a:r>
              <a:rPr lang="en-US" altLang="zh-CN" dirty="0" err="1">
                <a:latin typeface="微软雅黑" pitchFamily="34" charset="-122"/>
                <a:ea typeface="微软雅黑" pitchFamily="34" charset="-122"/>
              </a:rPr>
              <a:t>GetEntryRowCount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获取分录行数量</a:t>
            </a:r>
            <a:r>
              <a:rPr lang="en-US" altLang="zh-CN" dirty="0">
                <a:latin typeface="微软雅黑" pitchFamily="34" charset="-122"/>
                <a:ea typeface="微软雅黑" pitchFamily="34" charset="-122"/>
              </a:rPr>
              <a:t>)</a:t>
            </a:r>
          </a:p>
          <a:p>
            <a:pPr marL="1257300" lvl="2" indent="-342900">
              <a:lnSpc>
                <a:spcPct val="120000"/>
              </a:lnSpc>
              <a:buFont typeface="Wingdings" pitchFamily="2" charset="2"/>
              <a:buChar char="ü"/>
              <a:defRPr/>
            </a:pPr>
            <a:r>
              <a:rPr lang="en-US" altLang="zh-CN" dirty="0" err="1">
                <a:latin typeface="微软雅黑" pitchFamily="34" charset="-122"/>
                <a:ea typeface="微软雅黑" pitchFamily="34" charset="-122"/>
              </a:rPr>
              <a:t>CreateNewEntryRow</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新建分录行</a:t>
            </a:r>
            <a:r>
              <a:rPr lang="en-US" altLang="zh-CN" dirty="0" err="1">
                <a:latin typeface="微软雅黑" pitchFamily="34" charset="-122"/>
                <a:ea typeface="微软雅黑" pitchFamily="34" charset="-122"/>
              </a:rPr>
              <a:t>)</a:t>
            </a:r>
          </a:p>
          <a:p>
            <a:pPr marL="1257300" lvl="2" indent="-342900">
              <a:lnSpc>
                <a:spcPct val="120000"/>
              </a:lnSpc>
              <a:buFont typeface="Wingdings" pitchFamily="2" charset="2"/>
              <a:buChar char="ü"/>
              <a:defRPr/>
            </a:pPr>
            <a:r>
              <a:rPr lang="en-US" altLang="zh-CN" dirty="0" err="1">
                <a:latin typeface="微软雅黑" pitchFamily="34" charset="-122"/>
                <a:ea typeface="微软雅黑" pitchFamily="34" charset="-122"/>
              </a:rPr>
              <a:t>GetValue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获取字段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对象</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值</a:t>
            </a:r>
            <a:r>
              <a:rPr lang="en-US" altLang="zh-CN" dirty="0">
                <a:latin typeface="微软雅黑" pitchFamily="34" charset="-122"/>
                <a:ea typeface="微软雅黑" pitchFamily="34" charset="-122"/>
              </a:rPr>
              <a:t>)</a:t>
            </a:r>
          </a:p>
          <a:p>
            <a:pPr marL="1257300" lvl="2" indent="-342900">
              <a:lnSpc>
                <a:spcPct val="120000"/>
              </a:lnSpc>
              <a:buFont typeface="Wingdings" pitchFamily="2" charset="2"/>
              <a:buChar char="ü"/>
              <a:defRPr/>
            </a:pPr>
            <a:r>
              <a:rPr lang="en-US" altLang="zh-CN" dirty="0" err="1">
                <a:latin typeface="微软雅黑" pitchFamily="34" charset="-122"/>
                <a:ea typeface="微软雅黑" pitchFamily="34" charset="-122"/>
              </a:rPr>
              <a:t>SetValue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设置字段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对象</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值</a:t>
            </a:r>
            <a:r>
              <a:rPr lang="en-US" altLang="zh-CN" dirty="0">
                <a:latin typeface="微软雅黑" pitchFamily="34" charset="-122"/>
                <a:ea typeface="微软雅黑" pitchFamily="34" charset="-122"/>
              </a:rPr>
              <a:t>)</a:t>
            </a:r>
          </a:p>
        </p:txBody>
      </p:sp>
    </p:spTree>
    <p:extLst>
      <p:ext uri="{BB962C8B-B14F-4D97-AF65-F5344CB8AC3E}">
        <p14:creationId xmlns:p14="http://schemas.microsoft.com/office/powerpoint/2010/main" val="38199610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zh-CN" altLang="en-US" dirty="0"/>
              <a:t>常用对象</a:t>
            </a:r>
          </a:p>
        </p:txBody>
      </p:sp>
      <p:sp>
        <p:nvSpPr>
          <p:cNvPr id="4" name="Line 4"/>
          <p:cNvSpPr>
            <a:spLocks noChangeShapeType="1"/>
          </p:cNvSpPr>
          <p:nvPr/>
        </p:nvSpPr>
        <p:spPr bwMode="auto">
          <a:xfrm>
            <a:off x="250577" y="1256755"/>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3"/>
          <p:cNvSpPr txBox="1">
            <a:spLocks noChangeArrowheads="1"/>
          </p:cNvSpPr>
          <p:nvPr/>
        </p:nvSpPr>
        <p:spPr bwMode="auto">
          <a:xfrm>
            <a:off x="250577" y="680492"/>
            <a:ext cx="835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en-US" altLang="zh-CN" sz="2800" b="1" dirty="0">
                <a:latin typeface="微软雅黑" pitchFamily="34" charset="-122"/>
                <a:ea typeface="微软雅黑" pitchFamily="34" charset="-122"/>
              </a:rPr>
              <a:t>Model</a:t>
            </a:r>
            <a:r>
              <a:rPr lang="zh-CN" altLang="en-US" sz="2800" b="1" dirty="0">
                <a:latin typeface="微软雅黑" pitchFamily="34" charset="-122"/>
                <a:ea typeface="微软雅黑" pitchFamily="34" charset="-122"/>
              </a:rPr>
              <a:t>对象</a:t>
            </a:r>
            <a:endParaRPr lang="en-US" altLang="zh-CN" sz="2800" b="1" dirty="0">
              <a:latin typeface="微软雅黑" pitchFamily="34" charset="-122"/>
              <a:ea typeface="微软雅黑" pitchFamily="34" charset="-122"/>
            </a:endParaRPr>
          </a:p>
        </p:txBody>
      </p:sp>
      <p:sp>
        <p:nvSpPr>
          <p:cNvPr id="6" name="Text Box 5"/>
          <p:cNvSpPr txBox="1">
            <a:spLocks noChangeArrowheads="1"/>
          </p:cNvSpPr>
          <p:nvPr/>
        </p:nvSpPr>
        <p:spPr bwMode="auto">
          <a:xfrm>
            <a:off x="250577" y="1308705"/>
            <a:ext cx="8353425" cy="830997"/>
          </a:xfrm>
          <a:prstGeom prst="rect">
            <a:avLst/>
          </a:prstGeom>
          <a:noFill/>
          <a:ln w="9525" algn="ctr">
            <a:noFill/>
            <a:miter lim="800000"/>
            <a:headEnd/>
            <a:tailEnd/>
          </a:ln>
        </p:spPr>
        <p:txBody>
          <a:bodyPr anchor="ctr">
            <a:spAutoFit/>
          </a:bodyPr>
          <a:lstStyle/>
          <a:p>
            <a:pPr marL="342900" indent="-342900">
              <a:lnSpc>
                <a:spcPct val="120000"/>
              </a:lnSpc>
              <a:buFont typeface="Wingdings" pitchFamily="2" charset="2"/>
              <a:buChar char="ü"/>
              <a:defRPr/>
            </a:pPr>
            <a:r>
              <a:rPr lang="zh-CN" altLang="en-US" dirty="0">
                <a:latin typeface="微软雅黑" pitchFamily="34" charset="-122"/>
                <a:ea typeface="微软雅黑" pitchFamily="34" charset="-122"/>
              </a:rPr>
              <a:t>获取单据属性：例如分录集合</a:t>
            </a:r>
            <a:endParaRPr lang="en-US" altLang="zh-CN" dirty="0">
              <a:latin typeface="微软雅黑" pitchFamily="34" charset="-122"/>
              <a:ea typeface="微软雅黑" pitchFamily="34" charset="-122"/>
            </a:endParaRPr>
          </a:p>
          <a:p>
            <a:pPr marL="800100" lvl="1" indent="-342900">
              <a:lnSpc>
                <a:spcPct val="120000"/>
              </a:lnSpc>
              <a:buFont typeface="Wingdings" pitchFamily="2" charset="2"/>
              <a:buChar char="ü"/>
              <a:defRPr/>
            </a:pPr>
            <a:r>
              <a:rPr lang="en-US" kern="0" dirty="0" err="1" smtClean="0">
                <a:latin typeface="微软雅黑" pitchFamily="34" charset="-122"/>
                <a:ea typeface="微软雅黑" pitchFamily="34" charset="-122"/>
                <a:cs typeface="NSimSun"/>
              </a:rPr>
              <a:t>this.View.Model.DataObject</a:t>
            </a:r>
            <a:endParaRPr lang="en-US" altLang="zh-CN" dirty="0">
              <a:latin typeface="微软雅黑" pitchFamily="34" charset="-122"/>
              <a:ea typeface="微软雅黑"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542135976"/>
              </p:ext>
            </p:extLst>
          </p:nvPr>
        </p:nvGraphicFramePr>
        <p:xfrm>
          <a:off x="250577" y="2211710"/>
          <a:ext cx="8497887" cy="3240087"/>
        </p:xfrm>
        <a:graphic>
          <a:graphicData uri="http://schemas.openxmlformats.org/drawingml/2006/table">
            <a:tbl>
              <a:tblPr/>
              <a:tblGrid>
                <a:gridCol w="8497887"/>
              </a:tblGrid>
              <a:tr h="324008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600" b="0" i="0" u="none" strike="noStrike" cap="none" normalizeH="0" baseline="0" dirty="0" smtClean="0">
                          <a:ln>
                            <a:noFill/>
                          </a:ln>
                          <a:solidFill>
                            <a:srgbClr val="808080"/>
                          </a:solidFill>
                          <a:effectLst/>
                          <a:latin typeface="新宋体" pitchFamily="49" charset="-122"/>
                          <a:ea typeface="新宋体" pitchFamily="49" charset="-122"/>
                        </a:rPr>
                        <a:t>///</a:t>
                      </a:r>
                      <a:r>
                        <a:rPr kumimoji="0" lang="en-US" altLang="zh-CN" sz="1600" b="0" i="0" u="none" strike="noStrike" cap="none" normalizeH="0" baseline="0" dirty="0" smtClean="0">
                          <a:ln>
                            <a:noFill/>
                          </a:ln>
                          <a:solidFill>
                            <a:srgbClr val="008000"/>
                          </a:solidFill>
                          <a:effectLst/>
                          <a:latin typeface="新宋体" pitchFamily="49" charset="-122"/>
                          <a:ea typeface="新宋体" pitchFamily="49" charset="-122"/>
                        </a:rPr>
                        <a:t> </a:t>
                      </a:r>
                      <a:r>
                        <a:rPr kumimoji="0" lang="en-US" altLang="zh-CN" sz="1600" b="0" i="0" u="none" strike="noStrike" cap="none" normalizeH="0" baseline="0" dirty="0" smtClean="0">
                          <a:ln>
                            <a:noFill/>
                          </a:ln>
                          <a:solidFill>
                            <a:srgbClr val="808080"/>
                          </a:solidFill>
                          <a:effectLst/>
                          <a:latin typeface="新宋体" pitchFamily="49" charset="-122"/>
                          <a:ea typeface="新宋体" pitchFamily="49" charset="-122"/>
                        </a:rPr>
                        <a:t>&lt;summary&gt;</a:t>
                      </a:r>
                      <a:endParaRPr kumimoji="0" lang="zh-CN"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600" b="0" i="0" u="none" strike="noStrike" cap="none" normalizeH="0" baseline="0" dirty="0" smtClean="0">
                          <a:ln>
                            <a:noFill/>
                          </a:ln>
                          <a:solidFill>
                            <a:srgbClr val="808080"/>
                          </a:solidFill>
                          <a:effectLst/>
                          <a:latin typeface="新宋体" pitchFamily="49" charset="-122"/>
                          <a:ea typeface="新宋体" pitchFamily="49" charset="-122"/>
                        </a:rPr>
                        <a:t>///</a:t>
                      </a:r>
                      <a:r>
                        <a:rPr kumimoji="0" lang="en-US" altLang="zh-CN" sz="1600" b="0" i="0" u="none" strike="noStrike" cap="none" normalizeH="0" baseline="0" dirty="0" smtClean="0">
                          <a:ln>
                            <a:noFill/>
                          </a:ln>
                          <a:solidFill>
                            <a:srgbClr val="008000"/>
                          </a:solidFill>
                          <a:effectLst/>
                          <a:latin typeface="新宋体" pitchFamily="49" charset="-122"/>
                          <a:ea typeface="新宋体" pitchFamily="49" charset="-122"/>
                        </a:rPr>
                        <a:t> </a:t>
                      </a:r>
                      <a:r>
                        <a:rPr kumimoji="0" lang="zh-CN" sz="1600" b="0" i="0" u="none" strike="noStrike" cap="none" normalizeH="0" baseline="0" dirty="0" smtClean="0">
                          <a:ln>
                            <a:noFill/>
                          </a:ln>
                          <a:solidFill>
                            <a:srgbClr val="008000"/>
                          </a:solidFill>
                          <a:effectLst/>
                          <a:latin typeface="新宋体" pitchFamily="49" charset="-122"/>
                          <a:ea typeface="新宋体" pitchFamily="49" charset="-122"/>
                        </a:rPr>
                        <a:t>获取分录集合</a:t>
                      </a:r>
                      <a:endParaRPr kumimoji="0" 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600" b="0" i="0" u="none" strike="noStrike" cap="none" normalizeH="0" baseline="0" dirty="0" smtClean="0">
                          <a:ln>
                            <a:noFill/>
                          </a:ln>
                          <a:solidFill>
                            <a:srgbClr val="808080"/>
                          </a:solidFill>
                          <a:effectLst/>
                          <a:latin typeface="新宋体" pitchFamily="49" charset="-122"/>
                          <a:ea typeface="新宋体" pitchFamily="49" charset="-122"/>
                        </a:rPr>
                        <a:t>///</a:t>
                      </a:r>
                      <a:r>
                        <a:rPr kumimoji="0" lang="en-US" altLang="zh-CN" sz="1600" b="0" i="0" u="none" strike="noStrike" cap="none" normalizeH="0" baseline="0" dirty="0" smtClean="0">
                          <a:ln>
                            <a:noFill/>
                          </a:ln>
                          <a:solidFill>
                            <a:srgbClr val="008000"/>
                          </a:solidFill>
                          <a:effectLst/>
                          <a:latin typeface="新宋体" pitchFamily="49" charset="-122"/>
                          <a:ea typeface="新宋体" pitchFamily="49" charset="-122"/>
                        </a:rPr>
                        <a:t> </a:t>
                      </a:r>
                      <a:r>
                        <a:rPr kumimoji="0" lang="en-US" altLang="zh-CN" sz="1600" b="0" i="0" u="none" strike="noStrike" cap="none" normalizeH="0" baseline="0" dirty="0" smtClean="0">
                          <a:ln>
                            <a:noFill/>
                          </a:ln>
                          <a:solidFill>
                            <a:srgbClr val="808080"/>
                          </a:solidFill>
                          <a:effectLst/>
                          <a:latin typeface="新宋体" pitchFamily="49" charset="-122"/>
                          <a:ea typeface="新宋体" pitchFamily="49" charset="-122"/>
                        </a:rPr>
                        <a:t>&lt;/summary&gt;</a:t>
                      </a:r>
                      <a:endParaRPr kumimoji="0" lang="zh-CN"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600" b="0" i="0" u="none" strike="noStrike" cap="none" normalizeH="0" baseline="0" dirty="0" err="1" smtClean="0">
                          <a:ln>
                            <a:noFill/>
                          </a:ln>
                          <a:solidFill>
                            <a:srgbClr val="2B91AF"/>
                          </a:solidFill>
                          <a:effectLst/>
                          <a:latin typeface="新宋体" pitchFamily="49" charset="-122"/>
                          <a:ea typeface="新宋体" pitchFamily="49" charset="-122"/>
                        </a:rPr>
                        <a:t>DynamicObjectCollection</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rPr>
                        <a:t>entrys</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 =         (</a:t>
                      </a:r>
                      <a:r>
                        <a:rPr kumimoji="0" lang="en-US" altLang="zh-CN" sz="1600" b="0" i="0" u="none" strike="noStrike" cap="none" normalizeH="0" baseline="0" dirty="0" err="1" smtClean="0">
                          <a:ln>
                            <a:noFill/>
                          </a:ln>
                          <a:solidFill>
                            <a:srgbClr val="2B91AF"/>
                          </a:solidFill>
                          <a:effectLst/>
                          <a:latin typeface="新宋体" pitchFamily="49" charset="-122"/>
                          <a:ea typeface="新宋体" pitchFamily="49" charset="-122"/>
                        </a:rPr>
                        <a:t>DynamicObjectCollection</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a:t>
                      </a:r>
                      <a:r>
                        <a:rPr kumimoji="0" lang="en-US" altLang="zh-CN" sz="1600" b="1" i="0" u="none" strike="noStrike" cap="none" normalizeH="0" baseline="0" dirty="0" err="1" smtClean="0">
                          <a:ln>
                            <a:noFill/>
                          </a:ln>
                          <a:solidFill>
                            <a:srgbClr val="0000FF"/>
                          </a:solidFill>
                          <a:effectLst/>
                          <a:latin typeface="新宋体" pitchFamily="49" charset="-122"/>
                          <a:ea typeface="新宋体" pitchFamily="49" charset="-122"/>
                        </a:rPr>
                        <a:t>this</a:t>
                      </a:r>
                      <a:r>
                        <a:rPr kumimoji="0" lang="en-US" altLang="zh-CN" sz="1600" b="1" i="0" u="none" strike="noStrike" cap="none" normalizeH="0" baseline="0" dirty="0" err="1" smtClean="0">
                          <a:ln>
                            <a:noFill/>
                          </a:ln>
                          <a:solidFill>
                            <a:schemeClr val="tx1"/>
                          </a:solidFill>
                          <a:effectLst/>
                          <a:latin typeface="新宋体" pitchFamily="49" charset="-122"/>
                          <a:ea typeface="新宋体" pitchFamily="49" charset="-122"/>
                        </a:rPr>
                        <a:t>.View.Model.DataObject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a:t>
                      </a:r>
                      <a:r>
                        <a:rPr kumimoji="0" lang="en-US" altLang="zh-CN" sz="1600" b="0" i="0" u="none" strike="noStrike" cap="none" normalizeH="0" baseline="0" dirty="0" smtClean="0">
                          <a:ln>
                            <a:noFill/>
                          </a:ln>
                          <a:solidFill>
                            <a:srgbClr val="A31515"/>
                          </a:solidFill>
                          <a:effectLst/>
                          <a:latin typeface="新宋体" pitchFamily="49" charset="-122"/>
                          <a:ea typeface="新宋体" pitchFamily="49" charset="-122"/>
                        </a:rPr>
                        <a:t>"</a:t>
                      </a:r>
                      <a:r>
                        <a:rPr kumimoji="0" lang="en-US" altLang="zh-CN" sz="1600" b="0" i="0" u="none" strike="noStrike" cap="none" normalizeH="0" baseline="0" dirty="0" err="1" smtClean="0">
                          <a:ln>
                            <a:noFill/>
                          </a:ln>
                          <a:solidFill>
                            <a:srgbClr val="A31515"/>
                          </a:solidFill>
                          <a:effectLst/>
                          <a:latin typeface="新宋体" pitchFamily="49" charset="-122"/>
                          <a:ea typeface="新宋体" pitchFamily="49" charset="-122"/>
                        </a:rPr>
                        <a:t>POOrderEntry</a:t>
                      </a:r>
                      <a:r>
                        <a:rPr kumimoji="0" lang="en-US" altLang="zh-CN" sz="1600" b="0" i="0" u="none" strike="noStrike" cap="none" normalizeH="0" baseline="0" dirty="0" smtClean="0">
                          <a:ln>
                            <a:noFill/>
                          </a:ln>
                          <a:solidFill>
                            <a:srgbClr val="A31515"/>
                          </a:solidFill>
                          <a:effectLst/>
                          <a:latin typeface="新宋体" pitchFamily="49" charset="-122"/>
                          <a:ea typeface="新宋体" pitchFamily="49" charset="-122"/>
                        </a:rPr>
                        <a: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rPr>
                        <a:t>];</a:t>
                      </a:r>
                      <a:endParaRPr kumimoji="0" lang="zh-CN"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199610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zh-CN" altLang="en-US" dirty="0"/>
              <a:t>常用对象</a:t>
            </a:r>
          </a:p>
        </p:txBody>
      </p:sp>
      <p:sp>
        <p:nvSpPr>
          <p:cNvPr id="4" name="Line 4"/>
          <p:cNvSpPr>
            <a:spLocks noChangeShapeType="1"/>
          </p:cNvSpPr>
          <p:nvPr/>
        </p:nvSpPr>
        <p:spPr bwMode="auto">
          <a:xfrm>
            <a:off x="251520" y="1256755"/>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3"/>
          <p:cNvSpPr txBox="1">
            <a:spLocks noChangeArrowheads="1"/>
          </p:cNvSpPr>
          <p:nvPr/>
        </p:nvSpPr>
        <p:spPr bwMode="auto">
          <a:xfrm>
            <a:off x="251520" y="680492"/>
            <a:ext cx="835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en-US" altLang="zh-CN" sz="2800" b="1" dirty="0">
                <a:latin typeface="微软雅黑" pitchFamily="34" charset="-122"/>
                <a:ea typeface="微软雅黑" pitchFamily="34" charset="-122"/>
              </a:rPr>
              <a:t>Model</a:t>
            </a:r>
            <a:r>
              <a:rPr lang="zh-CN" altLang="en-US" sz="2800" b="1" dirty="0">
                <a:latin typeface="微软雅黑" pitchFamily="34" charset="-122"/>
                <a:ea typeface="微软雅黑" pitchFamily="34" charset="-122"/>
              </a:rPr>
              <a:t>对象</a:t>
            </a:r>
            <a:endParaRPr lang="en-US" altLang="zh-CN" sz="2800" b="1" dirty="0">
              <a:latin typeface="微软雅黑" pitchFamily="34" charset="-122"/>
              <a:ea typeface="微软雅黑" pitchFamily="34" charset="-122"/>
            </a:endParaRPr>
          </a:p>
        </p:txBody>
      </p:sp>
      <p:sp>
        <p:nvSpPr>
          <p:cNvPr id="6" name="Text Box 5"/>
          <p:cNvSpPr txBox="1">
            <a:spLocks noChangeArrowheads="1"/>
          </p:cNvSpPr>
          <p:nvPr/>
        </p:nvSpPr>
        <p:spPr bwMode="auto">
          <a:xfrm>
            <a:off x="251520" y="1339996"/>
            <a:ext cx="8353425" cy="799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lnSpc>
                <a:spcPct val="120000"/>
              </a:lnSpc>
              <a:buFont typeface="Wingdings" pitchFamily="2" charset="2"/>
              <a:buChar char="ü"/>
            </a:pPr>
            <a:r>
              <a:rPr lang="zh-CN" altLang="en-US" dirty="0">
                <a:latin typeface="微软雅黑" pitchFamily="34" charset="-122"/>
                <a:ea typeface="微软雅黑" pitchFamily="34" charset="-122"/>
              </a:rPr>
              <a:t>获取字段值</a:t>
            </a:r>
            <a:endParaRPr lang="en-US" altLang="zh-CN" dirty="0">
              <a:latin typeface="微软雅黑" pitchFamily="34" charset="-122"/>
              <a:ea typeface="微软雅黑" pitchFamily="34" charset="-122"/>
            </a:endParaRPr>
          </a:p>
          <a:p>
            <a:pPr lvl="1" eaLnBrk="1" hangingPunct="1">
              <a:lnSpc>
                <a:spcPct val="120000"/>
              </a:lnSpc>
              <a:buFont typeface="Wingdings" pitchFamily="2" charset="2"/>
              <a:buChar char="ü"/>
            </a:pPr>
            <a:r>
              <a:rPr lang="en-US" altLang="zh-CN" dirty="0" err="1" smtClean="0">
                <a:latin typeface="微软雅黑" pitchFamily="34" charset="-122"/>
                <a:ea typeface="微软雅黑" pitchFamily="34" charset="-122"/>
              </a:rPr>
              <a:t>this.View.Model.GetValue</a:t>
            </a:r>
            <a:endParaRPr lang="en-US" altLang="zh-CN" dirty="0">
              <a:latin typeface="微软雅黑" pitchFamily="34" charset="-122"/>
              <a:ea typeface="微软雅黑"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934759678"/>
              </p:ext>
            </p:extLst>
          </p:nvPr>
        </p:nvGraphicFramePr>
        <p:xfrm>
          <a:off x="251520" y="2211710"/>
          <a:ext cx="8064500" cy="3095625"/>
        </p:xfrm>
        <a:graphic>
          <a:graphicData uri="http://schemas.openxmlformats.org/drawingml/2006/table">
            <a:tbl>
              <a:tblPr/>
              <a:tblGrid>
                <a:gridCol w="8064500"/>
              </a:tblGrid>
              <a:tr h="30956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B050"/>
                          </a:solidFill>
                          <a:effectLst/>
                          <a:latin typeface="新宋体" pitchFamily="49" charset="-122"/>
                          <a:ea typeface="新宋体" pitchFamily="49" charset="-122"/>
                        </a:rPr>
                        <a:t>//</a:t>
                      </a:r>
                      <a:r>
                        <a:rPr kumimoji="0" lang="zh-CN" altLang="en-US" sz="2000" b="0" i="0" u="none" strike="noStrike" cap="none" normalizeH="0" baseline="0" dirty="0" smtClean="0">
                          <a:ln>
                            <a:noFill/>
                          </a:ln>
                          <a:solidFill>
                            <a:srgbClr val="00B050"/>
                          </a:solidFill>
                          <a:effectLst/>
                          <a:latin typeface="新宋体" pitchFamily="49" charset="-122"/>
                          <a:ea typeface="新宋体" pitchFamily="49" charset="-122"/>
                        </a:rPr>
                        <a:t>获取小数字段值 </a:t>
                      </a:r>
                      <a:r>
                        <a:rPr kumimoji="0" lang="en-US" altLang="zh-CN" sz="2000" b="0" i="0" u="none" strike="noStrike" cap="none" normalizeH="0" baseline="0" dirty="0" smtClean="0">
                          <a:ln>
                            <a:noFill/>
                          </a:ln>
                          <a:solidFill>
                            <a:srgbClr val="00B050"/>
                          </a:solidFill>
                          <a:effectLst/>
                          <a:latin typeface="新宋体" pitchFamily="49" charset="-122"/>
                          <a:ea typeface="新宋体" pitchFamily="49" charset="-122"/>
                        </a:rPr>
                        <a:t>    </a:t>
                      </a:r>
                    </a:p>
                    <a:p>
                      <a:pPr marL="0" marR="0" lvl="0" indent="0" algn="l" defTabSz="457200" rtl="0" eaLnBrk="1" fontAlgn="base" latinLnBrk="0" hangingPunct="1">
                        <a:lnSpc>
                          <a:spcPct val="100000"/>
                        </a:lnSpc>
                        <a:spcBef>
                          <a:spcPct val="0"/>
                        </a:spcBef>
                        <a:spcAft>
                          <a:spcPct val="0"/>
                        </a:spcAft>
                        <a:buClrTx/>
                        <a:buSzTx/>
                        <a:buFontTx/>
                        <a:buNone/>
                        <a:tabLst/>
                      </a:pPr>
                      <a:r>
                        <a:rPr lang="en-US" altLang="zh-CN" sz="1600" dirty="0" err="1" smtClean="0">
                          <a:solidFill>
                            <a:srgbClr val="0000FF"/>
                          </a:solidFill>
                          <a:latin typeface="新宋体"/>
                          <a:ea typeface="新宋体"/>
                        </a:rPr>
                        <a:t>var</a:t>
                      </a:r>
                      <a:r>
                        <a:rPr lang="en-US" altLang="zh-CN" sz="1600" dirty="0" smtClean="0">
                          <a:solidFill>
                            <a:srgbClr val="000000"/>
                          </a:solidFill>
                          <a:latin typeface="新宋体"/>
                          <a:ea typeface="新宋体"/>
                        </a:rPr>
                        <a:t> v1 = </a:t>
                      </a:r>
                      <a:r>
                        <a:rPr kumimoji="0" lang="en-US" altLang="zh-CN" sz="1600" b="0" i="0" u="none" strike="noStrike" kern="1200" cap="none" normalizeH="0" baseline="0" dirty="0" err="1" smtClean="0">
                          <a:ln>
                            <a:noFill/>
                          </a:ln>
                          <a:solidFill>
                            <a:srgbClr val="2B91AF"/>
                          </a:solidFill>
                          <a:effectLst/>
                          <a:latin typeface="新宋体" pitchFamily="49" charset="-122"/>
                          <a:ea typeface="新宋体" pitchFamily="49" charset="-122"/>
                          <a:cs typeface="+mn-cs"/>
                        </a:rPr>
                        <a:t>Convert</a:t>
                      </a:r>
                      <a:r>
                        <a:rPr lang="en-US" altLang="zh-CN" sz="1600" dirty="0" err="1" smtClean="0">
                          <a:solidFill>
                            <a:srgbClr val="000000"/>
                          </a:solidFill>
                          <a:latin typeface="新宋体"/>
                          <a:ea typeface="新宋体"/>
                        </a:rPr>
                        <a:t>.ToDecimal</a:t>
                      </a:r>
                      <a:r>
                        <a:rPr lang="en-US" altLang="zh-CN" sz="1600" dirty="0" smtClean="0">
                          <a:solidFill>
                            <a:srgbClr val="000000"/>
                          </a:solidFill>
                          <a:latin typeface="新宋体"/>
                          <a:ea typeface="新宋体"/>
                        </a:rPr>
                        <a:t>(</a:t>
                      </a:r>
                      <a:r>
                        <a:rPr lang="en-US" altLang="zh-CN" sz="1600" dirty="0" err="1" smtClean="0">
                          <a:solidFill>
                            <a:srgbClr val="0000FF"/>
                          </a:solidFill>
                          <a:latin typeface="新宋体"/>
                          <a:ea typeface="新宋体"/>
                        </a:rPr>
                        <a:t>this</a:t>
                      </a:r>
                      <a:r>
                        <a:rPr lang="en-US" altLang="zh-CN" sz="1600" dirty="0" err="1" smtClean="0">
                          <a:solidFill>
                            <a:srgbClr val="000000"/>
                          </a:solidFill>
                          <a:latin typeface="新宋体"/>
                          <a:ea typeface="新宋体"/>
                        </a:rPr>
                        <a:t>.Model.GetValue</a:t>
                      </a:r>
                      <a:r>
                        <a:rPr lang="en-US" altLang="zh-CN" sz="1600" dirty="0" smtClean="0">
                          <a:solidFill>
                            <a:srgbClr val="000000"/>
                          </a:solidFill>
                          <a:latin typeface="新宋体"/>
                          <a:ea typeface="新宋体"/>
                        </a:rPr>
                        <a:t>(</a:t>
                      </a:r>
                      <a:r>
                        <a:rPr lang="en-US" altLang="zh-CN" sz="1600" dirty="0" smtClean="0">
                          <a:solidFill>
                            <a:srgbClr val="A31515"/>
                          </a:solidFill>
                          <a:latin typeface="新宋体"/>
                          <a:ea typeface="新宋体"/>
                        </a:rPr>
                        <a:t>"</a:t>
                      </a:r>
                      <a:r>
                        <a:rPr lang="en-US" altLang="zh-CN" sz="1600" dirty="0" err="1" smtClean="0">
                          <a:solidFill>
                            <a:srgbClr val="A31515"/>
                          </a:solidFill>
                          <a:latin typeface="新宋体"/>
                          <a:ea typeface="新宋体"/>
                        </a:rPr>
                        <a:t>F_PAEZ_Decimal</a:t>
                      </a:r>
                      <a:r>
                        <a:rPr lang="en-US" altLang="zh-CN" sz="1600" dirty="0" smtClean="0">
                          <a:solidFill>
                            <a:srgbClr val="A31515"/>
                          </a:solidFill>
                          <a:latin typeface="新宋体"/>
                          <a:ea typeface="新宋体"/>
                        </a:rPr>
                        <a:t>"</a:t>
                      </a:r>
                      <a:r>
                        <a:rPr lang="en-US" altLang="zh-CN" sz="1600" dirty="0" smtClean="0">
                          <a:solidFill>
                            <a:srgbClr val="000000"/>
                          </a:solidFill>
                          <a:latin typeface="新宋体"/>
                          <a:ea typeface="新宋体"/>
                        </a:rPr>
                        <a:t>));</a:t>
                      </a:r>
                      <a:endParaRPr kumimoji="0" lang="zh-CN"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765757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插件开发</a:t>
            </a:r>
            <a:r>
              <a:rPr lang="en-US" altLang="zh-CN" dirty="0" smtClean="0"/>
              <a:t>-</a:t>
            </a:r>
            <a:r>
              <a:rPr lang="zh-CN" altLang="en-US" dirty="0"/>
              <a:t>常用对象</a:t>
            </a:r>
          </a:p>
        </p:txBody>
      </p:sp>
      <p:sp>
        <p:nvSpPr>
          <p:cNvPr id="4" name="Line 4"/>
          <p:cNvSpPr>
            <a:spLocks noChangeShapeType="1"/>
          </p:cNvSpPr>
          <p:nvPr/>
        </p:nvSpPr>
        <p:spPr bwMode="auto">
          <a:xfrm>
            <a:off x="251520" y="1256755"/>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3"/>
          <p:cNvSpPr txBox="1">
            <a:spLocks noChangeArrowheads="1"/>
          </p:cNvSpPr>
          <p:nvPr/>
        </p:nvSpPr>
        <p:spPr bwMode="auto">
          <a:xfrm>
            <a:off x="251520" y="680492"/>
            <a:ext cx="835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r>
              <a:rPr lang="en-US" altLang="zh-CN" sz="2800" b="1" dirty="0">
                <a:latin typeface="微软雅黑" pitchFamily="34" charset="-122"/>
                <a:ea typeface="微软雅黑" pitchFamily="34" charset="-122"/>
              </a:rPr>
              <a:t>Model</a:t>
            </a:r>
            <a:r>
              <a:rPr lang="zh-CN" altLang="en-US" sz="2800" b="1" dirty="0">
                <a:latin typeface="微软雅黑" pitchFamily="34" charset="-122"/>
                <a:ea typeface="微软雅黑" pitchFamily="34" charset="-122"/>
              </a:rPr>
              <a:t>对象</a:t>
            </a:r>
            <a:endParaRPr lang="en-US" altLang="zh-CN" sz="2800" b="1" dirty="0">
              <a:latin typeface="微软雅黑" pitchFamily="34" charset="-122"/>
              <a:ea typeface="微软雅黑" pitchFamily="34" charset="-122"/>
            </a:endParaRPr>
          </a:p>
        </p:txBody>
      </p:sp>
      <p:sp>
        <p:nvSpPr>
          <p:cNvPr id="6" name="Text Box 5"/>
          <p:cNvSpPr txBox="1">
            <a:spLocks noChangeArrowheads="1"/>
          </p:cNvSpPr>
          <p:nvPr/>
        </p:nvSpPr>
        <p:spPr bwMode="auto">
          <a:xfrm>
            <a:off x="251520" y="1347614"/>
            <a:ext cx="8353425" cy="799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eaLnBrk="0" hangingPunct="0">
              <a:defRPr sz="2000">
                <a:solidFill>
                  <a:schemeClr val="tx1"/>
                </a:solidFill>
                <a:latin typeface="宋体" pitchFamily="2" charset="-122"/>
                <a:ea typeface="宋体" pitchFamily="2" charset="-122"/>
              </a:defRPr>
            </a:lvl1pPr>
            <a:lvl2pPr marL="800100" indent="-34290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lnSpc>
                <a:spcPct val="120000"/>
              </a:lnSpc>
              <a:buFont typeface="Wingdings" pitchFamily="2" charset="2"/>
              <a:buChar char="ü"/>
            </a:pPr>
            <a:r>
              <a:rPr lang="zh-CN" altLang="en-US" dirty="0">
                <a:latin typeface="微软雅黑" pitchFamily="34" charset="-122"/>
                <a:ea typeface="微软雅黑" pitchFamily="34" charset="-122"/>
              </a:rPr>
              <a:t>设置字段值</a:t>
            </a:r>
            <a:endParaRPr lang="en-US" altLang="zh-CN" dirty="0">
              <a:latin typeface="微软雅黑" pitchFamily="34" charset="-122"/>
              <a:ea typeface="微软雅黑" pitchFamily="34" charset="-122"/>
            </a:endParaRPr>
          </a:p>
          <a:p>
            <a:pPr lvl="1" eaLnBrk="1" hangingPunct="1">
              <a:lnSpc>
                <a:spcPct val="120000"/>
              </a:lnSpc>
              <a:buFont typeface="Wingdings" pitchFamily="2" charset="2"/>
              <a:buChar char="ü"/>
            </a:pPr>
            <a:r>
              <a:rPr lang="en-US" altLang="zh-CN" dirty="0" err="1" smtClean="0">
                <a:latin typeface="微软雅黑" pitchFamily="34" charset="-122"/>
                <a:ea typeface="微软雅黑" pitchFamily="34" charset="-122"/>
              </a:rPr>
              <a:t>this.View.Model.SetValue</a:t>
            </a:r>
            <a:endParaRPr lang="en-US" altLang="zh-CN" dirty="0">
              <a:latin typeface="微软雅黑" pitchFamily="34" charset="-122"/>
              <a:ea typeface="微软雅黑"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929662422"/>
              </p:ext>
            </p:extLst>
          </p:nvPr>
        </p:nvGraphicFramePr>
        <p:xfrm>
          <a:off x="251520" y="2187971"/>
          <a:ext cx="8281987" cy="3840163"/>
        </p:xfrm>
        <a:graphic>
          <a:graphicData uri="http://schemas.openxmlformats.org/drawingml/2006/table">
            <a:tbl>
              <a:tblPr/>
              <a:tblGrid>
                <a:gridCol w="8281987"/>
              </a:tblGrid>
              <a:tr h="384016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808080"/>
                          </a:solidFill>
                          <a:effectLst/>
                          <a:latin typeface="新宋体" pitchFamily="49" charset="-122"/>
                          <a:ea typeface="新宋体" pitchFamily="49" charset="-122"/>
                        </a:rPr>
                        <a:t>   ///</a:t>
                      </a:r>
                      <a:r>
                        <a:rPr kumimoji="0" lang="en-US" altLang="zh-CN" sz="1200" b="0" i="0" u="none" strike="noStrike" cap="none" normalizeH="0" baseline="0" dirty="0" smtClean="0">
                          <a:ln>
                            <a:noFill/>
                          </a:ln>
                          <a:solidFill>
                            <a:srgbClr val="008000"/>
                          </a:solidFill>
                          <a:effectLst/>
                          <a:latin typeface="新宋体" pitchFamily="49" charset="-122"/>
                          <a:ea typeface="新宋体" pitchFamily="49" charset="-122"/>
                        </a:rPr>
                        <a:t> </a:t>
                      </a:r>
                      <a:r>
                        <a:rPr kumimoji="0" lang="en-US" altLang="zh-CN" sz="1200" b="0" i="0" u="none" strike="noStrike" cap="none" normalizeH="0" baseline="0" dirty="0" smtClean="0">
                          <a:ln>
                            <a:noFill/>
                          </a:ln>
                          <a:solidFill>
                            <a:srgbClr val="808080"/>
                          </a:solidFill>
                          <a:effectLst/>
                          <a:latin typeface="新宋体" pitchFamily="49" charset="-122"/>
                          <a:ea typeface="新宋体" pitchFamily="49" charset="-122"/>
                        </a:rPr>
                        <a:t>&lt;summary&gt;</a:t>
                      </a:r>
                      <a:endParaRPr kumimoji="0" lang="zh-CN"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808080"/>
                          </a:solidFill>
                          <a:effectLst/>
                          <a:latin typeface="新宋体" pitchFamily="49" charset="-122"/>
                          <a:ea typeface="新宋体" pitchFamily="49" charset="-122"/>
                        </a:rPr>
                        <a:t>   ///</a:t>
                      </a:r>
                      <a:r>
                        <a:rPr kumimoji="0" lang="en-US" altLang="zh-CN" sz="1200" b="0" i="0" u="none" strike="noStrike" cap="none" normalizeH="0" baseline="0" dirty="0" smtClean="0">
                          <a:ln>
                            <a:noFill/>
                          </a:ln>
                          <a:solidFill>
                            <a:srgbClr val="008000"/>
                          </a:solidFill>
                          <a:effectLst/>
                          <a:latin typeface="新宋体" pitchFamily="49" charset="-122"/>
                          <a:ea typeface="新宋体" pitchFamily="49" charset="-122"/>
                        </a:rPr>
                        <a:t> </a:t>
                      </a:r>
                      <a:r>
                        <a:rPr kumimoji="0" lang="zh-CN" sz="1200" b="0" i="0" u="none" strike="noStrike" cap="none" normalizeH="0" baseline="0" dirty="0" smtClean="0">
                          <a:ln>
                            <a:noFill/>
                          </a:ln>
                          <a:solidFill>
                            <a:srgbClr val="008000"/>
                          </a:solidFill>
                          <a:effectLst/>
                          <a:latin typeface="新宋体" pitchFamily="49" charset="-122"/>
                          <a:ea typeface="新宋体" pitchFamily="49" charset="-122"/>
                        </a:rPr>
                        <a:t>字段修改事件函数重载</a:t>
                      </a:r>
                      <a:endParaRPr kumimoji="0" 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808080"/>
                          </a:solidFill>
                          <a:effectLst/>
                          <a:latin typeface="新宋体" pitchFamily="49" charset="-122"/>
                          <a:ea typeface="新宋体" pitchFamily="49" charset="-122"/>
                        </a:rPr>
                        <a:t>   </a:t>
                      </a:r>
                      <a:r>
                        <a:rPr kumimoji="0" lang="en-US" altLang="zh-CN" sz="1200" b="0" i="0" u="none" strike="noStrike" cap="none" normalizeH="0" baseline="0" dirty="0" smtClean="0">
                          <a:ln>
                            <a:noFill/>
                          </a:ln>
                          <a:solidFill>
                            <a:srgbClr val="808080"/>
                          </a:solidFill>
                          <a:effectLst/>
                          <a:latin typeface="新宋体" pitchFamily="49" charset="-122"/>
                          <a:ea typeface="新宋体" pitchFamily="49" charset="-122"/>
                        </a:rPr>
                        <a:t>///</a:t>
                      </a:r>
                      <a:r>
                        <a:rPr kumimoji="0" lang="en-US" altLang="zh-CN" sz="1200" b="0" i="0" u="none" strike="noStrike" cap="none" normalizeH="0" baseline="0" dirty="0" smtClean="0">
                          <a:ln>
                            <a:noFill/>
                          </a:ln>
                          <a:solidFill>
                            <a:srgbClr val="008000"/>
                          </a:solidFill>
                          <a:effectLst/>
                          <a:latin typeface="新宋体" pitchFamily="49" charset="-122"/>
                          <a:ea typeface="新宋体" pitchFamily="49" charset="-122"/>
                        </a:rPr>
                        <a:t> </a:t>
                      </a:r>
                      <a:r>
                        <a:rPr kumimoji="0" lang="en-US" altLang="zh-CN" sz="1200" b="0" i="0" u="none" strike="noStrike" cap="none" normalizeH="0" baseline="0" dirty="0" smtClean="0">
                          <a:ln>
                            <a:noFill/>
                          </a:ln>
                          <a:solidFill>
                            <a:srgbClr val="808080"/>
                          </a:solidFill>
                          <a:effectLst/>
                          <a:latin typeface="新宋体" pitchFamily="49" charset="-122"/>
                          <a:ea typeface="新宋体" pitchFamily="49" charset="-122"/>
                        </a:rPr>
                        <a:t>&lt;/summary&gt;</a:t>
                      </a:r>
                      <a:endParaRPr kumimoji="0" lang="zh-CN"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FF"/>
                          </a:solidFill>
                          <a:effectLst/>
                          <a:latin typeface="新宋体" pitchFamily="49" charset="-122"/>
                          <a:ea typeface="新宋体" pitchFamily="49" charset="-122"/>
                        </a:rPr>
                        <a:t>   public</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200" b="0" i="0" u="none" strike="noStrike" cap="none" normalizeH="0" baseline="0" dirty="0" smtClean="0">
                          <a:ln>
                            <a:noFill/>
                          </a:ln>
                          <a:solidFill>
                            <a:srgbClr val="0000FF"/>
                          </a:solidFill>
                          <a:effectLst/>
                          <a:latin typeface="新宋体" pitchFamily="49" charset="-122"/>
                          <a:ea typeface="新宋体" pitchFamily="49" charset="-122"/>
                        </a:rPr>
                        <a:t>override</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200" b="0" i="0" u="none" strike="noStrike" cap="none" normalizeH="0" baseline="0" dirty="0" smtClean="0">
                          <a:ln>
                            <a:noFill/>
                          </a:ln>
                          <a:solidFill>
                            <a:srgbClr val="0000FF"/>
                          </a:solidFill>
                          <a:effectLst/>
                          <a:latin typeface="新宋体" pitchFamily="49" charset="-122"/>
                          <a:ea typeface="新宋体" pitchFamily="49" charset="-122"/>
                        </a:rPr>
                        <a:t>void</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200" b="0" i="0" u="none" strike="noStrike" cap="none" normalizeH="0" baseline="0" dirty="0" err="1" smtClean="0">
                          <a:ln>
                            <a:noFill/>
                          </a:ln>
                          <a:solidFill>
                            <a:schemeClr val="tx1"/>
                          </a:solidFill>
                          <a:effectLst/>
                          <a:latin typeface="新宋体" pitchFamily="49" charset="-122"/>
                          <a:ea typeface="新宋体" pitchFamily="49" charset="-122"/>
                        </a:rPr>
                        <a:t>DataChanged</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a:t>
                      </a:r>
                      <a:r>
                        <a:rPr kumimoji="0" lang="en-US" altLang="zh-CN" sz="1200" b="0" i="0" u="none" strike="noStrike" cap="none" normalizeH="0" baseline="0" dirty="0" err="1" smtClean="0">
                          <a:ln>
                            <a:noFill/>
                          </a:ln>
                          <a:solidFill>
                            <a:schemeClr val="tx1"/>
                          </a:solidFill>
                          <a:effectLst/>
                          <a:latin typeface="新宋体" pitchFamily="49" charset="-122"/>
                          <a:ea typeface="新宋体" pitchFamily="49" charset="-122"/>
                        </a:rPr>
                        <a:t>DataChangedEventArgs</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e)</a:t>
                      </a:r>
                      <a:endParaRPr kumimoji="0" lang="zh-CN"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endParaRPr kumimoji="0" lang="zh-CN"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200" b="0" i="0" u="none" strike="noStrike" cap="none" normalizeH="0" baseline="0" dirty="0" smtClean="0">
                          <a:ln>
                            <a:noFill/>
                          </a:ln>
                          <a:solidFill>
                            <a:srgbClr val="0000FF"/>
                          </a:solidFill>
                          <a:effectLst/>
                          <a:latin typeface="新宋体" pitchFamily="49" charset="-122"/>
                          <a:ea typeface="新宋体" pitchFamily="49" charset="-122"/>
                        </a:rPr>
                        <a:t>switch</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200" b="0" i="0" u="none" strike="noStrike" cap="none" normalizeH="0" baseline="0" dirty="0" err="1" smtClean="0">
                          <a:ln>
                            <a:noFill/>
                          </a:ln>
                          <a:solidFill>
                            <a:schemeClr val="tx1"/>
                          </a:solidFill>
                          <a:effectLst/>
                          <a:latin typeface="新宋体" pitchFamily="49" charset="-122"/>
                          <a:ea typeface="新宋体" pitchFamily="49" charset="-122"/>
                        </a:rPr>
                        <a:t>e.Key.ToUpper</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a:t>
                      </a:r>
                      <a:endParaRPr kumimoji="0" lang="zh-CN"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endParaRPr kumimoji="0" lang="zh-CN"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200" b="0" i="0" u="none" strike="noStrike" cap="none" normalizeH="0" baseline="0" dirty="0" smtClean="0">
                          <a:ln>
                            <a:noFill/>
                          </a:ln>
                          <a:solidFill>
                            <a:srgbClr val="0000FF"/>
                          </a:solidFill>
                          <a:effectLst/>
                          <a:latin typeface="新宋体" pitchFamily="49" charset="-122"/>
                          <a:ea typeface="新宋体" pitchFamily="49" charset="-122"/>
                        </a:rPr>
                        <a:t>case</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200" b="0" i="0" u="none" strike="noStrike" cap="none" normalizeH="0" baseline="0" dirty="0" smtClean="0">
                          <a:ln>
                            <a:noFill/>
                          </a:ln>
                          <a:solidFill>
                            <a:srgbClr val="A31515"/>
                          </a:solidFill>
                          <a:effectLst/>
                          <a:latin typeface="新宋体" pitchFamily="49" charset="-122"/>
                          <a:ea typeface="新宋体" pitchFamily="49" charset="-122"/>
                        </a:rPr>
                        <a:t>"FPARENTDEPTID"</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a:t>
                      </a:r>
                      <a:endParaRPr kumimoji="0" lang="zh-CN"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200" b="0" i="0" u="none" strike="noStrike" cap="none" normalizeH="0" baseline="0" dirty="0" smtClean="0">
                          <a:ln>
                            <a:noFill/>
                          </a:ln>
                          <a:solidFill>
                            <a:srgbClr val="008000"/>
                          </a:solidFill>
                          <a:effectLst/>
                          <a:latin typeface="新宋体" pitchFamily="49" charset="-122"/>
                          <a:ea typeface="新宋体" pitchFamily="49" charset="-122"/>
                        </a:rPr>
                        <a:t>//</a:t>
                      </a:r>
                      <a:r>
                        <a:rPr kumimoji="0" lang="zh-CN" sz="1200" b="0" i="0" u="none" strike="noStrike" cap="none" normalizeH="0" baseline="0" dirty="0" smtClean="0">
                          <a:ln>
                            <a:noFill/>
                          </a:ln>
                          <a:solidFill>
                            <a:srgbClr val="008000"/>
                          </a:solidFill>
                          <a:effectLst/>
                          <a:latin typeface="新宋体" pitchFamily="49" charset="-122"/>
                          <a:ea typeface="新宋体" pitchFamily="49" charset="-122"/>
                        </a:rPr>
                        <a:t>组织隶属方案和上级部门变化，重新生成部门全称</a:t>
                      </a:r>
                      <a:endParaRPr kumimoji="0" 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200" b="1" i="0" u="none" strike="noStrike" cap="none" normalizeH="0" baseline="0" dirty="0" err="1" smtClean="0">
                          <a:ln>
                            <a:noFill/>
                          </a:ln>
                          <a:solidFill>
                            <a:srgbClr val="0000FF"/>
                          </a:solidFill>
                          <a:effectLst/>
                          <a:latin typeface="新宋体" pitchFamily="49" charset="-122"/>
                          <a:ea typeface="新宋体" pitchFamily="49" charset="-122"/>
                        </a:rPr>
                        <a:t>this</a:t>
                      </a:r>
                      <a:r>
                        <a:rPr kumimoji="0" lang="en-US" altLang="zh-CN" sz="1200" b="1" i="0" u="none" strike="noStrike" cap="none" normalizeH="0" baseline="0" dirty="0" err="1" smtClean="0">
                          <a:ln>
                            <a:noFill/>
                          </a:ln>
                          <a:solidFill>
                            <a:schemeClr val="tx1"/>
                          </a:solidFill>
                          <a:effectLst/>
                          <a:latin typeface="新宋体" pitchFamily="49" charset="-122"/>
                          <a:ea typeface="新宋体" pitchFamily="49" charset="-122"/>
                        </a:rPr>
                        <a:t>.View.Model.SetValue</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a:t>
                      </a:r>
                      <a:r>
                        <a:rPr kumimoji="0" lang="en-US" altLang="zh-CN" sz="1200" b="0" i="0" u="none" strike="noStrike" cap="none" normalizeH="0" baseline="0" dirty="0" smtClean="0">
                          <a:ln>
                            <a:noFill/>
                          </a:ln>
                          <a:solidFill>
                            <a:srgbClr val="A31515"/>
                          </a:solidFill>
                          <a:effectLst/>
                          <a:latin typeface="新宋体" pitchFamily="49" charset="-122"/>
                          <a:ea typeface="新宋体" pitchFamily="49" charset="-122"/>
                        </a:rPr>
                        <a:t>“</a:t>
                      </a:r>
                      <a:r>
                        <a:rPr kumimoji="0" lang="en-US" altLang="zh-CN" sz="1200" b="0" i="0" u="none" strike="noStrike" cap="none" normalizeH="0" baseline="0" dirty="0" err="1" smtClean="0">
                          <a:ln>
                            <a:noFill/>
                          </a:ln>
                          <a:solidFill>
                            <a:srgbClr val="A31515"/>
                          </a:solidFill>
                          <a:effectLst/>
                          <a:latin typeface="新宋体" pitchFamily="49" charset="-122"/>
                          <a:ea typeface="新宋体" pitchFamily="49" charset="-122"/>
                        </a:rPr>
                        <a:t>FFullName</a:t>
                      </a:r>
                      <a:r>
                        <a:rPr kumimoji="0" lang="en-US" altLang="zh-CN" sz="1200" b="0" i="0" u="none" strike="noStrike" cap="none" normalizeH="0" baseline="0" dirty="0" smtClean="0">
                          <a:ln>
                            <a:noFill/>
                          </a:ln>
                          <a:solidFill>
                            <a:srgbClr val="A31515"/>
                          </a:solidFill>
                          <a:effectLst/>
                          <a:latin typeface="新宋体" pitchFamily="49" charset="-122"/>
                          <a:ea typeface="新宋体" pitchFamily="49" charset="-122"/>
                        </a:rPr>
                        <a:t>”</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200" b="0" i="0" u="none" strike="noStrike" cap="none" normalizeH="0" baseline="0" dirty="0" err="1" smtClean="0">
                          <a:ln>
                            <a:noFill/>
                          </a:ln>
                          <a:solidFill>
                            <a:schemeClr val="tx1"/>
                          </a:solidFill>
                          <a:effectLst/>
                          <a:latin typeface="新宋体" pitchFamily="49" charset="-122"/>
                          <a:ea typeface="新宋体" pitchFamily="49" charset="-122"/>
                        </a:rPr>
                        <a:t>GetFullName</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a:t>
                      </a:r>
                      <a:r>
                        <a:rPr kumimoji="0" lang="en-US" altLang="zh-CN" sz="1200" b="0" i="0" u="none" strike="noStrike" cap="none" normalizeH="0" baseline="0" dirty="0" err="1" smtClean="0">
                          <a:ln>
                            <a:noFill/>
                          </a:ln>
                          <a:solidFill>
                            <a:schemeClr val="tx1"/>
                          </a:solidFill>
                          <a:effectLst/>
                          <a:latin typeface="新宋体" pitchFamily="49" charset="-122"/>
                          <a:ea typeface="新宋体" pitchFamily="49" charset="-122"/>
                        </a:rPr>
                        <a:t>e.Key</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a:t>
                      </a:r>
                      <a:endParaRPr kumimoji="0" lang="zh-CN"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r>
                        <a:rPr kumimoji="0" lang="en-US" altLang="zh-CN" sz="1200" b="0" i="0" u="none" strike="noStrike" cap="none" normalizeH="0" baseline="0" dirty="0" smtClean="0">
                          <a:ln>
                            <a:noFill/>
                          </a:ln>
                          <a:solidFill>
                            <a:srgbClr val="0000FF"/>
                          </a:solidFill>
                          <a:effectLst/>
                          <a:latin typeface="新宋体" pitchFamily="49" charset="-122"/>
                          <a:ea typeface="新宋体" pitchFamily="49" charset="-122"/>
                        </a:rPr>
                        <a:t>break</a:t>
                      </a: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a:t>
                      </a:r>
                      <a:endParaRPr kumimoji="0" lang="zh-CN"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endParaRPr kumimoji="0" lang="zh-CN"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新宋体" pitchFamily="49" charset="-122"/>
                          <a:ea typeface="新宋体" pitchFamily="49" charset="-122"/>
                        </a:rPr>
                        <a:t>   }</a:t>
                      </a:r>
                      <a:endParaRPr kumimoji="0" lang="zh-CN"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199610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custDataLst>
              <p:tags r:id="rId1"/>
            </p:custDataLst>
          </p:nvPr>
        </p:nvSpPr>
        <p:spPr bwMode="auto">
          <a:xfrm>
            <a:off x="1072183" y="699542"/>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dirty="0">
                <a:latin typeface="Impact" panose="020B0806030902050204" pitchFamily="34" charset="0"/>
                <a:ea typeface="华文隶书" pitchFamily="2" charset="-122"/>
                <a:cs typeface="Verdana" panose="020B0604030504040204" pitchFamily="34" charset="0"/>
              </a:rPr>
              <a:t>Content</a:t>
            </a:r>
            <a:endParaRPr lang="zh-CN" altLang="en-US" sz="2700" dirty="0">
              <a:latin typeface="Impact" panose="020B0806030902050204" pitchFamily="34" charset="0"/>
              <a:ea typeface="华文隶书" pitchFamily="2" charset="-122"/>
              <a:cs typeface="Verdana" panose="020B0604030504040204" pitchFamily="34" charset="0"/>
            </a:endParaRPr>
          </a:p>
        </p:txBody>
      </p:sp>
      <p:cxnSp>
        <p:nvCxnSpPr>
          <p:cNvPr id="14" name="直接连接符 13"/>
          <p:cNvCxnSpPr/>
          <p:nvPr>
            <p:custDataLst>
              <p:tags r:id="rId2"/>
            </p:custDataLst>
          </p:nvPr>
        </p:nvCxnSpPr>
        <p:spPr>
          <a:xfrm>
            <a:off x="2395067" y="791368"/>
            <a:ext cx="0" cy="2242690"/>
          </a:xfrm>
          <a:prstGeom prst="line">
            <a:avLst/>
          </a:prstGeom>
          <a:noFill/>
          <a:ln w="12700" cap="flat" cmpd="sng" algn="ctr">
            <a:solidFill>
              <a:schemeClr val="bg2">
                <a:lumMod val="90000"/>
              </a:schemeClr>
            </a:solidFill>
            <a:prstDash val="solid"/>
          </a:ln>
          <a:effectLst/>
        </p:spPr>
      </p:cxnSp>
      <p:cxnSp>
        <p:nvCxnSpPr>
          <p:cNvPr id="15" name="直接连接符 14"/>
          <p:cNvCxnSpPr/>
          <p:nvPr>
            <p:custDataLst>
              <p:tags r:id="rId3"/>
            </p:custDataLst>
          </p:nvPr>
        </p:nvCxnSpPr>
        <p:spPr>
          <a:xfrm>
            <a:off x="987101" y="1131590"/>
            <a:ext cx="2025254" cy="0"/>
          </a:xfrm>
          <a:prstGeom prst="line">
            <a:avLst/>
          </a:prstGeom>
          <a:noFill/>
          <a:ln w="12700" cap="flat" cmpd="sng" algn="ctr">
            <a:solidFill>
              <a:schemeClr val="bg2">
                <a:lumMod val="90000"/>
              </a:schemeClr>
            </a:solidFill>
            <a:prstDash val="solid"/>
          </a:ln>
          <a:effectLst/>
        </p:spPr>
      </p:cxnSp>
      <p:sp>
        <p:nvSpPr>
          <p:cNvPr id="16" name="TextBox 33"/>
          <p:cNvSpPr txBox="1"/>
          <p:nvPr>
            <p:custDataLst>
              <p:tags r:id="rId4"/>
            </p:custDataLst>
          </p:nvPr>
        </p:nvSpPr>
        <p:spPr>
          <a:xfrm>
            <a:off x="1869792" y="1448197"/>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17" name="TextBox 34"/>
          <p:cNvSpPr txBox="1"/>
          <p:nvPr>
            <p:custDataLst>
              <p:tags r:id="rId5"/>
            </p:custDataLst>
          </p:nvPr>
        </p:nvSpPr>
        <p:spPr>
          <a:xfrm>
            <a:off x="1869792" y="197930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02</a:t>
            </a:r>
          </a:p>
        </p:txBody>
      </p:sp>
      <p:sp>
        <p:nvSpPr>
          <p:cNvPr id="18" name="TextBox 35"/>
          <p:cNvSpPr txBox="1"/>
          <p:nvPr>
            <p:custDataLst>
              <p:tags r:id="rId6"/>
            </p:custDataLst>
          </p:nvPr>
        </p:nvSpPr>
        <p:spPr>
          <a:xfrm>
            <a:off x="1869792" y="2519946"/>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a:t>
            </a:r>
            <a:r>
              <a:rPr lang="en-US" altLang="zh-CN"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3</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19" name="矩形 18"/>
          <p:cNvSpPr/>
          <p:nvPr>
            <p:custDataLst>
              <p:tags r:id="rId7"/>
            </p:custDataLst>
          </p:nvPr>
        </p:nvSpPr>
        <p:spPr>
          <a:xfrm>
            <a:off x="2402002" y="1510638"/>
            <a:ext cx="2169998"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400" b="1" kern="0" dirty="0">
                <a:solidFill>
                  <a:srgbClr val="FFFFFF"/>
                </a:solidFill>
                <a:latin typeface="+mj-ea"/>
                <a:ea typeface="+mj-ea"/>
                <a:cs typeface="Arial" panose="020B0604020202020204" pitchFamily="34" charset="0"/>
              </a:rPr>
              <a:t>金</a:t>
            </a:r>
            <a:r>
              <a:rPr lang="zh-CN" altLang="en-US" sz="1400" b="1" kern="0" dirty="0" smtClean="0">
                <a:solidFill>
                  <a:srgbClr val="FFFFFF"/>
                </a:solidFill>
                <a:latin typeface="+mj-ea"/>
                <a:ea typeface="+mj-ea"/>
                <a:cs typeface="Arial" panose="020B0604020202020204" pitchFamily="34" charset="0"/>
              </a:rPr>
              <a:t>蝶云星空插件架构概述</a:t>
            </a:r>
            <a:endParaRPr lang="en-US" sz="1400" b="1" kern="0" dirty="0">
              <a:solidFill>
                <a:srgbClr val="FFFFFF"/>
              </a:solidFill>
              <a:latin typeface="+mj-ea"/>
              <a:ea typeface="+mj-ea"/>
              <a:cs typeface="Arial" panose="020B0604020202020204" pitchFamily="34" charset="0"/>
            </a:endParaRPr>
          </a:p>
        </p:txBody>
      </p:sp>
      <p:sp>
        <p:nvSpPr>
          <p:cNvPr id="20" name="矩形 19"/>
          <p:cNvSpPr/>
          <p:nvPr>
            <p:custDataLst>
              <p:tags r:id="rId8"/>
            </p:custDataLst>
          </p:nvPr>
        </p:nvSpPr>
        <p:spPr>
          <a:xfrm>
            <a:off x="2402002" y="2045229"/>
            <a:ext cx="2458030"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业务插件介绍</a:t>
            </a:r>
            <a:endParaRPr lang="zh-CN" altLang="en-US" sz="1400" b="1" kern="0" dirty="0">
              <a:solidFill>
                <a:srgbClr val="FFFFFF"/>
              </a:solidFill>
              <a:latin typeface="+mj-ea"/>
              <a:ea typeface="+mj-ea"/>
              <a:cs typeface="Arial" panose="020B0604020202020204" pitchFamily="34" charset="0"/>
            </a:endParaRPr>
          </a:p>
        </p:txBody>
      </p:sp>
      <p:sp>
        <p:nvSpPr>
          <p:cNvPr id="21" name="矩形 20"/>
          <p:cNvSpPr/>
          <p:nvPr>
            <p:custDataLst>
              <p:tags r:id="rId9"/>
            </p:custDataLst>
          </p:nvPr>
        </p:nvSpPr>
        <p:spPr>
          <a:xfrm>
            <a:off x="2402002" y="2588154"/>
            <a:ext cx="2746062"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插件开发介绍</a:t>
            </a:r>
            <a:endParaRPr lang="zh-CN" altLang="en-US" sz="1400" b="1" kern="0" dirty="0">
              <a:solidFill>
                <a:srgbClr val="FFFFFF"/>
              </a:solidFill>
              <a:latin typeface="+mj-ea"/>
              <a:ea typeface="+mj-ea"/>
              <a:cs typeface="Arial" panose="020B0604020202020204" pitchFamily="34" charset="0"/>
            </a:endParaRPr>
          </a:p>
        </p:txBody>
      </p:sp>
      <p:sp>
        <p:nvSpPr>
          <p:cNvPr id="22" name="TextBox 35"/>
          <p:cNvSpPr txBox="1"/>
          <p:nvPr>
            <p:custDataLst>
              <p:tags r:id="rId10"/>
            </p:custDataLst>
          </p:nvPr>
        </p:nvSpPr>
        <p:spPr>
          <a:xfrm>
            <a:off x="1865054" y="3057520"/>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04</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3" name="矩形 22"/>
          <p:cNvSpPr/>
          <p:nvPr>
            <p:custDataLst>
              <p:tags r:id="rId11"/>
            </p:custDataLst>
          </p:nvPr>
        </p:nvSpPr>
        <p:spPr>
          <a:xfrm>
            <a:off x="2402235" y="3125728"/>
            <a:ext cx="3033861" cy="323850"/>
          </a:xfrm>
          <a:prstGeom prst="rect">
            <a:avLst/>
          </a:prstGeom>
          <a:solidFill>
            <a:srgbClr val="FF6600"/>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案例演练</a:t>
            </a:r>
            <a:endParaRPr lang="zh-CN" altLang="en-US" sz="1400" b="1" kern="0" dirty="0">
              <a:solidFill>
                <a:srgbClr val="FFFFFF"/>
              </a:solidFill>
              <a:latin typeface="+mj-ea"/>
              <a:ea typeface="+mj-ea"/>
              <a:cs typeface="Arial" panose="020B0604020202020204" pitchFamily="34" charset="0"/>
            </a:endParaRPr>
          </a:p>
        </p:txBody>
      </p:sp>
    </p:spTree>
    <p:extLst>
      <p:ext uri="{BB962C8B-B14F-4D97-AF65-F5344CB8AC3E}">
        <p14:creationId xmlns:p14="http://schemas.microsoft.com/office/powerpoint/2010/main" val="9495499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案例演示：</a:t>
            </a:r>
            <a:endParaRPr lang="en-US" altLang="zh-CN" dirty="0" smtClean="0"/>
          </a:p>
          <a:p>
            <a:r>
              <a:rPr lang="zh-CN" altLang="en-US" dirty="0" smtClean="0"/>
              <a:t>一、界面初始化时，长日期字段设置为不可用，并赋值成前两天的日期</a:t>
            </a:r>
            <a:endParaRPr lang="en-US" altLang="zh-CN" dirty="0" smtClean="0"/>
          </a:p>
          <a:p>
            <a:r>
              <a:rPr lang="zh-CN" altLang="en-US" dirty="0"/>
              <a:t>二</a:t>
            </a:r>
            <a:r>
              <a:rPr lang="zh-CN" altLang="en-US" dirty="0" smtClean="0"/>
              <a:t>、文本框输入内容变化时，弹</a:t>
            </a:r>
            <a:r>
              <a:rPr lang="zh-CN" altLang="en-US" dirty="0"/>
              <a:t>出消息框显示文本框变更前后的</a:t>
            </a:r>
            <a:r>
              <a:rPr lang="zh-CN" altLang="en-US" dirty="0" smtClean="0"/>
              <a:t>值</a:t>
            </a:r>
            <a:endParaRPr lang="en-US" altLang="zh-CN" dirty="0" smtClean="0"/>
          </a:p>
          <a:p>
            <a:r>
              <a:rPr lang="zh-CN" altLang="en-US" dirty="0"/>
              <a:t>三、添加菜单按钮，点击后保存当前</a:t>
            </a:r>
            <a:r>
              <a:rPr lang="zh-CN" altLang="en-US" dirty="0" smtClean="0"/>
              <a:t>单据</a:t>
            </a:r>
            <a:endParaRPr lang="en-US" altLang="zh-CN" dirty="0" smtClean="0"/>
          </a:p>
          <a:p>
            <a:r>
              <a:rPr lang="zh-CN" altLang="en-US" dirty="0" smtClean="0"/>
              <a:t>四、</a:t>
            </a:r>
            <a:r>
              <a:rPr lang="zh-CN" altLang="en-US" dirty="0"/>
              <a:t>添加菜单按钮，点击弹出消息框显示所有仓库的名称</a:t>
            </a:r>
            <a:r>
              <a:rPr lang="zh-CN" altLang="en-US" dirty="0" smtClean="0"/>
              <a:t>单据</a:t>
            </a:r>
            <a:endParaRPr lang="en-US" altLang="zh-CN" dirty="0"/>
          </a:p>
          <a:p>
            <a:r>
              <a:rPr lang="zh-CN" altLang="en-US" dirty="0"/>
              <a:t>五、点击复制按钮时，已禁用的记录禁止复制</a:t>
            </a:r>
          </a:p>
        </p:txBody>
      </p:sp>
      <p:sp>
        <p:nvSpPr>
          <p:cNvPr id="3" name="标题 2"/>
          <p:cNvSpPr>
            <a:spLocks noGrp="1"/>
          </p:cNvSpPr>
          <p:nvPr>
            <p:ph type="title"/>
          </p:nvPr>
        </p:nvSpPr>
        <p:spPr/>
        <p:txBody>
          <a:bodyPr/>
          <a:lstStyle/>
          <a:p>
            <a:r>
              <a:rPr lang="zh-CN" altLang="en-US" dirty="0"/>
              <a:t>案例</a:t>
            </a:r>
            <a:r>
              <a:rPr lang="zh-CN" altLang="en-US" dirty="0" smtClean="0"/>
              <a:t>演示</a:t>
            </a:r>
            <a:r>
              <a:rPr lang="en-US" altLang="zh-CN" dirty="0" smtClean="0"/>
              <a:t>-</a:t>
            </a:r>
            <a:r>
              <a:rPr lang="zh-CN" altLang="en-US" dirty="0" smtClean="0"/>
              <a:t>单据插件</a:t>
            </a:r>
            <a:endParaRPr lang="zh-CN" altLang="en-US" dirty="0"/>
          </a:p>
        </p:txBody>
      </p:sp>
    </p:spTree>
    <p:extLst>
      <p:ext uri="{BB962C8B-B14F-4D97-AF65-F5344CB8AC3E}">
        <p14:creationId xmlns:p14="http://schemas.microsoft.com/office/powerpoint/2010/main" val="34880977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案例演示：</a:t>
            </a:r>
            <a:endParaRPr lang="en-US" altLang="zh-CN" dirty="0" smtClean="0"/>
          </a:p>
          <a:p>
            <a:r>
              <a:rPr lang="zh-CN" altLang="en-US" dirty="0" smtClean="0"/>
              <a:t>一</a:t>
            </a:r>
            <a:r>
              <a:rPr lang="zh-CN" altLang="en-US" dirty="0"/>
              <a:t>、物料名称在列表显示时增加前缀</a:t>
            </a:r>
            <a:r>
              <a:rPr lang="en-US" altLang="zh-CN" dirty="0"/>
              <a:t>A</a:t>
            </a:r>
            <a:endParaRPr lang="en-US" altLang="zh-CN" dirty="0" smtClean="0"/>
          </a:p>
          <a:p>
            <a:r>
              <a:rPr lang="zh-CN" altLang="en-US" dirty="0"/>
              <a:t>二、物料单据在列表显示时将状态为创建的记录的数据设置显示的前景色为</a:t>
            </a:r>
            <a:r>
              <a:rPr lang="zh-CN" altLang="en-US" dirty="0" smtClean="0"/>
              <a:t>红色</a:t>
            </a:r>
            <a:endParaRPr lang="en-US" altLang="zh-CN" dirty="0" smtClean="0"/>
          </a:p>
        </p:txBody>
      </p:sp>
      <p:sp>
        <p:nvSpPr>
          <p:cNvPr id="3" name="标题 2"/>
          <p:cNvSpPr>
            <a:spLocks noGrp="1"/>
          </p:cNvSpPr>
          <p:nvPr>
            <p:ph type="title"/>
          </p:nvPr>
        </p:nvSpPr>
        <p:spPr/>
        <p:txBody>
          <a:bodyPr/>
          <a:lstStyle/>
          <a:p>
            <a:r>
              <a:rPr lang="zh-CN" altLang="en-US" dirty="0"/>
              <a:t>案例</a:t>
            </a:r>
            <a:r>
              <a:rPr lang="zh-CN" altLang="en-US" dirty="0" smtClean="0"/>
              <a:t>演示</a:t>
            </a:r>
            <a:r>
              <a:rPr lang="en-US" altLang="zh-CN" dirty="0" smtClean="0"/>
              <a:t>-</a:t>
            </a:r>
            <a:r>
              <a:rPr lang="zh-CN" altLang="en-US" dirty="0" smtClean="0"/>
              <a:t>列表插件</a:t>
            </a:r>
            <a:endParaRPr lang="zh-CN" altLang="en-US" dirty="0"/>
          </a:p>
        </p:txBody>
      </p:sp>
    </p:spTree>
    <p:extLst>
      <p:ext uri="{BB962C8B-B14F-4D97-AF65-F5344CB8AC3E}">
        <p14:creationId xmlns:p14="http://schemas.microsoft.com/office/powerpoint/2010/main" val="3232156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金蝶云星空分层</a:t>
            </a:r>
            <a:r>
              <a:rPr lang="zh-CN" altLang="en-US" dirty="0"/>
              <a:t>架构图</a:t>
            </a:r>
          </a:p>
        </p:txBody>
      </p:sp>
      <p:sp>
        <p:nvSpPr>
          <p:cNvPr id="27" name="自选图形 14"/>
          <p:cNvSpPr>
            <a:spLocks noChangeArrowheads="1"/>
          </p:cNvSpPr>
          <p:nvPr/>
        </p:nvSpPr>
        <p:spPr bwMode="auto">
          <a:xfrm>
            <a:off x="684213" y="1317427"/>
            <a:ext cx="8208962" cy="1152525"/>
          </a:xfrm>
          <a:prstGeom prst="roundRect">
            <a:avLst>
              <a:gd name="adj" fmla="val 6694"/>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28" name="TextBox 48"/>
          <p:cNvSpPr txBox="1">
            <a:spLocks noChangeArrowheads="1"/>
          </p:cNvSpPr>
          <p:nvPr/>
        </p:nvSpPr>
        <p:spPr bwMode="auto">
          <a:xfrm>
            <a:off x="65088" y="1388864"/>
            <a:ext cx="531812" cy="647700"/>
          </a:xfrm>
          <a:prstGeom prst="rect">
            <a:avLst/>
          </a:prstGeom>
          <a:noFill/>
          <a:ln>
            <a:noFill/>
          </a:ln>
          <a:extLst/>
        </p:spPr>
        <p:txBody>
          <a:bodyPr>
            <a:spAutoFit/>
          </a:bodyPr>
          <a:lstStyle>
            <a:lvl1pPr eaLnBrk="0" hangingPunct="0">
              <a:defRPr sz="1600">
                <a:solidFill>
                  <a:schemeClr val="tx1"/>
                </a:solidFill>
                <a:latin typeface="Arial" charset="0"/>
                <a:ea typeface="微软雅黑" pitchFamily="34" charset="-122"/>
              </a:defRPr>
            </a:lvl1pPr>
            <a:lvl2pPr marL="742950" indent="-285750" eaLnBrk="0" hangingPunct="0">
              <a:defRPr sz="1600">
                <a:solidFill>
                  <a:schemeClr val="tx1"/>
                </a:solidFill>
                <a:latin typeface="Arial" charset="0"/>
                <a:ea typeface="微软雅黑" pitchFamily="34" charset="-122"/>
              </a:defRPr>
            </a:lvl2pPr>
            <a:lvl3pPr marL="1143000" indent="-228600" eaLnBrk="0" hangingPunct="0">
              <a:defRPr sz="1600">
                <a:solidFill>
                  <a:schemeClr val="tx1"/>
                </a:solidFill>
                <a:latin typeface="Arial" charset="0"/>
                <a:ea typeface="微软雅黑" pitchFamily="34" charset="-122"/>
              </a:defRPr>
            </a:lvl3pPr>
            <a:lvl4pPr marL="1600200" indent="-228600" eaLnBrk="0" hangingPunct="0">
              <a:defRPr sz="1600">
                <a:solidFill>
                  <a:schemeClr val="tx1"/>
                </a:solidFill>
                <a:latin typeface="Arial" charset="0"/>
                <a:ea typeface="微软雅黑" pitchFamily="34" charset="-122"/>
              </a:defRPr>
            </a:lvl4pPr>
            <a:lvl5pPr marL="2057400" indent="-228600" eaLnBrk="0" hangingPunct="0">
              <a:defRPr sz="1600">
                <a:solidFill>
                  <a:schemeClr val="tx1"/>
                </a:solidFill>
                <a:latin typeface="Arial" charset="0"/>
                <a:ea typeface="微软雅黑" pitchFamily="34" charset="-122"/>
              </a:defRPr>
            </a:lvl5pPr>
            <a:lvl6pPr marL="2514600" indent="-228600" eaLnBrk="0" fontAlgn="base" hangingPunct="0">
              <a:spcBef>
                <a:spcPct val="0"/>
              </a:spcBef>
              <a:spcAft>
                <a:spcPct val="0"/>
              </a:spcAft>
              <a:defRPr sz="1600">
                <a:solidFill>
                  <a:schemeClr val="tx1"/>
                </a:solidFill>
                <a:latin typeface="Arial" charset="0"/>
                <a:ea typeface="微软雅黑" pitchFamily="34" charset="-122"/>
              </a:defRPr>
            </a:lvl6pPr>
            <a:lvl7pPr marL="2971800" indent="-228600" eaLnBrk="0" fontAlgn="base" hangingPunct="0">
              <a:spcBef>
                <a:spcPct val="0"/>
              </a:spcBef>
              <a:spcAft>
                <a:spcPct val="0"/>
              </a:spcAft>
              <a:defRPr sz="1600">
                <a:solidFill>
                  <a:schemeClr val="tx1"/>
                </a:solidFill>
                <a:latin typeface="Arial" charset="0"/>
                <a:ea typeface="微软雅黑" pitchFamily="34" charset="-122"/>
              </a:defRPr>
            </a:lvl7pPr>
            <a:lvl8pPr marL="3429000" indent="-228600" eaLnBrk="0" fontAlgn="base" hangingPunct="0">
              <a:spcBef>
                <a:spcPct val="0"/>
              </a:spcBef>
              <a:spcAft>
                <a:spcPct val="0"/>
              </a:spcAft>
              <a:defRPr sz="1600">
                <a:solidFill>
                  <a:schemeClr val="tx1"/>
                </a:solidFill>
                <a:latin typeface="Arial" charset="0"/>
                <a:ea typeface="微软雅黑" pitchFamily="34" charset="-122"/>
              </a:defRPr>
            </a:lvl8pPr>
            <a:lvl9pPr marL="3886200" indent="-228600" eaLnBrk="0" fontAlgn="base" hangingPunct="0">
              <a:spcBef>
                <a:spcPct val="0"/>
              </a:spcBef>
              <a:spcAft>
                <a:spcPct val="0"/>
              </a:spcAft>
              <a:defRPr sz="1600">
                <a:solidFill>
                  <a:schemeClr val="tx1"/>
                </a:solidFill>
                <a:latin typeface="Arial" charset="0"/>
                <a:ea typeface="微软雅黑" pitchFamily="34" charset="-122"/>
              </a:defRPr>
            </a:lvl9pPr>
          </a:lstStyle>
          <a:p>
            <a:pPr eaLnBrk="1" fontAlgn="auto" hangingPunct="1">
              <a:spcBef>
                <a:spcPts val="0"/>
              </a:spcBef>
              <a:spcAft>
                <a:spcPts val="0"/>
              </a:spcAft>
              <a:defRPr/>
            </a:pPr>
            <a:r>
              <a:rPr lang="zh-CN" altLang="en-US" sz="1200" kern="0" smtClean="0">
                <a:solidFill>
                  <a:srgbClr val="000000"/>
                </a:solidFill>
              </a:rPr>
              <a:t>应用服务 </a:t>
            </a:r>
            <a:endParaRPr lang="en-US" altLang="zh-CN" sz="1200" kern="0" smtClean="0">
              <a:solidFill>
                <a:srgbClr val="000000"/>
              </a:solidFill>
            </a:endParaRPr>
          </a:p>
          <a:p>
            <a:pPr eaLnBrk="1" fontAlgn="auto" hangingPunct="1">
              <a:spcBef>
                <a:spcPts val="0"/>
              </a:spcBef>
              <a:spcAft>
                <a:spcPts val="0"/>
              </a:spcAft>
              <a:defRPr/>
            </a:pPr>
            <a:r>
              <a:rPr lang="zh-CN" altLang="en-US" sz="1200" kern="0" smtClean="0">
                <a:solidFill>
                  <a:srgbClr val="000000"/>
                </a:solidFill>
              </a:rPr>
              <a:t> 器</a:t>
            </a:r>
          </a:p>
        </p:txBody>
      </p:sp>
      <p:sp>
        <p:nvSpPr>
          <p:cNvPr id="29" name="自选图形 58"/>
          <p:cNvSpPr>
            <a:spLocks noChangeArrowheads="1"/>
          </p:cNvSpPr>
          <p:nvPr/>
        </p:nvSpPr>
        <p:spPr bwMode="auto">
          <a:xfrm>
            <a:off x="811213" y="1380927"/>
            <a:ext cx="7937500" cy="315912"/>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动态表单逻辑组件</a:t>
            </a:r>
          </a:p>
        </p:txBody>
      </p:sp>
      <p:sp>
        <p:nvSpPr>
          <p:cNvPr id="30" name="自选图形 58"/>
          <p:cNvSpPr>
            <a:spLocks noChangeArrowheads="1"/>
          </p:cNvSpPr>
          <p:nvPr/>
        </p:nvSpPr>
        <p:spPr bwMode="auto">
          <a:xfrm>
            <a:off x="804863" y="2068314"/>
            <a:ext cx="4573587" cy="315913"/>
          </a:xfrm>
          <a:prstGeom prst="roundRect">
            <a:avLst>
              <a:gd name="adj" fmla="val 16667"/>
            </a:avLst>
          </a:prstGeom>
          <a:solidFill>
            <a:srgbClr val="C00000"/>
          </a:soli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动态表单服务端插件</a:t>
            </a:r>
          </a:p>
        </p:txBody>
      </p:sp>
      <p:sp>
        <p:nvSpPr>
          <p:cNvPr id="31" name="自选图形 58"/>
          <p:cNvSpPr>
            <a:spLocks noChangeArrowheads="1"/>
          </p:cNvSpPr>
          <p:nvPr/>
        </p:nvSpPr>
        <p:spPr bwMode="auto">
          <a:xfrm>
            <a:off x="811213" y="1728589"/>
            <a:ext cx="7937500" cy="315913"/>
          </a:xfrm>
          <a:prstGeom prst="roundRect">
            <a:avLst>
              <a:gd name="adj" fmla="val 16667"/>
            </a:avLst>
          </a:prstGeom>
          <a:gradFill rotWithShape="1">
            <a:gsLst>
              <a:gs pos="0">
                <a:srgbClr val="53A9FF"/>
              </a:gs>
              <a:gs pos="100000">
                <a:srgbClr val="0066CC"/>
              </a:gs>
            </a:gsLst>
            <a:lin ang="5400000" scaled="1"/>
          </a:gra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动态表单服务端编程接口</a:t>
            </a:r>
          </a:p>
        </p:txBody>
      </p:sp>
      <p:sp>
        <p:nvSpPr>
          <p:cNvPr id="32" name="自选图形 14"/>
          <p:cNvSpPr>
            <a:spLocks noChangeArrowheads="1"/>
          </p:cNvSpPr>
          <p:nvPr/>
        </p:nvSpPr>
        <p:spPr bwMode="auto">
          <a:xfrm>
            <a:off x="684213" y="2685852"/>
            <a:ext cx="8208962" cy="423862"/>
          </a:xfrm>
          <a:prstGeom prst="roundRect">
            <a:avLst>
              <a:gd name="adj" fmla="val 6694"/>
            </a:avLst>
          </a:prstGeom>
          <a:solidFill>
            <a:srgbClr val="EAEAEA"/>
          </a:solidFill>
          <a:ln w="6350" algn="ctr">
            <a:solidFill>
              <a:srgbClr val="C0C0C0"/>
            </a:solidFill>
            <a:prstDash val="dash"/>
            <a:round/>
            <a:headEnd/>
            <a:tailEnd/>
          </a:ln>
          <a:effectLst/>
          <a:ex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3" name="TextBox 53"/>
          <p:cNvSpPr txBox="1">
            <a:spLocks noChangeArrowheads="1"/>
          </p:cNvSpPr>
          <p:nvPr/>
        </p:nvSpPr>
        <p:spPr bwMode="auto">
          <a:xfrm>
            <a:off x="0" y="2685852"/>
            <a:ext cx="684213" cy="461962"/>
          </a:xfrm>
          <a:prstGeom prst="rect">
            <a:avLst/>
          </a:prstGeom>
          <a:noFill/>
          <a:ln>
            <a:noFill/>
          </a:ln>
          <a:extLst/>
        </p:spPr>
        <p:txBody>
          <a:bodyPr>
            <a:spAutoFit/>
          </a:bodyPr>
          <a:lstStyle>
            <a:lvl1pPr eaLnBrk="0" hangingPunct="0">
              <a:defRPr sz="1600">
                <a:solidFill>
                  <a:schemeClr val="tx1"/>
                </a:solidFill>
                <a:latin typeface="Arial" charset="0"/>
                <a:ea typeface="微软雅黑" pitchFamily="34" charset="-122"/>
              </a:defRPr>
            </a:lvl1pPr>
            <a:lvl2pPr marL="742950" indent="-285750" eaLnBrk="0" hangingPunct="0">
              <a:defRPr sz="1600">
                <a:solidFill>
                  <a:schemeClr val="tx1"/>
                </a:solidFill>
                <a:latin typeface="Arial" charset="0"/>
                <a:ea typeface="微软雅黑" pitchFamily="34" charset="-122"/>
              </a:defRPr>
            </a:lvl2pPr>
            <a:lvl3pPr marL="1143000" indent="-228600" eaLnBrk="0" hangingPunct="0">
              <a:defRPr sz="1600">
                <a:solidFill>
                  <a:schemeClr val="tx1"/>
                </a:solidFill>
                <a:latin typeface="Arial" charset="0"/>
                <a:ea typeface="微软雅黑" pitchFamily="34" charset="-122"/>
              </a:defRPr>
            </a:lvl3pPr>
            <a:lvl4pPr marL="1600200" indent="-228600" eaLnBrk="0" hangingPunct="0">
              <a:defRPr sz="1600">
                <a:solidFill>
                  <a:schemeClr val="tx1"/>
                </a:solidFill>
                <a:latin typeface="Arial" charset="0"/>
                <a:ea typeface="微软雅黑" pitchFamily="34" charset="-122"/>
              </a:defRPr>
            </a:lvl4pPr>
            <a:lvl5pPr marL="2057400" indent="-228600" eaLnBrk="0" hangingPunct="0">
              <a:defRPr sz="1600">
                <a:solidFill>
                  <a:schemeClr val="tx1"/>
                </a:solidFill>
                <a:latin typeface="Arial" charset="0"/>
                <a:ea typeface="微软雅黑" pitchFamily="34" charset="-122"/>
              </a:defRPr>
            </a:lvl5pPr>
            <a:lvl6pPr marL="2514600" indent="-228600" eaLnBrk="0" fontAlgn="base" hangingPunct="0">
              <a:spcBef>
                <a:spcPct val="0"/>
              </a:spcBef>
              <a:spcAft>
                <a:spcPct val="0"/>
              </a:spcAft>
              <a:defRPr sz="1600">
                <a:solidFill>
                  <a:schemeClr val="tx1"/>
                </a:solidFill>
                <a:latin typeface="Arial" charset="0"/>
                <a:ea typeface="微软雅黑" pitchFamily="34" charset="-122"/>
              </a:defRPr>
            </a:lvl6pPr>
            <a:lvl7pPr marL="2971800" indent="-228600" eaLnBrk="0" fontAlgn="base" hangingPunct="0">
              <a:spcBef>
                <a:spcPct val="0"/>
              </a:spcBef>
              <a:spcAft>
                <a:spcPct val="0"/>
              </a:spcAft>
              <a:defRPr sz="1600">
                <a:solidFill>
                  <a:schemeClr val="tx1"/>
                </a:solidFill>
                <a:latin typeface="Arial" charset="0"/>
                <a:ea typeface="微软雅黑" pitchFamily="34" charset="-122"/>
              </a:defRPr>
            </a:lvl7pPr>
            <a:lvl8pPr marL="3429000" indent="-228600" eaLnBrk="0" fontAlgn="base" hangingPunct="0">
              <a:spcBef>
                <a:spcPct val="0"/>
              </a:spcBef>
              <a:spcAft>
                <a:spcPct val="0"/>
              </a:spcAft>
              <a:defRPr sz="1600">
                <a:solidFill>
                  <a:schemeClr val="tx1"/>
                </a:solidFill>
                <a:latin typeface="Arial" charset="0"/>
                <a:ea typeface="微软雅黑" pitchFamily="34" charset="-122"/>
              </a:defRPr>
            </a:lvl8pPr>
            <a:lvl9pPr marL="3886200" indent="-228600" eaLnBrk="0" fontAlgn="base" hangingPunct="0">
              <a:spcBef>
                <a:spcPct val="0"/>
              </a:spcBef>
              <a:spcAft>
                <a:spcPct val="0"/>
              </a:spcAft>
              <a:defRPr sz="1600">
                <a:solidFill>
                  <a:schemeClr val="tx1"/>
                </a:solidFill>
                <a:latin typeface="Arial" charset="0"/>
                <a:ea typeface="微软雅黑" pitchFamily="34" charset="-122"/>
              </a:defRPr>
            </a:lvl9pPr>
          </a:lstStyle>
          <a:p>
            <a:pPr eaLnBrk="1" fontAlgn="auto" hangingPunct="1">
              <a:spcBef>
                <a:spcPts val="0"/>
              </a:spcBef>
              <a:spcAft>
                <a:spcPts val="0"/>
              </a:spcAft>
              <a:defRPr/>
            </a:pPr>
            <a:r>
              <a:rPr lang="zh-CN" altLang="en-US" sz="1200" kern="0" smtClean="0">
                <a:solidFill>
                  <a:srgbClr val="000000"/>
                </a:solidFill>
              </a:rPr>
              <a:t>数据库服务器</a:t>
            </a:r>
          </a:p>
        </p:txBody>
      </p:sp>
      <p:sp>
        <p:nvSpPr>
          <p:cNvPr id="34" name="圆柱形 25"/>
          <p:cNvSpPr>
            <a:spLocks noChangeArrowheads="1"/>
          </p:cNvSpPr>
          <p:nvPr/>
        </p:nvSpPr>
        <p:spPr bwMode="auto">
          <a:xfrm>
            <a:off x="1187450" y="2776339"/>
            <a:ext cx="1763713" cy="280988"/>
          </a:xfrm>
          <a:prstGeom prst="can">
            <a:avLst>
              <a:gd name="adj" fmla="val 25000"/>
            </a:avLst>
          </a:prstGeom>
          <a:gradFill rotWithShape="1">
            <a:gsLst>
              <a:gs pos="0">
                <a:srgbClr val="53A9FF"/>
              </a:gs>
              <a:gs pos="100000">
                <a:srgbClr val="0066CC"/>
              </a:gs>
            </a:gsLst>
            <a:lin ang="5400000" scaled="1"/>
          </a:gra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元数据</a:t>
            </a:r>
          </a:p>
        </p:txBody>
      </p:sp>
      <p:sp>
        <p:nvSpPr>
          <p:cNvPr id="35" name="圆柱形 55"/>
          <p:cNvSpPr>
            <a:spLocks noChangeArrowheads="1"/>
          </p:cNvSpPr>
          <p:nvPr/>
        </p:nvSpPr>
        <p:spPr bwMode="auto">
          <a:xfrm>
            <a:off x="5972175" y="2776339"/>
            <a:ext cx="1763713" cy="280988"/>
          </a:xfrm>
          <a:prstGeom prst="can">
            <a:avLst>
              <a:gd name="adj" fmla="val 25000"/>
            </a:avLst>
          </a:prstGeom>
          <a:gradFill rotWithShape="1">
            <a:gsLst>
              <a:gs pos="0">
                <a:srgbClr val="53A9FF"/>
              </a:gs>
              <a:gs pos="100000">
                <a:srgbClr val="0066CC"/>
              </a:gs>
            </a:gsLst>
            <a:lin ang="5400000" scaled="1"/>
          </a:gra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业务数据</a:t>
            </a:r>
          </a:p>
        </p:txBody>
      </p:sp>
      <p:sp>
        <p:nvSpPr>
          <p:cNvPr id="36" name="直线 38"/>
          <p:cNvSpPr>
            <a:spLocks noChangeShapeType="1"/>
          </p:cNvSpPr>
          <p:nvPr/>
        </p:nvSpPr>
        <p:spPr bwMode="auto">
          <a:xfrm>
            <a:off x="4678363" y="1153914"/>
            <a:ext cx="1587" cy="153988"/>
          </a:xfrm>
          <a:prstGeom prst="line">
            <a:avLst/>
          </a:prstGeom>
          <a:noFill/>
          <a:ln w="9525">
            <a:solidFill>
              <a:srgbClr val="003B76"/>
            </a:solidFill>
            <a:round/>
            <a:headEnd type="triangle" w="med" len="med"/>
            <a:tailEnd type="triangle" w="med" len="me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7" name="直线 38"/>
          <p:cNvSpPr>
            <a:spLocks noChangeShapeType="1"/>
          </p:cNvSpPr>
          <p:nvPr/>
        </p:nvSpPr>
        <p:spPr bwMode="auto">
          <a:xfrm>
            <a:off x="4762500" y="2469952"/>
            <a:ext cx="3175" cy="215900"/>
          </a:xfrm>
          <a:prstGeom prst="line">
            <a:avLst/>
          </a:prstGeom>
          <a:noFill/>
          <a:ln w="9525">
            <a:solidFill>
              <a:srgbClr val="003B76"/>
            </a:solidFill>
            <a:round/>
            <a:headEnd type="triangle" w="med" len="med"/>
            <a:tailEnd type="triangle" w="med" len="med"/>
          </a:ln>
          <a:effectLst/>
          <a:extLst/>
        </p:spPr>
        <p:txBody>
          <a:bodyPr/>
          <a:lstStyle/>
          <a:p>
            <a:pPr fontAlgn="auto">
              <a:spcBef>
                <a:spcPts val="0"/>
              </a:spcBef>
              <a:spcAft>
                <a:spcPts val="0"/>
              </a:spcAft>
              <a:defRPr/>
            </a:pPr>
            <a:endParaRPr lang="zh-CN" altLang="en-US" sz="1800" kern="0">
              <a:solidFill>
                <a:sysClr val="windowText" lastClr="000000"/>
              </a:solidFill>
              <a:latin typeface="Arial" charset="0"/>
            </a:endParaRPr>
          </a:p>
        </p:txBody>
      </p:sp>
      <p:sp>
        <p:nvSpPr>
          <p:cNvPr id="38" name="自选图形 58"/>
          <p:cNvSpPr>
            <a:spLocks noChangeArrowheads="1"/>
          </p:cNvSpPr>
          <p:nvPr/>
        </p:nvSpPr>
        <p:spPr bwMode="auto">
          <a:xfrm>
            <a:off x="5651500" y="2068314"/>
            <a:ext cx="3097213" cy="315913"/>
          </a:xfrm>
          <a:prstGeom prst="roundRect">
            <a:avLst>
              <a:gd name="adj" fmla="val 16667"/>
            </a:avLst>
          </a:prstGeom>
          <a:solidFill>
            <a:srgbClr val="C00000"/>
          </a:solidFill>
          <a:ln>
            <a:noFill/>
          </a:ln>
          <a:effectLst/>
          <a:extLst/>
        </p:spPr>
        <p:txBody>
          <a:bodyPr wrap="none" anchor="ctr"/>
          <a:lstStyle/>
          <a:p>
            <a:pPr algn="ctr" fontAlgn="auto">
              <a:spcBef>
                <a:spcPts val="0"/>
              </a:spcBef>
              <a:spcAft>
                <a:spcPts val="0"/>
              </a:spcAft>
              <a:defRPr/>
            </a:pPr>
            <a:r>
              <a:rPr lang="zh-CN" altLang="en-US" sz="1200" kern="0">
                <a:solidFill>
                  <a:srgbClr val="FFFFFF"/>
                </a:solidFill>
                <a:latin typeface="Arial" charset="0"/>
              </a:rPr>
              <a:t>校验规则</a:t>
            </a:r>
          </a:p>
        </p:txBody>
      </p:sp>
    </p:spTree>
    <p:extLst>
      <p:ext uri="{BB962C8B-B14F-4D97-AF65-F5344CB8AC3E}">
        <p14:creationId xmlns:p14="http://schemas.microsoft.com/office/powerpoint/2010/main" val="35058638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案例</a:t>
            </a:r>
            <a:r>
              <a:rPr lang="zh-CN" altLang="en-US" dirty="0"/>
              <a:t>演示：</a:t>
            </a:r>
          </a:p>
          <a:p>
            <a:r>
              <a:rPr lang="zh-CN" altLang="en-US" dirty="0" smtClean="0"/>
              <a:t>创建一个动态表单，在该动态表单上添加一个按钮，点击该按钮后显示另外一个动态表单。</a:t>
            </a:r>
            <a:endParaRPr lang="zh-CN" altLang="en-US" dirty="0"/>
          </a:p>
        </p:txBody>
      </p:sp>
      <p:sp>
        <p:nvSpPr>
          <p:cNvPr id="3" name="标题 2"/>
          <p:cNvSpPr>
            <a:spLocks noGrp="1"/>
          </p:cNvSpPr>
          <p:nvPr>
            <p:ph type="title"/>
          </p:nvPr>
        </p:nvSpPr>
        <p:spPr/>
        <p:txBody>
          <a:bodyPr/>
          <a:lstStyle/>
          <a:p>
            <a:r>
              <a:rPr lang="zh-CN" altLang="en-US" dirty="0"/>
              <a:t>案例</a:t>
            </a:r>
            <a:r>
              <a:rPr lang="zh-CN" altLang="en-US" dirty="0" smtClean="0"/>
              <a:t>演示</a:t>
            </a:r>
            <a:r>
              <a:rPr lang="en-US" altLang="zh-CN" dirty="0" smtClean="0"/>
              <a:t>-</a:t>
            </a:r>
            <a:r>
              <a:rPr lang="zh-CN" altLang="en-US" dirty="0" smtClean="0"/>
              <a:t>动态表单插件</a:t>
            </a:r>
            <a:endParaRPr lang="zh-CN" altLang="en-US" dirty="0"/>
          </a:p>
        </p:txBody>
      </p:sp>
    </p:spTree>
    <p:extLst>
      <p:ext uri="{BB962C8B-B14F-4D97-AF65-F5344CB8AC3E}">
        <p14:creationId xmlns:p14="http://schemas.microsoft.com/office/powerpoint/2010/main" val="16340177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76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custDataLst>
              <p:tags r:id="rId1"/>
            </p:custDataLst>
          </p:nvPr>
        </p:nvSpPr>
        <p:spPr bwMode="auto">
          <a:xfrm>
            <a:off x="1072183" y="699542"/>
            <a:ext cx="1863328" cy="40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pPr eaLnBrk="1" hangingPunct="1"/>
            <a:r>
              <a:rPr lang="en-US" altLang="zh-CN" sz="2700" dirty="0">
                <a:latin typeface="Impact" panose="020B0806030902050204" pitchFamily="34" charset="0"/>
                <a:ea typeface="华文隶书" pitchFamily="2" charset="-122"/>
                <a:cs typeface="Verdana" panose="020B0604030504040204" pitchFamily="34" charset="0"/>
              </a:rPr>
              <a:t>Content</a:t>
            </a:r>
            <a:endParaRPr lang="zh-CN" altLang="en-US" sz="2700" dirty="0">
              <a:latin typeface="Impact" panose="020B0806030902050204" pitchFamily="34" charset="0"/>
              <a:ea typeface="华文隶书" pitchFamily="2" charset="-122"/>
              <a:cs typeface="Verdana" panose="020B0604030504040204" pitchFamily="34" charset="0"/>
            </a:endParaRPr>
          </a:p>
        </p:txBody>
      </p:sp>
      <p:cxnSp>
        <p:nvCxnSpPr>
          <p:cNvPr id="14" name="直接连接符 13"/>
          <p:cNvCxnSpPr/>
          <p:nvPr>
            <p:custDataLst>
              <p:tags r:id="rId2"/>
            </p:custDataLst>
          </p:nvPr>
        </p:nvCxnSpPr>
        <p:spPr>
          <a:xfrm>
            <a:off x="2395067" y="791368"/>
            <a:ext cx="0" cy="2242690"/>
          </a:xfrm>
          <a:prstGeom prst="line">
            <a:avLst/>
          </a:prstGeom>
          <a:noFill/>
          <a:ln w="12700" cap="flat" cmpd="sng" algn="ctr">
            <a:solidFill>
              <a:schemeClr val="bg2">
                <a:lumMod val="90000"/>
              </a:schemeClr>
            </a:solidFill>
            <a:prstDash val="solid"/>
          </a:ln>
          <a:effectLst/>
        </p:spPr>
      </p:cxnSp>
      <p:cxnSp>
        <p:nvCxnSpPr>
          <p:cNvPr id="15" name="直接连接符 14"/>
          <p:cNvCxnSpPr/>
          <p:nvPr>
            <p:custDataLst>
              <p:tags r:id="rId3"/>
            </p:custDataLst>
          </p:nvPr>
        </p:nvCxnSpPr>
        <p:spPr>
          <a:xfrm>
            <a:off x="987101" y="1131590"/>
            <a:ext cx="2025254" cy="0"/>
          </a:xfrm>
          <a:prstGeom prst="line">
            <a:avLst/>
          </a:prstGeom>
          <a:noFill/>
          <a:ln w="12700" cap="flat" cmpd="sng" algn="ctr">
            <a:solidFill>
              <a:schemeClr val="bg2">
                <a:lumMod val="90000"/>
              </a:schemeClr>
            </a:solidFill>
            <a:prstDash val="solid"/>
          </a:ln>
          <a:effectLst/>
        </p:spPr>
      </p:cxnSp>
      <p:sp>
        <p:nvSpPr>
          <p:cNvPr id="16" name="TextBox 33"/>
          <p:cNvSpPr txBox="1"/>
          <p:nvPr>
            <p:custDataLst>
              <p:tags r:id="rId4"/>
            </p:custDataLst>
          </p:nvPr>
        </p:nvSpPr>
        <p:spPr>
          <a:xfrm>
            <a:off x="1869792" y="1448197"/>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01</a:t>
            </a:r>
          </a:p>
        </p:txBody>
      </p:sp>
      <p:sp>
        <p:nvSpPr>
          <p:cNvPr id="17" name="TextBox 34"/>
          <p:cNvSpPr txBox="1"/>
          <p:nvPr>
            <p:custDataLst>
              <p:tags r:id="rId5"/>
            </p:custDataLst>
          </p:nvPr>
        </p:nvSpPr>
        <p:spPr>
          <a:xfrm>
            <a:off x="1869792" y="1979309"/>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02</a:t>
            </a:r>
          </a:p>
        </p:txBody>
      </p:sp>
      <p:sp>
        <p:nvSpPr>
          <p:cNvPr id="18" name="TextBox 35"/>
          <p:cNvSpPr txBox="1"/>
          <p:nvPr>
            <p:custDataLst>
              <p:tags r:id="rId6"/>
            </p:custDataLst>
          </p:nvPr>
        </p:nvSpPr>
        <p:spPr>
          <a:xfrm>
            <a:off x="1869792" y="2519946"/>
            <a:ext cx="527447" cy="480131"/>
          </a:xfrm>
          <a:prstGeom prst="rect">
            <a:avLst/>
          </a:prstGeom>
          <a:noFill/>
        </p:spPr>
        <p:txBody>
          <a:bodyPr>
            <a:spAutoFit/>
          </a:bodyPr>
          <a:lstStyle/>
          <a:p>
            <a:pPr algn="r" fontAlgn="auto">
              <a:lnSpc>
                <a:spcPct val="120000"/>
              </a:lnSpc>
              <a:spcBef>
                <a:spcPts val="0"/>
              </a:spcBef>
              <a:spcAft>
                <a:spcPts val="0"/>
              </a:spcAft>
              <a:defRPr/>
            </a:pPr>
            <a:r>
              <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a:t>
            </a:r>
            <a:r>
              <a:rPr lang="en-US" altLang="zh-CN"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3</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19" name="矩形 18"/>
          <p:cNvSpPr/>
          <p:nvPr>
            <p:custDataLst>
              <p:tags r:id="rId7"/>
            </p:custDataLst>
          </p:nvPr>
        </p:nvSpPr>
        <p:spPr>
          <a:xfrm>
            <a:off x="2402002" y="1510638"/>
            <a:ext cx="2169998"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fontAlgn="auto">
              <a:spcBef>
                <a:spcPts val="0"/>
              </a:spcBef>
              <a:spcAft>
                <a:spcPts val="0"/>
              </a:spcAft>
              <a:defRPr/>
            </a:pPr>
            <a:r>
              <a:rPr lang="zh-CN" altLang="en-US" sz="1400" b="1" kern="0" dirty="0" smtClean="0">
                <a:solidFill>
                  <a:srgbClr val="FFFFFF"/>
                </a:solidFill>
                <a:latin typeface="+mj-ea"/>
                <a:ea typeface="+mj-ea"/>
                <a:cs typeface="Arial" panose="020B0604020202020204" pitchFamily="34" charset="0"/>
              </a:rPr>
              <a:t>金蝶云星空插件架构概述</a:t>
            </a:r>
            <a:endParaRPr lang="en-US" sz="1400" b="1" kern="0" dirty="0">
              <a:solidFill>
                <a:srgbClr val="FFFFFF"/>
              </a:solidFill>
              <a:latin typeface="+mj-ea"/>
              <a:ea typeface="+mj-ea"/>
              <a:cs typeface="Arial" panose="020B0604020202020204" pitchFamily="34" charset="0"/>
            </a:endParaRPr>
          </a:p>
        </p:txBody>
      </p:sp>
      <p:sp>
        <p:nvSpPr>
          <p:cNvPr id="20" name="矩形 19"/>
          <p:cNvSpPr/>
          <p:nvPr>
            <p:custDataLst>
              <p:tags r:id="rId8"/>
            </p:custDataLst>
          </p:nvPr>
        </p:nvSpPr>
        <p:spPr>
          <a:xfrm>
            <a:off x="2402002" y="2045229"/>
            <a:ext cx="2458030" cy="323850"/>
          </a:xfrm>
          <a:prstGeom prst="rect">
            <a:avLst/>
          </a:prstGeom>
          <a:solidFill>
            <a:srgbClr val="FF6600"/>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业务插件介绍</a:t>
            </a:r>
            <a:endParaRPr lang="zh-CN" altLang="en-US" sz="1400" b="1" kern="0" dirty="0">
              <a:solidFill>
                <a:srgbClr val="FFFFFF"/>
              </a:solidFill>
              <a:latin typeface="+mj-ea"/>
              <a:ea typeface="+mj-ea"/>
              <a:cs typeface="Arial" panose="020B0604020202020204" pitchFamily="34" charset="0"/>
            </a:endParaRPr>
          </a:p>
        </p:txBody>
      </p:sp>
      <p:sp>
        <p:nvSpPr>
          <p:cNvPr id="21" name="矩形 20"/>
          <p:cNvSpPr/>
          <p:nvPr>
            <p:custDataLst>
              <p:tags r:id="rId9"/>
            </p:custDataLst>
          </p:nvPr>
        </p:nvSpPr>
        <p:spPr>
          <a:xfrm>
            <a:off x="2402002" y="2588154"/>
            <a:ext cx="2746062"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插件开发介绍</a:t>
            </a:r>
            <a:endParaRPr lang="zh-CN" altLang="en-US" sz="1400" b="1" kern="0" dirty="0">
              <a:solidFill>
                <a:srgbClr val="FFFFFF"/>
              </a:solidFill>
              <a:latin typeface="+mj-ea"/>
              <a:ea typeface="+mj-ea"/>
              <a:cs typeface="Arial" panose="020B0604020202020204" pitchFamily="34" charset="0"/>
            </a:endParaRPr>
          </a:p>
        </p:txBody>
      </p:sp>
      <p:sp>
        <p:nvSpPr>
          <p:cNvPr id="22" name="TextBox 35"/>
          <p:cNvSpPr txBox="1"/>
          <p:nvPr>
            <p:custDataLst>
              <p:tags r:id="rId10"/>
            </p:custDataLst>
          </p:nvPr>
        </p:nvSpPr>
        <p:spPr>
          <a:xfrm>
            <a:off x="1865054" y="3057520"/>
            <a:ext cx="527447" cy="439095"/>
          </a:xfrm>
          <a:prstGeom prst="rect">
            <a:avLst/>
          </a:prstGeom>
          <a:noFill/>
        </p:spPr>
        <p:txBody>
          <a:bodyPr>
            <a:spAutoFit/>
          </a:bodyPr>
          <a:lstStyle/>
          <a:p>
            <a:pPr algn="r" fontAlgn="auto">
              <a:lnSpc>
                <a:spcPct val="120000"/>
              </a:lnSpc>
              <a:spcBef>
                <a:spcPts val="0"/>
              </a:spcBef>
              <a:spcAft>
                <a:spcPts val="0"/>
              </a:spcAft>
              <a:defRPr/>
            </a:pPr>
            <a:r>
              <a:rPr lang="en-US" sz="2100" kern="0" dirty="0" smtClean="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rPr>
              <a:t>04</a:t>
            </a:r>
            <a:endParaRPr lang="en-US" sz="2100" kern="0" dirty="0">
              <a:solidFill>
                <a:schemeClr val="tx1">
                  <a:lumMod val="50000"/>
                  <a:lumOff val="50000"/>
                </a:schemeClr>
              </a:solidFill>
              <a:latin typeface="Impact" panose="020B0806030902050204" pitchFamily="34" charset="0"/>
              <a:ea typeface="华文隶书" panose="02010800040101010101" pitchFamily="2" charset="-122"/>
              <a:cs typeface="Verdana" panose="020B0604030504040204" pitchFamily="34" charset="0"/>
            </a:endParaRPr>
          </a:p>
        </p:txBody>
      </p:sp>
      <p:sp>
        <p:nvSpPr>
          <p:cNvPr id="23" name="矩形 22"/>
          <p:cNvSpPr/>
          <p:nvPr>
            <p:custDataLst>
              <p:tags r:id="rId11"/>
            </p:custDataLst>
          </p:nvPr>
        </p:nvSpPr>
        <p:spPr>
          <a:xfrm>
            <a:off x="2402235" y="3125728"/>
            <a:ext cx="3033861" cy="323850"/>
          </a:xfrm>
          <a:prstGeom prst="rect">
            <a:avLst/>
          </a:prstGeom>
          <a:solidFill>
            <a:schemeClr val="accent1"/>
          </a:solidFill>
          <a:ln w="25400" cap="flat" cmpd="sng" algn="ctr">
            <a:noFill/>
            <a:prstDash val="solid"/>
          </a:ln>
          <a:effectLst/>
        </p:spPr>
        <p:txBody>
          <a:bodyPr lIns="67500" tIns="35100" rIns="67500" bIns="35100" anchor="ctr">
            <a:normAutofit/>
          </a:bodyPr>
          <a:lstStyle/>
          <a:p>
            <a:pPr>
              <a:defRPr/>
            </a:pPr>
            <a:r>
              <a:rPr lang="zh-CN" altLang="en-US" sz="1400" b="1" kern="0" dirty="0" smtClean="0">
                <a:solidFill>
                  <a:srgbClr val="FFFFFF"/>
                </a:solidFill>
                <a:latin typeface="+mj-ea"/>
                <a:ea typeface="+mj-ea"/>
                <a:cs typeface="Arial" panose="020B0604020202020204" pitchFamily="34" charset="0"/>
              </a:rPr>
              <a:t>案例演练</a:t>
            </a:r>
            <a:endParaRPr lang="zh-CN" altLang="en-US" sz="1400" b="1" kern="0" dirty="0">
              <a:solidFill>
                <a:srgbClr val="FFFFFF"/>
              </a:solidFill>
              <a:latin typeface="+mj-ea"/>
              <a:ea typeface="+mj-ea"/>
              <a:cs typeface="Arial" panose="020B0604020202020204" pitchFamily="34" charset="0"/>
            </a:endParaRPr>
          </a:p>
        </p:txBody>
      </p:sp>
    </p:spTree>
    <p:extLst>
      <p:ext uri="{BB962C8B-B14F-4D97-AF65-F5344CB8AC3E}">
        <p14:creationId xmlns:p14="http://schemas.microsoft.com/office/powerpoint/2010/main" val="2411426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a:buClr>
                <a:srgbClr val="003399"/>
              </a:buClr>
              <a:defRPr/>
            </a:pPr>
            <a:r>
              <a:rPr lang="en-US" altLang="zh-CN" b="1" dirty="0">
                <a:solidFill>
                  <a:srgbClr val="00478A"/>
                </a:solidFill>
                <a:latin typeface="微软雅黑" pitchFamily="34" charset="-122"/>
                <a:ea typeface="微软雅黑" pitchFamily="34" charset="-122"/>
              </a:rPr>
              <a:t>BOS</a:t>
            </a:r>
            <a:r>
              <a:rPr lang="zh-CN" altLang="en-US" b="1" dirty="0">
                <a:solidFill>
                  <a:srgbClr val="00478A"/>
                </a:solidFill>
                <a:latin typeface="微软雅黑" pitchFamily="34" charset="-122"/>
                <a:ea typeface="微软雅黑" pitchFamily="34" charset="-122"/>
              </a:rPr>
              <a:t>业务插件用以解决什么问题？</a:t>
            </a:r>
          </a:p>
          <a:p>
            <a:pPr>
              <a:buClr>
                <a:srgbClr val="003399"/>
              </a:buClr>
              <a:defRPr/>
            </a:pPr>
            <a:endParaRPr lang="zh-CN" altLang="en-US" b="1" dirty="0">
              <a:solidFill>
                <a:srgbClr val="00478A"/>
              </a:solidFill>
              <a:latin typeface="微软雅黑" pitchFamily="34" charset="-122"/>
              <a:ea typeface="微软雅黑" pitchFamily="34" charset="-122"/>
            </a:endParaRPr>
          </a:p>
          <a:p>
            <a:pPr marL="742950" lvl="2" indent="-342900">
              <a:buSzPct val="100000"/>
              <a:buFont typeface="Arial" pitchFamily="34" charset="0"/>
              <a:buBlip>
                <a:blip r:embed="rId2"/>
              </a:buBlip>
              <a:defRPr/>
            </a:pPr>
            <a:r>
              <a:rPr lang="zh-CN" altLang="en-US" sz="1600" dirty="0"/>
              <a:t>标准业务对象的的业务逻辑应用：</a:t>
            </a:r>
          </a:p>
          <a:p>
            <a:pPr marL="1200150" lvl="3" indent="-342900">
              <a:buSzPct val="100000"/>
              <a:buFont typeface="Arial" pitchFamily="34" charset="0"/>
              <a:buBlip>
                <a:blip r:embed="rId2"/>
              </a:buBlip>
              <a:defRPr/>
            </a:pPr>
            <a:r>
              <a:rPr lang="zh-CN" altLang="en-US" sz="1400" dirty="0"/>
              <a:t>标准业务对象没有实现的控制；</a:t>
            </a:r>
          </a:p>
          <a:p>
            <a:pPr marL="1200150" lvl="3" indent="-342900">
              <a:buSzPct val="100000"/>
              <a:buFont typeface="Arial" pitchFamily="34" charset="0"/>
              <a:buBlip>
                <a:blip r:embed="rId2"/>
              </a:buBlip>
              <a:defRPr/>
            </a:pPr>
            <a:r>
              <a:rPr lang="zh-CN" altLang="en-US" sz="1400" dirty="0"/>
              <a:t>已有操作和服务未支持的功能；</a:t>
            </a:r>
          </a:p>
          <a:p>
            <a:pPr marL="1200150" lvl="3" indent="-342900">
              <a:buSzPct val="100000"/>
              <a:buFont typeface="Arial" pitchFamily="34" charset="0"/>
              <a:buBlip>
                <a:blip r:embed="rId2"/>
              </a:buBlip>
              <a:defRPr/>
            </a:pPr>
            <a:r>
              <a:rPr lang="zh-CN" altLang="en-US" sz="1400" dirty="0"/>
              <a:t>更灵活的控制方式和客户化定制；</a:t>
            </a:r>
          </a:p>
          <a:p>
            <a:pPr marL="742950" lvl="2" indent="-342900">
              <a:buSzPct val="100000"/>
              <a:buFont typeface="Arial" pitchFamily="34" charset="0"/>
              <a:buBlip>
                <a:blip r:embed="rId2"/>
              </a:buBlip>
              <a:defRPr/>
            </a:pPr>
            <a:r>
              <a:rPr lang="zh-CN" altLang="en-US" sz="1600" dirty="0"/>
              <a:t>客户二次开发的需求； </a:t>
            </a:r>
          </a:p>
          <a:p>
            <a:pPr marL="1200150" lvl="3" indent="-342900">
              <a:buSzPct val="100000"/>
              <a:buFont typeface="Arial" pitchFamily="34" charset="0"/>
              <a:buBlip>
                <a:blip r:embed="rId2"/>
              </a:buBlip>
              <a:defRPr/>
            </a:pPr>
            <a:r>
              <a:rPr lang="zh-CN" altLang="en-US" sz="1400" dirty="0"/>
              <a:t>快速开发、快速实施、快速应用；</a:t>
            </a:r>
          </a:p>
          <a:p>
            <a:pPr marL="1200150" lvl="3" indent="-342900">
              <a:buSzPct val="100000"/>
              <a:buFont typeface="Arial" pitchFamily="34" charset="0"/>
              <a:buBlip>
                <a:blip r:embed="rId2"/>
              </a:buBlip>
              <a:defRPr/>
            </a:pPr>
            <a:r>
              <a:rPr lang="zh-CN" altLang="en-US" sz="1400" dirty="0"/>
              <a:t>可配置，可测试，快速部署；</a:t>
            </a:r>
          </a:p>
          <a:p>
            <a:pPr marL="1200150" lvl="3" indent="-342900">
              <a:buSzPct val="100000"/>
              <a:buFont typeface="Arial" pitchFamily="34" charset="0"/>
              <a:buBlip>
                <a:blip r:embed="rId2"/>
              </a:buBlip>
              <a:defRPr/>
            </a:pPr>
            <a:endParaRPr lang="zh-CN" altLang="en-US" sz="1400" dirty="0"/>
          </a:p>
          <a:p>
            <a:pPr marL="342900" lvl="3" indent="-342900">
              <a:buClr>
                <a:srgbClr val="003399"/>
              </a:buClr>
              <a:buSzPct val="100000"/>
              <a:buFont typeface="Arial" pitchFamily="34" charset="0"/>
              <a:buBlip>
                <a:blip r:embed="rId2"/>
              </a:buBlip>
              <a:defRPr/>
            </a:pPr>
            <a:r>
              <a:rPr lang="zh-CN" altLang="en-US" sz="1800" b="1" dirty="0">
                <a:solidFill>
                  <a:srgbClr val="00478A"/>
                </a:solidFill>
                <a:latin typeface="微软雅黑" pitchFamily="34" charset="-122"/>
                <a:ea typeface="微软雅黑" pitchFamily="34" charset="-122"/>
              </a:rPr>
              <a:t>有哪些插件？</a:t>
            </a:r>
          </a:p>
          <a:p>
            <a:pPr marL="342900" lvl="3" indent="-342900">
              <a:buClr>
                <a:srgbClr val="003399"/>
              </a:buClr>
              <a:buSzPct val="100000"/>
              <a:buFont typeface="Arial" pitchFamily="34" charset="0"/>
              <a:buBlip>
                <a:blip r:embed="rId2"/>
              </a:buBlip>
              <a:defRPr/>
            </a:pPr>
            <a:endParaRPr lang="zh-CN" altLang="en-US" sz="1800" b="1" dirty="0">
              <a:solidFill>
                <a:srgbClr val="00478A"/>
              </a:solidFill>
              <a:latin typeface="微软雅黑" pitchFamily="34" charset="-122"/>
              <a:ea typeface="微软雅黑" pitchFamily="34" charset="-122"/>
            </a:endParaRPr>
          </a:p>
          <a:p>
            <a:pPr marL="742950" lvl="2" indent="-342900">
              <a:buClr>
                <a:srgbClr val="003399"/>
              </a:buClr>
              <a:buSzPct val="100000"/>
              <a:buFont typeface="Arial" pitchFamily="34" charset="0"/>
              <a:buBlip>
                <a:blip r:embed="rId2"/>
              </a:buBlip>
              <a:defRPr/>
            </a:pPr>
            <a:r>
              <a:rPr lang="en-US" altLang="zh-CN" sz="1600" dirty="0"/>
              <a:t>Web</a:t>
            </a:r>
            <a:r>
              <a:rPr lang="zh-CN" altLang="en-US" sz="1600" dirty="0"/>
              <a:t>层</a:t>
            </a:r>
          </a:p>
          <a:p>
            <a:pPr marL="1200150" lvl="3" indent="-342900">
              <a:buClr>
                <a:srgbClr val="003399"/>
              </a:buClr>
              <a:buSzPct val="100000"/>
              <a:buFont typeface="Arial" pitchFamily="34" charset="0"/>
              <a:buBlip>
                <a:blip r:embed="rId2"/>
              </a:buBlip>
              <a:defRPr/>
            </a:pPr>
            <a:r>
              <a:rPr lang="zh-CN" altLang="en-US" sz="1400" dirty="0"/>
              <a:t>表单插件</a:t>
            </a:r>
          </a:p>
          <a:p>
            <a:pPr marL="1200150" lvl="3" indent="-342900">
              <a:buClr>
                <a:srgbClr val="003399"/>
              </a:buClr>
              <a:buSzPct val="100000"/>
              <a:buFont typeface="Arial" pitchFamily="34" charset="0"/>
              <a:buBlip>
                <a:blip r:embed="rId2"/>
              </a:buBlip>
              <a:defRPr/>
            </a:pPr>
            <a:r>
              <a:rPr lang="zh-CN" altLang="en-US" sz="1400" dirty="0"/>
              <a:t>列表插件</a:t>
            </a:r>
          </a:p>
          <a:p>
            <a:pPr marL="1200150" lvl="3" indent="-342900">
              <a:buClr>
                <a:srgbClr val="003399"/>
              </a:buClr>
              <a:buSzPct val="100000"/>
              <a:buFont typeface="Arial" pitchFamily="34" charset="0"/>
              <a:buBlip>
                <a:blip r:embed="rId2"/>
              </a:buBlip>
              <a:defRPr/>
            </a:pPr>
            <a:r>
              <a:rPr lang="zh-CN" altLang="en-US" sz="1400" dirty="0"/>
              <a:t>表单构建插件</a:t>
            </a:r>
          </a:p>
          <a:p>
            <a:pPr marL="742950" lvl="2" indent="-342900">
              <a:buClr>
                <a:srgbClr val="003399"/>
              </a:buClr>
              <a:buSzPct val="100000"/>
              <a:buFont typeface="Arial" pitchFamily="34" charset="0"/>
              <a:buBlip>
                <a:blip r:embed="rId2"/>
              </a:buBlip>
              <a:defRPr/>
            </a:pPr>
            <a:r>
              <a:rPr lang="en-US" altLang="zh-CN" sz="1600" dirty="0"/>
              <a:t>App</a:t>
            </a:r>
            <a:r>
              <a:rPr lang="zh-CN" altLang="en-US" sz="1600" dirty="0"/>
              <a:t>层</a:t>
            </a:r>
          </a:p>
          <a:p>
            <a:pPr marL="1200150" lvl="3" indent="-342900">
              <a:buClr>
                <a:srgbClr val="003399"/>
              </a:buClr>
              <a:buSzPct val="100000"/>
              <a:buFont typeface="Arial" pitchFamily="34" charset="0"/>
              <a:buBlip>
                <a:blip r:embed="rId2"/>
              </a:buBlip>
              <a:defRPr/>
            </a:pPr>
            <a:r>
              <a:rPr lang="zh-CN" altLang="en-US" sz="1400" dirty="0"/>
              <a:t>服务插件</a:t>
            </a:r>
          </a:p>
          <a:p>
            <a:pPr marL="800100" lvl="4" indent="-342900">
              <a:buClr>
                <a:srgbClr val="003399"/>
              </a:buClr>
              <a:buSzPct val="100000"/>
              <a:buFont typeface="Arial" pitchFamily="34" charset="0"/>
              <a:buBlip>
                <a:blip r:embed="rId2"/>
              </a:buBlip>
              <a:defRPr/>
            </a:pPr>
            <a:endParaRPr lang="zh-CN" altLang="en-US" sz="1800" b="1" dirty="0">
              <a:solidFill>
                <a:srgbClr val="00478A"/>
              </a:solidFill>
              <a:latin typeface="微软雅黑" pitchFamily="34" charset="-122"/>
              <a:ea typeface="微软雅黑" pitchFamily="34" charset="-122"/>
            </a:endParaRPr>
          </a:p>
          <a:p>
            <a:endParaRPr lang="zh-CN" altLang="en-US" dirty="0"/>
          </a:p>
        </p:txBody>
      </p:sp>
      <p:sp>
        <p:nvSpPr>
          <p:cNvPr id="3" name="标题 2"/>
          <p:cNvSpPr>
            <a:spLocks noGrp="1"/>
          </p:cNvSpPr>
          <p:nvPr>
            <p:ph type="title"/>
          </p:nvPr>
        </p:nvSpPr>
        <p:spPr/>
        <p:txBody>
          <a:bodyPr/>
          <a:lstStyle/>
          <a:p>
            <a:r>
              <a:rPr lang="en-US" altLang="zh-CN" dirty="0"/>
              <a:t>BOS</a:t>
            </a:r>
            <a:r>
              <a:rPr lang="zh-CN" altLang="en-US" dirty="0"/>
              <a:t>业务插件开发概览</a:t>
            </a:r>
          </a:p>
        </p:txBody>
      </p:sp>
    </p:spTree>
    <p:extLst>
      <p:ext uri="{BB962C8B-B14F-4D97-AF65-F5344CB8AC3E}">
        <p14:creationId xmlns:p14="http://schemas.microsoft.com/office/powerpoint/2010/main" val="1443729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a:buClr>
                <a:srgbClr val="003399"/>
              </a:buClr>
              <a:defRPr/>
            </a:pPr>
            <a:r>
              <a:rPr lang="zh-CN" altLang="en-US" b="1" dirty="0">
                <a:solidFill>
                  <a:srgbClr val="00478A"/>
                </a:solidFill>
                <a:latin typeface="微软雅黑" pitchFamily="34" charset="-122"/>
                <a:ea typeface="微软雅黑" pitchFamily="34" charset="-122"/>
              </a:rPr>
              <a:t>插件接口特性</a:t>
            </a:r>
          </a:p>
          <a:p>
            <a:pPr>
              <a:buClr>
                <a:srgbClr val="003399"/>
              </a:buClr>
              <a:defRPr/>
            </a:pPr>
            <a:endParaRPr lang="zh-CN" altLang="en-US" b="1" dirty="0">
              <a:solidFill>
                <a:srgbClr val="00478A"/>
              </a:solidFill>
              <a:latin typeface="微软雅黑" pitchFamily="34" charset="-122"/>
              <a:ea typeface="微软雅黑" pitchFamily="34" charset="-122"/>
            </a:endParaRPr>
          </a:p>
          <a:p>
            <a:pPr marL="742950" lvl="2" indent="-342900">
              <a:buSzPct val="100000"/>
              <a:buFont typeface="Arial" pitchFamily="34" charset="0"/>
              <a:buBlip>
                <a:blip r:embed="rId2"/>
              </a:buBlip>
              <a:defRPr/>
            </a:pPr>
            <a:r>
              <a:rPr lang="zh-CN" altLang="en-US" sz="1600" dirty="0"/>
              <a:t>使用</a:t>
            </a:r>
            <a:r>
              <a:rPr lang="en-US" altLang="zh-CN" sz="1600" dirty="0"/>
              <a:t>C# 4.0</a:t>
            </a:r>
          </a:p>
          <a:p>
            <a:pPr marL="742950" lvl="2" indent="-342900">
              <a:buSzPct val="100000"/>
              <a:buFont typeface="Arial" pitchFamily="34" charset="0"/>
              <a:buBlip>
                <a:blip r:embed="rId2"/>
              </a:buBlip>
              <a:defRPr/>
            </a:pPr>
            <a:endParaRPr lang="en-US" altLang="zh-CN" sz="1600" dirty="0"/>
          </a:p>
          <a:p>
            <a:pPr marL="742950" lvl="2" indent="-342900">
              <a:buSzPct val="100000"/>
              <a:buFont typeface="Arial" pitchFamily="34" charset="0"/>
              <a:buBlip>
                <a:blip r:embed="rId2"/>
              </a:buBlip>
              <a:defRPr/>
            </a:pPr>
            <a:r>
              <a:rPr lang="zh-CN" altLang="en-US" sz="1600" dirty="0"/>
              <a:t>支持继承和扩展</a:t>
            </a:r>
          </a:p>
          <a:p>
            <a:pPr marL="1200150" lvl="3" indent="-342900">
              <a:buSzPct val="100000"/>
              <a:buFont typeface="Arial" pitchFamily="34" charset="0"/>
              <a:buBlip>
                <a:blip r:embed="rId2"/>
              </a:buBlip>
              <a:defRPr/>
            </a:pPr>
            <a:endParaRPr lang="zh-CN" altLang="en-US" sz="1400" dirty="0"/>
          </a:p>
          <a:p>
            <a:pPr marL="742950" lvl="2" indent="-342900">
              <a:buSzPct val="100000"/>
              <a:buFont typeface="Arial" pitchFamily="34" charset="0"/>
              <a:buBlip>
                <a:blip r:embed="rId2"/>
              </a:buBlip>
              <a:defRPr/>
            </a:pPr>
            <a:r>
              <a:rPr lang="zh-CN" altLang="en-US" sz="1600" dirty="0"/>
              <a:t>已封装业务插件； </a:t>
            </a:r>
          </a:p>
          <a:p>
            <a:pPr marL="1200150" lvl="3" indent="-342900">
              <a:buSzPct val="100000"/>
              <a:buFont typeface="Arial" pitchFamily="34" charset="0"/>
              <a:buBlip>
                <a:blip r:embed="rId2"/>
              </a:buBlip>
              <a:defRPr/>
            </a:pPr>
            <a:r>
              <a:rPr lang="zh-CN" altLang="en-US" sz="1400" dirty="0"/>
              <a:t>组织控制；</a:t>
            </a:r>
          </a:p>
          <a:p>
            <a:pPr marL="1200150" lvl="3" indent="-342900">
              <a:buSzPct val="100000"/>
              <a:buFont typeface="Arial" pitchFamily="34" charset="0"/>
              <a:buBlip>
                <a:blip r:embed="rId2"/>
              </a:buBlip>
              <a:defRPr/>
            </a:pPr>
            <a:r>
              <a:rPr lang="zh-CN" altLang="en-US" sz="1400" dirty="0"/>
              <a:t>基础资料分配</a:t>
            </a:r>
          </a:p>
          <a:p>
            <a:pPr marL="1200150" lvl="3" indent="-342900">
              <a:buSzPct val="100000"/>
              <a:buFont typeface="Arial" pitchFamily="34" charset="0"/>
              <a:buBlip>
                <a:blip r:embed="rId2"/>
              </a:buBlip>
              <a:defRPr/>
            </a:pPr>
            <a:r>
              <a:rPr lang="en-US" altLang="zh-CN" sz="1400" dirty="0"/>
              <a:t>………</a:t>
            </a:r>
            <a:endParaRPr lang="zh-CN" altLang="en-US" sz="1800" b="1" dirty="0">
              <a:solidFill>
                <a:srgbClr val="00478A"/>
              </a:solidFill>
              <a:latin typeface="微软雅黑" pitchFamily="34" charset="-122"/>
              <a:ea typeface="微软雅黑" pitchFamily="34" charset="-122"/>
            </a:endParaRPr>
          </a:p>
          <a:p>
            <a:pPr marL="342900" lvl="3" indent="-342900">
              <a:buClr>
                <a:srgbClr val="003399"/>
              </a:buClr>
              <a:buSzPct val="100000"/>
              <a:buFont typeface="Arial" pitchFamily="34" charset="0"/>
              <a:buBlip>
                <a:blip r:embed="rId2"/>
              </a:buBlip>
              <a:defRPr/>
            </a:pPr>
            <a:r>
              <a:rPr lang="zh-CN" altLang="en-US" sz="1800" b="1" dirty="0">
                <a:solidFill>
                  <a:srgbClr val="00478A"/>
                </a:solidFill>
                <a:latin typeface="微软雅黑" pitchFamily="34" charset="-122"/>
                <a:ea typeface="微软雅黑" pitchFamily="34" charset="-122"/>
              </a:rPr>
              <a:t>支持插件顺序</a:t>
            </a:r>
          </a:p>
          <a:p>
            <a:pPr marL="742950" lvl="2" indent="-342900">
              <a:buClr>
                <a:srgbClr val="003399"/>
              </a:buClr>
              <a:buSzPct val="100000"/>
              <a:buFont typeface="Arial" pitchFamily="34" charset="0"/>
              <a:buBlip>
                <a:blip r:embed="rId2"/>
              </a:buBlip>
              <a:defRPr/>
            </a:pPr>
            <a:endParaRPr lang="zh-CN" altLang="en-US" dirty="0"/>
          </a:p>
          <a:p>
            <a:pPr marL="800100" lvl="4" indent="-342900">
              <a:buClr>
                <a:srgbClr val="003399"/>
              </a:buClr>
              <a:buSzPct val="100000"/>
              <a:buFont typeface="Arial" pitchFamily="34" charset="0"/>
              <a:buBlip>
                <a:blip r:embed="rId2"/>
              </a:buBlip>
              <a:defRPr/>
            </a:pPr>
            <a:endParaRPr lang="zh-CN" altLang="en-US" sz="1800" b="1" dirty="0">
              <a:solidFill>
                <a:srgbClr val="00478A"/>
              </a:solidFill>
              <a:latin typeface="微软雅黑" pitchFamily="34" charset="-122"/>
              <a:ea typeface="微软雅黑" pitchFamily="34" charset="-122"/>
            </a:endParaRPr>
          </a:p>
          <a:p>
            <a:pPr marL="342900" lvl="3" indent="-342900">
              <a:buClr>
                <a:srgbClr val="003399"/>
              </a:buClr>
              <a:buSzPct val="100000"/>
              <a:buFont typeface="Arial" pitchFamily="34" charset="0"/>
              <a:buBlip>
                <a:blip r:embed="rId2"/>
              </a:buBlip>
              <a:defRPr/>
            </a:pPr>
            <a:r>
              <a:rPr lang="zh-CN" altLang="en-US" sz="1800" b="1" dirty="0">
                <a:solidFill>
                  <a:srgbClr val="00478A"/>
                </a:solidFill>
                <a:latin typeface="微软雅黑" pitchFamily="34" charset="-122"/>
                <a:ea typeface="微软雅黑" pitchFamily="34" charset="-122"/>
              </a:rPr>
              <a:t>支持动态语言</a:t>
            </a:r>
          </a:p>
          <a:p>
            <a:pPr marL="800100" lvl="4" indent="-342900">
              <a:buClr>
                <a:srgbClr val="003399"/>
              </a:buClr>
              <a:buSzPct val="100000"/>
              <a:buFont typeface="Arial" pitchFamily="34" charset="0"/>
              <a:buBlip>
                <a:blip r:embed="rId2"/>
              </a:buBlip>
              <a:defRPr/>
            </a:pPr>
            <a:endParaRPr lang="zh-CN" altLang="en-US" sz="1400" dirty="0"/>
          </a:p>
          <a:p>
            <a:pPr marL="800100" lvl="4" indent="-342900">
              <a:buClr>
                <a:srgbClr val="003399"/>
              </a:buClr>
              <a:buSzPct val="100000"/>
              <a:buFont typeface="Arial" pitchFamily="34" charset="0"/>
              <a:buBlip>
                <a:blip r:embed="rId2"/>
              </a:buBlip>
              <a:defRPr/>
            </a:pPr>
            <a:r>
              <a:rPr lang="en-US" altLang="zh-CN" sz="1400" dirty="0" err="1"/>
              <a:t>IronPython</a:t>
            </a:r>
            <a:r>
              <a:rPr lang="zh-CN" altLang="en-US" sz="1400" dirty="0"/>
              <a:t> </a:t>
            </a:r>
            <a:r>
              <a:rPr lang="en-US" altLang="zh-CN" sz="1400" dirty="0"/>
              <a:t>2.6.1</a:t>
            </a:r>
            <a:endParaRPr lang="zh-CN" altLang="en-US" dirty="0"/>
          </a:p>
        </p:txBody>
      </p:sp>
      <p:sp>
        <p:nvSpPr>
          <p:cNvPr id="3" name="标题 2"/>
          <p:cNvSpPr>
            <a:spLocks noGrp="1"/>
          </p:cNvSpPr>
          <p:nvPr>
            <p:ph type="title"/>
          </p:nvPr>
        </p:nvSpPr>
        <p:spPr/>
        <p:txBody>
          <a:bodyPr/>
          <a:lstStyle/>
          <a:p>
            <a:r>
              <a:rPr lang="en-US" altLang="zh-CN" dirty="0"/>
              <a:t>BOS</a:t>
            </a:r>
            <a:r>
              <a:rPr lang="zh-CN" altLang="en-US" dirty="0"/>
              <a:t>业务插件开发概览</a:t>
            </a:r>
          </a:p>
        </p:txBody>
      </p:sp>
    </p:spTree>
    <p:extLst>
      <p:ext uri="{BB962C8B-B14F-4D97-AF65-F5344CB8AC3E}">
        <p14:creationId xmlns:p14="http://schemas.microsoft.com/office/powerpoint/2010/main" val="15693435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1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1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1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1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1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1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1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4"/>
</p:tagLst>
</file>

<file path=ppt/tags/tag1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1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1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6"/>
</p:tagLst>
</file>

<file path=ppt/tags/tag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2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2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2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2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2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2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2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2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4"/>
</p:tagLst>
</file>

<file path=ppt/tags/tag2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2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3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6"/>
</p:tagLst>
</file>

<file path=ppt/tags/tag3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3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3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3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3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3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3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3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4"/>
</p:tagLst>
</file>

<file path=ppt/tags/tag3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4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4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6"/>
</p:tagLst>
</file>

<file path=ppt/tags/tag4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4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4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4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标题 1"/>
</p:tagLst>
</file>

<file path=ppt/tags/tag4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4"/>
</p:tagLst>
</file>

<file path=ppt/tags/tag4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Straight Connector 25"/>
</p:tagLst>
</file>

<file path=ppt/tags/tag4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3"/>
</p:tagLst>
</file>

<file path=ppt/tags/tag4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4"/>
</p:tagLst>
</file>

<file path=ppt/tags/tag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4"/>
</p:tagLst>
</file>

<file path=ppt/tags/tag50.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51.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52.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6"/>
</p:tagLst>
</file>

<file path=ppt/tags/tag53.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54.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55.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ags/tag6.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TextBox 35"/>
</p:tagLst>
</file>

<file path=ppt/tags/tag7.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22"/>
</p:tagLst>
</file>

<file path=ppt/tags/tag8.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6"/>
</p:tagLst>
</file>

<file path=ppt/tags/tag9.xml><?xml version="1.0" encoding="utf-8"?>
<p:tagLst xmlns:a="http://schemas.openxmlformats.org/drawingml/2006/main" xmlns:r="http://schemas.openxmlformats.org/officeDocument/2006/relationships" xmlns:p="http://schemas.openxmlformats.org/presentationml/2006/main">
  <p:tag name="MH" val="20160215155739"/>
  <p:tag name="MH_LIBRARY" val="GRAPHIC"/>
  <p:tag name="MH_ORDER" val="Rectangle 17"/>
</p:tagLst>
</file>

<file path=ppt/theme/theme1.xml><?xml version="1.0" encoding="utf-8"?>
<a:theme xmlns:a="http://schemas.openxmlformats.org/drawingml/2006/main" name="Office 主题">
  <a:themeElements>
    <a:clrScheme name="金蝶配色">
      <a:dk1>
        <a:sysClr val="windowText" lastClr="000000"/>
      </a:dk1>
      <a:lt1>
        <a:sysClr val="window" lastClr="FFFFFF"/>
      </a:lt1>
      <a:dk2>
        <a:srgbClr val="4C4948"/>
      </a:dk2>
      <a:lt2>
        <a:srgbClr val="E7E6E6"/>
      </a:lt2>
      <a:accent1>
        <a:srgbClr val="005BAC"/>
      </a:accent1>
      <a:accent2>
        <a:srgbClr val="00B9EF"/>
      </a:accent2>
      <a:accent3>
        <a:srgbClr val="13AE67"/>
      </a:accent3>
      <a:accent4>
        <a:srgbClr val="F08300"/>
      </a:accent4>
      <a:accent5>
        <a:srgbClr val="005BAC"/>
      </a:accent5>
      <a:accent6>
        <a:srgbClr val="00B9EF"/>
      </a:accent6>
      <a:hlink>
        <a:srgbClr val="13AE67"/>
      </a:hlink>
      <a:folHlink>
        <a:srgbClr val="F0830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60000"/>
            <a:lumOff val="40000"/>
          </a:schemeClr>
        </a:solidFill>
        <a:ln>
          <a:noFill/>
        </a:ln>
        <a:effectLst/>
      </a:spPr>
      <a:bodyPr rtlCol="0" anchor="ct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kumimoji="1" dirty="0" smtClean="0"/>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122944</TotalTime>
  <Words>3191</Words>
  <Application>Microsoft Office PowerPoint</Application>
  <PresentationFormat>全屏显示(16:9)</PresentationFormat>
  <Paragraphs>627</Paragraphs>
  <Slides>61</Slides>
  <Notes>2</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表单插件开发</vt:lpstr>
      <vt:lpstr>课程收益</vt:lpstr>
      <vt:lpstr>PowerPoint 演示文稿</vt:lpstr>
      <vt:lpstr>PowerPoint 演示文稿</vt:lpstr>
      <vt:lpstr>金蝶云星空分层架构图</vt:lpstr>
      <vt:lpstr>金蝶云星空分层架构图</vt:lpstr>
      <vt:lpstr>PowerPoint 演示文稿</vt:lpstr>
      <vt:lpstr>BOS业务插件开发概览</vt:lpstr>
      <vt:lpstr>BOS业务插件开发概览</vt:lpstr>
      <vt:lpstr>BOS业务插件开发概览—插件分类</vt:lpstr>
      <vt:lpstr>BOS业务插件开发概览—插件分类</vt:lpstr>
      <vt:lpstr>BOS业务插件开发概览—插件分类</vt:lpstr>
      <vt:lpstr>BOS业务插件开发概览-动态表单元数据结构</vt:lpstr>
      <vt:lpstr>BOS业务插件开发概览-动态表单元数据结构</vt:lpstr>
      <vt:lpstr>PowerPoint 演示文稿</vt:lpstr>
      <vt:lpstr>插件开发-接口结构</vt:lpstr>
      <vt:lpstr>插件开发-AbstractBillPlugIn</vt:lpstr>
      <vt:lpstr>插件开发-AbstractBillPlugIn的View插件接口</vt:lpstr>
      <vt:lpstr>插件开发-AbstractBillPlugIn的View插件接口</vt:lpstr>
      <vt:lpstr>插件开发-接口结构-AbstractBillPlugIn的View插件接口</vt:lpstr>
      <vt:lpstr>插件开发-AbstractBillPlugIn的View插件接口</vt:lpstr>
      <vt:lpstr>插件开发-AbstractBillPlugIn的View插件接口</vt:lpstr>
      <vt:lpstr>插件开发-AbstractBillPlugIn的View插件接口</vt:lpstr>
      <vt:lpstr>插件开发-AbstractBillPlugIn的View插件接口</vt:lpstr>
      <vt:lpstr>插件开发-AbstractBillPlugIn的View插件接口</vt:lpstr>
      <vt:lpstr>插件开发-AbstractBillPlugIn的View插件接口</vt:lpstr>
      <vt:lpstr>插件开发-AbstractBillPlugIn的View插件接口</vt:lpstr>
      <vt:lpstr>插件开发-AbstractBillPlugIn的View插件接口</vt:lpstr>
      <vt:lpstr>插件开发-AbstractBillPlugIn的View插件接口</vt:lpstr>
      <vt:lpstr>课堂测验</vt:lpstr>
      <vt:lpstr>插件开发-AbstractBillPlugIn的Model插件接口</vt:lpstr>
      <vt:lpstr>插件开发-AbstractBillPlugIn的Model插件接口</vt:lpstr>
      <vt:lpstr>插件开发-AbstractBillPlugIn的Model插件接口</vt:lpstr>
      <vt:lpstr>插件开发-AbstractBillPlugIn的Model插件接口</vt:lpstr>
      <vt:lpstr>插件开发-AbstractBillPlugIn的Model插件接口</vt:lpstr>
      <vt:lpstr>插件开发-AbstractBillPlugIn的Model插件接口</vt:lpstr>
      <vt:lpstr>插件开发-AbstractListPlugIn</vt:lpstr>
      <vt:lpstr>插件开发-AbstractListPlugIn的View插件接口</vt:lpstr>
      <vt:lpstr>插件开发-AbstractListPlugIn的View插件接口</vt:lpstr>
      <vt:lpstr>插件开发-AbstractListPlugIn的View插件接口</vt:lpstr>
      <vt:lpstr>插件开发-AbstractListPlugIn的View插件接口</vt:lpstr>
      <vt:lpstr>插件开发-AbstractListPlugIn的Model插件接口</vt:lpstr>
      <vt:lpstr>插件开发-接口结构</vt:lpstr>
      <vt:lpstr>插件开发-接口结构</vt:lpstr>
      <vt:lpstr>PowerPoint 演示文稿</vt:lpstr>
      <vt:lpstr>PowerPoint 演示文稿</vt:lpstr>
      <vt:lpstr>PowerPoint 演示文稿</vt:lpstr>
      <vt:lpstr>插件开发-接口结构</vt:lpstr>
      <vt:lpstr>插件开发-代码示例</vt:lpstr>
      <vt:lpstr>插件开发-常用对象</vt:lpstr>
      <vt:lpstr>插件开发-常用对象</vt:lpstr>
      <vt:lpstr>插件开发-常用对象</vt:lpstr>
      <vt:lpstr>插件开发-常用对象</vt:lpstr>
      <vt:lpstr>插件开发-常用对象</vt:lpstr>
      <vt:lpstr>插件开发-常用对象</vt:lpstr>
      <vt:lpstr>插件开发-常用对象</vt:lpstr>
      <vt:lpstr>PowerPoint 演示文稿</vt:lpstr>
      <vt:lpstr>案例演示-单据插件</vt:lpstr>
      <vt:lpstr>案例演示-列表插件</vt:lpstr>
      <vt:lpstr>案例演示-动态表单插件</vt:lpstr>
      <vt:lpstr>PowerPoint 演示文稿</vt:lpstr>
    </vt:vector>
  </TitlesOfParts>
  <Company>市场部</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金蝶国际软件集团介绍</dc:title>
  <dc:creator>Kingdee</dc:creator>
  <cp:lastModifiedBy>Windows 用户</cp:lastModifiedBy>
  <cp:revision>5525</cp:revision>
  <dcterms:created xsi:type="dcterms:W3CDTF">2005-02-25T05:47:44Z</dcterms:created>
  <dcterms:modified xsi:type="dcterms:W3CDTF">2018-09-04T00:54:44Z</dcterms:modified>
</cp:coreProperties>
</file>