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470" r:id="rId3"/>
    <p:sldId id="472" r:id="rId5"/>
    <p:sldId id="368" r:id="rId6"/>
    <p:sldId id="257" r:id="rId7"/>
    <p:sldId id="473" r:id="rId8"/>
    <p:sldId id="327" r:id="rId9"/>
    <p:sldId id="474" r:id="rId10"/>
    <p:sldId id="475" r:id="rId11"/>
    <p:sldId id="476" r:id="rId12"/>
    <p:sldId id="477" r:id="rId13"/>
    <p:sldId id="260" r:id="rId14"/>
    <p:sldId id="478" r:id="rId15"/>
    <p:sldId id="479" r:id="rId16"/>
    <p:sldId id="427" r:id="rId17"/>
    <p:sldId id="366" r:id="rId18"/>
    <p:sldId id="4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4F3E"/>
    <a:srgbClr val="A57DB9"/>
    <a:srgbClr val="CDB7D8"/>
    <a:srgbClr val="4B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92261" autoAdjust="0"/>
  </p:normalViewPr>
  <p:slideViewPr>
    <p:cSldViewPr snapToGrid="0">
      <p:cViewPr varScale="1">
        <p:scale>
          <a:sx n="110" d="100"/>
          <a:sy n="110" d="100"/>
        </p:scale>
        <p:origin x="-348" y="-96"/>
      </p:cViewPr>
      <p:guideLst>
        <p:guide orient="horz" pos="2159"/>
        <p:guide pos="3857"/>
      </p:guideLst>
    </p:cSldViewPr>
  </p:slideViewPr>
  <p:notesTextViewPr>
    <p:cViewPr>
      <p:scale>
        <a:sx n="1" d="1"/>
        <a:sy n="1" d="1"/>
      </p:scale>
      <p:origin x="0" y="54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A670725-57EB-4ABC-9081-931DD25E2C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92AFDEC-1B0C-4BDB-A3B2-F986744B58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0E1F-4EC3-CD47-9A99-59421DE59B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smtClean="0"/>
              <a:t>https://liangliangtuwen.tmall.com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AFDEC-1B0C-4BDB-A3B2-F986744B58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77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/>
          <p:cNvSpPr/>
          <p:nvPr userDrawn="1"/>
        </p:nvSpPr>
        <p:spPr bwMode="auto">
          <a:xfrm>
            <a:off x="1141591" y="6322504"/>
            <a:ext cx="383384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icrosoft YaHei Bold" charset="0"/>
              </a:rPr>
              <a:t>版权所有</a:t>
            </a:r>
            <a:r>
              <a:rPr lang="en-US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charset="0"/>
              </a:rPr>
              <a:t>©1993-2019 </a:t>
            </a:r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icrosoft YaHei Bold" charset="0"/>
              </a:rPr>
              <a:t>金蝶国际软件集团有限公司</a:t>
            </a:r>
            <a:endParaRPr lang="zh-CN" altLang="en-US" sz="935" b="0" i="0" spc="0" baseline="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Microsoft YaHei Bold" charset="0"/>
            </a:endParaRPr>
          </a:p>
        </p:txBody>
      </p:sp>
      <p:pic>
        <p:nvPicPr>
          <p:cNvPr id="10" name="【最终版本】11S定版本.gif" descr="【最终版本】11S定版本.gif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38128" y="244511"/>
            <a:ext cx="2260167" cy="11555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文本框 16"/>
          <p:cNvSpPr txBox="1"/>
          <p:nvPr userDrawn="1"/>
        </p:nvSpPr>
        <p:spPr>
          <a:xfrm>
            <a:off x="3349831" y="6453631"/>
            <a:ext cx="1625600" cy="1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panose="020B0604030504040204" charset="0"/>
                <a:ea typeface="宋体" panose="02010600030101010101" pitchFamily="2" charset="-122"/>
                <a:cs typeface="MS PGothic" panose="020B0600070205080204" charset="-128"/>
              </a:defRPr>
            </a:lvl1pPr>
            <a:lvl2pPr marL="742950" indent="-28575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sz="935" b="0" i="0" kern="120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④内部公开 请勿外传</a:t>
            </a:r>
            <a:endParaRPr lang="zh-CN" altLang="en-US" sz="935" b="0" i="0" kern="1200" spc="0" baseline="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08" y="3793431"/>
            <a:ext cx="6355992" cy="3064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412"/>
            <a:ext cx="1219200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panose="020B0604030504040204" charset="0"/>
                <a:ea typeface="宋体" panose="02010600030101010101" pitchFamily="2" charset="-122"/>
                <a:cs typeface="MS PGothic" panose="020B0600070205080204" charset="-128"/>
              </a:defRPr>
            </a:lvl1pPr>
            <a:lvl2pPr marL="742950" indent="-28575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defTabSz="6096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6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135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135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solidFill>
          <a:srgbClr val="177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2"/>
          <p:cNvGrpSpPr/>
          <p:nvPr userDrawn="1"/>
        </p:nvGrpSpPr>
        <p:grpSpPr bwMode="auto">
          <a:xfrm>
            <a:off x="621351" y="2805847"/>
            <a:ext cx="4763271" cy="2077974"/>
            <a:chOff x="3099845" y="1274030"/>
            <a:chExt cx="3575268" cy="1563675"/>
          </a:xfrm>
        </p:grpSpPr>
        <p:sp>
          <p:nvSpPr>
            <p:cNvPr id="9" name="Rectangle 4"/>
            <p:cNvSpPr/>
            <p:nvPr/>
          </p:nvSpPr>
          <p:spPr bwMode="auto">
            <a:xfrm>
              <a:off x="4332349" y="1435314"/>
              <a:ext cx="2173888" cy="74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defTabSz="825500"/>
              <a:r>
                <a:rPr lang="en-US" altLang="zh-CN" sz="6400" b="0" kern="0" dirty="0">
                  <a:solidFill>
                    <a:srgbClr val="FFFFFF"/>
                  </a:solidFill>
                  <a:latin typeface="Goudy Old Style" charset="0"/>
                  <a:ea typeface="Helvetica Neue"/>
                  <a:cs typeface="宋体" panose="02010600030101010101" pitchFamily="2" charset="-122"/>
                  <a:sym typeface="Helvetica Neue UltraLight" charset="0"/>
                </a:rPr>
                <a:t>Thanks</a:t>
              </a:r>
              <a:endParaRPr lang="en-US" altLang="zh-CN" sz="6400" b="0" kern="0" dirty="0">
                <a:solidFill>
                  <a:srgbClr val="FFFFFF"/>
                </a:solidFill>
                <a:latin typeface="Goudy Old Style" charset="0"/>
                <a:ea typeface="Helvetica Neue"/>
                <a:cs typeface="宋体" panose="02010600030101010101" pitchFamily="2" charset="-122"/>
                <a:sym typeface="Helvetica Neue UltraLight" charset="0"/>
              </a:endParaRPr>
            </a:p>
          </p:txBody>
        </p:sp>
        <p:sp>
          <p:nvSpPr>
            <p:cNvPr id="10" name="Rectangle 5"/>
            <p:cNvSpPr/>
            <p:nvPr/>
          </p:nvSpPr>
          <p:spPr bwMode="auto">
            <a:xfrm>
              <a:off x="4068982" y="2220653"/>
              <a:ext cx="961353" cy="21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defTabSz="825500"/>
              <a:r>
                <a:rPr lang="en-US" altLang="zh-CN" sz="1865" b="0" kern="0">
                  <a:solidFill>
                    <a:srgbClr val="FFFFFF"/>
                  </a:solidFill>
                  <a:latin typeface="Arial Narrow" charset="0"/>
                  <a:ea typeface="Helvetica Neue"/>
                  <a:cs typeface="宋体" panose="02010600030101010101" pitchFamily="2" charset="-122"/>
                  <a:sym typeface="Arial Narrow" charset="0"/>
                </a:rPr>
                <a:t>terima kasih</a:t>
              </a:r>
              <a:endParaRPr lang="en-US" altLang="zh-CN" sz="1865" b="0" kern="0">
                <a:solidFill>
                  <a:srgbClr val="FFFFFF"/>
                </a:solidFill>
                <a:latin typeface="Arial Narrow" charset="0"/>
                <a:ea typeface="Helvetica Neue"/>
                <a:cs typeface="宋体" panose="02010600030101010101" pitchFamily="2" charset="-122"/>
                <a:sym typeface="Arial Narrow" charset="0"/>
              </a:endParaRPr>
            </a:p>
          </p:txBody>
        </p:sp>
        <p:sp>
          <p:nvSpPr>
            <p:cNvPr id="11" name="Rectangle 6"/>
            <p:cNvSpPr/>
            <p:nvPr/>
          </p:nvSpPr>
          <p:spPr bwMode="auto">
            <a:xfrm>
              <a:off x="3486005" y="1274742"/>
              <a:ext cx="915121" cy="55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defTabSz="825500"/>
              <a:r>
                <a:rPr lang="zh-CN" altLang="en-US" sz="4800" b="0" kern="0" dirty="0">
                  <a:solidFill>
                    <a:srgbClr val="FFFFFF"/>
                  </a:solidFill>
                  <a:latin typeface="Arial" panose="020B0604020202020204" pitchFamily="34" charset="0"/>
                  <a:ea typeface="Helvetica Neue"/>
                  <a:cs typeface="宋体" panose="02010600030101010101" pitchFamily="2" charset="-122"/>
                  <a:sym typeface="Arial" panose="020B0604020202020204" pitchFamily="34" charset="0"/>
                </a:rPr>
                <a:t>感謝</a:t>
              </a:r>
              <a:endParaRPr lang="zh-CN" altLang="en-US" sz="4800" b="0" kern="0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7"/>
            <p:cNvSpPr/>
            <p:nvPr/>
          </p:nvSpPr>
          <p:spPr bwMode="auto">
            <a:xfrm>
              <a:off x="5198877" y="2096579"/>
              <a:ext cx="1220161" cy="74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defTabSz="825500"/>
              <a:r>
                <a:rPr lang="zh-CN" altLang="en-US" sz="6400" b="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Microsoft YaHei Bold" charset="-122"/>
                </a:rPr>
                <a:t>谢谢</a:t>
              </a:r>
              <a:endParaRPr lang="zh-CN" altLang="en-US" sz="6400" b="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icrosoft YaHei Bold" charset="-122"/>
              </a:endParaRPr>
            </a:p>
          </p:txBody>
        </p:sp>
        <p:sp>
          <p:nvSpPr>
            <p:cNvPr id="13" name="Rectangle 8"/>
            <p:cNvSpPr/>
            <p:nvPr/>
          </p:nvSpPr>
          <p:spPr bwMode="auto">
            <a:xfrm>
              <a:off x="5149912" y="1274030"/>
              <a:ext cx="1525201" cy="370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defTabSz="825500"/>
              <a:r>
                <a:rPr lang="zh-CN" altLang="en-US" sz="3200" b="0" kern="0">
                  <a:solidFill>
                    <a:srgbClr val="FFFFFF"/>
                  </a:solidFill>
                  <a:latin typeface="Arial" panose="020B0604020202020204" pitchFamily="34" charset="0"/>
                  <a:ea typeface="Helvetica Neue"/>
                  <a:cs typeface="宋体" panose="02010600030101010101" pitchFamily="2" charset="-122"/>
                  <a:sym typeface="Arial" panose="020B0604020202020204" pitchFamily="34" charset="0"/>
                </a:rPr>
                <a:t>ありがとう</a:t>
              </a:r>
              <a:endParaRPr lang="zh-CN" altLang="en-US" sz="3200" b="0" kern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Rectangle 9"/>
            <p:cNvSpPr/>
            <p:nvPr/>
          </p:nvSpPr>
          <p:spPr bwMode="auto">
            <a:xfrm>
              <a:off x="3099845" y="1890465"/>
              <a:ext cx="1372681" cy="277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defTabSz="825500"/>
              <a:r>
                <a:rPr lang="en-US" altLang="zh-CN" sz="2400" b="0" kern="0">
                  <a:solidFill>
                    <a:srgbClr val="FFFFFF"/>
                  </a:solidFill>
                  <a:latin typeface="Arial" panose="020B0604020202020204" pitchFamily="34" charset="0"/>
                  <a:ea typeface="Helvetica Neue"/>
                  <a:cs typeface="宋体" panose="02010600030101010101" pitchFamily="2" charset="-122"/>
                  <a:sym typeface="Arial" panose="020B0604020202020204" pitchFamily="34" charset="0"/>
                </a:rPr>
                <a:t>ขอบคุณ</a:t>
              </a:r>
              <a:endParaRPr lang="en-US" altLang="zh-CN" sz="2400" b="0" kern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Rectangle 37"/>
          <p:cNvSpPr/>
          <p:nvPr userDrawn="1"/>
        </p:nvSpPr>
        <p:spPr bwMode="auto">
          <a:xfrm>
            <a:off x="1141591" y="6322504"/>
            <a:ext cx="3833840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icrosoft YaHei Bold" charset="0"/>
              </a:rPr>
              <a:t>版权所有</a:t>
            </a:r>
            <a:r>
              <a:rPr lang="en-US" altLang="zh-CN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charset="0"/>
              </a:rPr>
              <a:t>©1993-2019 </a:t>
            </a:r>
            <a:r>
              <a:rPr lang="zh-CN" altLang="en-US" sz="935" b="0" i="0" spc="0" baseline="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icrosoft YaHei Bold" charset="0"/>
              </a:rPr>
              <a:t>金蝶国际软件集团有限公司</a:t>
            </a:r>
            <a:endParaRPr lang="zh-CN" altLang="en-US" sz="935" b="0" i="0" spc="0" baseline="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Microsoft YaHei Bold" charset="0"/>
            </a:endParaRPr>
          </a:p>
        </p:txBody>
      </p:sp>
      <p:pic>
        <p:nvPicPr>
          <p:cNvPr id="19" name="【最终版本】11S定版本.gif" descr="【最终版本】11S定版本.gif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38128" y="244511"/>
            <a:ext cx="2260167" cy="11555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17" y="59"/>
            <a:ext cx="6136583" cy="389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3201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2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2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microsoft.com/office/2007/relationships/hdphoto" Target="../media/image22.wdp"/><Relationship Id="rId2" Type="http://schemas.openxmlformats.org/officeDocument/2006/relationships/image" Target="../media/image21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/>
          <p:nvPr/>
        </p:nvSpPr>
        <p:spPr bwMode="auto">
          <a:xfrm>
            <a:off x="1141307" y="3210560"/>
            <a:ext cx="3159760" cy="1011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65" b="1" dirty="0"/>
              <a:t>演讲人：董建</a:t>
            </a:r>
            <a:endParaRPr lang="zh-CN" altLang="en-US" sz="2665" b="1" dirty="0"/>
          </a:p>
          <a:p>
            <a:r>
              <a:rPr lang="zh-CN" altLang="en-US" sz="2665" b="1" dirty="0"/>
              <a:t>时   间 ：</a:t>
            </a:r>
            <a:r>
              <a:rPr lang="en-US" altLang="zh-CN" sz="2665" b="1" dirty="0"/>
              <a:t>2019.7.15</a:t>
            </a:r>
            <a:endParaRPr lang="zh-CN" altLang="en-US" sz="2665" b="1" dirty="0"/>
          </a:p>
          <a:p>
            <a:r>
              <a:rPr lang="zh-CN" altLang="en-US" sz="2665" b="1" dirty="0"/>
              <a:t>地   点 ：烟台分公司</a:t>
            </a:r>
            <a:endParaRPr lang="zh-CN" altLang="en-US" sz="2665" b="1" dirty="0"/>
          </a:p>
        </p:txBody>
      </p:sp>
      <p:sp>
        <p:nvSpPr>
          <p:cNvPr id="13" name="Title 1"/>
          <p:cNvSpPr txBox="1"/>
          <p:nvPr/>
        </p:nvSpPr>
        <p:spPr bwMode="auto">
          <a:xfrm>
            <a:off x="1056924" y="1533728"/>
            <a:ext cx="5187647" cy="1496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5335" dirty="0"/>
              <a:t>工作汇报</a:t>
            </a:r>
            <a:endParaRPr lang="zh-CN" altLang="en-US" sz="533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6310165" y="2294812"/>
            <a:ext cx="4174365" cy="1165388"/>
            <a:chOff x="4860032" y="1203598"/>
            <a:chExt cx="3131181" cy="874041"/>
          </a:xfrm>
        </p:grpSpPr>
        <p:grpSp>
          <p:nvGrpSpPr>
            <p:cNvPr id="58" name="组合 57"/>
            <p:cNvGrpSpPr/>
            <p:nvPr/>
          </p:nvGrpSpPr>
          <p:grpSpPr>
            <a:xfrm>
              <a:off x="4860032" y="1203598"/>
              <a:ext cx="3131181" cy="874041"/>
              <a:chOff x="3995936" y="1527637"/>
              <a:chExt cx="3544233" cy="936108"/>
            </a:xfrm>
          </p:grpSpPr>
          <p:sp>
            <p:nvSpPr>
              <p:cNvPr id="62" name="等腰三角形 11"/>
              <p:cNvSpPr/>
              <p:nvPr/>
            </p:nvSpPr>
            <p:spPr>
              <a:xfrm rot="5400000">
                <a:off x="5299999" y="223574"/>
                <a:ext cx="936108" cy="3544233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等腰三角形 11"/>
              <p:cNvSpPr/>
              <p:nvPr/>
            </p:nvSpPr>
            <p:spPr>
              <a:xfrm rot="5400000">
                <a:off x="5531293" y="89835"/>
                <a:ext cx="424148" cy="3403541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>
              <a:off x="5436096" y="1490900"/>
              <a:ext cx="0" cy="40160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153"/>
            <p:cNvSpPr/>
            <p:nvPr/>
          </p:nvSpPr>
          <p:spPr bwMode="auto">
            <a:xfrm>
              <a:off x="4933092" y="1460870"/>
              <a:ext cx="416773" cy="437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3200" kern="0" dirty="0">
                  <a:solidFill>
                    <a:schemeClr val="bg1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01</a:t>
              </a:r>
              <a:endParaRPr lang="ko-KR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矩形 1"/>
            <p:cNvSpPr>
              <a:spLocks noChangeArrowheads="1"/>
            </p:cNvSpPr>
            <p:nvPr/>
          </p:nvSpPr>
          <p:spPr bwMode="auto">
            <a:xfrm>
              <a:off x="5503307" y="1414703"/>
              <a:ext cx="1949013" cy="48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兴民项目，主要使用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技术，通过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sqlserver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数据库，开发一个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巡检项目。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922475" y="1530419"/>
            <a:ext cx="387167" cy="5258955"/>
            <a:chOff x="3777530" y="1779662"/>
            <a:chExt cx="290413" cy="29809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等腰三角形 71"/>
            <p:cNvSpPr/>
            <p:nvPr/>
          </p:nvSpPr>
          <p:spPr>
            <a:xfrm rot="10800000">
              <a:off x="3779911" y="4256509"/>
              <a:ext cx="288032" cy="50405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3" name="矩形 9"/>
            <p:cNvSpPr/>
            <p:nvPr/>
          </p:nvSpPr>
          <p:spPr>
            <a:xfrm>
              <a:off x="377753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4" name="矩形 103"/>
            <p:cNvSpPr/>
            <p:nvPr/>
          </p:nvSpPr>
          <p:spPr>
            <a:xfrm>
              <a:off x="3851919" y="1779662"/>
              <a:ext cx="147823" cy="2520280"/>
            </a:xfrm>
            <a:custGeom>
              <a:avLst/>
              <a:gdLst>
                <a:gd name="connsiteX0" fmla="*/ 0 w 147823"/>
                <a:gd name="connsiteY0" fmla="*/ 0 h 2520280"/>
                <a:gd name="connsiteX1" fmla="*/ 147823 w 147823"/>
                <a:gd name="connsiteY1" fmla="*/ 0 h 2520280"/>
                <a:gd name="connsiteX2" fmla="*/ 147823 w 147823"/>
                <a:gd name="connsiteY2" fmla="*/ 2520280 h 2520280"/>
                <a:gd name="connsiteX3" fmla="*/ 0 w 147823"/>
                <a:gd name="connsiteY3" fmla="*/ 2520280 h 2520280"/>
                <a:gd name="connsiteX4" fmla="*/ 0 w 147823"/>
                <a:gd name="connsiteY4" fmla="*/ 0 h 2520280"/>
                <a:gd name="connsiteX0-1" fmla="*/ 0 w 147823"/>
                <a:gd name="connsiteY0-2" fmla="*/ 0 h 2520280"/>
                <a:gd name="connsiteX1-3" fmla="*/ 147823 w 147823"/>
                <a:gd name="connsiteY1-4" fmla="*/ 0 h 2520280"/>
                <a:gd name="connsiteX2-5" fmla="*/ 147823 w 147823"/>
                <a:gd name="connsiteY2-6" fmla="*/ 2520280 h 2520280"/>
                <a:gd name="connsiteX3-7" fmla="*/ 0 w 147823"/>
                <a:gd name="connsiteY3-8" fmla="*/ 2520280 h 2520280"/>
                <a:gd name="connsiteX4-9" fmla="*/ 0 w 147823"/>
                <a:gd name="connsiteY4-1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823" h="2520280">
                  <a:moveTo>
                    <a:pt x="0" y="0"/>
                  </a:moveTo>
                  <a:lnTo>
                    <a:pt x="147823" y="0"/>
                  </a:lnTo>
                  <a:lnTo>
                    <a:pt x="147823" y="2520280"/>
                  </a:lnTo>
                  <a:cubicBezTo>
                    <a:pt x="98549" y="2520280"/>
                    <a:pt x="46893" y="2420267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5" name="矩形 9"/>
            <p:cNvSpPr/>
            <p:nvPr/>
          </p:nvSpPr>
          <p:spPr>
            <a:xfrm flipH="1">
              <a:off x="3992560" y="1779662"/>
              <a:ext cx="74389" cy="2520280"/>
            </a:xfrm>
            <a:custGeom>
              <a:avLst/>
              <a:gdLst>
                <a:gd name="connsiteX0" fmla="*/ 0 w 72008"/>
                <a:gd name="connsiteY0" fmla="*/ 0 h 2520280"/>
                <a:gd name="connsiteX1" fmla="*/ 72008 w 72008"/>
                <a:gd name="connsiteY1" fmla="*/ 0 h 2520280"/>
                <a:gd name="connsiteX2" fmla="*/ 72008 w 72008"/>
                <a:gd name="connsiteY2" fmla="*/ 2520280 h 2520280"/>
                <a:gd name="connsiteX3" fmla="*/ 0 w 72008"/>
                <a:gd name="connsiteY3" fmla="*/ 2520280 h 2520280"/>
                <a:gd name="connsiteX4" fmla="*/ 0 w 72008"/>
                <a:gd name="connsiteY4" fmla="*/ 0 h 2520280"/>
                <a:gd name="connsiteX0-1" fmla="*/ 2381 w 74389"/>
                <a:gd name="connsiteY0-2" fmla="*/ 0 h 2520280"/>
                <a:gd name="connsiteX1-3" fmla="*/ 74389 w 74389"/>
                <a:gd name="connsiteY1-4" fmla="*/ 0 h 2520280"/>
                <a:gd name="connsiteX2-5" fmla="*/ 74389 w 74389"/>
                <a:gd name="connsiteY2-6" fmla="*/ 2520280 h 2520280"/>
                <a:gd name="connsiteX3-7" fmla="*/ 0 w 74389"/>
                <a:gd name="connsiteY3-8" fmla="*/ 2489324 h 2520280"/>
                <a:gd name="connsiteX4-9" fmla="*/ 2381 w 74389"/>
                <a:gd name="connsiteY4-10" fmla="*/ 0 h 2520280"/>
                <a:gd name="connsiteX0-11" fmla="*/ 2381 w 74389"/>
                <a:gd name="connsiteY0-12" fmla="*/ 0 h 2520280"/>
                <a:gd name="connsiteX1-13" fmla="*/ 74389 w 74389"/>
                <a:gd name="connsiteY1-14" fmla="*/ 0 h 2520280"/>
                <a:gd name="connsiteX2-15" fmla="*/ 74389 w 74389"/>
                <a:gd name="connsiteY2-16" fmla="*/ 2520280 h 2520280"/>
                <a:gd name="connsiteX3-17" fmla="*/ 0 w 74389"/>
                <a:gd name="connsiteY3-18" fmla="*/ 2489324 h 2520280"/>
                <a:gd name="connsiteX4-19" fmla="*/ 2381 w 74389"/>
                <a:gd name="connsiteY4-20" fmla="*/ 0 h 2520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389" h="2520280">
                  <a:moveTo>
                    <a:pt x="2381" y="0"/>
                  </a:moveTo>
                  <a:lnTo>
                    <a:pt x="74389" y="0"/>
                  </a:lnTo>
                  <a:lnTo>
                    <a:pt x="74389" y="2520280"/>
                  </a:lnTo>
                  <a:cubicBezTo>
                    <a:pt x="49593" y="2509961"/>
                    <a:pt x="50989" y="2456780"/>
                    <a:pt x="0" y="2489324"/>
                  </a:cubicBezTo>
                  <a:cubicBezTo>
                    <a:pt x="794" y="1659549"/>
                    <a:pt x="1587" y="829775"/>
                    <a:pt x="238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6" name="等腰三角形 146"/>
            <p:cNvSpPr/>
            <p:nvPr/>
          </p:nvSpPr>
          <p:spPr>
            <a:xfrm rot="10800000">
              <a:off x="3892719" y="4644231"/>
              <a:ext cx="66221" cy="115887"/>
            </a:xfrm>
            <a:custGeom>
              <a:avLst/>
              <a:gdLst>
                <a:gd name="connsiteX0" fmla="*/ 0 w 66221"/>
                <a:gd name="connsiteY0" fmla="*/ 115887 h 115887"/>
                <a:gd name="connsiteX1" fmla="*/ 33111 w 66221"/>
                <a:gd name="connsiteY1" fmla="*/ 0 h 115887"/>
                <a:gd name="connsiteX2" fmla="*/ 66221 w 66221"/>
                <a:gd name="connsiteY2" fmla="*/ 115887 h 115887"/>
                <a:gd name="connsiteX3" fmla="*/ 0 w 66221"/>
                <a:gd name="connsiteY3" fmla="*/ 115887 h 115887"/>
                <a:gd name="connsiteX0-1" fmla="*/ 0 w 66221"/>
                <a:gd name="connsiteY0-2" fmla="*/ 115887 h 120120"/>
                <a:gd name="connsiteX1-3" fmla="*/ 33111 w 66221"/>
                <a:gd name="connsiteY1-4" fmla="*/ 0 h 120120"/>
                <a:gd name="connsiteX2-5" fmla="*/ 66221 w 66221"/>
                <a:gd name="connsiteY2-6" fmla="*/ 115887 h 120120"/>
                <a:gd name="connsiteX3-7" fmla="*/ 0 w 66221"/>
                <a:gd name="connsiteY3-8" fmla="*/ 115887 h 120120"/>
                <a:gd name="connsiteX0-9" fmla="*/ 0 w 66221"/>
                <a:gd name="connsiteY0-10" fmla="*/ 115887 h 115887"/>
                <a:gd name="connsiteX1-11" fmla="*/ 33111 w 66221"/>
                <a:gd name="connsiteY1-12" fmla="*/ 0 h 115887"/>
                <a:gd name="connsiteX2-13" fmla="*/ 66221 w 66221"/>
                <a:gd name="connsiteY2-14" fmla="*/ 115887 h 115887"/>
                <a:gd name="connsiteX3-15" fmla="*/ 0 w 66221"/>
                <a:gd name="connsiteY3-16" fmla="*/ 115887 h 115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221" h="115887">
                  <a:moveTo>
                    <a:pt x="0" y="115887"/>
                  </a:moveTo>
                  <a:lnTo>
                    <a:pt x="33111" y="0"/>
                  </a:lnTo>
                  <a:lnTo>
                    <a:pt x="66221" y="115887"/>
                  </a:lnTo>
                  <a:cubicBezTo>
                    <a:pt x="44147" y="125412"/>
                    <a:pt x="17311" y="125412"/>
                    <a:pt x="0" y="1158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 flipH="1">
            <a:off x="1802141" y="4023676"/>
            <a:ext cx="4174365" cy="1165388"/>
            <a:chOff x="4860032" y="1203598"/>
            <a:chExt cx="3131181" cy="874041"/>
          </a:xfrm>
        </p:grpSpPr>
        <p:grpSp>
          <p:nvGrpSpPr>
            <p:cNvPr id="107" name="组合 106"/>
            <p:cNvGrpSpPr/>
            <p:nvPr/>
          </p:nvGrpSpPr>
          <p:grpSpPr>
            <a:xfrm>
              <a:off x="4860032" y="1203598"/>
              <a:ext cx="3131181" cy="874041"/>
              <a:chOff x="3995936" y="1527637"/>
              <a:chExt cx="3544233" cy="936108"/>
            </a:xfrm>
          </p:grpSpPr>
          <p:sp>
            <p:nvSpPr>
              <p:cNvPr id="111" name="等腰三角形 11"/>
              <p:cNvSpPr/>
              <p:nvPr/>
            </p:nvSpPr>
            <p:spPr>
              <a:xfrm rot="5400000">
                <a:off x="5299999" y="223574"/>
                <a:ext cx="936108" cy="3544233"/>
              </a:xfrm>
              <a:custGeom>
                <a:avLst/>
                <a:gdLst/>
                <a:ahLst/>
                <a:cxnLst/>
                <a:rect l="l" t="t" r="r" b="b"/>
                <a:pathLst>
                  <a:path w="936108" h="3544233">
                    <a:moveTo>
                      <a:pt x="0" y="3465329"/>
                    </a:moveTo>
                    <a:lnTo>
                      <a:pt x="0" y="528142"/>
                    </a:lnTo>
                    <a:lnTo>
                      <a:pt x="1" y="528142"/>
                    </a:lnTo>
                    <a:lnTo>
                      <a:pt x="468055" y="0"/>
                    </a:lnTo>
                    <a:lnTo>
                      <a:pt x="936108" y="528142"/>
                    </a:lnTo>
                    <a:lnTo>
                      <a:pt x="936105" y="528142"/>
                    </a:lnTo>
                    <a:lnTo>
                      <a:pt x="936105" y="3465329"/>
                    </a:lnTo>
                    <a:cubicBezTo>
                      <a:pt x="936105" y="3508906"/>
                      <a:pt x="900778" y="3544233"/>
                      <a:pt x="857201" y="3544233"/>
                    </a:cubicBezTo>
                    <a:lnTo>
                      <a:pt x="78905" y="3544233"/>
                    </a:lnTo>
                    <a:cubicBezTo>
                      <a:pt x="35328" y="3544233"/>
                      <a:pt x="0" y="3508906"/>
                      <a:pt x="0" y="34653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等腰三角形 11"/>
              <p:cNvSpPr/>
              <p:nvPr/>
            </p:nvSpPr>
            <p:spPr>
              <a:xfrm rot="5400000">
                <a:off x="5531293" y="89835"/>
                <a:ext cx="424148" cy="3403541"/>
              </a:xfrm>
              <a:custGeom>
                <a:avLst/>
                <a:gdLst/>
                <a:ahLst/>
                <a:cxnLst/>
                <a:rect l="l" t="t" r="r" b="b"/>
                <a:pathLst>
                  <a:path w="424148" h="3403541">
                    <a:moveTo>
                      <a:pt x="0" y="3326738"/>
                    </a:moveTo>
                    <a:lnTo>
                      <a:pt x="0" y="467749"/>
                    </a:lnTo>
                    <a:lnTo>
                      <a:pt x="1" y="467749"/>
                    </a:lnTo>
                    <a:lnTo>
                      <a:pt x="424148" y="0"/>
                    </a:lnTo>
                    <a:lnTo>
                      <a:pt x="424148" y="3403541"/>
                    </a:lnTo>
                    <a:lnTo>
                      <a:pt x="78586" y="3403541"/>
                    </a:lnTo>
                    <a:cubicBezTo>
                      <a:pt x="35185" y="3403541"/>
                      <a:pt x="0" y="3369155"/>
                      <a:pt x="0" y="33267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4000"/>
                    </a:schemeClr>
                  </a:gs>
                  <a:gs pos="100000">
                    <a:schemeClr val="bg1">
                      <a:alpha val="29000"/>
                    </a:schemeClr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8" name="直接连接符 107"/>
            <p:cNvCxnSpPr/>
            <p:nvPr/>
          </p:nvCxnSpPr>
          <p:spPr>
            <a:xfrm>
              <a:off x="5436096" y="1490900"/>
              <a:ext cx="0" cy="40160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53"/>
            <p:cNvSpPr/>
            <p:nvPr/>
          </p:nvSpPr>
          <p:spPr bwMode="auto">
            <a:xfrm>
              <a:off x="4941528" y="1460870"/>
              <a:ext cx="453449" cy="437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3200" kern="0" dirty="0">
                  <a:solidFill>
                    <a:schemeClr val="bg1"/>
                  </a:solidFill>
                  <a:latin typeface="Impact" panose="020B0806030902050204" pitchFamily="34" charset="0"/>
                  <a:ea typeface="HY견고딕" pitchFamily="18" charset="-127"/>
                  <a:cs typeface="Arial" panose="020B0604020202020204" pitchFamily="34" charset="0"/>
                </a:rPr>
                <a:t>02</a:t>
              </a:r>
              <a:endParaRPr lang="ko-KR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矩形 1"/>
            <p:cNvSpPr>
              <a:spLocks noChangeArrowheads="1"/>
            </p:cNvSpPr>
            <p:nvPr/>
          </p:nvSpPr>
          <p:spPr bwMode="auto">
            <a:xfrm>
              <a:off x="5503307" y="1391483"/>
              <a:ext cx="1949013" cy="48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彩云城三联家电，主要通过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设计器完成项目经理分配的任务，对单据属性的更改。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44151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8639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项目方面学习内容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decel="6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00" y="2389091"/>
            <a:ext cx="12192000" cy="129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文本框 17"/>
          <p:cNvSpPr txBox="1"/>
          <p:nvPr/>
        </p:nvSpPr>
        <p:spPr>
          <a:xfrm>
            <a:off x="4450711" y="2686633"/>
            <a:ext cx="5677161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未来工作计划</a:t>
            </a:r>
            <a:endParaRPr kumimoji="0" lang="zh-CN" altLang="en-US" sz="42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56440" y="1532163"/>
            <a:ext cx="552688" cy="552688"/>
            <a:chOff x="3543574" y="4265651"/>
            <a:chExt cx="414516" cy="414516"/>
          </a:xfrm>
        </p:grpSpPr>
        <p:sp>
          <p:nvSpPr>
            <p:cNvPr id="91" name="椭圆 90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93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401175" y="1532163"/>
            <a:ext cx="552688" cy="552688"/>
            <a:chOff x="4102125" y="4265651"/>
            <a:chExt cx="414516" cy="414516"/>
          </a:xfrm>
        </p:grpSpPr>
        <p:sp>
          <p:nvSpPr>
            <p:cNvPr id="96" name="椭圆 95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9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6840323" y="1532163"/>
            <a:ext cx="552688" cy="552688"/>
            <a:chOff x="5181486" y="4265651"/>
            <a:chExt cx="414516" cy="414516"/>
          </a:xfrm>
        </p:grpSpPr>
        <p:sp>
          <p:nvSpPr>
            <p:cNvPr id="105" name="椭圆 104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107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6100258" y="1532163"/>
            <a:ext cx="552688" cy="552688"/>
            <a:chOff x="4626437" y="4265651"/>
            <a:chExt cx="414516" cy="414516"/>
          </a:xfrm>
        </p:grpSpPr>
        <p:sp>
          <p:nvSpPr>
            <p:cNvPr id="117" name="椭圆 116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119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1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4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1823208" y="1985809"/>
            <a:ext cx="2114741" cy="2115265"/>
            <a:chOff x="1041891" y="2887277"/>
            <a:chExt cx="1036261" cy="1036518"/>
          </a:xfrm>
        </p:grpSpPr>
        <p:sp>
          <p:nvSpPr>
            <p:cNvPr id="127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连接符 60"/>
          <p:cNvCxnSpPr/>
          <p:nvPr/>
        </p:nvCxnSpPr>
        <p:spPr>
          <a:xfrm>
            <a:off x="912700" y="3665114"/>
            <a:ext cx="10367802" cy="0"/>
          </a:xfrm>
          <a:prstGeom prst="line">
            <a:avLst/>
          </a:prstGeom>
          <a:ln w="6350">
            <a:solidFill>
              <a:schemeClr val="tx2"/>
            </a:solidFill>
            <a:prstDash val="dash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296692" y="3471775"/>
            <a:ext cx="1288584" cy="368300"/>
            <a:chOff x="1656597" y="1981305"/>
            <a:chExt cx="966564" cy="276225"/>
          </a:xfrm>
          <a:solidFill>
            <a:schemeClr val="accent1"/>
          </a:solidFill>
        </p:grpSpPr>
        <p:grpSp>
          <p:nvGrpSpPr>
            <p:cNvPr id="63" name="组合 62"/>
            <p:cNvGrpSpPr/>
            <p:nvPr/>
          </p:nvGrpSpPr>
          <p:grpSpPr>
            <a:xfrm>
              <a:off x="1656597" y="1995686"/>
              <a:ext cx="966564" cy="261249"/>
              <a:chOff x="969377" y="2505729"/>
              <a:chExt cx="1021353" cy="276058"/>
            </a:xfrm>
            <a:grpFill/>
          </p:grpSpPr>
          <p:sp>
            <p:nvSpPr>
              <p:cNvPr id="65" name="矩形 64"/>
              <p:cNvSpPr/>
              <p:nvPr/>
            </p:nvSpPr>
            <p:spPr>
              <a:xfrm>
                <a:off x="1162680" y="2505729"/>
                <a:ext cx="634748" cy="2760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等腰三角形 65"/>
              <p:cNvSpPr/>
              <p:nvPr/>
            </p:nvSpPr>
            <p:spPr>
              <a:xfrm rot="16200000">
                <a:off x="955177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5400000" flipH="1">
                <a:off x="1799040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824620" y="1981305"/>
              <a:ext cx="651595" cy="27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学习</a:t>
              </a:r>
              <a:r>
                <a:rPr lang="zh-CN" altLang="en-US" dirty="0" smtClean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期</a:t>
              </a:r>
              <a:endParaRPr lang="zh-CN" altLang="en-US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302502" y="3471775"/>
            <a:ext cx="1288584" cy="368300"/>
            <a:chOff x="1656597" y="1981305"/>
            <a:chExt cx="966564" cy="276225"/>
          </a:xfrm>
          <a:solidFill>
            <a:schemeClr val="tx2"/>
          </a:solidFill>
        </p:grpSpPr>
        <p:grpSp>
          <p:nvGrpSpPr>
            <p:cNvPr id="69" name="组合 68"/>
            <p:cNvGrpSpPr/>
            <p:nvPr/>
          </p:nvGrpSpPr>
          <p:grpSpPr>
            <a:xfrm>
              <a:off x="1656597" y="1995686"/>
              <a:ext cx="966564" cy="261249"/>
              <a:chOff x="969377" y="2505729"/>
              <a:chExt cx="1021353" cy="276058"/>
            </a:xfrm>
            <a:grpFill/>
          </p:grpSpPr>
          <p:sp>
            <p:nvSpPr>
              <p:cNvPr id="71" name="矩形 70"/>
              <p:cNvSpPr/>
              <p:nvPr/>
            </p:nvSpPr>
            <p:spPr>
              <a:xfrm>
                <a:off x="1162680" y="2505729"/>
                <a:ext cx="634748" cy="2760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16200000">
                <a:off x="955177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等腰三角形 72"/>
              <p:cNvSpPr/>
              <p:nvPr/>
            </p:nvSpPr>
            <p:spPr>
              <a:xfrm rot="5400000" flipH="1">
                <a:off x="1799040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803590" y="1981305"/>
              <a:ext cx="651595" cy="27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独立期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308311" y="3490950"/>
            <a:ext cx="1288584" cy="371351"/>
            <a:chOff x="1656597" y="1995686"/>
            <a:chExt cx="966564" cy="278513"/>
          </a:xfrm>
          <a:solidFill>
            <a:schemeClr val="accent2"/>
          </a:solidFill>
        </p:grpSpPr>
        <p:grpSp>
          <p:nvGrpSpPr>
            <p:cNvPr id="75" name="组合 74"/>
            <p:cNvGrpSpPr/>
            <p:nvPr/>
          </p:nvGrpSpPr>
          <p:grpSpPr>
            <a:xfrm>
              <a:off x="1656597" y="1995686"/>
              <a:ext cx="966564" cy="261249"/>
              <a:chOff x="969377" y="2505729"/>
              <a:chExt cx="1021353" cy="276058"/>
            </a:xfrm>
            <a:grpFill/>
          </p:grpSpPr>
          <p:sp>
            <p:nvSpPr>
              <p:cNvPr id="77" name="矩形 76"/>
              <p:cNvSpPr/>
              <p:nvPr/>
            </p:nvSpPr>
            <p:spPr>
              <a:xfrm>
                <a:off x="1162680" y="2505729"/>
                <a:ext cx="634748" cy="2760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16200000">
                <a:off x="955177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 flipH="1">
                <a:off x="1799040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839792" y="1997974"/>
              <a:ext cx="651595" cy="27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成熟</a:t>
              </a:r>
              <a:r>
                <a:rPr lang="zh-CN" altLang="en-US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期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291261" y="3490950"/>
            <a:ext cx="1288584" cy="371351"/>
            <a:chOff x="1656597" y="1995686"/>
            <a:chExt cx="966564" cy="278513"/>
          </a:xfrm>
          <a:solidFill>
            <a:schemeClr val="accent3"/>
          </a:solidFill>
        </p:grpSpPr>
        <p:grpSp>
          <p:nvGrpSpPr>
            <p:cNvPr id="81" name="组合 80"/>
            <p:cNvGrpSpPr/>
            <p:nvPr/>
          </p:nvGrpSpPr>
          <p:grpSpPr>
            <a:xfrm>
              <a:off x="1656597" y="1995686"/>
              <a:ext cx="966564" cy="261249"/>
              <a:chOff x="969377" y="2505729"/>
              <a:chExt cx="1021353" cy="276058"/>
            </a:xfrm>
            <a:grpFill/>
          </p:grpSpPr>
          <p:sp>
            <p:nvSpPr>
              <p:cNvPr id="83" name="矩形 82"/>
              <p:cNvSpPr/>
              <p:nvPr/>
            </p:nvSpPr>
            <p:spPr>
              <a:xfrm>
                <a:off x="1162680" y="2505729"/>
                <a:ext cx="634748" cy="2760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 rot="16200000">
                <a:off x="955177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 rot="5400000" flipH="1">
                <a:off x="1799040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814277" y="1997974"/>
              <a:ext cx="651595" cy="27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稳定</a:t>
              </a:r>
              <a:r>
                <a:rPr lang="zh-CN" altLang="en-US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期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319930" y="3471775"/>
            <a:ext cx="1288584" cy="368300"/>
            <a:chOff x="1656597" y="1981305"/>
            <a:chExt cx="966564" cy="276225"/>
          </a:xfrm>
          <a:solidFill>
            <a:schemeClr val="accent4"/>
          </a:solidFill>
        </p:grpSpPr>
        <p:grpSp>
          <p:nvGrpSpPr>
            <p:cNvPr id="87" name="组合 86"/>
            <p:cNvGrpSpPr/>
            <p:nvPr/>
          </p:nvGrpSpPr>
          <p:grpSpPr>
            <a:xfrm>
              <a:off x="1656597" y="1995686"/>
              <a:ext cx="966564" cy="261249"/>
              <a:chOff x="969377" y="2505729"/>
              <a:chExt cx="1021353" cy="276058"/>
            </a:xfrm>
            <a:grpFill/>
          </p:grpSpPr>
          <p:sp>
            <p:nvSpPr>
              <p:cNvPr id="89" name="矩形 88"/>
              <p:cNvSpPr/>
              <p:nvPr/>
            </p:nvSpPr>
            <p:spPr>
              <a:xfrm>
                <a:off x="1162680" y="2505729"/>
                <a:ext cx="634748" cy="2760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等腰三角形 89"/>
              <p:cNvSpPr/>
              <p:nvPr/>
            </p:nvSpPr>
            <p:spPr>
              <a:xfrm rot="16200000">
                <a:off x="955177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 flipH="1">
                <a:off x="1799040" y="2555013"/>
                <a:ext cx="205889" cy="1774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728436" y="1981305"/>
              <a:ext cx="823067" cy="27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未来可期</a:t>
              </a:r>
              <a:endParaRPr lang="zh-CN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296694" y="1615387"/>
            <a:ext cx="1326783" cy="1815897"/>
            <a:chOff x="1146848" y="1210045"/>
            <a:chExt cx="995217" cy="1361923"/>
          </a:xfrm>
        </p:grpSpPr>
        <p:cxnSp>
          <p:nvCxnSpPr>
            <p:cNvPr id="93" name="直接连接符 92"/>
            <p:cNvCxnSpPr/>
            <p:nvPr/>
          </p:nvCxnSpPr>
          <p:spPr>
            <a:xfrm flipV="1">
              <a:off x="1644457" y="2221220"/>
              <a:ext cx="0" cy="350748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1146848" y="1210045"/>
              <a:ext cx="995217" cy="995217"/>
            </a:xfrm>
            <a:prstGeom prst="ellipse">
              <a:avLst/>
            </a:prstGeom>
            <a:blipFill>
              <a:blip r:embed="rId1" cstate="print"/>
              <a:stretch>
                <a:fillRect/>
              </a:stretch>
            </a:blip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50290" y="4295140"/>
            <a:ext cx="1710690" cy="2287905"/>
            <a:chOff x="786808" y="3219822"/>
            <a:chExt cx="1283249" cy="1368152"/>
          </a:xfrm>
        </p:grpSpPr>
        <p:sp>
          <p:nvSpPr>
            <p:cNvPr id="96" name="矩形 95"/>
            <p:cNvSpPr/>
            <p:nvPr/>
          </p:nvSpPr>
          <p:spPr>
            <a:xfrm>
              <a:off x="786808" y="3219822"/>
              <a:ext cx="1283249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7" name="矩形 1"/>
            <p:cNvSpPr>
              <a:spLocks noChangeArrowheads="1"/>
            </p:cNvSpPr>
            <p:nvPr/>
          </p:nvSpPr>
          <p:spPr bwMode="auto">
            <a:xfrm>
              <a:off x="881649" y="3319122"/>
              <a:ext cx="1085168" cy="1158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时间：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3-6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个月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目标：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    将书面技术结合工作，学习如何去解决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BOS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中的常见需求和插件开发的基本问题，基本解决用户或者项目经理所提出的需求。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264304" y="1615387"/>
            <a:ext cx="1326783" cy="1815897"/>
            <a:chOff x="1146848" y="1210045"/>
            <a:chExt cx="995217" cy="1361923"/>
          </a:xfrm>
        </p:grpSpPr>
        <p:cxnSp>
          <p:nvCxnSpPr>
            <p:cNvPr id="99" name="直接连接符 98"/>
            <p:cNvCxnSpPr/>
            <p:nvPr/>
          </p:nvCxnSpPr>
          <p:spPr>
            <a:xfrm flipV="1">
              <a:off x="1644457" y="2221220"/>
              <a:ext cx="0" cy="350748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1146848" y="1210045"/>
              <a:ext cx="995217" cy="995217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992755" y="4295140"/>
            <a:ext cx="1710690" cy="2212753"/>
            <a:chOff x="786808" y="3219822"/>
            <a:chExt cx="1283249" cy="1368152"/>
          </a:xfrm>
        </p:grpSpPr>
        <p:sp>
          <p:nvSpPr>
            <p:cNvPr id="102" name="矩形 101"/>
            <p:cNvSpPr/>
            <p:nvPr/>
          </p:nvSpPr>
          <p:spPr>
            <a:xfrm>
              <a:off x="786808" y="3219822"/>
              <a:ext cx="1283249" cy="136815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3" name="矩形 1"/>
            <p:cNvSpPr>
              <a:spLocks noChangeArrowheads="1"/>
            </p:cNvSpPr>
            <p:nvPr/>
          </p:nvSpPr>
          <p:spPr bwMode="auto">
            <a:xfrm>
              <a:off x="881649" y="3319122"/>
              <a:ext cx="1085168" cy="108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时间：一年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目标：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自己独当一面，为客户做出合理的建议，并独立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完成用户需求，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可以尝试组织团队去参加公司组织的开发者比赛。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312327" y="1615387"/>
            <a:ext cx="1326783" cy="1815897"/>
            <a:chOff x="1146848" y="1210045"/>
            <a:chExt cx="995217" cy="1361923"/>
          </a:xfrm>
        </p:grpSpPr>
        <p:cxnSp>
          <p:nvCxnSpPr>
            <p:cNvPr id="105" name="直接连接符 104"/>
            <p:cNvCxnSpPr/>
            <p:nvPr/>
          </p:nvCxnSpPr>
          <p:spPr>
            <a:xfrm flipV="1">
              <a:off x="1644457" y="2221220"/>
              <a:ext cx="0" cy="350748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/>
            <p:nvPr/>
          </p:nvSpPr>
          <p:spPr>
            <a:xfrm>
              <a:off x="1146848" y="1210045"/>
              <a:ext cx="995217" cy="995217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040630" y="4295140"/>
            <a:ext cx="1710690" cy="2212340"/>
            <a:chOff x="786808" y="3219822"/>
            <a:chExt cx="1283249" cy="1368152"/>
          </a:xfrm>
        </p:grpSpPr>
        <p:sp>
          <p:nvSpPr>
            <p:cNvPr id="108" name="矩形 107"/>
            <p:cNvSpPr/>
            <p:nvPr/>
          </p:nvSpPr>
          <p:spPr>
            <a:xfrm>
              <a:off x="786808" y="3219822"/>
              <a:ext cx="1283249" cy="13681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9" name="矩形 1"/>
            <p:cNvSpPr>
              <a:spLocks noChangeArrowheads="1"/>
            </p:cNvSpPr>
            <p:nvPr/>
          </p:nvSpPr>
          <p:spPr bwMode="auto">
            <a:xfrm>
              <a:off x="881649" y="3319122"/>
              <a:ext cx="1085168" cy="96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目标：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进行开发工作的同时，能够兼学实施的工作，做到在项目面前，不论是实施或者开发，一把搂，都能做。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7357634" y="1615387"/>
            <a:ext cx="1326783" cy="1815897"/>
            <a:chOff x="1146848" y="1210045"/>
            <a:chExt cx="995217" cy="1361923"/>
          </a:xfrm>
        </p:grpSpPr>
        <p:cxnSp>
          <p:nvCxnSpPr>
            <p:cNvPr id="111" name="直接连接符 110"/>
            <p:cNvCxnSpPr/>
            <p:nvPr/>
          </p:nvCxnSpPr>
          <p:spPr>
            <a:xfrm flipV="1">
              <a:off x="1644457" y="2221220"/>
              <a:ext cx="0" cy="350748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/>
            <p:cNvSpPr/>
            <p:nvPr/>
          </p:nvSpPr>
          <p:spPr>
            <a:xfrm>
              <a:off x="1146848" y="1210045"/>
              <a:ext cx="995217" cy="995217"/>
            </a:xfrm>
            <a:prstGeom prst="ellipse">
              <a:avLst/>
            </a:prstGeom>
            <a:blipFill>
              <a:blip r:embed="rId4" cstate="print"/>
              <a:stretch>
                <a:fillRect/>
              </a:stretch>
            </a:blip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085965" y="4295140"/>
            <a:ext cx="1710690" cy="2212340"/>
            <a:chOff x="786808" y="3219822"/>
            <a:chExt cx="1283249" cy="1368152"/>
          </a:xfrm>
        </p:grpSpPr>
        <p:sp>
          <p:nvSpPr>
            <p:cNvPr id="114" name="矩形 113"/>
            <p:cNvSpPr/>
            <p:nvPr/>
          </p:nvSpPr>
          <p:spPr>
            <a:xfrm>
              <a:off x="786808" y="3219822"/>
              <a:ext cx="1283249" cy="13681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5" name="矩形 1"/>
            <p:cNvSpPr>
              <a:spLocks noChangeArrowheads="1"/>
            </p:cNvSpPr>
            <p:nvPr/>
          </p:nvSpPr>
          <p:spPr bwMode="auto">
            <a:xfrm>
              <a:off x="881649" y="3319122"/>
              <a:ext cx="1085168" cy="116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3-5</a:t>
              </a: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目标：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希望有机会在公司苍穹产品上线的时候能够发挥自己的能力，更希望有机会可以接触公司底层代码的研发工作。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319931" y="1615387"/>
            <a:ext cx="1326783" cy="1815897"/>
            <a:chOff x="1146848" y="1210045"/>
            <a:chExt cx="995217" cy="1361923"/>
          </a:xfrm>
        </p:grpSpPr>
        <p:cxnSp>
          <p:nvCxnSpPr>
            <p:cNvPr id="117" name="直接连接符 116"/>
            <p:cNvCxnSpPr/>
            <p:nvPr/>
          </p:nvCxnSpPr>
          <p:spPr>
            <a:xfrm flipV="1">
              <a:off x="1644457" y="2221220"/>
              <a:ext cx="0" cy="350748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1146848" y="1210045"/>
              <a:ext cx="995217" cy="995217"/>
            </a:xfrm>
            <a:prstGeom prst="ellipse">
              <a:avLst/>
            </a:prstGeom>
            <a:blipFill>
              <a:blip r:embed="rId5" cstate="print"/>
              <a:stretch>
                <a:fillRect/>
              </a:stretch>
            </a:blip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048115" y="4295140"/>
            <a:ext cx="1710690" cy="2212340"/>
            <a:chOff x="786808" y="3219822"/>
            <a:chExt cx="1283249" cy="1368152"/>
          </a:xfrm>
        </p:grpSpPr>
        <p:sp>
          <p:nvSpPr>
            <p:cNvPr id="120" name="矩形 119"/>
            <p:cNvSpPr/>
            <p:nvPr/>
          </p:nvSpPr>
          <p:spPr>
            <a:xfrm>
              <a:off x="786808" y="3219822"/>
              <a:ext cx="1283249" cy="13681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1" name="矩形 1"/>
            <p:cNvSpPr>
              <a:spLocks noChangeArrowheads="1"/>
            </p:cNvSpPr>
            <p:nvPr/>
          </p:nvSpPr>
          <p:spPr bwMode="auto">
            <a:xfrm>
              <a:off x="881649" y="3319122"/>
              <a:ext cx="1085168" cy="798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时间：</a:t>
              </a:r>
              <a:r>
                <a:rPr lang="en-US" altLang="zh-CN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年以后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目标：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放眼未来，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着眼当下，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努力的人，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未来可期。</a:t>
              </a:r>
              <a:endParaRPr lang="zh-CN" altLang="en-US" sz="13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44151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8639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未来工作计划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65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65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5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00" y="2389091"/>
            <a:ext cx="12192000" cy="129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文本框 17"/>
          <p:cNvSpPr txBox="1"/>
          <p:nvPr/>
        </p:nvSpPr>
        <p:spPr>
          <a:xfrm>
            <a:off x="4450711" y="2686633"/>
            <a:ext cx="5677161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个人评价</a:t>
            </a:r>
            <a:endParaRPr kumimoji="0" lang="zh-CN" altLang="en-US" sz="4265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56440" y="1532163"/>
            <a:ext cx="552688" cy="552688"/>
            <a:chOff x="3543574" y="4265651"/>
            <a:chExt cx="414516" cy="414516"/>
          </a:xfrm>
        </p:grpSpPr>
        <p:sp>
          <p:nvSpPr>
            <p:cNvPr id="91" name="椭圆 90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93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401175" y="1532163"/>
            <a:ext cx="552688" cy="552688"/>
            <a:chOff x="4102125" y="4265651"/>
            <a:chExt cx="414516" cy="414516"/>
          </a:xfrm>
        </p:grpSpPr>
        <p:sp>
          <p:nvSpPr>
            <p:cNvPr id="96" name="椭圆 95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9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6840323" y="1532163"/>
            <a:ext cx="552688" cy="552688"/>
            <a:chOff x="5181486" y="4265651"/>
            <a:chExt cx="414516" cy="414516"/>
          </a:xfrm>
        </p:grpSpPr>
        <p:sp>
          <p:nvSpPr>
            <p:cNvPr id="105" name="椭圆 104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107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6100258" y="1532163"/>
            <a:ext cx="552688" cy="552688"/>
            <a:chOff x="4626437" y="4265651"/>
            <a:chExt cx="414516" cy="414516"/>
          </a:xfrm>
        </p:grpSpPr>
        <p:sp>
          <p:nvSpPr>
            <p:cNvPr id="117" name="椭圆 116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119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1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4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1823208" y="1985809"/>
            <a:ext cx="2114741" cy="2115265"/>
            <a:chOff x="1041891" y="2887277"/>
            <a:chExt cx="1036261" cy="1036518"/>
          </a:xfrm>
        </p:grpSpPr>
        <p:sp>
          <p:nvSpPr>
            <p:cNvPr id="127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100733" y="190"/>
            <a:ext cx="9091533" cy="6857624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1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>
              <a:lnSpc>
                <a:spcPct val="120000"/>
              </a:lnSpc>
            </a:pPr>
            <a:endParaRPr lang="en-GB" sz="1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61427" y="1558925"/>
            <a:ext cx="607481" cy="36409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3486" y="1382571"/>
            <a:ext cx="3518667" cy="851535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乐观开朗，对待生活与工作中的人方方面面</a:t>
            </a: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，都会抱</a:t>
            </a: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以善良积极的态度。</a:t>
            </a:r>
            <a:endParaRPr lang="en-US" sz="755" dirty="0">
              <a:solidFill>
                <a:srgbClr val="7F7F7F"/>
              </a:solidFill>
              <a:latin typeface="+mn-ea"/>
              <a:cs typeface="+mn-ea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61427" y="2763720"/>
            <a:ext cx="607481" cy="36409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3486" y="2518151"/>
            <a:ext cx="3110177" cy="1159510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善于沟通，善于倾听，喜欢交朋友，愿意在与他人的分享中共同进步。</a:t>
            </a:r>
            <a:endParaRPr lang="en-US" sz="755" dirty="0">
              <a:solidFill>
                <a:srgbClr val="7F7F7F"/>
              </a:solidFill>
              <a:latin typeface="+mn-ea"/>
              <a:cs typeface="+mn-ea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505242" y="3966682"/>
            <a:ext cx="607481" cy="364092"/>
          </a:xfrm>
          <a:prstGeom prst="homePlate">
            <a:avLst/>
          </a:prstGeom>
          <a:solidFill>
            <a:schemeClr val="accent3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21893" y="3841126"/>
            <a:ext cx="2962546" cy="1159510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认真负责，努力进取，有责任心，自己应做的事一定尽全力去做好。</a:t>
            </a:r>
            <a:endParaRPr lang="en-US" sz="755" dirty="0">
              <a:solidFill>
                <a:srgbClr val="7F7F7F"/>
              </a:solidFill>
              <a:latin typeface="+mn-ea"/>
              <a:cs typeface="+mn-ea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505242" y="5171550"/>
            <a:ext cx="607481" cy="364092"/>
          </a:xfrm>
          <a:prstGeom prst="homePlate">
            <a:avLst/>
          </a:prstGeom>
          <a:solidFill>
            <a:schemeClr val="accent4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21894" y="4968524"/>
            <a:ext cx="2448422" cy="1320800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抗压性好，喜欢总结，不会畏惧压力的产生，更善于在事中事后去进行总结，从总结中取得进步。</a:t>
            </a:r>
            <a:endParaRPr lang="zh-CN" altLang="en-US" sz="1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594567" y="2763308"/>
            <a:ext cx="2107381" cy="914350"/>
            <a:chOff x="5621315" y="2514600"/>
            <a:chExt cx="2107496" cy="914400"/>
          </a:xfrm>
          <a:solidFill>
            <a:schemeClr val="bg1"/>
          </a:solidFill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399" tIns="25399" rIns="25399" bIns="25399" anchor="ctr"/>
            <a:lstStyle/>
            <a:p>
              <a:pPr algn="ctr" defTabSz="240665" hangingPunct="0">
                <a:lnSpc>
                  <a:spcPct val="120000"/>
                </a:lnSpc>
              </a:pPr>
              <a:endParaRPr lang="en-US" sz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135314" y="1559090"/>
            <a:ext cx="2107381" cy="914350"/>
            <a:chOff x="6162090" y="1310315"/>
            <a:chExt cx="2107496" cy="914400"/>
          </a:xfrm>
          <a:solidFill>
            <a:schemeClr val="bg1"/>
          </a:solidFill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grpFill/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399" tIns="25399" rIns="25399" bIns="25399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399" tIns="25399" rIns="25399" bIns="25399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427331" y="5171747"/>
            <a:ext cx="2107381" cy="914350"/>
            <a:chOff x="4454013" y="4923170"/>
            <a:chExt cx="2107496" cy="914400"/>
          </a:xfrm>
          <a:solidFill>
            <a:schemeClr val="bg1"/>
          </a:solidFill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grpFill/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399" tIns="25399" rIns="25399" bIns="25399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399" tIns="25399" rIns="25399" bIns="25399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015537" y="3967527"/>
            <a:ext cx="2107381" cy="914350"/>
            <a:chOff x="5042252" y="3718885"/>
            <a:chExt cx="2107496" cy="914400"/>
          </a:xfrm>
          <a:solidFill>
            <a:schemeClr val="bg1"/>
          </a:solidFill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grpFill/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399" tIns="25399" rIns="25399" bIns="25399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399" tIns="25399" rIns="25399" bIns="25399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5399" tIns="25399" rIns="25399" bIns="25399" anchor="ctr"/>
              <a:lstStyle/>
              <a:p>
                <a:pPr algn="ctr" defTabSz="240665" hangingPunct="0">
                  <a:lnSpc>
                    <a:spcPct val="120000"/>
                  </a:lnSpc>
                </a:pPr>
                <a:endParaRPr lang="en-US" sz="146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5" name="椭圆 44"/>
          <p:cNvSpPr/>
          <p:nvPr/>
        </p:nvSpPr>
        <p:spPr>
          <a:xfrm>
            <a:off x="441518" y="160914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Content Placeholder 2"/>
          <p:cNvSpPr txBox="1"/>
          <p:nvPr/>
        </p:nvSpPr>
        <p:spPr>
          <a:xfrm>
            <a:off x="986393" y="160914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个人评价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ldLvl="0" animBg="1"/>
      <p:bldP spid="138" grpId="0" bldLvl="0" animBg="1"/>
      <p:bldP spid="139" grpId="0"/>
      <p:bldP spid="140" grpId="0" bldLvl="0" animBg="1"/>
      <p:bldP spid="141" grpId="0"/>
      <p:bldP spid="142" grpId="0" bldLvl="0" animBg="1"/>
      <p:bldP spid="143" grpId="0"/>
      <p:bldP spid="144" grpId="0" bldLvl="0" animBg="1"/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145272" y="1537607"/>
            <a:ext cx="9721080" cy="2422315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1673860" y="1627505"/>
            <a:ext cx="8541385" cy="167259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altLang="zh-CN" sz="2000" b="1" spc="380" dirty="0">
                <a:ln w="3175">
                  <a:noFill/>
                  <a:prstDash val="dash"/>
                </a:ln>
                <a:solidFill>
                  <a:schemeClr val="tx1">
                    <a:lumMod val="90000"/>
                    <a:lumOff val="10000"/>
                  </a:schemeClr>
                </a:solidFill>
                <a:uFillTx/>
                <a:latin typeface="+mj-ea"/>
                <a:ea typeface="+mj-ea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000" b="1" spc="380" dirty="0">
                <a:ln w="3175">
                  <a:noFill/>
                  <a:prstDash val="dash"/>
                </a:ln>
                <a:solidFill>
                  <a:schemeClr val="tx1">
                    <a:lumMod val="90000"/>
                    <a:lumOff val="10000"/>
                  </a:schemeClr>
                </a:solidFill>
                <a:uFillTx/>
                <a:latin typeface="+mj-ea"/>
                <a:ea typeface="+mj-ea"/>
                <a:cs typeface="微软雅黑" panose="020B0503020204020204" pitchFamily="34" charset="-122"/>
                <a:sym typeface="+mn-ea"/>
              </a:rPr>
              <a:t>感谢各位领导与同事在实习期间给予我的帮助，让我可以适应从学生到工作者的转变，由衷感谢我的项目经理法光哥在工作和生活上的帮助和指导，遇见是一种缘分，希望有幸将我们的缘分继续下去，与各位前辈一起在金蝶奋斗青春</a:t>
            </a:r>
            <a:r>
              <a:rPr lang="zh-CN" altLang="en-US" sz="2000" b="1" spc="380" dirty="0">
                <a:ln w="3175">
                  <a:noFill/>
                  <a:prstDash val="dash"/>
                </a:ln>
                <a:solidFill>
                  <a:schemeClr val="tx1">
                    <a:lumMod val="90000"/>
                    <a:lumOff val="10000"/>
                  </a:schemeClr>
                </a:solidFill>
                <a:uFillTx/>
                <a:latin typeface="+mj-ea"/>
                <a:ea typeface="+mj-ea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b="1" spc="380" dirty="0">
              <a:ln w="3175">
                <a:noFill/>
                <a:prstDash val="dash"/>
              </a:ln>
              <a:solidFill>
                <a:schemeClr val="tx1">
                  <a:lumMod val="90000"/>
                  <a:lumOff val="10000"/>
                </a:schemeClr>
              </a:solidFill>
              <a:uFillTx/>
              <a:latin typeface="+mj-ea"/>
              <a:ea typeface="+mj-ea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0" y="4522187"/>
            <a:ext cx="4032448" cy="2198473"/>
            <a:chOff x="5917425" y="3435846"/>
            <a:chExt cx="3226575" cy="170765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7916827" y="4483162"/>
            <a:ext cx="4301440" cy="2276522"/>
            <a:chOff x="5917425" y="3435846"/>
            <a:chExt cx="3226575" cy="170765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6697" y="274639"/>
            <a:ext cx="10985704" cy="11929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1" dirty="0">
                <a:solidFill>
                  <a:srgbClr val="24BE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致良知，走正道，</a:t>
            </a:r>
            <a:r>
              <a:rPr lang="zh-TW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行王道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pic>
        <p:nvPicPr>
          <p:cNvPr id="7" name="Picture 1" descr="te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43" y="1852551"/>
            <a:ext cx="6282663" cy="3487140"/>
          </a:xfrm>
          <a:prstGeom prst="rect">
            <a:avLst/>
          </a:prstGeom>
        </p:spPr>
      </p:pic>
      <p:sp>
        <p:nvSpPr>
          <p:cNvPr id="8" name="TextBox 33"/>
          <p:cNvSpPr txBox="1"/>
          <p:nvPr>
            <p:custDataLst>
              <p:tags r:id="rId2"/>
            </p:custDataLst>
          </p:nvPr>
        </p:nvSpPr>
        <p:spPr>
          <a:xfrm>
            <a:off x="562989" y="2049748"/>
            <a:ext cx="600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charset="0"/>
              </a:rPr>
              <a:t>01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charset="0"/>
            </a:endParaRPr>
          </a:p>
        </p:txBody>
      </p:sp>
      <p:sp>
        <p:nvSpPr>
          <p:cNvPr id="9" name="TextBox 34"/>
          <p:cNvSpPr txBox="1"/>
          <p:nvPr>
            <p:custDataLst>
              <p:tags r:id="rId3"/>
            </p:custDataLst>
          </p:nvPr>
        </p:nvSpPr>
        <p:spPr>
          <a:xfrm>
            <a:off x="562989" y="2792260"/>
            <a:ext cx="600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charset="0"/>
              </a:rPr>
              <a:t>02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charset="0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1095757" y="2054431"/>
            <a:ext cx="3108113" cy="48049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学习内容及成果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104900" y="2778760"/>
            <a:ext cx="3097953" cy="48683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未来工作规划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34"/>
          <p:cNvSpPr txBox="1"/>
          <p:nvPr>
            <p:custDataLst>
              <p:tags r:id="rId6"/>
            </p:custDataLst>
          </p:nvPr>
        </p:nvSpPr>
        <p:spPr>
          <a:xfrm>
            <a:off x="596856" y="3524627"/>
            <a:ext cx="600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charset="0"/>
              </a:rPr>
              <a:t>03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charset="0"/>
            </a:endParaRPr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1104900" y="3524673"/>
            <a:ext cx="3098800" cy="48683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自我评价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00" y="2389091"/>
            <a:ext cx="12192000" cy="129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文本框 17"/>
          <p:cNvSpPr txBox="1"/>
          <p:nvPr/>
        </p:nvSpPr>
        <p:spPr>
          <a:xfrm>
            <a:off x="4450711" y="2686633"/>
            <a:ext cx="5677161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学习内容及</a:t>
            </a: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</a:t>
            </a:r>
            <a:endParaRPr kumimoji="0" lang="zh-CN" altLang="en-US" sz="4265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56440" y="1532163"/>
            <a:ext cx="552688" cy="552688"/>
            <a:chOff x="3543574" y="4265651"/>
            <a:chExt cx="414516" cy="414516"/>
          </a:xfrm>
        </p:grpSpPr>
        <p:sp>
          <p:nvSpPr>
            <p:cNvPr id="91" name="椭圆 90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93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401175" y="1532163"/>
            <a:ext cx="552688" cy="552688"/>
            <a:chOff x="4102125" y="4265651"/>
            <a:chExt cx="414516" cy="414516"/>
          </a:xfrm>
        </p:grpSpPr>
        <p:sp>
          <p:nvSpPr>
            <p:cNvPr id="96" name="椭圆 95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98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6840323" y="1532163"/>
            <a:ext cx="552688" cy="552688"/>
            <a:chOff x="5181486" y="4265651"/>
            <a:chExt cx="414516" cy="414516"/>
          </a:xfrm>
        </p:grpSpPr>
        <p:sp>
          <p:nvSpPr>
            <p:cNvPr id="105" name="椭圆 104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107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6100258" y="1532163"/>
            <a:ext cx="552688" cy="552688"/>
            <a:chOff x="4626437" y="4265651"/>
            <a:chExt cx="414516" cy="414516"/>
          </a:xfrm>
        </p:grpSpPr>
        <p:sp>
          <p:nvSpPr>
            <p:cNvPr id="117" name="椭圆 116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119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1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4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pitchFamily="2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1823208" y="1985809"/>
            <a:ext cx="2114741" cy="2115265"/>
            <a:chOff x="1041891" y="2887277"/>
            <a:chExt cx="1036261" cy="1036518"/>
          </a:xfrm>
        </p:grpSpPr>
        <p:sp>
          <p:nvSpPr>
            <p:cNvPr id="127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en-US" altLang="zh-CN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MH_SubTitle_1"/>
          <p:cNvSpPr txBox="1"/>
          <p:nvPr>
            <p:custDataLst>
              <p:tags r:id="rId1"/>
            </p:custDataLst>
          </p:nvPr>
        </p:nvSpPr>
        <p:spPr>
          <a:xfrm>
            <a:off x="7505639" y="1788786"/>
            <a:ext cx="3066561" cy="7073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产品方面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  PRODUCT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736617" y="1704418"/>
            <a:ext cx="1128364" cy="686394"/>
            <a:chOff x="6127160" y="2096130"/>
            <a:chExt cx="1128426" cy="686432"/>
          </a:xfrm>
        </p:grpSpPr>
        <p:cxnSp>
          <p:nvCxnSpPr>
            <p:cNvPr id="71" name="MH_Other_1"/>
            <p:cNvCxnSpPr/>
            <p:nvPr>
              <p:custDataLst>
                <p:tags r:id="rId2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H_Other_2"/>
            <p:cNvSpPr/>
            <p:nvPr>
              <p:custDataLst>
                <p:tags r:id="rId3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5929" anchor="ctr">
              <a:normAutofit fontScale="90000" lnSpcReduction="20000"/>
            </a:bodyPr>
            <a:lstStyle/>
            <a:p>
              <a:pPr algn="ctr">
                <a:defRPr/>
              </a:pPr>
              <a:endParaRPr lang="zh-CN" altLang="en-US" sz="147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MH_Other_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27160" y="2109301"/>
              <a:ext cx="565888" cy="388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53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53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4" name="MH_SubTitle_2"/>
          <p:cNvSpPr txBox="1"/>
          <p:nvPr>
            <p:custDataLst>
              <p:tags r:id="rId5"/>
            </p:custDataLst>
          </p:nvPr>
        </p:nvSpPr>
        <p:spPr>
          <a:xfrm>
            <a:off x="7505639" y="2887977"/>
            <a:ext cx="3066561" cy="7073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技术方面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  TECHNOLOGY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736617" y="2874652"/>
            <a:ext cx="1128364" cy="686394"/>
            <a:chOff x="6127160" y="3142521"/>
            <a:chExt cx="1128426" cy="686432"/>
          </a:xfrm>
        </p:grpSpPr>
        <p:cxnSp>
          <p:nvCxnSpPr>
            <p:cNvPr id="76" name="MH_Other_4"/>
            <p:cNvCxnSpPr/>
            <p:nvPr>
              <p:custDataLst>
                <p:tags r:id="rId6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H_Other_5"/>
            <p:cNvSpPr/>
            <p:nvPr>
              <p:custDataLst>
                <p:tags r:id="rId7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5929" anchor="ctr">
              <a:normAutofit fontScale="90000" lnSpcReduction="20000"/>
            </a:bodyPr>
            <a:lstStyle/>
            <a:p>
              <a:pPr algn="ctr">
                <a:defRPr/>
              </a:pPr>
              <a:endParaRPr lang="zh-CN" altLang="en-US" sz="147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MH_Other_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27160" y="3155692"/>
              <a:ext cx="565888" cy="388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53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53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9" name="MH_SubTitle_3"/>
          <p:cNvSpPr txBox="1"/>
          <p:nvPr>
            <p:custDataLst>
              <p:tags r:id="rId9"/>
            </p:custDataLst>
          </p:nvPr>
        </p:nvSpPr>
        <p:spPr>
          <a:xfrm>
            <a:off x="7505639" y="4004949"/>
            <a:ext cx="3066561" cy="7073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方面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   PROJECT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18202" y="3991546"/>
            <a:ext cx="1128364" cy="686394"/>
            <a:chOff x="6127160" y="4187237"/>
            <a:chExt cx="1128426" cy="686432"/>
          </a:xfrm>
        </p:grpSpPr>
        <p:cxnSp>
          <p:nvCxnSpPr>
            <p:cNvPr id="81" name="MH_Other_7"/>
            <p:cNvCxnSpPr/>
            <p:nvPr>
              <p:custDataLst>
                <p:tags r:id="rId10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MH_Other_8"/>
            <p:cNvSpPr/>
            <p:nvPr>
              <p:custDataLst>
                <p:tags r:id="rId11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5929" anchor="ctr">
              <a:normAutofit fontScale="90000" lnSpcReduction="20000"/>
            </a:bodyPr>
            <a:lstStyle/>
            <a:p>
              <a:pPr algn="ctr">
                <a:defRPr/>
              </a:pPr>
              <a:endParaRPr lang="zh-CN" altLang="en-US" sz="147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MH_Other_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127160" y="4200408"/>
              <a:ext cx="565888" cy="388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53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53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9" name="MH_Others_1"/>
          <p:cNvSpPr txBox="1"/>
          <p:nvPr>
            <p:custDataLst>
              <p:tags r:id="rId13"/>
            </p:custDataLst>
          </p:nvPr>
        </p:nvSpPr>
        <p:spPr>
          <a:xfrm>
            <a:off x="2004391" y="2545334"/>
            <a:ext cx="2873744" cy="10153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  容</a:t>
            </a:r>
            <a:r>
              <a:rPr lang="zh-CN" altLang="en-US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MH_Others_2"/>
          <p:cNvSpPr txBox="1"/>
          <p:nvPr>
            <p:custDataLst>
              <p:tags r:id="rId14"/>
            </p:custDataLst>
          </p:nvPr>
        </p:nvSpPr>
        <p:spPr>
          <a:xfrm>
            <a:off x="2018903" y="3560821"/>
            <a:ext cx="2844716" cy="4305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393555" y="3232169"/>
            <a:ext cx="1216968" cy="1217127"/>
            <a:chOff x="4279027" y="2408598"/>
            <a:chExt cx="912845" cy="912845"/>
          </a:xfrm>
        </p:grpSpPr>
        <p:sp>
          <p:nvSpPr>
            <p:cNvPr id="9" name="椭圆 8"/>
            <p:cNvSpPr/>
            <p:nvPr/>
          </p:nvSpPr>
          <p:spPr>
            <a:xfrm rot="20170909">
              <a:off x="4279027" y="2408598"/>
              <a:ext cx="912845" cy="9128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6"/>
            <p:cNvSpPr>
              <a:spLocks noChangeAspect="1" noEditPoints="1"/>
            </p:cNvSpPr>
            <p:nvPr/>
          </p:nvSpPr>
          <p:spPr bwMode="auto">
            <a:xfrm>
              <a:off x="4545181" y="2640158"/>
              <a:ext cx="380536" cy="449723"/>
            </a:xfrm>
            <a:custGeom>
              <a:avLst/>
              <a:gdLst>
                <a:gd name="T0" fmla="*/ 170 w 224"/>
                <a:gd name="T1" fmla="*/ 0 h 264"/>
                <a:gd name="T2" fmla="*/ 200 w 224"/>
                <a:gd name="T3" fmla="*/ 30 h 264"/>
                <a:gd name="T4" fmla="*/ 188 w 224"/>
                <a:gd name="T5" fmla="*/ 104 h 264"/>
                <a:gd name="T6" fmla="*/ 183 w 224"/>
                <a:gd name="T7" fmla="*/ 18 h 264"/>
                <a:gd name="T8" fmla="*/ 56 w 224"/>
                <a:gd name="T9" fmla="*/ 13 h 264"/>
                <a:gd name="T10" fmla="*/ 75 w 224"/>
                <a:gd name="T11" fmla="*/ 37 h 264"/>
                <a:gd name="T12" fmla="*/ 12 w 224"/>
                <a:gd name="T13" fmla="*/ 112 h 264"/>
                <a:gd name="T14" fmla="*/ 17 w 224"/>
                <a:gd name="T15" fmla="*/ 240 h 264"/>
                <a:gd name="T16" fmla="*/ 67 w 224"/>
                <a:gd name="T17" fmla="*/ 245 h 264"/>
                <a:gd name="T18" fmla="*/ 29 w 224"/>
                <a:gd name="T19" fmla="*/ 257 h 264"/>
                <a:gd name="T20" fmla="*/ 0 w 224"/>
                <a:gd name="T21" fmla="*/ 228 h 264"/>
                <a:gd name="T22" fmla="*/ 0 w 224"/>
                <a:gd name="T23" fmla="*/ 108 h 264"/>
                <a:gd name="T24" fmla="*/ 34 w 224"/>
                <a:gd name="T25" fmla="*/ 3 h 264"/>
                <a:gd name="T26" fmla="*/ 34 w 224"/>
                <a:gd name="T27" fmla="*/ 3 h 264"/>
                <a:gd name="T28" fmla="*/ 34 w 224"/>
                <a:gd name="T29" fmla="*/ 3 h 264"/>
                <a:gd name="T30" fmla="*/ 36 w 224"/>
                <a:gd name="T31" fmla="*/ 2 h 264"/>
                <a:gd name="T32" fmla="*/ 36 w 224"/>
                <a:gd name="T33" fmla="*/ 2 h 264"/>
                <a:gd name="T34" fmla="*/ 36 w 224"/>
                <a:gd name="T35" fmla="*/ 2 h 264"/>
                <a:gd name="T36" fmla="*/ 36 w 224"/>
                <a:gd name="T37" fmla="*/ 2 h 264"/>
                <a:gd name="T38" fmla="*/ 38 w 224"/>
                <a:gd name="T39" fmla="*/ 0 h 264"/>
                <a:gd name="T40" fmla="*/ 38 w 224"/>
                <a:gd name="T41" fmla="*/ 0 h 264"/>
                <a:gd name="T42" fmla="*/ 38 w 224"/>
                <a:gd name="T43" fmla="*/ 0 h 264"/>
                <a:gd name="T44" fmla="*/ 38 w 224"/>
                <a:gd name="T45" fmla="*/ 0 h 264"/>
                <a:gd name="T46" fmla="*/ 38 w 224"/>
                <a:gd name="T47" fmla="*/ 0 h 264"/>
                <a:gd name="T48" fmla="*/ 39 w 224"/>
                <a:gd name="T49" fmla="*/ 0 h 264"/>
                <a:gd name="T50" fmla="*/ 40 w 224"/>
                <a:gd name="T51" fmla="*/ 0 h 264"/>
                <a:gd name="T52" fmla="*/ 37 w 224"/>
                <a:gd name="T53" fmla="*/ 180 h 264"/>
                <a:gd name="T54" fmla="*/ 101 w 224"/>
                <a:gd name="T55" fmla="*/ 170 h 264"/>
                <a:gd name="T56" fmla="*/ 37 w 224"/>
                <a:gd name="T57" fmla="*/ 143 h 264"/>
                <a:gd name="T58" fmla="*/ 101 w 224"/>
                <a:gd name="T59" fmla="*/ 153 h 264"/>
                <a:gd name="T60" fmla="*/ 37 w 224"/>
                <a:gd name="T61" fmla="*/ 143 h 264"/>
                <a:gd name="T62" fmla="*/ 37 w 224"/>
                <a:gd name="T63" fmla="*/ 127 h 264"/>
                <a:gd name="T64" fmla="*/ 166 w 224"/>
                <a:gd name="T65" fmla="*/ 117 h 264"/>
                <a:gd name="T66" fmla="*/ 104 w 224"/>
                <a:gd name="T67" fmla="*/ 86 h 264"/>
                <a:gd name="T68" fmla="*/ 166 w 224"/>
                <a:gd name="T69" fmla="*/ 96 h 264"/>
                <a:gd name="T70" fmla="*/ 104 w 224"/>
                <a:gd name="T71" fmla="*/ 86 h 264"/>
                <a:gd name="T72" fmla="*/ 104 w 224"/>
                <a:gd name="T73" fmla="*/ 69 h 264"/>
                <a:gd name="T74" fmla="*/ 166 w 224"/>
                <a:gd name="T75" fmla="*/ 59 h 264"/>
                <a:gd name="T76" fmla="*/ 104 w 224"/>
                <a:gd name="T77" fmla="*/ 34 h 264"/>
                <a:gd name="T78" fmla="*/ 166 w 224"/>
                <a:gd name="T79" fmla="*/ 44 h 264"/>
                <a:gd name="T80" fmla="*/ 104 w 224"/>
                <a:gd name="T81" fmla="*/ 34 h 264"/>
                <a:gd name="T82" fmla="*/ 94 w 224"/>
                <a:gd name="T83" fmla="*/ 217 h 264"/>
                <a:gd name="T84" fmla="*/ 224 w 224"/>
                <a:gd name="T85" fmla="*/ 147 h 264"/>
                <a:gd name="T86" fmla="*/ 90 w 224"/>
                <a:gd name="T87" fmla="*/ 222 h 264"/>
                <a:gd name="T88" fmla="*/ 88 w 224"/>
                <a:gd name="T89" fmla="*/ 264 h 264"/>
                <a:gd name="T90" fmla="*/ 90 w 224"/>
                <a:gd name="T91" fmla="*/ 222 h 264"/>
                <a:gd name="T92" fmla="*/ 188 w 224"/>
                <a:gd name="T93" fmla="*/ 205 h 264"/>
                <a:gd name="T94" fmla="*/ 183 w 224"/>
                <a:gd name="T95" fmla="*/ 240 h 264"/>
                <a:gd name="T96" fmla="*/ 147 w 224"/>
                <a:gd name="T97" fmla="*/ 245 h 264"/>
                <a:gd name="T98" fmla="*/ 145 w 224"/>
                <a:gd name="T99" fmla="*/ 257 h 264"/>
                <a:gd name="T100" fmla="*/ 191 w 224"/>
                <a:gd name="T101" fmla="*/ 248 h 264"/>
                <a:gd name="T102" fmla="*/ 200 w 224"/>
                <a:gd name="T103" fmla="*/ 192 h 264"/>
                <a:gd name="T104" fmla="*/ 62 w 224"/>
                <a:gd name="T105" fmla="*/ 34 h 264"/>
                <a:gd name="T106" fmla="*/ 22 w 224"/>
                <a:gd name="T107" fmla="*/ 8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64">
                  <a:moveTo>
                    <a:pt x="4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9" y="0"/>
                    <a:pt x="186" y="3"/>
                    <a:pt x="191" y="9"/>
                  </a:cubicBezTo>
                  <a:cubicBezTo>
                    <a:pt x="197" y="14"/>
                    <a:pt x="200" y="21"/>
                    <a:pt x="200" y="30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25"/>
                    <a:pt x="186" y="21"/>
                    <a:pt x="183" y="18"/>
                  </a:cubicBezTo>
                  <a:cubicBezTo>
                    <a:pt x="179" y="14"/>
                    <a:pt x="175" y="13"/>
                    <a:pt x="170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7" y="30"/>
                    <a:pt x="77" y="34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2"/>
                    <a:pt x="14" y="236"/>
                    <a:pt x="17" y="240"/>
                  </a:cubicBezTo>
                  <a:cubicBezTo>
                    <a:pt x="20" y="243"/>
                    <a:pt x="25" y="245"/>
                    <a:pt x="29" y="245"/>
                  </a:cubicBezTo>
                  <a:cubicBezTo>
                    <a:pt x="67" y="245"/>
                    <a:pt x="67" y="245"/>
                    <a:pt x="67" y="245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1" y="257"/>
                    <a:pt x="14" y="254"/>
                    <a:pt x="9" y="248"/>
                  </a:cubicBezTo>
                  <a:cubicBezTo>
                    <a:pt x="3" y="243"/>
                    <a:pt x="0" y="236"/>
                    <a:pt x="0" y="2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8"/>
                    <a:pt x="0" y="10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4"/>
                    <a:pt x="34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5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37" y="17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101" y="180"/>
                    <a:pt x="101" y="180"/>
                    <a:pt x="101" y="18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37" y="170"/>
                    <a:pt x="37" y="170"/>
                    <a:pt x="37" y="170"/>
                  </a:cubicBezTo>
                  <a:close/>
                  <a:moveTo>
                    <a:pt x="37" y="14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37" y="143"/>
                    <a:pt x="37" y="143"/>
                    <a:pt x="37" y="143"/>
                  </a:cubicBezTo>
                  <a:close/>
                  <a:moveTo>
                    <a:pt x="37" y="117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37" y="117"/>
                    <a:pt x="37" y="117"/>
                    <a:pt x="37" y="117"/>
                  </a:cubicBezTo>
                  <a:close/>
                  <a:moveTo>
                    <a:pt x="104" y="8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04" y="86"/>
                    <a:pt x="104" y="86"/>
                    <a:pt x="104" y="86"/>
                  </a:cubicBezTo>
                  <a:close/>
                  <a:moveTo>
                    <a:pt x="104" y="59"/>
                  </a:moveTo>
                  <a:cubicBezTo>
                    <a:pt x="104" y="69"/>
                    <a:pt x="104" y="69"/>
                    <a:pt x="104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04" y="59"/>
                    <a:pt x="104" y="59"/>
                    <a:pt x="104" y="59"/>
                  </a:cubicBezTo>
                  <a:close/>
                  <a:moveTo>
                    <a:pt x="104" y="34"/>
                  </a:moveTo>
                  <a:cubicBezTo>
                    <a:pt x="104" y="44"/>
                    <a:pt x="104" y="44"/>
                    <a:pt x="104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04" y="34"/>
                    <a:pt x="104" y="34"/>
                    <a:pt x="104" y="34"/>
                  </a:cubicBezTo>
                  <a:close/>
                  <a:moveTo>
                    <a:pt x="194" y="117"/>
                  </a:moveTo>
                  <a:cubicBezTo>
                    <a:pt x="94" y="217"/>
                    <a:pt x="94" y="217"/>
                    <a:pt x="94" y="217"/>
                  </a:cubicBezTo>
                  <a:cubicBezTo>
                    <a:pt x="124" y="248"/>
                    <a:pt x="124" y="248"/>
                    <a:pt x="124" y="248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194" y="117"/>
                    <a:pt x="194" y="117"/>
                    <a:pt x="194" y="117"/>
                  </a:cubicBezTo>
                  <a:close/>
                  <a:moveTo>
                    <a:pt x="90" y="222"/>
                  </a:moveTo>
                  <a:cubicBezTo>
                    <a:pt x="78" y="255"/>
                    <a:pt x="78" y="255"/>
                    <a:pt x="78" y="255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90" y="222"/>
                    <a:pt x="90" y="222"/>
                    <a:pt x="90" y="222"/>
                  </a:cubicBezTo>
                  <a:close/>
                  <a:moveTo>
                    <a:pt x="200" y="192"/>
                  </a:moveTo>
                  <a:cubicBezTo>
                    <a:pt x="188" y="205"/>
                    <a:pt x="188" y="205"/>
                    <a:pt x="188" y="205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32"/>
                    <a:pt x="186" y="236"/>
                    <a:pt x="183" y="240"/>
                  </a:cubicBezTo>
                  <a:cubicBezTo>
                    <a:pt x="179" y="243"/>
                    <a:pt x="175" y="245"/>
                    <a:pt x="170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0" y="252"/>
                    <a:pt x="140" y="252"/>
                    <a:pt x="140" y="252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9" y="257"/>
                    <a:pt x="186" y="254"/>
                    <a:pt x="191" y="248"/>
                  </a:cubicBezTo>
                  <a:cubicBezTo>
                    <a:pt x="197" y="243"/>
                    <a:pt x="200" y="236"/>
                    <a:pt x="200" y="228"/>
                  </a:cubicBezTo>
                  <a:cubicBezTo>
                    <a:pt x="200" y="192"/>
                    <a:pt x="200" y="192"/>
                    <a:pt x="200" y="192"/>
                  </a:cubicBezTo>
                  <a:close/>
                  <a:moveTo>
                    <a:pt x="22" y="81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22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64171" y="1712107"/>
            <a:ext cx="2063278" cy="2072953"/>
            <a:chOff x="2850864" y="1268551"/>
            <a:chExt cx="1547660" cy="1554715"/>
          </a:xfrm>
        </p:grpSpPr>
        <p:grpSp>
          <p:nvGrpSpPr>
            <p:cNvPr id="12" name="组合 11"/>
            <p:cNvGrpSpPr/>
            <p:nvPr/>
          </p:nvGrpSpPr>
          <p:grpSpPr>
            <a:xfrm>
              <a:off x="2850864" y="1268551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1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标题层"/>
            <p:cNvSpPr txBox="1"/>
            <p:nvPr/>
          </p:nvSpPr>
          <p:spPr bwMode="auto">
            <a:xfrm>
              <a:off x="3315948" y="1780771"/>
              <a:ext cx="617718" cy="49530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37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7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54767" y="3872896"/>
            <a:ext cx="2072684" cy="2063547"/>
            <a:chOff x="2843809" y="2889144"/>
            <a:chExt cx="1554715" cy="1547660"/>
          </a:xfrm>
        </p:grpSpPr>
        <p:grpSp>
          <p:nvGrpSpPr>
            <p:cNvPr id="17" name="组合 16"/>
            <p:cNvGrpSpPr/>
            <p:nvPr/>
          </p:nvGrpSpPr>
          <p:grpSpPr>
            <a:xfrm rot="16200000">
              <a:off x="2847336" y="2885616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1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标题层"/>
            <p:cNvSpPr txBox="1"/>
            <p:nvPr/>
          </p:nvSpPr>
          <p:spPr bwMode="auto">
            <a:xfrm>
              <a:off x="3315948" y="3401362"/>
              <a:ext cx="617718" cy="49530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37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7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02041" y="3872896"/>
            <a:ext cx="2063278" cy="2072953"/>
            <a:chOff x="4454475" y="2889143"/>
            <a:chExt cx="1547660" cy="1554715"/>
          </a:xfrm>
        </p:grpSpPr>
        <p:grpSp>
          <p:nvGrpSpPr>
            <p:cNvPr id="22" name="组合 21"/>
            <p:cNvGrpSpPr/>
            <p:nvPr/>
          </p:nvGrpSpPr>
          <p:grpSpPr>
            <a:xfrm rot="10800000">
              <a:off x="4454475" y="2889143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1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标题层"/>
            <p:cNvSpPr txBox="1"/>
            <p:nvPr/>
          </p:nvSpPr>
          <p:spPr bwMode="auto">
            <a:xfrm>
              <a:off x="4919445" y="3401362"/>
              <a:ext cx="617718" cy="49530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37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7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10465" y="1721514"/>
            <a:ext cx="2072684" cy="2063547"/>
            <a:chOff x="4460793" y="1275607"/>
            <a:chExt cx="1554715" cy="1547660"/>
          </a:xfrm>
        </p:grpSpPr>
        <p:grpSp>
          <p:nvGrpSpPr>
            <p:cNvPr id="27" name="组合 26"/>
            <p:cNvGrpSpPr/>
            <p:nvPr/>
          </p:nvGrpSpPr>
          <p:grpSpPr>
            <a:xfrm rot="5400000">
              <a:off x="4464320" y="1272079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1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标题层"/>
            <p:cNvSpPr txBox="1"/>
            <p:nvPr/>
          </p:nvSpPr>
          <p:spPr bwMode="auto">
            <a:xfrm>
              <a:off x="4919445" y="1780771"/>
              <a:ext cx="617718" cy="49530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3700" kern="0" dirty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700" kern="0" dirty="0">
                <a:solidFill>
                  <a:sysClr val="window" lastClr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872682" y="1899205"/>
            <a:ext cx="1982083" cy="13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algn="just">
              <a:defRPr/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学习了金蝶云星空产品，基本的安装流程和数据中心构建等都可以独立完成安装。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8083148" y="1899205"/>
            <a:ext cx="1982083" cy="9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algn="just"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学习使用了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套打平台，可以独立设计套打模板并进行测试。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8200623" y="4317471"/>
            <a:ext cx="198208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algn="just"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学习了插件开发和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的开发，插件方面做了按钮事件，值更新事件等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开发方面自定义了保存和查看服务的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1777432" y="4386686"/>
            <a:ext cx="198208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algn="just"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学习了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设计器，可以通过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设计器对单据进行设计和操作，以及对组件属性的调控，如可见可用绑定服务等。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151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8639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产品方面学习内容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3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3" grpId="0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4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3" grpId="0"/>
          <p:bldP spid="3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342383" y="2118019"/>
            <a:ext cx="150844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342383" y="2117474"/>
            <a:ext cx="1508440" cy="69977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</a:t>
            </a:r>
            <a:r>
              <a:rPr lang="en-US" altLang="zh-CN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接复制你的内容到此。请替换文字内容，修改文字内容，也可以直接复制你的内容到此。</a:t>
            </a:r>
            <a:endParaRPr lang="en-US" sz="7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 Placeholder 32"/>
          <p:cNvSpPr txBox="1"/>
          <p:nvPr/>
        </p:nvSpPr>
        <p:spPr>
          <a:xfrm>
            <a:off x="7402876" y="2612188"/>
            <a:ext cx="1610021" cy="2625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7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7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7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151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86155" y="327025"/>
            <a:ext cx="4091940" cy="3676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产品方面成果</a:t>
            </a:r>
            <a:r>
              <a:rPr lang="en-US" altLang="zh-CN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</a:t>
            </a:r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插件开发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7310" y="1749425"/>
            <a:ext cx="316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插件代码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5130" y="869315"/>
            <a:ext cx="264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插件绑定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19440000">
            <a:off x="4897755" y="2058035"/>
            <a:ext cx="14160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83880" y="3963670"/>
            <a:ext cx="259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实现效果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790" y="1516380"/>
            <a:ext cx="5674360" cy="971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75345" y="2487930"/>
            <a:ext cx="13646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10" y="4585970"/>
            <a:ext cx="6362700" cy="1117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" y="2487930"/>
            <a:ext cx="4699000" cy="2750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342383" y="2118019"/>
            <a:ext cx="1508440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/>
          <p:nvPr/>
        </p:nvSpPr>
        <p:spPr>
          <a:xfrm>
            <a:off x="5342383" y="2117474"/>
            <a:ext cx="1508440" cy="69977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</a:t>
            </a:r>
            <a:r>
              <a:rPr lang="en-US" altLang="zh-CN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接复制你的内容到此。请替换文字内容，修改文字内容，也可以直接复制你的内容到此。</a:t>
            </a:r>
            <a:endParaRPr lang="en-US" sz="7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 Placeholder 32"/>
          <p:cNvSpPr txBox="1"/>
          <p:nvPr/>
        </p:nvSpPr>
        <p:spPr>
          <a:xfrm>
            <a:off x="7402876" y="2612188"/>
            <a:ext cx="1610021" cy="2625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7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76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76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76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151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ontent Placeholder 2"/>
          <p:cNvSpPr txBox="1"/>
          <p:nvPr/>
        </p:nvSpPr>
        <p:spPr>
          <a:xfrm>
            <a:off x="986155" y="327025"/>
            <a:ext cx="4091940" cy="3676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产品方面成果</a:t>
            </a:r>
            <a:r>
              <a:rPr lang="en-US" altLang="zh-CN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--api</a:t>
            </a:r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开发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7310" y="1749425"/>
            <a:ext cx="316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</a:t>
            </a:r>
            <a:r>
              <a:rPr lang="en-US" altLang="zh-CN"/>
              <a:t>api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5130" y="869315"/>
            <a:ext cx="264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</a:t>
            </a:r>
            <a:r>
              <a:rPr lang="en-US" altLang="zh-CN"/>
              <a:t>api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19440000">
            <a:off x="4897755" y="2058035"/>
            <a:ext cx="14160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83880" y="3963670"/>
            <a:ext cx="259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实现效果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59140" y="2767965"/>
            <a:ext cx="136461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2184400"/>
            <a:ext cx="4695825" cy="299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1303655"/>
            <a:ext cx="3735070" cy="1513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80" y="4439285"/>
            <a:ext cx="4486910" cy="215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9"/>
          <p:cNvSpPr/>
          <p:nvPr/>
        </p:nvSpPr>
        <p:spPr>
          <a:xfrm>
            <a:off x="3719977" y="3952363"/>
            <a:ext cx="2077911" cy="1979309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cs typeface="+mn-ea"/>
            </a:endParaRPr>
          </a:p>
        </p:txBody>
      </p:sp>
      <p:sp>
        <p:nvSpPr>
          <p:cNvPr id="3" name="TextBox 57"/>
          <p:cNvSpPr txBox="1"/>
          <p:nvPr/>
        </p:nvSpPr>
        <p:spPr>
          <a:xfrm flipH="1">
            <a:off x="3984936" y="4700460"/>
            <a:ext cx="1547998" cy="1841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en-AU" sz="1200" dirty="0">
                <a:solidFill>
                  <a:srgbClr val="7F7F7F"/>
                </a:solidFill>
                <a:latin typeface="+mn-ea"/>
                <a:cs typeface="+mn-ea"/>
              </a:rPr>
              <a:t>C#</a:t>
            </a:r>
            <a:r>
              <a:rPr lang="zh-CN" altLang="en-US" sz="1200" dirty="0">
                <a:solidFill>
                  <a:srgbClr val="7F7F7F"/>
                </a:solidFill>
                <a:latin typeface="+mn-ea"/>
                <a:cs typeface="+mn-ea"/>
              </a:rPr>
              <a:t>与</a:t>
            </a:r>
            <a:r>
              <a:rPr lang="en-US" altLang="zh-CN" sz="1200" dirty="0">
                <a:solidFill>
                  <a:srgbClr val="7F7F7F"/>
                </a:solidFill>
                <a:latin typeface="+mn-ea"/>
                <a:cs typeface="+mn-ea"/>
              </a:rPr>
              <a:t>Python</a:t>
            </a:r>
            <a:endParaRPr lang="en-US" altLang="zh-CN" sz="1200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sp>
        <p:nvSpPr>
          <p:cNvPr id="7" name="Text Placeholder 32"/>
          <p:cNvSpPr txBox="1"/>
          <p:nvPr/>
        </p:nvSpPr>
        <p:spPr>
          <a:xfrm flipH="1">
            <a:off x="3984625" y="4945380"/>
            <a:ext cx="1548130" cy="916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000" b="1" dirty="0">
                <a:solidFill>
                  <a:srgbClr val="7F7F7F"/>
                </a:solidFill>
                <a:latin typeface="+mn-ea"/>
                <a:cs typeface="+mn-ea"/>
              </a:rPr>
              <a:t>使用他们开发插件，</a:t>
            </a:r>
            <a:r>
              <a:rPr lang="en-US" altLang="zh-CN" sz="1000" b="1" dirty="0">
                <a:solidFill>
                  <a:srgbClr val="7F7F7F"/>
                </a:solidFill>
                <a:latin typeface="+mn-ea"/>
                <a:cs typeface="+mn-ea"/>
              </a:rPr>
              <a:t>C#</a:t>
            </a:r>
            <a:r>
              <a:rPr lang="zh-CN" altLang="en-US" sz="1000" b="1" dirty="0">
                <a:solidFill>
                  <a:srgbClr val="7F7F7F"/>
                </a:solidFill>
                <a:latin typeface="+mn-ea"/>
                <a:cs typeface="+mn-ea"/>
              </a:rPr>
              <a:t>的优势在于引用和方法名可以转定义看，而</a:t>
            </a:r>
            <a:r>
              <a:rPr lang="en-US" altLang="zh-CN" sz="1000" b="1" dirty="0">
                <a:solidFill>
                  <a:srgbClr val="7F7F7F"/>
                </a:solidFill>
                <a:latin typeface="+mn-ea"/>
                <a:cs typeface="+mn-ea"/>
              </a:rPr>
              <a:t>Python</a:t>
            </a:r>
            <a:r>
              <a:rPr lang="zh-CN" altLang="en-US" sz="1000" b="1" dirty="0">
                <a:solidFill>
                  <a:srgbClr val="7F7F7F"/>
                </a:solidFill>
                <a:latin typeface="+mn-ea"/>
                <a:cs typeface="+mn-ea"/>
              </a:rPr>
              <a:t>不用重启</a:t>
            </a:r>
            <a:r>
              <a:rPr lang="en-US" altLang="zh-CN" sz="1000" b="1" dirty="0">
                <a:solidFill>
                  <a:srgbClr val="7F7F7F"/>
                </a:solidFill>
                <a:latin typeface="+mn-ea"/>
                <a:cs typeface="+mn-ea"/>
              </a:rPr>
              <a:t>iis</a:t>
            </a:r>
            <a:endParaRPr lang="en-US" altLang="zh-CN" sz="1000" b="1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sp>
        <p:nvSpPr>
          <p:cNvPr id="8" name="Rounded Rectangle 59"/>
          <p:cNvSpPr/>
          <p:nvPr/>
        </p:nvSpPr>
        <p:spPr>
          <a:xfrm>
            <a:off x="1194488" y="3952363"/>
            <a:ext cx="2077911" cy="1979309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cs typeface="+mn-ea"/>
            </a:endParaRPr>
          </a:p>
        </p:txBody>
      </p:sp>
      <p:sp>
        <p:nvSpPr>
          <p:cNvPr id="9" name="TextBox 60"/>
          <p:cNvSpPr txBox="1"/>
          <p:nvPr/>
        </p:nvSpPr>
        <p:spPr>
          <a:xfrm flipH="1">
            <a:off x="1459446" y="4700460"/>
            <a:ext cx="1547998" cy="1841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en-AU" sz="1200" dirty="0">
                <a:solidFill>
                  <a:srgbClr val="7F7F7F"/>
                </a:solidFill>
                <a:latin typeface="+mn-ea"/>
                <a:cs typeface="+mn-ea"/>
              </a:rPr>
              <a:t>Ajax</a:t>
            </a:r>
            <a:r>
              <a:rPr lang="zh-CN" altLang="en-US" sz="1200" dirty="0">
                <a:solidFill>
                  <a:srgbClr val="7F7F7F"/>
                </a:solidFill>
                <a:latin typeface="+mn-ea"/>
                <a:cs typeface="+mn-ea"/>
              </a:rPr>
              <a:t>技术</a:t>
            </a:r>
            <a:endParaRPr lang="zh-CN" altLang="en-US" sz="1200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sp>
        <p:nvSpPr>
          <p:cNvPr id="10" name="Text Placeholder 32"/>
          <p:cNvSpPr txBox="1"/>
          <p:nvPr/>
        </p:nvSpPr>
        <p:spPr>
          <a:xfrm flipH="1">
            <a:off x="1459230" y="4945380"/>
            <a:ext cx="1548130" cy="9163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7F7F7F"/>
                </a:solidFill>
                <a:latin typeface="+mn-ea"/>
                <a:cs typeface="+mn-ea"/>
              </a:rPr>
              <a:t>异步处理技术，处理中小型数据的办法。</a:t>
            </a:r>
            <a:endParaRPr lang="zh-CN" altLang="en-US" sz="1400" b="1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sp>
        <p:nvSpPr>
          <p:cNvPr id="11" name="Rounded Rectangle 62"/>
          <p:cNvSpPr/>
          <p:nvPr/>
        </p:nvSpPr>
        <p:spPr>
          <a:xfrm>
            <a:off x="6242246" y="3952363"/>
            <a:ext cx="2077911" cy="1979309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cs typeface="+mn-ea"/>
            </a:endParaRPr>
          </a:p>
        </p:txBody>
      </p:sp>
      <p:sp>
        <p:nvSpPr>
          <p:cNvPr id="12" name="TextBox 63"/>
          <p:cNvSpPr txBox="1"/>
          <p:nvPr/>
        </p:nvSpPr>
        <p:spPr>
          <a:xfrm flipH="1">
            <a:off x="6507204" y="4700460"/>
            <a:ext cx="1547998" cy="1841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AU" sz="1200" dirty="0">
                <a:solidFill>
                  <a:srgbClr val="7F7F7F"/>
                </a:solidFill>
                <a:latin typeface="+mn-ea"/>
                <a:cs typeface="+mn-ea"/>
              </a:rPr>
              <a:t>数据库</a:t>
            </a:r>
            <a:endParaRPr lang="zh-CN" altLang="en-AU" sz="1200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sp>
        <p:nvSpPr>
          <p:cNvPr id="13" name="Text Placeholder 32"/>
          <p:cNvSpPr txBox="1"/>
          <p:nvPr/>
        </p:nvSpPr>
        <p:spPr>
          <a:xfrm flipH="1">
            <a:off x="6506845" y="4945380"/>
            <a:ext cx="1548130" cy="9855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rgbClr val="7F7F7F"/>
                </a:solidFill>
                <a:latin typeface="+mn-ea"/>
                <a:cs typeface="+mn-ea"/>
              </a:rPr>
              <a:t>复习了关于数据库安装和基本语法，并在插件开发和自定义</a:t>
            </a:r>
            <a:r>
              <a:rPr lang="en-US" altLang="zh-CN" sz="1200" b="1" dirty="0">
                <a:solidFill>
                  <a:srgbClr val="7F7F7F"/>
                </a:solidFill>
                <a:latin typeface="+mn-ea"/>
                <a:cs typeface="+mn-ea"/>
              </a:rPr>
              <a:t>api</a:t>
            </a:r>
            <a:r>
              <a:rPr lang="zh-CN" altLang="en-US" sz="1200" b="1" dirty="0">
                <a:solidFill>
                  <a:srgbClr val="7F7F7F"/>
                </a:solidFill>
                <a:latin typeface="+mn-ea"/>
                <a:cs typeface="+mn-ea"/>
              </a:rPr>
              <a:t>中使用</a:t>
            </a:r>
            <a:endParaRPr lang="zh-CN" altLang="en-US" sz="1200" b="1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sp>
        <p:nvSpPr>
          <p:cNvPr id="14" name="Rounded Rectangle 65"/>
          <p:cNvSpPr/>
          <p:nvPr/>
        </p:nvSpPr>
        <p:spPr>
          <a:xfrm>
            <a:off x="8764514" y="3952363"/>
            <a:ext cx="2077911" cy="1979309"/>
          </a:xfrm>
          <a:prstGeom prst="roundRect">
            <a:avLst>
              <a:gd name="adj" fmla="val 62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cs typeface="+mn-ea"/>
            </a:endParaRPr>
          </a:p>
        </p:txBody>
      </p:sp>
      <p:sp>
        <p:nvSpPr>
          <p:cNvPr id="15" name="TextBox 66"/>
          <p:cNvSpPr txBox="1"/>
          <p:nvPr/>
        </p:nvSpPr>
        <p:spPr>
          <a:xfrm flipH="1">
            <a:off x="9029473" y="4700460"/>
            <a:ext cx="1547998" cy="1841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</a:t>
            </a:r>
            <a:r>
              <a:rPr lang="zh-CN" altLang="en-US" sz="1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AU" sz="1200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sp>
        <p:nvSpPr>
          <p:cNvPr id="16" name="Text Placeholder 32"/>
          <p:cNvSpPr txBox="1"/>
          <p:nvPr/>
        </p:nvSpPr>
        <p:spPr>
          <a:xfrm flipH="1">
            <a:off x="9029065" y="4945380"/>
            <a:ext cx="1548130" cy="986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7F7F7F"/>
                </a:solidFill>
                <a:latin typeface="+mn-ea"/>
                <a:cs typeface="+mn-ea"/>
              </a:rPr>
              <a:t>近年来特别火的工具，可以帮助团队开发管理代码</a:t>
            </a:r>
            <a:endParaRPr lang="zh-CN" altLang="en-US" sz="1400" b="1" dirty="0">
              <a:solidFill>
                <a:srgbClr val="7F7F7F"/>
              </a:solidFill>
              <a:latin typeface="+mn-ea"/>
              <a:cs typeface="+mn-ea"/>
            </a:endParaRPr>
          </a:p>
        </p:txBody>
      </p:sp>
      <p:grpSp>
        <p:nvGrpSpPr>
          <p:cNvPr id="17" name="Group 68"/>
          <p:cNvGrpSpPr/>
          <p:nvPr/>
        </p:nvGrpSpPr>
        <p:grpSpPr>
          <a:xfrm>
            <a:off x="2231687" y="2689707"/>
            <a:ext cx="7549745" cy="942110"/>
            <a:chOff x="2230582" y="2535381"/>
            <a:chExt cx="7550728" cy="942110"/>
          </a:xfrm>
        </p:grpSpPr>
        <p:cxnSp>
          <p:nvCxnSpPr>
            <p:cNvPr id="18" name="Straight Connector 69"/>
            <p:cNvCxnSpPr/>
            <p:nvPr/>
          </p:nvCxnSpPr>
          <p:spPr>
            <a:xfrm flipV="1">
              <a:off x="2230582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>
            <a:xfrm flipV="1">
              <a:off x="4752110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>
            <a:xfrm flipV="1">
              <a:off x="7273637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2"/>
            <p:cNvCxnSpPr/>
            <p:nvPr/>
          </p:nvCxnSpPr>
          <p:spPr>
            <a:xfrm flipV="1">
              <a:off x="9781310" y="3006436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3"/>
            <p:cNvCxnSpPr/>
            <p:nvPr/>
          </p:nvCxnSpPr>
          <p:spPr>
            <a:xfrm>
              <a:off x="2230582" y="3006436"/>
              <a:ext cx="755072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74"/>
            <p:cNvCxnSpPr/>
            <p:nvPr/>
          </p:nvCxnSpPr>
          <p:spPr>
            <a:xfrm flipV="1">
              <a:off x="5887747" y="2535381"/>
              <a:ext cx="0" cy="47105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5390010" y="1743918"/>
            <a:ext cx="995836" cy="9932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lvl="0" algn="ctr"/>
            <a:endParaRPr lang="en-US" sz="28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7" name="Oval 19"/>
          <p:cNvSpPr>
            <a:spLocks noChangeArrowheads="1"/>
          </p:cNvSpPr>
          <p:nvPr/>
        </p:nvSpPr>
        <p:spPr bwMode="auto">
          <a:xfrm>
            <a:off x="1735524" y="3455744"/>
            <a:ext cx="995836" cy="9932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78" name="Oval 19"/>
          <p:cNvSpPr>
            <a:spLocks noChangeArrowheads="1"/>
          </p:cNvSpPr>
          <p:nvPr/>
        </p:nvSpPr>
        <p:spPr bwMode="auto">
          <a:xfrm>
            <a:off x="4259454" y="3455744"/>
            <a:ext cx="995836" cy="993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79" name="Oval 19"/>
          <p:cNvSpPr>
            <a:spLocks noChangeArrowheads="1"/>
          </p:cNvSpPr>
          <p:nvPr/>
        </p:nvSpPr>
        <p:spPr bwMode="auto">
          <a:xfrm>
            <a:off x="6783383" y="3455744"/>
            <a:ext cx="995836" cy="993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AU" sz="2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9307313" y="3455744"/>
            <a:ext cx="995836" cy="9932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3" name="Freeform 116"/>
          <p:cNvSpPr>
            <a:spLocks noEditPoints="1"/>
          </p:cNvSpPr>
          <p:nvPr/>
        </p:nvSpPr>
        <p:spPr bwMode="auto">
          <a:xfrm>
            <a:off x="5723605" y="2085813"/>
            <a:ext cx="329540" cy="290808"/>
          </a:xfrm>
          <a:custGeom>
            <a:avLst/>
            <a:gdLst>
              <a:gd name="T0" fmla="*/ 209 w 221"/>
              <a:gd name="T1" fmla="*/ 95 h 195"/>
              <a:gd name="T2" fmla="*/ 209 w 221"/>
              <a:gd name="T3" fmla="*/ 82 h 195"/>
              <a:gd name="T4" fmla="*/ 221 w 221"/>
              <a:gd name="T5" fmla="*/ 82 h 195"/>
              <a:gd name="T6" fmla="*/ 221 w 221"/>
              <a:gd name="T7" fmla="*/ 74 h 195"/>
              <a:gd name="T8" fmla="*/ 110 w 221"/>
              <a:gd name="T9" fmla="*/ 0 h 195"/>
              <a:gd name="T10" fmla="*/ 0 w 221"/>
              <a:gd name="T11" fmla="*/ 74 h 195"/>
              <a:gd name="T12" fmla="*/ 0 w 221"/>
              <a:gd name="T13" fmla="*/ 82 h 195"/>
              <a:gd name="T14" fmla="*/ 10 w 221"/>
              <a:gd name="T15" fmla="*/ 82 h 195"/>
              <a:gd name="T16" fmla="*/ 10 w 221"/>
              <a:gd name="T17" fmla="*/ 95 h 195"/>
              <a:gd name="T18" fmla="*/ 23 w 221"/>
              <a:gd name="T19" fmla="*/ 95 h 195"/>
              <a:gd name="T20" fmla="*/ 23 w 221"/>
              <a:gd name="T21" fmla="*/ 166 h 195"/>
              <a:gd name="T22" fmla="*/ 10 w 221"/>
              <a:gd name="T23" fmla="*/ 166 h 195"/>
              <a:gd name="T24" fmla="*/ 10 w 221"/>
              <a:gd name="T25" fmla="*/ 179 h 195"/>
              <a:gd name="T26" fmla="*/ 0 w 221"/>
              <a:gd name="T27" fmla="*/ 179 h 195"/>
              <a:gd name="T28" fmla="*/ 0 w 221"/>
              <a:gd name="T29" fmla="*/ 195 h 195"/>
              <a:gd name="T30" fmla="*/ 221 w 221"/>
              <a:gd name="T31" fmla="*/ 195 h 195"/>
              <a:gd name="T32" fmla="*/ 221 w 221"/>
              <a:gd name="T33" fmla="*/ 179 h 195"/>
              <a:gd name="T34" fmla="*/ 209 w 221"/>
              <a:gd name="T35" fmla="*/ 179 h 195"/>
              <a:gd name="T36" fmla="*/ 209 w 221"/>
              <a:gd name="T37" fmla="*/ 166 h 195"/>
              <a:gd name="T38" fmla="*/ 197 w 221"/>
              <a:gd name="T39" fmla="*/ 166 h 195"/>
              <a:gd name="T40" fmla="*/ 197 w 221"/>
              <a:gd name="T41" fmla="*/ 95 h 195"/>
              <a:gd name="T42" fmla="*/ 209 w 221"/>
              <a:gd name="T43" fmla="*/ 95 h 195"/>
              <a:gd name="T44" fmla="*/ 73 w 221"/>
              <a:gd name="T45" fmla="*/ 166 h 195"/>
              <a:gd name="T46" fmla="*/ 49 w 221"/>
              <a:gd name="T47" fmla="*/ 166 h 195"/>
              <a:gd name="T48" fmla="*/ 49 w 221"/>
              <a:gd name="T49" fmla="*/ 95 h 195"/>
              <a:gd name="T50" fmla="*/ 73 w 221"/>
              <a:gd name="T51" fmla="*/ 95 h 195"/>
              <a:gd name="T52" fmla="*/ 73 w 221"/>
              <a:gd name="T53" fmla="*/ 166 h 195"/>
              <a:gd name="T54" fmla="*/ 122 w 221"/>
              <a:gd name="T55" fmla="*/ 166 h 195"/>
              <a:gd name="T56" fmla="*/ 99 w 221"/>
              <a:gd name="T57" fmla="*/ 166 h 195"/>
              <a:gd name="T58" fmla="*/ 99 w 221"/>
              <a:gd name="T59" fmla="*/ 95 h 195"/>
              <a:gd name="T60" fmla="*/ 122 w 221"/>
              <a:gd name="T61" fmla="*/ 95 h 195"/>
              <a:gd name="T62" fmla="*/ 122 w 221"/>
              <a:gd name="T63" fmla="*/ 166 h 195"/>
              <a:gd name="T64" fmla="*/ 171 w 221"/>
              <a:gd name="T65" fmla="*/ 166 h 195"/>
              <a:gd name="T66" fmla="*/ 148 w 221"/>
              <a:gd name="T67" fmla="*/ 166 h 195"/>
              <a:gd name="T68" fmla="*/ 148 w 221"/>
              <a:gd name="T69" fmla="*/ 95 h 195"/>
              <a:gd name="T70" fmla="*/ 171 w 221"/>
              <a:gd name="T71" fmla="*/ 95 h 195"/>
              <a:gd name="T72" fmla="*/ 171 w 221"/>
              <a:gd name="T73" fmla="*/ 16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1" h="195">
                <a:moveTo>
                  <a:pt x="209" y="95"/>
                </a:moveTo>
                <a:lnTo>
                  <a:pt x="209" y="82"/>
                </a:lnTo>
                <a:lnTo>
                  <a:pt x="221" y="82"/>
                </a:lnTo>
                <a:lnTo>
                  <a:pt x="221" y="74"/>
                </a:lnTo>
                <a:lnTo>
                  <a:pt x="110" y="0"/>
                </a:lnTo>
                <a:lnTo>
                  <a:pt x="0" y="74"/>
                </a:lnTo>
                <a:lnTo>
                  <a:pt x="0" y="82"/>
                </a:lnTo>
                <a:lnTo>
                  <a:pt x="10" y="82"/>
                </a:lnTo>
                <a:lnTo>
                  <a:pt x="10" y="95"/>
                </a:lnTo>
                <a:lnTo>
                  <a:pt x="23" y="95"/>
                </a:lnTo>
                <a:lnTo>
                  <a:pt x="23" y="166"/>
                </a:lnTo>
                <a:lnTo>
                  <a:pt x="10" y="166"/>
                </a:lnTo>
                <a:lnTo>
                  <a:pt x="10" y="179"/>
                </a:lnTo>
                <a:lnTo>
                  <a:pt x="0" y="179"/>
                </a:lnTo>
                <a:lnTo>
                  <a:pt x="0" y="195"/>
                </a:lnTo>
                <a:lnTo>
                  <a:pt x="221" y="195"/>
                </a:lnTo>
                <a:lnTo>
                  <a:pt x="221" y="179"/>
                </a:lnTo>
                <a:lnTo>
                  <a:pt x="209" y="179"/>
                </a:lnTo>
                <a:lnTo>
                  <a:pt x="209" y="166"/>
                </a:lnTo>
                <a:lnTo>
                  <a:pt x="197" y="166"/>
                </a:lnTo>
                <a:lnTo>
                  <a:pt x="197" y="95"/>
                </a:lnTo>
                <a:lnTo>
                  <a:pt x="209" y="95"/>
                </a:lnTo>
                <a:close/>
                <a:moveTo>
                  <a:pt x="73" y="166"/>
                </a:moveTo>
                <a:lnTo>
                  <a:pt x="49" y="166"/>
                </a:lnTo>
                <a:lnTo>
                  <a:pt x="49" y="95"/>
                </a:lnTo>
                <a:lnTo>
                  <a:pt x="73" y="95"/>
                </a:lnTo>
                <a:lnTo>
                  <a:pt x="73" y="166"/>
                </a:lnTo>
                <a:close/>
                <a:moveTo>
                  <a:pt x="122" y="166"/>
                </a:moveTo>
                <a:lnTo>
                  <a:pt x="99" y="166"/>
                </a:lnTo>
                <a:lnTo>
                  <a:pt x="99" y="95"/>
                </a:lnTo>
                <a:lnTo>
                  <a:pt x="122" y="95"/>
                </a:lnTo>
                <a:lnTo>
                  <a:pt x="122" y="166"/>
                </a:lnTo>
                <a:close/>
                <a:moveTo>
                  <a:pt x="171" y="166"/>
                </a:moveTo>
                <a:lnTo>
                  <a:pt x="148" y="166"/>
                </a:lnTo>
                <a:lnTo>
                  <a:pt x="148" y="95"/>
                </a:lnTo>
                <a:lnTo>
                  <a:pt x="171" y="95"/>
                </a:lnTo>
                <a:lnTo>
                  <a:pt x="171" y="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  <a:cs typeface="+mn-ea"/>
            </a:endParaRPr>
          </a:p>
        </p:txBody>
      </p:sp>
      <p:sp>
        <p:nvSpPr>
          <p:cNvPr id="84" name="Freeform 149"/>
          <p:cNvSpPr/>
          <p:nvPr/>
        </p:nvSpPr>
        <p:spPr bwMode="auto">
          <a:xfrm>
            <a:off x="4608662" y="3801739"/>
            <a:ext cx="307172" cy="301247"/>
          </a:xfrm>
          <a:custGeom>
            <a:avLst/>
            <a:gdLst>
              <a:gd name="T0" fmla="*/ 133 w 142"/>
              <a:gd name="T1" fmla="*/ 95 h 139"/>
              <a:gd name="T2" fmla="*/ 106 w 142"/>
              <a:gd name="T3" fmla="*/ 89 h 139"/>
              <a:gd name="T4" fmla="*/ 83 w 142"/>
              <a:gd name="T5" fmla="*/ 67 h 139"/>
              <a:gd name="T6" fmla="*/ 111 w 142"/>
              <a:gd name="T7" fmla="*/ 39 h 139"/>
              <a:gd name="T8" fmla="*/ 119 w 142"/>
              <a:gd name="T9" fmla="*/ 38 h 139"/>
              <a:gd name="T10" fmla="*/ 133 w 142"/>
              <a:gd name="T11" fmla="*/ 16 h 139"/>
              <a:gd name="T12" fmla="*/ 125 w 142"/>
              <a:gd name="T13" fmla="*/ 9 h 139"/>
              <a:gd name="T14" fmla="*/ 104 w 142"/>
              <a:gd name="T15" fmla="*/ 23 h 139"/>
              <a:gd name="T16" fmla="*/ 103 w 142"/>
              <a:gd name="T17" fmla="*/ 30 h 139"/>
              <a:gd name="T18" fmla="*/ 75 w 142"/>
              <a:gd name="T19" fmla="*/ 58 h 139"/>
              <a:gd name="T20" fmla="*/ 51 w 142"/>
              <a:gd name="T21" fmla="*/ 34 h 139"/>
              <a:gd name="T22" fmla="*/ 45 w 142"/>
              <a:gd name="T23" fmla="*/ 7 h 139"/>
              <a:gd name="T24" fmla="*/ 29 w 142"/>
              <a:gd name="T25" fmla="*/ 0 h 139"/>
              <a:gd name="T26" fmla="*/ 39 w 142"/>
              <a:gd name="T27" fmla="*/ 10 h 139"/>
              <a:gd name="T28" fmla="*/ 35 w 142"/>
              <a:gd name="T29" fmla="*/ 27 h 139"/>
              <a:gd name="T30" fmla="*/ 18 w 142"/>
              <a:gd name="T31" fmla="*/ 32 h 139"/>
              <a:gd name="T32" fmla="*/ 3 w 142"/>
              <a:gd name="T33" fmla="*/ 17 h 139"/>
              <a:gd name="T34" fmla="*/ 9 w 142"/>
              <a:gd name="T35" fmla="*/ 43 h 139"/>
              <a:gd name="T36" fmla="*/ 37 w 142"/>
              <a:gd name="T37" fmla="*/ 48 h 139"/>
              <a:gd name="T38" fmla="*/ 58 w 142"/>
              <a:gd name="T39" fmla="*/ 70 h 139"/>
              <a:gd name="T40" fmla="*/ 12 w 142"/>
              <a:gd name="T41" fmla="*/ 115 h 139"/>
              <a:gd name="T42" fmla="*/ 12 w 142"/>
              <a:gd name="T43" fmla="*/ 129 h 139"/>
              <a:gd name="T44" fmla="*/ 13 w 142"/>
              <a:gd name="T45" fmla="*/ 130 h 139"/>
              <a:gd name="T46" fmla="*/ 26 w 142"/>
              <a:gd name="T47" fmla="*/ 130 h 139"/>
              <a:gd name="T48" fmla="*/ 72 w 142"/>
              <a:gd name="T49" fmla="*/ 84 h 139"/>
              <a:gd name="T50" fmla="*/ 92 w 142"/>
              <a:gd name="T51" fmla="*/ 103 h 139"/>
              <a:gd name="T52" fmla="*/ 97 w 142"/>
              <a:gd name="T53" fmla="*/ 131 h 139"/>
              <a:gd name="T54" fmla="*/ 119 w 142"/>
              <a:gd name="T55" fmla="*/ 138 h 139"/>
              <a:gd name="T56" fmla="*/ 105 w 142"/>
              <a:gd name="T57" fmla="*/ 124 h 139"/>
              <a:gd name="T58" fmla="*/ 109 w 142"/>
              <a:gd name="T59" fmla="*/ 110 h 139"/>
              <a:gd name="T60" fmla="*/ 123 w 142"/>
              <a:gd name="T61" fmla="*/ 106 h 139"/>
              <a:gd name="T62" fmla="*/ 139 w 142"/>
              <a:gd name="T63" fmla="*/ 122 h 139"/>
              <a:gd name="T64" fmla="*/ 133 w 142"/>
              <a:gd name="T65" fmla="*/ 9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2" h="139">
                <a:moveTo>
                  <a:pt x="133" y="95"/>
                </a:moveTo>
                <a:cubicBezTo>
                  <a:pt x="126" y="87"/>
                  <a:pt x="115" y="86"/>
                  <a:pt x="106" y="89"/>
                </a:cubicBezTo>
                <a:cubicBezTo>
                  <a:pt x="83" y="67"/>
                  <a:pt x="83" y="67"/>
                  <a:pt x="83" y="67"/>
                </a:cubicBezTo>
                <a:cubicBezTo>
                  <a:pt x="111" y="39"/>
                  <a:pt x="111" y="39"/>
                  <a:pt x="111" y="39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25" y="9"/>
                  <a:pt x="125" y="9"/>
                  <a:pt x="125" y="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75" y="58"/>
                  <a:pt x="75" y="58"/>
                  <a:pt x="75" y="58"/>
                </a:cubicBezTo>
                <a:cubicBezTo>
                  <a:pt x="51" y="34"/>
                  <a:pt x="51" y="34"/>
                  <a:pt x="51" y="34"/>
                </a:cubicBezTo>
                <a:cubicBezTo>
                  <a:pt x="54" y="25"/>
                  <a:pt x="52" y="14"/>
                  <a:pt x="45" y="7"/>
                </a:cubicBezTo>
                <a:cubicBezTo>
                  <a:pt x="41" y="2"/>
                  <a:pt x="35" y="0"/>
                  <a:pt x="29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5" y="27"/>
                  <a:pt x="35" y="27"/>
                  <a:pt x="35" y="27"/>
                </a:cubicBezTo>
                <a:cubicBezTo>
                  <a:pt x="18" y="32"/>
                  <a:pt x="18" y="32"/>
                  <a:pt x="18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6"/>
                  <a:pt x="3" y="36"/>
                  <a:pt x="9" y="43"/>
                </a:cubicBezTo>
                <a:cubicBezTo>
                  <a:pt x="17" y="50"/>
                  <a:pt x="28" y="52"/>
                  <a:pt x="37" y="48"/>
                </a:cubicBezTo>
                <a:cubicBezTo>
                  <a:pt x="58" y="70"/>
                  <a:pt x="58" y="70"/>
                  <a:pt x="58" y="70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9" y="119"/>
                  <a:pt x="9" y="125"/>
                  <a:pt x="12" y="129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7" y="133"/>
                  <a:pt x="23" y="133"/>
                  <a:pt x="26" y="130"/>
                </a:cubicBezTo>
                <a:cubicBezTo>
                  <a:pt x="72" y="84"/>
                  <a:pt x="72" y="84"/>
                  <a:pt x="72" y="84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88" y="112"/>
                  <a:pt x="90" y="123"/>
                  <a:pt x="97" y="131"/>
                </a:cubicBezTo>
                <a:cubicBezTo>
                  <a:pt x="103" y="136"/>
                  <a:pt x="111" y="139"/>
                  <a:pt x="119" y="138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3" y="106"/>
                  <a:pt x="123" y="106"/>
                  <a:pt x="123" y="106"/>
                </a:cubicBezTo>
                <a:cubicBezTo>
                  <a:pt x="139" y="122"/>
                  <a:pt x="139" y="122"/>
                  <a:pt x="139" y="122"/>
                </a:cubicBezTo>
                <a:cubicBezTo>
                  <a:pt x="142" y="113"/>
                  <a:pt x="140" y="102"/>
                  <a:pt x="13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  <a:cs typeface="+mn-ea"/>
            </a:endParaRPr>
          </a:p>
        </p:txBody>
      </p:sp>
      <p:sp>
        <p:nvSpPr>
          <p:cNvPr id="85" name="Freeform 142"/>
          <p:cNvSpPr/>
          <p:nvPr/>
        </p:nvSpPr>
        <p:spPr bwMode="auto">
          <a:xfrm>
            <a:off x="7135070" y="3833055"/>
            <a:ext cx="292261" cy="238612"/>
          </a:xfrm>
          <a:custGeom>
            <a:avLst/>
            <a:gdLst>
              <a:gd name="T0" fmla="*/ 135 w 135"/>
              <a:gd name="T1" fmla="*/ 49 h 110"/>
              <a:gd name="T2" fmla="*/ 68 w 135"/>
              <a:gd name="T3" fmla="*/ 0 h 110"/>
              <a:gd name="T4" fmla="*/ 0 w 135"/>
              <a:gd name="T5" fmla="*/ 49 h 110"/>
              <a:gd name="T6" fmla="*/ 68 w 135"/>
              <a:gd name="T7" fmla="*/ 99 h 110"/>
              <a:gd name="T8" fmla="*/ 93 w 135"/>
              <a:gd name="T9" fmla="*/ 96 h 110"/>
              <a:gd name="T10" fmla="*/ 121 w 135"/>
              <a:gd name="T11" fmla="*/ 110 h 110"/>
              <a:gd name="T12" fmla="*/ 113 w 135"/>
              <a:gd name="T13" fmla="*/ 86 h 110"/>
              <a:gd name="T14" fmla="*/ 135 w 135"/>
              <a:gd name="T15" fmla="*/ 4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110">
                <a:moveTo>
                  <a:pt x="135" y="49"/>
                </a:moveTo>
                <a:cubicBezTo>
                  <a:pt x="135" y="22"/>
                  <a:pt x="105" y="0"/>
                  <a:pt x="68" y="0"/>
                </a:cubicBezTo>
                <a:cubicBezTo>
                  <a:pt x="30" y="0"/>
                  <a:pt x="0" y="22"/>
                  <a:pt x="0" y="49"/>
                </a:cubicBezTo>
                <a:cubicBezTo>
                  <a:pt x="0" y="77"/>
                  <a:pt x="30" y="99"/>
                  <a:pt x="68" y="99"/>
                </a:cubicBezTo>
                <a:cubicBezTo>
                  <a:pt x="76" y="99"/>
                  <a:pt x="85" y="98"/>
                  <a:pt x="93" y="96"/>
                </a:cubicBezTo>
                <a:cubicBezTo>
                  <a:pt x="95" y="95"/>
                  <a:pt x="121" y="110"/>
                  <a:pt x="121" y="110"/>
                </a:cubicBezTo>
                <a:cubicBezTo>
                  <a:pt x="113" y="86"/>
                  <a:pt x="113" y="86"/>
                  <a:pt x="113" y="86"/>
                </a:cubicBezTo>
                <a:cubicBezTo>
                  <a:pt x="126" y="77"/>
                  <a:pt x="135" y="64"/>
                  <a:pt x="13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  <a:cs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9649881" y="3798755"/>
            <a:ext cx="307174" cy="307212"/>
            <a:chOff x="11121822" y="1145785"/>
            <a:chExt cx="307214" cy="307212"/>
          </a:xfrm>
          <a:solidFill>
            <a:schemeClr val="bg1"/>
          </a:solidFill>
        </p:grpSpPr>
        <p:sp>
          <p:nvSpPr>
            <p:cNvPr id="87" name="Freeform 140"/>
            <p:cNvSpPr>
              <a:spLocks noEditPoints="1"/>
            </p:cNvSpPr>
            <p:nvPr/>
          </p:nvSpPr>
          <p:spPr bwMode="auto">
            <a:xfrm>
              <a:off x="11121822" y="1211403"/>
              <a:ext cx="241594" cy="241594"/>
            </a:xfrm>
            <a:custGeom>
              <a:avLst/>
              <a:gdLst>
                <a:gd name="T0" fmla="*/ 103 w 112"/>
                <a:gd name="T1" fmla="*/ 47 h 112"/>
                <a:gd name="T2" fmla="*/ 106 w 112"/>
                <a:gd name="T3" fmla="*/ 36 h 112"/>
                <a:gd name="T4" fmla="*/ 102 w 112"/>
                <a:gd name="T5" fmla="*/ 22 h 112"/>
                <a:gd name="T6" fmla="*/ 92 w 112"/>
                <a:gd name="T7" fmla="*/ 25 h 112"/>
                <a:gd name="T8" fmla="*/ 90 w 112"/>
                <a:gd name="T9" fmla="*/ 14 h 112"/>
                <a:gd name="T10" fmla="*/ 79 w 112"/>
                <a:gd name="T11" fmla="*/ 4 h 112"/>
                <a:gd name="T12" fmla="*/ 71 w 112"/>
                <a:gd name="T13" fmla="*/ 11 h 112"/>
                <a:gd name="T14" fmla="*/ 64 w 112"/>
                <a:gd name="T15" fmla="*/ 3 h 112"/>
                <a:gd name="T16" fmla="*/ 50 w 112"/>
                <a:gd name="T17" fmla="*/ 0 h 112"/>
                <a:gd name="T18" fmla="*/ 47 w 112"/>
                <a:gd name="T19" fmla="*/ 10 h 112"/>
                <a:gd name="T20" fmla="*/ 37 w 112"/>
                <a:gd name="T21" fmla="*/ 6 h 112"/>
                <a:gd name="T22" fmla="*/ 23 w 112"/>
                <a:gd name="T23" fmla="*/ 11 h 112"/>
                <a:gd name="T24" fmla="*/ 25 w 112"/>
                <a:gd name="T25" fmla="*/ 20 h 112"/>
                <a:gd name="T26" fmla="*/ 14 w 112"/>
                <a:gd name="T27" fmla="*/ 22 h 112"/>
                <a:gd name="T28" fmla="*/ 5 w 112"/>
                <a:gd name="T29" fmla="*/ 33 h 112"/>
                <a:gd name="T30" fmla="*/ 12 w 112"/>
                <a:gd name="T31" fmla="*/ 41 h 112"/>
                <a:gd name="T32" fmla="*/ 3 w 112"/>
                <a:gd name="T33" fmla="*/ 48 h 112"/>
                <a:gd name="T34" fmla="*/ 0 w 112"/>
                <a:gd name="T35" fmla="*/ 62 h 112"/>
                <a:gd name="T36" fmla="*/ 10 w 112"/>
                <a:gd name="T37" fmla="*/ 65 h 112"/>
                <a:gd name="T38" fmla="*/ 6 w 112"/>
                <a:gd name="T39" fmla="*/ 75 h 112"/>
                <a:gd name="T40" fmla="*/ 11 w 112"/>
                <a:gd name="T41" fmla="*/ 89 h 112"/>
                <a:gd name="T42" fmla="*/ 21 w 112"/>
                <a:gd name="T43" fmla="*/ 87 h 112"/>
                <a:gd name="T44" fmla="*/ 23 w 112"/>
                <a:gd name="T45" fmla="*/ 98 h 112"/>
                <a:gd name="T46" fmla="*/ 34 w 112"/>
                <a:gd name="T47" fmla="*/ 108 h 112"/>
                <a:gd name="T48" fmla="*/ 41 w 112"/>
                <a:gd name="T49" fmla="*/ 101 h 112"/>
                <a:gd name="T50" fmla="*/ 48 w 112"/>
                <a:gd name="T51" fmla="*/ 109 h 112"/>
                <a:gd name="T52" fmla="*/ 63 w 112"/>
                <a:gd name="T53" fmla="*/ 112 h 112"/>
                <a:gd name="T54" fmla="*/ 66 w 112"/>
                <a:gd name="T55" fmla="*/ 102 h 112"/>
                <a:gd name="T56" fmla="*/ 76 w 112"/>
                <a:gd name="T57" fmla="*/ 106 h 112"/>
                <a:gd name="T58" fmla="*/ 90 w 112"/>
                <a:gd name="T59" fmla="*/ 101 h 112"/>
                <a:gd name="T60" fmla="*/ 88 w 112"/>
                <a:gd name="T61" fmla="*/ 91 h 112"/>
                <a:gd name="T62" fmla="*/ 98 w 112"/>
                <a:gd name="T63" fmla="*/ 89 h 112"/>
                <a:gd name="T64" fmla="*/ 108 w 112"/>
                <a:gd name="T65" fmla="*/ 78 h 112"/>
                <a:gd name="T66" fmla="*/ 101 w 112"/>
                <a:gd name="T67" fmla="*/ 71 h 112"/>
                <a:gd name="T68" fmla="*/ 110 w 112"/>
                <a:gd name="T69" fmla="*/ 64 h 112"/>
                <a:gd name="T70" fmla="*/ 112 w 112"/>
                <a:gd name="T71" fmla="*/ 49 h 112"/>
                <a:gd name="T72" fmla="*/ 56 w 112"/>
                <a:gd name="T73" fmla="*/ 86 h 112"/>
                <a:gd name="T74" fmla="*/ 56 w 112"/>
                <a:gd name="T75" fmla="*/ 26 h 112"/>
                <a:gd name="T76" fmla="*/ 56 w 112"/>
                <a:gd name="T77" fmla="*/ 8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12">
                  <a:moveTo>
                    <a:pt x="110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2" y="44"/>
                    <a:pt x="101" y="42"/>
                    <a:pt x="101" y="39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8" y="35"/>
                    <a:pt x="108" y="34"/>
                    <a:pt x="107" y="3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1"/>
                    <a:pt x="99" y="20"/>
                    <a:pt x="98" y="21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0" y="23"/>
                    <a:pt x="88" y="21"/>
                    <a:pt x="87" y="20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1" y="12"/>
                    <a:pt x="90" y="11"/>
                    <a:pt x="89" y="1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7" y="3"/>
                    <a:pt x="76" y="4"/>
                    <a:pt x="75" y="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9" y="10"/>
                    <a:pt x="67" y="10"/>
                    <a:pt x="64" y="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7" y="1"/>
                    <a:pt x="47" y="3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2" y="11"/>
                    <a:pt x="40" y="12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4"/>
                    <a:pt x="34" y="4"/>
                    <a:pt x="33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1" y="11"/>
                    <a:pt x="21" y="13"/>
                    <a:pt x="22" y="1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22"/>
                    <a:pt x="22" y="24"/>
                    <a:pt x="20" y="26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2"/>
                    <a:pt x="11" y="22"/>
                    <a:pt x="10" y="2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5"/>
                    <a:pt x="4" y="36"/>
                    <a:pt x="6" y="37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3"/>
                    <a:pt x="10" y="45"/>
                    <a:pt x="10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5"/>
                    <a:pt x="3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8"/>
                    <a:pt x="11" y="70"/>
                    <a:pt x="12" y="72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6"/>
                    <a:pt x="5" y="78"/>
                    <a:pt x="5" y="7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2" y="91"/>
                    <a:pt x="14" y="91"/>
                    <a:pt x="15" y="90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89"/>
                    <a:pt x="24" y="91"/>
                    <a:pt x="26" y="92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9"/>
                    <a:pt x="23" y="101"/>
                    <a:pt x="24" y="102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7" y="108"/>
                    <a:pt x="38" y="106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4" y="101"/>
                    <a:pt x="46" y="102"/>
                    <a:pt x="48" y="102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11"/>
                    <a:pt x="50" y="112"/>
                    <a:pt x="51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4" y="112"/>
                    <a:pt x="66" y="111"/>
                    <a:pt x="66" y="109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8" y="102"/>
                    <a:pt x="70" y="101"/>
                    <a:pt x="73" y="100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7" y="107"/>
                    <a:pt x="79" y="108"/>
                    <a:pt x="80" y="107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91" y="100"/>
                    <a:pt x="92" y="99"/>
                    <a:pt x="91" y="97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9" y="90"/>
                    <a:pt x="91" y="88"/>
                    <a:pt x="93" y="86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0" y="90"/>
                    <a:pt x="102" y="90"/>
                    <a:pt x="102" y="8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8" y="75"/>
                    <a:pt x="107" y="74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2" y="69"/>
                    <a:pt x="102" y="66"/>
                    <a:pt x="103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1" y="64"/>
                    <a:pt x="112" y="63"/>
                    <a:pt x="112" y="61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2" y="48"/>
                    <a:pt x="111" y="47"/>
                    <a:pt x="110" y="47"/>
                  </a:cubicBezTo>
                  <a:close/>
                  <a:moveTo>
                    <a:pt x="56" y="86"/>
                  </a:moveTo>
                  <a:cubicBezTo>
                    <a:pt x="40" y="86"/>
                    <a:pt x="26" y="72"/>
                    <a:pt x="26" y="56"/>
                  </a:cubicBezTo>
                  <a:cubicBezTo>
                    <a:pt x="26" y="39"/>
                    <a:pt x="40" y="26"/>
                    <a:pt x="56" y="26"/>
                  </a:cubicBezTo>
                  <a:cubicBezTo>
                    <a:pt x="73" y="26"/>
                    <a:pt x="86" y="39"/>
                    <a:pt x="86" y="56"/>
                  </a:cubicBezTo>
                  <a:cubicBezTo>
                    <a:pt x="86" y="72"/>
                    <a:pt x="73" y="86"/>
                    <a:pt x="5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  <p:sp>
          <p:nvSpPr>
            <p:cNvPr id="88" name="Freeform 141"/>
            <p:cNvSpPr>
              <a:spLocks noEditPoints="1"/>
            </p:cNvSpPr>
            <p:nvPr/>
          </p:nvSpPr>
          <p:spPr bwMode="auto">
            <a:xfrm>
              <a:off x="11317186" y="1145785"/>
              <a:ext cx="111850" cy="113341"/>
            </a:xfrm>
            <a:custGeom>
              <a:avLst/>
              <a:gdLst>
                <a:gd name="T0" fmla="*/ 48 w 52"/>
                <a:gd name="T1" fmla="*/ 23 h 52"/>
                <a:gd name="T2" fmla="*/ 50 w 52"/>
                <a:gd name="T3" fmla="*/ 17 h 52"/>
                <a:gd name="T4" fmla="*/ 48 w 52"/>
                <a:gd name="T5" fmla="*/ 11 h 52"/>
                <a:gd name="T6" fmla="*/ 44 w 52"/>
                <a:gd name="T7" fmla="*/ 12 h 52"/>
                <a:gd name="T8" fmla="*/ 42 w 52"/>
                <a:gd name="T9" fmla="*/ 6 h 52"/>
                <a:gd name="T10" fmla="*/ 38 w 52"/>
                <a:gd name="T11" fmla="*/ 2 h 52"/>
                <a:gd name="T12" fmla="*/ 34 w 52"/>
                <a:gd name="T13" fmla="*/ 5 h 52"/>
                <a:gd name="T14" fmla="*/ 30 w 52"/>
                <a:gd name="T15" fmla="*/ 1 h 52"/>
                <a:gd name="T16" fmla="*/ 24 w 52"/>
                <a:gd name="T17" fmla="*/ 0 h 52"/>
                <a:gd name="T18" fmla="*/ 23 w 52"/>
                <a:gd name="T19" fmla="*/ 4 h 52"/>
                <a:gd name="T20" fmla="*/ 17 w 52"/>
                <a:gd name="T21" fmla="*/ 2 h 52"/>
                <a:gd name="T22" fmla="*/ 11 w 52"/>
                <a:gd name="T23" fmla="*/ 4 h 52"/>
                <a:gd name="T24" fmla="*/ 12 w 52"/>
                <a:gd name="T25" fmla="*/ 8 h 52"/>
                <a:gd name="T26" fmla="*/ 6 w 52"/>
                <a:gd name="T27" fmla="*/ 10 h 52"/>
                <a:gd name="T28" fmla="*/ 2 w 52"/>
                <a:gd name="T29" fmla="*/ 14 h 52"/>
                <a:gd name="T30" fmla="*/ 6 w 52"/>
                <a:gd name="T31" fmla="*/ 18 h 52"/>
                <a:gd name="T32" fmla="*/ 1 w 52"/>
                <a:gd name="T33" fmla="*/ 22 h 52"/>
                <a:gd name="T34" fmla="*/ 0 w 52"/>
                <a:gd name="T35" fmla="*/ 28 h 52"/>
                <a:gd name="T36" fmla="*/ 4 w 52"/>
                <a:gd name="T37" fmla="*/ 29 h 52"/>
                <a:gd name="T38" fmla="*/ 2 w 52"/>
                <a:gd name="T39" fmla="*/ 35 h 52"/>
                <a:gd name="T40" fmla="*/ 4 w 52"/>
                <a:gd name="T41" fmla="*/ 41 h 52"/>
                <a:gd name="T42" fmla="*/ 9 w 52"/>
                <a:gd name="T43" fmla="*/ 40 h 52"/>
                <a:gd name="T44" fmla="*/ 10 w 52"/>
                <a:gd name="T45" fmla="*/ 46 h 52"/>
                <a:gd name="T46" fmla="*/ 15 w 52"/>
                <a:gd name="T47" fmla="*/ 50 h 52"/>
                <a:gd name="T48" fmla="*/ 18 w 52"/>
                <a:gd name="T49" fmla="*/ 47 h 52"/>
                <a:gd name="T50" fmla="*/ 22 w 52"/>
                <a:gd name="T51" fmla="*/ 51 h 52"/>
                <a:gd name="T52" fmla="*/ 28 w 52"/>
                <a:gd name="T53" fmla="*/ 52 h 52"/>
                <a:gd name="T54" fmla="*/ 29 w 52"/>
                <a:gd name="T55" fmla="*/ 48 h 52"/>
                <a:gd name="T56" fmla="*/ 35 w 52"/>
                <a:gd name="T57" fmla="*/ 50 h 52"/>
                <a:gd name="T58" fmla="*/ 41 w 52"/>
                <a:gd name="T59" fmla="*/ 48 h 52"/>
                <a:gd name="T60" fmla="*/ 40 w 52"/>
                <a:gd name="T61" fmla="*/ 43 h 52"/>
                <a:gd name="T62" fmla="*/ 46 w 52"/>
                <a:gd name="T63" fmla="*/ 42 h 52"/>
                <a:gd name="T64" fmla="*/ 50 w 52"/>
                <a:gd name="T65" fmla="*/ 37 h 52"/>
                <a:gd name="T66" fmla="*/ 47 w 52"/>
                <a:gd name="T67" fmla="*/ 34 h 52"/>
                <a:gd name="T68" fmla="*/ 51 w 52"/>
                <a:gd name="T69" fmla="*/ 30 h 52"/>
                <a:gd name="T70" fmla="*/ 52 w 52"/>
                <a:gd name="T71" fmla="*/ 24 h 52"/>
                <a:gd name="T72" fmla="*/ 26 w 52"/>
                <a:gd name="T73" fmla="*/ 40 h 52"/>
                <a:gd name="T74" fmla="*/ 26 w 52"/>
                <a:gd name="T75" fmla="*/ 12 h 52"/>
                <a:gd name="T76" fmla="*/ 26 w 52"/>
                <a:gd name="T77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" h="52">
                  <a:moveTo>
                    <a:pt x="51" y="23"/>
                  </a:move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8" y="20"/>
                    <a:pt x="47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6"/>
                    <a:pt x="51" y="16"/>
                    <a:pt x="50" y="1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7" y="10"/>
                    <a:pt x="46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11"/>
                    <a:pt x="42" y="10"/>
                    <a:pt x="40" y="9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5"/>
                    <a:pt x="42" y="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6" y="2"/>
                    <a:pt x="36" y="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2" y="4"/>
                    <a:pt x="30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3" y="1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4"/>
                    <a:pt x="20" y="5"/>
                    <a:pt x="19" y="5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1"/>
                    <a:pt x="15" y="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5"/>
                    <a:pt x="11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9"/>
                    <a:pt x="5" y="21"/>
                    <a:pt x="4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5" y="32"/>
                    <a:pt x="5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5" y="41"/>
                    <a:pt x="5" y="42"/>
                    <a:pt x="6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0" y="41"/>
                    <a:pt x="11" y="42"/>
                    <a:pt x="12" y="43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1" y="47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6" y="50"/>
                    <a:pt x="16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1" y="48"/>
                    <a:pt x="22" y="48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2"/>
                    <a:pt x="23" y="52"/>
                    <a:pt x="24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9" y="52"/>
                    <a:pt x="29" y="52"/>
                    <a:pt x="29" y="51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8"/>
                    <a:pt x="32" y="47"/>
                    <a:pt x="34" y="4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0"/>
                    <a:pt x="36" y="50"/>
                    <a:pt x="37" y="50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1" y="46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2"/>
                    <a:pt x="42" y="41"/>
                    <a:pt x="43" y="4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7" y="42"/>
                    <a:pt x="47" y="42"/>
                    <a:pt x="48" y="41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6"/>
                    <a:pt x="50" y="36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3"/>
                    <a:pt x="48" y="31"/>
                    <a:pt x="48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3"/>
                    <a:pt x="52" y="23"/>
                    <a:pt x="51" y="23"/>
                  </a:cubicBezTo>
                  <a:close/>
                  <a:moveTo>
                    <a:pt x="26" y="40"/>
                  </a:moveTo>
                  <a:cubicBezTo>
                    <a:pt x="18" y="40"/>
                    <a:pt x="12" y="34"/>
                    <a:pt x="12" y="26"/>
                  </a:cubicBezTo>
                  <a:cubicBezTo>
                    <a:pt x="12" y="18"/>
                    <a:pt x="18" y="12"/>
                    <a:pt x="26" y="12"/>
                  </a:cubicBezTo>
                  <a:cubicBezTo>
                    <a:pt x="34" y="12"/>
                    <a:pt x="40" y="18"/>
                    <a:pt x="40" y="26"/>
                  </a:cubicBezTo>
                  <a:cubicBezTo>
                    <a:pt x="40" y="34"/>
                    <a:pt x="34" y="40"/>
                    <a:pt x="2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030384" y="3767369"/>
            <a:ext cx="402605" cy="331075"/>
            <a:chOff x="5108575" y="3992563"/>
            <a:chExt cx="428625" cy="352426"/>
          </a:xfrm>
          <a:solidFill>
            <a:schemeClr val="bg1"/>
          </a:solidFill>
        </p:grpSpPr>
        <p:sp>
          <p:nvSpPr>
            <p:cNvPr id="90" name="Freeform 223"/>
            <p:cNvSpPr/>
            <p:nvPr/>
          </p:nvSpPr>
          <p:spPr bwMode="auto">
            <a:xfrm>
              <a:off x="5108575" y="3998913"/>
              <a:ext cx="201613" cy="106363"/>
            </a:xfrm>
            <a:custGeom>
              <a:avLst/>
              <a:gdLst>
                <a:gd name="T0" fmla="*/ 127 w 127"/>
                <a:gd name="T1" fmla="*/ 30 h 67"/>
                <a:gd name="T2" fmla="*/ 93 w 127"/>
                <a:gd name="T3" fmla="*/ 0 h 67"/>
                <a:gd name="T4" fmla="*/ 0 w 127"/>
                <a:gd name="T5" fmla="*/ 36 h 67"/>
                <a:gd name="T6" fmla="*/ 35 w 127"/>
                <a:gd name="T7" fmla="*/ 67 h 67"/>
                <a:gd name="T8" fmla="*/ 127 w 127"/>
                <a:gd name="T9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7">
                  <a:moveTo>
                    <a:pt x="127" y="30"/>
                  </a:moveTo>
                  <a:lnTo>
                    <a:pt x="93" y="0"/>
                  </a:lnTo>
                  <a:lnTo>
                    <a:pt x="0" y="36"/>
                  </a:lnTo>
                  <a:lnTo>
                    <a:pt x="35" y="67"/>
                  </a:lnTo>
                  <a:lnTo>
                    <a:pt x="12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  <p:sp>
          <p:nvSpPr>
            <p:cNvPr id="91" name="Freeform 224"/>
            <p:cNvSpPr/>
            <p:nvPr/>
          </p:nvSpPr>
          <p:spPr bwMode="auto">
            <a:xfrm>
              <a:off x="5324475" y="4168776"/>
              <a:ext cx="147638" cy="176213"/>
            </a:xfrm>
            <a:custGeom>
              <a:avLst/>
              <a:gdLst>
                <a:gd name="T0" fmla="*/ 0 w 93"/>
                <a:gd name="T1" fmla="*/ 0 h 111"/>
                <a:gd name="T2" fmla="*/ 0 w 93"/>
                <a:gd name="T3" fmla="*/ 111 h 111"/>
                <a:gd name="T4" fmla="*/ 93 w 93"/>
                <a:gd name="T5" fmla="*/ 73 h 111"/>
                <a:gd name="T6" fmla="*/ 93 w 93"/>
                <a:gd name="T7" fmla="*/ 15 h 111"/>
                <a:gd name="T8" fmla="*/ 41 w 93"/>
                <a:gd name="T9" fmla="*/ 37 h 111"/>
                <a:gd name="T10" fmla="*/ 0 w 93"/>
                <a:gd name="T1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1">
                  <a:moveTo>
                    <a:pt x="0" y="0"/>
                  </a:moveTo>
                  <a:lnTo>
                    <a:pt x="0" y="111"/>
                  </a:lnTo>
                  <a:lnTo>
                    <a:pt x="93" y="73"/>
                  </a:lnTo>
                  <a:lnTo>
                    <a:pt x="93" y="15"/>
                  </a:lnTo>
                  <a:lnTo>
                    <a:pt x="41" y="3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  <p:sp>
          <p:nvSpPr>
            <p:cNvPr id="92" name="Freeform 225"/>
            <p:cNvSpPr/>
            <p:nvPr/>
          </p:nvSpPr>
          <p:spPr bwMode="auto">
            <a:xfrm>
              <a:off x="5334000" y="4110038"/>
              <a:ext cx="203200" cy="104775"/>
            </a:xfrm>
            <a:custGeom>
              <a:avLst/>
              <a:gdLst>
                <a:gd name="T0" fmla="*/ 0 w 128"/>
                <a:gd name="T1" fmla="*/ 36 h 66"/>
                <a:gd name="T2" fmla="*/ 36 w 128"/>
                <a:gd name="T3" fmla="*/ 66 h 66"/>
                <a:gd name="T4" fmla="*/ 128 w 128"/>
                <a:gd name="T5" fmla="*/ 29 h 66"/>
                <a:gd name="T6" fmla="*/ 93 w 128"/>
                <a:gd name="T7" fmla="*/ 0 h 66"/>
                <a:gd name="T8" fmla="*/ 0 w 128"/>
                <a:gd name="T9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36"/>
                  </a:moveTo>
                  <a:lnTo>
                    <a:pt x="36" y="66"/>
                  </a:lnTo>
                  <a:lnTo>
                    <a:pt x="128" y="29"/>
                  </a:lnTo>
                  <a:lnTo>
                    <a:pt x="93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  <p:sp>
          <p:nvSpPr>
            <p:cNvPr id="93" name="Freeform 226"/>
            <p:cNvSpPr/>
            <p:nvPr/>
          </p:nvSpPr>
          <p:spPr bwMode="auto">
            <a:xfrm>
              <a:off x="5319713" y="3992563"/>
              <a:ext cx="203200" cy="109538"/>
            </a:xfrm>
            <a:custGeom>
              <a:avLst/>
              <a:gdLst>
                <a:gd name="T0" fmla="*/ 128 w 128"/>
                <a:gd name="T1" fmla="*/ 36 h 69"/>
                <a:gd name="T2" fmla="*/ 35 w 128"/>
                <a:gd name="T3" fmla="*/ 0 h 69"/>
                <a:gd name="T4" fmla="*/ 0 w 128"/>
                <a:gd name="T5" fmla="*/ 32 h 69"/>
                <a:gd name="T6" fmla="*/ 93 w 128"/>
                <a:gd name="T7" fmla="*/ 69 h 69"/>
                <a:gd name="T8" fmla="*/ 128 w 128"/>
                <a:gd name="T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9">
                  <a:moveTo>
                    <a:pt x="128" y="36"/>
                  </a:moveTo>
                  <a:lnTo>
                    <a:pt x="35" y="0"/>
                  </a:lnTo>
                  <a:lnTo>
                    <a:pt x="0" y="32"/>
                  </a:lnTo>
                  <a:lnTo>
                    <a:pt x="93" y="69"/>
                  </a:lnTo>
                  <a:lnTo>
                    <a:pt x="12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  <p:sp>
          <p:nvSpPr>
            <p:cNvPr id="94" name="Freeform 227"/>
            <p:cNvSpPr/>
            <p:nvPr/>
          </p:nvSpPr>
          <p:spPr bwMode="auto">
            <a:xfrm>
              <a:off x="5165725" y="4181476"/>
              <a:ext cx="147638" cy="163513"/>
            </a:xfrm>
            <a:custGeom>
              <a:avLst/>
              <a:gdLst>
                <a:gd name="T0" fmla="*/ 0 w 93"/>
                <a:gd name="T1" fmla="*/ 11 h 103"/>
                <a:gd name="T2" fmla="*/ 0 w 93"/>
                <a:gd name="T3" fmla="*/ 65 h 103"/>
                <a:gd name="T4" fmla="*/ 93 w 93"/>
                <a:gd name="T5" fmla="*/ 103 h 103"/>
                <a:gd name="T6" fmla="*/ 93 w 93"/>
                <a:gd name="T7" fmla="*/ 0 h 103"/>
                <a:gd name="T8" fmla="*/ 57 w 93"/>
                <a:gd name="T9" fmla="*/ 34 h 103"/>
                <a:gd name="T10" fmla="*/ 0 w 93"/>
                <a:gd name="T11" fmla="*/ 1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3">
                  <a:moveTo>
                    <a:pt x="0" y="11"/>
                  </a:moveTo>
                  <a:lnTo>
                    <a:pt x="0" y="65"/>
                  </a:lnTo>
                  <a:lnTo>
                    <a:pt x="93" y="103"/>
                  </a:lnTo>
                  <a:lnTo>
                    <a:pt x="93" y="0"/>
                  </a:lnTo>
                  <a:lnTo>
                    <a:pt x="57" y="34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  <p:sp>
          <p:nvSpPr>
            <p:cNvPr id="95" name="Freeform 228"/>
            <p:cNvSpPr/>
            <p:nvPr/>
          </p:nvSpPr>
          <p:spPr bwMode="auto">
            <a:xfrm>
              <a:off x="5108575" y="4114801"/>
              <a:ext cx="200025" cy="109538"/>
            </a:xfrm>
            <a:custGeom>
              <a:avLst/>
              <a:gdLst>
                <a:gd name="T0" fmla="*/ 126 w 126"/>
                <a:gd name="T1" fmla="*/ 36 h 69"/>
                <a:gd name="T2" fmla="*/ 33 w 126"/>
                <a:gd name="T3" fmla="*/ 0 h 69"/>
                <a:gd name="T4" fmla="*/ 0 w 126"/>
                <a:gd name="T5" fmla="*/ 31 h 69"/>
                <a:gd name="T6" fmla="*/ 91 w 126"/>
                <a:gd name="T7" fmla="*/ 69 h 69"/>
                <a:gd name="T8" fmla="*/ 126 w 126"/>
                <a:gd name="T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9">
                  <a:moveTo>
                    <a:pt x="126" y="36"/>
                  </a:moveTo>
                  <a:lnTo>
                    <a:pt x="33" y="0"/>
                  </a:lnTo>
                  <a:lnTo>
                    <a:pt x="0" y="31"/>
                  </a:lnTo>
                  <a:lnTo>
                    <a:pt x="91" y="69"/>
                  </a:lnTo>
                  <a:lnTo>
                    <a:pt x="1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  <a:cs typeface="+mn-ea"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44151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Content Placeholder 2"/>
          <p:cNvSpPr txBox="1"/>
          <p:nvPr/>
        </p:nvSpPr>
        <p:spPr>
          <a:xfrm>
            <a:off x="98639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技术方面学习内容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" grpId="0"/>
      <p:bldP spid="8" grpId="0" bldLvl="0" animBg="1"/>
      <p:bldP spid="9" grpId="0"/>
      <p:bldP spid="10" grpId="0"/>
      <p:bldP spid="11" grpId="0" bldLvl="0" animBg="1"/>
      <p:bldP spid="12" grpId="0"/>
      <p:bldP spid="13" grpId="0"/>
      <p:bldP spid="14" grpId="0" bldLvl="0" animBg="1"/>
      <p:bldP spid="15" grpId="0"/>
      <p:bldP spid="16" grpId="0"/>
      <p:bldP spid="24" grpId="0" bldLvl="0" animBg="1"/>
      <p:bldP spid="77" grpId="0" bldLvl="0" animBg="1"/>
      <p:bldP spid="78" grpId="0" bldLvl="0" animBg="1"/>
      <p:bldP spid="79" grpId="0" bldLvl="0" animBg="1"/>
      <p:bldP spid="8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151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986393" y="327049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技术方面成果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857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angle 4"/>
          <p:cNvSpPr/>
          <p:nvPr/>
        </p:nvSpPr>
        <p:spPr>
          <a:xfrm>
            <a:off x="352496" y="1487177"/>
            <a:ext cx="3804080" cy="2323336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0" dirty="0">
              <a:ea typeface="Roboto" pitchFamily="2" charset="0"/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355671" y="3858117"/>
            <a:ext cx="3804080" cy="17153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0" dirty="0">
              <a:ea typeface="Roboto" pitchFamily="2" charset="0"/>
            </a:endParaRPr>
          </a:p>
        </p:txBody>
      </p:sp>
      <p:cxnSp>
        <p:nvCxnSpPr>
          <p:cNvPr id="50" name="Straight Connector 12"/>
          <p:cNvCxnSpPr/>
          <p:nvPr/>
        </p:nvCxnSpPr>
        <p:spPr>
          <a:xfrm>
            <a:off x="352159" y="5719424"/>
            <a:ext cx="115284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4"/>
          <p:cNvSpPr txBox="1"/>
          <p:nvPr/>
        </p:nvSpPr>
        <p:spPr>
          <a:xfrm>
            <a:off x="481897" y="4018726"/>
            <a:ext cx="3550811" cy="823595"/>
          </a:xfrm>
          <a:prstGeom prst="rect">
            <a:avLst/>
          </a:prstGeom>
          <a:noFill/>
        </p:spPr>
        <p:txBody>
          <a:bodyPr wrap="square" rIns="157510" bIns="39376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Ajax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技术</a:t>
            </a:r>
            <a:endParaRPr lang="zh-CN" altLang="en-US" sz="3200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53" name="Rectangle 16"/>
          <p:cNvSpPr/>
          <p:nvPr/>
        </p:nvSpPr>
        <p:spPr>
          <a:xfrm>
            <a:off x="4218637" y="1487177"/>
            <a:ext cx="3804080" cy="232333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0" dirty="0">
              <a:ea typeface="Roboto" pitchFamily="2" charset="0"/>
            </a:endParaRPr>
          </a:p>
        </p:txBody>
      </p:sp>
      <p:sp>
        <p:nvSpPr>
          <p:cNvPr id="54" name="Rectangle 17"/>
          <p:cNvSpPr/>
          <p:nvPr/>
        </p:nvSpPr>
        <p:spPr>
          <a:xfrm>
            <a:off x="4218637" y="3858117"/>
            <a:ext cx="3804080" cy="17153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0" dirty="0">
              <a:ea typeface="Roboto" pitchFamily="2" charset="0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4342962" y="4018726"/>
            <a:ext cx="3550811" cy="823595"/>
          </a:xfrm>
          <a:prstGeom prst="rect">
            <a:avLst/>
          </a:prstGeom>
          <a:noFill/>
        </p:spPr>
        <p:txBody>
          <a:bodyPr wrap="square" rIns="157510" bIns="39376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数据库学习笔记</a:t>
            </a:r>
            <a:endParaRPr lang="zh-CN" altLang="en-US" sz="3200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56" name="Rectangle 19"/>
          <p:cNvSpPr/>
          <p:nvPr/>
        </p:nvSpPr>
        <p:spPr>
          <a:xfrm>
            <a:off x="8081603" y="1487177"/>
            <a:ext cx="3804080" cy="232333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0" dirty="0">
              <a:ea typeface="Roboto" pitchFamily="2" charset="0"/>
            </a:endParaRPr>
          </a:p>
        </p:txBody>
      </p:sp>
      <p:sp>
        <p:nvSpPr>
          <p:cNvPr id="57" name="Rectangle 20"/>
          <p:cNvSpPr/>
          <p:nvPr/>
        </p:nvSpPr>
        <p:spPr>
          <a:xfrm>
            <a:off x="8081603" y="3858117"/>
            <a:ext cx="3804080" cy="1715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0" dirty="0">
              <a:ea typeface="Roboto" pitchFamily="2" charset="0"/>
            </a:endParaRPr>
          </a:p>
        </p:txBody>
      </p:sp>
      <p:sp>
        <p:nvSpPr>
          <p:cNvPr id="58" name="TextBox 21"/>
          <p:cNvSpPr txBox="1"/>
          <p:nvPr/>
        </p:nvSpPr>
        <p:spPr>
          <a:xfrm>
            <a:off x="8205929" y="4018726"/>
            <a:ext cx="3550811" cy="823595"/>
          </a:xfrm>
          <a:prstGeom prst="rect">
            <a:avLst/>
          </a:prstGeom>
          <a:noFill/>
        </p:spPr>
        <p:txBody>
          <a:bodyPr wrap="square" rIns="157510" bIns="39376" numCol="1" spcCol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Git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命令行界面</a:t>
            </a:r>
            <a:endParaRPr lang="zh-CN" altLang="en-US" sz="3200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52" grpId="0"/>
      <p:bldP spid="53" grpId="0" bldLvl="0" animBg="1"/>
      <p:bldP spid="54" grpId="0" bldLvl="0" animBg="1"/>
      <p:bldP spid="55" grpId="0"/>
      <p:bldP spid="56" grpId="0" bldLvl="0" animBg="1"/>
      <p:bldP spid="57" grpId="0" bldLvl="0" animBg="1"/>
      <p:bldP spid="58" grpId="0"/>
    </p:bldLst>
  </p:timing>
</p:sld>
</file>

<file path=ppt/tags/tag1.xml><?xml version="1.0" encoding="utf-8"?>
<p:tagLst xmlns:p="http://schemas.openxmlformats.org/presentationml/2006/main">
  <p:tag name="MH" val="20160215155739"/>
  <p:tag name="MH_LIBRARY" val="GRAPHIC"/>
  <p:tag name="MH_ORDER" val="TextBox 33"/>
</p:tagLst>
</file>

<file path=ppt/tags/tag10.xml><?xml version="1.0" encoding="utf-8"?>
<p:tagLst xmlns:p="http://schemas.openxmlformats.org/presentationml/2006/main">
  <p:tag name="MH" val="20161022192725"/>
  <p:tag name="MH_LIBRARY" val="GRAPHIC"/>
  <p:tag name="MH_TYPE" val="Other"/>
  <p:tag name="MH_ORDER" val="3"/>
</p:tagLst>
</file>

<file path=ppt/tags/tag1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12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1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6.xml><?xml version="1.0" encoding="utf-8"?>
<p:tagLst xmlns:p="http://schemas.openxmlformats.org/presentationml/2006/main">
  <p:tag name="MH" val="20161022192725"/>
  <p:tag name="MH_LIBRARY" val="GRAPHIC"/>
  <p:tag name="MH_TYPE" val="Other"/>
  <p:tag name="MH_ORDER" val="7"/>
</p:tagLst>
</file>

<file path=ppt/tags/tag17.xml><?xml version="1.0" encoding="utf-8"?>
<p:tagLst xmlns:p="http://schemas.openxmlformats.org/presentationml/2006/main">
  <p:tag name="MH" val="20161022192725"/>
  <p:tag name="MH_LIBRARY" val="GRAPHIC"/>
  <p:tag name="MH_TYPE" val="Other"/>
  <p:tag name="MH_ORDER" val="8"/>
</p:tagLst>
</file>

<file path=ppt/tags/tag18.xml><?xml version="1.0" encoding="utf-8"?>
<p:tagLst xmlns:p="http://schemas.openxmlformats.org/presentationml/2006/main">
  <p:tag name="MH" val="20161022192725"/>
  <p:tag name="MH_LIBRARY" val="GRAPHIC"/>
  <p:tag name="MH_TYPE" val="Other"/>
  <p:tag name="MH_ORDER" val="9"/>
</p:tagLst>
</file>

<file path=ppt/tags/tag1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215155739"/>
  <p:tag name="MH_LIBRARY" val="GRAPHIC"/>
  <p:tag name="MH_ORDER" val="TextBox 34"/>
</p:tagLst>
</file>

<file path=ppt/tags/tag20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1.xml><?xml version="1.0" encoding="utf-8"?>
<p:tagLst xmlns:p="http://schemas.openxmlformats.org/presentationml/2006/main">
  <p:tag name="SELECTED" val="True"/>
</p:tagLst>
</file>

<file path=ppt/tags/tag22.xml><?xml version="1.0" encoding="utf-8"?>
<p:tagLst xmlns:p="http://schemas.openxmlformats.org/presentationml/2006/main">
  <p:tag name="SELECTED" val="True"/>
</p:tagLst>
</file>

<file path=ppt/tags/tag23.xml><?xml version="1.0" encoding="utf-8"?>
<p:tagLst xmlns:p="http://schemas.openxmlformats.org/presentationml/2006/main">
  <p:tag name="SELECTED" val="True"/>
</p:tagLst>
</file>

<file path=ppt/tags/tag24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2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da3dcd71-47e9-48c5-ba08-bb5dcddd7efe}"/>
  <p:tag name="KSO_WM_UNIT_TEXTBOXSTYLE_INDEX" val="2"/>
  <p:tag name="KSO_WM_UNIT_TEXTBOXSTYLE_TYPE" val="OneParaTitle"/>
</p:tagLst>
</file>

<file path=ppt/tags/tag3.xml><?xml version="1.0" encoding="utf-8"?>
<p:tagLst xmlns:p="http://schemas.openxmlformats.org/presentationml/2006/main">
  <p:tag name="MH" val="20160215155739"/>
  <p:tag name="MH_LIBRARY" val="GRAPHIC"/>
  <p:tag name="MH_ORDER" val="Rectangle 22"/>
</p:tagLst>
</file>

<file path=ppt/tags/tag4.xml><?xml version="1.0" encoding="utf-8"?>
<p:tagLst xmlns:p="http://schemas.openxmlformats.org/presentationml/2006/main">
  <p:tag name="MH" val="20160215155739"/>
  <p:tag name="MH_LIBRARY" val="GRAPHIC"/>
  <p:tag name="MH_ORDER" val="Rectangle 16"/>
</p:tagLst>
</file>

<file path=ppt/tags/tag5.xml><?xml version="1.0" encoding="utf-8"?>
<p:tagLst xmlns:p="http://schemas.openxmlformats.org/presentationml/2006/main">
  <p:tag name="MH" val="20160215155739"/>
  <p:tag name="MH_LIBRARY" val="GRAPHIC"/>
  <p:tag name="MH_ORDER" val="TextBox 34"/>
</p:tagLst>
</file>

<file path=ppt/tags/tag6.xml><?xml version="1.0" encoding="utf-8"?>
<p:tagLst xmlns:p="http://schemas.openxmlformats.org/presentationml/2006/main">
  <p:tag name="MH" val="20160215155739"/>
  <p:tag name="MH_LIBRARY" val="GRAPHIC"/>
  <p:tag name="MH_ORDER" val="Rectangle 16"/>
</p:tagLst>
</file>

<file path=ppt/tags/tag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1022192725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6102219272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Theme">
  <a:themeElements>
    <a:clrScheme name="颜色1">
      <a:dk1>
        <a:srgbClr val="1C1C1C"/>
      </a:dk1>
      <a:lt1>
        <a:sysClr val="window" lastClr="FFFFFF"/>
      </a:lt1>
      <a:dk2>
        <a:srgbClr val="C84F3E"/>
      </a:dk2>
      <a:lt2>
        <a:srgbClr val="DDDDDD"/>
      </a:lt2>
      <a:accent1>
        <a:srgbClr val="54687D"/>
      </a:accent1>
      <a:accent2>
        <a:srgbClr val="AAC66D"/>
      </a:accent2>
      <a:accent3>
        <a:srgbClr val="F8AA32"/>
      </a:accent3>
      <a:accent4>
        <a:srgbClr val="1CAE97"/>
      </a:accent4>
      <a:accent5>
        <a:srgbClr val="C84F3E"/>
      </a:accent5>
      <a:accent6>
        <a:srgbClr val="AAC66D"/>
      </a:accent6>
      <a:hlink>
        <a:srgbClr val="1CAE97"/>
      </a:hlink>
      <a:folHlink>
        <a:srgbClr val="00206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1970</Words>
  <Application>WPS 演示</Application>
  <PresentationFormat>自定义</PresentationFormat>
  <Paragraphs>199</Paragraphs>
  <Slides>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Microsoft YaHei Bold</vt:lpstr>
      <vt:lpstr>Segoe Print</vt:lpstr>
      <vt:lpstr>Helvetica Neue</vt:lpstr>
      <vt:lpstr>Verdana</vt:lpstr>
      <vt:lpstr>MS PGothic</vt:lpstr>
      <vt:lpstr>Arial</vt:lpstr>
      <vt:lpstr>黑体</vt:lpstr>
      <vt:lpstr>Impact</vt:lpstr>
      <vt:lpstr>华文隶书</vt:lpstr>
      <vt:lpstr>等线</vt:lpstr>
      <vt:lpstr>Calibri</vt:lpstr>
      <vt:lpstr>Neris Thin</vt:lpstr>
      <vt:lpstr>Roboto</vt:lpstr>
      <vt:lpstr>HY견고딕</vt:lpstr>
      <vt:lpstr>Malgun Gothic</vt:lpstr>
      <vt:lpstr>Segoe UI</vt:lpstr>
      <vt:lpstr>Arial Unicode MS</vt:lpstr>
      <vt:lpstr>Calibri Light</vt:lpstr>
      <vt:lpstr>Calibri</vt:lpstr>
      <vt:lpstr>Goudy Old Style</vt:lpstr>
      <vt:lpstr>Helvetica Neue</vt:lpstr>
      <vt:lpstr>Helvetica Neue UltraLight</vt:lpstr>
      <vt:lpstr>Arial Narrow</vt:lpstr>
      <vt:lpstr>Microsoft YaHei Bold</vt:lpstr>
      <vt:lpstr>Office Theme</vt:lpstr>
      <vt:lpstr>PowerPoint 演示文稿</vt:lpstr>
      <vt:lpstr>致良知，走正道，行王道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hp</cp:lastModifiedBy>
  <cp:revision>140</cp:revision>
  <dcterms:created xsi:type="dcterms:W3CDTF">2015-05-05T08:02:00Z</dcterms:created>
  <dcterms:modified xsi:type="dcterms:W3CDTF">2019-07-15T06:18:05Z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