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2"/>
  </p:notesMasterIdLst>
  <p:sldIdLst>
    <p:sldId id="256" r:id="rId2"/>
    <p:sldId id="304" r:id="rId3"/>
    <p:sldId id="300" r:id="rId4"/>
    <p:sldId id="301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02" r:id="rId13"/>
    <p:sldId id="317" r:id="rId14"/>
    <p:sldId id="319" r:id="rId15"/>
    <p:sldId id="260" r:id="rId16"/>
    <p:sldId id="262" r:id="rId17"/>
    <p:sldId id="263" r:id="rId18"/>
    <p:sldId id="264" r:id="rId19"/>
    <p:sldId id="265" r:id="rId20"/>
    <p:sldId id="320" r:id="rId21"/>
    <p:sldId id="266" r:id="rId22"/>
    <p:sldId id="267" r:id="rId23"/>
    <p:sldId id="268" r:id="rId24"/>
    <p:sldId id="269" r:id="rId25"/>
    <p:sldId id="303" r:id="rId26"/>
    <p:sldId id="271" r:id="rId27"/>
    <p:sldId id="272" r:id="rId28"/>
    <p:sldId id="273" r:id="rId29"/>
    <p:sldId id="316" r:id="rId30"/>
    <p:sldId id="275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76" autoAdjust="0"/>
  </p:normalViewPr>
  <p:slideViewPr>
    <p:cSldViewPr>
      <p:cViewPr varScale="1">
        <p:scale>
          <a:sx n="76" d="100"/>
          <a:sy n="76" d="100"/>
        </p:scale>
        <p:origin x="-120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9960C-0D28-48DF-AA19-2D17A69F954B}" type="doc">
      <dgm:prSet loTypeId="urn:microsoft.com/office/officeart/2005/8/layout/pList2#1" loCatId="list" qsTypeId="urn:microsoft.com/office/officeart/2005/8/quickstyle/simple1" qsCatId="simple" csTypeId="urn:microsoft.com/office/officeart/2005/8/colors/accent1_2" csCatId="accent1" phldr="1"/>
      <dgm:spPr/>
    </dgm:pt>
    <dgm:pt modelId="{4D8FF058-EDD9-4075-95E1-C67CCAAA0590}">
      <dgm:prSet phldrT="[文本]" custT="1"/>
      <dgm:spPr/>
      <dgm:t>
        <a:bodyPr/>
        <a:lstStyle/>
        <a:p>
          <a:r>
            <a:rPr lang="zh-CN" altLang="en-US" sz="2800" dirty="0" smtClean="0"/>
            <a:t>一对一生成</a:t>
          </a:r>
          <a:endParaRPr lang="zh-CN" altLang="en-US" sz="2800" dirty="0"/>
        </a:p>
      </dgm:t>
    </dgm:pt>
    <dgm:pt modelId="{8E9EAF55-B752-4E6A-9832-89B933A0B979}" type="parTrans" cxnId="{742C8FD0-BA33-463A-879E-953AF6AE706C}">
      <dgm:prSet/>
      <dgm:spPr/>
      <dgm:t>
        <a:bodyPr/>
        <a:lstStyle/>
        <a:p>
          <a:endParaRPr lang="zh-CN" altLang="en-US"/>
        </a:p>
      </dgm:t>
    </dgm:pt>
    <dgm:pt modelId="{59B1A3AD-D504-4DD8-A2A6-44D1F506E9E4}" type="sibTrans" cxnId="{742C8FD0-BA33-463A-879E-953AF6AE706C}">
      <dgm:prSet/>
      <dgm:spPr/>
      <dgm:t>
        <a:bodyPr/>
        <a:lstStyle/>
        <a:p>
          <a:endParaRPr lang="zh-CN" altLang="en-US"/>
        </a:p>
      </dgm:t>
    </dgm:pt>
    <dgm:pt modelId="{D0D54292-33DF-46AA-9787-2D335774B28A}">
      <dgm:prSet phldrT="[文本]" custT="1"/>
      <dgm:spPr/>
      <dgm:t>
        <a:bodyPr/>
        <a:lstStyle/>
        <a:p>
          <a:r>
            <a:rPr lang="zh-CN" altLang="en-US" sz="2800" dirty="0" smtClean="0"/>
            <a:t>多对一生成</a:t>
          </a:r>
          <a:endParaRPr lang="zh-CN" altLang="en-US" sz="2800" dirty="0"/>
        </a:p>
      </dgm:t>
    </dgm:pt>
    <dgm:pt modelId="{109DD506-5053-4BD9-BB7E-1BCB688BE2A8}" type="parTrans" cxnId="{B5520949-EDEB-4438-93CE-A9CED1B1760E}">
      <dgm:prSet/>
      <dgm:spPr/>
      <dgm:t>
        <a:bodyPr/>
        <a:lstStyle/>
        <a:p>
          <a:endParaRPr lang="zh-CN" altLang="en-US"/>
        </a:p>
      </dgm:t>
    </dgm:pt>
    <dgm:pt modelId="{97E278BA-7C34-4732-8783-837DD229A798}" type="sibTrans" cxnId="{B5520949-EDEB-4438-93CE-A9CED1B1760E}">
      <dgm:prSet/>
      <dgm:spPr/>
      <dgm:t>
        <a:bodyPr/>
        <a:lstStyle/>
        <a:p>
          <a:endParaRPr lang="zh-CN" altLang="en-US"/>
        </a:p>
      </dgm:t>
    </dgm:pt>
    <dgm:pt modelId="{0AA60402-6444-4840-82CE-D1FEDA1DA3AC}">
      <dgm:prSet phldrT="[文本]" custT="1"/>
      <dgm:spPr/>
      <dgm:t>
        <a:bodyPr/>
        <a:lstStyle/>
        <a:p>
          <a:r>
            <a:rPr lang="zh-CN" altLang="en-US" sz="2800" dirty="0" smtClean="0"/>
            <a:t>按规则分组合并</a:t>
          </a:r>
          <a:endParaRPr lang="zh-CN" altLang="en-US" sz="2800" dirty="0"/>
        </a:p>
      </dgm:t>
    </dgm:pt>
    <dgm:pt modelId="{6EB9C656-E6AE-4671-BBEF-403EA588BAB9}" type="parTrans" cxnId="{0F4ADA43-5E9A-4E60-BB96-59A53D717412}">
      <dgm:prSet/>
      <dgm:spPr/>
      <dgm:t>
        <a:bodyPr/>
        <a:lstStyle/>
        <a:p>
          <a:endParaRPr lang="zh-CN" altLang="en-US"/>
        </a:p>
      </dgm:t>
    </dgm:pt>
    <dgm:pt modelId="{5B7FD8E7-396C-4C78-9DDC-3B3073B712FD}" type="sibTrans" cxnId="{0F4ADA43-5E9A-4E60-BB96-59A53D717412}">
      <dgm:prSet/>
      <dgm:spPr/>
      <dgm:t>
        <a:bodyPr/>
        <a:lstStyle/>
        <a:p>
          <a:endParaRPr lang="zh-CN" altLang="en-US"/>
        </a:p>
      </dgm:t>
    </dgm:pt>
    <dgm:pt modelId="{1A50BB8C-6D0D-4EEE-A3B7-9814ABAC3E66}" type="pres">
      <dgm:prSet presAssocID="{4459960C-0D28-48DF-AA19-2D17A69F954B}" presName="Name0" presStyleCnt="0">
        <dgm:presLayoutVars>
          <dgm:dir/>
          <dgm:resizeHandles val="exact"/>
        </dgm:presLayoutVars>
      </dgm:prSet>
      <dgm:spPr/>
    </dgm:pt>
    <dgm:pt modelId="{2AE3B9ED-5872-4336-89D6-A7167B57A7EA}" type="pres">
      <dgm:prSet presAssocID="{4459960C-0D28-48DF-AA19-2D17A69F954B}" presName="bkgdShp" presStyleLbl="alignAccFollowNode1" presStyleIdx="0" presStyleCnt="1"/>
      <dgm:spPr/>
    </dgm:pt>
    <dgm:pt modelId="{05D0C196-639E-40A8-87C7-570959631535}" type="pres">
      <dgm:prSet presAssocID="{4459960C-0D28-48DF-AA19-2D17A69F954B}" presName="linComp" presStyleCnt="0"/>
      <dgm:spPr/>
    </dgm:pt>
    <dgm:pt modelId="{664094D4-60AF-4CD2-95FF-6E25A8F3037C}" type="pres">
      <dgm:prSet presAssocID="{4D8FF058-EDD9-4075-95E1-C67CCAAA0590}" presName="compNode" presStyleCnt="0"/>
      <dgm:spPr/>
    </dgm:pt>
    <dgm:pt modelId="{207E6AED-37B5-4B6B-8A0B-4D4BB4F003F2}" type="pres">
      <dgm:prSet presAssocID="{4D8FF058-EDD9-4075-95E1-C67CCAAA059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B59FB3-07C7-4D13-B12D-EA8D86E5F4DD}" type="pres">
      <dgm:prSet presAssocID="{4D8FF058-EDD9-4075-95E1-C67CCAAA0590}" presName="invisiNode" presStyleLbl="node1" presStyleIdx="0" presStyleCnt="3"/>
      <dgm:spPr/>
    </dgm:pt>
    <dgm:pt modelId="{C483B809-3AD5-4AB6-BD78-D98646B6CD55}" type="pres">
      <dgm:prSet presAssocID="{4D8FF058-EDD9-4075-95E1-C67CCAAA0590}" presName="imagNod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F6CC88C-9A98-49BC-A178-A9DADF918D09}" type="pres">
      <dgm:prSet presAssocID="{59B1A3AD-D504-4DD8-A2A6-44D1F506E9E4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EA95A74B-363A-41DD-B609-65134F599DF8}" type="pres">
      <dgm:prSet presAssocID="{D0D54292-33DF-46AA-9787-2D335774B28A}" presName="compNode" presStyleCnt="0"/>
      <dgm:spPr/>
    </dgm:pt>
    <dgm:pt modelId="{7C0C1616-CEA0-4EFA-8ACB-3A7378F72634}" type="pres">
      <dgm:prSet presAssocID="{D0D54292-33DF-46AA-9787-2D335774B2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84206B-FD05-4FA7-8A54-CC6EE857736D}" type="pres">
      <dgm:prSet presAssocID="{D0D54292-33DF-46AA-9787-2D335774B28A}" presName="invisiNode" presStyleLbl="node1" presStyleIdx="1" presStyleCnt="3"/>
      <dgm:spPr/>
    </dgm:pt>
    <dgm:pt modelId="{2EA770AE-5C6B-405F-8029-7A1349B59881}" type="pres">
      <dgm:prSet presAssocID="{D0D54292-33DF-46AA-9787-2D335774B28A}" presName="imagNode" presStyleLbl="fgImgPlace1" presStyleIdx="1" presStyleCnt="3" custLinFactNeighborX="1745" custLinFactNeighborY="-898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060D9C6-7F9F-4BE7-A223-6BBDFB27A98F}" type="pres">
      <dgm:prSet presAssocID="{97E278BA-7C34-4732-8783-837DD229A798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E515E7A2-AC9A-4781-8896-39135A306F8D}" type="pres">
      <dgm:prSet presAssocID="{0AA60402-6444-4840-82CE-D1FEDA1DA3AC}" presName="compNode" presStyleCnt="0"/>
      <dgm:spPr/>
    </dgm:pt>
    <dgm:pt modelId="{ECD192C1-2F3A-4FF0-B7BF-B9F1796A360E}" type="pres">
      <dgm:prSet presAssocID="{0AA60402-6444-4840-82CE-D1FEDA1DA3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FD31CA-5E24-4A6C-B836-18835D190F9A}" type="pres">
      <dgm:prSet presAssocID="{0AA60402-6444-4840-82CE-D1FEDA1DA3AC}" presName="invisiNode" presStyleLbl="node1" presStyleIdx="2" presStyleCnt="3"/>
      <dgm:spPr/>
    </dgm:pt>
    <dgm:pt modelId="{08B96A1A-F6AB-42BE-83CF-21C46C3B3D01}" type="pres">
      <dgm:prSet presAssocID="{0AA60402-6444-4840-82CE-D1FEDA1DA3AC}" presName="imagNod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8E257ED8-2A5A-4D60-A216-C0556CCB7459}" type="presOf" srcId="{D0D54292-33DF-46AA-9787-2D335774B28A}" destId="{7C0C1616-CEA0-4EFA-8ACB-3A7378F72634}" srcOrd="0" destOrd="0" presId="urn:microsoft.com/office/officeart/2005/8/layout/pList2#1"/>
    <dgm:cxn modelId="{5ABAE68F-8F88-4CFF-9503-885C4B5AC960}" type="presOf" srcId="{0AA60402-6444-4840-82CE-D1FEDA1DA3AC}" destId="{ECD192C1-2F3A-4FF0-B7BF-B9F1796A360E}" srcOrd="0" destOrd="0" presId="urn:microsoft.com/office/officeart/2005/8/layout/pList2#1"/>
    <dgm:cxn modelId="{B5520949-EDEB-4438-93CE-A9CED1B1760E}" srcId="{4459960C-0D28-48DF-AA19-2D17A69F954B}" destId="{D0D54292-33DF-46AA-9787-2D335774B28A}" srcOrd="1" destOrd="0" parTransId="{109DD506-5053-4BD9-BB7E-1BCB688BE2A8}" sibTransId="{97E278BA-7C34-4732-8783-837DD229A798}"/>
    <dgm:cxn modelId="{7F5D8DCE-15F4-4B82-ACA8-EB15ED9A56C9}" type="presOf" srcId="{4D8FF058-EDD9-4075-95E1-C67CCAAA0590}" destId="{207E6AED-37B5-4B6B-8A0B-4D4BB4F003F2}" srcOrd="0" destOrd="0" presId="urn:microsoft.com/office/officeart/2005/8/layout/pList2#1"/>
    <dgm:cxn modelId="{44526788-EDF2-46A7-8BEB-96E92289BAB5}" type="presOf" srcId="{59B1A3AD-D504-4DD8-A2A6-44D1F506E9E4}" destId="{2F6CC88C-9A98-49BC-A178-A9DADF918D09}" srcOrd="0" destOrd="0" presId="urn:microsoft.com/office/officeart/2005/8/layout/pList2#1"/>
    <dgm:cxn modelId="{0F4ADA43-5E9A-4E60-BB96-59A53D717412}" srcId="{4459960C-0D28-48DF-AA19-2D17A69F954B}" destId="{0AA60402-6444-4840-82CE-D1FEDA1DA3AC}" srcOrd="2" destOrd="0" parTransId="{6EB9C656-E6AE-4671-BBEF-403EA588BAB9}" sibTransId="{5B7FD8E7-396C-4C78-9DDC-3B3073B712FD}"/>
    <dgm:cxn modelId="{742C8FD0-BA33-463A-879E-953AF6AE706C}" srcId="{4459960C-0D28-48DF-AA19-2D17A69F954B}" destId="{4D8FF058-EDD9-4075-95E1-C67CCAAA0590}" srcOrd="0" destOrd="0" parTransId="{8E9EAF55-B752-4E6A-9832-89B933A0B979}" sibTransId="{59B1A3AD-D504-4DD8-A2A6-44D1F506E9E4}"/>
    <dgm:cxn modelId="{269A1876-15AF-42BE-9126-912DFB282010}" type="presOf" srcId="{4459960C-0D28-48DF-AA19-2D17A69F954B}" destId="{1A50BB8C-6D0D-4EEE-A3B7-9814ABAC3E66}" srcOrd="0" destOrd="0" presId="urn:microsoft.com/office/officeart/2005/8/layout/pList2#1"/>
    <dgm:cxn modelId="{FE7E5567-DBB4-45C0-818D-43A6F5CE5926}" type="presOf" srcId="{97E278BA-7C34-4732-8783-837DD229A798}" destId="{3060D9C6-7F9F-4BE7-A223-6BBDFB27A98F}" srcOrd="0" destOrd="0" presId="urn:microsoft.com/office/officeart/2005/8/layout/pList2#1"/>
    <dgm:cxn modelId="{B564A5D9-B837-40EC-B307-C86E1E343480}" type="presParOf" srcId="{1A50BB8C-6D0D-4EEE-A3B7-9814ABAC3E66}" destId="{2AE3B9ED-5872-4336-89D6-A7167B57A7EA}" srcOrd="0" destOrd="0" presId="urn:microsoft.com/office/officeart/2005/8/layout/pList2#1"/>
    <dgm:cxn modelId="{5BF99FF0-D867-4716-8F12-73B722B03CF2}" type="presParOf" srcId="{1A50BB8C-6D0D-4EEE-A3B7-9814ABAC3E66}" destId="{05D0C196-639E-40A8-87C7-570959631535}" srcOrd="1" destOrd="0" presId="urn:microsoft.com/office/officeart/2005/8/layout/pList2#1"/>
    <dgm:cxn modelId="{92838634-91EF-43E4-95F7-96CBD6C5110F}" type="presParOf" srcId="{05D0C196-639E-40A8-87C7-570959631535}" destId="{664094D4-60AF-4CD2-95FF-6E25A8F3037C}" srcOrd="0" destOrd="0" presId="urn:microsoft.com/office/officeart/2005/8/layout/pList2#1"/>
    <dgm:cxn modelId="{4713C121-BF94-4489-A6A8-2EC0EEF10C6A}" type="presParOf" srcId="{664094D4-60AF-4CD2-95FF-6E25A8F3037C}" destId="{207E6AED-37B5-4B6B-8A0B-4D4BB4F003F2}" srcOrd="0" destOrd="0" presId="urn:microsoft.com/office/officeart/2005/8/layout/pList2#1"/>
    <dgm:cxn modelId="{E816F066-7A2C-4B2B-BE12-352004A2EAA7}" type="presParOf" srcId="{664094D4-60AF-4CD2-95FF-6E25A8F3037C}" destId="{B0B59FB3-07C7-4D13-B12D-EA8D86E5F4DD}" srcOrd="1" destOrd="0" presId="urn:microsoft.com/office/officeart/2005/8/layout/pList2#1"/>
    <dgm:cxn modelId="{02FA722E-9D53-4A19-8033-D94A220ABDC2}" type="presParOf" srcId="{664094D4-60AF-4CD2-95FF-6E25A8F3037C}" destId="{C483B809-3AD5-4AB6-BD78-D98646B6CD55}" srcOrd="2" destOrd="0" presId="urn:microsoft.com/office/officeart/2005/8/layout/pList2#1"/>
    <dgm:cxn modelId="{E60D2F21-A396-493B-B6C2-B379E60B3733}" type="presParOf" srcId="{05D0C196-639E-40A8-87C7-570959631535}" destId="{2F6CC88C-9A98-49BC-A178-A9DADF918D09}" srcOrd="1" destOrd="0" presId="urn:microsoft.com/office/officeart/2005/8/layout/pList2#1"/>
    <dgm:cxn modelId="{DDF09E0D-E521-4EF8-8D90-91BCD648DB56}" type="presParOf" srcId="{05D0C196-639E-40A8-87C7-570959631535}" destId="{EA95A74B-363A-41DD-B609-65134F599DF8}" srcOrd="2" destOrd="0" presId="urn:microsoft.com/office/officeart/2005/8/layout/pList2#1"/>
    <dgm:cxn modelId="{C0CF3C67-27E7-47E6-B4E8-315EF19D070B}" type="presParOf" srcId="{EA95A74B-363A-41DD-B609-65134F599DF8}" destId="{7C0C1616-CEA0-4EFA-8ACB-3A7378F72634}" srcOrd="0" destOrd="0" presId="urn:microsoft.com/office/officeart/2005/8/layout/pList2#1"/>
    <dgm:cxn modelId="{2AB10221-24B7-4E41-84FB-DAC999C25C3A}" type="presParOf" srcId="{EA95A74B-363A-41DD-B609-65134F599DF8}" destId="{8C84206B-FD05-4FA7-8A54-CC6EE857736D}" srcOrd="1" destOrd="0" presId="urn:microsoft.com/office/officeart/2005/8/layout/pList2#1"/>
    <dgm:cxn modelId="{A1DDC385-B2BF-4CE6-A625-C7F57C12B04E}" type="presParOf" srcId="{EA95A74B-363A-41DD-B609-65134F599DF8}" destId="{2EA770AE-5C6B-405F-8029-7A1349B59881}" srcOrd="2" destOrd="0" presId="urn:microsoft.com/office/officeart/2005/8/layout/pList2#1"/>
    <dgm:cxn modelId="{661623AD-91D8-449B-A16C-07D53A0EDDBA}" type="presParOf" srcId="{05D0C196-639E-40A8-87C7-570959631535}" destId="{3060D9C6-7F9F-4BE7-A223-6BBDFB27A98F}" srcOrd="3" destOrd="0" presId="urn:microsoft.com/office/officeart/2005/8/layout/pList2#1"/>
    <dgm:cxn modelId="{91130DFD-539D-4784-B11F-346DF1B540A1}" type="presParOf" srcId="{05D0C196-639E-40A8-87C7-570959631535}" destId="{E515E7A2-AC9A-4781-8896-39135A306F8D}" srcOrd="4" destOrd="0" presId="urn:microsoft.com/office/officeart/2005/8/layout/pList2#1"/>
    <dgm:cxn modelId="{1F0619F1-4620-4338-87DB-CB70CD0805F9}" type="presParOf" srcId="{E515E7A2-AC9A-4781-8896-39135A306F8D}" destId="{ECD192C1-2F3A-4FF0-B7BF-B9F1796A360E}" srcOrd="0" destOrd="0" presId="urn:microsoft.com/office/officeart/2005/8/layout/pList2#1"/>
    <dgm:cxn modelId="{745368EF-BBA5-45A5-82D3-2C05F8EE39FB}" type="presParOf" srcId="{E515E7A2-AC9A-4781-8896-39135A306F8D}" destId="{26FD31CA-5E24-4A6C-B836-18835D190F9A}" srcOrd="1" destOrd="0" presId="urn:microsoft.com/office/officeart/2005/8/layout/pList2#1"/>
    <dgm:cxn modelId="{FE3E4173-4731-45C1-B42C-6DACA8FED3A1}" type="presParOf" srcId="{E515E7A2-AC9A-4781-8896-39135A306F8D}" destId="{08B96A1A-F6AB-42BE-83CF-21C46C3B3D01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3B9ED-5872-4336-89D6-A7167B57A7EA}">
      <dsp:nvSpPr>
        <dsp:cNvPr id="0" name=""/>
        <dsp:cNvSpPr/>
      </dsp:nvSpPr>
      <dsp:spPr>
        <a:xfrm>
          <a:off x="0" y="0"/>
          <a:ext cx="5688632" cy="152296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3B809-3AD5-4AB6-BD78-D98646B6CD55}">
      <dsp:nvSpPr>
        <dsp:cNvPr id="0" name=""/>
        <dsp:cNvSpPr/>
      </dsp:nvSpPr>
      <dsp:spPr>
        <a:xfrm>
          <a:off x="170658" y="203062"/>
          <a:ext cx="1671035" cy="111684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E6AED-37B5-4B6B-8A0B-4D4BB4F003F2}">
      <dsp:nvSpPr>
        <dsp:cNvPr id="0" name=""/>
        <dsp:cNvSpPr/>
      </dsp:nvSpPr>
      <dsp:spPr>
        <a:xfrm rot="10800000">
          <a:off x="170658" y="1522969"/>
          <a:ext cx="1671035" cy="186140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一对一生成</a:t>
          </a:r>
          <a:endParaRPr lang="zh-CN" altLang="en-US" sz="2800" kern="1200" dirty="0"/>
        </a:p>
      </dsp:txBody>
      <dsp:txXfrm rot="10800000">
        <a:off x="222048" y="1522969"/>
        <a:ext cx="1568255" cy="1810016"/>
      </dsp:txXfrm>
    </dsp:sp>
    <dsp:sp modelId="{2EA770AE-5C6B-405F-8029-7A1349B59881}">
      <dsp:nvSpPr>
        <dsp:cNvPr id="0" name=""/>
        <dsp:cNvSpPr/>
      </dsp:nvSpPr>
      <dsp:spPr>
        <a:xfrm>
          <a:off x="2037957" y="193033"/>
          <a:ext cx="1671035" cy="111684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C1616-CEA0-4EFA-8ACB-3A7378F72634}">
      <dsp:nvSpPr>
        <dsp:cNvPr id="0" name=""/>
        <dsp:cNvSpPr/>
      </dsp:nvSpPr>
      <dsp:spPr>
        <a:xfrm rot="10800000">
          <a:off x="2008798" y="1522969"/>
          <a:ext cx="1671035" cy="186140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多对一生成</a:t>
          </a:r>
          <a:endParaRPr lang="zh-CN" altLang="en-US" sz="2800" kern="1200" dirty="0"/>
        </a:p>
      </dsp:txBody>
      <dsp:txXfrm rot="10800000">
        <a:off x="2060188" y="1522969"/>
        <a:ext cx="1568255" cy="1810016"/>
      </dsp:txXfrm>
    </dsp:sp>
    <dsp:sp modelId="{08B96A1A-F6AB-42BE-83CF-21C46C3B3D01}">
      <dsp:nvSpPr>
        <dsp:cNvPr id="0" name=""/>
        <dsp:cNvSpPr/>
      </dsp:nvSpPr>
      <dsp:spPr>
        <a:xfrm>
          <a:off x="3846937" y="203062"/>
          <a:ext cx="1671035" cy="111684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192C1-2F3A-4FF0-B7BF-B9F1796A360E}">
      <dsp:nvSpPr>
        <dsp:cNvPr id="0" name=""/>
        <dsp:cNvSpPr/>
      </dsp:nvSpPr>
      <dsp:spPr>
        <a:xfrm rot="10800000">
          <a:off x="3846937" y="1522969"/>
          <a:ext cx="1671035" cy="186140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按规则分组合并</a:t>
          </a:r>
          <a:endParaRPr lang="zh-CN" altLang="en-US" sz="2800" kern="1200" dirty="0"/>
        </a:p>
      </dsp:txBody>
      <dsp:txXfrm rot="10800000">
        <a:off x="3898327" y="1522969"/>
        <a:ext cx="1568255" cy="1810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C3355-F1A2-46E0-9FE0-0735A6668BDF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CC154-480B-43EC-BF1A-83116F507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3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C6D93798-0E0D-48C6-8AE2-A9337A63CAC0}" type="slidenum">
              <a:rPr lang="en-US" altLang="zh-CN" sz="1200" smtClean="0">
                <a:latin typeface="Arial" pitchFamily="34" charset="0"/>
              </a:rPr>
              <a:pPr eaLnBrk="1" hangingPunct="1"/>
              <a:t>1</a:t>
            </a:fld>
            <a:endParaRPr lang="en-US" altLang="zh-CN" sz="12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17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public override void OnInitVariable(InitVariableEventArgs e)</a:t>
            </a:r>
          </a:p>
          <a:p>
            <a:r>
              <a:rPr lang="zh-CN" altLang="en-US" smtClean="0">
                <a:latin typeface="Arial" pitchFamily="34" charset="0"/>
              </a:rPr>
              <a:t>        </a:t>
            </a:r>
            <a:r>
              <a:rPr lang="en-US" altLang="zh-CN" smtClean="0">
                <a:latin typeface="Arial" pitchFamily="34" charset="0"/>
              </a:rPr>
              <a:t>{</a:t>
            </a:r>
          </a:p>
          <a:p>
            <a:r>
              <a:rPr lang="en-US" altLang="zh-CN" smtClean="0">
                <a:latin typeface="Arial" pitchFamily="34" charset="0"/>
              </a:rPr>
              <a:t>            base.OnInitVariable(e);</a:t>
            </a:r>
          </a:p>
          <a:p>
            <a:r>
              <a:rPr lang="en-US" altLang="zh-CN" smtClean="0">
                <a:latin typeface="Arial" pitchFamily="34" charset="0"/>
              </a:rPr>
              <a:t>            mainOrgField = e.TargetBusinessInfo.MainOrgField;</a:t>
            </a:r>
          </a:p>
          <a:p>
            <a:r>
              <a:rPr lang="en-US" altLang="zh-CN" smtClean="0">
                <a:latin typeface="Arial" pitchFamily="34" charset="0"/>
              </a:rPr>
              <a:t>            this.lstOrgFields = new List&lt;OrgField&gt;(from p in e.TargetBusinessInfo.GetFieldList()</a:t>
            </a:r>
          </a:p>
          <a:p>
            <a:r>
              <a:rPr lang="en-US" altLang="zh-CN" smtClean="0">
                <a:latin typeface="Arial" pitchFamily="34" charset="0"/>
              </a:rPr>
              <a:t>                                                   where p is OrgField</a:t>
            </a:r>
          </a:p>
          <a:p>
            <a:r>
              <a:rPr lang="en-US" altLang="zh-CN" smtClean="0">
                <a:latin typeface="Arial" pitchFamily="34" charset="0"/>
              </a:rPr>
              <a:t>                                                   select (OrgField)p);</a:t>
            </a:r>
          </a:p>
          <a:p>
            <a:r>
              <a:rPr lang="zh-CN" altLang="en-US" smtClean="0">
                <a:latin typeface="Arial" pitchFamily="34" charset="0"/>
              </a:rPr>
              <a:t>        </a:t>
            </a:r>
            <a:r>
              <a:rPr lang="en-US" altLang="zh-CN" smtClean="0">
                <a:latin typeface="Arial" pitchFamily="34" charset="0"/>
              </a:rPr>
              <a:t>}</a:t>
            </a:r>
            <a:endParaRPr lang="zh-CN" altLang="en-US" smtClean="0">
              <a:latin typeface="Arial" pitchFamily="34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22B14D48-7866-4DB4-A2F5-71514123E678}" type="slidenum">
              <a:rPr lang="en-US" altLang="zh-CN" sz="1200" smtClean="0">
                <a:latin typeface="Arial" pitchFamily="34" charset="0"/>
              </a:rPr>
              <a:pPr eaLnBrk="1" hangingPunct="1"/>
              <a:t>26</a:t>
            </a:fld>
            <a:endParaRPr lang="en-US" altLang="zh-CN" sz="12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latin typeface="Arial" pitchFamily="34" charset="0"/>
              </a:rPr>
              <a:t>public override void </a:t>
            </a:r>
            <a:r>
              <a:rPr lang="en-US" altLang="zh-CN" dirty="0" err="1" smtClean="0">
                <a:latin typeface="Arial" pitchFamily="34" charset="0"/>
              </a:rPr>
              <a:t>OnQueryBuilderParemeter</a:t>
            </a:r>
            <a:r>
              <a:rPr lang="en-US" altLang="zh-CN" dirty="0" smtClean="0">
                <a:latin typeface="Arial" pitchFamily="34" charset="0"/>
              </a:rPr>
              <a:t>(BOS.Core.Metadata.ConvertElement.PlugIn.Args.QueryBuilderParemeterEventArgs e)</a:t>
            </a:r>
          </a:p>
          <a:p>
            <a:r>
              <a:rPr lang="zh-CN" altLang="en-US" dirty="0" smtClean="0">
                <a:latin typeface="Arial" pitchFamily="34" charset="0"/>
              </a:rPr>
              <a:t>        </a:t>
            </a:r>
            <a:r>
              <a:rPr lang="en-US" altLang="zh-CN" dirty="0" smtClean="0">
                <a:latin typeface="Arial" pitchFamily="34" charset="0"/>
              </a:rPr>
              <a:t>{</a:t>
            </a:r>
          </a:p>
          <a:p>
            <a:r>
              <a:rPr lang="zh-CN" altLang="en-US" dirty="0" smtClean="0">
                <a:latin typeface="Arial" pitchFamily="34" charset="0"/>
              </a:rPr>
              <a:t>            </a:t>
            </a:r>
            <a:r>
              <a:rPr lang="en-US" altLang="zh-CN" dirty="0" smtClean="0">
                <a:latin typeface="Arial" pitchFamily="34" charset="0"/>
              </a:rPr>
              <a:t>//</a:t>
            </a:r>
            <a:r>
              <a:rPr lang="zh-CN" altLang="en-US" dirty="0" smtClean="0">
                <a:latin typeface="Arial" pitchFamily="34" charset="0"/>
              </a:rPr>
              <a:t>添加单据类型字段</a:t>
            </a:r>
          </a:p>
          <a:p>
            <a:r>
              <a:rPr lang="en-US" altLang="zh-CN" dirty="0" smtClean="0">
                <a:latin typeface="Arial" pitchFamily="34" charset="0"/>
              </a:rPr>
              <a:t>            </a:t>
            </a:r>
            <a:r>
              <a:rPr lang="en-US" altLang="zh-CN" dirty="0" err="1" smtClean="0">
                <a:latin typeface="Arial" pitchFamily="34" charset="0"/>
              </a:rPr>
              <a:t>e.SelectItems.Add</a:t>
            </a:r>
            <a:r>
              <a:rPr lang="en-US" altLang="zh-CN" dirty="0" smtClean="0">
                <a:latin typeface="Arial" pitchFamily="34" charset="0"/>
              </a:rPr>
              <a:t>(new </a:t>
            </a:r>
            <a:r>
              <a:rPr lang="en-US" altLang="zh-CN" dirty="0" err="1" smtClean="0">
                <a:latin typeface="Arial" pitchFamily="34" charset="0"/>
              </a:rPr>
              <a:t>SelectorItemInfo</a:t>
            </a:r>
            <a:r>
              <a:rPr lang="en-US" altLang="zh-CN" dirty="0" smtClean="0">
                <a:latin typeface="Arial" pitchFamily="34" charset="0"/>
              </a:rPr>
              <a:t>("</a:t>
            </a:r>
            <a:r>
              <a:rPr lang="en-US" altLang="zh-CN" dirty="0" err="1" smtClean="0">
                <a:latin typeface="Arial" pitchFamily="34" charset="0"/>
              </a:rPr>
              <a:t>FBillTypeID</a:t>
            </a:r>
            <a:r>
              <a:rPr lang="en-US" altLang="zh-CN" dirty="0" smtClean="0">
                <a:latin typeface="Arial" pitchFamily="34" charset="0"/>
              </a:rPr>
              <a:t>"));</a:t>
            </a:r>
          </a:p>
          <a:p>
            <a:r>
              <a:rPr lang="zh-CN" altLang="en-US" dirty="0" smtClean="0">
                <a:latin typeface="Arial" pitchFamily="34" charset="0"/>
              </a:rPr>
              <a:t>            </a:t>
            </a:r>
            <a:r>
              <a:rPr lang="en-US" altLang="zh-CN" dirty="0" smtClean="0">
                <a:latin typeface="Arial" pitchFamily="34" charset="0"/>
              </a:rPr>
              <a:t>//</a:t>
            </a:r>
            <a:r>
              <a:rPr lang="zh-CN" altLang="en-US" dirty="0" smtClean="0">
                <a:latin typeface="Arial" pitchFamily="34" charset="0"/>
              </a:rPr>
              <a:t>添加业务类型</a:t>
            </a:r>
          </a:p>
          <a:p>
            <a:r>
              <a:rPr lang="en-US" altLang="zh-CN" dirty="0" smtClean="0">
                <a:latin typeface="Arial" pitchFamily="34" charset="0"/>
              </a:rPr>
              <a:t>            </a:t>
            </a:r>
            <a:r>
              <a:rPr lang="en-US" altLang="zh-CN" dirty="0" err="1" smtClean="0">
                <a:latin typeface="Arial" pitchFamily="34" charset="0"/>
              </a:rPr>
              <a:t>e.SelectItems.Add</a:t>
            </a:r>
            <a:r>
              <a:rPr lang="en-US" altLang="zh-CN" dirty="0" smtClean="0">
                <a:latin typeface="Arial" pitchFamily="34" charset="0"/>
              </a:rPr>
              <a:t>(new </a:t>
            </a:r>
            <a:r>
              <a:rPr lang="en-US" altLang="zh-CN" dirty="0" err="1" smtClean="0">
                <a:latin typeface="Arial" pitchFamily="34" charset="0"/>
              </a:rPr>
              <a:t>SelectorItemInfo</a:t>
            </a:r>
            <a:r>
              <a:rPr lang="en-US" altLang="zh-CN" dirty="0" smtClean="0">
                <a:latin typeface="Arial" pitchFamily="34" charset="0"/>
              </a:rPr>
              <a:t>("</a:t>
            </a:r>
            <a:r>
              <a:rPr lang="en-US" altLang="zh-CN" dirty="0" err="1" smtClean="0">
                <a:latin typeface="Arial" pitchFamily="34" charset="0"/>
              </a:rPr>
              <a:t>FBusinessType</a:t>
            </a:r>
            <a:r>
              <a:rPr lang="en-US" altLang="zh-CN" dirty="0" smtClean="0">
                <a:latin typeface="Arial" pitchFamily="34" charset="0"/>
              </a:rPr>
              <a:t>"));</a:t>
            </a:r>
          </a:p>
          <a:p>
            <a:r>
              <a:rPr lang="zh-CN" altLang="en-US" dirty="0" smtClean="0">
                <a:latin typeface="Arial" pitchFamily="34" charset="0"/>
              </a:rPr>
              <a:t>        </a:t>
            </a:r>
            <a:r>
              <a:rPr lang="en-US" altLang="zh-CN" dirty="0" smtClean="0">
                <a:latin typeface="Arial" pitchFamily="34" charset="0"/>
              </a:rPr>
              <a:t>}</a:t>
            </a: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764BBA4B-EDBE-40FD-A600-5099C0DA072A}" type="slidenum">
              <a:rPr lang="en-US" altLang="zh-CN" sz="1200" smtClean="0">
                <a:latin typeface="Arial" pitchFamily="34" charset="0"/>
              </a:rPr>
              <a:pPr eaLnBrk="1" hangingPunct="1"/>
              <a:t>27</a:t>
            </a:fld>
            <a:endParaRPr lang="en-US" altLang="zh-CN" sz="12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public override void OnBeforeGroupBy(BeforeGroupByEventArgs e)</a:t>
            </a:r>
          </a:p>
          <a:p>
            <a:r>
              <a:rPr lang="zh-CN" altLang="en-US" smtClean="0">
                <a:latin typeface="Arial" pitchFamily="34" charset="0"/>
              </a:rPr>
              <a:t>        </a:t>
            </a:r>
            <a:r>
              <a:rPr lang="en-US" altLang="zh-CN" smtClean="0">
                <a:latin typeface="Arial" pitchFamily="34" charset="0"/>
              </a:rPr>
              <a:t>{</a:t>
            </a:r>
          </a:p>
          <a:p>
            <a:r>
              <a:rPr lang="en-US" altLang="zh-CN" smtClean="0">
                <a:latin typeface="Arial" pitchFamily="34" charset="0"/>
              </a:rPr>
              <a:t>            base.OnBeforeGroupBy(e);</a:t>
            </a:r>
          </a:p>
          <a:p>
            <a:r>
              <a:rPr lang="en-US" altLang="zh-CN" smtClean="0">
                <a:latin typeface="Arial" pitchFamily="34" charset="0"/>
              </a:rPr>
              <a:t>            bool isSplitStock = false;</a:t>
            </a:r>
          </a:p>
          <a:p>
            <a:r>
              <a:rPr lang="en-US" altLang="zh-CN" smtClean="0">
                <a:latin typeface="Arial" pitchFamily="34" charset="0"/>
              </a:rPr>
              <a:t>            bool isSplitProcess = false;</a:t>
            </a:r>
          </a:p>
          <a:p>
            <a:r>
              <a:rPr lang="en-US" altLang="zh-CN" smtClean="0">
                <a:latin typeface="Arial" pitchFamily="34" charset="0"/>
              </a:rPr>
              <a:t>            DynamicObject param = AppServiceContext.ParamService.TryGetUserParam(this.Context, </a:t>
            </a:r>
          </a:p>
          <a:p>
            <a:r>
              <a:rPr lang="en-US" altLang="zh-CN" smtClean="0">
                <a:latin typeface="Arial" pitchFamily="34" charset="0"/>
              </a:rPr>
              <a:t>                MFGFormIdConst.SubSys_PRD.PickMtrlBill, MFGFormIdConst.SubSys_PRD.PickBillParamter);</a:t>
            </a:r>
          </a:p>
          <a:p>
            <a:r>
              <a:rPr lang="en-US" altLang="zh-CN" smtClean="0">
                <a:latin typeface="Arial" pitchFamily="34" charset="0"/>
              </a:rPr>
              <a:t>            if(param!=null)</a:t>
            </a:r>
          </a:p>
          <a:p>
            <a:r>
              <a:rPr lang="zh-CN" altLang="en-US" smtClean="0">
                <a:latin typeface="Arial" pitchFamily="34" charset="0"/>
              </a:rPr>
              <a:t>            </a:t>
            </a:r>
            <a:r>
              <a:rPr lang="en-US" altLang="zh-CN" smtClean="0">
                <a:latin typeface="Arial" pitchFamily="34" charset="0"/>
              </a:rPr>
              <a:t>{</a:t>
            </a:r>
          </a:p>
          <a:p>
            <a:r>
              <a:rPr lang="en-US" altLang="zh-CN" smtClean="0">
                <a:latin typeface="Arial" pitchFamily="34" charset="0"/>
              </a:rPr>
              <a:t>                isSplitStock = param.GetDynamicObjectItemValue&lt;bool&gt;("IsSplitStock");</a:t>
            </a:r>
          </a:p>
          <a:p>
            <a:r>
              <a:rPr lang="en-US" altLang="zh-CN" smtClean="0">
                <a:latin typeface="Arial" pitchFamily="34" charset="0"/>
              </a:rPr>
              <a:t>                isSplitProcess = param.GetDynamicObjectItemValue&lt;bool&gt;("IsSplitProcess");</a:t>
            </a:r>
          </a:p>
          <a:p>
            <a:r>
              <a:rPr lang="zh-CN" altLang="en-US" smtClean="0">
                <a:latin typeface="Arial" pitchFamily="34" charset="0"/>
              </a:rPr>
              <a:t>            </a:t>
            </a:r>
            <a:r>
              <a:rPr lang="en-US" altLang="zh-CN" smtClean="0">
                <a:latin typeface="Arial" pitchFamily="34" charset="0"/>
              </a:rPr>
              <a:t>}</a:t>
            </a:r>
          </a:p>
          <a:p>
            <a:r>
              <a:rPr lang="en-US" altLang="zh-CN" smtClean="0">
                <a:latin typeface="Arial" pitchFamily="34" charset="0"/>
              </a:rPr>
              <a:t>            if (isSplitStock)</a:t>
            </a:r>
          </a:p>
          <a:p>
            <a:r>
              <a:rPr lang="zh-CN" altLang="en-US" smtClean="0">
                <a:latin typeface="Arial" pitchFamily="34" charset="0"/>
              </a:rPr>
              <a:t>            </a:t>
            </a:r>
            <a:r>
              <a:rPr lang="en-US" altLang="zh-CN" smtClean="0">
                <a:latin typeface="Arial" pitchFamily="34" charset="0"/>
              </a:rPr>
              <a:t>{</a:t>
            </a:r>
          </a:p>
          <a:p>
            <a:r>
              <a:rPr lang="en-US" altLang="zh-CN" smtClean="0">
                <a:latin typeface="Arial" pitchFamily="34" charset="0"/>
              </a:rPr>
              <a:t>                e.HeadGroupKey += ",FStockID";</a:t>
            </a:r>
          </a:p>
          <a:p>
            <a:r>
              <a:rPr lang="zh-CN" altLang="en-US" smtClean="0">
                <a:latin typeface="Arial" pitchFamily="34" charset="0"/>
              </a:rPr>
              <a:t>            </a:t>
            </a:r>
            <a:r>
              <a:rPr lang="en-US" altLang="zh-CN" smtClean="0">
                <a:latin typeface="Arial" pitchFamily="34" charset="0"/>
              </a:rPr>
              <a:t>}</a:t>
            </a:r>
          </a:p>
          <a:p>
            <a:r>
              <a:rPr lang="en-US" altLang="zh-CN" smtClean="0">
                <a:latin typeface="Arial" pitchFamily="34" charset="0"/>
              </a:rPr>
              <a:t>            if (isSplitProcess)</a:t>
            </a:r>
          </a:p>
          <a:p>
            <a:r>
              <a:rPr lang="zh-CN" altLang="en-US" smtClean="0">
                <a:latin typeface="Arial" pitchFamily="34" charset="0"/>
              </a:rPr>
              <a:t>            </a:t>
            </a:r>
            <a:r>
              <a:rPr lang="en-US" altLang="zh-CN" smtClean="0">
                <a:latin typeface="Arial" pitchFamily="34" charset="0"/>
              </a:rPr>
              <a:t>{</a:t>
            </a:r>
          </a:p>
          <a:p>
            <a:r>
              <a:rPr lang="en-US" altLang="zh-CN" smtClean="0">
                <a:latin typeface="Arial" pitchFamily="34" charset="0"/>
              </a:rPr>
              <a:t>                e.HeadGroupKey += ",FProcessID";</a:t>
            </a:r>
          </a:p>
          <a:p>
            <a:r>
              <a:rPr lang="zh-CN" altLang="en-US" smtClean="0">
                <a:latin typeface="Arial" pitchFamily="34" charset="0"/>
              </a:rPr>
              <a:t>            </a:t>
            </a:r>
            <a:r>
              <a:rPr lang="en-US" altLang="zh-CN" smtClean="0">
                <a:latin typeface="Arial" pitchFamily="34" charset="0"/>
              </a:rPr>
              <a:t>}</a:t>
            </a:r>
          </a:p>
          <a:p>
            <a:r>
              <a:rPr lang="zh-CN" altLang="en-US" smtClean="0">
                <a:latin typeface="Arial" pitchFamily="34" charset="0"/>
              </a:rPr>
              <a:t>        </a:t>
            </a:r>
            <a:r>
              <a:rPr lang="en-US" altLang="zh-CN" smtClean="0">
                <a:latin typeface="Arial" pitchFamily="34" charset="0"/>
              </a:rPr>
              <a:t>}</a:t>
            </a:r>
            <a:endParaRPr lang="zh-CN" altLang="en-US" smtClean="0">
              <a:latin typeface="Arial" pitchFamily="34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08F0DA06-04AF-42CE-89EB-A633A00E1910}" type="slidenum">
              <a:rPr lang="en-US" altLang="zh-CN" sz="1200" smtClean="0">
                <a:latin typeface="Arial" pitchFamily="34" charset="0"/>
              </a:rPr>
              <a:pPr eaLnBrk="1" hangingPunct="1"/>
              <a:t>28</a:t>
            </a:fld>
            <a:endParaRPr lang="en-US" altLang="zh-CN" sz="12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istrator\Desktop\ppt背景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35696" y="1123658"/>
            <a:ext cx="6624736" cy="857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lang="zh-CN" altLang="en-US" sz="3200" b="1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kumimoji="1" lang="zh-CN" altLang="en-US" dirty="0" smtClean="0"/>
              <a:t>金蝶顾问学院 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73413" y="2125188"/>
            <a:ext cx="3587021" cy="10226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mtClean="0"/>
              <a:t>报告人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报告部门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2016-03-02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693991" y="4817272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026" name="Picture 2" descr="C:\Users\Administrator\Desktop\金蝶顾问学院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6" y="339503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23119" y="4688312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644918"/>
            <a:ext cx="8640960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491880" y="843559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336212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 txBox="1">
            <a:spLocks/>
          </p:cNvSpPr>
          <p:nvPr/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lang="zh-CN" altLang="en-US" sz="2200" b="1" i="0" kern="1200" dirty="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1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36210" y="843559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2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1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2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58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626"/>
            <a:ext cx="9144000" cy="51388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26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ppt背景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4472355" y="1350536"/>
            <a:ext cx="3368741" cy="1782271"/>
            <a:chOff x="3491880" y="1286813"/>
            <a:chExt cx="2909209" cy="1539151"/>
          </a:xfrm>
        </p:grpSpPr>
        <p:sp>
          <p:nvSpPr>
            <p:cNvPr id="4" name="Rectangle 4"/>
            <p:cNvSpPr>
              <a:spLocks/>
            </p:cNvSpPr>
            <p:nvPr userDrawn="1"/>
          </p:nvSpPr>
          <p:spPr bwMode="auto">
            <a:xfrm>
              <a:off x="4521566" y="1447057"/>
              <a:ext cx="1760876" cy="71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udy Old Style" pitchFamily="18" charset="0"/>
                  <a:ea typeface="宋体" charset="0"/>
                  <a:cs typeface="Helvetica Neue UltraLight" charset="0"/>
                  <a:sym typeface="Helvetica Neue UltraLight" charset="0"/>
                </a:rPr>
                <a:t>Thanks</a:t>
              </a:r>
            </a:p>
          </p:txBody>
        </p:sp>
        <p:sp>
          <p:nvSpPr>
            <p:cNvPr id="5" name="Rectangle 5"/>
            <p:cNvSpPr>
              <a:spLocks/>
            </p:cNvSpPr>
            <p:nvPr userDrawn="1"/>
          </p:nvSpPr>
          <p:spPr bwMode="auto">
            <a:xfrm>
              <a:off x="4050688" y="2195749"/>
              <a:ext cx="978727" cy="265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charset="0"/>
                  <a:ea typeface="宋体" charset="0"/>
                  <a:cs typeface="Arial Narrow" charset="0"/>
                  <a:sym typeface="Arial Narrow" charset="0"/>
                </a:rPr>
                <a:t>terima kasih</a:t>
              </a:r>
            </a:p>
          </p:txBody>
        </p:sp>
        <p:sp>
          <p:nvSpPr>
            <p:cNvPr id="6" name="Rectangle 6"/>
            <p:cNvSpPr>
              <a:spLocks/>
            </p:cNvSpPr>
            <p:nvPr userDrawn="1"/>
          </p:nvSpPr>
          <p:spPr bwMode="auto">
            <a:xfrm>
              <a:off x="3491880" y="1286813"/>
              <a:ext cx="885975" cy="53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感謝</a:t>
              </a:r>
            </a:p>
          </p:txBody>
        </p:sp>
        <p:sp>
          <p:nvSpPr>
            <p:cNvPr id="7" name="Rectangle 7"/>
            <p:cNvSpPr>
              <a:spLocks/>
            </p:cNvSpPr>
            <p:nvPr userDrawn="1"/>
          </p:nvSpPr>
          <p:spPr bwMode="auto">
            <a:xfrm>
              <a:off x="5199183" y="2108323"/>
              <a:ext cx="1196067" cy="71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YaHei Bold" charset="0"/>
                  <a:sym typeface="Microsoft YaHei Bold" charset="0"/>
                </a:rPr>
                <a:t>谢谢</a:t>
              </a:r>
            </a:p>
          </p:txBody>
        </p:sp>
        <p:sp>
          <p:nvSpPr>
            <p:cNvPr id="8" name="Rectangle 8"/>
            <p:cNvSpPr>
              <a:spLocks/>
            </p:cNvSpPr>
            <p:nvPr userDrawn="1"/>
          </p:nvSpPr>
          <p:spPr bwMode="auto">
            <a:xfrm>
              <a:off x="5404367" y="1339588"/>
              <a:ext cx="996722" cy="239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ありがとう</a:t>
              </a:r>
            </a:p>
          </p:txBody>
        </p:sp>
        <p:sp>
          <p:nvSpPr>
            <p:cNvPr id="9" name="Rectangle 9"/>
            <p:cNvSpPr>
              <a:spLocks/>
            </p:cNvSpPr>
            <p:nvPr userDrawn="1"/>
          </p:nvSpPr>
          <p:spPr bwMode="auto">
            <a:xfrm>
              <a:off x="3491887" y="1869803"/>
              <a:ext cx="881822" cy="31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宋体" charset="0"/>
                  <a:cs typeface="Thonburi" charset="0"/>
                  <a:sym typeface="Arial" charset="0"/>
                </a:rPr>
                <a:t>ขอบคุณ</a:t>
              </a:r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693991" y="4817272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5" name="Picture 2" descr="C:\Users\Administrator\Desktop\金蝶顾问学院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6" y="339503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23119" y="4688312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86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卷页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"/>
            <a:ext cx="9144000" cy="520095"/>
          </a:xfrm>
          <a:prstGeom prst="rect">
            <a:avLst/>
          </a:prstGeom>
          <a:effectLst>
            <a:outerShdw blurRad="50800" dist="38100" dir="60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251520" y="771551"/>
            <a:ext cx="8640960" cy="388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</p:nvPr>
        </p:nvSpPr>
        <p:spPr>
          <a:xfrm>
            <a:off x="251520" y="16042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23119" y="4688312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98" y="174014"/>
            <a:ext cx="1456611" cy="21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9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lang="zh-CN" altLang="en-US" sz="2200" b="1" i="0" kern="1200" dirty="0">
          <a:solidFill>
            <a:schemeClr val="tx1"/>
          </a:solidFill>
          <a:latin typeface="微软雅黑"/>
          <a:ea typeface="微软雅黑"/>
          <a:cs typeface="+mj-cs"/>
        </a:defRPr>
      </a:lvl1pPr>
    </p:titleStyle>
    <p:bodyStyle>
      <a:lvl1pPr marL="342900" indent="-342900" algn="l" defTabSz="457200" rtl="0" eaLnBrk="1" fontAlgn="base" latinLnBrk="0" hangingPunct="1">
        <a:spcBef>
          <a:spcPct val="20000"/>
        </a:spcBef>
        <a:spcAft>
          <a:spcPct val="0"/>
        </a:spcAft>
        <a:buFontTx/>
        <a:buBlip>
          <a:blip r:embed="rId12"/>
        </a:buBlip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1pPr>
      <a:lvl2pPr marL="742950" indent="-28575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20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2pPr>
      <a:lvl3pPr marL="11430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•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3pPr>
      <a:lvl4pPr marL="16002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4pPr>
      <a:lvl5pPr marL="20574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»"/>
        <a:defRPr kumimoji="1" lang="zh-CN" altLang="en-US" sz="1800" b="0" i="0" kern="1200" dirty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club.kingdee.com/forum.php?mod=viewthread&amp;tid=97604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金蝶云星空</a:t>
            </a:r>
            <a:r>
              <a:rPr lang="en-US" dirty="0" smtClean="0"/>
              <a:t> </a:t>
            </a:r>
            <a:r>
              <a:rPr lang="en-US" altLang="zh-CN" dirty="0"/>
              <a:t>BOS</a:t>
            </a:r>
            <a:r>
              <a:rPr dirty="0" smtClean="0"/>
              <a:t>技术开发培训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zh-CN" altLang="en-US" dirty="0"/>
              <a:t>单据转换</a:t>
            </a:r>
            <a:endParaRPr sz="2800" b="0" dirty="0" smtClean="0">
              <a:latin typeface="微软雅黑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31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212013" cy="576263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表单服务策略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9"/>
          <p:cNvSpPr>
            <a:spLocks/>
          </p:cNvSpPr>
          <p:nvPr/>
        </p:nvSpPr>
        <p:spPr bwMode="auto">
          <a:xfrm>
            <a:off x="1806659" y="744074"/>
            <a:ext cx="60132" cy="3494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0" y="0"/>
              </a:cxn>
              <a:cxn ang="0">
                <a:pos x="0" y="32"/>
              </a:cxn>
              <a:cxn ang="0">
                <a:pos x="0" y="32"/>
              </a:cxn>
            </a:cxnLst>
            <a:rect l="0" t="0" r="r" b="b"/>
            <a:pathLst>
              <a:path w="40" h="32">
                <a:moveTo>
                  <a:pt x="0" y="32"/>
                </a:moveTo>
                <a:lnTo>
                  <a:pt x="40" y="0"/>
                </a:lnTo>
                <a:lnTo>
                  <a:pt x="0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5BAC"/>
          </a:solidFill>
          <a:ln w="9525">
            <a:noFill/>
            <a:round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perspectiveFront"/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kumimoji="1" lang="zh-CN" altLang="en-US" b="1">
              <a:solidFill>
                <a:srgbClr val="FFFFFF"/>
              </a:solidFill>
              <a:latin typeface="宋体"/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729018"/>
            <a:ext cx="2232248" cy="35165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功能亮点与价值</a:t>
            </a:r>
            <a:endParaRPr kumimoji="1" lang="zh-CN" altLang="en-US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1275606"/>
            <a:ext cx="2304256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044700">
              <a:lnSpc>
                <a:spcPct val="90000"/>
              </a:lnSpc>
              <a:spcAft>
                <a:spcPct val="35000"/>
              </a:spcAft>
            </a:pPr>
            <a:r>
              <a:rPr kumimoji="1"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  <a:endParaRPr kumimoji="1"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多个表单服务按前后顺序依次执行。</a:t>
            </a: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预设表</a:t>
            </a:r>
            <a:r>
              <a:rPr kumimoji="1"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单服务</a:t>
            </a:r>
            <a:r>
              <a:rPr kumimoji="1" lang="zh-CN" altLang="en-US" sz="1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可直接扩展</a:t>
            </a:r>
            <a:r>
              <a:rPr kumimoji="1"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表单服务使用前提条件控制执行</a:t>
            </a:r>
            <a:r>
              <a:rPr kumimoji="1" lang="zh-CN" altLang="en-US" sz="1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时机。</a:t>
            </a:r>
            <a:endParaRPr kumimoji="1"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044700">
              <a:lnSpc>
                <a:spcPct val="90000"/>
              </a:lnSpc>
              <a:spcAft>
                <a:spcPct val="35000"/>
              </a:spcAft>
            </a:pPr>
            <a:r>
              <a:rPr kumimoji="1" lang="zh-CN" altLang="en-US" sz="1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kumimoji="1"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endParaRPr kumimoji="1"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通过配置表单</a:t>
            </a:r>
            <a:r>
              <a:rPr kumimoji="1" lang="zh-CN" altLang="en-US" sz="1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服务可以基于携带下来的数据，继续进行值更新计算、缺省值指定等数据处理。</a:t>
            </a:r>
            <a:endParaRPr kumimoji="1"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kumimoji="1"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8" descr="表单服务策略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496" y="915317"/>
            <a:ext cx="582771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标注 9"/>
          <p:cNvSpPr/>
          <p:nvPr/>
        </p:nvSpPr>
        <p:spPr>
          <a:xfrm>
            <a:off x="5477346" y="3723605"/>
            <a:ext cx="2124075" cy="1079500"/>
          </a:xfrm>
          <a:prstGeom prst="wedgeRoundRectCallout">
            <a:avLst>
              <a:gd name="adj1" fmla="val -22534"/>
              <a:gd name="adj2" fmla="val -87433"/>
              <a:gd name="adj3" fmla="val 16667"/>
            </a:avLst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FF6600"/>
                </a:solidFill>
                <a:ea typeface="微软雅黑" pitchFamily="34" charset="-122"/>
              </a:rPr>
              <a:t>例如，依据转换后数据自动计算折扣额、净价等</a:t>
            </a:r>
          </a:p>
        </p:txBody>
      </p:sp>
      <p:pic>
        <p:nvPicPr>
          <p:cNvPr id="11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05767"/>
            <a:ext cx="6269037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33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212013" cy="576263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灵活的扩展管理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9"/>
          <p:cNvSpPr>
            <a:spLocks/>
          </p:cNvSpPr>
          <p:nvPr/>
        </p:nvSpPr>
        <p:spPr bwMode="auto">
          <a:xfrm>
            <a:off x="1806659" y="744074"/>
            <a:ext cx="60132" cy="3494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0" y="0"/>
              </a:cxn>
              <a:cxn ang="0">
                <a:pos x="0" y="32"/>
              </a:cxn>
              <a:cxn ang="0">
                <a:pos x="0" y="32"/>
              </a:cxn>
            </a:cxnLst>
            <a:rect l="0" t="0" r="r" b="b"/>
            <a:pathLst>
              <a:path w="40" h="32">
                <a:moveTo>
                  <a:pt x="0" y="32"/>
                </a:moveTo>
                <a:lnTo>
                  <a:pt x="40" y="0"/>
                </a:lnTo>
                <a:lnTo>
                  <a:pt x="0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5BAC"/>
          </a:solidFill>
          <a:ln w="9525">
            <a:noFill/>
            <a:round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perspectiveFront"/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kumimoji="1" lang="zh-CN" altLang="en-US" b="1">
              <a:solidFill>
                <a:srgbClr val="FFFFFF"/>
              </a:solidFill>
              <a:latin typeface="宋体"/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729018"/>
            <a:ext cx="2232248" cy="35165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功能亮点与价值</a:t>
            </a:r>
            <a:endParaRPr kumimoji="1" lang="zh-CN" altLang="en-US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1275606"/>
            <a:ext cx="2304256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044700">
              <a:lnSpc>
                <a:spcPct val="90000"/>
              </a:lnSpc>
              <a:spcAft>
                <a:spcPct val="35000"/>
              </a:spcAft>
            </a:pPr>
            <a:r>
              <a:rPr kumimoji="1"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  <a:endParaRPr kumimoji="1"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不同开发商的开发内容相互隔离。</a:t>
            </a:r>
            <a:endParaRPr kumimoji="1"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查看扩展内容。</a:t>
            </a:r>
            <a:endParaRPr kumimoji="1"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删除扩展包，切换到预设状态。</a:t>
            </a:r>
            <a:endParaRPr kumimoji="1"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044700">
              <a:lnSpc>
                <a:spcPct val="90000"/>
              </a:lnSpc>
              <a:spcAft>
                <a:spcPct val="35000"/>
              </a:spcAft>
            </a:pPr>
            <a:r>
              <a:rPr kumimoji="1" lang="zh-CN" altLang="en-US" sz="1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kumimoji="1"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endParaRPr kumimoji="1"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预置单据转换规则可以直接修改进行自定义，未来版本中预置规则升级，用户可以实现平滑</a:t>
            </a:r>
            <a:r>
              <a:rPr kumimoji="1" lang="zh-CN" altLang="en-US" sz="1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升级。</a:t>
            </a:r>
            <a:endParaRPr kumimoji="1"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kumimoji="1"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9792" y="627534"/>
            <a:ext cx="6197600" cy="434498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782193" y="4077617"/>
            <a:ext cx="6110287" cy="10144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CN" dirty="0"/>
              <a:t>1</a:t>
            </a:r>
            <a:r>
              <a:rPr lang="zh-CN" altLang="en-US" dirty="0"/>
              <a:t>、用户自定义内容保存到扩展中，与金蝶预置规则隔离存储。删除扩展可以快速恢复到金蝶预置内容。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2</a:t>
            </a:r>
            <a:r>
              <a:rPr lang="zh-CN" altLang="en-US" dirty="0"/>
              <a:t>、通过查看扩展（</a:t>
            </a:r>
            <a:r>
              <a:rPr lang="en-US" altLang="zh-CN" dirty="0"/>
              <a:t>XML</a:t>
            </a:r>
            <a:r>
              <a:rPr lang="zh-CN" altLang="en-US" dirty="0"/>
              <a:t>），了解自定义的具体内容。</a:t>
            </a:r>
          </a:p>
        </p:txBody>
      </p:sp>
    </p:spTree>
    <p:extLst>
      <p:ext uri="{BB962C8B-B14F-4D97-AF65-F5344CB8AC3E}">
        <p14:creationId xmlns:p14="http://schemas.microsoft.com/office/powerpoint/2010/main" val="19929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798017" y="2870503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单据转换插件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339752" y="2938711"/>
            <a:ext cx="3264976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4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单据转换插件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创建插件</a:t>
            </a:r>
            <a:endParaRPr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idx="4294967295"/>
          </p:nvPr>
        </p:nvSpPr>
        <p:spPr>
          <a:xfrm>
            <a:off x="1" y="520303"/>
            <a:ext cx="8334375" cy="4157663"/>
          </a:xfrm>
        </p:spPr>
        <p:txBody>
          <a:bodyPr/>
          <a:lstStyle/>
          <a:p>
            <a:pPr>
              <a:defRPr/>
            </a:pPr>
            <a:r>
              <a:rPr sz="2800" b="1" dirty="0"/>
              <a:t>创建工程</a:t>
            </a:r>
          </a:p>
          <a:p>
            <a:pPr marL="0" indent="0">
              <a:buFontTx/>
              <a:buNone/>
              <a:defRPr/>
            </a:pPr>
            <a:r>
              <a:rPr sz="2800" dirty="0"/>
              <a:t>   </a:t>
            </a:r>
            <a:r>
              <a:rPr sz="1600" dirty="0" smtClean="0">
                <a:latin typeface="+mn-ea"/>
                <a:ea typeface="+mn-ea"/>
              </a:rPr>
              <a:t>使用</a:t>
            </a:r>
            <a:r>
              <a:rPr lang="en-US" altLang="zh-CN" sz="1600" dirty="0">
                <a:latin typeface="+mn-ea"/>
                <a:ea typeface="+mn-ea"/>
              </a:rPr>
              <a:t>VS 2010</a:t>
            </a:r>
            <a:r>
              <a:rPr sz="1600" dirty="0">
                <a:latin typeface="+mn-ea"/>
                <a:ea typeface="+mn-ea"/>
              </a:rPr>
              <a:t>及以上版本的</a:t>
            </a:r>
            <a:r>
              <a:rPr lang="en-US" altLang="zh-CN" sz="1600" dirty="0">
                <a:latin typeface="+mn-ea"/>
                <a:ea typeface="+mn-ea"/>
              </a:rPr>
              <a:t>C#</a:t>
            </a:r>
            <a:r>
              <a:rPr sz="1600" dirty="0">
                <a:latin typeface="+mn-ea"/>
                <a:ea typeface="+mn-ea"/>
              </a:rPr>
              <a:t>语言，创建一个</a:t>
            </a:r>
            <a:r>
              <a:rPr lang="en-US" altLang="zh-CN" sz="1600" dirty="0" err="1" smtClean="0">
                <a:latin typeface="+mn-ea"/>
                <a:ea typeface="+mn-ea"/>
              </a:rPr>
              <a:t>Class</a:t>
            </a:r>
            <a:r>
              <a:rPr lang="en-US" altLang="zh-CN" sz="1600" dirty="0" err="1">
                <a:latin typeface="+mn-ea"/>
                <a:ea typeface="+mn-ea"/>
              </a:rPr>
              <a:t>Library</a:t>
            </a:r>
            <a:r>
              <a:rPr sz="1600" dirty="0">
                <a:latin typeface="+mn-ea"/>
                <a:ea typeface="+mn-ea"/>
              </a:rPr>
              <a:t>项目</a:t>
            </a:r>
          </a:p>
          <a:p>
            <a:pPr marL="0" indent="0">
              <a:buFontTx/>
              <a:buNone/>
              <a:defRPr/>
            </a:pPr>
            <a:r>
              <a:rPr sz="1600" dirty="0">
                <a:latin typeface="+mn-ea"/>
                <a:ea typeface="+mn-ea"/>
              </a:rPr>
              <a:t>   创建好单据转换插件类库工程后，</a:t>
            </a:r>
            <a:r>
              <a:rPr sz="1600" dirty="0" smtClean="0">
                <a:latin typeface="+mn-ea"/>
                <a:ea typeface="+mn-ea"/>
              </a:rPr>
              <a:t>可以把同一个子系统的所有</a:t>
            </a:r>
            <a:r>
              <a:rPr lang="zh-CN" altLang="en-US" sz="1600" dirty="0" smtClean="0">
                <a:latin typeface="+mn-ea"/>
                <a:ea typeface="+mn-ea"/>
              </a:rPr>
              <a:t>的单据转换</a:t>
            </a:r>
            <a:r>
              <a:rPr sz="1600" dirty="0" smtClean="0">
                <a:latin typeface="+mn-ea"/>
                <a:ea typeface="+mn-ea"/>
              </a:rPr>
              <a:t>插件类都放在这个类库中</a:t>
            </a:r>
            <a:r>
              <a:rPr sz="1600" dirty="0">
                <a:latin typeface="+mn-ea"/>
                <a:ea typeface="+mn-ea"/>
              </a:rPr>
              <a:t>； </a:t>
            </a:r>
          </a:p>
          <a:p>
            <a:pPr marL="0" indent="0">
              <a:buNone/>
              <a:defRPr/>
            </a:pPr>
            <a:r>
              <a:rPr sz="1600" dirty="0">
                <a:latin typeface="+mn-ea"/>
                <a:ea typeface="+mn-ea"/>
              </a:rPr>
              <a:t>   项目命名规范：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sz="1600" dirty="0">
                <a:solidFill>
                  <a:srgbClr val="FF0000"/>
                </a:solidFill>
                <a:latin typeface="+mn-ea"/>
                <a:ea typeface="+mn-ea"/>
              </a:rPr>
              <a:t>开发商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].K3[.</a:t>
            </a:r>
            <a:r>
              <a:rPr sz="1600" dirty="0">
                <a:solidFill>
                  <a:srgbClr val="FF0000"/>
                </a:solidFill>
                <a:latin typeface="+mn-ea"/>
                <a:ea typeface="+mn-ea"/>
              </a:rPr>
              <a:t>业务领域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][.</a:t>
            </a:r>
            <a:r>
              <a:rPr sz="1600" dirty="0">
                <a:solidFill>
                  <a:srgbClr val="FF0000"/>
                </a:solidFill>
                <a:latin typeface="+mn-ea"/>
                <a:ea typeface="+mn-ea"/>
              </a:rPr>
              <a:t>子系统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  <a:ea typeface="+mn-ea"/>
              </a:rPr>
              <a:t>].</a:t>
            </a:r>
            <a:r>
              <a:rPr lang="en-US" altLang="zh-CN" sz="1600" dirty="0" err="1" smtClean="0">
                <a:solidFill>
                  <a:srgbClr val="FF0000"/>
                </a:solidFill>
                <a:latin typeface="+mn-ea"/>
                <a:ea typeface="+mn-ea"/>
              </a:rPr>
              <a:t>ConvertPlug</a:t>
            </a:r>
            <a:r>
              <a:rPr sz="1600" dirty="0" smtClean="0">
                <a:latin typeface="+mn-ea"/>
                <a:ea typeface="+mn-ea"/>
              </a:rPr>
              <a:t>。</a:t>
            </a:r>
            <a:endParaRPr sz="16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sz="2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987824" y="627534"/>
            <a:ext cx="5274310" cy="36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单据转换插件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创建插件</a:t>
            </a:r>
            <a:endParaRPr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4294967295"/>
          </p:nvPr>
        </p:nvSpPr>
        <p:spPr>
          <a:xfrm>
            <a:off x="1" y="554831"/>
            <a:ext cx="8334375" cy="450175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  <a:buSzTx/>
              <a:defRPr/>
            </a:pPr>
            <a:r>
              <a:rPr b="1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编写插件</a:t>
            </a:r>
            <a:endParaRPr lang="en-US" altLang="zh-CN" b="1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20000"/>
              </a:lnSpc>
              <a:buSzTx/>
              <a:buFontTx/>
              <a:buNone/>
              <a:defRPr/>
            </a:pPr>
            <a:r>
              <a:rPr lang="en-US" altLang="zh-CN" sz="14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900" b="1" dirty="0" smtClean="0">
                <a:solidFill>
                  <a:srgbClr val="262626"/>
                </a:solidFill>
                <a:latin typeface="+mn-ea"/>
                <a:ea typeface="+mn-ea"/>
              </a:rPr>
              <a:t>1.</a:t>
            </a:r>
            <a:r>
              <a:rPr sz="1900" b="1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引用必要的组件</a:t>
            </a:r>
            <a:r>
              <a:rPr sz="1900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（ 从</a:t>
            </a:r>
            <a:r>
              <a:rPr lang="zh-CN" altLang="en-US" sz="1900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安装的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K</a:t>
            </a:r>
            <a:r>
              <a:rPr lang="en-US" altLang="zh-CN" sz="1900" dirty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/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  <a:cs typeface="微软雅黑" pitchFamily="34" charset="-122"/>
              </a:rPr>
              <a:t>3  </a:t>
            </a:r>
            <a:r>
              <a:rPr lang="en-US" altLang="zh-CN" sz="1900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Cloud</a:t>
            </a:r>
            <a:r>
              <a:rPr lang="zh-CN" altLang="en-US" sz="1900" dirty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业务</a:t>
            </a:r>
            <a:r>
              <a:rPr lang="zh-CN" altLang="en-US" sz="1900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站点</a:t>
            </a:r>
            <a:r>
              <a:rPr lang="en-US" altLang="zh-CN" sz="1900" dirty="0" err="1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W</a:t>
            </a:r>
            <a:r>
              <a:rPr lang="en-US" altLang="zh-CN" sz="1900" dirty="0" err="1" smtClean="0">
                <a:latin typeface="+mn-ea"/>
                <a:ea typeface="+mn-ea"/>
              </a:rPr>
              <a:t>ebSite</a:t>
            </a:r>
            <a:r>
              <a:rPr lang="en-US" altLang="zh-CN" sz="1900" dirty="0" smtClean="0">
                <a:latin typeface="+mn-ea"/>
                <a:ea typeface="+mn-ea"/>
              </a:rPr>
              <a:t>\Bin</a:t>
            </a:r>
            <a:r>
              <a:rPr altLang="zh-CN" sz="1900" dirty="0" smtClean="0">
                <a:latin typeface="+mn-ea"/>
                <a:ea typeface="+mn-ea"/>
              </a:rPr>
              <a:t>目录</a:t>
            </a:r>
            <a:r>
              <a:rPr sz="1900" dirty="0" smtClean="0">
                <a:solidFill>
                  <a:srgbClr val="262626"/>
                </a:solidFill>
                <a:latin typeface="+mn-ea"/>
                <a:ea typeface="+mn-ea"/>
              </a:rPr>
              <a:t>获取</a:t>
            </a:r>
            <a:r>
              <a:rPr sz="1500" dirty="0" smtClean="0">
                <a:solidFill>
                  <a:srgbClr val="262626"/>
                </a:solidFill>
                <a:latin typeface="+mn-ea"/>
                <a:ea typeface="+mn-ea"/>
              </a:rPr>
              <a:t>）</a:t>
            </a:r>
            <a:endParaRPr lang="en-US" altLang="zh-CN" sz="1500" dirty="0" smtClean="0">
              <a:solidFill>
                <a:srgbClr val="262626"/>
              </a:solidFill>
              <a:latin typeface="+mn-ea"/>
              <a:ea typeface="+mn-ea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500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500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500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b="1" dirty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b="1" dirty="0" smtClean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b="1" dirty="0">
              <a:solidFill>
                <a:srgbClr val="262626"/>
              </a:solidFill>
              <a:latin typeface="微软雅黑" pitchFamily="34" charset="-122"/>
              <a:ea typeface="宋体" pitchFamily="2" charset="-122"/>
              <a:cs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500" b="1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</a:t>
            </a:r>
            <a:r>
              <a:rPr lang="en-US" altLang="zh-CN" sz="1900" b="1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900" b="1" dirty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</a:t>
            </a:r>
            <a:r>
              <a:rPr lang="en-US" altLang="zh-CN" sz="1900" b="1" dirty="0" smtClean="0">
                <a:solidFill>
                  <a:srgbClr val="262626"/>
                </a:solidFill>
                <a:latin typeface="微软雅黑" pitchFamily="34" charset="-122"/>
                <a:ea typeface="宋体" pitchFamily="2" charset="-122"/>
                <a:cs typeface="微软雅黑" pitchFamily="34" charset="-122"/>
              </a:rPr>
              <a:t>       2</a:t>
            </a:r>
            <a:r>
              <a:rPr lang="en-US" altLang="zh-CN" sz="1900" b="1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sz="1900" b="1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创建</a:t>
            </a:r>
            <a:r>
              <a:rPr lang="zh-CN" altLang="en-US" sz="1900" b="1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单据转换</a:t>
            </a:r>
            <a:r>
              <a:rPr sz="1900" b="1" dirty="0" smtClean="0">
                <a:solidFill>
                  <a:srgbClr val="262626"/>
                </a:solidFill>
                <a:latin typeface="宋体" pitchFamily="2" charset="-122"/>
                <a:ea typeface="宋体" pitchFamily="2" charset="-122"/>
              </a:rPr>
              <a:t>插件类</a:t>
            </a:r>
            <a:endParaRPr lang="en-US" altLang="zh-CN" sz="1900" b="1" dirty="0" smtClean="0">
              <a:solidFill>
                <a:srgbClr val="262626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30000"/>
              </a:lnSpc>
              <a:buNone/>
              <a:defRPr/>
            </a:pP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       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在前文所建的</a:t>
            </a:r>
            <a:r>
              <a:rPr lang="zh-CN" altLang="en-US" sz="1900" dirty="0" smtClean="0">
                <a:solidFill>
                  <a:srgbClr val="262626"/>
                </a:solidFill>
                <a:latin typeface="+mn-ea"/>
                <a:ea typeface="+mn-ea"/>
              </a:rPr>
              <a:t>单据转换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插件工程中</a:t>
            </a:r>
            <a:r>
              <a:rPr altLang="zh-CN" sz="1900" smtClean="0">
                <a:solidFill>
                  <a:srgbClr val="262626"/>
                </a:solidFill>
                <a:latin typeface="+mn-ea"/>
                <a:ea typeface="+mn-ea"/>
              </a:rPr>
              <a:t>，添加新类</a:t>
            </a:r>
            <a:r>
              <a:rPr lang="zh-CN" altLang="en-US" sz="1900" dirty="0">
                <a:solidFill>
                  <a:srgbClr val="262626"/>
                </a:solidFill>
                <a:latin typeface="+mn-ea"/>
              </a:rPr>
              <a:t>，</a:t>
            </a:r>
            <a:r>
              <a:rPr altLang="zh-CN" sz="1900" smtClean="0">
                <a:solidFill>
                  <a:srgbClr val="262626"/>
                </a:solidFill>
                <a:latin typeface="+mn-ea"/>
                <a:ea typeface="+mn-ea"/>
              </a:rPr>
              <a:t>派生自</a:t>
            </a:r>
            <a:r>
              <a:rPr lang="zh-CN" altLang="en-US" sz="1900" dirty="0" smtClean="0">
                <a:solidFill>
                  <a:srgbClr val="262626"/>
                </a:solidFill>
                <a:latin typeface="+mn-ea"/>
                <a:ea typeface="+mn-ea"/>
              </a:rPr>
              <a:t>单据转换</a:t>
            </a:r>
            <a:r>
              <a:rPr sz="1900" dirty="0" smtClean="0">
                <a:solidFill>
                  <a:srgbClr val="262626"/>
                </a:solidFill>
                <a:latin typeface="+mn-ea"/>
                <a:ea typeface="+mn-ea"/>
              </a:rPr>
              <a:t>基类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：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	Kingdee.BOS.Core.Metadata.ConvertElement.PlugIn.</a:t>
            </a:r>
            <a:r>
              <a:rPr lang="en-US" altLang="zh-CN" sz="1900" dirty="0" smtClean="0">
                <a:solidFill>
                  <a:srgbClr val="66DAFE"/>
                </a:solidFill>
                <a:latin typeface="+mn-ea"/>
                <a:ea typeface="+mn-ea"/>
              </a:rPr>
              <a:t>AbstractConvertPl</a:t>
            </a:r>
            <a:r>
              <a:rPr lang="en-US" altLang="zh-CN" sz="1900" dirty="0">
                <a:solidFill>
                  <a:srgbClr val="66DAFE"/>
                </a:solidFill>
                <a:latin typeface="+mn-ea"/>
                <a:ea typeface="+mn-ea"/>
              </a:rPr>
              <a:t>ugIn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       </a:t>
            </a:r>
            <a:r>
              <a:rPr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输出路径为</a:t>
            </a:r>
            <a:r>
              <a:rPr lang="zh-CN" altLang="en-US" sz="1900" dirty="0" smtClean="0">
                <a:solidFill>
                  <a:srgbClr val="262626"/>
                </a:solidFill>
                <a:latin typeface="+mn-ea"/>
                <a:ea typeface="+mn-ea"/>
              </a:rPr>
              <a:t>相应的开发站点</a:t>
            </a:r>
            <a:r>
              <a:rPr lang="en-US" altLang="zh-CN" sz="1900" dirty="0" err="1" smtClean="0">
                <a:solidFill>
                  <a:srgbClr val="262626"/>
                </a:solidFill>
                <a:latin typeface="+mn-ea"/>
                <a:ea typeface="+mn-ea"/>
              </a:rPr>
              <a:t>WebSite</a:t>
            </a:r>
            <a:r>
              <a:rPr lang="en-US" altLang="zh-CN" sz="1900" dirty="0" smtClean="0">
                <a:solidFill>
                  <a:srgbClr val="262626"/>
                </a:solidFill>
                <a:latin typeface="+mn-ea"/>
                <a:ea typeface="+mn-ea"/>
              </a:rPr>
              <a:t>\Bin</a:t>
            </a:r>
            <a:r>
              <a:rPr lang="zh-CN" altLang="en-US" sz="1900" dirty="0" smtClean="0">
                <a:solidFill>
                  <a:srgbClr val="262626"/>
                </a:solidFill>
                <a:latin typeface="+mn-ea"/>
                <a:ea typeface="+mn-ea"/>
              </a:rPr>
              <a:t>目录</a:t>
            </a:r>
            <a:endParaRPr lang="en-US" altLang="zh-CN" sz="1900" dirty="0" smtClean="0">
              <a:solidFill>
                <a:srgbClr val="262626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300" dirty="0" smtClean="0">
                <a:solidFill>
                  <a:srgbClr val="66DAFE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r>
              <a:rPr lang="en-US" altLang="zh-CN" sz="1300" dirty="0" smtClean="0">
                <a:solidFill>
                  <a:srgbClr val="66DAFE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endParaRPr altLang="zh-CN" sz="1300" dirty="0" smtClean="0">
              <a:solidFill>
                <a:srgbClr val="66DAF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SzTx/>
              <a:buFontTx/>
              <a:buNone/>
              <a:defRPr/>
            </a:pPr>
            <a:endParaRPr lang="en-US" altLang="zh-CN" sz="15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9" y="1275606"/>
            <a:ext cx="51339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32115" y="1448916"/>
            <a:ext cx="2600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/>
          </a:bodyPr>
          <a:lstStyle/>
          <a:p>
            <a:pPr eaLnBrk="1" hangingPunct="1"/>
            <a:r>
              <a:rPr dirty="0" smtClean="0">
                <a:latin typeface="微软雅黑" pitchFamily="34" charset="-122"/>
                <a:ea typeface="微软雅黑" pitchFamily="34" charset="-122"/>
              </a:rPr>
              <a:t>单据转换插件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 插件注册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9220" name="对象 2"/>
          <p:cNvGraphicFramePr>
            <a:graphicFrameLocks noChangeAspect="1"/>
          </p:cNvGraphicFramePr>
          <p:nvPr/>
        </p:nvGraphicFramePr>
        <p:xfrm>
          <a:off x="395291" y="951310"/>
          <a:ext cx="8351837" cy="3402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PicObj Class" r:id="rId3" imgW="7114286" imgH="2809524" progId="Picture.PicObj.1">
                  <p:embed/>
                </p:oleObj>
              </mc:Choice>
              <mc:Fallback>
                <p:oleObj name="PicObj Class" r:id="rId3" imgW="7114286" imgH="2809524" progId="Picture.PicObj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91" y="951310"/>
                        <a:ext cx="8351837" cy="3402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3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/>
          </a:bodyPr>
          <a:lstStyle/>
          <a:p>
            <a:pPr eaLnBrk="1" hangingPunct="1"/>
            <a:r>
              <a:rPr smtClean="0">
                <a:latin typeface="微软雅黑" pitchFamily="34" charset="-122"/>
                <a:ea typeface="微软雅黑" pitchFamily="34" charset="-122"/>
              </a:rPr>
              <a:t>单据转换插件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smtClean="0">
                <a:latin typeface="微软雅黑" pitchFamily="34" charset="-122"/>
                <a:ea typeface="微软雅黑" pitchFamily="34" charset="-122"/>
              </a:rPr>
              <a:t> 接口结构</a:t>
            </a:r>
          </a:p>
        </p:txBody>
      </p:sp>
      <p:sp>
        <p:nvSpPr>
          <p:cNvPr id="11267" name="Line 4"/>
          <p:cNvSpPr>
            <a:spLocks noChangeShapeType="1"/>
          </p:cNvSpPr>
          <p:nvPr/>
        </p:nvSpPr>
        <p:spPr bwMode="auto">
          <a:xfrm>
            <a:off x="395291" y="8858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95291" y="482353"/>
            <a:ext cx="835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AbstractConvertPlugIn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1270" name="对象 2"/>
          <p:cNvGraphicFramePr>
            <a:graphicFrameLocks noChangeAspect="1"/>
          </p:cNvGraphicFramePr>
          <p:nvPr/>
        </p:nvGraphicFramePr>
        <p:xfrm>
          <a:off x="395288" y="1006080"/>
          <a:ext cx="7993062" cy="372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PicObj Class" r:id="rId3" imgW="6780952" imgH="7361905" progId="Picture.PicObj.1">
                  <p:embed/>
                </p:oleObj>
              </mc:Choice>
              <mc:Fallback>
                <p:oleObj name="PicObj Class" r:id="rId3" imgW="6780952" imgH="7361905" progId="Picture.PicObj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006080"/>
                        <a:ext cx="7993062" cy="3725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0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/>
          </a:bodyPr>
          <a:lstStyle/>
          <a:p>
            <a:pPr eaLnBrk="1" hangingPunct="1"/>
            <a:r>
              <a:rPr smtClean="0">
                <a:latin typeface="微软雅黑" pitchFamily="34" charset="-122"/>
                <a:ea typeface="微软雅黑" pitchFamily="34" charset="-122"/>
              </a:rPr>
              <a:t>如何开发插件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smtClean="0">
                <a:latin typeface="微软雅黑" pitchFamily="34" charset="-122"/>
                <a:ea typeface="微软雅黑" pitchFamily="34" charset="-122"/>
              </a:rPr>
              <a:t> 接口结构</a:t>
            </a:r>
          </a:p>
        </p:txBody>
      </p:sp>
      <p:sp>
        <p:nvSpPr>
          <p:cNvPr id="12291" name="Line 4"/>
          <p:cNvSpPr>
            <a:spLocks noChangeShapeType="1"/>
          </p:cNvSpPr>
          <p:nvPr/>
        </p:nvSpPr>
        <p:spPr bwMode="auto">
          <a:xfrm>
            <a:off x="395291" y="111323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矩形 5"/>
          <p:cNvSpPr>
            <a:spLocks noChangeArrowheads="1"/>
          </p:cNvSpPr>
          <p:nvPr/>
        </p:nvSpPr>
        <p:spPr bwMode="auto">
          <a:xfrm>
            <a:off x="468313" y="1221582"/>
            <a:ext cx="84963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OnInitVariable(InitVariableEventArgs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zh-CN" dirty="0" smtClean="0"/>
              <a:t>插件</a:t>
            </a:r>
            <a:r>
              <a:rPr lang="zh-CN" altLang="en-US" dirty="0" smtClean="0"/>
              <a:t>所需的全局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变量，可取到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转换规则，源单和目标单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的元数据。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OnQueryBuilderParemeter(QueryBuilderParemeterEventArgs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解析字段映射关系，并构建查询参数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dirty="0"/>
              <a:t>默认情况下，仅会加载配置了</a:t>
            </a:r>
            <a:r>
              <a:rPr lang="zh-CN" altLang="zh-CN" dirty="0" smtClean="0"/>
              <a:t>映射</a:t>
            </a:r>
            <a:r>
              <a:rPr lang="en-US" altLang="zh-CN" dirty="0" smtClean="0"/>
              <a:t>	</a:t>
            </a:r>
            <a:r>
              <a:rPr lang="zh-CN" altLang="zh-CN" dirty="0" smtClean="0"/>
              <a:t>关系</a:t>
            </a:r>
            <a:r>
              <a:rPr lang="zh-CN" altLang="zh-CN" dirty="0"/>
              <a:t>、计算公式的源单字段；可以在此事件中，</a:t>
            </a:r>
            <a:r>
              <a:rPr lang="zh-CN" altLang="zh-CN" dirty="0" smtClean="0"/>
              <a:t>修改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QueryBuilderParemeter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这里可以</a:t>
            </a:r>
            <a:r>
              <a:rPr lang="zh-CN" altLang="zh-CN" dirty="0" smtClean="0"/>
              <a:t>追加</a:t>
            </a:r>
            <a:r>
              <a:rPr lang="zh-CN" altLang="zh-CN" dirty="0"/>
              <a:t>需要加载的源单字</a:t>
            </a:r>
            <a:r>
              <a:rPr lang="zh-CN" altLang="zh-CN" dirty="0" smtClean="0"/>
              <a:t>段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OnInSelectedRow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InSelectedRowEventArgs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构建列表中选择数据行的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查询条件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。此时</a:t>
            </a:r>
            <a:r>
              <a:rPr lang="zh-CN" altLang="zh-CN" dirty="0" smtClean="0"/>
              <a:t>源</a:t>
            </a:r>
            <a:r>
              <a:rPr lang="zh-CN" altLang="zh-CN" dirty="0"/>
              <a:t>单内码，已经被拼接成类似于</a:t>
            </a:r>
            <a:r>
              <a:rPr lang="en-US" altLang="zh-CN" dirty="0"/>
              <a:t>”FID IN (100000,100001)” </a:t>
            </a:r>
            <a:r>
              <a:rPr lang="zh-CN" altLang="zh-CN" dirty="0"/>
              <a:t>的</a:t>
            </a:r>
            <a:r>
              <a:rPr lang="en-US" altLang="zh-CN" dirty="0"/>
              <a:t>SQL</a:t>
            </a:r>
            <a:r>
              <a:rPr lang="zh-CN" altLang="zh-CN" dirty="0"/>
              <a:t>条件</a:t>
            </a:r>
            <a:r>
              <a:rPr lang="zh-CN" altLang="zh-CN" dirty="0" smtClean="0"/>
              <a:t>子句</a:t>
            </a:r>
            <a:r>
              <a:rPr lang="zh-CN" altLang="en-US" dirty="0" smtClean="0"/>
              <a:t>，</a:t>
            </a:r>
            <a:r>
              <a:rPr lang="zh-CN" altLang="zh-CN" dirty="0"/>
              <a:t>通过干预源单取数的</a:t>
            </a:r>
            <a:r>
              <a:rPr lang="en-US" altLang="zh-CN" dirty="0"/>
              <a:t>Where</a:t>
            </a:r>
            <a:r>
              <a:rPr lang="zh-CN" altLang="zh-CN" dirty="0"/>
              <a:t>子句，达到过滤源单业务数据的</a:t>
            </a:r>
            <a:r>
              <a:rPr lang="zh-CN" altLang="zh-CN" dirty="0" smtClean="0"/>
              <a:t>作用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395291" y="615882"/>
            <a:ext cx="8353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AbstractConvertPlugIn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插件接口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下推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执行顺序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14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/>
          <a:lstStyle/>
          <a:p>
            <a:pPr eaLnBrk="1" hangingPunct="1"/>
            <a:r>
              <a:rPr smtClean="0">
                <a:latin typeface="微软雅黑" pitchFamily="34" charset="-122"/>
                <a:ea typeface="微软雅黑" pitchFamily="34" charset="-122"/>
              </a:rPr>
              <a:t>如何开发插件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smtClean="0">
                <a:latin typeface="微软雅黑" pitchFamily="34" charset="-122"/>
                <a:ea typeface="微软雅黑" pitchFamily="34" charset="-122"/>
              </a:rPr>
              <a:t> 接口结构</a:t>
            </a:r>
          </a:p>
        </p:txBody>
      </p:sp>
      <p:sp>
        <p:nvSpPr>
          <p:cNvPr id="13315" name="Line 4"/>
          <p:cNvSpPr>
            <a:spLocks noChangeShapeType="1"/>
          </p:cNvSpPr>
          <p:nvPr/>
        </p:nvSpPr>
        <p:spPr bwMode="auto">
          <a:xfrm>
            <a:off x="395291" y="111323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矩形 5"/>
          <p:cNvSpPr>
            <a:spLocks noChangeArrowheads="1"/>
          </p:cNvSpPr>
          <p:nvPr/>
        </p:nvSpPr>
        <p:spPr bwMode="auto">
          <a:xfrm>
            <a:off x="468313" y="1221581"/>
            <a:ext cx="84963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OnParseFilter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ParseFilterEventArgs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解析过滤策略中配置的条件，这里可以插件而外增加过滤条件。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OnGetSourceData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GetSourceDataEventArgs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e)</a:t>
            </a: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下推时，执行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，读取源单数据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下推执行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dirty="0" smtClean="0"/>
              <a:t>此时</a:t>
            </a:r>
            <a:r>
              <a:rPr lang="zh-CN" altLang="zh-CN" dirty="0"/>
              <a:t>，已经拿到了源单</a:t>
            </a:r>
            <a:r>
              <a:rPr lang="zh-CN" altLang="zh-CN" dirty="0" smtClean="0"/>
              <a:t>需</a:t>
            </a:r>
            <a:r>
              <a:rPr lang="en-US" altLang="zh-CN" dirty="0" smtClean="0"/>
              <a:t>	</a:t>
            </a:r>
            <a:r>
              <a:rPr lang="zh-CN" altLang="zh-CN" dirty="0" smtClean="0"/>
              <a:t>要</a:t>
            </a:r>
            <a:r>
              <a:rPr lang="zh-CN" altLang="zh-CN" dirty="0"/>
              <a:t>迁移到下游单据的完整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，可</a:t>
            </a:r>
            <a:r>
              <a:rPr lang="zh-CN" altLang="zh-CN" dirty="0" smtClean="0"/>
              <a:t>干预</a:t>
            </a:r>
            <a:r>
              <a:rPr lang="zh-CN" altLang="zh-CN" dirty="0"/>
              <a:t>源单数据</a:t>
            </a:r>
            <a:r>
              <a:rPr lang="zh-CN" altLang="zh-CN" dirty="0" smtClean="0"/>
              <a:t>集</a:t>
            </a:r>
            <a:r>
              <a:rPr lang="zh-CN" altLang="en-US" dirty="0" smtClean="0"/>
              <a:t>。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OnBeforeGroupBy(BeforeGroupByEventArgs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源数据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分组前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dirty="0"/>
              <a:t>此时，已经解析完分组策略，提取了分组、合并</a:t>
            </a:r>
            <a:r>
              <a:rPr lang="zh-CN" altLang="zh-CN" dirty="0" smtClean="0"/>
              <a:t>依赖</a:t>
            </a:r>
            <a:r>
              <a:rPr lang="en-US" altLang="zh-CN" dirty="0" smtClean="0"/>
              <a:t>	</a:t>
            </a:r>
            <a:r>
              <a:rPr lang="zh-CN" altLang="zh-CN" dirty="0" smtClean="0"/>
              <a:t>的</a:t>
            </a:r>
            <a:r>
              <a:rPr lang="zh-CN" altLang="zh-CN" dirty="0"/>
              <a:t>字段，但并未实际</a:t>
            </a:r>
            <a:r>
              <a:rPr lang="zh-CN" altLang="zh-CN" dirty="0" smtClean="0"/>
              <a:t>分组</a:t>
            </a:r>
            <a:r>
              <a:rPr lang="zh-CN" altLang="en-US" dirty="0" smtClean="0"/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这里可以修改分组字段。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395291" y="615882"/>
            <a:ext cx="8353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AbstractConvertPlugIn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插件接口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下推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执行顺序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9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/>
          <a:lstStyle/>
          <a:p>
            <a:pPr eaLnBrk="1" hangingPunct="1"/>
            <a:r>
              <a:rPr smtClean="0">
                <a:latin typeface="微软雅黑" pitchFamily="34" charset="-122"/>
                <a:ea typeface="微软雅黑" pitchFamily="34" charset="-122"/>
              </a:rPr>
              <a:t>如何开发插件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smtClean="0">
                <a:latin typeface="微软雅黑" pitchFamily="34" charset="-122"/>
                <a:ea typeface="微软雅黑" pitchFamily="34" charset="-122"/>
              </a:rPr>
              <a:t> 接口结构</a:t>
            </a:r>
          </a:p>
        </p:txBody>
      </p:sp>
      <p:sp>
        <p:nvSpPr>
          <p:cNvPr id="14339" name="Line 4"/>
          <p:cNvSpPr>
            <a:spLocks noChangeShapeType="1"/>
          </p:cNvSpPr>
          <p:nvPr/>
        </p:nvSpPr>
        <p:spPr bwMode="auto">
          <a:xfrm>
            <a:off x="395291" y="111323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矩形 5"/>
          <p:cNvSpPr>
            <a:spLocks noChangeArrowheads="1"/>
          </p:cNvSpPr>
          <p:nvPr/>
        </p:nvSpPr>
        <p:spPr bwMode="auto">
          <a:xfrm>
            <a:off x="468313" y="1221583"/>
            <a:ext cx="84963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OnCreateTarget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CreateTargetEventArgs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根据源数据分组结果，初始化创建目标单据数据包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下推执行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可以在此</a:t>
            </a: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zh-CN" altLang="zh-CN" dirty="0" smtClean="0"/>
              <a:t>事件</a:t>
            </a:r>
            <a:r>
              <a:rPr lang="zh-CN" altLang="zh-CN" dirty="0"/>
              <a:t>中</a:t>
            </a:r>
            <a:r>
              <a:rPr lang="zh-CN" altLang="zh-CN" dirty="0" smtClean="0"/>
              <a:t>，干预目标</a:t>
            </a:r>
            <a:r>
              <a:rPr lang="zh-CN" altLang="zh-CN" dirty="0"/>
              <a:t>单据</a:t>
            </a:r>
            <a:r>
              <a:rPr lang="zh-CN" altLang="zh-CN" dirty="0" smtClean="0"/>
              <a:t>实体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完善</a:t>
            </a:r>
            <a:r>
              <a:rPr lang="zh-CN" altLang="zh-CN" dirty="0"/>
              <a:t>各个字段的默认</a:t>
            </a:r>
            <a:r>
              <a:rPr lang="zh-CN" altLang="zh-CN" dirty="0" smtClean="0"/>
              <a:t>值</a:t>
            </a:r>
            <a:r>
              <a:rPr lang="zh-CN" altLang="en-US" dirty="0" smtClean="0"/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OnBeforeFieldMapping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BeforeFieldMappingEventArgs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根据字段映射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向目标字段填充值之前。这里可以设置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en-US" altLang="zh-CN" dirty="0"/>
              <a:t> </a:t>
            </a:r>
            <a:r>
              <a:rPr lang="en-US" altLang="zh-CN" dirty="0" err="1"/>
              <a:t>FireFieldMappingEvent</a:t>
            </a:r>
            <a:r>
              <a:rPr lang="zh-CN" altLang="en-US" dirty="0"/>
              <a:t>值，启动插件每个字段填充事件（即：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OnFieldMapping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dirty="0"/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OnFieldMapping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FieldMappingEventArgs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根据字段映射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向目标字段填充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值。</a:t>
            </a:r>
            <a:r>
              <a:rPr lang="zh-CN" altLang="zh-CN" dirty="0"/>
              <a:t>此事件默认不会被</a:t>
            </a:r>
            <a:r>
              <a:rPr lang="zh-CN" altLang="zh-CN" dirty="0" smtClean="0"/>
              <a:t>触发</a:t>
            </a:r>
            <a:r>
              <a:rPr lang="zh-CN" altLang="en-US" dirty="0" smtClean="0"/>
              <a:t>，可</a:t>
            </a:r>
            <a:r>
              <a:rPr lang="zh-CN" altLang="zh-CN" dirty="0" smtClean="0"/>
              <a:t>在</a:t>
            </a:r>
            <a:r>
              <a:rPr lang="en-US" altLang="zh-CN" dirty="0" err="1"/>
              <a:t>OnBeforeFieldMapping</a:t>
            </a:r>
            <a:r>
              <a:rPr lang="zh-CN" altLang="zh-CN" dirty="0"/>
              <a:t>事件</a:t>
            </a:r>
            <a:r>
              <a:rPr lang="zh-CN" altLang="zh-CN" dirty="0" smtClean="0"/>
              <a:t>中</a:t>
            </a:r>
            <a:r>
              <a:rPr lang="zh-CN" altLang="en-US" dirty="0" smtClean="0"/>
              <a:t>开启。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395291" y="615882"/>
            <a:ext cx="8353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AbstractConvertPlugIn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插件接口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下推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执行顺序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56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课程收益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743557"/>
            <a:ext cx="7560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了解单据转换配置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单据转换插件开发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endParaRPr kumimoji="1" lang="zh-CN" alt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942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/>
          <a:lstStyle/>
          <a:p>
            <a:pPr eaLnBrk="1" hangingPunct="1"/>
            <a:r>
              <a:rPr smtClean="0">
                <a:latin typeface="微软雅黑" pitchFamily="34" charset="-122"/>
                <a:ea typeface="微软雅黑" pitchFamily="34" charset="-122"/>
              </a:rPr>
              <a:t>如何开发插件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smtClean="0">
                <a:latin typeface="微软雅黑" pitchFamily="34" charset="-122"/>
                <a:ea typeface="微软雅黑" pitchFamily="34" charset="-122"/>
              </a:rPr>
              <a:t> 接口结构</a:t>
            </a:r>
          </a:p>
        </p:txBody>
      </p:sp>
      <p:sp>
        <p:nvSpPr>
          <p:cNvPr id="14339" name="Line 4"/>
          <p:cNvSpPr>
            <a:spLocks noChangeShapeType="1"/>
          </p:cNvSpPr>
          <p:nvPr/>
        </p:nvSpPr>
        <p:spPr bwMode="auto">
          <a:xfrm>
            <a:off x="395291" y="111323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矩形 5"/>
          <p:cNvSpPr>
            <a:spLocks noChangeArrowheads="1"/>
          </p:cNvSpPr>
          <p:nvPr/>
        </p:nvSpPr>
        <p:spPr bwMode="auto">
          <a:xfrm>
            <a:off x="468313" y="1221583"/>
            <a:ext cx="84963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OnAfterFieldMapping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AfterFieldMappingEventArgs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所有字段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映射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迁移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dirty="0"/>
              <a:t>可以在此事件中处理没有设置字段映射关系的</a:t>
            </a:r>
            <a:r>
              <a:rPr lang="zh-CN" altLang="zh-CN" dirty="0" smtClean="0"/>
              <a:t>字</a:t>
            </a:r>
            <a:r>
              <a:rPr lang="en-US" altLang="zh-CN" dirty="0" smtClean="0"/>
              <a:t>	</a:t>
            </a:r>
            <a:r>
              <a:rPr lang="zh-CN" altLang="zh-CN" dirty="0" smtClean="0"/>
              <a:t>段</a:t>
            </a:r>
            <a:r>
              <a:rPr lang="zh-CN" altLang="zh-CN" dirty="0"/>
              <a:t>的赋值和计算。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OnCreateLink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CreateLinkEventArgs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关联关系（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Link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表）创建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dirty="0"/>
              <a:t>可以在此事件中，设置</a:t>
            </a:r>
            <a:r>
              <a:rPr lang="en-US" altLang="zh-CN" dirty="0" err="1"/>
              <a:t>e.Cancel</a:t>
            </a:r>
            <a:r>
              <a:rPr lang="en-US" altLang="zh-CN" dirty="0"/>
              <a:t> = true</a:t>
            </a:r>
            <a:r>
              <a:rPr lang="zh-CN" altLang="zh-CN" dirty="0"/>
              <a:t>，略</a:t>
            </a:r>
            <a:r>
              <a:rPr lang="zh-CN" altLang="zh-CN" dirty="0" smtClean="0"/>
              <a:t>过</a:t>
            </a:r>
            <a:r>
              <a:rPr lang="en-US" altLang="zh-CN" dirty="0" smtClean="0"/>
              <a:t>	</a:t>
            </a:r>
            <a:r>
              <a:rPr lang="zh-CN" altLang="zh-CN" dirty="0" smtClean="0"/>
              <a:t>关联</a:t>
            </a:r>
            <a:r>
              <a:rPr lang="zh-CN" altLang="zh-CN" dirty="0"/>
              <a:t>关系的</a:t>
            </a:r>
            <a:r>
              <a:rPr lang="zh-CN" altLang="zh-CN" dirty="0" smtClean="0"/>
              <a:t>创建</a:t>
            </a:r>
            <a:r>
              <a:rPr lang="zh-CN" altLang="en-US" dirty="0" smtClean="0"/>
              <a:t>。</a:t>
            </a:r>
            <a:r>
              <a:rPr lang="zh-CN" altLang="zh-CN" dirty="0"/>
              <a:t>关联关系主要用于反写、联查，如无必要，请勿</a:t>
            </a:r>
            <a:r>
              <a:rPr lang="zh-CN" altLang="zh-CN" dirty="0" smtClean="0"/>
              <a:t>取消</a:t>
            </a:r>
            <a:r>
              <a:rPr lang="zh-CN" altLang="en-US" dirty="0" smtClean="0"/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OnAfterCreateLink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CreateLinkEventArgs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关联关系（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Link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表）创建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。可</a:t>
            </a:r>
            <a:r>
              <a:rPr lang="zh-CN" altLang="zh-CN" dirty="0" smtClean="0"/>
              <a:t>处理一些业务</a:t>
            </a:r>
            <a:r>
              <a:rPr lang="zh-CN" altLang="zh-CN" dirty="0"/>
              <a:t>逻辑</a:t>
            </a:r>
            <a:r>
              <a:rPr lang="zh-CN" altLang="zh-CN" dirty="0" smtClean="0"/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lvl="2" indent="-342900"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AfterConvert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AfterConvertEventArgs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单据转换后事件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，这里目标单已经全部生成，可以在这里修改目标单数据包里的值。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395291" y="615882"/>
            <a:ext cx="8353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AbstractConvertPlugIn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插件接口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下推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执行顺序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44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/>
          <a:lstStyle/>
          <a:p>
            <a:pPr eaLnBrk="1" hangingPunct="1"/>
            <a:r>
              <a:rPr smtClean="0">
                <a:latin typeface="微软雅黑" pitchFamily="34" charset="-122"/>
                <a:ea typeface="微软雅黑" pitchFamily="34" charset="-122"/>
              </a:rPr>
              <a:t>如何开发插件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smtClean="0">
                <a:latin typeface="微软雅黑" pitchFamily="34" charset="-122"/>
                <a:ea typeface="微软雅黑" pitchFamily="34" charset="-122"/>
              </a:rPr>
              <a:t> 接口结构</a:t>
            </a: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395291" y="111323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矩形 5"/>
          <p:cNvSpPr>
            <a:spLocks noChangeArrowheads="1"/>
          </p:cNvSpPr>
          <p:nvPr/>
        </p:nvSpPr>
        <p:spPr bwMode="auto">
          <a:xfrm>
            <a:off x="468313" y="1221581"/>
            <a:ext cx="84963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OnInitVariable(InitVariableEventArgs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初始化插件全局变量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，可以得到转换规则，源单和目标单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的元数据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OnParseFilterOptions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ParseFilterOptionsEventArgs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/>
              <a:t>根据转换规则的配置，</a:t>
            </a:r>
            <a:r>
              <a:rPr lang="zh-CN" altLang="zh-CN" dirty="0" smtClean="0"/>
              <a:t>把</a:t>
            </a:r>
            <a:r>
              <a:rPr lang="zh-CN" altLang="zh-CN" dirty="0"/>
              <a:t>目标单关键字段值，拼进过滤条件之后，触发</a:t>
            </a:r>
            <a:r>
              <a:rPr lang="zh-CN" altLang="zh-CN" dirty="0" smtClean="0"/>
              <a:t>本</a:t>
            </a:r>
            <a:r>
              <a:rPr lang="en-US" altLang="zh-CN" dirty="0" smtClean="0"/>
              <a:t>	</a:t>
            </a:r>
            <a:r>
              <a:rPr lang="zh-CN" altLang="zh-CN" dirty="0" smtClean="0"/>
              <a:t>事件</a:t>
            </a:r>
            <a:r>
              <a:rPr lang="zh-CN" altLang="en-US" dirty="0" smtClean="0"/>
              <a:t>。可</a:t>
            </a:r>
            <a:r>
              <a:rPr lang="zh-CN" altLang="zh-CN" dirty="0" smtClean="0"/>
              <a:t>调整</a:t>
            </a:r>
            <a:r>
              <a:rPr lang="zh-CN" altLang="zh-CN" dirty="0"/>
              <a:t>根据目标字段值生成的过滤</a:t>
            </a:r>
            <a:r>
              <a:rPr lang="zh-CN" altLang="zh-CN" dirty="0" smtClean="0"/>
              <a:t>条件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OnParseFilter(ParseFilterEventArgs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选单前事件：解析过滤策略中配置的条件，这里可以插件而外增加过滤条件。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395291" y="615882"/>
            <a:ext cx="8353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AbstractConvertPlugIn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插件接口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选单前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执行顺序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1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/>
          <a:lstStyle/>
          <a:p>
            <a:pPr eaLnBrk="1" hangingPunct="1"/>
            <a:r>
              <a:rPr smtClean="0">
                <a:latin typeface="微软雅黑" pitchFamily="34" charset="-122"/>
                <a:ea typeface="微软雅黑" pitchFamily="34" charset="-122"/>
              </a:rPr>
              <a:t>如何开发插件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smtClean="0">
                <a:latin typeface="微软雅黑" pitchFamily="34" charset="-122"/>
                <a:ea typeface="微软雅黑" pitchFamily="34" charset="-122"/>
              </a:rPr>
              <a:t> 接口结构</a:t>
            </a:r>
          </a:p>
        </p:txBody>
      </p:sp>
      <p:sp>
        <p:nvSpPr>
          <p:cNvPr id="16387" name="Line 4"/>
          <p:cNvSpPr>
            <a:spLocks noChangeShapeType="1"/>
          </p:cNvSpPr>
          <p:nvPr/>
        </p:nvSpPr>
        <p:spPr bwMode="auto">
          <a:xfrm>
            <a:off x="395291" y="111323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矩形 5"/>
          <p:cNvSpPr>
            <a:spLocks noChangeArrowheads="1"/>
          </p:cNvSpPr>
          <p:nvPr/>
        </p:nvSpPr>
        <p:spPr bwMode="auto">
          <a:xfrm>
            <a:off x="468313" y="1221582"/>
            <a:ext cx="84963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OnInitVariable(InitVariableEventArgs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/>
              <a:t>本事件为下推、选单公共事件，</a:t>
            </a:r>
            <a:r>
              <a:rPr lang="en-US" altLang="zh-CN" dirty="0" err="1"/>
              <a:t>前文</a:t>
            </a:r>
            <a:r>
              <a:rPr lang="zh-CN" altLang="zh-CN" dirty="0"/>
              <a:t>已经介绍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OnQueryBuilderParemeter(QueryBuilderParemeterEventArgs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/>
              <a:t>本事件为下推、选单公共事件，</a:t>
            </a:r>
            <a:r>
              <a:rPr lang="en-US" altLang="zh-CN" dirty="0" err="1"/>
              <a:t>前文</a:t>
            </a:r>
            <a:r>
              <a:rPr lang="zh-CN" altLang="zh-CN" dirty="0"/>
              <a:t>已经</a:t>
            </a:r>
            <a:r>
              <a:rPr lang="zh-CN" altLang="zh-CN" dirty="0" smtClean="0"/>
              <a:t>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OnInSelectedRow(InSelectedRowEventArgs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zh-CN" dirty="0"/>
              <a:t>本事件为下推、选单公共事件，</a:t>
            </a:r>
            <a:r>
              <a:rPr lang="en-US" altLang="zh-CN" dirty="0" err="1"/>
              <a:t>前文</a:t>
            </a:r>
            <a:r>
              <a:rPr lang="zh-CN" altLang="zh-CN" dirty="0"/>
              <a:t>已经介绍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395291" y="615882"/>
            <a:ext cx="8353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AbstractConvertPlugIn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插件接口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选单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执行顺序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/>
          <a:lstStyle/>
          <a:p>
            <a:pPr eaLnBrk="1" hangingPunct="1"/>
            <a:r>
              <a:rPr smtClean="0">
                <a:latin typeface="微软雅黑" pitchFamily="34" charset="-122"/>
                <a:ea typeface="微软雅黑" pitchFamily="34" charset="-122"/>
              </a:rPr>
              <a:t>如何开发插件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smtClean="0">
                <a:latin typeface="微软雅黑" pitchFamily="34" charset="-122"/>
                <a:ea typeface="微软雅黑" pitchFamily="34" charset="-122"/>
              </a:rPr>
              <a:t> 接口结构</a:t>
            </a:r>
          </a:p>
        </p:txBody>
      </p:sp>
      <p:sp>
        <p:nvSpPr>
          <p:cNvPr id="17411" name="Line 4"/>
          <p:cNvSpPr>
            <a:spLocks noChangeShapeType="1"/>
          </p:cNvSpPr>
          <p:nvPr/>
        </p:nvSpPr>
        <p:spPr bwMode="auto">
          <a:xfrm>
            <a:off x="395291" y="111323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矩形 5"/>
          <p:cNvSpPr>
            <a:spLocks noChangeArrowheads="1"/>
          </p:cNvSpPr>
          <p:nvPr/>
        </p:nvSpPr>
        <p:spPr bwMode="auto">
          <a:xfrm>
            <a:off x="468313" y="1221583"/>
            <a:ext cx="84963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OnGetDrawSourceData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GetSourceDataEventArgs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选单时，执行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，读取源单数据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选单执行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。可</a:t>
            </a:r>
            <a:r>
              <a:rPr lang="zh-CN" altLang="zh-CN" dirty="0" smtClean="0"/>
              <a:t>干预</a:t>
            </a:r>
            <a:r>
              <a:rPr lang="zh-CN" altLang="zh-CN" dirty="0"/>
              <a:t>选单源单数据</a:t>
            </a:r>
            <a:r>
              <a:rPr lang="zh-CN" altLang="zh-CN" dirty="0" smtClean="0"/>
              <a:t>集合</a:t>
            </a:r>
            <a:r>
              <a:rPr lang="zh-CN" altLang="en-US" dirty="0" smtClean="0"/>
              <a:t>。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OnBeforeGroupBy(BeforeGroupByEventArgs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/>
              <a:t>本事件为下推、选单公共事件，</a:t>
            </a:r>
            <a:r>
              <a:rPr lang="en-US" altLang="zh-CN" dirty="0" err="1"/>
              <a:t>前文</a:t>
            </a:r>
            <a:r>
              <a:rPr lang="zh-CN" altLang="zh-CN" dirty="0"/>
              <a:t>已经介绍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OnCreateDrawTarget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CreateTargetEventArgs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根据源数据分组结果，初始化创建目标单据数据包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选单执行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OnBeforeFieldMapping(BeforeFieldMappingEventArgs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zh-CN" dirty="0"/>
              <a:t>本事件为下推、选单公共事件，</a:t>
            </a:r>
            <a:r>
              <a:rPr lang="en-US" altLang="zh-CN" dirty="0" err="1"/>
              <a:t>前文</a:t>
            </a:r>
            <a:r>
              <a:rPr lang="zh-CN" altLang="zh-CN" dirty="0"/>
              <a:t>已经介绍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395291" y="615882"/>
            <a:ext cx="8353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AbstractConvertPlugIn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插件接口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选单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执行顺序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0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/>
          <a:lstStyle/>
          <a:p>
            <a:pPr eaLnBrk="1" hangingPunct="1"/>
            <a:r>
              <a:rPr smtClean="0">
                <a:latin typeface="微软雅黑" pitchFamily="34" charset="-122"/>
                <a:ea typeface="微软雅黑" pitchFamily="34" charset="-122"/>
              </a:rPr>
              <a:t>如何开发插件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smtClean="0">
                <a:latin typeface="微软雅黑" pitchFamily="34" charset="-122"/>
                <a:ea typeface="微软雅黑" pitchFamily="34" charset="-122"/>
              </a:rPr>
              <a:t> 接口结构</a:t>
            </a:r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auto">
          <a:xfrm>
            <a:off x="395291" y="111323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矩形 5"/>
          <p:cNvSpPr>
            <a:spLocks noChangeArrowheads="1"/>
          </p:cNvSpPr>
          <p:nvPr/>
        </p:nvSpPr>
        <p:spPr bwMode="auto">
          <a:xfrm>
            <a:off x="468313" y="1121712"/>
            <a:ext cx="84963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OnFieldMapping(FieldMappingEventArgs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zh-CN" dirty="0"/>
              <a:t>本事件为下推、选单公共事件，</a:t>
            </a:r>
            <a:r>
              <a:rPr lang="en-US" altLang="zh-CN" dirty="0" err="1"/>
              <a:t>前文</a:t>
            </a:r>
            <a:r>
              <a:rPr lang="zh-CN" altLang="zh-CN" dirty="0"/>
              <a:t>已经介绍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OnAfterFieldMapping(AfterFieldMappingEventArgs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/>
              <a:t>本事件为下推、选单公共事件，</a:t>
            </a:r>
            <a:r>
              <a:rPr lang="en-US" altLang="zh-CN" dirty="0" err="1"/>
              <a:t>前文</a:t>
            </a:r>
            <a:r>
              <a:rPr lang="zh-CN" altLang="zh-CN" dirty="0"/>
              <a:t>已经介绍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OnCreateLink(CreateLinkEventArgs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/>
              <a:t>本事件为下推、选单公共事件，</a:t>
            </a:r>
            <a:r>
              <a:rPr lang="en-US" altLang="zh-CN" dirty="0" err="1"/>
              <a:t>前文</a:t>
            </a:r>
            <a:r>
              <a:rPr lang="zh-CN" altLang="zh-CN" dirty="0"/>
              <a:t>已经介绍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OnAfterCreateLink(CreateLinkEventArgs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zh-CN" dirty="0"/>
              <a:t>本事件为下推、选单公共事件，</a:t>
            </a:r>
            <a:r>
              <a:rPr lang="en-US" altLang="zh-CN" dirty="0" err="1"/>
              <a:t>前文</a:t>
            </a:r>
            <a:r>
              <a:rPr lang="zh-CN" altLang="zh-CN" dirty="0"/>
              <a:t>已经介绍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lvl="2" indent="-342900">
              <a:buFont typeface="Wingdings" pitchFamily="2" charset="2"/>
              <a:buChar char="ü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AfterConvert(AfterConvertEventArgs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zh-CN" dirty="0"/>
              <a:t>本事件为下推、选单公共事件，</a:t>
            </a:r>
            <a:r>
              <a:rPr lang="en-US" altLang="zh-CN" dirty="0" err="1"/>
              <a:t>前文</a:t>
            </a:r>
            <a:r>
              <a:rPr lang="zh-CN" altLang="zh-CN" dirty="0"/>
              <a:t>已经介绍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395291" y="555526"/>
            <a:ext cx="8353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err="1"/>
              <a:t>AbstractConvertPlugIn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插件接口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选单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执行顺序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97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798017" y="2870503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单据转换插件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339752" y="2938711"/>
            <a:ext cx="3264976" cy="32385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4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/>
          <a:lstStyle/>
          <a:p>
            <a:pPr eaLnBrk="1" hangingPunct="1"/>
            <a:r>
              <a:rPr smtClean="0">
                <a:latin typeface="微软雅黑" pitchFamily="34" charset="-122"/>
                <a:ea typeface="微软雅黑" pitchFamily="34" charset="-122"/>
              </a:rPr>
              <a:t>如何开发插件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smtClean="0">
                <a:latin typeface="微软雅黑" pitchFamily="34" charset="-122"/>
                <a:ea typeface="微软雅黑" pitchFamily="34" charset="-122"/>
              </a:rPr>
              <a:t> 代码示例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358778" y="555526"/>
            <a:ext cx="83534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单据转换插件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OnInitVariable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InitVariableEventArgs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初始化事件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InitVariableEventArgs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e.SourceBusinessInfo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源单据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BusinessInfo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TargetBusinessInfo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目标单据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BusinessInfo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e. Rule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单据转换规则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示例：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6" y="2787774"/>
            <a:ext cx="7812087" cy="193476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9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/>
          <a:lstStyle/>
          <a:p>
            <a:pPr eaLnBrk="1" hangingPunct="1"/>
            <a:r>
              <a:rPr dirty="0" smtClean="0">
                <a:latin typeface="微软雅黑" pitchFamily="34" charset="-122"/>
                <a:ea typeface="微软雅黑" pitchFamily="34" charset="-122"/>
              </a:rPr>
              <a:t>如何开发插件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 代码示例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358778" y="555526"/>
            <a:ext cx="8353425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OnQueryBuilderParemeter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QueryBuilderParemeterEventArgs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解析字段映射关系，并构建查询参数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QueryBuilderParemeterEventArgs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e.SourceBusinessInfo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来源单据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BusinessInfo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SelectItems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添加查询参数集合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DicFieldAlias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字段别名字典包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示例：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130" y="3147814"/>
            <a:ext cx="8515350" cy="1321594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8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6697663" cy="465535"/>
          </a:xfrm>
        </p:spPr>
        <p:txBody>
          <a:bodyPr>
            <a:normAutofit/>
          </a:bodyPr>
          <a:lstStyle/>
          <a:p>
            <a:pPr eaLnBrk="1" hangingPunct="1"/>
            <a:r>
              <a:rPr dirty="0" smtClean="0">
                <a:latin typeface="微软雅黑" pitchFamily="34" charset="-122"/>
                <a:ea typeface="微软雅黑" pitchFamily="34" charset="-122"/>
              </a:rPr>
              <a:t>如何开发插件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 代码示例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323853" y="555526"/>
            <a:ext cx="8353425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OnBeforeGroupBy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BeforeGroupByEventArgs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e)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分组事件之前，可以添加分组字段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BeforeGroupByEventArgs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GroupByMode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分组类型，比如一对一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HeadGroupKey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添加分组字段，单据分组依据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EntryGroupKey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添加分组字段，单据体分录合并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e.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SubEntryGroupKey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分组字段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单据体分录合并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SourceData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来源单据数据包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示例：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3075806"/>
            <a:ext cx="7416800" cy="164187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78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典型案例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知识</a:t>
            </a:r>
            <a:r>
              <a:rPr lang="zh-CN" altLang="en-US" dirty="0"/>
              <a:t>分享 </a:t>
            </a:r>
            <a:r>
              <a:rPr lang="en-US" altLang="zh-CN" dirty="0"/>
              <a:t>- </a:t>
            </a:r>
            <a:r>
              <a:rPr lang="zh-CN" altLang="en-US" dirty="0"/>
              <a:t>如何通过插件携带第二个单据体到下游单据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club.kingdee.com/forum.php?mod=viewthread&amp;tid=976040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如何开发插件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代码示例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627534"/>
            <a:ext cx="6415238" cy="301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4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798017" y="2870503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单据转换插件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339752" y="2938711"/>
            <a:ext cx="3264976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2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5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4" name="TextBox 35"/>
          <p:cNvSpPr txBox="1"/>
          <p:nvPr>
            <p:custDataLst>
              <p:tags r:id="rId7"/>
            </p:custDataLst>
          </p:nvPr>
        </p:nvSpPr>
        <p:spPr>
          <a:xfrm>
            <a:off x="1798017" y="2870503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概述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单据转换插件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2339752" y="2938711"/>
            <a:ext cx="3264976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  <a:endParaRPr lang="en-US" sz="1200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4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212013" cy="576263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单据转换特性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203636" y="771550"/>
            <a:ext cx="2745304" cy="1647182"/>
          </a:xfrm>
          <a:custGeom>
            <a:avLst/>
            <a:gdLst>
              <a:gd name="connsiteX0" fmla="*/ 0 w 2745304"/>
              <a:gd name="connsiteY0" fmla="*/ 0 h 1647182"/>
              <a:gd name="connsiteX1" fmla="*/ 2745304 w 2745304"/>
              <a:gd name="connsiteY1" fmla="*/ 0 h 1647182"/>
              <a:gd name="connsiteX2" fmla="*/ 2745304 w 2745304"/>
              <a:gd name="connsiteY2" fmla="*/ 1647182 h 1647182"/>
              <a:gd name="connsiteX3" fmla="*/ 0 w 2745304"/>
              <a:gd name="connsiteY3" fmla="*/ 1647182 h 1647182"/>
              <a:gd name="connsiteX4" fmla="*/ 0 w 2745304"/>
              <a:gd name="connsiteY4" fmla="*/ 0 h 164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304" h="1647182">
                <a:moveTo>
                  <a:pt x="0" y="0"/>
                </a:moveTo>
                <a:lnTo>
                  <a:pt x="2745304" y="0"/>
                </a:lnTo>
                <a:lnTo>
                  <a:pt x="2745304" y="1647182"/>
                </a:lnTo>
                <a:lnTo>
                  <a:pt x="0" y="164718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6200" tIns="76200" rIns="76200" bIns="76200" spcCol="1270" anchor="ctr"/>
          <a:lstStyle/>
          <a:p>
            <a:pPr algn="ctr" defTabSz="8890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多套转换规则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3223471" y="771550"/>
            <a:ext cx="2745304" cy="1647182"/>
          </a:xfrm>
          <a:custGeom>
            <a:avLst/>
            <a:gdLst>
              <a:gd name="connsiteX0" fmla="*/ 0 w 2745304"/>
              <a:gd name="connsiteY0" fmla="*/ 0 h 1647182"/>
              <a:gd name="connsiteX1" fmla="*/ 2745304 w 2745304"/>
              <a:gd name="connsiteY1" fmla="*/ 0 h 1647182"/>
              <a:gd name="connsiteX2" fmla="*/ 2745304 w 2745304"/>
              <a:gd name="connsiteY2" fmla="*/ 1647182 h 1647182"/>
              <a:gd name="connsiteX3" fmla="*/ 0 w 2745304"/>
              <a:gd name="connsiteY3" fmla="*/ 1647182 h 1647182"/>
              <a:gd name="connsiteX4" fmla="*/ 0 w 2745304"/>
              <a:gd name="connsiteY4" fmla="*/ 0 h 164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304" h="1647182">
                <a:moveTo>
                  <a:pt x="0" y="0"/>
                </a:moveTo>
                <a:lnTo>
                  <a:pt x="2745304" y="0"/>
                </a:lnTo>
                <a:lnTo>
                  <a:pt x="2745304" y="1647182"/>
                </a:lnTo>
                <a:lnTo>
                  <a:pt x="0" y="164718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6200" tIns="76200" rIns="76200" bIns="76200" spcCol="1270" anchor="ctr"/>
          <a:lstStyle/>
          <a:p>
            <a:pPr algn="ctr" defTabSz="8890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拆</a:t>
            </a:r>
            <a:r>
              <a:rPr lang="zh-CN" altLang="en-US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zh-CN" altLang="en-US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分录</a:t>
            </a:r>
            <a:r>
              <a:rPr lang="zh-CN" altLang="en-US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行合并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243306" y="771550"/>
            <a:ext cx="2745304" cy="1647182"/>
          </a:xfrm>
          <a:custGeom>
            <a:avLst/>
            <a:gdLst>
              <a:gd name="connsiteX0" fmla="*/ 0 w 2745304"/>
              <a:gd name="connsiteY0" fmla="*/ 0 h 1647182"/>
              <a:gd name="connsiteX1" fmla="*/ 2745304 w 2745304"/>
              <a:gd name="connsiteY1" fmla="*/ 0 h 1647182"/>
              <a:gd name="connsiteX2" fmla="*/ 2745304 w 2745304"/>
              <a:gd name="connsiteY2" fmla="*/ 1647182 h 1647182"/>
              <a:gd name="connsiteX3" fmla="*/ 0 w 2745304"/>
              <a:gd name="connsiteY3" fmla="*/ 1647182 h 1647182"/>
              <a:gd name="connsiteX4" fmla="*/ 0 w 2745304"/>
              <a:gd name="connsiteY4" fmla="*/ 0 h 164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304" h="1647182">
                <a:moveTo>
                  <a:pt x="0" y="0"/>
                </a:moveTo>
                <a:lnTo>
                  <a:pt x="2745304" y="0"/>
                </a:lnTo>
                <a:lnTo>
                  <a:pt x="2745304" y="1647182"/>
                </a:lnTo>
                <a:lnTo>
                  <a:pt x="0" y="164718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6200" tIns="76200" rIns="76200" bIns="76200" spcCol="1270" anchor="ctr"/>
          <a:lstStyle/>
          <a:p>
            <a:pPr algn="ctr" defTabSz="8890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多种</a:t>
            </a:r>
            <a:r>
              <a:rPr lang="zh-CN" altLang="en-US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字段映射方式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79512" y="3132063"/>
            <a:ext cx="2745304" cy="1647182"/>
          </a:xfrm>
          <a:custGeom>
            <a:avLst/>
            <a:gdLst>
              <a:gd name="connsiteX0" fmla="*/ 0 w 2745304"/>
              <a:gd name="connsiteY0" fmla="*/ 0 h 1647182"/>
              <a:gd name="connsiteX1" fmla="*/ 2745304 w 2745304"/>
              <a:gd name="connsiteY1" fmla="*/ 0 h 1647182"/>
              <a:gd name="connsiteX2" fmla="*/ 2745304 w 2745304"/>
              <a:gd name="connsiteY2" fmla="*/ 1647182 h 1647182"/>
              <a:gd name="connsiteX3" fmla="*/ 0 w 2745304"/>
              <a:gd name="connsiteY3" fmla="*/ 1647182 h 1647182"/>
              <a:gd name="connsiteX4" fmla="*/ 0 w 2745304"/>
              <a:gd name="connsiteY4" fmla="*/ 0 h 164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304" h="1647182">
                <a:moveTo>
                  <a:pt x="0" y="0"/>
                </a:moveTo>
                <a:lnTo>
                  <a:pt x="2745304" y="0"/>
                </a:lnTo>
                <a:lnTo>
                  <a:pt x="2745304" y="1647182"/>
                </a:lnTo>
                <a:lnTo>
                  <a:pt x="0" y="164718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6200" tIns="76200" rIns="76200" bIns="76200" spcCol="1270" anchor="ctr"/>
          <a:lstStyle/>
          <a:p>
            <a:pPr algn="ctr" defTabSz="8890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携带时灵活筛选数据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223471" y="3153291"/>
            <a:ext cx="2745304" cy="1647182"/>
          </a:xfrm>
          <a:custGeom>
            <a:avLst/>
            <a:gdLst>
              <a:gd name="connsiteX0" fmla="*/ 0 w 2745304"/>
              <a:gd name="connsiteY0" fmla="*/ 0 h 1647182"/>
              <a:gd name="connsiteX1" fmla="*/ 2745304 w 2745304"/>
              <a:gd name="connsiteY1" fmla="*/ 0 h 1647182"/>
              <a:gd name="connsiteX2" fmla="*/ 2745304 w 2745304"/>
              <a:gd name="connsiteY2" fmla="*/ 1647182 h 1647182"/>
              <a:gd name="connsiteX3" fmla="*/ 0 w 2745304"/>
              <a:gd name="connsiteY3" fmla="*/ 1647182 h 1647182"/>
              <a:gd name="connsiteX4" fmla="*/ 0 w 2745304"/>
              <a:gd name="connsiteY4" fmla="*/ 0 h 164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304" h="1647182">
                <a:moveTo>
                  <a:pt x="0" y="0"/>
                </a:moveTo>
                <a:lnTo>
                  <a:pt x="2745304" y="0"/>
                </a:lnTo>
                <a:lnTo>
                  <a:pt x="2745304" y="1647182"/>
                </a:lnTo>
                <a:lnTo>
                  <a:pt x="0" y="164718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6200" tIns="76200" rIns="76200" bIns="76200" spcCol="1270" anchor="ctr"/>
          <a:lstStyle/>
          <a:p>
            <a:pPr algn="ctr" defTabSz="8890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提供表单服务策略，进行表单数据预置处理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6243306" y="3153291"/>
            <a:ext cx="2745304" cy="1647182"/>
          </a:xfrm>
          <a:custGeom>
            <a:avLst/>
            <a:gdLst>
              <a:gd name="connsiteX0" fmla="*/ 0 w 2745304"/>
              <a:gd name="connsiteY0" fmla="*/ 0 h 1647182"/>
              <a:gd name="connsiteX1" fmla="*/ 2745304 w 2745304"/>
              <a:gd name="connsiteY1" fmla="*/ 0 h 1647182"/>
              <a:gd name="connsiteX2" fmla="*/ 2745304 w 2745304"/>
              <a:gd name="connsiteY2" fmla="*/ 1647182 h 1647182"/>
              <a:gd name="connsiteX3" fmla="*/ 0 w 2745304"/>
              <a:gd name="connsiteY3" fmla="*/ 1647182 h 1647182"/>
              <a:gd name="connsiteX4" fmla="*/ 0 w 2745304"/>
              <a:gd name="connsiteY4" fmla="*/ 0 h 164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304" h="1647182">
                <a:moveTo>
                  <a:pt x="0" y="0"/>
                </a:moveTo>
                <a:lnTo>
                  <a:pt x="2745304" y="0"/>
                </a:lnTo>
                <a:lnTo>
                  <a:pt x="2745304" y="1647182"/>
                </a:lnTo>
                <a:lnTo>
                  <a:pt x="0" y="164718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effectLst>
            <a:glow rad="63500">
              <a:schemeClr val="accent4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6200" tIns="76200" rIns="76200" bIns="76200" spcCol="1270" anchor="ctr"/>
          <a:lstStyle/>
          <a:p>
            <a:pPr algn="ctr" defTabSz="8890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灵活</a:t>
            </a:r>
            <a:r>
              <a:rPr lang="zh-CN" altLang="en-US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的扩展管理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6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212013" cy="576263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单据转换主界面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613049"/>
            <a:ext cx="6271097" cy="4454639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流程图: 过程 3"/>
          <p:cNvSpPr/>
          <p:nvPr/>
        </p:nvSpPr>
        <p:spPr>
          <a:xfrm>
            <a:off x="1403647" y="828949"/>
            <a:ext cx="1382551" cy="4300065"/>
          </a:xfrm>
          <a:prstGeom prst="flowChartProcess">
            <a:avLst/>
          </a:prstGeom>
          <a:noFill/>
          <a:ln w="25400" cap="sq" cmpd="sng">
            <a:solidFill>
              <a:srgbClr val="FF0000"/>
            </a:solidFill>
            <a:round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2848545" y="828949"/>
            <a:ext cx="4826200" cy="4300065"/>
          </a:xfrm>
          <a:prstGeom prst="flowChartProcess">
            <a:avLst/>
          </a:prstGeom>
          <a:noFill/>
          <a:ln w="25400" cmpd="sng"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1188269" y="3796903"/>
            <a:ext cx="1660275" cy="662110"/>
          </a:xfrm>
          <a:prstGeom prst="wedgeRoundRectCallout">
            <a:avLst>
              <a:gd name="adj1" fmla="val -22534"/>
              <a:gd name="adj2" fmla="val -87433"/>
              <a:gd name="adj3" fmla="val 16667"/>
            </a:avLst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FF6600"/>
                </a:solidFill>
                <a:ea typeface="微软雅黑" pitchFamily="34" charset="-122"/>
              </a:rPr>
              <a:t>转换关系列表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291956" y="3723878"/>
            <a:ext cx="1660276" cy="662110"/>
          </a:xfrm>
          <a:prstGeom prst="wedgeRoundRectCallout">
            <a:avLst>
              <a:gd name="adj1" fmla="val -22534"/>
              <a:gd name="adj2" fmla="val -87433"/>
              <a:gd name="adj3" fmla="val 16667"/>
            </a:avLst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FF6600"/>
                </a:solidFill>
                <a:ea typeface="微软雅黑" pitchFamily="34" charset="-122"/>
              </a:rPr>
              <a:t>转换规则设置</a:t>
            </a:r>
          </a:p>
        </p:txBody>
      </p:sp>
    </p:spTree>
    <p:extLst>
      <p:ext uri="{BB962C8B-B14F-4D97-AF65-F5344CB8AC3E}">
        <p14:creationId xmlns:p14="http://schemas.microsoft.com/office/powerpoint/2010/main" val="381066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212013" cy="576263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自动拆单、行合并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9"/>
          <p:cNvSpPr>
            <a:spLocks/>
          </p:cNvSpPr>
          <p:nvPr/>
        </p:nvSpPr>
        <p:spPr bwMode="auto">
          <a:xfrm>
            <a:off x="1806659" y="744074"/>
            <a:ext cx="60132" cy="3494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0" y="0"/>
              </a:cxn>
              <a:cxn ang="0">
                <a:pos x="0" y="32"/>
              </a:cxn>
              <a:cxn ang="0">
                <a:pos x="0" y="32"/>
              </a:cxn>
            </a:cxnLst>
            <a:rect l="0" t="0" r="r" b="b"/>
            <a:pathLst>
              <a:path w="40" h="32">
                <a:moveTo>
                  <a:pt x="0" y="32"/>
                </a:moveTo>
                <a:lnTo>
                  <a:pt x="40" y="0"/>
                </a:lnTo>
                <a:lnTo>
                  <a:pt x="0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5BAC"/>
          </a:solidFill>
          <a:ln w="9525">
            <a:noFill/>
            <a:round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perspectiveFront"/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kumimoji="1" lang="zh-CN" altLang="en-US" b="1">
              <a:solidFill>
                <a:srgbClr val="FFFFFF"/>
              </a:solidFill>
              <a:latin typeface="宋体"/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729018"/>
            <a:ext cx="2232248" cy="35165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功能亮点与价值</a:t>
            </a:r>
            <a:endParaRPr kumimoji="1" lang="zh-CN" altLang="en-US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1275606"/>
            <a:ext cx="2304256" cy="284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044700">
              <a:lnSpc>
                <a:spcPct val="90000"/>
              </a:lnSpc>
              <a:spcAft>
                <a:spcPct val="35000"/>
              </a:spcAft>
            </a:pPr>
            <a:r>
              <a:rPr kumimoji="1"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  <a:endParaRPr kumimoji="1"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支持三种分组策略：一对一、多对一、按规则分组</a:t>
            </a:r>
            <a:r>
              <a:rPr lang="zh-CN" altLang="en-US" sz="1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合并</a:t>
            </a:r>
            <a:r>
              <a:rPr kumimoji="1" lang="zh-CN" altLang="en-US" sz="1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合并时数据处理规则来自字段映射关系中“转换处理”的设置。包括合计、平均值、计数、最大值、</a:t>
            </a:r>
            <a:r>
              <a:rPr lang="zh-CN" altLang="en-US" sz="1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最小值</a:t>
            </a:r>
            <a:r>
              <a:rPr kumimoji="1" lang="zh-CN" altLang="en-US" sz="1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044700">
              <a:lnSpc>
                <a:spcPct val="90000"/>
              </a:lnSpc>
              <a:spcAft>
                <a:spcPct val="35000"/>
              </a:spcAft>
            </a:pPr>
            <a:r>
              <a:rPr kumimoji="1"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业务价值</a:t>
            </a:r>
            <a:endParaRPr kumimoji="1"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多张上游单据批量进行单据转换时，下游单据按照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规则自动拆分单据、合并分录行</a:t>
            </a:r>
            <a:r>
              <a:rPr kumimoji="1" lang="zh-CN" altLang="en-US" sz="1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kumimoji="1"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912597999"/>
              </p:ext>
            </p:extLst>
          </p:nvPr>
        </p:nvGraphicFramePr>
        <p:xfrm>
          <a:off x="2735436" y="833809"/>
          <a:ext cx="5688632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27784" y="2322289"/>
            <a:ext cx="5940425" cy="262572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9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212013" cy="576263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多种携带方式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19"/>
          <p:cNvSpPr>
            <a:spLocks/>
          </p:cNvSpPr>
          <p:nvPr/>
        </p:nvSpPr>
        <p:spPr bwMode="auto">
          <a:xfrm>
            <a:off x="1806659" y="744074"/>
            <a:ext cx="60132" cy="3494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0" y="0"/>
              </a:cxn>
              <a:cxn ang="0">
                <a:pos x="0" y="32"/>
              </a:cxn>
              <a:cxn ang="0">
                <a:pos x="0" y="32"/>
              </a:cxn>
            </a:cxnLst>
            <a:rect l="0" t="0" r="r" b="b"/>
            <a:pathLst>
              <a:path w="40" h="32">
                <a:moveTo>
                  <a:pt x="0" y="32"/>
                </a:moveTo>
                <a:lnTo>
                  <a:pt x="40" y="0"/>
                </a:lnTo>
                <a:lnTo>
                  <a:pt x="0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5BAC"/>
          </a:solidFill>
          <a:ln w="9525">
            <a:noFill/>
            <a:round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perspectiveFront"/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kumimoji="1" lang="zh-CN" altLang="en-US" b="1">
              <a:solidFill>
                <a:srgbClr val="FFFFFF"/>
              </a:solidFill>
              <a:latin typeface="宋体"/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729018"/>
            <a:ext cx="2232248" cy="35165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功能亮点与价值</a:t>
            </a:r>
            <a:endParaRPr kumimoji="1" lang="zh-CN" altLang="en-US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1275606"/>
            <a:ext cx="2304256" cy="257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044700">
              <a:lnSpc>
                <a:spcPct val="90000"/>
              </a:lnSpc>
              <a:spcAft>
                <a:spcPct val="35000"/>
              </a:spcAft>
            </a:pPr>
            <a:r>
              <a:rPr kumimoji="1"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  <a:endParaRPr kumimoji="1"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映射上游单据字段；</a:t>
            </a: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映射上游单据基础资料字段的属性值；</a:t>
            </a: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映射自定义</a:t>
            </a:r>
            <a:r>
              <a:rPr kumimoji="1" lang="zh-CN" altLang="en-US" sz="1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公式。</a:t>
            </a:r>
            <a:endParaRPr kumimoji="1"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044700">
              <a:lnSpc>
                <a:spcPct val="90000"/>
              </a:lnSpc>
              <a:spcAft>
                <a:spcPct val="35000"/>
              </a:spcAft>
            </a:pPr>
            <a:r>
              <a:rPr kumimoji="1"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业务价值</a:t>
            </a:r>
            <a:endParaRPr kumimoji="1"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将上游单据的</a:t>
            </a:r>
            <a:r>
              <a:rPr lang="zh-CN" altLang="en-US" sz="1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字段、字段属性、字段计算结果携带</a:t>
            </a: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到下游单据</a:t>
            </a:r>
            <a:r>
              <a:rPr kumimoji="1" lang="zh-CN" altLang="en-US" sz="1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kumimoji="1"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8" descr="字段映射关系-映射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96" y="844004"/>
            <a:ext cx="482441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标注 9"/>
          <p:cNvSpPr/>
          <p:nvPr/>
        </p:nvSpPr>
        <p:spPr>
          <a:xfrm>
            <a:off x="6725121" y="2931567"/>
            <a:ext cx="2124075" cy="1081087"/>
          </a:xfrm>
          <a:prstGeom prst="wedgeRoundRectCallout">
            <a:avLst>
              <a:gd name="adj1" fmla="val -22534"/>
              <a:gd name="adj2" fmla="val -87433"/>
              <a:gd name="adj3" fmla="val 16667"/>
            </a:avLst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FF6600"/>
                </a:solidFill>
                <a:ea typeface="微软雅黑" pitchFamily="34" charset="-122"/>
              </a:rPr>
              <a:t>弹出窗口选择映射字段，作为携带数据来源</a:t>
            </a:r>
          </a:p>
        </p:txBody>
      </p:sp>
      <p:pic>
        <p:nvPicPr>
          <p:cNvPr id="11" name="图片 10" descr="字段映射关系-公式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99542"/>
            <a:ext cx="6221412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标注 11"/>
          <p:cNvSpPr/>
          <p:nvPr/>
        </p:nvSpPr>
        <p:spPr>
          <a:xfrm>
            <a:off x="6005984" y="3723729"/>
            <a:ext cx="2016125" cy="936625"/>
          </a:xfrm>
          <a:prstGeom prst="wedgeRoundRectCallout">
            <a:avLst>
              <a:gd name="adj1" fmla="val -22534"/>
              <a:gd name="adj2" fmla="val -87433"/>
              <a:gd name="adj3" fmla="val 16667"/>
            </a:avLst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FF6600"/>
                </a:solidFill>
                <a:ea typeface="微软雅黑" pitchFamily="34" charset="-122"/>
              </a:rPr>
              <a:t>使用自定义公式映射，且可以映射常量。</a:t>
            </a:r>
          </a:p>
        </p:txBody>
      </p:sp>
    </p:spTree>
    <p:extLst>
      <p:ext uri="{BB962C8B-B14F-4D97-AF65-F5344CB8AC3E}">
        <p14:creationId xmlns:p14="http://schemas.microsoft.com/office/powerpoint/2010/main" val="213317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212013" cy="5762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灵活筛选数据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Freeform 19"/>
          <p:cNvSpPr>
            <a:spLocks/>
          </p:cNvSpPr>
          <p:nvPr/>
        </p:nvSpPr>
        <p:spPr bwMode="auto">
          <a:xfrm>
            <a:off x="1806659" y="744074"/>
            <a:ext cx="60132" cy="3494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0" y="0"/>
              </a:cxn>
              <a:cxn ang="0">
                <a:pos x="0" y="32"/>
              </a:cxn>
              <a:cxn ang="0">
                <a:pos x="0" y="32"/>
              </a:cxn>
            </a:cxnLst>
            <a:rect l="0" t="0" r="r" b="b"/>
            <a:pathLst>
              <a:path w="40" h="32">
                <a:moveTo>
                  <a:pt x="0" y="32"/>
                </a:moveTo>
                <a:lnTo>
                  <a:pt x="40" y="0"/>
                </a:lnTo>
                <a:lnTo>
                  <a:pt x="0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5BAC"/>
          </a:solidFill>
          <a:ln w="9525">
            <a:noFill/>
            <a:round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perspectiveFront"/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kumimoji="1" lang="zh-CN" altLang="en-US" b="1">
              <a:solidFill>
                <a:srgbClr val="FFFFFF"/>
              </a:solidFill>
              <a:latin typeface="宋体"/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729018"/>
            <a:ext cx="2232248" cy="35165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功能亮点与价值</a:t>
            </a:r>
            <a:endParaRPr kumimoji="1" lang="zh-CN" altLang="en-US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1275606"/>
            <a:ext cx="2304256" cy="274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044700">
              <a:lnSpc>
                <a:spcPct val="90000"/>
              </a:lnSpc>
              <a:spcAft>
                <a:spcPct val="35000"/>
              </a:spcAft>
            </a:pPr>
            <a:r>
              <a:rPr kumimoji="1"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  <a:endParaRPr kumimoji="1"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过滤条件支持字段与字段值比较、字段与字段比较。</a:t>
            </a: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自定义不满足选单条件策略的提示信息。</a:t>
            </a: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智能分析携带失败原因。。</a:t>
            </a:r>
          </a:p>
          <a:p>
            <a:pPr defTabSz="2044700">
              <a:lnSpc>
                <a:spcPct val="90000"/>
              </a:lnSpc>
              <a:spcAft>
                <a:spcPct val="35000"/>
              </a:spcAft>
            </a:pPr>
            <a:r>
              <a:rPr kumimoji="1" lang="zh-CN" altLang="en-US" sz="1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kumimoji="1"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endParaRPr kumimoji="1"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从客户批量选择的大量数据中，只将符合业务要求的数据携带生成下游单据。</a:t>
            </a:r>
            <a:endParaRPr kumimoji="1"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044700"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kumimoji="1"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8" descr="选单条件策略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87896"/>
            <a:ext cx="62531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标注 9"/>
          <p:cNvSpPr/>
          <p:nvPr/>
        </p:nvSpPr>
        <p:spPr>
          <a:xfrm>
            <a:off x="4956646" y="3508846"/>
            <a:ext cx="2665413" cy="1366838"/>
          </a:xfrm>
          <a:prstGeom prst="wedgeRoundRectCallout">
            <a:avLst>
              <a:gd name="adj1" fmla="val -22228"/>
              <a:gd name="adj2" fmla="val -80418"/>
              <a:gd name="adj3" fmla="val 16667"/>
            </a:avLst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FF6600"/>
                </a:solidFill>
                <a:ea typeface="微软雅黑" pitchFamily="34" charset="-122"/>
              </a:rPr>
              <a:t>转换时只携带符合条件的数据</a:t>
            </a:r>
          </a:p>
        </p:txBody>
      </p:sp>
      <p:pic>
        <p:nvPicPr>
          <p:cNvPr id="11" name="图片 10" descr="选单条件策略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87896"/>
            <a:ext cx="62531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2653184" y="627534"/>
            <a:ext cx="6227762" cy="446563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08772"/>
              </p:ext>
            </p:extLst>
          </p:nvPr>
        </p:nvGraphicFramePr>
        <p:xfrm>
          <a:off x="2724621" y="771996"/>
          <a:ext cx="6078538" cy="153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635"/>
                <a:gridCol w="1519635"/>
                <a:gridCol w="1313264"/>
                <a:gridCol w="1726004"/>
              </a:tblGrid>
              <a:tr h="383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单据编号</a:t>
                      </a:r>
                      <a:endParaRPr lang="zh-CN" altLang="en-US" sz="1800" dirty="0">
                        <a:solidFill>
                          <a:schemeClr val="tx1"/>
                        </a:solidFill>
                        <a:ea typeface="微软雅黑" pitchFamily="34" charset="-122"/>
                      </a:endParaRPr>
                    </a:p>
                  </a:txBody>
                  <a:tcPr marL="91446" marR="91446" marT="45741" marB="4574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ea typeface="微软雅黑" pitchFamily="34" charset="-122"/>
                        </a:rPr>
                        <a:t>物料</a:t>
                      </a:r>
                      <a:endParaRPr lang="zh-CN" altLang="en-US" sz="1800" dirty="0">
                        <a:solidFill>
                          <a:schemeClr val="bg1"/>
                        </a:solidFill>
                        <a:ea typeface="微软雅黑" pitchFamily="34" charset="-122"/>
                      </a:endParaRPr>
                    </a:p>
                  </a:txBody>
                  <a:tcPr marL="91446" marR="91446" marT="45741" marB="4574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ea typeface="微软雅黑" pitchFamily="34" charset="-122"/>
                        </a:rPr>
                        <a:t>采购数量</a:t>
                      </a:r>
                    </a:p>
                  </a:txBody>
                  <a:tcPr marL="91446" marR="91446" marT="45741" marB="4574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ea typeface="微软雅黑" pitchFamily="34" charset="-122"/>
                        </a:rPr>
                        <a:t>业务状态</a:t>
                      </a:r>
                    </a:p>
                  </a:txBody>
                  <a:tcPr marL="91446" marR="91446" marT="45741" marB="4574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3381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微软雅黑" pitchFamily="34" charset="-122"/>
                        </a:rPr>
                        <a:t>A01</a:t>
                      </a:r>
                      <a:endParaRPr lang="zh-CN" altLang="en-US" sz="1800" dirty="0">
                        <a:ea typeface="微软雅黑" pitchFamily="34" charset="-122"/>
                      </a:endParaRPr>
                    </a:p>
                  </a:txBody>
                  <a:tcPr marL="91446" marR="91446" marT="45741" marB="4574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微软雅黑" pitchFamily="34" charset="-122"/>
                        </a:rPr>
                        <a:t>手机</a:t>
                      </a:r>
                      <a:endParaRPr lang="zh-CN" altLang="en-US" sz="1800" dirty="0">
                        <a:ea typeface="微软雅黑" pitchFamily="34" charset="-122"/>
                      </a:endParaRPr>
                    </a:p>
                  </a:txBody>
                  <a:tcPr marL="91446" marR="91446" marT="45741" marB="457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微软雅黑" pitchFamily="34" charset="-122"/>
                        </a:rPr>
                        <a:t>100</a:t>
                      </a:r>
                      <a:endParaRPr lang="zh-CN" altLang="en-US" sz="1800" dirty="0">
                        <a:ea typeface="微软雅黑" pitchFamily="34" charset="-122"/>
                      </a:endParaRPr>
                    </a:p>
                  </a:txBody>
                  <a:tcPr marL="91446" marR="91446" marT="45741" marB="4574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微软雅黑" pitchFamily="34" charset="-122"/>
                        </a:rPr>
                        <a:t>已关闭</a:t>
                      </a:r>
                      <a:endParaRPr lang="zh-CN" altLang="en-US" sz="1800" dirty="0">
                        <a:ea typeface="微软雅黑" pitchFamily="34" charset="-122"/>
                      </a:endParaRPr>
                    </a:p>
                  </a:txBody>
                  <a:tcPr marL="91446" marR="91446" marT="45741" marB="45741"/>
                </a:tc>
              </a:tr>
              <a:tr h="383381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itchFamily="34" charset="-122"/>
                      </a:endParaRPr>
                    </a:p>
                  </a:txBody>
                  <a:tcPr marL="91446" marR="91446" marT="45741" marB="4574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微软雅黑" pitchFamily="34" charset="-122"/>
                        </a:rPr>
                        <a:t>电脑</a:t>
                      </a:r>
                      <a:endParaRPr lang="zh-CN" altLang="en-US" sz="1800" dirty="0">
                        <a:ea typeface="微软雅黑" pitchFamily="34" charset="-122"/>
                      </a:endParaRPr>
                    </a:p>
                  </a:txBody>
                  <a:tcPr marL="91446" marR="91446" marT="45741" marB="457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微软雅黑" pitchFamily="34" charset="-122"/>
                        </a:rPr>
                        <a:t>200</a:t>
                      </a:r>
                      <a:endParaRPr lang="zh-CN" altLang="en-US" sz="1800" dirty="0">
                        <a:ea typeface="微软雅黑" pitchFamily="34" charset="-122"/>
                      </a:endParaRPr>
                    </a:p>
                  </a:txBody>
                  <a:tcPr marL="91446" marR="91446" marT="45741" marB="4574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微软雅黑" pitchFamily="34" charset="-122"/>
                        </a:rPr>
                        <a:t>已关闭</a:t>
                      </a:r>
                      <a:endParaRPr lang="zh-CN" altLang="en-US" sz="1800" dirty="0">
                        <a:ea typeface="微软雅黑" pitchFamily="34" charset="-122"/>
                      </a:endParaRPr>
                    </a:p>
                  </a:txBody>
                  <a:tcPr marL="91446" marR="91446" marT="45741" marB="45741"/>
                </a:tc>
              </a:tr>
              <a:tr h="383381"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itchFamily="34" charset="-122"/>
                      </a:endParaRPr>
                    </a:p>
                  </a:txBody>
                  <a:tcPr marL="91446" marR="91446" marT="45741" marB="4574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微软雅黑" pitchFamily="34" charset="-122"/>
                        </a:rPr>
                        <a:t>相机</a:t>
                      </a:r>
                      <a:endParaRPr lang="zh-CN" altLang="en-US" sz="1800" dirty="0">
                        <a:ea typeface="微软雅黑" pitchFamily="34" charset="-122"/>
                      </a:endParaRPr>
                    </a:p>
                  </a:txBody>
                  <a:tcPr marL="91446" marR="91446" marT="45741" marB="4574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微软雅黑" pitchFamily="34" charset="-122"/>
                        </a:rPr>
                        <a:t>300</a:t>
                      </a:r>
                      <a:endParaRPr lang="zh-CN" altLang="en-US" sz="1800" dirty="0">
                        <a:ea typeface="微软雅黑" pitchFamily="34" charset="-122"/>
                      </a:endParaRPr>
                    </a:p>
                  </a:txBody>
                  <a:tcPr marL="91446" marR="91446" marT="45741" marB="4574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微软雅黑" pitchFamily="34" charset="-122"/>
                        </a:rPr>
                        <a:t>正常</a:t>
                      </a:r>
                      <a:endParaRPr lang="zh-CN" altLang="en-US" sz="1800" dirty="0">
                        <a:ea typeface="微软雅黑" pitchFamily="34" charset="-122"/>
                      </a:endParaRPr>
                    </a:p>
                  </a:txBody>
                  <a:tcPr marL="91446" marR="91446" marT="45741" marB="45741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684807"/>
              </p:ext>
            </p:extLst>
          </p:nvPr>
        </p:nvGraphicFramePr>
        <p:xfrm>
          <a:off x="2724621" y="3580284"/>
          <a:ext cx="6078538" cy="7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635"/>
                <a:gridCol w="1519635"/>
                <a:gridCol w="1313264"/>
                <a:gridCol w="1726004"/>
              </a:tblGrid>
              <a:tr h="4156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ea typeface="微软雅黑" pitchFamily="34" charset="-122"/>
                        </a:rPr>
                        <a:t>单据编号</a:t>
                      </a:r>
                      <a:endParaRPr lang="zh-CN" altLang="en-US" sz="1800" dirty="0">
                        <a:solidFill>
                          <a:schemeClr val="tx1"/>
                        </a:solidFill>
                        <a:ea typeface="微软雅黑" pitchFamily="34" charset="-122"/>
                      </a:endParaRPr>
                    </a:p>
                  </a:txBody>
                  <a:tcPr marL="91446" marR="91446" marT="45675" marB="4567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ea typeface="微软雅黑" pitchFamily="34" charset="-122"/>
                        </a:rPr>
                        <a:t>物料</a:t>
                      </a:r>
                      <a:endParaRPr lang="zh-CN" altLang="en-US" sz="1800" dirty="0">
                        <a:solidFill>
                          <a:schemeClr val="bg1"/>
                        </a:solidFill>
                        <a:ea typeface="微软雅黑" pitchFamily="34" charset="-122"/>
                      </a:endParaRPr>
                    </a:p>
                  </a:txBody>
                  <a:tcPr marL="91446" marR="91446" marT="45675" marB="4567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ea typeface="微软雅黑" pitchFamily="34" charset="-122"/>
                        </a:rPr>
                        <a:t>入库数量</a:t>
                      </a:r>
                    </a:p>
                  </a:txBody>
                  <a:tcPr marL="91446" marR="91446" marT="45675" marB="4567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ea typeface="微软雅黑" pitchFamily="34" charset="-122"/>
                      </a:endParaRPr>
                    </a:p>
                  </a:txBody>
                  <a:tcPr marL="91446" marR="91446" marT="45675" marB="4567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2826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微软雅黑" pitchFamily="34" charset="-122"/>
                        </a:rPr>
                        <a:t>B01</a:t>
                      </a:r>
                      <a:endParaRPr lang="zh-CN" altLang="en-US" sz="1800" dirty="0">
                        <a:ea typeface="微软雅黑" pitchFamily="34" charset="-122"/>
                      </a:endParaRPr>
                    </a:p>
                  </a:txBody>
                  <a:tcPr marL="91446" marR="91446" marT="45675" marB="4567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a typeface="微软雅黑" pitchFamily="34" charset="-122"/>
                        </a:rPr>
                        <a:t>相机</a:t>
                      </a:r>
                      <a:endParaRPr lang="zh-CN" altLang="en-US" sz="1800" dirty="0">
                        <a:ea typeface="微软雅黑" pitchFamily="34" charset="-122"/>
                      </a:endParaRPr>
                    </a:p>
                  </a:txBody>
                  <a:tcPr marL="91446" marR="91446" marT="45675" marB="4567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微软雅黑" pitchFamily="34" charset="-122"/>
                        </a:rPr>
                        <a:t>300</a:t>
                      </a:r>
                      <a:endParaRPr lang="zh-CN" altLang="en-US" sz="1800" dirty="0">
                        <a:ea typeface="微软雅黑" pitchFamily="34" charset="-122"/>
                      </a:endParaRPr>
                    </a:p>
                  </a:txBody>
                  <a:tcPr marL="91446" marR="91446" marT="45675" marB="45675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ea typeface="微软雅黑" pitchFamily="34" charset="-122"/>
                      </a:endParaRPr>
                    </a:p>
                  </a:txBody>
                  <a:tcPr marL="91446" marR="91446" marT="45675" marB="45675"/>
                </a:tc>
              </a:tr>
            </a:tbl>
          </a:graphicData>
        </a:graphic>
      </p:graphicFrame>
      <p:sp>
        <p:nvSpPr>
          <p:cNvPr id="15" name="下箭头 14"/>
          <p:cNvSpPr/>
          <p:nvPr/>
        </p:nvSpPr>
        <p:spPr>
          <a:xfrm>
            <a:off x="5532909" y="2427759"/>
            <a:ext cx="525462" cy="103981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964709" y="2572221"/>
            <a:ext cx="1944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选单条件策略：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业务状态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正常</a:t>
            </a:r>
          </a:p>
        </p:txBody>
      </p:sp>
      <p:pic>
        <p:nvPicPr>
          <p:cNvPr id="17" name="Picture 6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4771" y="648171"/>
            <a:ext cx="6227763" cy="38465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52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heme/theme1.xml><?xml version="1.0" encoding="utf-8"?>
<a:theme xmlns:a="http://schemas.openxmlformats.org/drawingml/2006/main" name="Office 主题">
  <a:themeElements>
    <a:clrScheme name="金蝶配色">
      <a:dk1>
        <a:sysClr val="windowText" lastClr="000000"/>
      </a:dk1>
      <a:lt1>
        <a:sysClr val="window" lastClr="FFFFFF"/>
      </a:lt1>
      <a:dk2>
        <a:srgbClr val="4C4948"/>
      </a:dk2>
      <a:lt2>
        <a:srgbClr val="E7E6E6"/>
      </a:lt2>
      <a:accent1>
        <a:srgbClr val="005BAC"/>
      </a:accent1>
      <a:accent2>
        <a:srgbClr val="00B9EF"/>
      </a:accent2>
      <a:accent3>
        <a:srgbClr val="13AE67"/>
      </a:accent3>
      <a:accent4>
        <a:srgbClr val="F08300"/>
      </a:accent4>
      <a:accent5>
        <a:srgbClr val="005BAC"/>
      </a:accent5>
      <a:accent6>
        <a:srgbClr val="00B9EF"/>
      </a:accent6>
      <a:hlink>
        <a:srgbClr val="13AE67"/>
      </a:hlink>
      <a:folHlink>
        <a:srgbClr val="F083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new_2017(金蝶顾问学院(PPT模板-刘堆花</Template>
  <TotalTime>1683</TotalTime>
  <Words>1070</Words>
  <Application>Microsoft Office PowerPoint</Application>
  <PresentationFormat>全屏显示(16:9)</PresentationFormat>
  <Paragraphs>319</Paragraphs>
  <Slides>30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</vt:lpstr>
      <vt:lpstr>PicObj Class</vt:lpstr>
      <vt:lpstr>金蝶云星空 BOS技术开发培训 -- 单据转换</vt:lpstr>
      <vt:lpstr>课程收益</vt:lpstr>
      <vt:lpstr>PowerPoint 演示文稿</vt:lpstr>
      <vt:lpstr>PowerPoint 演示文稿</vt:lpstr>
      <vt:lpstr>单据转换特性</vt:lpstr>
      <vt:lpstr>单据转换主界面</vt:lpstr>
      <vt:lpstr>自动拆单、行合并</vt:lpstr>
      <vt:lpstr>多种携带方式</vt:lpstr>
      <vt:lpstr>灵活筛选数据</vt:lpstr>
      <vt:lpstr>表单服务策略</vt:lpstr>
      <vt:lpstr>灵活的扩展管理</vt:lpstr>
      <vt:lpstr>PowerPoint 演示文稿</vt:lpstr>
      <vt:lpstr>单据转换插件 – 创建插件</vt:lpstr>
      <vt:lpstr>单据转换插件 – 创建插件</vt:lpstr>
      <vt:lpstr>单据转换插件 – 插件注册</vt:lpstr>
      <vt:lpstr>单据转换插件 – 接口结构</vt:lpstr>
      <vt:lpstr>如何开发插件 – 接口结构</vt:lpstr>
      <vt:lpstr>如何开发插件 – 接口结构</vt:lpstr>
      <vt:lpstr>如何开发插件 – 接口结构</vt:lpstr>
      <vt:lpstr>如何开发插件 – 接口结构</vt:lpstr>
      <vt:lpstr>如何开发插件 – 接口结构</vt:lpstr>
      <vt:lpstr>如何开发插件 – 接口结构</vt:lpstr>
      <vt:lpstr>如何开发插件 – 接口结构</vt:lpstr>
      <vt:lpstr>如何开发插件 – 接口结构</vt:lpstr>
      <vt:lpstr>PowerPoint 演示文稿</vt:lpstr>
      <vt:lpstr>如何开发插件 – 代码示例</vt:lpstr>
      <vt:lpstr>如何开发插件 – 代码示例</vt:lpstr>
      <vt:lpstr>如何开发插件 – 代码示例</vt:lpstr>
      <vt:lpstr>如何开发插件 – 代码示例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K/3 Cloud 技术开发培训 ----BOS 单据转换插件开发</dc:title>
  <dc:creator>Administrator</dc:creator>
  <cp:lastModifiedBy>Windows 用户</cp:lastModifiedBy>
  <cp:revision>66</cp:revision>
  <dcterms:created xsi:type="dcterms:W3CDTF">2017-05-21T14:04:16Z</dcterms:created>
  <dcterms:modified xsi:type="dcterms:W3CDTF">2018-09-03T05:29:41Z</dcterms:modified>
</cp:coreProperties>
</file>