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5" r:id="rId2"/>
  </p:sldMasterIdLst>
  <p:notesMasterIdLst>
    <p:notesMasterId r:id="rId22"/>
  </p:notesMasterIdLst>
  <p:sldIdLst>
    <p:sldId id="256" r:id="rId3"/>
    <p:sldId id="305" r:id="rId4"/>
    <p:sldId id="306" r:id="rId5"/>
    <p:sldId id="307" r:id="rId6"/>
    <p:sldId id="281" r:id="rId7"/>
    <p:sldId id="282" r:id="rId8"/>
    <p:sldId id="283" r:id="rId9"/>
    <p:sldId id="284" r:id="rId10"/>
    <p:sldId id="285" r:id="rId11"/>
    <p:sldId id="309" r:id="rId12"/>
    <p:sldId id="313" r:id="rId13"/>
    <p:sldId id="286" r:id="rId14"/>
    <p:sldId id="287" r:id="rId15"/>
    <p:sldId id="288" r:id="rId16"/>
    <p:sldId id="289" r:id="rId17"/>
    <p:sldId id="290" r:id="rId18"/>
    <p:sldId id="310" r:id="rId19"/>
    <p:sldId id="314" r:id="rId20"/>
    <p:sldId id="27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1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C3355-F1A2-46E0-9FE0-0735A6668BDF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CC154-480B-43EC-BF1A-83116F507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3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C6D93798-0E0D-48C6-8AE2-A9337A63CAC0}" type="slidenum">
              <a:rPr lang="en-US" altLang="zh-CN" sz="1200" smtClean="0">
                <a:latin typeface="Arial" pitchFamily="34" charset="0"/>
              </a:rPr>
              <a:pPr eaLnBrk="1" hangingPunct="1"/>
              <a:t>1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60D9434-4629-4CC8-860E-3C3E00E37AD2}" type="slidenum">
              <a:rPr lang="en-US" altLang="zh-CN" sz="1200" smtClean="0">
                <a:latin typeface="Arial" pitchFamily="34" charset="0"/>
              </a:rPr>
              <a:pPr eaLnBrk="1" hangingPunct="1"/>
              <a:t>15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3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55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r>
              <a:rPr smtClean="0">
                <a:solidFill>
                  <a:prstClr val="black"/>
                </a:solidFill>
              </a:rPr>
              <a:t>单击此处编辑母版标题样式</a:t>
            </a:r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3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0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0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charset="0"/>
                  <a:ea typeface="宋体" charset="-122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5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charset="0"/>
                  <a:ea typeface="宋体" charset="-122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fontAlgn="base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7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fontAlgn="base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prstClr val="black"/>
                </a:solidFill>
              </a:rPr>
              <a:t>版权所有 </a:t>
            </a:r>
            <a:r>
              <a:rPr lang="en-US" altLang="zh-CN" sz="800" dirty="0" smtClean="0">
                <a:solidFill>
                  <a:prstClr val="black"/>
                </a:solidFill>
              </a:rPr>
              <a:t>© 2017 </a:t>
            </a:r>
            <a:r>
              <a:rPr lang="zh-CN" altLang="en-US" sz="800" dirty="0" smtClean="0">
                <a:solidFill>
                  <a:prstClr val="black"/>
                </a:solidFill>
              </a:rPr>
              <a:t>金蝶精一培训教育有限公司</a:t>
            </a:r>
            <a:endParaRPr kumimoji="0" lang="zh-CN" altLang="en-US" sz="7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54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/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58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26"/>
            <a:ext cx="9144000" cy="5138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6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472355" y="1350536"/>
            <a:ext cx="3368741" cy="1782271"/>
            <a:chOff x="3491880" y="1286813"/>
            <a:chExt cx="2909209" cy="1539151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47057"/>
              <a:ext cx="1760876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6813"/>
              <a:ext cx="885975" cy="53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108323"/>
              <a:ext cx="1196067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9588"/>
              <a:ext cx="996722" cy="23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881822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fontAlgn="base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7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fontAlgn="base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prstClr val="black"/>
                </a:solidFill>
              </a:rPr>
              <a:t>版权所有 </a:t>
            </a:r>
            <a:r>
              <a:rPr lang="en-US" altLang="zh-CN" sz="800" dirty="0" smtClean="0">
                <a:solidFill>
                  <a:prstClr val="black"/>
                </a:solidFill>
              </a:rPr>
              <a:t>© 2017 </a:t>
            </a:r>
            <a:r>
              <a:rPr lang="zh-CN" altLang="en-US" sz="800" dirty="0" smtClean="0">
                <a:solidFill>
                  <a:prstClr val="black"/>
                </a:solidFill>
              </a:rPr>
              <a:t>金蝶精一培训教育有限公司</a:t>
            </a:r>
            <a:endParaRPr kumimoji="0" lang="zh-CN" altLang="en-US" sz="7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0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1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8" y="174014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2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fontAlgn="base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prstClr val="black"/>
                </a:solidFill>
              </a:rPr>
              <a:t>版权所有 </a:t>
            </a:r>
            <a:r>
              <a:rPr lang="en-US" altLang="zh-CN" sz="800" dirty="0" smtClean="0">
                <a:solidFill>
                  <a:prstClr val="black"/>
                </a:solidFill>
              </a:rPr>
              <a:t>© 2017 </a:t>
            </a:r>
            <a:r>
              <a:rPr lang="zh-CN" altLang="en-US" sz="800" dirty="0" smtClean="0">
                <a:solidFill>
                  <a:prstClr val="black"/>
                </a:solidFill>
              </a:rPr>
              <a:t>金蝶精一培训教育有限公司</a:t>
            </a:r>
            <a:endParaRPr kumimoji="0" lang="zh-CN" altLang="en-US" sz="7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6" y="174013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2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0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金蝶云星空</a:t>
            </a:r>
            <a:r>
              <a:rPr lang="en-US" dirty="0" smtClean="0"/>
              <a:t> </a:t>
            </a:r>
            <a:r>
              <a:rPr lang="en-US" altLang="zh-CN" dirty="0"/>
              <a:t>BOS</a:t>
            </a:r>
            <a:r>
              <a:rPr dirty="0" smtClean="0"/>
              <a:t>技术开发培训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 smtClean="0"/>
              <a:t>反写规则</a:t>
            </a:r>
            <a:endParaRPr sz="2800" b="0" dirty="0" smtClean="0">
              <a:latin typeface="微软雅黑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反写插件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反写插件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创建插件</a:t>
            </a:r>
            <a:endParaRPr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4294967295"/>
          </p:nvPr>
        </p:nvSpPr>
        <p:spPr>
          <a:xfrm>
            <a:off x="1" y="554831"/>
            <a:ext cx="8334375" cy="45017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buSzTx/>
              <a:defRPr/>
            </a:pPr>
            <a:r>
              <a:rPr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编写插件</a:t>
            </a:r>
            <a:endParaRPr lang="en-US" altLang="zh-CN" b="1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20000"/>
              </a:lnSpc>
              <a:buSzTx/>
              <a:buFontTx/>
              <a:buNone/>
              <a:defRPr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smtClean="0">
                <a:solidFill>
                  <a:srgbClr val="262626"/>
                </a:solidFill>
                <a:latin typeface="+mn-ea"/>
                <a:ea typeface="+mn-ea"/>
              </a:rPr>
              <a:t>1.</a:t>
            </a:r>
            <a:r>
              <a:rPr sz="1900" b="1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引用必要的组件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（ 从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安装的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K</a:t>
            </a:r>
            <a:r>
              <a:rPr lang="en-US" altLang="zh-CN" sz="1900" dirty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/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3  </a:t>
            </a:r>
            <a:r>
              <a:rPr lang="en-US" altLang="zh-CN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Cloud</a:t>
            </a:r>
            <a:r>
              <a:rPr lang="zh-CN" altLang="en-US" sz="1900" dirty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业务</a:t>
            </a:r>
            <a:r>
              <a:rPr lang="zh-CN" altLang="en-US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sz="1900" dirty="0" err="1" smtClean="0">
                <a:latin typeface="+mn-ea"/>
                <a:ea typeface="+mn-ea"/>
              </a:rPr>
              <a:t>ebSite</a:t>
            </a:r>
            <a:r>
              <a:rPr lang="en-US" altLang="zh-CN" sz="1900" dirty="0" smtClean="0">
                <a:latin typeface="+mn-ea"/>
                <a:ea typeface="+mn-ea"/>
              </a:rPr>
              <a:t>\Bin</a:t>
            </a:r>
            <a:r>
              <a:rPr altLang="zh-CN" sz="1900" dirty="0" smtClean="0">
                <a:latin typeface="+mn-ea"/>
                <a:ea typeface="+mn-ea"/>
              </a:rPr>
              <a:t>目录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获取</a:t>
            </a:r>
            <a:r>
              <a:rPr sz="1500" dirty="0" smtClean="0">
                <a:solidFill>
                  <a:srgbClr val="262626"/>
                </a:solidFill>
                <a:latin typeface="+mn-ea"/>
                <a:ea typeface="+mn-ea"/>
              </a:rPr>
              <a:t>）</a:t>
            </a:r>
            <a:endParaRPr lang="en-US" altLang="zh-CN" sz="1500" dirty="0" smtClean="0">
              <a:solidFill>
                <a:srgbClr val="262626"/>
              </a:solidFill>
              <a:latin typeface="+mn-ea"/>
              <a:ea typeface="+mn-ea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b="1" dirty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2</a:t>
            </a:r>
            <a:r>
              <a:rPr lang="en-US" altLang="zh-CN"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反写</a:t>
            </a:r>
            <a:r>
              <a:rPr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插件类</a:t>
            </a:r>
            <a:endParaRPr lang="en-US" altLang="zh-CN" sz="1900" b="1" dirty="0" smtClean="0">
              <a:solidFill>
                <a:srgbClr val="262626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30000"/>
              </a:lnSpc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在前文所建的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反写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插件工程中，添加新类</a:t>
            </a:r>
            <a:r>
              <a:rPr lang="zh-CN" altLang="en-US" sz="1900">
                <a:solidFill>
                  <a:srgbClr val="262626"/>
                </a:solidFill>
                <a:latin typeface="+mn-ea"/>
              </a:rPr>
              <a:t>，</a:t>
            </a:r>
            <a:r>
              <a:rPr altLang="zh-CN" sz="1900" smtClean="0">
                <a:solidFill>
                  <a:srgbClr val="262626"/>
                </a:solidFill>
                <a:latin typeface="+mn-ea"/>
                <a:ea typeface="+mn-ea"/>
              </a:rPr>
              <a:t>派生自</a:t>
            </a:r>
            <a:r>
              <a:rPr lang="zh-CN" altLang="en-US" sz="1900">
                <a:solidFill>
                  <a:srgbClr val="262626"/>
                </a:solidFill>
                <a:latin typeface="+mn-ea"/>
                <a:ea typeface="+mn-ea"/>
              </a:rPr>
              <a:t>反写</a:t>
            </a:r>
            <a:r>
              <a:rPr sz="1900" smtClean="0">
                <a:solidFill>
                  <a:srgbClr val="262626"/>
                </a:solidFill>
                <a:latin typeface="+mn-ea"/>
                <a:ea typeface="+mn-ea"/>
              </a:rPr>
              <a:t>基类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endParaRPr lang="en-US" altLang="zh-CN" sz="19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	Kingdee.BOS.Core.BusinessFlow.PlugIn.</a:t>
            </a:r>
            <a:r>
              <a:rPr lang="en-US" altLang="zh-CN" sz="1900" dirty="0" smtClean="0">
                <a:solidFill>
                  <a:srgbClr val="66DAFE"/>
                </a:solidFill>
                <a:latin typeface="+mn-ea"/>
                <a:ea typeface="+mn-ea"/>
              </a:rPr>
              <a:t>AbstractBusinessFlowServicePlugIn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输出路径为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相应的开发站点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+mn-ea"/>
                <a:ea typeface="+mn-ea"/>
              </a:rPr>
              <a:t>WebSite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\Bin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目录</a:t>
            </a:r>
            <a:endParaRPr lang="en-US" altLang="zh-CN" sz="19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altLang="zh-CN" sz="1300" dirty="0" smtClean="0">
              <a:solidFill>
                <a:srgbClr val="66DAF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9" y="1275606"/>
            <a:ext cx="5133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2115" y="1448916"/>
            <a:ext cx="2600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写规则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注册插件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364" name="组合 20"/>
          <p:cNvGrpSpPr>
            <a:grpSpLocks/>
          </p:cNvGrpSpPr>
          <p:nvPr/>
        </p:nvGrpSpPr>
        <p:grpSpPr bwMode="auto">
          <a:xfrm>
            <a:off x="285750" y="589361"/>
            <a:ext cx="1714500" cy="4125515"/>
            <a:chOff x="285750" y="785813"/>
            <a:chExt cx="1714500" cy="5500687"/>
          </a:xfrm>
        </p:grpSpPr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flipV="1">
              <a:off x="287338" y="785813"/>
              <a:ext cx="0" cy="5497512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287338" y="785813"/>
              <a:ext cx="1712912" cy="442912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417513" y="785813"/>
              <a:ext cx="1582737" cy="44291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Freeform 9"/>
            <p:cNvSpPr>
              <a:spLocks/>
            </p:cNvSpPr>
            <p:nvPr/>
          </p:nvSpPr>
          <p:spPr bwMode="auto">
            <a:xfrm rot="5400000">
              <a:off x="1889919" y="983456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15913" y="925513"/>
              <a:ext cx="889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500063" y="857250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功能说明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287338" y="3000375"/>
              <a:ext cx="1711325" cy="455613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415925" y="3000375"/>
              <a:ext cx="1582738" cy="4556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14"/>
            <p:cNvSpPr>
              <a:spLocks/>
            </p:cNvSpPr>
            <p:nvPr/>
          </p:nvSpPr>
          <p:spPr bwMode="auto">
            <a:xfrm rot="5400000" flipV="1">
              <a:off x="1894682" y="3202781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314325" y="3144838"/>
              <a:ext cx="889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500063" y="3100388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客户价值</a:t>
              </a:r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285750" y="6286500"/>
              <a:ext cx="1712913" cy="0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TextBox 17"/>
            <p:cNvSpPr txBox="1">
              <a:spLocks noChangeArrowheads="1"/>
            </p:cNvSpPr>
            <p:nvPr/>
          </p:nvSpPr>
          <p:spPr bwMode="auto">
            <a:xfrm>
              <a:off x="285750" y="1285874"/>
              <a:ext cx="171450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注册反写插件。</a:t>
              </a:r>
              <a:endParaRPr lang="en-US" altLang="zh-CN" sz="1400"/>
            </a:p>
          </p:txBody>
        </p:sp>
        <p:sp>
          <p:nvSpPr>
            <p:cNvPr id="15380" name="TextBox 18"/>
            <p:cNvSpPr txBox="1">
              <a:spLocks noChangeArrowheads="1"/>
            </p:cNvSpPr>
            <p:nvPr/>
          </p:nvSpPr>
          <p:spPr bwMode="auto">
            <a:xfrm>
              <a:off x="285750" y="3500438"/>
              <a:ext cx="1714500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特殊业务可通过插件干预。</a:t>
              </a:r>
              <a:endParaRPr lang="en-US" altLang="zh-CN" sz="1400"/>
            </a:p>
          </p:txBody>
        </p:sp>
      </p:grp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366" name="对象 2"/>
          <p:cNvGraphicFramePr>
            <a:graphicFrameLocks noChangeAspect="1"/>
          </p:cNvGraphicFramePr>
          <p:nvPr/>
        </p:nvGraphicFramePr>
        <p:xfrm>
          <a:off x="2484438" y="589361"/>
          <a:ext cx="6119812" cy="417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PicObj Class" r:id="rId3" imgW="8838095" imgH="8266667" progId="Picture.PicObj.1">
                  <p:embed/>
                </p:oleObj>
              </mc:Choice>
              <mc:Fallback>
                <p:oleObj name="PicObj Class" r:id="rId3" imgW="8838095" imgH="8266667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9361"/>
                        <a:ext cx="6119812" cy="4179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0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写规则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插件开发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390" name="对象 4"/>
          <p:cNvGraphicFramePr>
            <a:graphicFrameLocks noChangeAspect="1"/>
          </p:cNvGraphicFramePr>
          <p:nvPr/>
        </p:nvGraphicFramePr>
        <p:xfrm>
          <a:off x="792166" y="1221581"/>
          <a:ext cx="7559675" cy="337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PicObj Class" r:id="rId3" imgW="7640116" imgH="5315692" progId="Picture.PicObj.1">
                  <p:embed/>
                </p:oleObj>
              </mc:Choice>
              <mc:Fallback>
                <p:oleObj name="PicObj Class" r:id="rId3" imgW="7640116" imgH="5315692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6" y="1221581"/>
                        <a:ext cx="7559675" cy="3370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395291" y="634753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AbstractBusinessFlowServicePlugIn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7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写规则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插件开发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395291" y="634753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AbstractBusinessFlowServicePlugIn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接口事件说明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5" name="矩形 5"/>
          <p:cNvSpPr>
            <a:spLocks noChangeArrowheads="1"/>
          </p:cNvSpPr>
          <p:nvPr/>
        </p:nvSpPr>
        <p:spPr bwMode="auto">
          <a:xfrm>
            <a:off x="395292" y="1460897"/>
            <a:ext cx="835342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BeforeTrackBusinessFlow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BeforeTrackBusinessFlowEventArgs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进行业务流程跟踪处理前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事件，可</a:t>
            </a:r>
            <a:r>
              <a:rPr lang="zh-CN" altLang="zh-CN" dirty="0" smtClean="0"/>
              <a:t>取消</a:t>
            </a:r>
            <a:r>
              <a:rPr lang="zh-CN" altLang="zh-CN" dirty="0"/>
              <a:t>本单的全部反</a:t>
            </a:r>
            <a:r>
              <a:rPr lang="zh-CN" altLang="zh-CN" dirty="0" smtClean="0"/>
              <a:t>写</a:t>
            </a:r>
            <a:r>
              <a:rPr lang="zh-CN" altLang="en-US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BeforeCreateArticulationRow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BeforeCreateArticulationRowEventArgs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创建下游单据行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dirty="0"/>
              <a:t>关联信息数据包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前调用，可</a:t>
            </a:r>
            <a:r>
              <a:rPr lang="zh-CN" altLang="zh-CN" dirty="0" smtClean="0"/>
              <a:t>取消</a:t>
            </a:r>
            <a:r>
              <a:rPr lang="zh-CN" altLang="zh-CN" dirty="0"/>
              <a:t>本行反</a:t>
            </a:r>
            <a:r>
              <a:rPr lang="zh-CN" altLang="zh-CN" dirty="0" smtClean="0"/>
              <a:t>写</a:t>
            </a:r>
            <a:r>
              <a:rPr lang="zh-CN" altLang="en-US" dirty="0" smtClean="0"/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BeforeWriteBack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BeforeWriteBackEventArgs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写规则执行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前调用，设置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e.Cancel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写规则的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AfterCustomReadFields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AfterCustomReadFieldsEventArgs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申明上游单据必须加载的字段，可以添加额外的反写字段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6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写规则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插件开发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395291" y="634753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AbstractBusinessFlowServicePlugIn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接口事件说明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9" name="矩形 5"/>
          <p:cNvSpPr>
            <a:spLocks noChangeArrowheads="1"/>
          </p:cNvSpPr>
          <p:nvPr/>
        </p:nvSpPr>
        <p:spPr bwMode="auto">
          <a:xfrm>
            <a:off x="468313" y="1460898"/>
            <a:ext cx="80645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AfterCommitAmount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AfterCommitAmountEventArgs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反写值填充到上游单据之后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调用，</a:t>
            </a:r>
            <a:r>
              <a:rPr lang="zh-CN" altLang="zh-CN" dirty="0"/>
              <a:t>可以填写额外字段，或修改已</a:t>
            </a:r>
            <a:r>
              <a:rPr lang="zh-CN" altLang="zh-CN" dirty="0" smtClean="0"/>
              <a:t>填写</a:t>
            </a:r>
            <a:r>
              <a:rPr lang="en-US" altLang="zh-CN" dirty="0" smtClean="0"/>
              <a:t>	</a:t>
            </a:r>
            <a:r>
              <a:rPr lang="zh-CN" altLang="zh-CN" dirty="0" smtClean="0"/>
              <a:t>的</a:t>
            </a:r>
            <a:r>
              <a:rPr lang="zh-CN" altLang="zh-CN" dirty="0"/>
              <a:t>字段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BeforeCheckHighLimit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BeforeCanWritebackCheckEventArgs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超额检查前调用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e.Cancel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，则不再做超额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检查。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AfterCheckHighLimit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AfterEntityWritebackEventArgs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超额</a:t>
            </a:r>
            <a:r>
              <a:rPr lang="zh-CN" altLang="zh-CN" dirty="0" smtClean="0"/>
              <a:t>检查后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调用，可干预</a:t>
            </a:r>
            <a:r>
              <a:rPr lang="zh-CN" altLang="zh-CN" dirty="0" smtClean="0"/>
              <a:t>是否</a:t>
            </a:r>
            <a:r>
              <a:rPr lang="zh-CN" altLang="zh-CN" dirty="0"/>
              <a:t>抛出超额检查</a:t>
            </a:r>
            <a:r>
              <a:rPr lang="zh-CN" altLang="zh-CN" dirty="0" smtClean="0"/>
              <a:t>错误及</a:t>
            </a:r>
            <a:r>
              <a:rPr lang="zh-CN" altLang="zh-CN" dirty="0"/>
              <a:t>自定义超额检查</a:t>
            </a:r>
            <a:r>
              <a:rPr lang="zh-CN" altLang="zh-CN" dirty="0" smtClean="0"/>
              <a:t>错</a:t>
            </a:r>
            <a:r>
              <a:rPr lang="en-US" altLang="zh-CN" dirty="0" smtClean="0"/>
              <a:t>	</a:t>
            </a:r>
            <a:r>
              <a:rPr lang="zh-CN" altLang="zh-CN" dirty="0" smtClean="0"/>
              <a:t>误</a:t>
            </a:r>
            <a:r>
              <a:rPr lang="zh-CN" altLang="zh-CN" dirty="0"/>
              <a:t>提示</a:t>
            </a:r>
            <a:r>
              <a:rPr lang="zh-CN" altLang="zh-CN" dirty="0" smtClean="0"/>
              <a:t>语</a:t>
            </a:r>
            <a:r>
              <a:rPr lang="zh-CN" altLang="en-US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0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2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写规则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插件开发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395291" y="634753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AbstractBusinessFlowServicePlugIn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接口事件说明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3" name="矩形 5"/>
          <p:cNvSpPr>
            <a:spLocks noChangeArrowheads="1"/>
          </p:cNvSpPr>
          <p:nvPr/>
        </p:nvSpPr>
        <p:spPr bwMode="auto">
          <a:xfrm>
            <a:off x="468313" y="1460898"/>
            <a:ext cx="80645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BeforeCloseRow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BeforeCloseRowEventArgs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上游行前调用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e.Cancel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，则不再做关闭条件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AfterCloseRow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AfterCloseRowEventArgs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进行关闭条件检查并做相应处理后调用。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AfterSaveWritebackData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AfterSaveWritebackDataEventArgs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所有反写操作完成并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保存源单实体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到数据库后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FinishWriteBack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FinishWriteBackEventArgs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所有反写规则执行完成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4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反写插件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4878" y="238708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新宋体"/>
                <a:ea typeface="新宋体"/>
              </a:rPr>
              <a:t>otherQtyOld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4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案例演示：</a:t>
            </a:r>
            <a:endParaRPr lang="en-US" altLang="zh-CN" dirty="0" smtClean="0"/>
          </a:p>
          <a:p>
            <a:r>
              <a:rPr lang="zh-CN" altLang="en-US" dirty="0"/>
              <a:t>反写源单转出数量时，同步累加反写源单的其它数量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反写规则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了解反写规则配置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反写插件开发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zh-CN" alt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1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反写插件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0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反写插件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7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新增反写规则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244" name="组合 20"/>
          <p:cNvGrpSpPr>
            <a:grpSpLocks/>
          </p:cNvGrpSpPr>
          <p:nvPr/>
        </p:nvGrpSpPr>
        <p:grpSpPr bwMode="auto">
          <a:xfrm>
            <a:off x="285750" y="589361"/>
            <a:ext cx="1714500" cy="4125515"/>
            <a:chOff x="285750" y="785813"/>
            <a:chExt cx="1714500" cy="5500687"/>
          </a:xfrm>
        </p:grpSpPr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flipV="1">
              <a:off x="287338" y="785813"/>
              <a:ext cx="0" cy="5497512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287338" y="785813"/>
              <a:ext cx="1712912" cy="442912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17513" y="785813"/>
              <a:ext cx="1582737" cy="44291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9"/>
            <p:cNvSpPr>
              <a:spLocks/>
            </p:cNvSpPr>
            <p:nvPr/>
          </p:nvSpPr>
          <p:spPr bwMode="auto">
            <a:xfrm rot="5400000">
              <a:off x="1889919" y="983456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315913" y="925513"/>
              <a:ext cx="889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500063" y="857250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功能说明</a:t>
              </a:r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287338" y="3000375"/>
              <a:ext cx="1711325" cy="455613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415925" y="3000375"/>
              <a:ext cx="1582738" cy="4556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4"/>
            <p:cNvSpPr>
              <a:spLocks/>
            </p:cNvSpPr>
            <p:nvPr/>
          </p:nvSpPr>
          <p:spPr bwMode="auto">
            <a:xfrm rot="5400000" flipV="1">
              <a:off x="1894682" y="3202781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314325" y="3144838"/>
              <a:ext cx="889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500063" y="3100388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客户价值</a:t>
              </a:r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285750" y="6286500"/>
              <a:ext cx="1712913" cy="0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TextBox 17"/>
            <p:cNvSpPr txBox="1">
              <a:spLocks noChangeArrowheads="1"/>
            </p:cNvSpPr>
            <p:nvPr/>
          </p:nvSpPr>
          <p:spPr bwMode="auto">
            <a:xfrm>
              <a:off x="285750" y="1285874"/>
              <a:ext cx="1714500" cy="184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浏览、新增、修改反写规则。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登录</a:t>
              </a:r>
              <a:r>
                <a:rPr lang="en-US" altLang="zh-CN" sz="1400"/>
                <a:t>ERP</a:t>
              </a:r>
              <a:r>
                <a:rPr lang="zh-CN" altLang="en-US" sz="1400"/>
                <a:t>：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打开主控台</a:t>
              </a:r>
              <a:r>
                <a:rPr lang="en-US" altLang="zh-CN" sz="1400"/>
                <a:t>-&gt;</a:t>
              </a:r>
              <a:r>
                <a:rPr lang="zh-CN" altLang="en-US" sz="1400"/>
                <a:t>流程中心</a:t>
              </a:r>
              <a:r>
                <a:rPr lang="en-US" altLang="zh-CN" sz="1400"/>
                <a:t>-&gt;</a:t>
              </a:r>
              <a:r>
                <a:rPr lang="zh-CN" altLang="en-US" sz="1400"/>
                <a:t>业务流程</a:t>
              </a:r>
              <a:r>
                <a:rPr lang="en-US" altLang="zh-CN" sz="1400"/>
                <a:t>-&gt;</a:t>
              </a:r>
              <a:r>
                <a:rPr lang="zh-CN" altLang="en-US" sz="1400"/>
                <a:t>反写规则</a:t>
              </a:r>
            </a:p>
          </p:txBody>
        </p:sp>
        <p:sp>
          <p:nvSpPr>
            <p:cNvPr id="10260" name="TextBox 18"/>
            <p:cNvSpPr txBox="1">
              <a:spLocks noChangeArrowheads="1"/>
            </p:cNvSpPr>
            <p:nvPr/>
          </p:nvSpPr>
          <p:spPr bwMode="auto">
            <a:xfrm>
              <a:off x="285750" y="3500438"/>
              <a:ext cx="1714500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</a:t>
              </a:r>
              <a:endParaRPr lang="en-US" altLang="zh-CN" sz="1400"/>
            </a:p>
          </p:txBody>
        </p:sp>
      </p:grp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46" name="对象 2"/>
          <p:cNvGraphicFramePr>
            <a:graphicFrameLocks noChangeAspect="1"/>
          </p:cNvGraphicFramePr>
          <p:nvPr/>
        </p:nvGraphicFramePr>
        <p:xfrm>
          <a:off x="2339978" y="642939"/>
          <a:ext cx="5902325" cy="365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PicObj Class" r:id="rId3" imgW="7811590" imgH="4428571" progId="Picture.PicObj.1">
                  <p:embed/>
                </p:oleObj>
              </mc:Choice>
              <mc:Fallback>
                <p:oleObj name="PicObj Class" r:id="rId3" imgW="7811590" imgH="4428571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8" y="642939"/>
                        <a:ext cx="5902325" cy="365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1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新增反写规则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268" name="组合 20"/>
          <p:cNvGrpSpPr>
            <a:grpSpLocks/>
          </p:cNvGrpSpPr>
          <p:nvPr/>
        </p:nvGrpSpPr>
        <p:grpSpPr bwMode="auto">
          <a:xfrm>
            <a:off x="285750" y="589361"/>
            <a:ext cx="1714500" cy="4125515"/>
            <a:chOff x="285750" y="785813"/>
            <a:chExt cx="1714500" cy="5500687"/>
          </a:xfrm>
        </p:grpSpPr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V="1">
              <a:off x="287338" y="785813"/>
              <a:ext cx="0" cy="5497512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287338" y="785813"/>
              <a:ext cx="1712912" cy="442912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417513" y="785813"/>
              <a:ext cx="1582737" cy="44291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9"/>
            <p:cNvSpPr>
              <a:spLocks/>
            </p:cNvSpPr>
            <p:nvPr/>
          </p:nvSpPr>
          <p:spPr bwMode="auto">
            <a:xfrm rot="5400000">
              <a:off x="1889919" y="983456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315913" y="925513"/>
              <a:ext cx="889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500063" y="857250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功能说明</a:t>
              </a: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287338" y="3000375"/>
              <a:ext cx="1711325" cy="455613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415925" y="3000375"/>
              <a:ext cx="1582738" cy="4556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4"/>
            <p:cNvSpPr>
              <a:spLocks/>
            </p:cNvSpPr>
            <p:nvPr/>
          </p:nvSpPr>
          <p:spPr bwMode="auto">
            <a:xfrm rot="5400000" flipV="1">
              <a:off x="1894682" y="3202781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314325" y="3144838"/>
              <a:ext cx="889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500063" y="3100388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客户价值</a:t>
              </a:r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285750" y="6286500"/>
              <a:ext cx="1712913" cy="0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Box 17"/>
            <p:cNvSpPr txBox="1">
              <a:spLocks noChangeArrowheads="1"/>
            </p:cNvSpPr>
            <p:nvPr/>
          </p:nvSpPr>
          <p:spPr bwMode="auto">
            <a:xfrm>
              <a:off x="285750" y="1285874"/>
              <a:ext cx="1714500" cy="184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浏览、新增、修改反写规则。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登录</a:t>
              </a:r>
              <a:r>
                <a:rPr lang="en-US" altLang="zh-CN" sz="1400"/>
                <a:t>ERP</a:t>
              </a:r>
              <a:r>
                <a:rPr lang="zh-CN" altLang="en-US" sz="1400"/>
                <a:t>：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打开主控台</a:t>
              </a:r>
              <a:r>
                <a:rPr lang="en-US" altLang="zh-CN" sz="1400"/>
                <a:t>-&gt;</a:t>
              </a:r>
              <a:r>
                <a:rPr lang="zh-CN" altLang="en-US" sz="1400"/>
                <a:t>流程中心</a:t>
              </a:r>
              <a:r>
                <a:rPr lang="en-US" altLang="zh-CN" sz="1400"/>
                <a:t>-&gt;</a:t>
              </a:r>
              <a:r>
                <a:rPr lang="zh-CN" altLang="en-US" sz="1400"/>
                <a:t>业务流程</a:t>
              </a:r>
              <a:r>
                <a:rPr lang="en-US" altLang="zh-CN" sz="1400"/>
                <a:t>-&gt;</a:t>
              </a:r>
              <a:r>
                <a:rPr lang="zh-CN" altLang="en-US" sz="1400"/>
                <a:t>反写规则</a:t>
              </a:r>
            </a:p>
          </p:txBody>
        </p:sp>
        <p:sp>
          <p:nvSpPr>
            <p:cNvPr id="11285" name="TextBox 18"/>
            <p:cNvSpPr txBox="1">
              <a:spLocks noChangeArrowheads="1"/>
            </p:cNvSpPr>
            <p:nvPr/>
          </p:nvSpPr>
          <p:spPr bwMode="auto">
            <a:xfrm>
              <a:off x="285750" y="3500438"/>
              <a:ext cx="1714500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</a:t>
              </a:r>
              <a:endParaRPr lang="en-US" altLang="zh-CN" sz="1400"/>
            </a:p>
          </p:txBody>
        </p:sp>
      </p:grp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271" name="对象 4"/>
          <p:cNvGraphicFramePr>
            <a:graphicFrameLocks noChangeAspect="1"/>
          </p:cNvGraphicFramePr>
          <p:nvPr/>
        </p:nvGraphicFramePr>
        <p:xfrm>
          <a:off x="2339978" y="710805"/>
          <a:ext cx="6284913" cy="359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PicObj Class" r:id="rId3" imgW="7725853" imgH="5896798" progId="Picture.PicObj.1">
                  <p:embed/>
                </p:oleObj>
              </mc:Choice>
              <mc:Fallback>
                <p:oleObj name="PicObj Class" r:id="rId3" imgW="7725853" imgH="5896798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8" y="710805"/>
                        <a:ext cx="6284913" cy="359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7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新增反写规则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292" name="组合 20"/>
          <p:cNvGrpSpPr>
            <a:grpSpLocks/>
          </p:cNvGrpSpPr>
          <p:nvPr/>
        </p:nvGrpSpPr>
        <p:grpSpPr bwMode="auto">
          <a:xfrm>
            <a:off x="285750" y="589361"/>
            <a:ext cx="1714500" cy="4125515"/>
            <a:chOff x="285750" y="785813"/>
            <a:chExt cx="1714500" cy="5500687"/>
          </a:xfrm>
        </p:grpSpPr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87338" y="785813"/>
              <a:ext cx="0" cy="5497512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287338" y="785813"/>
              <a:ext cx="1712912" cy="442912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417513" y="785813"/>
              <a:ext cx="1582737" cy="44291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Freeform 9"/>
            <p:cNvSpPr>
              <a:spLocks/>
            </p:cNvSpPr>
            <p:nvPr/>
          </p:nvSpPr>
          <p:spPr bwMode="auto">
            <a:xfrm rot="5400000">
              <a:off x="1889919" y="983456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315913" y="925513"/>
              <a:ext cx="889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500063" y="857250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功能说明</a:t>
              </a:r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287338" y="3000375"/>
              <a:ext cx="1711325" cy="455613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415925" y="3000375"/>
              <a:ext cx="1582738" cy="4556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Freeform 14"/>
            <p:cNvSpPr>
              <a:spLocks/>
            </p:cNvSpPr>
            <p:nvPr/>
          </p:nvSpPr>
          <p:spPr bwMode="auto">
            <a:xfrm rot="5400000" flipV="1">
              <a:off x="1894682" y="3202781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314325" y="3144838"/>
              <a:ext cx="889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500063" y="3100388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客户价值</a:t>
              </a:r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285750" y="6286500"/>
              <a:ext cx="1712913" cy="0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Box 17"/>
            <p:cNvSpPr txBox="1">
              <a:spLocks noChangeArrowheads="1"/>
            </p:cNvSpPr>
            <p:nvPr/>
          </p:nvSpPr>
          <p:spPr bwMode="auto">
            <a:xfrm>
              <a:off x="285750" y="1285874"/>
              <a:ext cx="1714500" cy="184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浏览、新增、修改反写规则。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登录</a:t>
              </a:r>
              <a:r>
                <a:rPr lang="en-US" altLang="zh-CN" sz="1400"/>
                <a:t>ERP</a:t>
              </a:r>
              <a:r>
                <a:rPr lang="zh-CN" altLang="en-US" sz="1400"/>
                <a:t>：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打开主控台</a:t>
              </a:r>
              <a:r>
                <a:rPr lang="en-US" altLang="zh-CN" sz="1400"/>
                <a:t>-&gt;</a:t>
              </a:r>
              <a:r>
                <a:rPr lang="zh-CN" altLang="en-US" sz="1400"/>
                <a:t>流程中心</a:t>
              </a:r>
              <a:r>
                <a:rPr lang="en-US" altLang="zh-CN" sz="1400"/>
                <a:t>-&gt;</a:t>
              </a:r>
              <a:r>
                <a:rPr lang="zh-CN" altLang="en-US" sz="1400"/>
                <a:t>业务流程</a:t>
              </a:r>
              <a:r>
                <a:rPr lang="en-US" altLang="zh-CN" sz="1400"/>
                <a:t>-&gt;</a:t>
              </a:r>
              <a:r>
                <a:rPr lang="zh-CN" altLang="en-US" sz="1400"/>
                <a:t>反写规则</a:t>
              </a:r>
            </a:p>
          </p:txBody>
        </p:sp>
        <p:sp>
          <p:nvSpPr>
            <p:cNvPr id="12310" name="TextBox 18"/>
            <p:cNvSpPr txBox="1">
              <a:spLocks noChangeArrowheads="1"/>
            </p:cNvSpPr>
            <p:nvPr/>
          </p:nvSpPr>
          <p:spPr bwMode="auto">
            <a:xfrm>
              <a:off x="285750" y="3500438"/>
              <a:ext cx="1714500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</a:t>
              </a:r>
              <a:endParaRPr lang="en-US" altLang="zh-CN" sz="1400"/>
            </a:p>
          </p:txBody>
        </p:sp>
      </p:grp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296" name="对象 5"/>
          <p:cNvGraphicFramePr>
            <a:graphicFrameLocks noChangeAspect="1"/>
          </p:cNvGraphicFramePr>
          <p:nvPr/>
        </p:nvGraphicFramePr>
        <p:xfrm>
          <a:off x="2987678" y="754857"/>
          <a:ext cx="5591175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PicObj Class" r:id="rId3" imgW="5590476" imgH="4514286" progId="Picture.PicObj.1">
                  <p:embed/>
                </p:oleObj>
              </mc:Choice>
              <mc:Fallback>
                <p:oleObj name="PicObj Class" r:id="rId3" imgW="5590476" imgH="4514286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8" y="754857"/>
                        <a:ext cx="5591175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9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新增反写规则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316" name="组合 20"/>
          <p:cNvGrpSpPr>
            <a:grpSpLocks/>
          </p:cNvGrpSpPr>
          <p:nvPr/>
        </p:nvGrpSpPr>
        <p:grpSpPr bwMode="auto">
          <a:xfrm>
            <a:off x="285750" y="589361"/>
            <a:ext cx="1714500" cy="4125515"/>
            <a:chOff x="285750" y="785813"/>
            <a:chExt cx="1714500" cy="5500687"/>
          </a:xfrm>
        </p:grpSpPr>
        <p:sp>
          <p:nvSpPr>
            <p:cNvPr id="13321" name="Line 6"/>
            <p:cNvSpPr>
              <a:spLocks noChangeShapeType="1"/>
            </p:cNvSpPr>
            <p:nvPr/>
          </p:nvSpPr>
          <p:spPr bwMode="auto">
            <a:xfrm flipV="1">
              <a:off x="287338" y="785813"/>
              <a:ext cx="0" cy="5497512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287338" y="785813"/>
              <a:ext cx="1712912" cy="442912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417513" y="785813"/>
              <a:ext cx="1582737" cy="44291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9"/>
            <p:cNvSpPr>
              <a:spLocks/>
            </p:cNvSpPr>
            <p:nvPr/>
          </p:nvSpPr>
          <p:spPr bwMode="auto">
            <a:xfrm rot="5400000">
              <a:off x="1889919" y="983456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315913" y="925513"/>
              <a:ext cx="889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500063" y="857250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功能说明</a:t>
              </a:r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287338" y="3000375"/>
              <a:ext cx="1711325" cy="455613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415925" y="3000375"/>
              <a:ext cx="1582738" cy="4556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14"/>
            <p:cNvSpPr>
              <a:spLocks/>
            </p:cNvSpPr>
            <p:nvPr/>
          </p:nvSpPr>
          <p:spPr bwMode="auto">
            <a:xfrm rot="5400000" flipV="1">
              <a:off x="1894682" y="3202781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Rectangle 15"/>
            <p:cNvSpPr>
              <a:spLocks noChangeArrowheads="1"/>
            </p:cNvSpPr>
            <p:nvPr/>
          </p:nvSpPr>
          <p:spPr bwMode="auto">
            <a:xfrm>
              <a:off x="314325" y="3144838"/>
              <a:ext cx="889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3331" name="Rectangle 16"/>
            <p:cNvSpPr>
              <a:spLocks noChangeArrowheads="1"/>
            </p:cNvSpPr>
            <p:nvPr/>
          </p:nvSpPr>
          <p:spPr bwMode="auto">
            <a:xfrm>
              <a:off x="500063" y="3100388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客户价值</a:t>
              </a:r>
            </a:p>
          </p:txBody>
        </p:sp>
        <p:sp>
          <p:nvSpPr>
            <p:cNvPr id="13332" name="Line 17"/>
            <p:cNvSpPr>
              <a:spLocks noChangeShapeType="1"/>
            </p:cNvSpPr>
            <p:nvPr/>
          </p:nvSpPr>
          <p:spPr bwMode="auto">
            <a:xfrm>
              <a:off x="285750" y="6286500"/>
              <a:ext cx="1712913" cy="0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TextBox 17"/>
            <p:cNvSpPr txBox="1">
              <a:spLocks noChangeArrowheads="1"/>
            </p:cNvSpPr>
            <p:nvPr/>
          </p:nvSpPr>
          <p:spPr bwMode="auto">
            <a:xfrm>
              <a:off x="285750" y="1285874"/>
              <a:ext cx="1714500" cy="184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浏览、新增、修改反写规则。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登录</a:t>
              </a:r>
              <a:r>
                <a:rPr lang="en-US" altLang="zh-CN" sz="1400"/>
                <a:t>ERP</a:t>
              </a:r>
              <a:r>
                <a:rPr lang="zh-CN" altLang="en-US" sz="1400"/>
                <a:t>：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打开主控台</a:t>
              </a:r>
              <a:r>
                <a:rPr lang="en-US" altLang="zh-CN" sz="1400"/>
                <a:t>-&gt;</a:t>
              </a:r>
              <a:r>
                <a:rPr lang="zh-CN" altLang="en-US" sz="1400"/>
                <a:t>流程中心</a:t>
              </a:r>
              <a:r>
                <a:rPr lang="en-US" altLang="zh-CN" sz="1400"/>
                <a:t>-&gt;</a:t>
              </a:r>
              <a:r>
                <a:rPr lang="zh-CN" altLang="en-US" sz="1400"/>
                <a:t>业务流程</a:t>
              </a:r>
              <a:r>
                <a:rPr lang="en-US" altLang="zh-CN" sz="1400"/>
                <a:t>-&gt;</a:t>
              </a:r>
              <a:r>
                <a:rPr lang="zh-CN" altLang="en-US" sz="1400"/>
                <a:t>反写规则</a:t>
              </a:r>
            </a:p>
          </p:txBody>
        </p:sp>
        <p:sp>
          <p:nvSpPr>
            <p:cNvPr id="13334" name="TextBox 18"/>
            <p:cNvSpPr txBox="1">
              <a:spLocks noChangeArrowheads="1"/>
            </p:cNvSpPr>
            <p:nvPr/>
          </p:nvSpPr>
          <p:spPr bwMode="auto">
            <a:xfrm>
              <a:off x="285750" y="3500438"/>
              <a:ext cx="1714500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</a:t>
              </a:r>
              <a:endParaRPr lang="en-US" altLang="zh-CN" sz="1400"/>
            </a:p>
          </p:txBody>
        </p:sp>
      </p:grp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20" name="对象 5"/>
          <p:cNvGraphicFramePr>
            <a:graphicFrameLocks noChangeAspect="1"/>
          </p:cNvGraphicFramePr>
          <p:nvPr/>
        </p:nvGraphicFramePr>
        <p:xfrm>
          <a:off x="2916238" y="978695"/>
          <a:ext cx="5562600" cy="337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PicObj Class" r:id="rId3" imgW="5563377" imgH="4505954" progId="Picture.PicObj.1">
                  <p:embed/>
                </p:oleObj>
              </mc:Choice>
              <mc:Fallback>
                <p:oleObj name="PicObj Class" r:id="rId3" imgW="5563377" imgH="4505954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78695"/>
                        <a:ext cx="5562600" cy="337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9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新增反写规则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340" name="组合 20"/>
          <p:cNvGrpSpPr>
            <a:grpSpLocks/>
          </p:cNvGrpSpPr>
          <p:nvPr/>
        </p:nvGrpSpPr>
        <p:grpSpPr bwMode="auto">
          <a:xfrm>
            <a:off x="285750" y="589361"/>
            <a:ext cx="1714500" cy="4125515"/>
            <a:chOff x="285750" y="785813"/>
            <a:chExt cx="1714500" cy="5500687"/>
          </a:xfrm>
        </p:grpSpPr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 flipV="1">
              <a:off x="287338" y="785813"/>
              <a:ext cx="0" cy="5497512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287338" y="785813"/>
              <a:ext cx="1712912" cy="442912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Rectangle 8"/>
            <p:cNvSpPr>
              <a:spLocks noChangeArrowheads="1"/>
            </p:cNvSpPr>
            <p:nvPr/>
          </p:nvSpPr>
          <p:spPr bwMode="auto">
            <a:xfrm>
              <a:off x="417513" y="785813"/>
              <a:ext cx="1582737" cy="44291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9"/>
            <p:cNvSpPr>
              <a:spLocks/>
            </p:cNvSpPr>
            <p:nvPr/>
          </p:nvSpPr>
          <p:spPr bwMode="auto">
            <a:xfrm rot="5400000">
              <a:off x="1889919" y="983456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315913" y="925513"/>
              <a:ext cx="889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4350" name="Rectangle 11"/>
            <p:cNvSpPr>
              <a:spLocks noChangeArrowheads="1"/>
            </p:cNvSpPr>
            <p:nvPr/>
          </p:nvSpPr>
          <p:spPr bwMode="auto">
            <a:xfrm>
              <a:off x="500063" y="857250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功能说明</a:t>
              </a:r>
            </a:p>
          </p:txBody>
        </p:sp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287338" y="3000375"/>
              <a:ext cx="1711325" cy="455613"/>
            </a:xfrm>
            <a:prstGeom prst="rect">
              <a:avLst/>
            </a:prstGeom>
            <a:noFill/>
            <a:ln w="12700">
              <a:solidFill>
                <a:srgbClr val="06669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415925" y="3000375"/>
              <a:ext cx="1582738" cy="4556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 rot="5400000" flipV="1">
              <a:off x="1894682" y="3202781"/>
              <a:ext cx="77788" cy="47625"/>
            </a:xfrm>
            <a:custGeom>
              <a:avLst/>
              <a:gdLst>
                <a:gd name="T0" fmla="*/ 0 w 40"/>
                <a:gd name="T1" fmla="*/ 2147483647 h 80"/>
                <a:gd name="T2" fmla="*/ 2147483647 w 40"/>
                <a:gd name="T3" fmla="*/ 2147483647 h 80"/>
                <a:gd name="T4" fmla="*/ 0 w 40"/>
                <a:gd name="T5" fmla="*/ 0 h 80"/>
                <a:gd name="T6" fmla="*/ 0 w 40"/>
                <a:gd name="T7" fmla="*/ 2147483647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0"/>
                <a:gd name="T14" fmla="*/ 40 w 4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0">
                  <a:moveTo>
                    <a:pt x="0" y="80"/>
                  </a:moveTo>
                  <a:lnTo>
                    <a:pt x="40" y="4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314325" y="3144838"/>
              <a:ext cx="889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endParaRPr lang="zh-CN" altLang="zh-CN" sz="1600">
                <a:solidFill>
                  <a:srgbClr val="006699"/>
                </a:solidFill>
                <a:ea typeface="楷体_GB2312" pitchFamily="49" charset="-122"/>
              </a:endParaRPr>
            </a:p>
          </p:txBody>
        </p:sp>
        <p:sp>
          <p:nvSpPr>
            <p:cNvPr id="14355" name="Rectangle 16"/>
            <p:cNvSpPr>
              <a:spLocks noChangeArrowheads="1"/>
            </p:cNvSpPr>
            <p:nvPr/>
          </p:nvSpPr>
          <p:spPr bwMode="auto">
            <a:xfrm>
              <a:off x="500063" y="3100388"/>
              <a:ext cx="1401762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客户价值</a:t>
              </a:r>
            </a:p>
          </p:txBody>
        </p:sp>
        <p:sp>
          <p:nvSpPr>
            <p:cNvPr id="14356" name="Line 17"/>
            <p:cNvSpPr>
              <a:spLocks noChangeShapeType="1"/>
            </p:cNvSpPr>
            <p:nvPr/>
          </p:nvSpPr>
          <p:spPr bwMode="auto">
            <a:xfrm>
              <a:off x="285750" y="6286500"/>
              <a:ext cx="1712913" cy="0"/>
            </a:xfrm>
            <a:prstGeom prst="line">
              <a:avLst/>
            </a:prstGeom>
            <a:noFill/>
            <a:ln w="12700">
              <a:solidFill>
                <a:srgbClr val="0666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Box 17"/>
            <p:cNvSpPr txBox="1">
              <a:spLocks noChangeArrowheads="1"/>
            </p:cNvSpPr>
            <p:nvPr/>
          </p:nvSpPr>
          <p:spPr bwMode="auto">
            <a:xfrm>
              <a:off x="285750" y="1285874"/>
              <a:ext cx="1714500" cy="184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浏览、新增、修改反写规则。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登录</a:t>
              </a:r>
              <a:r>
                <a:rPr lang="en-US" altLang="zh-CN" sz="1400"/>
                <a:t>ERP</a:t>
              </a:r>
              <a:r>
                <a:rPr lang="zh-CN" altLang="en-US" sz="1400"/>
                <a:t>：</a:t>
              </a:r>
              <a:endParaRPr lang="en-US" altLang="zh-CN" sz="1400"/>
            </a:p>
            <a:p>
              <a:pPr eaLnBrk="1" hangingPunct="1"/>
              <a:r>
                <a:rPr lang="zh-CN" altLang="en-US" sz="1400"/>
                <a:t>打开主控台</a:t>
              </a:r>
              <a:r>
                <a:rPr lang="en-US" altLang="zh-CN" sz="1400"/>
                <a:t>-&gt;</a:t>
              </a:r>
              <a:r>
                <a:rPr lang="zh-CN" altLang="en-US" sz="1400"/>
                <a:t>流程中心</a:t>
              </a:r>
              <a:r>
                <a:rPr lang="en-US" altLang="zh-CN" sz="1400"/>
                <a:t>-&gt;</a:t>
              </a:r>
              <a:r>
                <a:rPr lang="zh-CN" altLang="en-US" sz="1400"/>
                <a:t>业务流程</a:t>
              </a:r>
              <a:r>
                <a:rPr lang="en-US" altLang="zh-CN" sz="1400"/>
                <a:t>-&gt;</a:t>
              </a:r>
              <a:r>
                <a:rPr lang="zh-CN" altLang="en-US" sz="1400"/>
                <a:t>反写规则</a:t>
              </a:r>
            </a:p>
          </p:txBody>
        </p:sp>
        <p:sp>
          <p:nvSpPr>
            <p:cNvPr id="14358" name="TextBox 18"/>
            <p:cNvSpPr txBox="1">
              <a:spLocks noChangeArrowheads="1"/>
            </p:cNvSpPr>
            <p:nvPr/>
          </p:nvSpPr>
          <p:spPr bwMode="auto">
            <a:xfrm>
              <a:off x="285750" y="3500438"/>
              <a:ext cx="1714500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浏览、新增、修改反写规则</a:t>
              </a:r>
              <a:endParaRPr lang="en-US" altLang="zh-CN" sz="1400"/>
            </a:p>
          </p:txBody>
        </p:sp>
      </p:grp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4344" name="对象 5"/>
          <p:cNvGraphicFramePr>
            <a:graphicFrameLocks noChangeAspect="1"/>
          </p:cNvGraphicFramePr>
          <p:nvPr/>
        </p:nvGraphicFramePr>
        <p:xfrm>
          <a:off x="2916238" y="806055"/>
          <a:ext cx="5581650" cy="339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PicObj Class" r:id="rId3" imgW="5582429" imgH="4525007" progId="Picture.PicObj.1">
                  <p:embed/>
                </p:oleObj>
              </mc:Choice>
              <mc:Fallback>
                <p:oleObj name="PicObj Class" r:id="rId3" imgW="5582429" imgH="4525007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806055"/>
                        <a:ext cx="5581650" cy="339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7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new_2017(金蝶顾问学院(PPT模板-刘堆花</Template>
  <TotalTime>747</TotalTime>
  <Words>383</Words>
  <Application>Microsoft Office PowerPoint</Application>
  <PresentationFormat>全屏显示(16:9)</PresentationFormat>
  <Paragraphs>138</Paragraphs>
  <Slides>19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1_Office 主题</vt:lpstr>
      <vt:lpstr>PicObj Class</vt:lpstr>
      <vt:lpstr>金蝶云星空 BOS技术开发培训 -- 反写规则</vt:lpstr>
      <vt:lpstr>课程收益</vt:lpstr>
      <vt:lpstr>PowerPoint 演示文稿</vt:lpstr>
      <vt:lpstr>PowerPoint 演示文稿</vt:lpstr>
      <vt:lpstr>如何开始 – 新增反写规则</vt:lpstr>
      <vt:lpstr>如何开始 – 新增反写规则</vt:lpstr>
      <vt:lpstr>如何开始 – 新增反写规则</vt:lpstr>
      <vt:lpstr>如何开始 – 新增反写规则</vt:lpstr>
      <vt:lpstr>如何开始 – 新增反写规则</vt:lpstr>
      <vt:lpstr>PowerPoint 演示文稿</vt:lpstr>
      <vt:lpstr>反写插件 – 创建插件</vt:lpstr>
      <vt:lpstr>反写规则 – 注册插件</vt:lpstr>
      <vt:lpstr>反写规则 – 插件开发</vt:lpstr>
      <vt:lpstr>反写规则 – 插件开发</vt:lpstr>
      <vt:lpstr>反写规则 – 插件开发</vt:lpstr>
      <vt:lpstr>反写规则 – 插件开发</vt:lpstr>
      <vt:lpstr>PowerPoint 演示文稿</vt:lpstr>
      <vt:lpstr>案例演示-反写规则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K/3 Cloud 技术开发培训 ----BOS 单据转换插件开发</dc:title>
  <dc:creator>Administrator</dc:creator>
  <cp:lastModifiedBy>Windows 用户</cp:lastModifiedBy>
  <cp:revision>35</cp:revision>
  <dcterms:created xsi:type="dcterms:W3CDTF">2017-05-21T14:04:16Z</dcterms:created>
  <dcterms:modified xsi:type="dcterms:W3CDTF">2018-09-03T14:39:58Z</dcterms:modified>
</cp:coreProperties>
</file>