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6"/>
  </p:notesMasterIdLst>
  <p:sldIdLst>
    <p:sldId id="256" r:id="rId2"/>
    <p:sldId id="281" r:id="rId3"/>
    <p:sldId id="284" r:id="rId4"/>
    <p:sldId id="285" r:id="rId5"/>
    <p:sldId id="260" r:id="rId6"/>
    <p:sldId id="283" r:id="rId7"/>
    <p:sldId id="261" r:id="rId8"/>
    <p:sldId id="287" r:id="rId9"/>
    <p:sldId id="288" r:id="rId10"/>
    <p:sldId id="289" r:id="rId11"/>
    <p:sldId id="290" r:id="rId12"/>
    <p:sldId id="28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1" r:id="rId30"/>
    <p:sldId id="292" r:id="rId31"/>
    <p:sldId id="293" r:id="rId32"/>
    <p:sldId id="294" r:id="rId33"/>
    <p:sldId id="295" r:id="rId34"/>
    <p:sldId id="280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>
      <p:cViewPr varScale="1">
        <p:scale>
          <a:sx n="79" d="100"/>
          <a:sy n="79" d="100"/>
        </p:scale>
        <p:origin x="-111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7EB87-1111-4980-B2CA-221BDC64C26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884F-5D01-4ECB-8016-4EE27D315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3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96682157-DA3E-4B84-A90F-04AD51615EA0}" type="slidenum">
              <a:rPr lang="en-US" altLang="zh-CN" sz="1200" smtClean="0">
                <a:latin typeface="Arial" pitchFamily="34" charset="0"/>
              </a:rPr>
              <a:pPr eaLnBrk="1" hangingPunct="1"/>
              <a:t>1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3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A9065594-9D77-499C-B895-62E6D74DC87D}" type="slidenum">
              <a:rPr lang="en-US" altLang="zh-CN" sz="1200" smtClean="0">
                <a:latin typeface="Arial" pitchFamily="34" charset="0"/>
              </a:rPr>
              <a:pPr eaLnBrk="1" hangingPunct="1"/>
              <a:t>26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3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/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58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26"/>
            <a:ext cx="9144000" cy="5138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6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472355" y="1350536"/>
            <a:ext cx="3368741" cy="1782271"/>
            <a:chOff x="3491880" y="1286813"/>
            <a:chExt cx="2909209" cy="1539151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47057"/>
              <a:ext cx="1760876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6813"/>
              <a:ext cx="885975" cy="53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108323"/>
              <a:ext cx="1196067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9588"/>
              <a:ext cx="996722" cy="23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881822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1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8" y="174014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2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>
              <a:defRPr/>
            </a:pPr>
            <a:r>
              <a:rPr lang="zh-CN" altLang="en-US" dirty="0" smtClean="0"/>
              <a:t>金蝶云星空</a:t>
            </a:r>
            <a:r>
              <a:rPr dirty="0" smtClean="0"/>
              <a:t>产品培训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dirty="0" smtClean="0"/>
              <a:t>账表插件开发</a:t>
            </a:r>
            <a:endParaRPr sz="2800" b="0" dirty="0" smtClean="0">
              <a:latin typeface="微软雅黑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5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树形账表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账表概述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4" y="639982"/>
            <a:ext cx="8768572" cy="40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账表概述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89505"/>
            <a:ext cx="8236191" cy="387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78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账表取数插件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账表插件概要说明</a:t>
            </a:r>
          </a:p>
        </p:txBody>
      </p:sp>
      <p:sp>
        <p:nvSpPr>
          <p:cNvPr id="20" name="内容占位符 1"/>
          <p:cNvSpPr>
            <a:spLocks noGrp="1"/>
          </p:cNvSpPr>
          <p:nvPr>
            <p:ph idx="4294967295"/>
          </p:nvPr>
        </p:nvSpPr>
        <p:spPr>
          <a:xfrm>
            <a:off x="1" y="573881"/>
            <a:ext cx="8334375" cy="442793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sz="2600" dirty="0">
                <a:solidFill>
                  <a:schemeClr val="tx1"/>
                </a:solidFill>
              </a:rPr>
              <a:t> </a:t>
            </a:r>
            <a:r>
              <a:rPr sz="2600" dirty="0" smtClean="0">
                <a:solidFill>
                  <a:schemeClr val="tx1"/>
                </a:solidFill>
              </a:rPr>
              <a:t>   插件作用说明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    </a:t>
            </a:r>
            <a:r>
              <a:rPr altLang="zh-CN" sz="1600" dirty="0" smtClean="0">
                <a:latin typeface="+mn-ea"/>
                <a:ea typeface="+mn-ea"/>
              </a:rPr>
              <a:t>账</a:t>
            </a:r>
            <a:r>
              <a:rPr altLang="zh-CN" sz="1600" dirty="0">
                <a:latin typeface="+mn-ea"/>
                <a:ea typeface="+mn-ea"/>
              </a:rPr>
              <a:t>表的服务端取数插件，是通过插件组装账表取数</a:t>
            </a:r>
            <a:r>
              <a:rPr lang="en-US" altLang="zh-CN" sz="1600" dirty="0">
                <a:latin typeface="+mn-ea"/>
                <a:ea typeface="+mn-ea"/>
              </a:rPr>
              <a:t>Sql</a:t>
            </a:r>
            <a:r>
              <a:rPr altLang="zh-CN" sz="1600" dirty="0">
                <a:latin typeface="+mn-ea"/>
                <a:ea typeface="+mn-ea"/>
              </a:rPr>
              <a:t>指令，把取数结果返回给</a:t>
            </a:r>
            <a:r>
              <a:rPr altLang="zh-CN" sz="1600" dirty="0" smtClean="0">
                <a:latin typeface="+mn-ea"/>
                <a:ea typeface="+mn-ea"/>
              </a:rPr>
              <a:t>平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台账表</a:t>
            </a:r>
            <a:r>
              <a:rPr altLang="zh-CN" sz="1600" dirty="0">
                <a:latin typeface="+mn-ea"/>
                <a:ea typeface="+mn-ea"/>
              </a:rPr>
              <a:t>引擎，平台将取数结果绑定到账表页面的过程，</a:t>
            </a:r>
            <a:r>
              <a:rPr altLang="zh-CN" sz="1600" dirty="0" smtClean="0">
                <a:latin typeface="+mn-ea"/>
                <a:ea typeface="+mn-ea"/>
              </a:rPr>
              <a:t>简单</a:t>
            </a:r>
            <a:r>
              <a:rPr sz="1600" dirty="0" smtClean="0">
                <a:latin typeface="+mn-ea"/>
                <a:ea typeface="+mn-ea"/>
              </a:rPr>
              <a:t>来</a:t>
            </a:r>
            <a:r>
              <a:rPr altLang="zh-CN" sz="1600" dirty="0" smtClean="0">
                <a:latin typeface="+mn-ea"/>
                <a:ea typeface="+mn-ea"/>
              </a:rPr>
              <a:t>说</a:t>
            </a:r>
            <a:r>
              <a:rPr altLang="zh-CN" sz="1600" dirty="0">
                <a:latin typeface="+mn-ea"/>
                <a:ea typeface="+mn-ea"/>
              </a:rPr>
              <a:t>，</a:t>
            </a:r>
            <a:r>
              <a:rPr altLang="zh-CN" sz="1600" dirty="0" smtClean="0">
                <a:latin typeface="+mn-ea"/>
                <a:ea typeface="+mn-ea"/>
              </a:rPr>
              <a:t>平台在账表开发过程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中，只负责把插件取到的账表数据绑定到设计好的账表模型上，取数逻辑由账表服务端</a:t>
            </a:r>
            <a:r>
              <a:rPr lang="en-US" altLang="zh-CN" sz="1600" dirty="0" smtClean="0">
                <a:latin typeface="+mn-ea"/>
                <a:ea typeface="+mn-ea"/>
              </a:rPr>
              <a:t> 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插件完成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altLang="zh-CN"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endParaRPr sz="2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报表数据源开发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接口关系图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0525" y="585788"/>
            <a:ext cx="77104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ea"/>
                <a:ea typeface="+mj-ea"/>
              </a:rPr>
              <a:t>接口关系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1168004"/>
            <a:ext cx="5448300" cy="31432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如何创建账表插件</a:t>
            </a:r>
          </a:p>
        </p:txBody>
      </p:sp>
      <p:sp>
        <p:nvSpPr>
          <p:cNvPr id="7" name="内容占位符 1"/>
          <p:cNvSpPr>
            <a:spLocks noGrp="1"/>
          </p:cNvSpPr>
          <p:nvPr>
            <p:ph idx="4294967295"/>
          </p:nvPr>
        </p:nvSpPr>
        <p:spPr>
          <a:xfrm>
            <a:off x="1" y="520303"/>
            <a:ext cx="8334375" cy="4157663"/>
          </a:xfrm>
        </p:spPr>
        <p:txBody>
          <a:bodyPr/>
          <a:lstStyle/>
          <a:p>
            <a:pPr>
              <a:defRPr/>
            </a:pPr>
            <a:r>
              <a:rPr sz="2800" b="1" dirty="0"/>
              <a:t>创建工程</a:t>
            </a:r>
          </a:p>
          <a:p>
            <a:pPr marL="0" indent="0">
              <a:buFontTx/>
              <a:buNone/>
              <a:defRPr/>
            </a:pPr>
            <a:r>
              <a:rPr sz="2800" dirty="0"/>
              <a:t>   </a:t>
            </a:r>
            <a:r>
              <a:rPr sz="1600" dirty="0" smtClean="0">
                <a:latin typeface="+mn-ea"/>
                <a:ea typeface="+mn-ea"/>
              </a:rPr>
              <a:t>使用</a:t>
            </a:r>
            <a:r>
              <a:rPr lang="en-US" altLang="zh-CN" sz="1600">
                <a:latin typeface="+mn-ea"/>
                <a:ea typeface="+mn-ea"/>
              </a:rPr>
              <a:t>VS </a:t>
            </a:r>
            <a:r>
              <a:rPr lang="en-US" altLang="zh-CN" sz="1600" smtClean="0">
                <a:latin typeface="+mn-ea"/>
                <a:ea typeface="+mn-ea"/>
              </a:rPr>
              <a:t>2012</a:t>
            </a:r>
            <a:r>
              <a:rPr sz="1600" smtClean="0">
                <a:latin typeface="+mn-ea"/>
                <a:ea typeface="+mn-ea"/>
              </a:rPr>
              <a:t>及以上版本的</a:t>
            </a:r>
            <a:r>
              <a:rPr lang="en-US" altLang="zh-CN" sz="1600" dirty="0">
                <a:latin typeface="+mn-ea"/>
                <a:ea typeface="+mn-ea"/>
              </a:rPr>
              <a:t>C#</a:t>
            </a:r>
            <a:r>
              <a:rPr sz="1600" dirty="0">
                <a:latin typeface="+mn-ea"/>
                <a:ea typeface="+mn-ea"/>
              </a:rPr>
              <a:t>语言，创建一个</a:t>
            </a:r>
            <a:r>
              <a:rPr lang="en-US" altLang="zh-CN" sz="1600" dirty="0" err="1" smtClean="0">
                <a:latin typeface="+mn-ea"/>
                <a:ea typeface="+mn-ea"/>
              </a:rPr>
              <a:t>Class</a:t>
            </a:r>
            <a:r>
              <a:rPr lang="en-US" altLang="zh-CN" sz="1600" dirty="0" err="1">
                <a:latin typeface="+mn-ea"/>
                <a:ea typeface="+mn-ea"/>
              </a:rPr>
              <a:t>Library</a:t>
            </a:r>
            <a:r>
              <a:rPr sz="1600" dirty="0">
                <a:latin typeface="+mn-ea"/>
                <a:ea typeface="+mn-ea"/>
              </a:rPr>
              <a:t>项目</a:t>
            </a:r>
          </a:p>
          <a:p>
            <a:pPr marL="0" indent="0">
              <a:buFontTx/>
              <a:buNone/>
              <a:defRPr/>
            </a:pPr>
            <a:r>
              <a:rPr sz="1600" dirty="0">
                <a:latin typeface="+mn-ea"/>
                <a:ea typeface="+mn-ea"/>
              </a:rPr>
              <a:t>   创建好单据转换插件类库工程后，</a:t>
            </a:r>
            <a:r>
              <a:rPr sz="1600" dirty="0" smtClean="0">
                <a:latin typeface="+mn-ea"/>
                <a:ea typeface="+mn-ea"/>
              </a:rPr>
              <a:t>可以把同一个子系统的所有</a:t>
            </a:r>
            <a:r>
              <a:rPr lang="zh-CN" altLang="en-US" sz="1600" dirty="0" smtClean="0">
                <a:latin typeface="+mn-ea"/>
                <a:ea typeface="+mn-ea"/>
              </a:rPr>
              <a:t>服务取数</a:t>
            </a:r>
            <a:r>
              <a:rPr sz="1600" dirty="0" smtClean="0">
                <a:latin typeface="+mn-ea"/>
                <a:ea typeface="+mn-ea"/>
              </a:rPr>
              <a:t>插件类都放在这个类库中</a:t>
            </a:r>
            <a:r>
              <a:rPr sz="1600" dirty="0">
                <a:latin typeface="+mn-ea"/>
                <a:ea typeface="+mn-ea"/>
              </a:rPr>
              <a:t>； </a:t>
            </a:r>
          </a:p>
          <a:p>
            <a:pPr marL="0" indent="0">
              <a:buFontTx/>
              <a:buNone/>
              <a:defRPr/>
            </a:pPr>
            <a:r>
              <a:rPr sz="1600" dirty="0">
                <a:latin typeface="+mn-ea"/>
                <a:ea typeface="+mn-ea"/>
              </a:rPr>
              <a:t>   项目命名规范：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开发商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].K3[.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业务领域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][.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子系统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  <a:ea typeface="+mn-ea"/>
              </a:rPr>
              <a:t>].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ea"/>
                <a:ea typeface="+mn-ea"/>
              </a:rPr>
              <a:t>ReportPlugIn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sz="2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691" y="1975248"/>
            <a:ext cx="7642225" cy="340518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4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如何创建账表插件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4294967295"/>
          </p:nvPr>
        </p:nvSpPr>
        <p:spPr>
          <a:xfrm>
            <a:off x="1" y="554831"/>
            <a:ext cx="8334375" cy="45017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buSzTx/>
              <a:defRPr/>
            </a:pPr>
            <a:r>
              <a:rPr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编写插件</a:t>
            </a:r>
            <a:endParaRPr lang="en-US" altLang="zh-CN" b="1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20000"/>
              </a:lnSpc>
              <a:buSzTx/>
              <a:buFontTx/>
              <a:buNone/>
              <a:defRPr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smtClean="0">
                <a:solidFill>
                  <a:srgbClr val="262626"/>
                </a:solidFill>
                <a:latin typeface="+mn-ea"/>
                <a:ea typeface="+mn-ea"/>
              </a:rPr>
              <a:t>1.</a:t>
            </a:r>
            <a:r>
              <a:rPr sz="1900" b="1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引用必要的组件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（ 从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安装的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K</a:t>
            </a:r>
            <a:r>
              <a:rPr lang="en-US" altLang="zh-CN" sz="1900" dirty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/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3  </a:t>
            </a:r>
            <a:r>
              <a:rPr lang="en-US" altLang="zh-CN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Cloud</a:t>
            </a:r>
            <a:r>
              <a:rPr lang="zh-CN" altLang="en-US" sz="1900" dirty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业务</a:t>
            </a:r>
            <a:r>
              <a:rPr lang="zh-CN" altLang="en-US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sz="1900" dirty="0" err="1" smtClean="0">
                <a:latin typeface="+mn-ea"/>
                <a:ea typeface="+mn-ea"/>
              </a:rPr>
              <a:t>ebSite</a:t>
            </a:r>
            <a:r>
              <a:rPr lang="en-US" altLang="zh-CN" sz="1900" dirty="0" smtClean="0">
                <a:latin typeface="+mn-ea"/>
                <a:ea typeface="+mn-ea"/>
              </a:rPr>
              <a:t>\Bin</a:t>
            </a:r>
            <a:r>
              <a:rPr altLang="zh-CN" sz="1900" dirty="0" smtClean="0">
                <a:latin typeface="+mn-ea"/>
                <a:ea typeface="+mn-ea"/>
              </a:rPr>
              <a:t>目录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获取</a:t>
            </a:r>
            <a:r>
              <a:rPr sz="1500" dirty="0" smtClean="0">
                <a:solidFill>
                  <a:srgbClr val="262626"/>
                </a:solidFill>
                <a:latin typeface="+mn-ea"/>
                <a:ea typeface="+mn-ea"/>
              </a:rPr>
              <a:t>）</a:t>
            </a:r>
            <a:endParaRPr lang="en-US" altLang="zh-CN" sz="1500" dirty="0" smtClean="0">
              <a:solidFill>
                <a:srgbClr val="262626"/>
              </a:solidFill>
              <a:latin typeface="+mn-ea"/>
              <a:ea typeface="+mn-ea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b="1" dirty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2</a:t>
            </a:r>
            <a:r>
              <a:rPr lang="en-US" altLang="zh-CN"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创建账表插件类</a:t>
            </a:r>
            <a:endParaRPr lang="en-US" altLang="zh-CN" sz="1900" b="1" dirty="0" smtClean="0">
              <a:solidFill>
                <a:srgbClr val="262626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在前文所建的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账表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插件工程中，添加新类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,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派生自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系统报表数据源服务基类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lang="en-US" altLang="zh-CN" sz="1900" dirty="0" smtClean="0">
                <a:latin typeface="+mn-ea"/>
                <a:ea typeface="+mn-ea"/>
              </a:rPr>
              <a:t>Kingdee.BOS.Contracts.Report.</a:t>
            </a:r>
            <a:r>
              <a:rPr lang="en-US" altLang="zh-CN" sz="1900" dirty="0" smtClean="0">
                <a:solidFill>
                  <a:srgbClr val="66DAFE"/>
                </a:solidFill>
                <a:latin typeface="+mn-ea"/>
                <a:ea typeface="+mn-ea"/>
              </a:rPr>
              <a:t>SysReportBaseService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输出路径为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相应的开发站点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+mn-ea"/>
                <a:ea typeface="+mn-ea"/>
              </a:rPr>
              <a:t>WebSite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\Bin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目录</a:t>
            </a:r>
            <a:endParaRPr lang="en-US" altLang="zh-CN" sz="19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altLang="zh-CN" sz="1300" dirty="0" smtClean="0">
              <a:solidFill>
                <a:srgbClr val="66DAF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2211710"/>
            <a:ext cx="27368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9" y="1275606"/>
            <a:ext cx="5133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3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如何创建账表插件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4294967295"/>
          </p:nvPr>
        </p:nvSpPr>
        <p:spPr>
          <a:xfrm>
            <a:off x="1" y="501253"/>
            <a:ext cx="8334375" cy="38528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altLang="zh-CN" b="1" dirty="0" smtClean="0"/>
              <a:t>如何启用</a:t>
            </a:r>
            <a:r>
              <a:rPr b="1" dirty="0" smtClean="0"/>
              <a:t>账表</a:t>
            </a:r>
            <a:r>
              <a:rPr altLang="zh-CN" b="1" dirty="0" smtClean="0"/>
              <a:t>插件</a:t>
            </a:r>
            <a:endParaRPr altLang="zh-CN" b="1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     </a:t>
            </a:r>
            <a:r>
              <a:rPr altLang="zh-CN" sz="1600" dirty="0" smtClean="0">
                <a:latin typeface="+mn-ea"/>
                <a:ea typeface="+mn-ea"/>
              </a:rPr>
              <a:t>插件</a:t>
            </a:r>
            <a:r>
              <a:rPr altLang="zh-CN" sz="1600" dirty="0">
                <a:latin typeface="+mn-ea"/>
                <a:ea typeface="+mn-ea"/>
              </a:rPr>
              <a:t>编写完毕，类库编译通过</a:t>
            </a:r>
            <a:r>
              <a:rPr altLang="zh-CN" sz="1600" dirty="0" smtClean="0">
                <a:latin typeface="+mn-ea"/>
                <a:ea typeface="+mn-ea"/>
              </a:rPr>
              <a:t>后</a:t>
            </a:r>
            <a:r>
              <a:rPr lang="en-US" altLang="zh-CN" sz="1600" dirty="0">
                <a:latin typeface="+mn-ea"/>
                <a:ea typeface="+mn-ea"/>
              </a:rPr>
              <a:t> 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altLang="zh-CN" sz="1600" dirty="0" smtClean="0">
                <a:latin typeface="+mn-ea"/>
                <a:ea typeface="+mn-ea"/>
              </a:rPr>
              <a:t>进入</a:t>
            </a:r>
            <a:r>
              <a:rPr lang="en-US" altLang="zh-CN" sz="1600" dirty="0">
                <a:latin typeface="+mn-ea"/>
                <a:ea typeface="+mn-ea"/>
              </a:rPr>
              <a:t>BOS</a:t>
            </a:r>
            <a:r>
              <a:rPr altLang="zh-CN" sz="1600" dirty="0">
                <a:latin typeface="+mn-ea"/>
                <a:ea typeface="+mn-ea"/>
              </a:rPr>
              <a:t>设计器，打开对应账表模型，配置账</a:t>
            </a:r>
            <a:r>
              <a:rPr altLang="zh-CN" sz="1600" dirty="0" smtClean="0">
                <a:latin typeface="+mn-ea"/>
                <a:ea typeface="+mn-ea"/>
              </a:rPr>
              <a:t>表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服务插件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altLang="zh-CN" sz="1600" dirty="0"/>
          </a:p>
          <a:p>
            <a:pPr marL="0" indent="0">
              <a:buFontTx/>
              <a:buNone/>
              <a:defRPr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en-US" altLang="zh-CN" sz="1600" dirty="0" smtClean="0"/>
              <a:t>  </a:t>
            </a:r>
            <a:r>
              <a:rPr lang="en-US" altLang="zh-CN" sz="1400" dirty="0" smtClean="0">
                <a:solidFill>
                  <a:srgbClr val="66DAFE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dirty="0">
                <a:solidFill>
                  <a:srgbClr val="66DAFE"/>
                </a:solidFill>
              </a:rPr>
              <a:t> </a:t>
            </a:r>
            <a:r>
              <a:rPr lang="en-US" altLang="zh-CN" sz="1400" dirty="0" smtClean="0">
                <a:solidFill>
                  <a:srgbClr val="66DAFE"/>
                </a:solidFill>
              </a:rPr>
              <a:t>  </a:t>
            </a:r>
            <a:endParaRPr altLang="zh-CN" sz="1400" dirty="0">
              <a:solidFill>
                <a:srgbClr val="66DAFE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zh-CN" sz="1600" dirty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669258"/>
            <a:ext cx="4095750" cy="2793206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113" y="1653780"/>
            <a:ext cx="5638800" cy="281106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属性介绍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468313" y="555526"/>
            <a:ext cx="80645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 BusinessInfo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</a:t>
            </a:r>
            <a:r>
              <a:rPr lang="zh-CN" altLang="zh-CN" dirty="0"/>
              <a:t>账表模型的</a:t>
            </a:r>
            <a:r>
              <a:rPr lang="zh-CN" altLang="zh-CN" sz="1600" dirty="0"/>
              <a:t>元数据</a:t>
            </a:r>
            <a:r>
              <a:rPr lang="zh-CN" altLang="zh-CN" dirty="0"/>
              <a:t>描述信息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 Context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</a:t>
            </a:r>
            <a:r>
              <a:rPr lang="zh-CN" altLang="zh-CN" sz="1600" dirty="0"/>
              <a:t>当前登录系统的上下文信息，如数据库连接信息，当前登录操作员信息等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 DctSpecialTempSumTable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</a:t>
            </a:r>
            <a:r>
              <a:rPr lang="zh-CN" altLang="zh-CN" sz="1600" dirty="0"/>
              <a:t>临时汇总数据表格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 DynamicHeader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</a:t>
            </a:r>
            <a:r>
              <a:rPr lang="zh-CN" altLang="zh-CN" sz="1600" dirty="0"/>
              <a:t>动态列头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 ReportHeader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</a:t>
            </a:r>
            <a:r>
              <a:rPr lang="zh-CN" altLang="zh-CN" sz="1600" dirty="0"/>
              <a:t>账表列头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属性介绍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468313" y="555526"/>
            <a:ext cx="80645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/>
              <a:t>ReportId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 </a:t>
            </a:r>
            <a:r>
              <a:rPr lang="zh-CN" altLang="zh-CN" dirty="0"/>
              <a:t>当前账表模型唯一标示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/>
              <a:t>ReportTitles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账表表头字段信息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SummarySpecialFields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</a:t>
            </a:r>
            <a:r>
              <a:rPr lang="zh-CN" altLang="zh-CN" sz="1600" dirty="0"/>
              <a:t>汇总字段信息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/>
              <a:t>TempTableNameList</a:t>
            </a:r>
            <a:endParaRPr lang="zh-CN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临时表列表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9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设计账表模型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设计账表过滤界面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账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表服务器取数插件开发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表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单插件开发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13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属性介绍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矩形 5"/>
          <p:cNvSpPr>
            <a:spLocks noChangeArrowheads="1"/>
          </p:cNvSpPr>
          <p:nvPr/>
        </p:nvSpPr>
        <p:spPr bwMode="auto">
          <a:xfrm>
            <a:off x="468313" y="555526"/>
            <a:ext cx="80645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IdentityFieldName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分页顺序字段名，实模式取数必须设置，插件可以修改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GroupSummaryInfoData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分组信息数据（包含默认分组字段、分组级次字段等信息）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IsDefaultOnlyDspSumAndDetailData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默认只显示合计和明细数据，不显示小计数据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IsGroupSummary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标识报表是否支持分组汇总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IsUIDesignerColumns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标识报表的列必须通过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设计，不考虑动态列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SimpleAllCols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是否锁定表格列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VirtualMode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是否虚模式取数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8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属性介绍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矩形 5"/>
          <p:cNvSpPr>
            <a:spLocks noChangeArrowheads="1"/>
          </p:cNvSpPr>
          <p:nvPr/>
        </p:nvSpPr>
        <p:spPr bwMode="auto">
          <a:xfrm>
            <a:off x="468313" y="267494"/>
            <a:ext cx="80645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ReportName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DetailReportId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明细报表的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报表表单标识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，用于单明细报表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DetailReportFormIdFieldName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明细报表的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存储字段名，用于多明细报表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DetailReportType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明细报表类型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BillKeyFieldName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联查单据主键字段名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BillTypeFieldName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联查单据对应的单据类型名称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FormIdFieldName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联查单据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字段名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DecimalControlFieldList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精度控制字段集合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3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报表数据源开发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报表查询参数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95291" y="621700"/>
            <a:ext cx="835342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参数的属性和方法</a:t>
            </a:r>
            <a:endParaRPr lang="en-US" altLang="zh-CN" sz="2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0" name="矩形 5"/>
          <p:cNvSpPr>
            <a:spLocks noChangeArrowheads="1"/>
          </p:cNvSpPr>
          <p:nvPr/>
        </p:nvSpPr>
        <p:spPr bwMode="auto">
          <a:xfrm>
            <a:off x="468313" y="1131590"/>
            <a:ext cx="80645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CurrentPosition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报表当前位置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除分页报表外，该值始终是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StartRow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报表取数开始行号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EndRow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报表取数结束行号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IsRefresh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报表是否重新刷新取数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IsOnlyQuerySumData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只查询汇总数据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FilterParameter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过滤条件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ParameterData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用户参数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8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报表数据源开发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报表查询参数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95291" y="621700"/>
            <a:ext cx="835342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参数的属性和方法</a:t>
            </a:r>
            <a:endParaRPr lang="en-US" altLang="zh-CN" sz="2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4" name="矩形 5"/>
          <p:cNvSpPr>
            <a:spLocks noChangeArrowheads="1"/>
          </p:cNvSpPr>
          <p:nvPr/>
        </p:nvSpPr>
        <p:spPr bwMode="auto">
          <a:xfrm>
            <a:off x="468313" y="1221581"/>
            <a:ext cx="8064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CustomParams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报表其他参数，可以任意添加（如发布报表定义的参数）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FilterFieldInfo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过滤字段元数据信息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GetParentReportFilter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获得父报表过滤条件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GetParentReportCurrentRow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获得父报表当前行数据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GetFirstParentReportFilter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报表穿透，获得第一个报表的过滤条件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GetParentReportCurrentConditionData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获得父报表是分页报表的当前分页条件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9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属性介绍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468313" y="555526"/>
            <a:ext cx="8064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分页账表特有属性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/>
              <a:t>CurrentListPosition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</a:t>
            </a:r>
            <a:r>
              <a:rPr lang="en-US" altLang="zh-CN" sz="1600" dirty="0"/>
              <a:t>  </a:t>
            </a:r>
            <a:r>
              <a:rPr lang="zh-CN" altLang="zh-CN" sz="1600" dirty="0"/>
              <a:t>分页账表属性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分页账表当前页账表数据对象的位置信息，此属性与</a:t>
            </a:r>
            <a:r>
              <a:rPr lang="en-US" altLang="zh-CN" sz="1600" dirty="0" err="1"/>
              <a:t>CacheMapTempTableNameList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属性一起使用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/>
              <a:t>CacheMapTempTableNameList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分页账表属性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记录分页账表每页账表数据对象信息，此属性与</a:t>
            </a:r>
            <a:r>
              <a:rPr lang="en-US" altLang="zh-CN" sz="1600" dirty="0" err="1"/>
              <a:t>CurrentListPosition</a:t>
            </a:r>
            <a:r>
              <a:rPr lang="zh-CN" altLang="zh-CN" sz="1600" dirty="0"/>
              <a:t>属性一起使用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/>
              <a:t>CacheDataList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分页账表属性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根据账表当前页位置，获取</a:t>
            </a:r>
            <a:r>
              <a:rPr lang="en-US" altLang="zh-CN" sz="1600" dirty="0" err="1"/>
              <a:t>DataRow</a:t>
            </a:r>
            <a:r>
              <a:rPr lang="zh-CN" altLang="zh-CN" sz="1600" dirty="0"/>
              <a:t>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0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属性介绍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468313" y="627461"/>
            <a:ext cx="80645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树形账表特有属性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CurrentGroupID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</a:t>
            </a:r>
            <a:r>
              <a:rPr lang="zh-CN" altLang="zh-CN" sz="1600" dirty="0"/>
              <a:t>树形账表属性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</a:t>
            </a:r>
            <a:r>
              <a:rPr lang="zh-CN" altLang="zh-CN" sz="1600" dirty="0"/>
              <a:t>树形账表分组标识，点击树形账表左边树时，由平台账表引擎为其赋值，其数据来</a:t>
            </a:r>
            <a:r>
              <a:rPr lang="en-US" altLang="zh-CN" sz="16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</a:t>
            </a:r>
            <a:r>
              <a:rPr lang="zh-CN" altLang="zh-CN" sz="1600" dirty="0"/>
              <a:t>源于账表插件</a:t>
            </a:r>
            <a:r>
              <a:rPr lang="en-US" altLang="zh-CN" sz="1600" dirty="0"/>
              <a:t>GetTreeNodes</a:t>
            </a:r>
            <a:r>
              <a:rPr lang="zh-CN" altLang="zh-CN" sz="1600" dirty="0"/>
              <a:t>方法返回的树节点</a:t>
            </a:r>
            <a:r>
              <a:rPr lang="en-US" altLang="zh-CN" sz="1600" dirty="0"/>
              <a:t>id</a:t>
            </a:r>
            <a:r>
              <a:rPr lang="zh-CN" altLang="zh-CN" sz="1600" dirty="0"/>
              <a:t>属性的值，对应树形账表插件在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BuilderReportSqlAndTempTable</a:t>
            </a:r>
            <a:r>
              <a:rPr lang="zh-CN" altLang="zh-CN" sz="1600" dirty="0"/>
              <a:t>方法拼接账表取数</a:t>
            </a:r>
            <a:r>
              <a:rPr lang="en-US" altLang="zh-CN" sz="1600" dirty="0"/>
              <a:t>sql</a:t>
            </a:r>
            <a:r>
              <a:rPr lang="zh-CN" altLang="zh-CN" sz="1600" dirty="0"/>
              <a:t>时，需要以</a:t>
            </a:r>
            <a:r>
              <a:rPr lang="en-US" altLang="zh-CN" sz="1600" dirty="0"/>
              <a:t>CurrentGroupID</a:t>
            </a:r>
            <a:r>
              <a:rPr lang="zh-CN" altLang="zh-CN" sz="1600" dirty="0"/>
              <a:t>作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</a:t>
            </a:r>
            <a:r>
              <a:rPr lang="zh-CN" altLang="zh-CN" sz="1600" dirty="0"/>
              <a:t>为过滤条件拼接到</a:t>
            </a:r>
            <a:r>
              <a:rPr lang="en-US" altLang="zh-CN" sz="1600" dirty="0"/>
              <a:t>Sql</a:t>
            </a:r>
            <a:r>
              <a:rPr lang="zh-CN" altLang="zh-CN" sz="1600" dirty="0"/>
              <a:t>指令的</a:t>
            </a:r>
            <a:r>
              <a:rPr lang="en-US" altLang="zh-CN" sz="1600" dirty="0"/>
              <a:t>Where</a:t>
            </a:r>
            <a:r>
              <a:rPr lang="zh-CN" altLang="zh-CN" sz="1600" dirty="0"/>
              <a:t>部分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重要事件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468313" y="483394"/>
            <a:ext cx="806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07950" y="465536"/>
            <a:ext cx="9036050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Initialize</a:t>
            </a:r>
            <a:r>
              <a:rPr lang="en-US" altLang="zh-CN" b="1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zh-CN" altLang="zh-CN" sz="1600" dirty="0">
                <a:latin typeface="+mn-ea"/>
                <a:ea typeface="+mn-ea"/>
              </a:rPr>
              <a:t>账表</a:t>
            </a:r>
            <a:r>
              <a:rPr lang="en-US" altLang="zh-CN" sz="1600" dirty="0">
                <a:latin typeface="+mn-ea"/>
                <a:ea typeface="+mn-ea"/>
              </a:rPr>
              <a:t>View</a:t>
            </a:r>
            <a:r>
              <a:rPr lang="zh-CN" altLang="zh-CN" sz="1600" dirty="0">
                <a:latin typeface="+mn-ea"/>
                <a:ea typeface="+mn-ea"/>
              </a:rPr>
              <a:t>初始化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zh-CN" altLang="zh-CN" sz="1600" dirty="0">
                <a:latin typeface="+mn-ea"/>
                <a:ea typeface="+mn-ea"/>
              </a:rPr>
              <a:t>此时账表插件基类已完成账表属性对象（</a:t>
            </a:r>
            <a:r>
              <a:rPr lang="en-US" altLang="zh-CN" sz="1600" dirty="0">
                <a:latin typeface="+mn-ea"/>
                <a:ea typeface="+mn-ea"/>
              </a:rPr>
              <a:t>ReportProperty</a:t>
            </a:r>
            <a:r>
              <a:rPr lang="zh-CN" altLang="zh-CN" sz="1600" dirty="0">
                <a:latin typeface="+mn-ea"/>
                <a:ea typeface="+mn-ea"/>
              </a:rPr>
              <a:t>）的创建工作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zh-CN" altLang="zh-CN" sz="1600" dirty="0">
                <a:latin typeface="+mn-ea"/>
                <a:ea typeface="+mn-ea"/>
              </a:rPr>
              <a:t>一般账表插件在此事件中，对刚创建的</a:t>
            </a:r>
            <a:r>
              <a:rPr lang="en-US" altLang="zh-CN" sz="1600" dirty="0">
                <a:latin typeface="+mn-ea"/>
                <a:ea typeface="+mn-ea"/>
              </a:rPr>
              <a:t>ReportProperty</a:t>
            </a:r>
            <a:r>
              <a:rPr lang="zh-CN" altLang="zh-CN" sz="1600" dirty="0">
                <a:latin typeface="+mn-ea"/>
                <a:ea typeface="+mn-ea"/>
              </a:rPr>
              <a:t>做进一步初始化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    例如：设置账表的类型、设置账表属性替代显示信息、设置字段精度控制等等。</a:t>
            </a:r>
            <a:endParaRPr lang="en-US" altLang="zh-CN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>
                <a:solidFill>
                  <a:srgbClr val="FF0000"/>
                </a:solidFill>
                <a:latin typeface="+mj-ea"/>
                <a:ea typeface="+mj-ea"/>
              </a:rPr>
              <a:t>BuilderReportSqlAndTempTable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en-US" altLang="zh-CN" b="1" dirty="0" err="1" smtClean="0">
                <a:latin typeface="+mj-ea"/>
                <a:ea typeface="+mj-ea"/>
              </a:rPr>
              <a:t>IRptParams</a:t>
            </a:r>
            <a:r>
              <a:rPr lang="en-US" altLang="zh-CN" b="1" dirty="0" smtClean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filter, string tableName)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    </a:t>
            </a:r>
            <a:r>
              <a:rPr lang="zh-CN" altLang="zh-CN" sz="1600" dirty="0"/>
              <a:t>进入账表取数</a:t>
            </a:r>
            <a:r>
              <a:rPr lang="en-US" altLang="zh-CN" sz="1600" dirty="0"/>
              <a:t>sql</a:t>
            </a:r>
            <a:r>
              <a:rPr lang="zh-CN" altLang="zh-CN" sz="1600" dirty="0"/>
              <a:t>拼接并取数，把账表取数结果放到上一步创建的临时表中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+mn-ea"/>
              </a:rPr>
              <a:t>    </a:t>
            </a:r>
            <a:r>
              <a:rPr lang="zh-CN" altLang="zh-CN" sz="1600" dirty="0"/>
              <a:t>如果此账表插件设置</a:t>
            </a:r>
            <a:r>
              <a:rPr lang="en-US" altLang="zh-CN" sz="1600" dirty="0"/>
              <a:t>sql</a:t>
            </a:r>
            <a:r>
              <a:rPr lang="zh-CN" altLang="zh-CN" sz="1600" dirty="0"/>
              <a:t>数据逻辑由插件（</a:t>
            </a:r>
            <a:r>
              <a:rPr lang="en-US" altLang="zh-CN" sz="1600" dirty="0" err="1"/>
              <a:t>this.IsCreateTempTableByPlugin</a:t>
            </a:r>
            <a:r>
              <a:rPr lang="zh-CN" altLang="zh-CN" sz="1600" dirty="0"/>
              <a:t>），即调用</a:t>
            </a:r>
            <a:r>
              <a:rPr lang="en-US" altLang="zh-CN" sz="1600" dirty="0"/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BuilderReportSqlAndTempTable</a:t>
            </a:r>
            <a:r>
              <a:rPr lang="zh-CN" altLang="zh-CN" sz="1600" dirty="0"/>
              <a:t>接口，否则调用以下</a:t>
            </a:r>
            <a:r>
              <a:rPr lang="en-US" altLang="zh-CN" sz="1600" dirty="0"/>
              <a:t>3</a:t>
            </a:r>
            <a:r>
              <a:rPr lang="zh-CN" altLang="zh-CN" sz="1600" dirty="0"/>
              <a:t>个接口，完成账表取数逻辑的</a:t>
            </a:r>
            <a:r>
              <a:rPr lang="en-US" altLang="zh-CN" sz="1600" dirty="0"/>
              <a:t>sql</a:t>
            </a:r>
            <a:r>
              <a:rPr lang="zh-CN" altLang="zh-CN" sz="1600" dirty="0"/>
              <a:t>指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</a:t>
            </a:r>
            <a:r>
              <a:rPr lang="zh-CN" altLang="zh-CN" sz="1600" dirty="0"/>
              <a:t>令即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BuilderSelectFieldSQLBuilderTempTableOrderBySQL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BuilderFormWhereSQL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7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重要事件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7950" y="465536"/>
            <a:ext cx="9036050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+mj-ea"/>
                <a:ea typeface="+mj-ea"/>
              </a:rPr>
              <a:t>BuilderFromWhereSQL(</a:t>
            </a:r>
            <a:r>
              <a:rPr lang="en-US" altLang="zh-CN" b="1" dirty="0" err="1">
                <a:latin typeface="+mj-ea"/>
                <a:ea typeface="+mj-ea"/>
              </a:rPr>
              <a:t>IRptParams</a:t>
            </a:r>
            <a:r>
              <a:rPr lang="en-US" altLang="zh-CN" b="1" dirty="0">
                <a:latin typeface="+mj-ea"/>
                <a:ea typeface="+mj-ea"/>
              </a:rPr>
              <a:t> filter)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  </a:t>
            </a:r>
            <a:r>
              <a:rPr lang="zh-CN" altLang="en-US" sz="1600" dirty="0"/>
              <a:t> 构造</a:t>
            </a:r>
            <a:r>
              <a:rPr lang="en-US" altLang="zh-CN" sz="1600" dirty="0"/>
              <a:t>From Where </a:t>
            </a:r>
            <a:r>
              <a:rPr lang="zh-CN" altLang="en-US" sz="1600" dirty="0"/>
              <a:t>语句，例如</a:t>
            </a:r>
            <a:r>
              <a:rPr lang="en-US" altLang="zh-CN" sz="1600" dirty="0"/>
              <a:t>From </a:t>
            </a:r>
            <a:r>
              <a:rPr lang="en-US" altLang="zh-CN" sz="1600" dirty="0" err="1"/>
              <a:t>t_bas_filterscheme</a:t>
            </a:r>
            <a:r>
              <a:rPr lang="en-US" altLang="zh-CN" sz="1600" dirty="0"/>
              <a:t> where </a:t>
            </a:r>
            <a:r>
              <a:rPr lang="en-US" altLang="zh-CN" sz="1600" dirty="0" err="1"/>
              <a:t>fformid</a:t>
            </a:r>
            <a:r>
              <a:rPr lang="en-US" altLang="zh-CN" sz="1600" dirty="0"/>
              <a:t>=‘BD_MATERIAL'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   实现此方法则不需实现方法</a:t>
            </a:r>
            <a:r>
              <a:rPr lang="en-US" altLang="zh-CN" sz="1600" dirty="0"/>
              <a:t>BuilderReportSqlAndTempTable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/>
              <a:t>BuilderSelectFieldSQL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IRptParams</a:t>
            </a:r>
            <a:r>
              <a:rPr lang="en-US" altLang="zh-CN" dirty="0" smtClean="0"/>
              <a:t> </a:t>
            </a:r>
            <a:r>
              <a:rPr lang="en-US" altLang="zh-CN" dirty="0"/>
              <a:t>filter)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   构造</a:t>
            </a:r>
            <a:r>
              <a:rPr lang="en-US" altLang="zh-CN" sz="1600" dirty="0">
                <a:latin typeface="+mn-ea"/>
                <a:ea typeface="+mn-ea"/>
              </a:rPr>
              <a:t>Select</a:t>
            </a:r>
            <a:r>
              <a:rPr lang="zh-CN" altLang="en-US" sz="1600" dirty="0">
                <a:latin typeface="+mn-ea"/>
                <a:ea typeface="+mn-ea"/>
              </a:rPr>
              <a:t>语句，例如</a:t>
            </a:r>
            <a:r>
              <a:rPr lang="en-US" altLang="zh-CN" sz="1600" dirty="0">
                <a:latin typeface="+mn-ea"/>
                <a:ea typeface="+mn-ea"/>
              </a:rPr>
              <a:t>select </a:t>
            </a:r>
            <a:r>
              <a:rPr lang="en-US" altLang="zh-CN" sz="1600" dirty="0" err="1">
                <a:latin typeface="+mn-ea"/>
                <a:ea typeface="+mn-ea"/>
              </a:rPr>
              <a:t>Fname,FID,FNumber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zh-CN" altLang="en-US" sz="1600" dirty="0">
                <a:latin typeface="+mn-ea"/>
                <a:ea typeface="+mn-ea"/>
              </a:rPr>
              <a:t>实现此方法则不需实现方法   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+mn-ea"/>
                <a:ea typeface="+mn-ea"/>
              </a:rPr>
              <a:t>   BuilderReportSqlAndTempTable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>
                <a:solidFill>
                  <a:srgbClr val="FF0000"/>
                </a:solidFill>
              </a:rPr>
              <a:t>GetReportHeaders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IRptParams</a:t>
            </a:r>
            <a:r>
              <a:rPr lang="en-US" altLang="zh-CN" b="1" dirty="0" smtClean="0"/>
              <a:t> </a:t>
            </a:r>
            <a:r>
              <a:rPr lang="en-US" altLang="zh-CN" b="1" dirty="0"/>
              <a:t>filter)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如果账表模型在设计时，没有配置账表单据体字段信息，则通过此方法设置账表列头字段信息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>
                <a:solidFill>
                  <a:srgbClr val="FF0000"/>
                </a:solidFill>
                <a:latin typeface="+mj-ea"/>
                <a:ea typeface="+mj-ea"/>
              </a:rPr>
              <a:t>GetReportTitles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en-US" altLang="zh-CN" b="1" dirty="0" err="1" smtClean="0">
                <a:latin typeface="+mj-ea"/>
                <a:ea typeface="+mj-ea"/>
              </a:rPr>
              <a:t>IRptParams</a:t>
            </a:r>
            <a:r>
              <a:rPr lang="en-US" altLang="zh-CN" b="1" dirty="0" smtClean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filter)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此时已完成账表数据取数并赋值给临时表，完成临时表索引创建，开始准备账表表头信息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zh-CN" altLang="zh-CN" sz="1600" dirty="0"/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4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重要事件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468313" y="519113"/>
            <a:ext cx="80645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/>
              <a:t>GetReportData(</a:t>
            </a:r>
            <a:r>
              <a:rPr lang="en-US" altLang="zh-CN" b="1" dirty="0" err="1"/>
              <a:t>IRptParams</a:t>
            </a:r>
            <a:r>
              <a:rPr lang="en-US" altLang="zh-CN" b="1" dirty="0"/>
              <a:t> filter)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根据过滤条件获取账表数据</a:t>
            </a:r>
            <a:r>
              <a:rPr lang="zh-CN" altLang="en-US" sz="1600" dirty="0"/>
              <a:t>，</a:t>
            </a:r>
            <a:r>
              <a:rPr lang="zh-CN" altLang="zh-CN" sz="1600" dirty="0"/>
              <a:t>对数据做修改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/>
              <a:t>GetSummaryColumnInfo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IRptParams</a:t>
            </a:r>
            <a:r>
              <a:rPr lang="en-US" altLang="zh-CN" b="1" dirty="0" smtClean="0"/>
              <a:t> </a:t>
            </a:r>
            <a:r>
              <a:rPr lang="en-US" altLang="zh-CN" b="1" dirty="0"/>
              <a:t>filter)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</a:t>
            </a:r>
            <a:r>
              <a:rPr lang="zh-CN" altLang="en-US" sz="1600" dirty="0"/>
              <a:t>构造汇总字段信息集合</a:t>
            </a:r>
            <a:endParaRPr lang="en-US" altLang="zh-CN" sz="1600" b="1" dirty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err="1" smtClean="0">
                <a:latin typeface="+mj-ea"/>
                <a:ea typeface="+mj-ea"/>
              </a:rPr>
              <a:t>GetSummaryColumsSQL</a:t>
            </a:r>
            <a:r>
              <a:rPr lang="en-US" altLang="zh-CN" b="1" dirty="0" smtClean="0">
                <a:latin typeface="+mj-ea"/>
                <a:ea typeface="+mj-ea"/>
              </a:rPr>
              <a:t>(List&lt;</a:t>
            </a:r>
            <a:r>
              <a:rPr lang="en-US" altLang="zh-CN" b="1" dirty="0" err="1" smtClean="0">
                <a:latin typeface="+mj-ea"/>
                <a:ea typeface="+mj-ea"/>
              </a:rPr>
              <a:t>SummaryField</a:t>
            </a:r>
            <a:r>
              <a:rPr lang="en-US" altLang="zh-CN" dirty="0"/>
              <a:t>&gt; </a:t>
            </a:r>
            <a:r>
              <a:rPr lang="en-US" altLang="zh-CN" dirty="0" err="1"/>
              <a:t>summaryFields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    获取汇总列</a:t>
            </a:r>
            <a:r>
              <a:rPr lang="en-US" altLang="zh-CN" sz="1600" dirty="0"/>
              <a:t>SQL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</a:t>
            </a:r>
            <a:r>
              <a:rPr lang="zh-CN" altLang="en-US" sz="1600" dirty="0"/>
              <a:t>例如： </a:t>
            </a:r>
            <a:r>
              <a:rPr lang="en-US" altLang="zh-CN" sz="1600" dirty="0"/>
              <a:t>Count(</a:t>
            </a:r>
            <a:r>
              <a:rPr lang="en-US" altLang="zh-CN" sz="1600" dirty="0" err="1"/>
              <a:t>FCount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FCount,SUM</a:t>
            </a:r>
            <a:r>
              <a:rPr lang="en-US" altLang="zh-CN" sz="1600" dirty="0"/>
              <a:t>(FQTY) as FQTY,AVG(FAMOUNT) AS FAMOUNT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 smtClean="0">
                <a:solidFill>
                  <a:srgbClr val="FF0000"/>
                </a:solidFill>
              </a:rPr>
              <a:t>CloseReport</a:t>
            </a:r>
            <a:r>
              <a:rPr lang="en-US" altLang="zh-CN" b="1" dirty="0"/>
              <a:t>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关闭账表页面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清除账表插件使用到的临时表资源等业务操作</a:t>
            </a:r>
            <a:endParaRPr lang="zh-CN" altLang="zh-CN" b="1" dirty="0"/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9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账表取数插件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账表取数插件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8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案例演示（一）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如何开发简单账表（详见随堂手册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7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给你点颜色看看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案例演示（二）</a:t>
            </a:r>
            <a:endParaRPr lang="zh-CN" altLang="en-US" dirty="0"/>
          </a:p>
        </p:txBody>
      </p:sp>
      <p:pic>
        <p:nvPicPr>
          <p:cNvPr id="6146" name="Picture 2" descr="http://clubimg.kingdee.com/club/attachments/forum/201705/13/1494656021y94z3n55jx44qkqqqqneeh3xhoumlnn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24" y="505747"/>
            <a:ext cx="6590348" cy="42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1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如果给的颜色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案例演示（二）</a:t>
            </a:r>
          </a:p>
        </p:txBody>
      </p:sp>
      <p:pic>
        <p:nvPicPr>
          <p:cNvPr id="7170" name="Picture 2" descr="http://clubimg.kingdee.com/club/attachments/forum/201705/13/1494657959ebihzakp3a3ehmpzt7nwt37nwzbnzv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6" y="39970"/>
            <a:ext cx="881634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案例演示（二）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586591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附上给颜色</a:t>
            </a:r>
            <a:r>
              <a:rPr lang="en-US" altLang="zh-CN" dirty="0"/>
              <a:t>Python</a:t>
            </a:r>
            <a:r>
              <a:rPr lang="zh-CN" altLang="en-US" dirty="0"/>
              <a:t>脚本：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OnFormatRowConditions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账表列表条件格式化颜色控制</a:t>
            </a:r>
          </a:p>
          <a:p>
            <a:r>
              <a:rPr lang="en-US" altLang="zh-CN" dirty="0"/>
              <a:t>#by </a:t>
            </a:r>
            <a:r>
              <a:rPr lang="en-US" altLang="zh-CN" dirty="0" err="1"/>
              <a:t>wanghl</a:t>
            </a:r>
            <a:r>
              <a:rPr lang="en-US" altLang="zh-CN" dirty="0"/>
              <a:t> 2017-5-13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注意事项：注意调整缩进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OnFormatRowConditions</a:t>
            </a:r>
            <a:r>
              <a:rPr lang="en-US" altLang="zh-CN" dirty="0"/>
              <a:t>(e):</a:t>
            </a:r>
          </a:p>
          <a:p>
            <a:r>
              <a:rPr lang="en-US" altLang="zh-CN" dirty="0"/>
              <a:t>        fc = </a:t>
            </a:r>
            <a:r>
              <a:rPr lang="en-US" altLang="zh-CN" dirty="0" err="1"/>
              <a:t>FormatCondition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fc.ApplayRow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fc.BackColor</a:t>
            </a:r>
            <a:r>
              <a:rPr lang="en-US" altLang="zh-CN" dirty="0"/>
              <a:t> = '#0000FF'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e.FormatConditions.Add</a:t>
            </a:r>
            <a:r>
              <a:rPr lang="en-US" altLang="zh-CN" dirty="0"/>
              <a:t>(fc)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accent1"/>
                </a:solidFill>
              </a:rPr>
              <a:t>期望：在完成的案例演示（一） 基础上，当数量大于</a:t>
            </a:r>
            <a:r>
              <a:rPr lang="en-US" altLang="zh-CN" b="1" dirty="0">
                <a:solidFill>
                  <a:schemeClr val="accent1"/>
                </a:solidFill>
              </a:rPr>
              <a:t>100</a:t>
            </a:r>
            <a:r>
              <a:rPr lang="zh-CN" altLang="en-US" b="1" dirty="0">
                <a:solidFill>
                  <a:schemeClr val="accent1"/>
                </a:solidFill>
              </a:rPr>
              <a:t>并且价税合计大于</a:t>
            </a:r>
            <a:r>
              <a:rPr lang="en-US" altLang="zh-CN" b="1" dirty="0">
                <a:solidFill>
                  <a:schemeClr val="accent1"/>
                </a:solidFill>
              </a:rPr>
              <a:t>1W</a:t>
            </a:r>
            <a:r>
              <a:rPr lang="zh-CN" altLang="en-US" b="1" dirty="0">
                <a:solidFill>
                  <a:schemeClr val="accent1"/>
                </a:solidFill>
              </a:rPr>
              <a:t>做红色显示</a:t>
            </a:r>
          </a:p>
        </p:txBody>
      </p:sp>
    </p:spTree>
    <p:extLst>
      <p:ext uri="{BB962C8B-B14F-4D97-AF65-F5344CB8AC3E}">
        <p14:creationId xmlns:p14="http://schemas.microsoft.com/office/powerpoint/2010/main" val="30003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6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账表取数插件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sz="2600" dirty="0" smtClean="0">
                <a:solidFill>
                  <a:schemeClr val="tx1"/>
                </a:solidFill>
              </a:rPr>
              <a:t>账表分类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简单账表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树形账表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分页账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透视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其中</a:t>
            </a:r>
            <a:r>
              <a:rPr lang="zh-CN" altLang="en-US" dirty="0">
                <a:latin typeface="+mn-ea"/>
                <a:ea typeface="+mn-ea"/>
              </a:rPr>
              <a:t>简单账表除了本身需要插件开发提供数据源的账表以外还</a:t>
            </a:r>
            <a:r>
              <a:rPr lang="zh-CN" altLang="en-US" dirty="0" smtClean="0">
                <a:latin typeface="+mn-ea"/>
                <a:ea typeface="+mn-ea"/>
              </a:rPr>
              <a:t>包含简单明细账</a:t>
            </a:r>
            <a:r>
              <a:rPr lang="zh-CN" altLang="en-US" dirty="0">
                <a:latin typeface="+mn-ea"/>
                <a:ea typeface="+mn-ea"/>
              </a:rPr>
              <a:t>表</a:t>
            </a:r>
            <a:r>
              <a:rPr lang="zh-CN" altLang="en-US" dirty="0" smtClean="0">
                <a:latin typeface="+mn-ea"/>
                <a:ea typeface="+mn-ea"/>
              </a:rPr>
              <a:t>、简单汇总</a:t>
            </a:r>
            <a:r>
              <a:rPr lang="zh-CN" altLang="en-US" dirty="0">
                <a:latin typeface="+mn-ea"/>
                <a:ea typeface="+mn-ea"/>
              </a:rPr>
              <a:t>账表</a:t>
            </a:r>
            <a:r>
              <a:rPr lang="zh-CN" altLang="en-US" dirty="0" smtClean="0">
                <a:latin typeface="+mn-ea"/>
                <a:ea typeface="+mn-ea"/>
              </a:rPr>
              <a:t>、简单交叉</a:t>
            </a:r>
            <a:r>
              <a:rPr lang="zh-CN" altLang="en-US" dirty="0">
                <a:latin typeface="+mn-ea"/>
                <a:ea typeface="+mn-ea"/>
              </a:rPr>
              <a:t>账</a:t>
            </a:r>
            <a:r>
              <a:rPr lang="zh-CN" altLang="en-US" dirty="0" smtClean="0">
                <a:latin typeface="+mn-ea"/>
                <a:ea typeface="+mn-ea"/>
              </a:rPr>
              <a:t>表通过</a:t>
            </a:r>
            <a:r>
              <a:rPr lang="zh-CN" altLang="en-US" dirty="0">
                <a:latin typeface="+mn-ea"/>
                <a:ea typeface="+mn-ea"/>
              </a:rPr>
              <a:t>简单快速配置而成的查询账表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直接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账表无取数插件，可通过配置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语句实现数据查询的账表。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账表概述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17748"/>
            <a:ext cx="40195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简易账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简单明细账表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简单汇总账表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简单交叉账表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单据及基础资料模型上右键菜单，</a:t>
            </a:r>
          </a:p>
          <a:p>
            <a:r>
              <a:rPr lang="zh-CN" altLang="en-US" dirty="0"/>
              <a:t>通过向导配置实现的明细账表、汇总账表、交叉账表的配置类账表，统称简易账表。</a:t>
            </a:r>
          </a:p>
          <a:p>
            <a:r>
              <a:rPr lang="zh-CN" altLang="en-US" dirty="0"/>
              <a:t>此类账表无需编写取数插件及表单插件。</a:t>
            </a:r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2" y="534786"/>
            <a:ext cx="2390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96" y="555526"/>
            <a:ext cx="594015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账表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2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账表概述</a:t>
            </a:r>
          </a:p>
        </p:txBody>
      </p:sp>
      <p:sp>
        <p:nvSpPr>
          <p:cNvPr id="29" name="内容占位符 1"/>
          <p:cNvSpPr>
            <a:spLocks noGrp="1"/>
          </p:cNvSpPr>
          <p:nvPr>
            <p:ph idx="4294967295"/>
          </p:nvPr>
        </p:nvSpPr>
        <p:spPr>
          <a:xfrm>
            <a:off x="1" y="573881"/>
            <a:ext cx="8334375" cy="442793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sz="2000" b="1" dirty="0" smtClean="0">
                <a:solidFill>
                  <a:schemeClr val="tx1"/>
                </a:solidFill>
                <a:latin typeface="+mj-ea"/>
                <a:ea typeface="+mj-ea"/>
              </a:rPr>
              <a:t>直接</a:t>
            </a:r>
            <a:r>
              <a:rPr lang="en-US" altLang="zh-CN" sz="2000" b="1" dirty="0" smtClean="0">
                <a:solidFill>
                  <a:schemeClr val="tx1"/>
                </a:solidFill>
                <a:latin typeface="+mj-ea"/>
                <a:ea typeface="+mj-ea"/>
              </a:rPr>
              <a:t>SQL</a:t>
            </a:r>
            <a:r>
              <a:rPr sz="2000" b="1" dirty="0" smtClean="0">
                <a:solidFill>
                  <a:schemeClr val="tx1"/>
                </a:solidFill>
                <a:latin typeface="+mj-ea"/>
                <a:ea typeface="+mj-ea"/>
              </a:rPr>
              <a:t>账表</a:t>
            </a:r>
            <a:endParaRPr lang="en-US" altLang="zh-CN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sz="1600" dirty="0" smtClean="0">
                <a:solidFill>
                  <a:schemeClr val="tx1"/>
                </a:solidFill>
                <a:latin typeface="+mj-ea"/>
                <a:ea typeface="+mj-ea"/>
              </a:rPr>
              <a:t>没有取数插件，但是有表单插件，通过配置数据源直接写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SQL</a:t>
            </a:r>
            <a:r>
              <a:rPr sz="1600" dirty="0" smtClean="0">
                <a:solidFill>
                  <a:schemeClr val="tx1"/>
                </a:solidFill>
                <a:latin typeface="+mj-ea"/>
                <a:ea typeface="+mj-ea"/>
              </a:rPr>
              <a:t>取数。</a:t>
            </a:r>
            <a:endParaRPr lang="en-US" altLang="zh-CN" sz="16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83508"/>
            <a:ext cx="8662988" cy="3317081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28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简单账表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表概述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0" y="843558"/>
            <a:ext cx="8134287" cy="391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8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分页账表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账表概述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1" y="771550"/>
            <a:ext cx="8187723" cy="3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new_2017(金蝶顾问学院(PPT模板-刘堆花</Template>
  <TotalTime>1028</TotalTime>
  <Words>1091</Words>
  <Application>Microsoft Office PowerPoint</Application>
  <PresentationFormat>全屏显示(16:9)</PresentationFormat>
  <Paragraphs>269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金蝶云星空产品培训 -- 账表插件开发</vt:lpstr>
      <vt:lpstr>课程收益</vt:lpstr>
      <vt:lpstr>PowerPoint 演示文稿</vt:lpstr>
      <vt:lpstr>PowerPoint 演示文稿</vt:lpstr>
      <vt:lpstr>账表概述</vt:lpstr>
      <vt:lpstr>账表概述</vt:lpstr>
      <vt:lpstr>账表概述</vt:lpstr>
      <vt:lpstr>账表概述</vt:lpstr>
      <vt:lpstr>账表概述</vt:lpstr>
      <vt:lpstr>账表概述</vt:lpstr>
      <vt:lpstr>账表概述</vt:lpstr>
      <vt:lpstr>PowerPoint 演示文稿</vt:lpstr>
      <vt:lpstr>账表插件概要说明</vt:lpstr>
      <vt:lpstr>报表数据源开发-接口关系图</vt:lpstr>
      <vt:lpstr>如何创建账表插件</vt:lpstr>
      <vt:lpstr>如何创建账表插件</vt:lpstr>
      <vt:lpstr>如何创建账表插件</vt:lpstr>
      <vt:lpstr>属性介绍</vt:lpstr>
      <vt:lpstr>属性介绍</vt:lpstr>
      <vt:lpstr>属性介绍</vt:lpstr>
      <vt:lpstr>属性介绍</vt:lpstr>
      <vt:lpstr>报表数据源开发- 报表查询参数</vt:lpstr>
      <vt:lpstr>报表数据源开发- 报表查询参数</vt:lpstr>
      <vt:lpstr>属性介绍</vt:lpstr>
      <vt:lpstr>属性介绍</vt:lpstr>
      <vt:lpstr>重要事件</vt:lpstr>
      <vt:lpstr>重要事件</vt:lpstr>
      <vt:lpstr>重要事件</vt:lpstr>
      <vt:lpstr>PowerPoint 演示文稿</vt:lpstr>
      <vt:lpstr>案例演示（一）</vt:lpstr>
      <vt:lpstr>案例演示（二）</vt:lpstr>
      <vt:lpstr>案例演示（二）</vt:lpstr>
      <vt:lpstr>案例演示（二）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K/3 Cloud 产品培训 -- 账表插件开发</dc:title>
  <dc:creator>Administrator</dc:creator>
  <cp:lastModifiedBy>Windows 用户</cp:lastModifiedBy>
  <cp:revision>41</cp:revision>
  <dcterms:created xsi:type="dcterms:W3CDTF">2017-05-21T03:38:32Z</dcterms:created>
  <dcterms:modified xsi:type="dcterms:W3CDTF">2018-09-03T14:51:03Z</dcterms:modified>
</cp:coreProperties>
</file>