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1"/>
  </p:notesMasterIdLst>
  <p:sldIdLst>
    <p:sldId id="256" r:id="rId2"/>
    <p:sldId id="290" r:id="rId3"/>
    <p:sldId id="292" r:id="rId4"/>
    <p:sldId id="293" r:id="rId5"/>
    <p:sldId id="263" r:id="rId6"/>
    <p:sldId id="307" r:id="rId7"/>
    <p:sldId id="298" r:id="rId8"/>
    <p:sldId id="306" r:id="rId9"/>
    <p:sldId id="264" r:id="rId10"/>
    <p:sldId id="291" r:id="rId11"/>
    <p:sldId id="265" r:id="rId12"/>
    <p:sldId id="299" r:id="rId13"/>
    <p:sldId id="301" r:id="rId14"/>
    <p:sldId id="300" r:id="rId15"/>
    <p:sldId id="303" r:id="rId16"/>
    <p:sldId id="294" r:id="rId17"/>
    <p:sldId id="304" r:id="rId18"/>
    <p:sldId id="288" r:id="rId19"/>
    <p:sldId id="289"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705" autoAdjust="0"/>
  </p:normalViewPr>
  <p:slideViewPr>
    <p:cSldViewPr>
      <p:cViewPr varScale="1">
        <p:scale>
          <a:sx n="75" d="100"/>
          <a:sy n="75" d="100"/>
        </p:scale>
        <p:origin x="-1236"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E035BA-FB26-4C5F-93E1-62D0B01A7387}" type="datetimeFigureOut">
              <a:rPr lang="zh-CN" altLang="en-US" smtClean="0"/>
              <a:t>2018/9/3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3A1A71-2589-4935-8550-39186FBD9ACF}" type="slidenum">
              <a:rPr lang="zh-CN" altLang="en-US" smtClean="0"/>
              <a:t>‹#›</a:t>
            </a:fld>
            <a:endParaRPr lang="zh-CN" altLang="en-US"/>
          </a:p>
        </p:txBody>
      </p:sp>
    </p:spTree>
    <p:extLst>
      <p:ext uri="{BB962C8B-B14F-4D97-AF65-F5344CB8AC3E}">
        <p14:creationId xmlns:p14="http://schemas.microsoft.com/office/powerpoint/2010/main" val="3541988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381000" y="685800"/>
            <a:ext cx="6096000" cy="3429000"/>
          </a:xfrm>
          <a:ln/>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fld id="{9A0FF60E-92E0-4A51-8CAD-C8561EDCC8FA}" type="slidenum">
              <a:rPr lang="en-US" altLang="zh-CN" sz="1200" smtClean="0">
                <a:latin typeface="Arial" pitchFamily="34" charset="0"/>
              </a:rPr>
              <a:pPr eaLnBrk="1" hangingPunct="1"/>
              <a:t>1</a:t>
            </a:fld>
            <a:endParaRPr lang="en-US" altLang="zh-CN" sz="120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447C3CA4-1A3F-43E3-944D-8257F97CD276}" type="slidenum">
              <a:rPr lang="en-US" altLang="zh-CN" smtClean="0"/>
              <a:pPr>
                <a:defRPr/>
              </a:pPr>
              <a:t>2</a:t>
            </a:fld>
            <a:endParaRPr lang="en-US" altLang="zh-CN" dirty="0"/>
          </a:p>
        </p:txBody>
      </p:sp>
    </p:spTree>
    <p:extLst>
      <p:ext uri="{BB962C8B-B14F-4D97-AF65-F5344CB8AC3E}">
        <p14:creationId xmlns:p14="http://schemas.microsoft.com/office/powerpoint/2010/main" val="2252177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itchFamily="34" charset="0"/>
                <a:ea typeface="微软雅黑" panose="020B0503020204020204" pitchFamily="34" charset="-122"/>
              </a:defRPr>
            </a:lvl1pPr>
            <a:lvl2pPr marL="742950" indent="-285750">
              <a:defRPr>
                <a:solidFill>
                  <a:schemeClr val="tx1"/>
                </a:solidFill>
                <a:latin typeface="Arial Narrow" pitchFamily="34" charset="0"/>
                <a:ea typeface="微软雅黑" panose="020B0503020204020204" pitchFamily="34" charset="-122"/>
              </a:defRPr>
            </a:lvl2pPr>
            <a:lvl3pPr marL="1143000" indent="-228600">
              <a:defRPr>
                <a:solidFill>
                  <a:schemeClr val="tx1"/>
                </a:solidFill>
                <a:latin typeface="Arial Narrow" pitchFamily="34" charset="0"/>
                <a:ea typeface="微软雅黑" panose="020B0503020204020204" pitchFamily="34" charset="-122"/>
              </a:defRPr>
            </a:lvl3pPr>
            <a:lvl4pPr marL="1600200" indent="-228600">
              <a:defRPr>
                <a:solidFill>
                  <a:schemeClr val="tx1"/>
                </a:solidFill>
                <a:latin typeface="Arial Narrow" pitchFamily="34" charset="0"/>
                <a:ea typeface="微软雅黑" panose="020B0503020204020204" pitchFamily="34" charset="-122"/>
              </a:defRPr>
            </a:lvl4pPr>
            <a:lvl5pPr marL="2057400" indent="-228600">
              <a:defRPr>
                <a:solidFill>
                  <a:schemeClr val="tx1"/>
                </a:solidFill>
                <a:latin typeface="Arial Narrow"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9pPr>
          </a:lstStyle>
          <a:p>
            <a:pPr fontAlgn="base">
              <a:spcBef>
                <a:spcPct val="0"/>
              </a:spcBef>
              <a:spcAft>
                <a:spcPct val="0"/>
              </a:spcAft>
            </a:pPr>
            <a:fld id="{F7662D0F-47BF-40D0-8367-A2F8855BE4CA}"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7</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5322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itchFamily="34" charset="0"/>
                <a:ea typeface="微软雅黑" panose="020B0503020204020204" pitchFamily="34" charset="-122"/>
              </a:defRPr>
            </a:lvl1pPr>
            <a:lvl2pPr marL="742950" indent="-285750">
              <a:defRPr>
                <a:solidFill>
                  <a:schemeClr val="tx1"/>
                </a:solidFill>
                <a:latin typeface="Arial Narrow" pitchFamily="34" charset="0"/>
                <a:ea typeface="微软雅黑" panose="020B0503020204020204" pitchFamily="34" charset="-122"/>
              </a:defRPr>
            </a:lvl2pPr>
            <a:lvl3pPr marL="1143000" indent="-228600">
              <a:defRPr>
                <a:solidFill>
                  <a:schemeClr val="tx1"/>
                </a:solidFill>
                <a:latin typeface="Arial Narrow" pitchFamily="34" charset="0"/>
                <a:ea typeface="微软雅黑" panose="020B0503020204020204" pitchFamily="34" charset="-122"/>
              </a:defRPr>
            </a:lvl3pPr>
            <a:lvl4pPr marL="1600200" indent="-228600">
              <a:defRPr>
                <a:solidFill>
                  <a:schemeClr val="tx1"/>
                </a:solidFill>
                <a:latin typeface="Arial Narrow" pitchFamily="34" charset="0"/>
                <a:ea typeface="微软雅黑" panose="020B0503020204020204" pitchFamily="34" charset="-122"/>
              </a:defRPr>
            </a:lvl4pPr>
            <a:lvl5pPr marL="2057400" indent="-228600">
              <a:defRPr>
                <a:solidFill>
                  <a:schemeClr val="tx1"/>
                </a:solidFill>
                <a:latin typeface="Arial Narrow"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9pPr>
          </a:lstStyle>
          <a:p>
            <a:pPr fontAlgn="base">
              <a:spcBef>
                <a:spcPct val="0"/>
              </a:spcBef>
              <a:spcAft>
                <a:spcPct val="0"/>
              </a:spcAft>
            </a:pPr>
            <a:fld id="{F7662D0F-47BF-40D0-8367-A2F8855BE4CA}"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12</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53226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itchFamily="34" charset="0"/>
                <a:ea typeface="微软雅黑" panose="020B0503020204020204" pitchFamily="34" charset="-122"/>
              </a:defRPr>
            </a:lvl1pPr>
            <a:lvl2pPr marL="742950" indent="-285750">
              <a:defRPr>
                <a:solidFill>
                  <a:schemeClr val="tx1"/>
                </a:solidFill>
                <a:latin typeface="Arial Narrow" pitchFamily="34" charset="0"/>
                <a:ea typeface="微软雅黑" panose="020B0503020204020204" pitchFamily="34" charset="-122"/>
              </a:defRPr>
            </a:lvl2pPr>
            <a:lvl3pPr marL="1143000" indent="-228600">
              <a:defRPr>
                <a:solidFill>
                  <a:schemeClr val="tx1"/>
                </a:solidFill>
                <a:latin typeface="Arial Narrow" pitchFamily="34" charset="0"/>
                <a:ea typeface="微软雅黑" panose="020B0503020204020204" pitchFamily="34" charset="-122"/>
              </a:defRPr>
            </a:lvl3pPr>
            <a:lvl4pPr marL="1600200" indent="-228600">
              <a:defRPr>
                <a:solidFill>
                  <a:schemeClr val="tx1"/>
                </a:solidFill>
                <a:latin typeface="Arial Narrow" pitchFamily="34" charset="0"/>
                <a:ea typeface="微软雅黑" panose="020B0503020204020204" pitchFamily="34" charset="-122"/>
              </a:defRPr>
            </a:lvl4pPr>
            <a:lvl5pPr marL="2057400" indent="-228600">
              <a:defRPr>
                <a:solidFill>
                  <a:schemeClr val="tx1"/>
                </a:solidFill>
                <a:latin typeface="Arial Narrow"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9pPr>
          </a:lstStyle>
          <a:p>
            <a:pPr fontAlgn="base">
              <a:spcBef>
                <a:spcPct val="0"/>
              </a:spcBef>
              <a:spcAft>
                <a:spcPct val="0"/>
              </a:spcAft>
            </a:pPr>
            <a:fld id="{F7662D0F-47BF-40D0-8367-A2F8855BE4CA}"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14</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53226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pic>
        <p:nvPicPr>
          <p:cNvPr id="11" name="Picture 2" descr="C:\Users\Administrator\Desktop\ppt背景-01.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20537"/>
            <a:ext cx="9144000" cy="5178864"/>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hasCustomPrompt="1"/>
          </p:nvPr>
        </p:nvSpPr>
        <p:spPr>
          <a:xfrm>
            <a:off x="1835696" y="1123658"/>
            <a:ext cx="6624736" cy="857514"/>
          </a:xfrm>
          <a:prstGeom prst="rect">
            <a:avLst/>
          </a:prstGeom>
        </p:spPr>
        <p:txBody>
          <a:bodyPr anchor="ctr">
            <a:normAutofit/>
          </a:bodyPr>
          <a:lstStyle>
            <a:lvl1pPr algn="r">
              <a:defRPr lang="zh-CN" altLang="en-US" sz="3200" b="1" i="0" kern="1200" baseline="0" dirty="0">
                <a:solidFill>
                  <a:schemeClr val="tx1">
                    <a:lumMod val="85000"/>
                    <a:lumOff val="15000"/>
                  </a:schemeClr>
                </a:solidFill>
                <a:latin typeface="Arial Black" pitchFamily="34" charset="0"/>
                <a:ea typeface="微软雅黑" pitchFamily="34" charset="-122"/>
                <a:cs typeface="微软雅黑"/>
              </a:defRPr>
            </a:lvl1pPr>
          </a:lstStyle>
          <a:p>
            <a:r>
              <a:rPr kumimoji="1" lang="zh-CN" altLang="en-US" dirty="0" smtClean="0"/>
              <a:t>金蝶顾问学院 </a:t>
            </a:r>
            <a:r>
              <a:rPr kumimoji="1" lang="en-US" altLang="zh-CN" dirty="0" smtClean="0"/>
              <a:t>PPT</a:t>
            </a:r>
            <a:r>
              <a:rPr kumimoji="1" lang="zh-CN" altLang="en-US" dirty="0" smtClean="0"/>
              <a:t>模板</a:t>
            </a:r>
            <a:endParaRPr kumimoji="1" lang="zh-CN" altLang="en-US" dirty="0"/>
          </a:p>
        </p:txBody>
      </p:sp>
      <p:sp>
        <p:nvSpPr>
          <p:cNvPr id="3" name="副标题 2"/>
          <p:cNvSpPr>
            <a:spLocks noGrp="1"/>
          </p:cNvSpPr>
          <p:nvPr>
            <p:ph type="subTitle" idx="1" hasCustomPrompt="1"/>
          </p:nvPr>
        </p:nvSpPr>
        <p:spPr>
          <a:xfrm>
            <a:off x="4873415" y="2125188"/>
            <a:ext cx="3587021" cy="1022626"/>
          </a:xfrm>
          <a:prstGeom prst="rect">
            <a:avLst/>
          </a:prstGeom>
        </p:spPr>
        <p:txBody>
          <a:bodyPr>
            <a:normAutofit/>
          </a:bodyPr>
          <a:lstStyle>
            <a:lvl1pPr marL="342900" indent="-342900" algn="r" rtl="0" eaLnBrk="0" fontAlgn="base" hangingPunct="0">
              <a:lnSpc>
                <a:spcPct val="100000"/>
              </a:lnSpc>
              <a:spcBef>
                <a:spcPct val="20000"/>
              </a:spcBef>
              <a:spcAft>
                <a:spcPct val="0"/>
              </a:spcAft>
              <a:buClr>
                <a:srgbClr val="003399"/>
              </a:buClr>
              <a:buSzPct val="80000"/>
              <a:buFont typeface="Wingdings" pitchFamily="2" charset="2"/>
              <a:buNone/>
              <a:defRPr lang="zh-CN" altLang="en-US" sz="1200" b="1" kern="1200" dirty="0">
                <a:solidFill>
                  <a:schemeClr val="tx1">
                    <a:lumMod val="85000"/>
                    <a:lumOff val="15000"/>
                  </a:schemeClr>
                </a:solidFill>
                <a:latin typeface="黑体" pitchFamily="2" charset="-122"/>
                <a:ea typeface="微软雅黑"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50000"/>
              </a:lnSpc>
            </a:pPr>
            <a:r>
              <a:rPr kumimoji="1" lang="zh-CN" altLang="en-US" smtClean="0"/>
              <a:t>报告人</a:t>
            </a:r>
            <a:endParaRPr kumimoji="1" lang="en-US" altLang="zh-CN" smtClean="0"/>
          </a:p>
          <a:p>
            <a:pPr>
              <a:lnSpc>
                <a:spcPct val="150000"/>
              </a:lnSpc>
            </a:pPr>
            <a:r>
              <a:rPr lang="zh-CN" altLang="en-US" smtClean="0"/>
              <a:t>报告部门</a:t>
            </a:r>
            <a:endParaRPr kumimoji="1" lang="en-US" altLang="zh-CN" smtClean="0"/>
          </a:p>
          <a:p>
            <a:pPr>
              <a:lnSpc>
                <a:spcPct val="150000"/>
              </a:lnSpc>
            </a:pPr>
            <a:r>
              <a:rPr kumimoji="1" lang="en-US" altLang="zh-CN" smtClean="0">
                <a:latin typeface="Arial" panose="020B0604020202020204" pitchFamily="34" charset="0"/>
                <a:cs typeface="Arial" panose="020B0604020202020204" pitchFamily="34" charset="0"/>
              </a:rPr>
              <a:t>2016-03-02</a:t>
            </a:r>
            <a:endParaRPr kumimoji="1" lang="zh-CN" altLang="en-US" dirty="0">
              <a:latin typeface="Arial" panose="020B0604020202020204" pitchFamily="34" charset="0"/>
              <a:cs typeface="Arial" panose="020B0604020202020204" pitchFamily="34" charset="0"/>
            </a:endParaRPr>
          </a:p>
        </p:txBody>
      </p:sp>
      <p:sp>
        <p:nvSpPr>
          <p:cNvPr id="13" name="Text Box 2"/>
          <p:cNvSpPr txBox="1">
            <a:spLocks noChangeArrowheads="1"/>
          </p:cNvSpPr>
          <p:nvPr userDrawn="1"/>
        </p:nvSpPr>
        <p:spPr bwMode="auto">
          <a:xfrm>
            <a:off x="6693991" y="4817273"/>
            <a:ext cx="1622425"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21" tIns="6668" rIns="55721" bIns="6668"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r">
              <a:lnSpc>
                <a:spcPts val="1050"/>
              </a:lnSpc>
            </a:pPr>
            <a:r>
              <a:rPr kumimoji="0" lang="zh-CN" altLang="en-US" sz="700" dirty="0">
                <a:solidFill>
                  <a:schemeClr val="bg1">
                    <a:lumMod val="50000"/>
                  </a:schemeClr>
                </a:solidFill>
                <a:latin typeface="微软雅黑" pitchFamily="34" charset="-122"/>
                <a:ea typeface="微软雅黑" pitchFamily="34" charset="-122"/>
              </a:rPr>
              <a:t>④内部公开 请勿外传</a:t>
            </a:r>
          </a:p>
        </p:txBody>
      </p:sp>
      <p:pic>
        <p:nvPicPr>
          <p:cNvPr id="1026" name="Picture 2" descr="C:\Users\Administrator\Desktop\金蝶顾问学院.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588228" y="339504"/>
            <a:ext cx="1862113" cy="425215"/>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2"/>
          <p:cNvSpPr txBox="1">
            <a:spLocks noChangeArrowheads="1"/>
          </p:cNvSpPr>
          <p:nvPr userDrawn="1"/>
        </p:nvSpPr>
        <p:spPr bwMode="auto">
          <a:xfrm>
            <a:off x="323121" y="4688313"/>
            <a:ext cx="2880731"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21" tIns="6668" rIns="55721" bIns="6668"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l">
              <a:lnSpc>
                <a:spcPts val="1050"/>
              </a:lnSpc>
            </a:pPr>
            <a:r>
              <a:rPr lang="zh-CN" altLang="en-US" sz="800" dirty="0" smtClean="0"/>
              <a:t>版权所有 </a:t>
            </a:r>
            <a:r>
              <a:rPr lang="en-US" altLang="zh-CN" sz="800" dirty="0" smtClean="0"/>
              <a:t>© 2017 </a:t>
            </a:r>
            <a:r>
              <a:rPr lang="zh-CN" altLang="en-US" sz="800" dirty="0" smtClean="0"/>
              <a:t>金蝶精一培训教育有限公司</a:t>
            </a:r>
            <a:endParaRPr kumimoji="0" lang="zh-CN" altLang="en-US" sz="7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73904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内容占位符 2"/>
          <p:cNvSpPr>
            <a:spLocks noGrp="1"/>
          </p:cNvSpPr>
          <p:nvPr>
            <p:ph idx="1"/>
          </p:nvPr>
        </p:nvSpPr>
        <p:spPr>
          <a:xfrm>
            <a:off x="251520" y="644918"/>
            <a:ext cx="8640960" cy="3852651"/>
          </a:xfrm>
          <a:prstGeom prst="rect">
            <a:avLst/>
          </a:prstGeom>
        </p:spPr>
        <p:txBody>
          <a:bodyPr>
            <a:normAutofit/>
          </a:bodyPr>
          <a:lstStyle>
            <a:lvl1pPr marL="342900" indent="-342900">
              <a:buSzPct val="100000"/>
              <a:buFontTx/>
              <a:buBlip>
                <a:blip r:embed="rId2"/>
              </a:buBlip>
              <a:defRPr sz="1800" b="0" i="0">
                <a:solidFill>
                  <a:schemeClr val="tx1">
                    <a:lumMod val="85000"/>
                    <a:lumOff val="15000"/>
                  </a:schemeClr>
                </a:solidFill>
                <a:latin typeface="微软雅黑"/>
                <a:ea typeface="微软雅黑"/>
                <a:cs typeface="微软雅黑"/>
              </a:defRPr>
            </a:lvl1pPr>
            <a:lvl2pPr>
              <a:defRPr sz="1600" b="0" i="0">
                <a:solidFill>
                  <a:schemeClr val="tx1">
                    <a:lumMod val="85000"/>
                    <a:lumOff val="15000"/>
                  </a:schemeClr>
                </a:solidFill>
                <a:latin typeface="微软雅黑"/>
                <a:ea typeface="微软雅黑"/>
                <a:cs typeface="微软雅黑"/>
              </a:defRPr>
            </a:lvl2pPr>
            <a:lvl3pPr>
              <a:defRPr sz="1400" b="0" i="0">
                <a:solidFill>
                  <a:schemeClr val="tx1">
                    <a:lumMod val="85000"/>
                    <a:lumOff val="15000"/>
                  </a:schemeClr>
                </a:solidFill>
                <a:latin typeface="微软雅黑"/>
                <a:ea typeface="微软雅黑"/>
                <a:cs typeface="微软雅黑"/>
              </a:defRPr>
            </a:lvl3pPr>
            <a:lvl4pPr>
              <a:defRPr sz="1200" b="0" i="0">
                <a:solidFill>
                  <a:schemeClr val="tx1">
                    <a:lumMod val="85000"/>
                    <a:lumOff val="15000"/>
                  </a:schemeClr>
                </a:solidFill>
                <a:latin typeface="微软雅黑"/>
                <a:ea typeface="微软雅黑"/>
                <a:cs typeface="微软雅黑"/>
              </a:defRPr>
            </a:lvl4pPr>
            <a:lvl5pPr>
              <a:defRPr sz="1200" b="0" i="0">
                <a:solidFill>
                  <a:schemeClr val="tx1">
                    <a:lumMod val="85000"/>
                    <a:lumOff val="15000"/>
                  </a:schemeClr>
                </a:solidFill>
                <a:latin typeface="微软雅黑"/>
                <a:ea typeface="微软雅黑"/>
                <a:cs typeface="微软雅黑"/>
              </a:defRPr>
            </a:lvl5pPr>
          </a:lstStyle>
          <a:p>
            <a:pPr lvl="0"/>
            <a:r>
              <a:rPr kumimoji="1" lang="zh-CN" altLang="en-US" smtClean="0"/>
              <a:t>单击此处编辑母版文本样式</a:t>
            </a:r>
          </a:p>
          <a:p>
            <a:pPr lvl="1"/>
            <a:r>
              <a:rPr kumimoji="1" lang="zh-CN" altLang="en-US" smtClean="0"/>
              <a:t>第二级</a:t>
            </a:r>
          </a:p>
          <a:p>
            <a:pPr lvl="2"/>
            <a:r>
              <a:rPr kumimoji="1" lang="zh-CN" altLang="en-US" smtClean="0"/>
              <a:t>第三级</a:t>
            </a:r>
          </a:p>
          <a:p>
            <a:pPr lvl="3"/>
            <a:r>
              <a:rPr kumimoji="1" lang="zh-CN" altLang="en-US" smtClean="0"/>
              <a:t>第四级</a:t>
            </a:r>
          </a:p>
          <a:p>
            <a:pPr lvl="4"/>
            <a:r>
              <a:rPr kumimoji="1" lang="zh-CN" altLang="en-US" smtClean="0"/>
              <a:t>第五级</a:t>
            </a:r>
            <a:endParaRPr kumimoji="1" lang="zh-CN" altLang="en-US" dirty="0"/>
          </a:p>
        </p:txBody>
      </p:sp>
      <p:sp>
        <p:nvSpPr>
          <p:cNvPr id="10" name="标题占位符 1"/>
          <p:cNvSpPr>
            <a:spLocks noGrp="1"/>
          </p:cNvSpPr>
          <p:nvPr>
            <p:ph type="title"/>
          </p:nvPr>
        </p:nvSpPr>
        <p:spPr>
          <a:xfrm>
            <a:off x="251520" y="16043"/>
            <a:ext cx="7886700" cy="50405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569369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10" name="图片占位符 2"/>
          <p:cNvSpPr>
            <a:spLocks noGrp="1"/>
          </p:cNvSpPr>
          <p:nvPr>
            <p:ph type="pic" idx="1"/>
          </p:nvPr>
        </p:nvSpPr>
        <p:spPr>
          <a:xfrm>
            <a:off x="3491880" y="843560"/>
            <a:ext cx="5025058"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16" name="文本占位符 3"/>
          <p:cNvSpPr>
            <a:spLocks noGrp="1"/>
          </p:cNvSpPr>
          <p:nvPr>
            <p:ph type="body" sz="half" idx="2"/>
          </p:nvPr>
        </p:nvSpPr>
        <p:spPr>
          <a:xfrm>
            <a:off x="336214" y="2595587"/>
            <a:ext cx="2949575" cy="1902396"/>
          </a:xfrm>
          <a:prstGeom prst="rect">
            <a:avLst/>
          </a:prstGeom>
        </p:spPr>
        <p:txBody>
          <a:bodyPr anchor="b"/>
          <a:lstStyle>
            <a:lvl1pPr marL="0" indent="0" algn="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17" name="标题占位符 1"/>
          <p:cNvSpPr txBox="1">
            <a:spLocks/>
          </p:cNvSpPr>
          <p:nvPr userDrawn="1"/>
        </p:nvSpPr>
        <p:spPr>
          <a:xfrm>
            <a:off x="251520" y="16043"/>
            <a:ext cx="7886700" cy="504057"/>
          </a:xfrm>
          <a:prstGeom prst="rect">
            <a:avLst/>
          </a:prstGeom>
        </p:spPr>
        <p:txBody>
          <a:bodyPr vert="horz" lIns="91440" tIns="45720" rIns="91440" bIns="45720" rtlCol="0" anchor="ctr">
            <a:normAutofit/>
          </a:bodyPr>
          <a:lstStyle>
            <a:lvl1pPr algn="l" defTabSz="457200" rtl="0" eaLnBrk="1" latinLnBrk="0" hangingPunct="1">
              <a:spcBef>
                <a:spcPct val="0"/>
              </a:spcBef>
              <a:buNone/>
              <a:defRPr kumimoji="1" lang="zh-CN" altLang="en-US" sz="2200" b="1" i="0" kern="1200" dirty="0">
                <a:solidFill>
                  <a:schemeClr val="tx1"/>
                </a:solidFill>
                <a:latin typeface="微软雅黑"/>
                <a:ea typeface="微软雅黑"/>
                <a:cs typeface="+mj-cs"/>
              </a:defRPr>
            </a:lvl1pPr>
          </a:lstStyle>
          <a:p>
            <a:pPr fontAlgn="auto">
              <a:spcAft>
                <a:spcPts val="0"/>
              </a:spcAft>
            </a:pPr>
            <a:r>
              <a:rPr lang="zh-CN" altLang="en-US" smtClean="0"/>
              <a:t>单击此处编辑母版标题样式</a:t>
            </a:r>
            <a:endParaRPr lang="zh-CN" altLang="en-US"/>
          </a:p>
        </p:txBody>
      </p:sp>
    </p:spTree>
    <p:extLst>
      <p:ext uri="{BB962C8B-B14F-4D97-AF65-F5344CB8AC3E}">
        <p14:creationId xmlns:p14="http://schemas.microsoft.com/office/powerpoint/2010/main" val="41432128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10" name="图片占位符 2"/>
          <p:cNvSpPr>
            <a:spLocks noGrp="1"/>
          </p:cNvSpPr>
          <p:nvPr>
            <p:ph type="pic" idx="1"/>
          </p:nvPr>
        </p:nvSpPr>
        <p:spPr>
          <a:xfrm>
            <a:off x="336210" y="843560"/>
            <a:ext cx="5025058"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16" name="文本占位符 3"/>
          <p:cNvSpPr>
            <a:spLocks noGrp="1"/>
          </p:cNvSpPr>
          <p:nvPr>
            <p:ph type="body" sz="half" idx="2"/>
          </p:nvPr>
        </p:nvSpPr>
        <p:spPr>
          <a:xfrm>
            <a:off x="5652124" y="2595587"/>
            <a:ext cx="2949575" cy="1902396"/>
          </a:xfrm>
          <a:prstGeom prst="rect">
            <a:avLst/>
          </a:prstGeom>
        </p:spPr>
        <p:txBody>
          <a:bodyPr anchor="b"/>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17" name="标题占位符 1"/>
          <p:cNvSpPr>
            <a:spLocks noGrp="1"/>
          </p:cNvSpPr>
          <p:nvPr>
            <p:ph type="title"/>
          </p:nvPr>
        </p:nvSpPr>
        <p:spPr>
          <a:xfrm>
            <a:off x="251520" y="16043"/>
            <a:ext cx="7886700" cy="50405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794195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标题占位符 1"/>
          <p:cNvSpPr>
            <a:spLocks noGrp="1"/>
          </p:cNvSpPr>
          <p:nvPr>
            <p:ph type="title"/>
          </p:nvPr>
        </p:nvSpPr>
        <p:spPr>
          <a:xfrm>
            <a:off x="251520" y="16043"/>
            <a:ext cx="7886700" cy="50405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683247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58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矩形 1"/>
          <p:cNvSpPr/>
          <p:nvPr userDrawn="1"/>
        </p:nvSpPr>
        <p:spPr>
          <a:xfrm>
            <a:off x="0" y="4626"/>
            <a:ext cx="9144000" cy="51388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p>
        </p:txBody>
      </p:sp>
    </p:spTree>
    <p:extLst>
      <p:ext uri="{BB962C8B-B14F-4D97-AF65-F5344CB8AC3E}">
        <p14:creationId xmlns:p14="http://schemas.microsoft.com/office/powerpoint/2010/main" val="2132610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pic>
        <p:nvPicPr>
          <p:cNvPr id="16" name="Picture 2" descr="C:\Users\Administrator\Desktop\ppt背景-01.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20537"/>
            <a:ext cx="9144000" cy="517886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userDrawn="1"/>
        </p:nvGrpSpPr>
        <p:grpSpPr>
          <a:xfrm>
            <a:off x="4472357" y="1350537"/>
            <a:ext cx="3368741" cy="1782270"/>
            <a:chOff x="3491880" y="1286813"/>
            <a:chExt cx="2909209" cy="1539150"/>
          </a:xfrm>
        </p:grpSpPr>
        <p:sp>
          <p:nvSpPr>
            <p:cNvPr id="4" name="Rectangle 4"/>
            <p:cNvSpPr>
              <a:spLocks/>
            </p:cNvSpPr>
            <p:nvPr userDrawn="1"/>
          </p:nvSpPr>
          <p:spPr bwMode="auto">
            <a:xfrm>
              <a:off x="4521566" y="1447059"/>
              <a:ext cx="1760876" cy="71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altLang="zh-CN" sz="5400" dirty="0">
                  <a:solidFill>
                    <a:schemeClr val="tx1">
                      <a:lumMod val="85000"/>
                      <a:lumOff val="15000"/>
                    </a:schemeClr>
                  </a:solidFill>
                  <a:latin typeface="Goudy Old Style" pitchFamily="18" charset="0"/>
                  <a:ea typeface="宋体" charset="0"/>
                  <a:cs typeface="Helvetica Neue UltraLight" charset="0"/>
                  <a:sym typeface="Helvetica Neue UltraLight" charset="0"/>
                </a:rPr>
                <a:t>Thanks</a:t>
              </a:r>
            </a:p>
          </p:txBody>
        </p:sp>
        <p:sp>
          <p:nvSpPr>
            <p:cNvPr id="5" name="Rectangle 5"/>
            <p:cNvSpPr>
              <a:spLocks/>
            </p:cNvSpPr>
            <p:nvPr userDrawn="1"/>
          </p:nvSpPr>
          <p:spPr bwMode="auto">
            <a:xfrm>
              <a:off x="4050688" y="2195749"/>
              <a:ext cx="978727" cy="265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altLang="zh-CN" sz="2000" dirty="0">
                  <a:solidFill>
                    <a:schemeClr val="tx1">
                      <a:lumMod val="85000"/>
                      <a:lumOff val="15000"/>
                    </a:schemeClr>
                  </a:solidFill>
                  <a:latin typeface="Arial Narrow" charset="0"/>
                  <a:ea typeface="宋体" charset="0"/>
                  <a:cs typeface="Arial Narrow" charset="0"/>
                  <a:sym typeface="Arial Narrow" charset="0"/>
                </a:rPr>
                <a:t>terima kasih</a:t>
              </a:r>
            </a:p>
          </p:txBody>
        </p:sp>
        <p:sp>
          <p:nvSpPr>
            <p:cNvPr id="6" name="Rectangle 6"/>
            <p:cNvSpPr>
              <a:spLocks/>
            </p:cNvSpPr>
            <p:nvPr userDrawn="1"/>
          </p:nvSpPr>
          <p:spPr bwMode="auto">
            <a:xfrm>
              <a:off x="3491880" y="1286813"/>
              <a:ext cx="885975" cy="53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zh-CN" altLang="en-US" sz="4000" dirty="0">
                  <a:solidFill>
                    <a:schemeClr val="tx1">
                      <a:lumMod val="85000"/>
                      <a:lumOff val="15000"/>
                    </a:schemeClr>
                  </a:solidFill>
                  <a:latin typeface="Arial" charset="0"/>
                  <a:sym typeface="Arial" charset="0"/>
                </a:rPr>
                <a:t>感謝</a:t>
              </a:r>
            </a:p>
          </p:txBody>
        </p:sp>
        <p:sp>
          <p:nvSpPr>
            <p:cNvPr id="7" name="Rectangle 7"/>
            <p:cNvSpPr>
              <a:spLocks/>
            </p:cNvSpPr>
            <p:nvPr userDrawn="1"/>
          </p:nvSpPr>
          <p:spPr bwMode="auto">
            <a:xfrm>
              <a:off x="5199183" y="2108323"/>
              <a:ext cx="1196067" cy="71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zh-CN" altLang="en-US" sz="5400" dirty="0">
                  <a:solidFill>
                    <a:schemeClr val="tx1">
                      <a:lumMod val="85000"/>
                      <a:lumOff val="15000"/>
                    </a:schemeClr>
                  </a:solidFill>
                  <a:latin typeface="微软雅黑" pitchFamily="34" charset="-122"/>
                  <a:ea typeface="微软雅黑" pitchFamily="34" charset="-122"/>
                  <a:cs typeface="Microsoft YaHei Bold" charset="0"/>
                  <a:sym typeface="Microsoft YaHei Bold" charset="0"/>
                </a:rPr>
                <a:t>谢谢</a:t>
              </a:r>
            </a:p>
          </p:txBody>
        </p:sp>
        <p:sp>
          <p:nvSpPr>
            <p:cNvPr id="8" name="Rectangle 8"/>
            <p:cNvSpPr>
              <a:spLocks/>
            </p:cNvSpPr>
            <p:nvPr userDrawn="1"/>
          </p:nvSpPr>
          <p:spPr bwMode="auto">
            <a:xfrm>
              <a:off x="5404367" y="1339588"/>
              <a:ext cx="996722" cy="23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zh-CN" altLang="en-US" sz="1800" dirty="0">
                  <a:solidFill>
                    <a:schemeClr val="tx1">
                      <a:lumMod val="85000"/>
                      <a:lumOff val="15000"/>
                    </a:schemeClr>
                  </a:solidFill>
                  <a:latin typeface="Arial" charset="0"/>
                  <a:sym typeface="Arial" charset="0"/>
                </a:rPr>
                <a:t>ありがとう</a:t>
              </a:r>
            </a:p>
          </p:txBody>
        </p:sp>
        <p:sp>
          <p:nvSpPr>
            <p:cNvPr id="9" name="Rectangle 9"/>
            <p:cNvSpPr>
              <a:spLocks/>
            </p:cNvSpPr>
            <p:nvPr userDrawn="1"/>
          </p:nvSpPr>
          <p:spPr bwMode="auto">
            <a:xfrm>
              <a:off x="3491887" y="1869803"/>
              <a:ext cx="881822" cy="318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altLang="zh-CN" sz="2400" dirty="0">
                  <a:solidFill>
                    <a:schemeClr val="tx1">
                      <a:lumMod val="85000"/>
                      <a:lumOff val="15000"/>
                    </a:schemeClr>
                  </a:solidFill>
                  <a:latin typeface="Arial" charset="0"/>
                  <a:ea typeface="宋体" charset="0"/>
                  <a:cs typeface="Thonburi" charset="0"/>
                  <a:sym typeface="Arial" charset="0"/>
                </a:rPr>
                <a:t>ขอบคุณ</a:t>
              </a:r>
            </a:p>
          </p:txBody>
        </p:sp>
      </p:grpSp>
      <p:sp>
        <p:nvSpPr>
          <p:cNvPr id="17" name="Text Box 2"/>
          <p:cNvSpPr txBox="1">
            <a:spLocks noChangeArrowheads="1"/>
          </p:cNvSpPr>
          <p:nvPr userDrawn="1"/>
        </p:nvSpPr>
        <p:spPr bwMode="auto">
          <a:xfrm>
            <a:off x="6693991" y="4817273"/>
            <a:ext cx="1622425"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21" tIns="6668" rIns="55721" bIns="6668"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r">
              <a:lnSpc>
                <a:spcPts val="1050"/>
              </a:lnSpc>
            </a:pPr>
            <a:r>
              <a:rPr kumimoji="0" lang="zh-CN" altLang="en-US" sz="700" dirty="0">
                <a:solidFill>
                  <a:schemeClr val="bg1">
                    <a:lumMod val="50000"/>
                  </a:schemeClr>
                </a:solidFill>
                <a:latin typeface="微软雅黑" pitchFamily="34" charset="-122"/>
                <a:ea typeface="微软雅黑" pitchFamily="34" charset="-122"/>
              </a:rPr>
              <a:t>④内部公开 请勿外传</a:t>
            </a:r>
          </a:p>
        </p:txBody>
      </p:sp>
      <p:pic>
        <p:nvPicPr>
          <p:cNvPr id="15" name="Picture 2" descr="C:\Users\Administrator\Desktop\金蝶顾问学院.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588228" y="339504"/>
            <a:ext cx="1862113" cy="425215"/>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2"/>
          <p:cNvSpPr txBox="1">
            <a:spLocks noChangeArrowheads="1"/>
          </p:cNvSpPr>
          <p:nvPr userDrawn="1"/>
        </p:nvSpPr>
        <p:spPr bwMode="auto">
          <a:xfrm>
            <a:off x="323121" y="4688313"/>
            <a:ext cx="2880731"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21" tIns="6668" rIns="55721" bIns="6668"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l">
              <a:lnSpc>
                <a:spcPts val="1050"/>
              </a:lnSpc>
            </a:pPr>
            <a:r>
              <a:rPr lang="zh-CN" altLang="en-US" sz="800" dirty="0" smtClean="0"/>
              <a:t>版权所有 </a:t>
            </a:r>
            <a:r>
              <a:rPr lang="en-US" altLang="zh-CN" sz="800" dirty="0" smtClean="0"/>
              <a:t>© 2017 </a:t>
            </a:r>
            <a:r>
              <a:rPr lang="zh-CN" altLang="en-US" sz="800" dirty="0" smtClean="0"/>
              <a:t>金蝶精一培训教育有限公司</a:t>
            </a:r>
            <a:endParaRPr kumimoji="0" lang="zh-CN" altLang="en-US" sz="7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1498633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图片 10" descr="卷页.png"/>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0" y="4"/>
            <a:ext cx="9144000" cy="520095"/>
          </a:xfrm>
          <a:prstGeom prst="rect">
            <a:avLst/>
          </a:prstGeom>
          <a:effectLst>
            <a:outerShdw blurRad="50800" dist="38100" dir="6000000" sx="101000" sy="101000" algn="tl" rotWithShape="0">
              <a:prstClr val="black">
                <a:alpha val="40000"/>
              </a:prstClr>
            </a:outerShdw>
          </a:effectLst>
        </p:spPr>
      </p:pic>
      <p:sp>
        <p:nvSpPr>
          <p:cNvPr id="9" name="文本占位符 2"/>
          <p:cNvSpPr>
            <a:spLocks noGrp="1"/>
          </p:cNvSpPr>
          <p:nvPr>
            <p:ph type="body" idx="1"/>
          </p:nvPr>
        </p:nvSpPr>
        <p:spPr>
          <a:xfrm>
            <a:off x="251520" y="771551"/>
            <a:ext cx="8640960" cy="388909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3" name="标题占位符 1"/>
          <p:cNvSpPr>
            <a:spLocks noGrp="1"/>
          </p:cNvSpPr>
          <p:nvPr>
            <p:ph type="title"/>
          </p:nvPr>
        </p:nvSpPr>
        <p:spPr>
          <a:xfrm>
            <a:off x="251520" y="16042"/>
            <a:ext cx="7886700" cy="50405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14" name="Text Box 2"/>
          <p:cNvSpPr txBox="1">
            <a:spLocks noChangeArrowheads="1"/>
          </p:cNvSpPr>
          <p:nvPr/>
        </p:nvSpPr>
        <p:spPr bwMode="auto">
          <a:xfrm>
            <a:off x="323119" y="4688312"/>
            <a:ext cx="2880731"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21" tIns="6668" rIns="55721" bIns="6668"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l">
              <a:lnSpc>
                <a:spcPts val="1050"/>
              </a:lnSpc>
            </a:pPr>
            <a:r>
              <a:rPr lang="zh-CN" altLang="en-US" sz="800" dirty="0" smtClean="0"/>
              <a:t>版权所有 </a:t>
            </a:r>
            <a:r>
              <a:rPr lang="en-US" altLang="zh-CN" sz="800" dirty="0" smtClean="0"/>
              <a:t>© 2017 </a:t>
            </a:r>
            <a:r>
              <a:rPr lang="zh-CN" altLang="en-US" sz="800" dirty="0" smtClean="0"/>
              <a:t>金蝶精一培训教育有限公司</a:t>
            </a:r>
            <a:endParaRPr kumimoji="0" lang="zh-CN" altLang="en-US" sz="700" dirty="0">
              <a:solidFill>
                <a:schemeClr val="bg1">
                  <a:lumMod val="50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9098" y="174014"/>
            <a:ext cx="1456611" cy="21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994135"/>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Lst>
  <p:timing>
    <p:tnLst>
      <p:par>
        <p:cTn id="1" dur="indefinite" restart="never" nodeType="tmRoot"/>
      </p:par>
    </p:tnLst>
  </p:timing>
  <p:txStyles>
    <p:titleStyle>
      <a:lvl1pPr algn="l" defTabSz="457200" rtl="0" eaLnBrk="1" latinLnBrk="0" hangingPunct="1">
        <a:spcBef>
          <a:spcPct val="0"/>
        </a:spcBef>
        <a:buNone/>
        <a:defRPr kumimoji="1" lang="zh-CN" altLang="en-US" sz="2200" b="1" i="0" kern="1200" dirty="0">
          <a:solidFill>
            <a:schemeClr val="tx1"/>
          </a:solidFill>
          <a:latin typeface="微软雅黑"/>
          <a:ea typeface="微软雅黑"/>
          <a:cs typeface="+mj-cs"/>
        </a:defRPr>
      </a:lvl1pPr>
    </p:titleStyle>
    <p:bodyStyle>
      <a:lvl1pPr marL="342900" indent="-342900" algn="l" defTabSz="457200" rtl="0" eaLnBrk="1" fontAlgn="base" latinLnBrk="0" hangingPunct="1">
        <a:spcBef>
          <a:spcPct val="20000"/>
        </a:spcBef>
        <a:spcAft>
          <a:spcPct val="0"/>
        </a:spcAft>
        <a:buFontTx/>
        <a:buBlip>
          <a:blip r:embed="rId12"/>
        </a:buBlip>
        <a:defRPr kumimoji="1" lang="zh-CN" altLang="en-US" sz="2400" b="0" i="0" kern="1200" dirty="0" smtClean="0">
          <a:solidFill>
            <a:schemeClr val="tx1">
              <a:lumMod val="85000"/>
              <a:lumOff val="15000"/>
            </a:schemeClr>
          </a:solidFill>
          <a:latin typeface="微软雅黑"/>
          <a:ea typeface="微软雅黑"/>
          <a:cs typeface="+mn-cs"/>
        </a:defRPr>
      </a:lvl1pPr>
      <a:lvl2pPr marL="742950" indent="-285750" algn="l" defTabSz="457200" rtl="0" eaLnBrk="1" fontAlgn="base" latinLnBrk="0" hangingPunct="1">
        <a:spcBef>
          <a:spcPct val="20000"/>
        </a:spcBef>
        <a:spcAft>
          <a:spcPct val="0"/>
        </a:spcAft>
        <a:buFont typeface="Arial"/>
        <a:buChar char="–"/>
        <a:defRPr kumimoji="1" lang="zh-CN" altLang="en-US" sz="2000" b="0" i="0" kern="1200" dirty="0" smtClean="0">
          <a:solidFill>
            <a:schemeClr val="tx1">
              <a:lumMod val="85000"/>
              <a:lumOff val="15000"/>
            </a:schemeClr>
          </a:solidFill>
          <a:latin typeface="微软雅黑"/>
          <a:ea typeface="微软雅黑"/>
          <a:cs typeface="+mn-cs"/>
        </a:defRPr>
      </a:lvl2pPr>
      <a:lvl3pPr marL="1143000" indent="-228600" algn="l" defTabSz="457200" rtl="0" eaLnBrk="1" fontAlgn="base" latinLnBrk="0" hangingPunct="1">
        <a:spcBef>
          <a:spcPct val="20000"/>
        </a:spcBef>
        <a:spcAft>
          <a:spcPct val="0"/>
        </a:spcAft>
        <a:buFont typeface="Arial"/>
        <a:buChar char="•"/>
        <a:defRPr kumimoji="1" lang="zh-CN" altLang="en-US" sz="1800" b="0" i="0" kern="1200" dirty="0" smtClean="0">
          <a:solidFill>
            <a:schemeClr val="tx1">
              <a:lumMod val="85000"/>
              <a:lumOff val="15000"/>
            </a:schemeClr>
          </a:solidFill>
          <a:latin typeface="微软雅黑"/>
          <a:ea typeface="微软雅黑"/>
          <a:cs typeface="+mn-cs"/>
        </a:defRPr>
      </a:lvl3pPr>
      <a:lvl4pPr marL="1600200" indent="-228600" algn="l" defTabSz="457200" rtl="0" eaLnBrk="1" fontAlgn="base" latinLnBrk="0" hangingPunct="1">
        <a:spcBef>
          <a:spcPct val="20000"/>
        </a:spcBef>
        <a:spcAft>
          <a:spcPct val="0"/>
        </a:spcAft>
        <a:buFont typeface="Arial"/>
        <a:buChar char="–"/>
        <a:defRPr kumimoji="1" lang="zh-CN" altLang="en-US" sz="1800" b="0" i="0" kern="1200" dirty="0" smtClean="0">
          <a:solidFill>
            <a:schemeClr val="tx1">
              <a:lumMod val="85000"/>
              <a:lumOff val="15000"/>
            </a:schemeClr>
          </a:solidFill>
          <a:latin typeface="微软雅黑"/>
          <a:ea typeface="微软雅黑"/>
          <a:cs typeface="+mn-cs"/>
        </a:defRPr>
      </a:lvl4pPr>
      <a:lvl5pPr marL="2057400" indent="-228600" algn="l" defTabSz="457200" rtl="0" eaLnBrk="1" fontAlgn="base" latinLnBrk="0" hangingPunct="1">
        <a:spcBef>
          <a:spcPct val="20000"/>
        </a:spcBef>
        <a:spcAft>
          <a:spcPct val="0"/>
        </a:spcAft>
        <a:buFont typeface="Arial"/>
        <a:buChar char="»"/>
        <a:defRPr kumimoji="1" lang="zh-CN" altLang="en-US" sz="1800" b="0" i="0" kern="1200" dirty="0">
          <a:solidFill>
            <a:schemeClr val="tx1">
              <a:lumMod val="85000"/>
              <a:lumOff val="15000"/>
            </a:schemeClr>
          </a:solidFill>
          <a:latin typeface="微软雅黑"/>
          <a:ea typeface="微软雅黑"/>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club.kingdee.com/forum.php?mod=viewthread&amp;tid=752737"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notesSlide" Target="../notesSlides/notesSlide4.xml"/><Relationship Id="rId4"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club.kingdee.com/forum.php?mod=viewthread&amp;tid=72236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notesSlide" Target="../notesSlides/notesSlide5.xml"/><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club.kingdee.com/forum.php?mod=viewthread&amp;tid=74186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notesSlide" Target="../notesSlides/notesSlide3.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ctrTitle"/>
          </p:nvPr>
        </p:nvSpPr>
        <p:spPr/>
        <p:txBody>
          <a:bodyPr>
            <a:normAutofit fontScale="90000"/>
          </a:bodyPr>
          <a:lstStyle/>
          <a:p>
            <a:pPr algn="r">
              <a:defRPr/>
            </a:pPr>
            <a:r>
              <a:rPr lang="zh-CN" altLang="en-US" dirty="0" smtClean="0"/>
              <a:t>金蝶云星空</a:t>
            </a:r>
            <a:r>
              <a:rPr lang="en-US" dirty="0" smtClean="0"/>
              <a:t> </a:t>
            </a:r>
            <a:r>
              <a:rPr lang="en-US" altLang="zh-CN" dirty="0" smtClean="0"/>
              <a:t>BOS</a:t>
            </a:r>
            <a:r>
              <a:rPr dirty="0" smtClean="0"/>
              <a:t>技术开发培训</a:t>
            </a:r>
            <a:r>
              <a:rPr lang="en-US" altLang="zh-CN" dirty="0" smtClean="0"/>
              <a:t/>
            </a:r>
            <a:br>
              <a:rPr lang="en-US" altLang="zh-CN" dirty="0" smtClean="0"/>
            </a:br>
            <a:r>
              <a:rPr lang="en-US" altLang="zh-CN" dirty="0" smtClean="0"/>
              <a:t>-- </a:t>
            </a:r>
            <a:r>
              <a:rPr dirty="0" smtClean="0"/>
              <a:t>系统集成</a:t>
            </a:r>
            <a:endParaRPr sz="2800" b="0" dirty="0" smtClean="0">
              <a:latin typeface="微软雅黑" pitchFamily="34" charset="-122"/>
            </a:endParaRPr>
          </a:p>
        </p:txBody>
      </p:sp>
      <p:sp>
        <p:nvSpPr>
          <p:cNvPr id="2" name="副标题 1"/>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3828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smtClean="0"/>
              <a:t>WebAPI</a:t>
            </a:r>
            <a:r>
              <a:rPr lang="zh-CN" altLang="en-US" dirty="0" smtClean="0"/>
              <a:t>在线测试</a:t>
            </a:r>
            <a:endParaRPr lang="zh-CN" altLang="en-US" dirty="0"/>
          </a:p>
        </p:txBody>
      </p:sp>
      <p:sp>
        <p:nvSpPr>
          <p:cNvPr id="2" name="标题 1"/>
          <p:cNvSpPr>
            <a:spLocks noGrp="1"/>
          </p:cNvSpPr>
          <p:nvPr>
            <p:ph type="title"/>
          </p:nvPr>
        </p:nvSpPr>
        <p:spPr/>
        <p:txBody>
          <a:bodyPr/>
          <a:lstStyle/>
          <a:p>
            <a:r>
              <a:rPr lang="en-US" altLang="zh-CN" dirty="0" err="1" smtClean="0"/>
              <a:t>WebAPI</a:t>
            </a:r>
            <a:r>
              <a:rPr lang="zh-CN" altLang="en-US" dirty="0" smtClean="0"/>
              <a:t>接口介绍</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80" y="296275"/>
            <a:ext cx="8057144" cy="4435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57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defRPr/>
            </a:pPr>
            <a:r>
              <a:rPr dirty="0"/>
              <a:t>已提供的标准</a:t>
            </a:r>
            <a:r>
              <a:rPr lang="en-US" altLang="zh-CN" dirty="0"/>
              <a:t>API</a:t>
            </a:r>
            <a:r>
              <a:rPr dirty="0" smtClean="0"/>
              <a:t>接口列表</a:t>
            </a:r>
            <a:endParaRPr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r>
              <a:rPr lang="zh-CN" altLang="en-US" dirty="0"/>
              <a:t>可扩展</a:t>
            </a:r>
            <a:r>
              <a:rPr lang="en-US" altLang="zh-CN" dirty="0"/>
              <a:t>API</a:t>
            </a:r>
            <a:r>
              <a:rPr lang="zh-CN" altLang="en-US" dirty="0" smtClean="0"/>
              <a:t>接口 万能接口</a:t>
            </a:r>
            <a:endParaRPr lang="en-US" dirty="0"/>
          </a:p>
          <a:p>
            <a:pPr lvl="1">
              <a:defRPr/>
            </a:pPr>
            <a:r>
              <a:rPr lang="en-US" dirty="0" err="1"/>
              <a:t>WebApi</a:t>
            </a:r>
            <a:r>
              <a:rPr lang="zh-CN" altLang="en-US" dirty="0"/>
              <a:t>之新接口推广</a:t>
            </a:r>
            <a:r>
              <a:rPr lang="en-US" dirty="0">
                <a:hlinkClick r:id="rId2"/>
              </a:rPr>
              <a:t>http://</a:t>
            </a:r>
            <a:r>
              <a:rPr lang="en-US" dirty="0" smtClean="0">
                <a:hlinkClick r:id="rId2"/>
              </a:rPr>
              <a:t>club.kingdee.com/forum.php?mod=viewthread&amp;tid=752737</a:t>
            </a:r>
            <a:endParaRPr lang="en-US" dirty="0" smtClean="0"/>
          </a:p>
          <a:p>
            <a:pPr>
              <a:defRPr/>
            </a:pPr>
            <a:endParaRPr dirty="0"/>
          </a:p>
        </p:txBody>
      </p:sp>
      <p:sp>
        <p:nvSpPr>
          <p:cNvPr id="14338" name="标题 2"/>
          <p:cNvSpPr>
            <a:spLocks noGrp="1"/>
          </p:cNvSpPr>
          <p:nvPr>
            <p:ph type="title"/>
          </p:nvPr>
        </p:nvSpPr>
        <p:spPr/>
        <p:txBody>
          <a:bodyPr>
            <a:normAutofit/>
          </a:bodyPr>
          <a:lstStyle/>
          <a:p>
            <a:pPr eaLnBrk="1" hangingPunct="1"/>
            <a:r>
              <a:rPr lang="en-US" altLang="zh-CN" smtClean="0">
                <a:latin typeface="微软雅黑" pitchFamily="34" charset="-122"/>
                <a:ea typeface="微软雅黑" pitchFamily="34" charset="-122"/>
              </a:rPr>
              <a:t>WebAPI</a:t>
            </a:r>
            <a:r>
              <a:rPr smtClean="0">
                <a:latin typeface="微软雅黑" pitchFamily="34" charset="-122"/>
                <a:ea typeface="微软雅黑" pitchFamily="34" charset="-122"/>
              </a:rPr>
              <a:t>接口介绍</a:t>
            </a:r>
          </a:p>
        </p:txBody>
      </p:sp>
      <p:grpSp>
        <p:nvGrpSpPr>
          <p:cNvPr id="3" name="组合 2"/>
          <p:cNvGrpSpPr/>
          <p:nvPr/>
        </p:nvGrpSpPr>
        <p:grpSpPr>
          <a:xfrm>
            <a:off x="3995936" y="594672"/>
            <a:ext cx="2352675" cy="2913182"/>
            <a:chOff x="3275856" y="411510"/>
            <a:chExt cx="2352675" cy="2913182"/>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8937" y="962492"/>
              <a:ext cx="178117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411510"/>
              <a:ext cx="2352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193846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699792" y="2166058"/>
            <a:ext cx="1368972" cy="896541"/>
            <a:chOff x="2554956" y="2124074"/>
            <a:chExt cx="1368972" cy="896541"/>
          </a:xfrm>
        </p:grpSpPr>
        <p:sp>
          <p:nvSpPr>
            <p:cNvPr id="2" name="圆角矩形 1"/>
            <p:cNvSpPr/>
            <p:nvPr/>
          </p:nvSpPr>
          <p:spPr>
            <a:xfrm>
              <a:off x="2554956" y="2124074"/>
              <a:ext cx="896541" cy="896541"/>
            </a:xfrm>
            <a:prstGeom prst="roundRect">
              <a:avLst>
                <a:gd name="adj" fmla="val 13188"/>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p>
          </p:txBody>
        </p:sp>
        <p:sp>
          <p:nvSpPr>
            <p:cNvPr id="8" name="矩形 7"/>
            <p:cNvSpPr/>
            <p:nvPr/>
          </p:nvSpPr>
          <p:spPr>
            <a:xfrm>
              <a:off x="3203848" y="2283718"/>
              <a:ext cx="720080" cy="5760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p>
          </p:txBody>
        </p:sp>
      </p:grpSp>
      <p:sp>
        <p:nvSpPr>
          <p:cNvPr id="3077" name="文本框 3"/>
          <p:cNvSpPr txBox="1">
            <a:spLocks noChangeArrowheads="1"/>
          </p:cNvSpPr>
          <p:nvPr>
            <p:custDataLst>
              <p:tags r:id="rId2"/>
            </p:custDataLst>
          </p:nvPr>
        </p:nvSpPr>
        <p:spPr bwMode="auto">
          <a:xfrm>
            <a:off x="3059832" y="2139702"/>
            <a:ext cx="4405311" cy="95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None/>
            </a:pPr>
            <a:r>
              <a:rPr lang="en-US" altLang="zh-CN" sz="2400" b="1" spc="300" dirty="0" smtClean="0">
                <a:solidFill>
                  <a:schemeClr val="tx1">
                    <a:lumMod val="85000"/>
                    <a:lumOff val="15000"/>
                  </a:schemeClr>
                </a:solidFill>
                <a:latin typeface="Impact" panose="020B0806030902050204" pitchFamily="34" charset="0"/>
                <a:ea typeface="微软雅黑" panose="020B0503020204020204" pitchFamily="34" charset="-122"/>
              </a:rPr>
              <a:t>PART2</a:t>
            </a:r>
            <a:r>
              <a:rPr lang="zh-CN" altLang="en-US" sz="2400" b="1" spc="300" dirty="0" smtClean="0">
                <a:solidFill>
                  <a:schemeClr val="tx1">
                    <a:lumMod val="85000"/>
                    <a:lumOff val="15000"/>
                  </a:schemeClr>
                </a:solidFill>
                <a:ea typeface="微软雅黑" panose="020B0503020204020204" pitchFamily="34" charset="-122"/>
              </a:rPr>
              <a:t>：</a:t>
            </a:r>
            <a:r>
              <a:rPr lang="en-US" altLang="zh-CN" sz="2400" dirty="0" smtClean="0">
                <a:latin typeface="微软雅黑" pitchFamily="34" charset="-122"/>
                <a:ea typeface="微软雅黑" pitchFamily="34" charset="-122"/>
              </a:rPr>
              <a:t> </a:t>
            </a:r>
            <a:r>
              <a:rPr lang="en-US" altLang="zh-CN" sz="2400" dirty="0" err="1">
                <a:latin typeface="微软雅黑" pitchFamily="34" charset="-122"/>
                <a:ea typeface="微软雅黑" pitchFamily="34" charset="-122"/>
              </a:rPr>
              <a:t>ClientProxy</a:t>
            </a:r>
            <a:endParaRPr lang="zh-CN" altLang="en-US" sz="2400" b="1" spc="300" dirty="0">
              <a:solidFill>
                <a:schemeClr val="tx1">
                  <a:lumMod val="85000"/>
                  <a:lumOff val="15000"/>
                </a:schemeClr>
              </a:solidFill>
              <a:ea typeface="微软雅黑" panose="020B0503020204020204" pitchFamily="34" charset="-122"/>
            </a:endParaRPr>
          </a:p>
        </p:txBody>
      </p:sp>
      <p:cxnSp>
        <p:nvCxnSpPr>
          <p:cNvPr id="7" name="直接连接符 6"/>
          <p:cNvCxnSpPr/>
          <p:nvPr>
            <p:custDataLst>
              <p:tags r:id="rId3"/>
            </p:custDataLst>
          </p:nvPr>
        </p:nvCxnSpPr>
        <p:spPr>
          <a:xfrm>
            <a:off x="3059832" y="2829238"/>
            <a:ext cx="2564606"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2971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代理组件接口</a:t>
            </a:r>
            <a:endParaRPr lang="zh-CN" altLang="en-US" dirty="0"/>
          </a:p>
        </p:txBody>
      </p:sp>
      <p:sp>
        <p:nvSpPr>
          <p:cNvPr id="3" name="内容占位符 2"/>
          <p:cNvSpPr>
            <a:spLocks noGrp="1"/>
          </p:cNvSpPr>
          <p:nvPr>
            <p:ph idx="1"/>
          </p:nvPr>
        </p:nvSpPr>
        <p:spPr/>
        <p:txBody>
          <a:bodyPr>
            <a:normAutofit/>
          </a:bodyPr>
          <a:lstStyle/>
          <a:p>
            <a:r>
              <a:rPr lang="zh-CN" altLang="en-US" dirty="0" smtClean="0"/>
              <a:t>代理组件</a:t>
            </a:r>
            <a:endParaRPr lang="en-US" altLang="zh-CN" dirty="0" smtClean="0"/>
          </a:p>
          <a:p>
            <a:pPr lvl="1"/>
            <a:r>
              <a:rPr lang="en-US" altLang="zh-CN" dirty="0"/>
              <a:t>Kingdee.BOS.ServiceFacade.KDServiceClient.dll</a:t>
            </a:r>
          </a:p>
          <a:p>
            <a:pPr lvl="1"/>
            <a:r>
              <a:rPr lang="en-US" altLang="zh-CN" dirty="0" smtClean="0"/>
              <a:t>Kingdee.BOS.ServiceFacade.KDServiceClientFx.dll</a:t>
            </a:r>
            <a:endParaRPr lang="en-US" altLang="zh-CN" dirty="0"/>
          </a:p>
          <a:p>
            <a:r>
              <a:rPr lang="en-US" altLang="zh-CN" dirty="0" err="1" smtClean="0">
                <a:latin typeface="微软雅黑" pitchFamily="34" charset="-122"/>
                <a:ea typeface="微软雅黑" pitchFamily="34" charset="-122"/>
              </a:rPr>
              <a:t>ClientProxy</a:t>
            </a:r>
            <a:r>
              <a:rPr lang="zh-CN" altLang="en-US" dirty="0">
                <a:latin typeface="微软雅黑" pitchFamily="34" charset="-122"/>
                <a:ea typeface="微软雅黑" pitchFamily="34" charset="-122"/>
              </a:rPr>
              <a:t>示例 </a:t>
            </a:r>
            <a:endParaRPr lang="en-US" altLang="zh-CN" dirty="0" smtClean="0"/>
          </a:p>
          <a:p>
            <a:pPr lvl="1"/>
            <a:r>
              <a:rPr lang="zh-CN" altLang="en-US" dirty="0"/>
              <a:t>基于</a:t>
            </a:r>
            <a:r>
              <a:rPr lang="en-US" altLang="zh-CN" dirty="0" err="1"/>
              <a:t>.net</a:t>
            </a:r>
            <a:r>
              <a:rPr lang="en-US" altLang="zh-CN" dirty="0"/>
              <a:t> Framework4.0 </a:t>
            </a:r>
            <a:r>
              <a:rPr lang="zh-CN" altLang="en-US" dirty="0"/>
              <a:t>第三方通过</a:t>
            </a:r>
            <a:r>
              <a:rPr lang="en-US" altLang="zh-CN" dirty="0"/>
              <a:t>Cloud</a:t>
            </a:r>
            <a:r>
              <a:rPr lang="zh-CN" altLang="en-US" dirty="0"/>
              <a:t>代理组件集成开发</a:t>
            </a:r>
            <a:r>
              <a:rPr lang="en-US" altLang="zh-CN" dirty="0"/>
              <a:t>【</a:t>
            </a:r>
            <a:r>
              <a:rPr lang="zh-CN" altLang="en-US" dirty="0"/>
              <a:t>分享</a:t>
            </a:r>
            <a:r>
              <a:rPr lang="en-US" altLang="zh-CN" dirty="0"/>
              <a:t>】</a:t>
            </a:r>
            <a:r>
              <a:rPr lang="en-US" altLang="zh-CN" dirty="0">
                <a:hlinkClick r:id="rId2"/>
              </a:rPr>
              <a:t>http://</a:t>
            </a:r>
            <a:r>
              <a:rPr lang="en-US" altLang="zh-CN" dirty="0" smtClean="0">
                <a:hlinkClick r:id="rId2"/>
              </a:rPr>
              <a:t>club.kingdee.com/</a:t>
            </a:r>
            <a:r>
              <a:rPr lang="en-US" altLang="zh-CN" dirty="0" err="1" smtClean="0">
                <a:hlinkClick r:id="rId2"/>
              </a:rPr>
              <a:t>forum.php?mod</a:t>
            </a:r>
            <a:r>
              <a:rPr lang="en-US" altLang="zh-CN" dirty="0" smtClean="0">
                <a:hlinkClick r:id="rId2"/>
              </a:rPr>
              <a:t>=</a:t>
            </a:r>
            <a:r>
              <a:rPr lang="en-US" altLang="zh-CN" dirty="0" err="1" smtClean="0">
                <a:hlinkClick r:id="rId2"/>
              </a:rPr>
              <a:t>viewthread&amp;tid</a:t>
            </a:r>
            <a:r>
              <a:rPr lang="en-US" altLang="zh-CN" dirty="0" smtClean="0">
                <a:hlinkClick r:id="rId2"/>
              </a:rPr>
              <a:t>=722365</a:t>
            </a:r>
            <a:endParaRPr lang="en-US" altLang="zh-CN"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574846"/>
            <a:ext cx="6035715" cy="415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078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699792" y="2166058"/>
            <a:ext cx="1368972" cy="896541"/>
            <a:chOff x="2554956" y="2124074"/>
            <a:chExt cx="1368972" cy="896541"/>
          </a:xfrm>
        </p:grpSpPr>
        <p:sp>
          <p:nvSpPr>
            <p:cNvPr id="2" name="圆角矩形 1"/>
            <p:cNvSpPr/>
            <p:nvPr/>
          </p:nvSpPr>
          <p:spPr>
            <a:xfrm>
              <a:off x="2554956" y="2124074"/>
              <a:ext cx="896541" cy="896541"/>
            </a:xfrm>
            <a:prstGeom prst="roundRect">
              <a:avLst>
                <a:gd name="adj" fmla="val 13188"/>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p>
          </p:txBody>
        </p:sp>
        <p:sp>
          <p:nvSpPr>
            <p:cNvPr id="8" name="矩形 7"/>
            <p:cNvSpPr/>
            <p:nvPr/>
          </p:nvSpPr>
          <p:spPr>
            <a:xfrm>
              <a:off x="3203848" y="2283718"/>
              <a:ext cx="720080" cy="5760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p>
          </p:txBody>
        </p:sp>
      </p:grpSp>
      <p:sp>
        <p:nvSpPr>
          <p:cNvPr id="3077" name="文本框 3"/>
          <p:cNvSpPr txBox="1">
            <a:spLocks noChangeArrowheads="1"/>
          </p:cNvSpPr>
          <p:nvPr>
            <p:custDataLst>
              <p:tags r:id="rId2"/>
            </p:custDataLst>
          </p:nvPr>
        </p:nvSpPr>
        <p:spPr bwMode="auto">
          <a:xfrm>
            <a:off x="3059832" y="2139702"/>
            <a:ext cx="4405311" cy="95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None/>
            </a:pPr>
            <a:r>
              <a:rPr lang="en-US" altLang="zh-CN" sz="2400" b="1" spc="300" dirty="0" smtClean="0">
                <a:solidFill>
                  <a:schemeClr val="tx1">
                    <a:lumMod val="85000"/>
                    <a:lumOff val="15000"/>
                  </a:schemeClr>
                </a:solidFill>
                <a:latin typeface="Impact" panose="020B0806030902050204" pitchFamily="34" charset="0"/>
                <a:ea typeface="微软雅黑" panose="020B0503020204020204" pitchFamily="34" charset="-122"/>
              </a:rPr>
              <a:t>PART3</a:t>
            </a:r>
            <a:r>
              <a:rPr lang="zh-CN" altLang="en-US" sz="2400" b="1" spc="300" dirty="0" smtClean="0">
                <a:solidFill>
                  <a:schemeClr val="tx1">
                    <a:lumMod val="85000"/>
                    <a:lumOff val="15000"/>
                  </a:schemeClr>
                </a:solidFill>
                <a:ea typeface="微软雅黑" panose="020B0503020204020204" pitchFamily="34" charset="-122"/>
              </a:rPr>
              <a:t>：</a:t>
            </a:r>
            <a:r>
              <a:rPr lang="en-US" altLang="zh-CN" sz="2400" dirty="0" err="1" smtClean="0">
                <a:latin typeface="微软雅黑" pitchFamily="34" charset="-122"/>
                <a:ea typeface="微软雅黑" pitchFamily="34" charset="-122"/>
              </a:rPr>
              <a:t>WebService</a:t>
            </a:r>
            <a:endParaRPr lang="en-US" altLang="zh-CN" sz="2400" dirty="0">
              <a:latin typeface="微软雅黑" pitchFamily="34" charset="-122"/>
              <a:ea typeface="微软雅黑" pitchFamily="34" charset="-122"/>
            </a:endParaRPr>
          </a:p>
        </p:txBody>
      </p:sp>
      <p:cxnSp>
        <p:nvCxnSpPr>
          <p:cNvPr id="7" name="直接连接符 6"/>
          <p:cNvCxnSpPr/>
          <p:nvPr>
            <p:custDataLst>
              <p:tags r:id="rId3"/>
            </p:custDataLst>
          </p:nvPr>
        </p:nvCxnSpPr>
        <p:spPr>
          <a:xfrm>
            <a:off x="3059832" y="2829238"/>
            <a:ext cx="2564606"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2971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WebService</a:t>
            </a:r>
            <a:r>
              <a:rPr lang="zh-CN" altLang="en-US" dirty="0"/>
              <a:t>接口</a:t>
            </a:r>
          </a:p>
        </p:txBody>
      </p:sp>
      <p:sp>
        <p:nvSpPr>
          <p:cNvPr id="3" name="内容占位符 2"/>
          <p:cNvSpPr>
            <a:spLocks noGrp="1"/>
          </p:cNvSpPr>
          <p:nvPr>
            <p:ph idx="1"/>
          </p:nvPr>
        </p:nvSpPr>
        <p:spPr/>
        <p:txBody>
          <a:bodyPr/>
          <a:lstStyle/>
          <a:p>
            <a:r>
              <a:rPr lang="zh-CN" altLang="en-US" dirty="0"/>
              <a:t>服务发布</a:t>
            </a:r>
          </a:p>
          <a:p>
            <a:r>
              <a:rPr lang="en-US" altLang="zh-CN" dirty="0"/>
              <a:t>1</a:t>
            </a:r>
            <a:r>
              <a:rPr lang="zh-CN" altLang="en-US" dirty="0"/>
              <a:t>、在</a:t>
            </a:r>
            <a:r>
              <a:rPr lang="en-US" altLang="zh-CN" dirty="0"/>
              <a:t>IE</a:t>
            </a:r>
            <a:r>
              <a:rPr lang="zh-CN" altLang="en-US" dirty="0"/>
              <a:t>中输入</a:t>
            </a:r>
            <a:r>
              <a:rPr lang="en-US" altLang="zh-CN" dirty="0"/>
              <a:t>SI</a:t>
            </a:r>
            <a:r>
              <a:rPr lang="zh-CN" altLang="en-US" dirty="0"/>
              <a:t>地址如下：</a:t>
            </a:r>
            <a:r>
              <a:rPr lang="en-US" altLang="zh-CN" dirty="0"/>
              <a:t>http://localhost/K3CloudServiceInterface/default.htm</a:t>
            </a:r>
          </a:p>
          <a:p>
            <a:r>
              <a:rPr lang="en-US" altLang="zh-CN" dirty="0"/>
              <a:t>2</a:t>
            </a:r>
            <a:r>
              <a:rPr lang="zh-CN" altLang="en-US" dirty="0"/>
              <a:t>、查看服务接口是否都已经创建</a:t>
            </a:r>
            <a:r>
              <a:rPr lang="en-US" altLang="zh-CN" dirty="0"/>
              <a:t>http://localhost/K3CloudServiceInterface/metadata</a:t>
            </a:r>
          </a:p>
          <a:p>
            <a:endParaRPr lang="zh-CN" altLang="en-US" dirty="0"/>
          </a:p>
        </p:txBody>
      </p:sp>
      <p:pic>
        <p:nvPicPr>
          <p:cNvPr id="4" name="Picture 3"/>
          <p:cNvPicPr>
            <a:picLocks noChangeAspect="1" noChangeArrowheads="1"/>
          </p:cNvPicPr>
          <p:nvPr/>
        </p:nvPicPr>
        <p:blipFill>
          <a:blip r:embed="rId2"/>
          <a:stretch>
            <a:fillRect/>
          </a:stretch>
        </p:blipFill>
        <p:spPr bwMode="auto">
          <a:xfrm>
            <a:off x="4283968" y="517748"/>
            <a:ext cx="4471988" cy="4286250"/>
          </a:xfrm>
          <a:prstGeom prst="rect">
            <a:avLst/>
          </a:prstGeom>
          <a:noFill/>
          <a:ln w="9525">
            <a:noFill/>
            <a:miter lim="800000"/>
            <a:headEnd/>
            <a:tailEnd/>
          </a:ln>
          <a:effectLst>
            <a:prstShdw prst="shdw18" dist="17961" dir="13500000">
              <a:schemeClr val="accent1">
                <a:gamma/>
                <a:shade val="60000"/>
                <a:invGamma/>
              </a:schemeClr>
            </a:prstShdw>
          </a:effectLst>
        </p:spPr>
      </p:pic>
    </p:spTree>
    <p:extLst>
      <p:ext uri="{BB962C8B-B14F-4D97-AF65-F5344CB8AC3E}">
        <p14:creationId xmlns:p14="http://schemas.microsoft.com/office/powerpoint/2010/main" val="325748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a:spLocks/>
          </p:cNvSpPr>
          <p:nvPr>
            <p:custDataLst>
              <p:tags r:id="rId2"/>
            </p:custDataLst>
          </p:nvPr>
        </p:nvSpPr>
        <p:spPr bwMode="auto">
          <a:xfrm>
            <a:off x="1016867" y="928045"/>
            <a:ext cx="1863328" cy="40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pPr eaLnBrk="1" hangingPunct="1"/>
            <a:r>
              <a:rPr lang="en-US" altLang="zh-CN" sz="2700">
                <a:latin typeface="Impact" panose="020B0806030902050204" pitchFamily="34" charset="0"/>
                <a:ea typeface="华文隶书" pitchFamily="2" charset="-122"/>
                <a:cs typeface="Verdana" panose="020B0604030504040204" pitchFamily="34" charset="0"/>
              </a:rPr>
              <a:t>Content</a:t>
            </a:r>
            <a:endParaRPr lang="zh-CN" altLang="en-US" sz="2700">
              <a:latin typeface="Impact" panose="020B0806030902050204" pitchFamily="34" charset="0"/>
              <a:ea typeface="华文隶书" pitchFamily="2" charset="-122"/>
              <a:cs typeface="Verdana" panose="020B0604030504040204" pitchFamily="34" charset="0"/>
            </a:endParaRPr>
          </a:p>
        </p:txBody>
      </p:sp>
      <p:cxnSp>
        <p:nvCxnSpPr>
          <p:cNvPr id="20" name="直接连接符 19"/>
          <p:cNvCxnSpPr/>
          <p:nvPr>
            <p:custDataLst>
              <p:tags r:id="rId3"/>
            </p:custDataLst>
          </p:nvPr>
        </p:nvCxnSpPr>
        <p:spPr>
          <a:xfrm>
            <a:off x="2339751" y="1019871"/>
            <a:ext cx="0" cy="2242690"/>
          </a:xfrm>
          <a:prstGeom prst="line">
            <a:avLst/>
          </a:prstGeom>
          <a:noFill/>
          <a:ln w="12700" cap="flat" cmpd="sng" algn="ctr">
            <a:solidFill>
              <a:schemeClr val="bg2">
                <a:lumMod val="90000"/>
              </a:schemeClr>
            </a:solidFill>
            <a:prstDash val="solid"/>
          </a:ln>
          <a:effectLst/>
        </p:spPr>
      </p:cxnSp>
      <p:cxnSp>
        <p:nvCxnSpPr>
          <p:cNvPr id="21" name="直接连接符 20"/>
          <p:cNvCxnSpPr/>
          <p:nvPr>
            <p:custDataLst>
              <p:tags r:id="rId4"/>
            </p:custDataLst>
          </p:nvPr>
        </p:nvCxnSpPr>
        <p:spPr>
          <a:xfrm>
            <a:off x="987101" y="1379911"/>
            <a:ext cx="2025254" cy="0"/>
          </a:xfrm>
          <a:prstGeom prst="line">
            <a:avLst/>
          </a:prstGeom>
          <a:noFill/>
          <a:ln w="12700" cap="flat" cmpd="sng" algn="ctr">
            <a:solidFill>
              <a:schemeClr val="bg2">
                <a:lumMod val="90000"/>
              </a:schemeClr>
            </a:solidFill>
            <a:prstDash val="solid"/>
          </a:ln>
          <a:effectLst/>
        </p:spPr>
      </p:cxnSp>
      <p:sp>
        <p:nvSpPr>
          <p:cNvPr id="22" name="TextBox 33"/>
          <p:cNvSpPr txBox="1"/>
          <p:nvPr>
            <p:custDataLst>
              <p:tags r:id="rId5"/>
            </p:custDataLst>
          </p:nvPr>
        </p:nvSpPr>
        <p:spPr>
          <a:xfrm>
            <a:off x="1798017" y="1789229"/>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01</a:t>
            </a:r>
          </a:p>
        </p:txBody>
      </p:sp>
      <p:sp>
        <p:nvSpPr>
          <p:cNvPr id="24" name="TextBox 35"/>
          <p:cNvSpPr txBox="1"/>
          <p:nvPr>
            <p:custDataLst>
              <p:tags r:id="rId6"/>
            </p:custDataLst>
          </p:nvPr>
        </p:nvSpPr>
        <p:spPr>
          <a:xfrm>
            <a:off x="1798017" y="2870503"/>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02</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6" name="矩形 25"/>
          <p:cNvSpPr/>
          <p:nvPr>
            <p:custDataLst>
              <p:tags r:id="rId7"/>
            </p:custDataLst>
          </p:nvPr>
        </p:nvSpPr>
        <p:spPr>
          <a:xfrm>
            <a:off x="2339752" y="1851670"/>
            <a:ext cx="2700078"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fontAlgn="auto">
              <a:spcBef>
                <a:spcPts val="0"/>
              </a:spcBef>
              <a:spcAft>
                <a:spcPts val="0"/>
              </a:spcAft>
              <a:defRPr/>
            </a:pPr>
            <a:r>
              <a:rPr lang="zh-CN" altLang="en-US" sz="1200" kern="0" dirty="0" smtClean="0">
                <a:solidFill>
                  <a:srgbClr val="FFFFFF"/>
                </a:solidFill>
                <a:latin typeface="+mj-ea"/>
                <a:ea typeface="+mj-ea"/>
                <a:cs typeface="Arial" panose="020B0604020202020204" pitchFamily="34" charset="0"/>
              </a:rPr>
              <a:t>集成方式</a:t>
            </a:r>
            <a:endParaRPr lang="en-US" sz="1200" kern="0" dirty="0">
              <a:solidFill>
                <a:srgbClr val="FFFFFF"/>
              </a:solidFill>
              <a:latin typeface="+mj-ea"/>
              <a:ea typeface="+mj-ea"/>
              <a:cs typeface="Arial" panose="020B0604020202020204" pitchFamily="34" charset="0"/>
            </a:endParaRPr>
          </a:p>
        </p:txBody>
      </p:sp>
      <p:sp>
        <p:nvSpPr>
          <p:cNvPr id="28" name="矩形 27"/>
          <p:cNvSpPr/>
          <p:nvPr>
            <p:custDataLst>
              <p:tags r:id="rId8"/>
            </p:custDataLst>
          </p:nvPr>
        </p:nvSpPr>
        <p:spPr>
          <a:xfrm>
            <a:off x="2339752" y="2938711"/>
            <a:ext cx="3264976"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fontAlgn="auto">
              <a:spcBef>
                <a:spcPts val="0"/>
              </a:spcBef>
              <a:spcAft>
                <a:spcPts val="0"/>
              </a:spcAft>
              <a:defRPr/>
            </a:pPr>
            <a:r>
              <a:rPr lang="zh-CN" altLang="en-US" sz="1200" kern="0" dirty="0" smtClean="0">
                <a:solidFill>
                  <a:srgbClr val="FFFFFF"/>
                </a:solidFill>
                <a:latin typeface="+mj-ea"/>
                <a:ea typeface="+mj-ea"/>
                <a:cs typeface="Arial" panose="020B0604020202020204" pitchFamily="34" charset="0"/>
              </a:rPr>
              <a:t>案例分享</a:t>
            </a:r>
            <a:endParaRPr lang="en-US" sz="1200" kern="0" dirty="0">
              <a:solidFill>
                <a:srgbClr val="FFFFFF"/>
              </a:solidFill>
              <a:latin typeface="+mj-ea"/>
              <a:ea typeface="+mj-ea"/>
              <a:cs typeface="Arial" panose="020B0604020202020204" pitchFamily="34" charset="0"/>
            </a:endParaRPr>
          </a:p>
        </p:txBody>
      </p:sp>
    </p:spTree>
    <p:custDataLst>
      <p:tags r:id="rId1"/>
    </p:custDataLst>
    <p:extLst>
      <p:ext uri="{BB962C8B-B14F-4D97-AF65-F5344CB8AC3E}">
        <p14:creationId xmlns:p14="http://schemas.microsoft.com/office/powerpoint/2010/main" val="4251511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a:spLocks/>
          </p:cNvSpPr>
          <p:nvPr>
            <p:custDataLst>
              <p:tags r:id="rId2"/>
            </p:custDataLst>
          </p:nvPr>
        </p:nvSpPr>
        <p:spPr bwMode="auto">
          <a:xfrm>
            <a:off x="1016867" y="928045"/>
            <a:ext cx="1863328" cy="40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pPr eaLnBrk="1" hangingPunct="1"/>
            <a:r>
              <a:rPr lang="en-US" altLang="zh-CN" sz="2700">
                <a:latin typeface="Impact" panose="020B0806030902050204" pitchFamily="34" charset="0"/>
                <a:ea typeface="华文隶书" pitchFamily="2" charset="-122"/>
                <a:cs typeface="Verdana" panose="020B0604030504040204" pitchFamily="34" charset="0"/>
              </a:rPr>
              <a:t>Content</a:t>
            </a:r>
            <a:endParaRPr lang="zh-CN" altLang="en-US" sz="2700">
              <a:latin typeface="Impact" panose="020B0806030902050204" pitchFamily="34" charset="0"/>
              <a:ea typeface="华文隶书" pitchFamily="2" charset="-122"/>
              <a:cs typeface="Verdana" panose="020B0604030504040204" pitchFamily="34" charset="0"/>
            </a:endParaRPr>
          </a:p>
        </p:txBody>
      </p:sp>
      <p:cxnSp>
        <p:nvCxnSpPr>
          <p:cNvPr id="20" name="直接连接符 19"/>
          <p:cNvCxnSpPr/>
          <p:nvPr>
            <p:custDataLst>
              <p:tags r:id="rId3"/>
            </p:custDataLst>
          </p:nvPr>
        </p:nvCxnSpPr>
        <p:spPr>
          <a:xfrm>
            <a:off x="2339751" y="1019871"/>
            <a:ext cx="0" cy="2242690"/>
          </a:xfrm>
          <a:prstGeom prst="line">
            <a:avLst/>
          </a:prstGeom>
          <a:noFill/>
          <a:ln w="12700" cap="flat" cmpd="sng" algn="ctr">
            <a:solidFill>
              <a:schemeClr val="bg2">
                <a:lumMod val="90000"/>
              </a:schemeClr>
            </a:solidFill>
            <a:prstDash val="solid"/>
          </a:ln>
          <a:effectLst/>
        </p:spPr>
      </p:cxnSp>
      <p:cxnSp>
        <p:nvCxnSpPr>
          <p:cNvPr id="21" name="直接连接符 20"/>
          <p:cNvCxnSpPr/>
          <p:nvPr>
            <p:custDataLst>
              <p:tags r:id="rId4"/>
            </p:custDataLst>
          </p:nvPr>
        </p:nvCxnSpPr>
        <p:spPr>
          <a:xfrm>
            <a:off x="987101" y="1379911"/>
            <a:ext cx="2025254" cy="0"/>
          </a:xfrm>
          <a:prstGeom prst="line">
            <a:avLst/>
          </a:prstGeom>
          <a:noFill/>
          <a:ln w="12700" cap="flat" cmpd="sng" algn="ctr">
            <a:solidFill>
              <a:schemeClr val="bg2">
                <a:lumMod val="90000"/>
              </a:schemeClr>
            </a:solidFill>
            <a:prstDash val="solid"/>
          </a:ln>
          <a:effectLst/>
        </p:spPr>
      </p:cxnSp>
      <p:sp>
        <p:nvSpPr>
          <p:cNvPr id="22" name="TextBox 33"/>
          <p:cNvSpPr txBox="1"/>
          <p:nvPr>
            <p:custDataLst>
              <p:tags r:id="rId5"/>
            </p:custDataLst>
          </p:nvPr>
        </p:nvSpPr>
        <p:spPr>
          <a:xfrm>
            <a:off x="1798017" y="1789229"/>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01</a:t>
            </a:r>
          </a:p>
        </p:txBody>
      </p:sp>
      <p:sp>
        <p:nvSpPr>
          <p:cNvPr id="24" name="TextBox 35"/>
          <p:cNvSpPr txBox="1"/>
          <p:nvPr>
            <p:custDataLst>
              <p:tags r:id="rId6"/>
            </p:custDataLst>
          </p:nvPr>
        </p:nvSpPr>
        <p:spPr>
          <a:xfrm>
            <a:off x="1798017" y="2870503"/>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a:t>
            </a:r>
            <a:r>
              <a:rPr lang="en-US" altLang="zh-CN"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2</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6" name="矩形 25"/>
          <p:cNvSpPr/>
          <p:nvPr>
            <p:custDataLst>
              <p:tags r:id="rId7"/>
            </p:custDataLst>
          </p:nvPr>
        </p:nvSpPr>
        <p:spPr>
          <a:xfrm>
            <a:off x="2339752" y="1851670"/>
            <a:ext cx="2700078"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fontAlgn="auto">
              <a:spcBef>
                <a:spcPts val="0"/>
              </a:spcBef>
              <a:spcAft>
                <a:spcPts val="0"/>
              </a:spcAft>
              <a:defRPr/>
            </a:pPr>
            <a:r>
              <a:rPr lang="zh-CN" altLang="en-US" sz="1200" kern="0" dirty="0" smtClean="0">
                <a:solidFill>
                  <a:srgbClr val="FFFFFF"/>
                </a:solidFill>
                <a:latin typeface="+mj-ea"/>
                <a:ea typeface="+mj-ea"/>
                <a:cs typeface="Arial" panose="020B0604020202020204" pitchFamily="34" charset="0"/>
              </a:rPr>
              <a:t>集成方式</a:t>
            </a:r>
            <a:endParaRPr lang="en-US" sz="1200" kern="0" dirty="0">
              <a:solidFill>
                <a:srgbClr val="FFFFFF"/>
              </a:solidFill>
              <a:latin typeface="+mj-ea"/>
              <a:ea typeface="+mj-ea"/>
              <a:cs typeface="Arial" panose="020B0604020202020204" pitchFamily="34" charset="0"/>
            </a:endParaRPr>
          </a:p>
        </p:txBody>
      </p:sp>
      <p:sp>
        <p:nvSpPr>
          <p:cNvPr id="28" name="矩形 27"/>
          <p:cNvSpPr/>
          <p:nvPr>
            <p:custDataLst>
              <p:tags r:id="rId8"/>
            </p:custDataLst>
          </p:nvPr>
        </p:nvSpPr>
        <p:spPr>
          <a:xfrm>
            <a:off x="2339752" y="2938711"/>
            <a:ext cx="3264976" cy="323850"/>
          </a:xfrm>
          <a:prstGeom prst="rect">
            <a:avLst/>
          </a:prstGeom>
          <a:solidFill>
            <a:schemeClr val="accent4"/>
          </a:solidFill>
          <a:ln w="25400" cap="flat" cmpd="sng" algn="ctr">
            <a:noFill/>
            <a:prstDash val="solid"/>
          </a:ln>
          <a:effectLst/>
        </p:spPr>
        <p:txBody>
          <a:bodyPr lIns="67500" tIns="35100" rIns="67500" bIns="35100" anchor="ctr">
            <a:normAutofit/>
          </a:bodyPr>
          <a:lstStyle/>
          <a:p>
            <a:pPr fontAlgn="auto">
              <a:spcBef>
                <a:spcPts val="0"/>
              </a:spcBef>
              <a:spcAft>
                <a:spcPts val="0"/>
              </a:spcAft>
              <a:defRPr/>
            </a:pPr>
            <a:r>
              <a:rPr lang="zh-CN" altLang="en-US" sz="1200" kern="0" dirty="0" smtClean="0">
                <a:solidFill>
                  <a:srgbClr val="FFFFFF"/>
                </a:solidFill>
                <a:latin typeface="+mj-ea"/>
                <a:ea typeface="+mj-ea"/>
                <a:cs typeface="Arial" panose="020B0604020202020204" pitchFamily="34" charset="0"/>
              </a:rPr>
              <a:t>案例分享</a:t>
            </a:r>
            <a:endParaRPr lang="en-US" sz="1200" kern="0" dirty="0">
              <a:solidFill>
                <a:srgbClr val="FFFFFF"/>
              </a:solidFill>
              <a:latin typeface="+mj-ea"/>
              <a:ea typeface="+mj-ea"/>
              <a:cs typeface="Arial" panose="020B0604020202020204" pitchFamily="34" charset="0"/>
            </a:endParaRPr>
          </a:p>
        </p:txBody>
      </p:sp>
    </p:spTree>
    <p:custDataLst>
      <p:tags r:id="rId1"/>
    </p:custDataLst>
    <p:extLst>
      <p:ext uri="{BB962C8B-B14F-4D97-AF65-F5344CB8AC3E}">
        <p14:creationId xmlns:p14="http://schemas.microsoft.com/office/powerpoint/2010/main" val="2189925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b="1" dirty="0" smtClean="0"/>
              <a:t>K3Cloud</a:t>
            </a:r>
            <a:r>
              <a:rPr lang="zh-CN" altLang="en-US" b="1" dirty="0"/>
              <a:t>系统集成</a:t>
            </a:r>
            <a:r>
              <a:rPr lang="en-US" altLang="zh-CN" b="1" dirty="0"/>
              <a:t>【</a:t>
            </a:r>
            <a:r>
              <a:rPr lang="zh-CN" altLang="en-US" b="1" dirty="0"/>
              <a:t>汇总贴</a:t>
            </a:r>
            <a:r>
              <a:rPr lang="en-US" altLang="zh-CN" b="1" dirty="0"/>
              <a:t>】</a:t>
            </a:r>
            <a:r>
              <a:rPr lang="zh-CN" altLang="en-US" b="1" dirty="0"/>
              <a:t>（会持续更新）</a:t>
            </a:r>
          </a:p>
          <a:p>
            <a:pPr lvl="1">
              <a:defRPr/>
            </a:pPr>
            <a:r>
              <a:rPr lang="en-US" altLang="zh-CN" u="sng" dirty="0">
                <a:solidFill>
                  <a:schemeClr val="accent6">
                    <a:lumMod val="60000"/>
                    <a:lumOff val="40000"/>
                  </a:schemeClr>
                </a:solidFill>
                <a:hlinkClick r:id="rId2"/>
              </a:rPr>
              <a:t>http://club.kingdee.com/forum.php?mod=viewthread&amp;tid=741861</a:t>
            </a:r>
            <a:endParaRPr lang="en-US" altLang="zh-CN" u="sng" dirty="0">
              <a:solidFill>
                <a:schemeClr val="accent6">
                  <a:lumMod val="60000"/>
                  <a:lumOff val="40000"/>
                </a:schemeClr>
              </a:solidFill>
            </a:endParaRPr>
          </a:p>
          <a:p>
            <a:endParaRPr lang="zh-CN" altLang="en-US" dirty="0"/>
          </a:p>
        </p:txBody>
      </p:sp>
      <p:sp>
        <p:nvSpPr>
          <p:cNvPr id="37890" name="标题 2"/>
          <p:cNvSpPr>
            <a:spLocks noGrp="1"/>
          </p:cNvSpPr>
          <p:nvPr>
            <p:ph type="title"/>
          </p:nvPr>
        </p:nvSpPr>
        <p:spPr/>
        <p:txBody>
          <a:bodyPr>
            <a:normAutofit/>
          </a:bodyPr>
          <a:lstStyle/>
          <a:p>
            <a:r>
              <a:rPr dirty="0" smtClean="0">
                <a:latin typeface="微软雅黑" pitchFamily="34" charset="-122"/>
                <a:ea typeface="微软雅黑" pitchFamily="34" charset="-122"/>
              </a:rPr>
              <a:t>代码示例</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004" y="1275605"/>
            <a:ext cx="600075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1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147301"/>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p:nvPr>
        </p:nvSpPr>
        <p:spPr/>
        <p:txBody>
          <a:bodyPr/>
          <a:lstStyle/>
          <a:p>
            <a:r>
              <a:rPr lang="zh-CN" altLang="en-US" dirty="0" smtClean="0"/>
              <a:t>课程收益</a:t>
            </a:r>
            <a:endParaRPr lang="zh-CN" altLang="en-US" dirty="0"/>
          </a:p>
        </p:txBody>
      </p:sp>
      <p:sp>
        <p:nvSpPr>
          <p:cNvPr id="5" name="矩形 4"/>
          <p:cNvSpPr/>
          <p:nvPr/>
        </p:nvSpPr>
        <p:spPr>
          <a:xfrm>
            <a:off x="467544" y="743557"/>
            <a:ext cx="7560840" cy="2554545"/>
          </a:xfrm>
          <a:prstGeom prst="rect">
            <a:avLst/>
          </a:prstGeom>
        </p:spPr>
        <p:txBody>
          <a:bodyPr wrap="square">
            <a:spAutoFit/>
          </a:bodyPr>
          <a:lstStyle/>
          <a:p>
            <a:pPr marL="342900" lvl="0" indent="-342900" defTabSz="457200">
              <a:spcBef>
                <a:spcPts val="600"/>
              </a:spcBef>
              <a:spcAft>
                <a:spcPts val="600"/>
              </a:spcAft>
              <a:buBlip>
                <a:blip r:embed="rId3"/>
              </a:buBlip>
            </a:pPr>
            <a:r>
              <a:rPr kumimoji="1" lang="en-US" altLang="zh-CN" sz="2400" dirty="0" err="1" smtClean="0">
                <a:solidFill>
                  <a:prstClr val="black">
                    <a:lumMod val="85000"/>
                    <a:lumOff val="15000"/>
                  </a:prstClr>
                </a:solidFill>
                <a:latin typeface="微软雅黑"/>
                <a:ea typeface="微软雅黑"/>
              </a:rPr>
              <a:t>WebAPI</a:t>
            </a:r>
            <a:r>
              <a:rPr kumimoji="1" lang="en-US" altLang="zh-CN" sz="2400" dirty="0" smtClean="0">
                <a:solidFill>
                  <a:prstClr val="black">
                    <a:lumMod val="85000"/>
                    <a:lumOff val="15000"/>
                  </a:prstClr>
                </a:solidFill>
                <a:latin typeface="微软雅黑"/>
                <a:ea typeface="微软雅黑"/>
              </a:rPr>
              <a:t> </a:t>
            </a:r>
            <a:r>
              <a:rPr kumimoji="1" lang="zh-CN" altLang="en-US" sz="2400" dirty="0" smtClean="0">
                <a:solidFill>
                  <a:prstClr val="black">
                    <a:lumMod val="85000"/>
                    <a:lumOff val="15000"/>
                  </a:prstClr>
                </a:solidFill>
                <a:latin typeface="微软雅黑"/>
                <a:ea typeface="微软雅黑"/>
              </a:rPr>
              <a:t>方式系统集成</a:t>
            </a:r>
          </a:p>
          <a:p>
            <a:pPr marL="342900" lvl="0" indent="-342900" defTabSz="457200">
              <a:spcBef>
                <a:spcPts val="600"/>
              </a:spcBef>
              <a:spcAft>
                <a:spcPts val="600"/>
              </a:spcAft>
              <a:buBlip>
                <a:blip r:embed="rId3"/>
              </a:buBlip>
            </a:pPr>
            <a:endParaRPr kumimoji="1" lang="en-US" altLang="zh-CN" sz="2400" dirty="0" smtClean="0">
              <a:solidFill>
                <a:prstClr val="black">
                  <a:lumMod val="85000"/>
                  <a:lumOff val="15000"/>
                </a:prstClr>
              </a:solidFill>
              <a:latin typeface="微软雅黑"/>
              <a:ea typeface="微软雅黑"/>
            </a:endParaRPr>
          </a:p>
          <a:p>
            <a:pPr marL="342900" lvl="0" indent="-342900" defTabSz="457200">
              <a:spcBef>
                <a:spcPts val="600"/>
              </a:spcBef>
              <a:spcAft>
                <a:spcPts val="600"/>
              </a:spcAft>
              <a:buBlip>
                <a:blip r:embed="rId3"/>
              </a:buBlip>
            </a:pPr>
            <a:endParaRPr kumimoji="1" lang="en-US" altLang="zh-CN" sz="2400" dirty="0" smtClean="0">
              <a:solidFill>
                <a:prstClr val="black">
                  <a:lumMod val="85000"/>
                  <a:lumOff val="15000"/>
                </a:prstClr>
              </a:solidFill>
              <a:latin typeface="微软雅黑"/>
              <a:ea typeface="微软雅黑"/>
            </a:endParaRPr>
          </a:p>
          <a:p>
            <a:pPr marL="342900" lvl="0" indent="-342900" defTabSz="457200">
              <a:spcBef>
                <a:spcPts val="600"/>
              </a:spcBef>
              <a:spcAft>
                <a:spcPts val="600"/>
              </a:spcAft>
              <a:buBlip>
                <a:blip r:embed="rId3"/>
              </a:buBlip>
            </a:pPr>
            <a:endParaRPr kumimoji="1" lang="en-US" altLang="zh-CN" sz="2400" dirty="0" smtClean="0">
              <a:solidFill>
                <a:prstClr val="black">
                  <a:lumMod val="85000"/>
                  <a:lumOff val="15000"/>
                </a:prstClr>
              </a:solidFill>
              <a:latin typeface="微软雅黑"/>
              <a:ea typeface="微软雅黑"/>
            </a:endParaRPr>
          </a:p>
          <a:p>
            <a:pPr marL="342900" lvl="0" indent="-342900" defTabSz="457200">
              <a:spcBef>
                <a:spcPts val="600"/>
              </a:spcBef>
              <a:spcAft>
                <a:spcPts val="600"/>
              </a:spcAft>
              <a:buBlip>
                <a:blip r:embed="rId3"/>
              </a:buBlip>
            </a:pPr>
            <a:endParaRPr kumimoji="1" lang="zh-CN" altLang="en-US" sz="2400" dirty="0" smtClean="0">
              <a:solidFill>
                <a:prstClr val="black">
                  <a:lumMod val="85000"/>
                  <a:lumOff val="15000"/>
                </a:prstClr>
              </a:solidFill>
              <a:latin typeface="微软雅黑"/>
              <a:ea typeface="微软雅黑"/>
            </a:endParaRPr>
          </a:p>
        </p:txBody>
      </p:sp>
    </p:spTree>
    <p:extLst>
      <p:ext uri="{BB962C8B-B14F-4D97-AF65-F5344CB8AC3E}">
        <p14:creationId xmlns:p14="http://schemas.microsoft.com/office/powerpoint/2010/main" val="4266820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a:spLocks/>
          </p:cNvSpPr>
          <p:nvPr>
            <p:custDataLst>
              <p:tags r:id="rId2"/>
            </p:custDataLst>
          </p:nvPr>
        </p:nvSpPr>
        <p:spPr bwMode="auto">
          <a:xfrm>
            <a:off x="1016867" y="928045"/>
            <a:ext cx="1863328" cy="40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pPr eaLnBrk="1" hangingPunct="1"/>
            <a:r>
              <a:rPr lang="en-US" altLang="zh-CN" sz="2700">
                <a:latin typeface="Impact" panose="020B0806030902050204" pitchFamily="34" charset="0"/>
                <a:ea typeface="华文隶书" pitchFamily="2" charset="-122"/>
                <a:cs typeface="Verdana" panose="020B0604030504040204" pitchFamily="34" charset="0"/>
              </a:rPr>
              <a:t>Content</a:t>
            </a:r>
            <a:endParaRPr lang="zh-CN" altLang="en-US" sz="2700">
              <a:latin typeface="Impact" panose="020B0806030902050204" pitchFamily="34" charset="0"/>
              <a:ea typeface="华文隶书" pitchFamily="2" charset="-122"/>
              <a:cs typeface="Verdana" panose="020B0604030504040204" pitchFamily="34" charset="0"/>
            </a:endParaRPr>
          </a:p>
        </p:txBody>
      </p:sp>
      <p:cxnSp>
        <p:nvCxnSpPr>
          <p:cNvPr id="20" name="直接连接符 19"/>
          <p:cNvCxnSpPr/>
          <p:nvPr>
            <p:custDataLst>
              <p:tags r:id="rId3"/>
            </p:custDataLst>
          </p:nvPr>
        </p:nvCxnSpPr>
        <p:spPr>
          <a:xfrm>
            <a:off x="2339751" y="1019871"/>
            <a:ext cx="0" cy="2242690"/>
          </a:xfrm>
          <a:prstGeom prst="line">
            <a:avLst/>
          </a:prstGeom>
          <a:noFill/>
          <a:ln w="12700" cap="flat" cmpd="sng" algn="ctr">
            <a:solidFill>
              <a:schemeClr val="bg2">
                <a:lumMod val="90000"/>
              </a:schemeClr>
            </a:solidFill>
            <a:prstDash val="solid"/>
          </a:ln>
          <a:effectLst/>
        </p:spPr>
      </p:cxnSp>
      <p:cxnSp>
        <p:nvCxnSpPr>
          <p:cNvPr id="21" name="直接连接符 20"/>
          <p:cNvCxnSpPr/>
          <p:nvPr>
            <p:custDataLst>
              <p:tags r:id="rId4"/>
            </p:custDataLst>
          </p:nvPr>
        </p:nvCxnSpPr>
        <p:spPr>
          <a:xfrm>
            <a:off x="987101" y="1379911"/>
            <a:ext cx="2025254" cy="0"/>
          </a:xfrm>
          <a:prstGeom prst="line">
            <a:avLst/>
          </a:prstGeom>
          <a:noFill/>
          <a:ln w="12700" cap="flat" cmpd="sng" algn="ctr">
            <a:solidFill>
              <a:schemeClr val="bg2">
                <a:lumMod val="90000"/>
              </a:schemeClr>
            </a:solidFill>
            <a:prstDash val="solid"/>
          </a:ln>
          <a:effectLst/>
        </p:spPr>
      </p:cxnSp>
      <p:sp>
        <p:nvSpPr>
          <p:cNvPr id="22" name="TextBox 33"/>
          <p:cNvSpPr txBox="1"/>
          <p:nvPr>
            <p:custDataLst>
              <p:tags r:id="rId5"/>
            </p:custDataLst>
          </p:nvPr>
        </p:nvSpPr>
        <p:spPr>
          <a:xfrm>
            <a:off x="1798017" y="1789229"/>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01</a:t>
            </a:r>
          </a:p>
        </p:txBody>
      </p:sp>
      <p:sp>
        <p:nvSpPr>
          <p:cNvPr id="24" name="TextBox 35"/>
          <p:cNvSpPr txBox="1"/>
          <p:nvPr>
            <p:custDataLst>
              <p:tags r:id="rId6"/>
            </p:custDataLst>
          </p:nvPr>
        </p:nvSpPr>
        <p:spPr>
          <a:xfrm>
            <a:off x="1798017" y="2870503"/>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2</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6" name="矩形 25"/>
          <p:cNvSpPr/>
          <p:nvPr>
            <p:custDataLst>
              <p:tags r:id="rId7"/>
            </p:custDataLst>
          </p:nvPr>
        </p:nvSpPr>
        <p:spPr>
          <a:xfrm>
            <a:off x="2339752" y="1851670"/>
            <a:ext cx="2700078"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fontAlgn="auto">
              <a:spcBef>
                <a:spcPts val="0"/>
              </a:spcBef>
              <a:spcAft>
                <a:spcPts val="0"/>
              </a:spcAft>
              <a:defRPr/>
            </a:pPr>
            <a:r>
              <a:rPr lang="zh-CN" altLang="en-US" sz="1200" kern="0" dirty="0" smtClean="0">
                <a:solidFill>
                  <a:srgbClr val="FFFFFF"/>
                </a:solidFill>
                <a:latin typeface="+mj-ea"/>
                <a:ea typeface="+mj-ea"/>
                <a:cs typeface="Arial" panose="020B0604020202020204" pitchFamily="34" charset="0"/>
              </a:rPr>
              <a:t>集成方式</a:t>
            </a:r>
            <a:endParaRPr lang="en-US" sz="1200" kern="0" dirty="0">
              <a:solidFill>
                <a:srgbClr val="FFFFFF"/>
              </a:solidFill>
              <a:latin typeface="+mj-ea"/>
              <a:ea typeface="+mj-ea"/>
              <a:cs typeface="Arial" panose="020B0604020202020204" pitchFamily="34" charset="0"/>
            </a:endParaRPr>
          </a:p>
        </p:txBody>
      </p:sp>
      <p:sp>
        <p:nvSpPr>
          <p:cNvPr id="28" name="矩形 27"/>
          <p:cNvSpPr/>
          <p:nvPr>
            <p:custDataLst>
              <p:tags r:id="rId8"/>
            </p:custDataLst>
          </p:nvPr>
        </p:nvSpPr>
        <p:spPr>
          <a:xfrm>
            <a:off x="2339752" y="2938711"/>
            <a:ext cx="3264976"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fontAlgn="auto">
              <a:spcBef>
                <a:spcPts val="0"/>
              </a:spcBef>
              <a:spcAft>
                <a:spcPts val="0"/>
              </a:spcAft>
              <a:defRPr/>
            </a:pPr>
            <a:r>
              <a:rPr lang="zh-CN" altLang="en-US" sz="1200" kern="0" dirty="0" smtClean="0">
                <a:solidFill>
                  <a:srgbClr val="FFFFFF"/>
                </a:solidFill>
                <a:latin typeface="+mj-ea"/>
                <a:ea typeface="+mj-ea"/>
                <a:cs typeface="Arial" panose="020B0604020202020204" pitchFamily="34" charset="0"/>
              </a:rPr>
              <a:t>案例分享</a:t>
            </a:r>
            <a:endParaRPr lang="en-US" sz="1200" kern="0" dirty="0">
              <a:solidFill>
                <a:srgbClr val="FFFFFF"/>
              </a:solidFill>
              <a:latin typeface="+mj-ea"/>
              <a:ea typeface="+mj-ea"/>
              <a:cs typeface="Arial" panose="020B0604020202020204" pitchFamily="34" charset="0"/>
            </a:endParaRPr>
          </a:p>
        </p:txBody>
      </p:sp>
    </p:spTree>
    <p:custDataLst>
      <p:tags r:id="rId1"/>
    </p:custDataLst>
    <p:extLst>
      <p:ext uri="{BB962C8B-B14F-4D97-AF65-F5344CB8AC3E}">
        <p14:creationId xmlns:p14="http://schemas.microsoft.com/office/powerpoint/2010/main" val="256926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a:spLocks/>
          </p:cNvSpPr>
          <p:nvPr>
            <p:custDataLst>
              <p:tags r:id="rId2"/>
            </p:custDataLst>
          </p:nvPr>
        </p:nvSpPr>
        <p:spPr bwMode="auto">
          <a:xfrm>
            <a:off x="1016867" y="928045"/>
            <a:ext cx="1863328" cy="40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pPr eaLnBrk="1" hangingPunct="1"/>
            <a:r>
              <a:rPr lang="en-US" altLang="zh-CN" sz="2700">
                <a:latin typeface="Impact" panose="020B0806030902050204" pitchFamily="34" charset="0"/>
                <a:ea typeface="华文隶书" pitchFamily="2" charset="-122"/>
                <a:cs typeface="Verdana" panose="020B0604030504040204" pitchFamily="34" charset="0"/>
              </a:rPr>
              <a:t>Content</a:t>
            </a:r>
            <a:endParaRPr lang="zh-CN" altLang="en-US" sz="2700">
              <a:latin typeface="Impact" panose="020B0806030902050204" pitchFamily="34" charset="0"/>
              <a:ea typeface="华文隶书" pitchFamily="2" charset="-122"/>
              <a:cs typeface="Verdana" panose="020B0604030504040204" pitchFamily="34" charset="0"/>
            </a:endParaRPr>
          </a:p>
        </p:txBody>
      </p:sp>
      <p:cxnSp>
        <p:nvCxnSpPr>
          <p:cNvPr id="20" name="直接连接符 19"/>
          <p:cNvCxnSpPr/>
          <p:nvPr>
            <p:custDataLst>
              <p:tags r:id="rId3"/>
            </p:custDataLst>
          </p:nvPr>
        </p:nvCxnSpPr>
        <p:spPr>
          <a:xfrm>
            <a:off x="2339751" y="1019871"/>
            <a:ext cx="0" cy="2242690"/>
          </a:xfrm>
          <a:prstGeom prst="line">
            <a:avLst/>
          </a:prstGeom>
          <a:noFill/>
          <a:ln w="12700" cap="flat" cmpd="sng" algn="ctr">
            <a:solidFill>
              <a:schemeClr val="bg2">
                <a:lumMod val="90000"/>
              </a:schemeClr>
            </a:solidFill>
            <a:prstDash val="solid"/>
          </a:ln>
          <a:effectLst/>
        </p:spPr>
      </p:cxnSp>
      <p:cxnSp>
        <p:nvCxnSpPr>
          <p:cNvPr id="21" name="直接连接符 20"/>
          <p:cNvCxnSpPr/>
          <p:nvPr>
            <p:custDataLst>
              <p:tags r:id="rId4"/>
            </p:custDataLst>
          </p:nvPr>
        </p:nvCxnSpPr>
        <p:spPr>
          <a:xfrm>
            <a:off x="987101" y="1379911"/>
            <a:ext cx="2025254" cy="0"/>
          </a:xfrm>
          <a:prstGeom prst="line">
            <a:avLst/>
          </a:prstGeom>
          <a:noFill/>
          <a:ln w="12700" cap="flat" cmpd="sng" algn="ctr">
            <a:solidFill>
              <a:schemeClr val="bg2">
                <a:lumMod val="90000"/>
              </a:schemeClr>
            </a:solidFill>
            <a:prstDash val="solid"/>
          </a:ln>
          <a:effectLst/>
        </p:spPr>
      </p:cxnSp>
      <p:sp>
        <p:nvSpPr>
          <p:cNvPr id="22" name="TextBox 33"/>
          <p:cNvSpPr txBox="1"/>
          <p:nvPr>
            <p:custDataLst>
              <p:tags r:id="rId5"/>
            </p:custDataLst>
          </p:nvPr>
        </p:nvSpPr>
        <p:spPr>
          <a:xfrm>
            <a:off x="1798017" y="1789229"/>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01</a:t>
            </a:r>
          </a:p>
        </p:txBody>
      </p:sp>
      <p:sp>
        <p:nvSpPr>
          <p:cNvPr id="24" name="TextBox 35"/>
          <p:cNvSpPr txBox="1"/>
          <p:nvPr>
            <p:custDataLst>
              <p:tags r:id="rId6"/>
            </p:custDataLst>
          </p:nvPr>
        </p:nvSpPr>
        <p:spPr>
          <a:xfrm>
            <a:off x="1798017" y="2870503"/>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a:t>
            </a: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2</a:t>
            </a:r>
          </a:p>
        </p:txBody>
      </p:sp>
      <p:sp>
        <p:nvSpPr>
          <p:cNvPr id="26" name="矩形 25"/>
          <p:cNvSpPr/>
          <p:nvPr>
            <p:custDataLst>
              <p:tags r:id="rId7"/>
            </p:custDataLst>
          </p:nvPr>
        </p:nvSpPr>
        <p:spPr>
          <a:xfrm>
            <a:off x="2339752" y="1851670"/>
            <a:ext cx="2700078" cy="323850"/>
          </a:xfrm>
          <a:prstGeom prst="rect">
            <a:avLst/>
          </a:prstGeom>
          <a:solidFill>
            <a:schemeClr val="accent4"/>
          </a:solidFill>
          <a:ln w="25400" cap="flat" cmpd="sng" algn="ctr">
            <a:noFill/>
            <a:prstDash val="solid"/>
          </a:ln>
          <a:effectLst/>
        </p:spPr>
        <p:txBody>
          <a:bodyPr lIns="67500" tIns="35100" rIns="67500" bIns="35100" anchor="ctr">
            <a:normAutofit/>
          </a:bodyPr>
          <a:lstStyle/>
          <a:p>
            <a:pPr fontAlgn="auto">
              <a:spcBef>
                <a:spcPts val="0"/>
              </a:spcBef>
              <a:spcAft>
                <a:spcPts val="0"/>
              </a:spcAft>
              <a:defRPr/>
            </a:pPr>
            <a:r>
              <a:rPr lang="zh-CN" altLang="en-US" sz="1200" kern="0" dirty="0" smtClean="0">
                <a:solidFill>
                  <a:srgbClr val="FFFFFF"/>
                </a:solidFill>
                <a:latin typeface="+mj-ea"/>
                <a:ea typeface="+mj-ea"/>
                <a:cs typeface="Arial" panose="020B0604020202020204" pitchFamily="34" charset="0"/>
              </a:rPr>
              <a:t>集成方式</a:t>
            </a:r>
            <a:endParaRPr lang="en-US" sz="1200" kern="0" dirty="0">
              <a:solidFill>
                <a:srgbClr val="FFFFFF"/>
              </a:solidFill>
              <a:latin typeface="+mj-ea"/>
              <a:ea typeface="+mj-ea"/>
              <a:cs typeface="Arial" panose="020B0604020202020204" pitchFamily="34" charset="0"/>
            </a:endParaRPr>
          </a:p>
        </p:txBody>
      </p:sp>
      <p:sp>
        <p:nvSpPr>
          <p:cNvPr id="28" name="矩形 27"/>
          <p:cNvSpPr/>
          <p:nvPr>
            <p:custDataLst>
              <p:tags r:id="rId8"/>
            </p:custDataLst>
          </p:nvPr>
        </p:nvSpPr>
        <p:spPr>
          <a:xfrm>
            <a:off x="2339752" y="2938711"/>
            <a:ext cx="3264976"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fontAlgn="auto">
              <a:spcBef>
                <a:spcPts val="0"/>
              </a:spcBef>
              <a:spcAft>
                <a:spcPts val="0"/>
              </a:spcAft>
              <a:defRPr/>
            </a:pPr>
            <a:r>
              <a:rPr lang="zh-CN" altLang="en-US" sz="1200" kern="0" dirty="0" smtClean="0">
                <a:solidFill>
                  <a:srgbClr val="FFFFFF"/>
                </a:solidFill>
                <a:latin typeface="+mj-ea"/>
                <a:ea typeface="+mj-ea"/>
                <a:cs typeface="Arial" panose="020B0604020202020204" pitchFamily="34" charset="0"/>
              </a:rPr>
              <a:t>案例分享</a:t>
            </a:r>
            <a:endParaRPr lang="en-US" sz="1200" kern="0" dirty="0">
              <a:solidFill>
                <a:srgbClr val="FFFFFF"/>
              </a:solidFill>
              <a:latin typeface="+mj-ea"/>
              <a:ea typeface="+mj-ea"/>
              <a:cs typeface="Arial" panose="020B0604020202020204" pitchFamily="34" charset="0"/>
            </a:endParaRPr>
          </a:p>
        </p:txBody>
      </p:sp>
    </p:spTree>
    <p:custDataLst>
      <p:tags r:id="rId1"/>
    </p:custDataLst>
    <p:extLst>
      <p:ext uri="{BB962C8B-B14F-4D97-AF65-F5344CB8AC3E}">
        <p14:creationId xmlns:p14="http://schemas.microsoft.com/office/powerpoint/2010/main" val="3400997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p:cNvSpPr>
            <a:spLocks noGrp="1"/>
          </p:cNvSpPr>
          <p:nvPr>
            <p:ph idx="4294967295"/>
          </p:nvPr>
        </p:nvSpPr>
        <p:spPr>
          <a:xfrm>
            <a:off x="0" y="741363"/>
            <a:ext cx="8334375" cy="3852862"/>
          </a:xfrm>
        </p:spPr>
        <p:txBody>
          <a:bodyPr/>
          <a:lstStyle/>
          <a:p>
            <a:pPr eaLnBrk="1" hangingPunct="1">
              <a:lnSpc>
                <a:spcPct val="150000"/>
              </a:lnSpc>
              <a:buSzTx/>
            </a:pPr>
            <a:r>
              <a:rPr lang="en-US" altLang="zh-CN" sz="2600" dirty="0" err="1" smtClean="0">
                <a:solidFill>
                  <a:schemeClr val="tx1"/>
                </a:solidFill>
                <a:latin typeface="微软雅黑" pitchFamily="34" charset="-122"/>
                <a:ea typeface="微软雅黑" pitchFamily="34" charset="-122"/>
              </a:rPr>
              <a:t>WebAPI</a:t>
            </a:r>
            <a:endParaRPr lang="en-US" altLang="zh-CN" sz="2600" dirty="0" smtClean="0">
              <a:solidFill>
                <a:schemeClr val="tx1"/>
              </a:solidFill>
              <a:latin typeface="微软雅黑" pitchFamily="34" charset="-122"/>
              <a:ea typeface="微软雅黑" pitchFamily="34" charset="-122"/>
            </a:endParaRPr>
          </a:p>
          <a:p>
            <a:pPr eaLnBrk="1" hangingPunct="1">
              <a:lnSpc>
                <a:spcPct val="150000"/>
              </a:lnSpc>
              <a:buSzTx/>
            </a:pPr>
            <a:r>
              <a:rPr lang="en-US" altLang="zh-CN" sz="2600" dirty="0" err="1" smtClean="0">
                <a:solidFill>
                  <a:schemeClr val="tx1"/>
                </a:solidFill>
                <a:latin typeface="微软雅黑" pitchFamily="34" charset="-122"/>
                <a:ea typeface="微软雅黑" pitchFamily="34" charset="-122"/>
              </a:rPr>
              <a:t>ClientProxy</a:t>
            </a:r>
            <a:r>
              <a:rPr sz="2600" dirty="0" err="1" smtClean="0">
                <a:solidFill>
                  <a:schemeClr val="tx1"/>
                </a:solidFill>
                <a:latin typeface="微软雅黑" pitchFamily="34" charset="-122"/>
                <a:ea typeface="微软雅黑" pitchFamily="34" charset="-122"/>
              </a:rPr>
              <a:t>（客户端代理接口</a:t>
            </a:r>
            <a:r>
              <a:rPr sz="2600" dirty="0" smtClean="0">
                <a:solidFill>
                  <a:schemeClr val="tx1"/>
                </a:solidFill>
                <a:latin typeface="微软雅黑" pitchFamily="34" charset="-122"/>
                <a:ea typeface="微软雅黑" pitchFamily="34" charset="-122"/>
              </a:rPr>
              <a:t>）</a:t>
            </a:r>
            <a:endParaRPr lang="en-US" sz="2600" dirty="0" smtClean="0">
              <a:solidFill>
                <a:schemeClr val="tx1"/>
              </a:solidFill>
              <a:latin typeface="微软雅黑" pitchFamily="34" charset="-122"/>
              <a:ea typeface="微软雅黑" pitchFamily="34" charset="-122"/>
            </a:endParaRPr>
          </a:p>
          <a:p>
            <a:pPr>
              <a:lnSpc>
                <a:spcPct val="150000"/>
              </a:lnSpc>
            </a:pPr>
            <a:r>
              <a:rPr lang="en-US" altLang="zh-CN" sz="2600" dirty="0" err="1">
                <a:latin typeface="微软雅黑" pitchFamily="34" charset="-122"/>
                <a:ea typeface="微软雅黑" pitchFamily="34" charset="-122"/>
              </a:rPr>
              <a:t>WebService</a:t>
            </a:r>
            <a:endParaRPr lang="en-US" altLang="zh-CN" sz="2600" dirty="0">
              <a:latin typeface="微软雅黑" pitchFamily="34" charset="-122"/>
              <a:ea typeface="微软雅黑" pitchFamily="34" charset="-122"/>
            </a:endParaRPr>
          </a:p>
          <a:p>
            <a:pPr eaLnBrk="1" hangingPunct="1">
              <a:lnSpc>
                <a:spcPct val="150000"/>
              </a:lnSpc>
              <a:buSzTx/>
            </a:pPr>
            <a:endParaRPr lang="en-US" sz="2600" dirty="0" smtClean="0">
              <a:solidFill>
                <a:schemeClr val="tx1"/>
              </a:solidFill>
              <a:latin typeface="微软雅黑" pitchFamily="34" charset="-122"/>
              <a:ea typeface="微软雅黑" pitchFamily="34" charset="-122"/>
            </a:endParaRPr>
          </a:p>
          <a:p>
            <a:pPr eaLnBrk="1" hangingPunct="1">
              <a:lnSpc>
                <a:spcPct val="150000"/>
              </a:lnSpc>
              <a:buSzTx/>
              <a:buFontTx/>
              <a:buNone/>
            </a:pPr>
            <a:r>
              <a:rPr sz="2600" dirty="0" smtClean="0">
                <a:solidFill>
                  <a:schemeClr val="tx1"/>
                </a:solidFill>
                <a:latin typeface="微软雅黑" pitchFamily="34" charset="-122"/>
                <a:ea typeface="微软雅黑" pitchFamily="34" charset="-122"/>
              </a:rPr>
              <a:t>          </a:t>
            </a:r>
            <a:endParaRPr lang="en-US" sz="2600" dirty="0" smtClean="0">
              <a:solidFill>
                <a:schemeClr val="tx1"/>
              </a:solidFill>
              <a:latin typeface="微软雅黑" pitchFamily="34" charset="-122"/>
              <a:ea typeface="微软雅黑" pitchFamily="34" charset="-122"/>
            </a:endParaRPr>
          </a:p>
        </p:txBody>
      </p:sp>
      <p:sp>
        <p:nvSpPr>
          <p:cNvPr id="12291" name="标题 2"/>
          <p:cNvSpPr>
            <a:spLocks noGrp="1"/>
          </p:cNvSpPr>
          <p:nvPr>
            <p:ph type="title" idx="4294967295"/>
          </p:nvPr>
        </p:nvSpPr>
        <p:spPr>
          <a:xfrm>
            <a:off x="0" y="0"/>
            <a:ext cx="6697663" cy="465138"/>
          </a:xfrm>
        </p:spPr>
        <p:txBody>
          <a:bodyPr>
            <a:normAutofit/>
          </a:bodyPr>
          <a:lstStyle/>
          <a:p>
            <a:pPr eaLnBrk="1" hangingPunct="1"/>
            <a:r>
              <a:rPr b="1" smtClean="0">
                <a:latin typeface="微软雅黑" pitchFamily="34" charset="-122"/>
                <a:ea typeface="微软雅黑" pitchFamily="34" charset="-122"/>
              </a:rPr>
              <a:t>集成方式</a:t>
            </a:r>
            <a:endParaRPr smtClean="0">
              <a:latin typeface="微软雅黑" pitchFamily="34" charset="-122"/>
              <a:ea typeface="微软雅黑" pitchFamily="34" charset="-122"/>
            </a:endParaRPr>
          </a:p>
        </p:txBody>
      </p:sp>
    </p:spTree>
    <p:extLst>
      <p:ext uri="{BB962C8B-B14F-4D97-AF65-F5344CB8AC3E}">
        <p14:creationId xmlns:p14="http://schemas.microsoft.com/office/powerpoint/2010/main" val="247793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目的</a:t>
            </a:r>
          </a:p>
        </p:txBody>
      </p:sp>
      <p:sp>
        <p:nvSpPr>
          <p:cNvPr id="5" name="矩形 4"/>
          <p:cNvSpPr/>
          <p:nvPr/>
        </p:nvSpPr>
        <p:spPr>
          <a:xfrm>
            <a:off x="323528" y="699542"/>
            <a:ext cx="8496944" cy="2585323"/>
          </a:xfrm>
          <a:prstGeom prst="rect">
            <a:avLst/>
          </a:prstGeom>
        </p:spPr>
        <p:txBody>
          <a:bodyPr wrap="square">
            <a:spAutoFit/>
          </a:bodyPr>
          <a:lstStyle/>
          <a:p>
            <a:r>
              <a:rPr lang="zh-CN" altLang="zh-CN" dirty="0"/>
              <a:t>为异构系统</a:t>
            </a:r>
            <a:r>
              <a:rPr lang="zh-CN" altLang="zh-CN" dirty="0" smtClean="0"/>
              <a:t>访问</a:t>
            </a:r>
            <a:r>
              <a:rPr lang="zh-CN" altLang="en-US" dirty="0"/>
              <a:t>金蝶云星空</a:t>
            </a:r>
            <a:r>
              <a:rPr lang="zh-CN" altLang="zh-CN" dirty="0" smtClean="0"/>
              <a:t>系统</a:t>
            </a:r>
            <a:r>
              <a:rPr lang="zh-CN" altLang="zh-CN" dirty="0"/>
              <a:t>数据提供通用的接口。</a:t>
            </a:r>
          </a:p>
          <a:p>
            <a:r>
              <a:rPr lang="zh-CN" altLang="zh-CN" dirty="0"/>
              <a:t>当企业规模逐渐增大时，作为支撑业务运营的</a:t>
            </a:r>
            <a:r>
              <a:rPr lang="en-US" altLang="zh-CN" dirty="0"/>
              <a:t>IT</a:t>
            </a:r>
            <a:r>
              <a:rPr lang="zh-CN" altLang="zh-CN" dirty="0"/>
              <a:t>建设也变得越来越重要，不过往往企业的</a:t>
            </a:r>
            <a:r>
              <a:rPr lang="en-US" altLang="zh-CN" dirty="0"/>
              <a:t>IT</a:t>
            </a:r>
            <a:r>
              <a:rPr lang="zh-CN" altLang="zh-CN" dirty="0"/>
              <a:t>建设过程中会发现某一家软件供应商基本不能完全覆盖企业所有的业务运营流程，这样的结果就是，企业上的</a:t>
            </a:r>
            <a:r>
              <a:rPr lang="en-US" altLang="zh-CN" dirty="0"/>
              <a:t>IT</a:t>
            </a:r>
            <a:r>
              <a:rPr lang="zh-CN" altLang="zh-CN" dirty="0"/>
              <a:t>系统很多很全，从</a:t>
            </a:r>
            <a:r>
              <a:rPr lang="en-US" altLang="zh-CN" dirty="0"/>
              <a:t>ERP</a:t>
            </a:r>
            <a:r>
              <a:rPr lang="zh-CN" altLang="zh-CN" dirty="0"/>
              <a:t>到</a:t>
            </a:r>
            <a:r>
              <a:rPr lang="en-US" altLang="zh-CN" dirty="0"/>
              <a:t>HR</a:t>
            </a:r>
            <a:r>
              <a:rPr lang="zh-CN" altLang="zh-CN" dirty="0"/>
              <a:t>、</a:t>
            </a:r>
            <a:r>
              <a:rPr lang="en-US" altLang="zh-CN" dirty="0"/>
              <a:t>CRM</a:t>
            </a:r>
            <a:r>
              <a:rPr lang="zh-CN" altLang="zh-CN" dirty="0"/>
              <a:t>、</a:t>
            </a:r>
            <a:r>
              <a:rPr lang="en-US" altLang="zh-CN" dirty="0"/>
              <a:t>PDM</a:t>
            </a:r>
            <a:r>
              <a:rPr lang="zh-CN" altLang="zh-CN" dirty="0"/>
              <a:t>、</a:t>
            </a:r>
            <a:r>
              <a:rPr lang="en-US" altLang="zh-CN" dirty="0"/>
              <a:t>OA</a:t>
            </a:r>
            <a:r>
              <a:rPr lang="zh-CN" altLang="zh-CN" dirty="0"/>
              <a:t>等，貌似所有的业务都覆盖到了，但实际上因为这些系统的不集成，而形成了企业很多新的信息孤岛，非常不利于企业的后续的管理和战略发展</a:t>
            </a:r>
            <a:r>
              <a:rPr lang="zh-CN" altLang="zh-CN" dirty="0" smtClean="0"/>
              <a:t>。</a:t>
            </a:r>
            <a:r>
              <a:rPr lang="zh-CN" altLang="en-US" dirty="0"/>
              <a:t>金蝶云星空</a:t>
            </a:r>
            <a:r>
              <a:rPr lang="zh-CN" altLang="zh-CN" dirty="0" smtClean="0"/>
              <a:t>从</a:t>
            </a:r>
            <a:r>
              <a:rPr lang="zh-CN" altLang="zh-CN" dirty="0"/>
              <a:t>现今和往后的发展趋势来看，也不可避免会遇到上述问题，毕竟企业经营的多样化，并不是所有的业务都能</a:t>
            </a:r>
            <a:r>
              <a:rPr lang="zh-CN" altLang="zh-CN" dirty="0" smtClean="0"/>
              <a:t>在</a:t>
            </a:r>
            <a:r>
              <a:rPr lang="zh-CN" altLang="en-US" dirty="0"/>
              <a:t>金蝶云星空</a:t>
            </a:r>
            <a:r>
              <a:rPr lang="zh-CN" altLang="zh-CN" dirty="0" smtClean="0"/>
              <a:t>中</a:t>
            </a:r>
            <a:r>
              <a:rPr lang="zh-CN" altLang="zh-CN" dirty="0"/>
              <a:t>完成，所以我们必须在产品架构上支持更好的与外部系统进行协同。</a:t>
            </a:r>
          </a:p>
        </p:txBody>
      </p:sp>
    </p:spTree>
    <p:extLst>
      <p:ext uri="{BB962C8B-B14F-4D97-AF65-F5344CB8AC3E}">
        <p14:creationId xmlns:p14="http://schemas.microsoft.com/office/powerpoint/2010/main" val="929430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699792" y="2166058"/>
            <a:ext cx="1368972" cy="896541"/>
            <a:chOff x="2554956" y="2124074"/>
            <a:chExt cx="1368972" cy="896541"/>
          </a:xfrm>
        </p:grpSpPr>
        <p:sp>
          <p:nvSpPr>
            <p:cNvPr id="2" name="圆角矩形 1"/>
            <p:cNvSpPr/>
            <p:nvPr/>
          </p:nvSpPr>
          <p:spPr>
            <a:xfrm>
              <a:off x="2554956" y="2124074"/>
              <a:ext cx="896541" cy="896541"/>
            </a:xfrm>
            <a:prstGeom prst="roundRect">
              <a:avLst>
                <a:gd name="adj" fmla="val 13188"/>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p>
          </p:txBody>
        </p:sp>
        <p:sp>
          <p:nvSpPr>
            <p:cNvPr id="8" name="矩形 7"/>
            <p:cNvSpPr/>
            <p:nvPr/>
          </p:nvSpPr>
          <p:spPr>
            <a:xfrm>
              <a:off x="3203848" y="2283718"/>
              <a:ext cx="720080" cy="5760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p>
          </p:txBody>
        </p:sp>
      </p:grpSp>
      <p:sp>
        <p:nvSpPr>
          <p:cNvPr id="3077" name="文本框 3"/>
          <p:cNvSpPr txBox="1">
            <a:spLocks noChangeArrowheads="1"/>
          </p:cNvSpPr>
          <p:nvPr>
            <p:custDataLst>
              <p:tags r:id="rId2"/>
            </p:custDataLst>
          </p:nvPr>
        </p:nvSpPr>
        <p:spPr bwMode="auto">
          <a:xfrm>
            <a:off x="3059832" y="2139702"/>
            <a:ext cx="4405311" cy="95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en-US" altLang="zh-CN" sz="2400" b="1" spc="300" dirty="0" smtClean="0">
                <a:solidFill>
                  <a:schemeClr val="tx1">
                    <a:lumMod val="85000"/>
                    <a:lumOff val="15000"/>
                  </a:schemeClr>
                </a:solidFill>
                <a:latin typeface="Impact" panose="020B0806030902050204" pitchFamily="34" charset="0"/>
                <a:ea typeface="微软雅黑" panose="020B0503020204020204" pitchFamily="34" charset="-122"/>
              </a:rPr>
              <a:t>PART1</a:t>
            </a:r>
            <a:r>
              <a:rPr lang="zh-CN" altLang="en-US" sz="2400" b="1" spc="300" dirty="0" smtClean="0">
                <a:solidFill>
                  <a:schemeClr val="tx1">
                    <a:lumMod val="85000"/>
                    <a:lumOff val="15000"/>
                  </a:schemeClr>
                </a:solidFill>
                <a:ea typeface="微软雅黑" panose="020B0503020204020204" pitchFamily="34" charset="-122"/>
              </a:rPr>
              <a:t>：</a:t>
            </a:r>
            <a:r>
              <a:rPr lang="en-US" altLang="zh-CN" sz="2400" b="1" spc="300" dirty="0" err="1" smtClean="0">
                <a:solidFill>
                  <a:schemeClr val="tx1">
                    <a:lumMod val="85000"/>
                    <a:lumOff val="15000"/>
                  </a:schemeClr>
                </a:solidFill>
                <a:ea typeface="微软雅黑" panose="020B0503020204020204" pitchFamily="34" charset="-122"/>
              </a:rPr>
              <a:t>WebAPI</a:t>
            </a:r>
            <a:endParaRPr lang="zh-CN" altLang="en-US" sz="2400" b="1" spc="300" dirty="0">
              <a:solidFill>
                <a:schemeClr val="tx1">
                  <a:lumMod val="85000"/>
                  <a:lumOff val="15000"/>
                </a:schemeClr>
              </a:solidFill>
              <a:ea typeface="微软雅黑" panose="020B0503020204020204" pitchFamily="34" charset="-122"/>
            </a:endParaRPr>
          </a:p>
        </p:txBody>
      </p:sp>
      <p:cxnSp>
        <p:nvCxnSpPr>
          <p:cNvPr id="7" name="直接连接符 6"/>
          <p:cNvCxnSpPr/>
          <p:nvPr>
            <p:custDataLst>
              <p:tags r:id="rId3"/>
            </p:custDataLst>
          </p:nvPr>
        </p:nvCxnSpPr>
        <p:spPr>
          <a:xfrm>
            <a:off x="3059832" y="2829238"/>
            <a:ext cx="2564606"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26158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 API</a:t>
            </a:r>
            <a:r>
              <a:rPr lang="zh-CN" altLang="en-US" dirty="0"/>
              <a:t>方式</a:t>
            </a:r>
          </a:p>
        </p:txBody>
      </p:sp>
      <p:sp>
        <p:nvSpPr>
          <p:cNvPr id="3" name="内容占位符 2"/>
          <p:cNvSpPr>
            <a:spLocks noGrp="1"/>
          </p:cNvSpPr>
          <p:nvPr>
            <p:ph idx="1"/>
          </p:nvPr>
        </p:nvSpPr>
        <p:spPr/>
        <p:txBody>
          <a:bodyPr/>
          <a:lstStyle/>
          <a:p>
            <a:r>
              <a:rPr lang="zh-CN" altLang="en-US" dirty="0"/>
              <a:t>轻量级的开发</a:t>
            </a:r>
            <a:r>
              <a:rPr lang="zh-CN" altLang="en-US" dirty="0" smtClean="0"/>
              <a:t>接口（</a:t>
            </a:r>
            <a:r>
              <a:rPr lang="en-US" altLang="zh-CN" dirty="0" err="1" smtClean="0"/>
              <a:t>http+Json</a:t>
            </a:r>
            <a:r>
              <a:rPr lang="zh-CN" altLang="en-US" dirty="0" smtClean="0"/>
              <a:t>字串）</a:t>
            </a:r>
            <a:endParaRPr lang="zh-CN" altLang="en-US" dirty="0"/>
          </a:p>
          <a:p>
            <a:r>
              <a:rPr lang="zh-CN" altLang="en-US" dirty="0"/>
              <a:t>基础资料与单据类型直接</a:t>
            </a:r>
            <a:r>
              <a:rPr lang="zh-CN" altLang="en-US" dirty="0" smtClean="0"/>
              <a:t>调用</a:t>
            </a:r>
            <a:endParaRPr lang="zh-CN" altLang="en-US" dirty="0"/>
          </a:p>
          <a:p>
            <a:r>
              <a:rPr lang="zh-CN" altLang="en-US" dirty="0"/>
              <a:t>公用业务站点</a:t>
            </a:r>
            <a:r>
              <a:rPr lang="zh-CN" altLang="en-US" dirty="0" smtClean="0"/>
              <a:t>组件</a:t>
            </a:r>
            <a:endParaRPr lang="zh-CN" altLang="en-US" dirty="0"/>
          </a:p>
          <a:p>
            <a:r>
              <a:rPr lang="zh-CN" altLang="en-US" dirty="0"/>
              <a:t>无需特别</a:t>
            </a:r>
            <a:r>
              <a:rPr lang="zh-CN" altLang="en-US" dirty="0" smtClean="0"/>
              <a:t>实施</a:t>
            </a:r>
            <a:endParaRPr lang="zh-CN" altLang="en-US" dirty="0"/>
          </a:p>
          <a:p>
            <a:r>
              <a:rPr lang="zh-CN" altLang="en-US" dirty="0"/>
              <a:t>开发维护成本</a:t>
            </a:r>
            <a:r>
              <a:rPr lang="zh-CN" altLang="en-US" dirty="0" smtClean="0"/>
              <a:t>小</a:t>
            </a:r>
            <a:endParaRPr lang="zh-CN" altLang="en-US" dirty="0"/>
          </a:p>
        </p:txBody>
      </p:sp>
    </p:spTree>
    <p:extLst>
      <p:ext uri="{BB962C8B-B14F-4D97-AF65-F5344CB8AC3E}">
        <p14:creationId xmlns:p14="http://schemas.microsoft.com/office/powerpoint/2010/main" val="3940162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2"/>
          <p:cNvSpPr>
            <a:spLocks noGrp="1"/>
          </p:cNvSpPr>
          <p:nvPr>
            <p:ph type="title" idx="4294967295"/>
          </p:nvPr>
        </p:nvSpPr>
        <p:spPr>
          <a:xfrm>
            <a:off x="0" y="0"/>
            <a:ext cx="6697663" cy="465138"/>
          </a:xfrm>
        </p:spPr>
        <p:txBody>
          <a:bodyPr>
            <a:normAutofit/>
          </a:bodyPr>
          <a:lstStyle/>
          <a:p>
            <a:pPr eaLnBrk="1" hangingPunct="1"/>
            <a:r>
              <a:rPr lang="en-US" altLang="zh-CN" smtClean="0">
                <a:latin typeface="微软雅黑" pitchFamily="34" charset="-122"/>
                <a:ea typeface="微软雅黑" pitchFamily="34" charset="-122"/>
              </a:rPr>
              <a:t>WebAPI</a:t>
            </a:r>
            <a:r>
              <a:rPr smtClean="0">
                <a:latin typeface="微软雅黑" pitchFamily="34" charset="-122"/>
                <a:ea typeface="微软雅黑" pitchFamily="34" charset="-122"/>
              </a:rPr>
              <a:t>接口介绍</a:t>
            </a:r>
          </a:p>
        </p:txBody>
      </p:sp>
      <p:sp>
        <p:nvSpPr>
          <p:cNvPr id="4" name="内容占位符 3"/>
          <p:cNvSpPr>
            <a:spLocks noGrp="1"/>
          </p:cNvSpPr>
          <p:nvPr>
            <p:ph idx="4294967295"/>
          </p:nvPr>
        </p:nvSpPr>
        <p:spPr>
          <a:xfrm>
            <a:off x="0" y="519113"/>
            <a:ext cx="5453063" cy="431800"/>
          </a:xfrm>
        </p:spPr>
        <p:txBody>
          <a:bodyPr>
            <a:normAutofit lnSpcReduction="10000"/>
          </a:bodyPr>
          <a:lstStyle/>
          <a:p>
            <a:pPr>
              <a:defRPr/>
            </a:pPr>
            <a:r>
              <a:rPr lang="en-US" altLang="zh-CN" dirty="0" err="1" smtClean="0"/>
              <a:t>WebAPI</a:t>
            </a:r>
            <a:r>
              <a:rPr dirty="0" smtClean="0"/>
              <a:t> </a:t>
            </a:r>
            <a:r>
              <a:rPr lang="en-US" altLang="zh-CN" dirty="0" smtClean="0"/>
              <a:t>SDK</a:t>
            </a:r>
            <a:endParaRPr dirty="0"/>
          </a:p>
          <a:p>
            <a:pPr>
              <a:defRPr/>
            </a:pPr>
            <a:endParaRP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62" y="385323"/>
            <a:ext cx="8853334" cy="434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5143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215155452"/>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标题 1"/>
</p:tagLst>
</file>

<file path=ppt/tags/tag11.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4"/>
</p:tagLst>
</file>

<file path=ppt/tags/tag12.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5"/>
</p:tagLst>
</file>

<file path=ppt/tags/tag13.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3"/>
</p:tagLst>
</file>

<file path=ppt/tags/tag14.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15.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22"/>
</p:tagLst>
</file>

<file path=ppt/tags/tag16.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17.xml><?xml version="1.0" encoding="utf-8"?>
<p:tagLst xmlns:a="http://schemas.openxmlformats.org/drawingml/2006/main" xmlns:r="http://schemas.openxmlformats.org/officeDocument/2006/relationships" xmlns:p="http://schemas.openxmlformats.org/presentationml/2006/main">
  <p:tag name="MH" val="20160215161412"/>
  <p:tag name="MH_LIBRARY" val="GRAPHIC"/>
</p:tagLst>
</file>

<file path=ppt/tags/tag18.xml><?xml version="1.0" encoding="utf-8"?>
<p:tagLst xmlns:a="http://schemas.openxmlformats.org/drawingml/2006/main" xmlns:r="http://schemas.openxmlformats.org/officeDocument/2006/relationships" xmlns:p="http://schemas.openxmlformats.org/presentationml/2006/main">
  <p:tag name="MH" val="20160215161412"/>
  <p:tag name="MH_LIBRARY" val="GRAPHIC"/>
  <p:tag name="MH_ORDER" val="文本框 3"/>
</p:tagLst>
</file>

<file path=ppt/tags/tag19.xml><?xml version="1.0" encoding="utf-8"?>
<p:tagLst xmlns:a="http://schemas.openxmlformats.org/drawingml/2006/main" xmlns:r="http://schemas.openxmlformats.org/officeDocument/2006/relationships" xmlns:p="http://schemas.openxmlformats.org/presentationml/2006/main">
  <p:tag name="MH" val="20160215161412"/>
  <p:tag name="MH_LIBRARY" val="GRAPHIC"/>
  <p:tag name="MH_ORDER" val="Straight Connector 6"/>
</p:tagLst>
</file>

<file path=ppt/tags/tag2.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标题 1"/>
</p:tagLst>
</file>

<file path=ppt/tags/tag20.xml><?xml version="1.0" encoding="utf-8"?>
<p:tagLst xmlns:a="http://schemas.openxmlformats.org/drawingml/2006/main" xmlns:r="http://schemas.openxmlformats.org/officeDocument/2006/relationships" xmlns:p="http://schemas.openxmlformats.org/presentationml/2006/main">
  <p:tag name="MH" val="20160215161412"/>
  <p:tag name="MH_LIBRARY" val="GRAPHIC"/>
</p:tagLst>
</file>

<file path=ppt/tags/tag21.xml><?xml version="1.0" encoding="utf-8"?>
<p:tagLst xmlns:a="http://schemas.openxmlformats.org/drawingml/2006/main" xmlns:r="http://schemas.openxmlformats.org/officeDocument/2006/relationships" xmlns:p="http://schemas.openxmlformats.org/presentationml/2006/main">
  <p:tag name="MH" val="20160215161412"/>
  <p:tag name="MH_LIBRARY" val="GRAPHIC"/>
  <p:tag name="MH_ORDER" val="文本框 3"/>
</p:tagLst>
</file>

<file path=ppt/tags/tag22.xml><?xml version="1.0" encoding="utf-8"?>
<p:tagLst xmlns:a="http://schemas.openxmlformats.org/drawingml/2006/main" xmlns:r="http://schemas.openxmlformats.org/officeDocument/2006/relationships" xmlns:p="http://schemas.openxmlformats.org/presentationml/2006/main">
  <p:tag name="MH" val="20160215161412"/>
  <p:tag name="MH_LIBRARY" val="GRAPHIC"/>
  <p:tag name="MH_ORDER" val="Straight Connector 6"/>
</p:tagLst>
</file>

<file path=ppt/tags/tag23.xml><?xml version="1.0" encoding="utf-8"?>
<p:tagLst xmlns:a="http://schemas.openxmlformats.org/drawingml/2006/main" xmlns:r="http://schemas.openxmlformats.org/officeDocument/2006/relationships" xmlns:p="http://schemas.openxmlformats.org/presentationml/2006/main">
  <p:tag name="MH" val="20160215161412"/>
  <p:tag name="MH_LIBRARY" val="GRAPHIC"/>
</p:tagLst>
</file>

<file path=ppt/tags/tag24.xml><?xml version="1.0" encoding="utf-8"?>
<p:tagLst xmlns:a="http://schemas.openxmlformats.org/drawingml/2006/main" xmlns:r="http://schemas.openxmlformats.org/officeDocument/2006/relationships" xmlns:p="http://schemas.openxmlformats.org/presentationml/2006/main">
  <p:tag name="MH" val="20160215161412"/>
  <p:tag name="MH_LIBRARY" val="GRAPHIC"/>
  <p:tag name="MH_ORDER" val="文本框 3"/>
</p:tagLst>
</file>

<file path=ppt/tags/tag25.xml><?xml version="1.0" encoding="utf-8"?>
<p:tagLst xmlns:a="http://schemas.openxmlformats.org/drawingml/2006/main" xmlns:r="http://schemas.openxmlformats.org/officeDocument/2006/relationships" xmlns:p="http://schemas.openxmlformats.org/presentationml/2006/main">
  <p:tag name="MH" val="20160215161412"/>
  <p:tag name="MH_LIBRARY" val="GRAPHIC"/>
  <p:tag name="MH_ORDER" val="Straight Connector 6"/>
</p:tagLst>
</file>

<file path=ppt/tags/tag26.xml><?xml version="1.0" encoding="utf-8"?>
<p:tagLst xmlns:a="http://schemas.openxmlformats.org/drawingml/2006/main" xmlns:r="http://schemas.openxmlformats.org/officeDocument/2006/relationships" xmlns:p="http://schemas.openxmlformats.org/presentationml/2006/main">
  <p:tag name="MH" val="20160215155452"/>
  <p:tag name="MH_LIBRARY" val="GRAPHIC"/>
</p:tagLst>
</file>

<file path=ppt/tags/tag27.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标题 1"/>
</p:tagLst>
</file>

<file path=ppt/tags/tag28.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4"/>
</p:tagLst>
</file>

<file path=ppt/tags/tag29.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5"/>
</p:tagLst>
</file>

<file path=ppt/tags/tag3.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4"/>
</p:tagLst>
</file>

<file path=ppt/tags/tag30.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3"/>
</p:tagLst>
</file>

<file path=ppt/tags/tag31.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32.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22"/>
</p:tagLst>
</file>

<file path=ppt/tags/tag33.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34.xml><?xml version="1.0" encoding="utf-8"?>
<p:tagLst xmlns:a="http://schemas.openxmlformats.org/drawingml/2006/main" xmlns:r="http://schemas.openxmlformats.org/officeDocument/2006/relationships" xmlns:p="http://schemas.openxmlformats.org/presentationml/2006/main">
  <p:tag name="MH" val="20160215155452"/>
  <p:tag name="MH_LIBRARY" val="GRAPHIC"/>
</p:tagLst>
</file>

<file path=ppt/tags/tag35.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标题 1"/>
</p:tagLst>
</file>

<file path=ppt/tags/tag36.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4"/>
</p:tagLst>
</file>

<file path=ppt/tags/tag37.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5"/>
</p:tagLst>
</file>

<file path=ppt/tags/tag38.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3"/>
</p:tagLst>
</file>

<file path=ppt/tags/tag39.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4.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5"/>
</p:tagLst>
</file>

<file path=ppt/tags/tag40.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22"/>
</p:tagLst>
</file>

<file path=ppt/tags/tag41.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5.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3"/>
</p:tagLst>
</file>

<file path=ppt/tags/tag6.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7.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22"/>
</p:tagLst>
</file>

<file path=ppt/tags/tag8.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9.xml><?xml version="1.0" encoding="utf-8"?>
<p:tagLst xmlns:a="http://schemas.openxmlformats.org/drawingml/2006/main" xmlns:r="http://schemas.openxmlformats.org/officeDocument/2006/relationships" xmlns:p="http://schemas.openxmlformats.org/presentationml/2006/main">
  <p:tag name="MH" val="20160215155452"/>
  <p:tag name="MH_LIBRARY" val="GRAPHIC"/>
</p:tagLst>
</file>

<file path=ppt/theme/theme1.xml><?xml version="1.0" encoding="utf-8"?>
<a:theme xmlns:a="http://schemas.openxmlformats.org/drawingml/2006/main" name="1_Office 主题">
  <a:themeElements>
    <a:clrScheme name="金蝶配色">
      <a:dk1>
        <a:sysClr val="windowText" lastClr="000000"/>
      </a:dk1>
      <a:lt1>
        <a:sysClr val="window" lastClr="FFFFFF"/>
      </a:lt1>
      <a:dk2>
        <a:srgbClr val="4C4948"/>
      </a:dk2>
      <a:lt2>
        <a:srgbClr val="E7E6E6"/>
      </a:lt2>
      <a:accent1>
        <a:srgbClr val="005BAC"/>
      </a:accent1>
      <a:accent2>
        <a:srgbClr val="00B9EF"/>
      </a:accent2>
      <a:accent3>
        <a:srgbClr val="13AE67"/>
      </a:accent3>
      <a:accent4>
        <a:srgbClr val="F08300"/>
      </a:accent4>
      <a:accent5>
        <a:srgbClr val="005BAC"/>
      </a:accent5>
      <a:accent6>
        <a:srgbClr val="00B9EF"/>
      </a:accent6>
      <a:hlink>
        <a:srgbClr val="13AE67"/>
      </a:hlink>
      <a:folHlink>
        <a:srgbClr val="F0830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60000"/>
            <a:lumOff val="40000"/>
          </a:schemeClr>
        </a:solidFill>
        <a:ln>
          <a:noFill/>
        </a:ln>
        <a:effectLst/>
      </a:spPr>
      <a:bodyPr rtlCol="0" anchor="ct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kumimoji="1" dirty="0" smtClean="0"/>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394</Words>
  <Application>Microsoft Office PowerPoint</Application>
  <PresentationFormat>全屏显示(16:9)</PresentationFormat>
  <Paragraphs>79</Paragraphs>
  <Slides>19</Slides>
  <Notes>5</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1_Office 主题</vt:lpstr>
      <vt:lpstr>金蝶云星空 BOS技术开发培训 -- 系统集成</vt:lpstr>
      <vt:lpstr>课程收益</vt:lpstr>
      <vt:lpstr>PowerPoint 演示文稿</vt:lpstr>
      <vt:lpstr>PowerPoint 演示文稿</vt:lpstr>
      <vt:lpstr>集成方式</vt:lpstr>
      <vt:lpstr>目的</vt:lpstr>
      <vt:lpstr>PowerPoint 演示文稿</vt:lpstr>
      <vt:lpstr>Web API方式</vt:lpstr>
      <vt:lpstr>WebAPI接口介绍</vt:lpstr>
      <vt:lpstr>WebAPI接口介绍</vt:lpstr>
      <vt:lpstr>WebAPI接口介绍</vt:lpstr>
      <vt:lpstr>PowerPoint 演示文稿</vt:lpstr>
      <vt:lpstr>代理组件接口</vt:lpstr>
      <vt:lpstr>PowerPoint 演示文稿</vt:lpstr>
      <vt:lpstr>WebService接口</vt:lpstr>
      <vt:lpstr>PowerPoint 演示文稿</vt:lpstr>
      <vt:lpstr>PowerPoint 演示文稿</vt:lpstr>
      <vt:lpstr>代码示例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K/3 Cloud BOS技术开发培训 -- 系统集成</dc:title>
  <dc:creator>Administrator</dc:creator>
  <cp:lastModifiedBy>Windows 用户</cp:lastModifiedBy>
  <cp:revision>21</cp:revision>
  <dcterms:created xsi:type="dcterms:W3CDTF">2017-05-21T03:38:32Z</dcterms:created>
  <dcterms:modified xsi:type="dcterms:W3CDTF">2018-09-03T15:37:58Z</dcterms:modified>
</cp:coreProperties>
</file>