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914" r:id="rId2"/>
    <p:sldId id="1116" r:id="rId3"/>
    <p:sldId id="1117" r:id="rId4"/>
    <p:sldId id="1118" r:id="rId5"/>
    <p:sldId id="1119" r:id="rId6"/>
    <p:sldId id="1120" r:id="rId7"/>
    <p:sldId id="1121" r:id="rId8"/>
    <p:sldId id="1122" r:id="rId9"/>
    <p:sldId id="1123" r:id="rId10"/>
    <p:sldId id="1124" r:id="rId11"/>
    <p:sldId id="1125" r:id="rId12"/>
    <p:sldId id="1126" r:id="rId13"/>
    <p:sldId id="1129" r:id="rId14"/>
    <p:sldId id="1130" r:id="rId15"/>
    <p:sldId id="1131" r:id="rId16"/>
    <p:sldId id="1132" r:id="rId17"/>
    <p:sldId id="1133" r:id="rId18"/>
    <p:sldId id="1134" r:id="rId19"/>
    <p:sldId id="1135" r:id="rId20"/>
    <p:sldId id="1136" r:id="rId21"/>
    <p:sldId id="1137" r:id="rId22"/>
    <p:sldId id="1138" r:id="rId23"/>
    <p:sldId id="1139" r:id="rId24"/>
    <p:sldId id="1140" r:id="rId25"/>
    <p:sldId id="1142" r:id="rId26"/>
    <p:sldId id="1144" r:id="rId27"/>
    <p:sldId id="1146" r:id="rId28"/>
    <p:sldId id="1148" r:id="rId29"/>
    <p:sldId id="1149" r:id="rId30"/>
    <p:sldId id="1150" r:id="rId31"/>
    <p:sldId id="1151" r:id="rId32"/>
    <p:sldId id="1152" r:id="rId33"/>
    <p:sldId id="1153" r:id="rId34"/>
    <p:sldId id="1154" r:id="rId35"/>
    <p:sldId id="1155" r:id="rId36"/>
    <p:sldId id="1156" r:id="rId37"/>
    <p:sldId id="1158" r:id="rId38"/>
    <p:sldId id="1159" r:id="rId39"/>
    <p:sldId id="1161" r:id="rId40"/>
    <p:sldId id="1162" r:id="rId41"/>
    <p:sldId id="1163" r:id="rId42"/>
    <p:sldId id="1165" r:id="rId43"/>
    <p:sldId id="1166" r:id="rId44"/>
    <p:sldId id="1168" r:id="rId45"/>
    <p:sldId id="1170" r:id="rId46"/>
    <p:sldId id="620" r:id="rId47"/>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D399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029" autoAdjust="0"/>
    <p:restoredTop sz="77365" autoAdjust="0"/>
  </p:normalViewPr>
  <p:slideViewPr>
    <p:cSldViewPr>
      <p:cViewPr>
        <p:scale>
          <a:sx n="66" d="100"/>
          <a:sy n="66" d="100"/>
        </p:scale>
        <p:origin x="-1644" y="-6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EDF8A2-D5CA-40E2-BE1D-605BE3FB52E1}" type="doc">
      <dgm:prSet loTypeId="urn:microsoft.com/office/officeart/2005/8/layout/vProcess5" loCatId="process" qsTypeId="urn:microsoft.com/office/officeart/2005/8/quickstyle/simple3" qsCatId="simple" csTypeId="urn:microsoft.com/office/officeart/2005/8/colors/accent1_2#1" csCatId="accent1" phldr="1"/>
      <dgm:spPr/>
    </dgm:pt>
    <dgm:pt modelId="{DE5AFE8B-ECD0-4E69-9B43-B210E35DCA55}">
      <dgm:prSet phldrT="[Text]" custT="1"/>
      <dgm:spPr/>
      <dgm:t>
        <a:bodyPr/>
        <a:lstStyle/>
        <a:p>
          <a:r>
            <a:rPr lang="en-US" sz="2000" dirty="0" err="1" smtClean="0"/>
            <a:t>urls</a:t>
          </a:r>
          <a:r>
            <a:rPr lang="en-US" sz="2000" dirty="0" smtClean="0"/>
            <a:t> = LOAD </a:t>
          </a:r>
          <a:r>
            <a:rPr lang="en-US" sz="2000" dirty="0" err="1" smtClean="0"/>
            <a:t>url</a:t>
          </a:r>
          <a:r>
            <a:rPr lang="en-US" sz="2000" dirty="0" smtClean="0"/>
            <a:t>-table as (</a:t>
          </a:r>
          <a:r>
            <a:rPr lang="en-US" sz="2000" dirty="0" err="1" smtClean="0"/>
            <a:t>url</a:t>
          </a:r>
          <a:r>
            <a:rPr lang="en-US" sz="2000" dirty="0" smtClean="0"/>
            <a:t>, category,  </a:t>
          </a:r>
          <a:r>
            <a:rPr lang="en-US" sz="2000" dirty="0" err="1" smtClean="0"/>
            <a:t>pagerank</a:t>
          </a:r>
          <a:r>
            <a:rPr lang="en-US" sz="2000" dirty="0" smtClean="0"/>
            <a:t>)</a:t>
          </a:r>
          <a:endParaRPr lang="en-US" sz="2000" dirty="0"/>
        </a:p>
      </dgm:t>
    </dgm:pt>
    <dgm:pt modelId="{0E8EBCCD-7D72-475C-858A-8B488A4EC4B8}" type="parTrans" cxnId="{0C00F693-CBBD-420F-9A52-874D8833ABFC}">
      <dgm:prSet/>
      <dgm:spPr/>
      <dgm:t>
        <a:bodyPr/>
        <a:lstStyle/>
        <a:p>
          <a:endParaRPr lang="en-US" sz="2000"/>
        </a:p>
      </dgm:t>
    </dgm:pt>
    <dgm:pt modelId="{7E8EE623-BBA1-46CD-9D90-7507EA21D4CB}" type="sibTrans" cxnId="{0C00F693-CBBD-420F-9A52-874D8833ABFC}">
      <dgm:prSet custT="1"/>
      <dgm:spPr/>
      <dgm:t>
        <a:bodyPr/>
        <a:lstStyle/>
        <a:p>
          <a:endParaRPr lang="en-US" sz="2000"/>
        </a:p>
      </dgm:t>
    </dgm:pt>
    <dgm:pt modelId="{4F7C9027-EF7D-481A-94FF-5F9EE9FFADF2}">
      <dgm:prSet phldrT="[Text]" custT="1"/>
      <dgm:spPr/>
      <dgm:t>
        <a:bodyPr/>
        <a:lstStyle/>
        <a:p>
          <a:r>
            <a:rPr lang="en-US" sz="2000" dirty="0" err="1" smtClean="0"/>
            <a:t>good_urls</a:t>
          </a:r>
          <a:r>
            <a:rPr lang="en-US" sz="2000" dirty="0" smtClean="0"/>
            <a:t> = FILTER </a:t>
          </a:r>
          <a:r>
            <a:rPr lang="en-US" sz="2000" dirty="0" err="1" smtClean="0"/>
            <a:t>urls</a:t>
          </a:r>
          <a:r>
            <a:rPr lang="en-US" sz="2000" dirty="0" smtClean="0"/>
            <a:t> BY </a:t>
          </a:r>
          <a:r>
            <a:rPr lang="en-US" sz="2000" dirty="0" err="1" smtClean="0"/>
            <a:t>pagerank</a:t>
          </a:r>
          <a:r>
            <a:rPr lang="en-US" sz="2000" dirty="0" smtClean="0"/>
            <a:t> &gt; 0.2; </a:t>
          </a:r>
          <a:endParaRPr lang="en-US" sz="2000" dirty="0"/>
        </a:p>
      </dgm:t>
    </dgm:pt>
    <dgm:pt modelId="{763829D2-5A1B-4F5E-8912-CE7DB8D16FD3}" type="parTrans" cxnId="{6C6251C1-9EED-4A7D-B8C7-7C53A95F1748}">
      <dgm:prSet/>
      <dgm:spPr/>
      <dgm:t>
        <a:bodyPr/>
        <a:lstStyle/>
        <a:p>
          <a:endParaRPr lang="en-US" sz="2000"/>
        </a:p>
      </dgm:t>
    </dgm:pt>
    <dgm:pt modelId="{B39DF0BB-A3A6-4398-A82E-F500B3797C2B}" type="sibTrans" cxnId="{6C6251C1-9EED-4A7D-B8C7-7C53A95F1748}">
      <dgm:prSet custT="1"/>
      <dgm:spPr/>
      <dgm:t>
        <a:bodyPr/>
        <a:lstStyle/>
        <a:p>
          <a:endParaRPr lang="en-US" sz="2000"/>
        </a:p>
      </dgm:t>
    </dgm:pt>
    <dgm:pt modelId="{1EE21235-0673-4B4E-98ED-3D594AE0D408}">
      <dgm:prSet phldrT="[Text]" custT="1"/>
      <dgm:spPr/>
      <dgm:t>
        <a:bodyPr/>
        <a:lstStyle/>
        <a:p>
          <a:r>
            <a:rPr lang="en-US" sz="2000" dirty="0" err="1" smtClean="0"/>
            <a:t>big_groups</a:t>
          </a:r>
          <a:r>
            <a:rPr lang="en-US" sz="2000" dirty="0" smtClean="0"/>
            <a:t> = FILTER groups BY  COUNT(</a:t>
          </a:r>
          <a:r>
            <a:rPr lang="en-US" sz="2000" dirty="0" err="1" smtClean="0"/>
            <a:t>good_urls</a:t>
          </a:r>
          <a:r>
            <a:rPr lang="en-US" sz="2000" dirty="0" smtClean="0"/>
            <a:t>) &gt; 10^6;</a:t>
          </a:r>
          <a:endParaRPr lang="en-US" sz="2000" dirty="0"/>
        </a:p>
      </dgm:t>
    </dgm:pt>
    <dgm:pt modelId="{66F9DC7A-3D2A-4AA0-9396-A4E31C8CA4F5}" type="parTrans" cxnId="{6A459A01-13AF-41E7-B9D3-82C61D579C65}">
      <dgm:prSet/>
      <dgm:spPr/>
      <dgm:t>
        <a:bodyPr/>
        <a:lstStyle/>
        <a:p>
          <a:endParaRPr lang="en-US" sz="2000"/>
        </a:p>
      </dgm:t>
    </dgm:pt>
    <dgm:pt modelId="{9B93D55D-39AA-46DD-AE96-37632D3714BC}" type="sibTrans" cxnId="{6A459A01-13AF-41E7-B9D3-82C61D579C65}">
      <dgm:prSet custT="1"/>
      <dgm:spPr/>
      <dgm:t>
        <a:bodyPr/>
        <a:lstStyle/>
        <a:p>
          <a:endParaRPr lang="en-US" sz="2000"/>
        </a:p>
      </dgm:t>
    </dgm:pt>
    <dgm:pt modelId="{C7FBE482-9ABE-428E-8AAC-482B0092AA03}">
      <dgm:prSet phldrT="[Text]" custT="1"/>
      <dgm:spPr/>
      <dgm:t>
        <a:bodyPr/>
        <a:lstStyle/>
        <a:p>
          <a:r>
            <a:rPr lang="en-US" sz="2000" dirty="0" smtClean="0"/>
            <a:t>output = FOREACH </a:t>
          </a:r>
          <a:r>
            <a:rPr lang="en-US" sz="2000" dirty="0" err="1" smtClean="0"/>
            <a:t>big_groups</a:t>
          </a:r>
          <a:r>
            <a:rPr lang="en-US" sz="2000" dirty="0" smtClean="0"/>
            <a:t> GENERATE category, AVG(</a:t>
          </a:r>
          <a:r>
            <a:rPr lang="en-US" sz="2000" dirty="0" err="1" smtClean="0"/>
            <a:t>good_urls.pagerank</a:t>
          </a:r>
          <a:r>
            <a:rPr lang="en-US" sz="2000" dirty="0" smtClean="0"/>
            <a:t>);</a:t>
          </a:r>
          <a:endParaRPr lang="en-US" sz="2000" dirty="0"/>
        </a:p>
      </dgm:t>
    </dgm:pt>
    <dgm:pt modelId="{A43E1819-E491-4A8D-A983-97DD6F9B3F56}" type="parTrans" cxnId="{2F13E61F-39A9-45E9-85C8-77FFEB88BA1A}">
      <dgm:prSet/>
      <dgm:spPr/>
      <dgm:t>
        <a:bodyPr/>
        <a:lstStyle/>
        <a:p>
          <a:endParaRPr lang="en-US" sz="2000"/>
        </a:p>
      </dgm:t>
    </dgm:pt>
    <dgm:pt modelId="{CCAA1146-1896-415D-9BA5-F041E810731B}" type="sibTrans" cxnId="{2F13E61F-39A9-45E9-85C8-77FFEB88BA1A}">
      <dgm:prSet/>
      <dgm:spPr/>
      <dgm:t>
        <a:bodyPr/>
        <a:lstStyle/>
        <a:p>
          <a:endParaRPr lang="en-US" sz="2000"/>
        </a:p>
      </dgm:t>
    </dgm:pt>
    <dgm:pt modelId="{DC7E9490-6553-4304-8715-4E072DDCF04A}">
      <dgm:prSet phldrT="[Text]" custT="1"/>
      <dgm:spPr/>
      <dgm:t>
        <a:bodyPr/>
        <a:lstStyle/>
        <a:p>
          <a:r>
            <a:rPr lang="en-US" sz="2000" dirty="0" smtClean="0"/>
            <a:t>groups = GROUP </a:t>
          </a:r>
          <a:r>
            <a:rPr lang="en-US" sz="2000" dirty="0" err="1" smtClean="0"/>
            <a:t>good_urls</a:t>
          </a:r>
          <a:r>
            <a:rPr lang="en-US" sz="2000" dirty="0" smtClean="0"/>
            <a:t> BY category;</a:t>
          </a:r>
          <a:endParaRPr lang="en-US" sz="2000" dirty="0"/>
        </a:p>
      </dgm:t>
    </dgm:pt>
    <dgm:pt modelId="{646FC961-289B-4B61-B24C-F38DF3910006}" type="parTrans" cxnId="{F402B202-D67D-4272-87B9-C4C5108254F7}">
      <dgm:prSet/>
      <dgm:spPr/>
      <dgm:t>
        <a:bodyPr/>
        <a:lstStyle/>
        <a:p>
          <a:endParaRPr lang="en-US"/>
        </a:p>
      </dgm:t>
    </dgm:pt>
    <dgm:pt modelId="{D8809797-EF6C-4965-95A0-7D616838D18A}" type="sibTrans" cxnId="{F402B202-D67D-4272-87B9-C4C5108254F7}">
      <dgm:prSet/>
      <dgm:spPr/>
      <dgm:t>
        <a:bodyPr/>
        <a:lstStyle/>
        <a:p>
          <a:endParaRPr lang="en-US"/>
        </a:p>
      </dgm:t>
    </dgm:pt>
    <dgm:pt modelId="{A26BBEB4-D1BB-4DB4-9942-816CAD27ECC7}" type="pres">
      <dgm:prSet presAssocID="{B5EDF8A2-D5CA-40E2-BE1D-605BE3FB52E1}" presName="outerComposite" presStyleCnt="0">
        <dgm:presLayoutVars>
          <dgm:chMax val="5"/>
          <dgm:dir/>
          <dgm:resizeHandles val="exact"/>
        </dgm:presLayoutVars>
      </dgm:prSet>
      <dgm:spPr/>
    </dgm:pt>
    <dgm:pt modelId="{60F9CB84-81A2-4235-AF91-ABCEC816C07F}" type="pres">
      <dgm:prSet presAssocID="{B5EDF8A2-D5CA-40E2-BE1D-605BE3FB52E1}" presName="dummyMaxCanvas" presStyleCnt="0">
        <dgm:presLayoutVars/>
      </dgm:prSet>
      <dgm:spPr/>
    </dgm:pt>
    <dgm:pt modelId="{D4C7A5A8-9D07-441A-9E4B-88D2D2F9FD64}" type="pres">
      <dgm:prSet presAssocID="{B5EDF8A2-D5CA-40E2-BE1D-605BE3FB52E1}" presName="FiveNodes_1" presStyleLbl="node1" presStyleIdx="0" presStyleCnt="5">
        <dgm:presLayoutVars>
          <dgm:bulletEnabled val="1"/>
        </dgm:presLayoutVars>
      </dgm:prSet>
      <dgm:spPr/>
      <dgm:t>
        <a:bodyPr/>
        <a:lstStyle/>
        <a:p>
          <a:endParaRPr lang="en-US"/>
        </a:p>
      </dgm:t>
    </dgm:pt>
    <dgm:pt modelId="{A7935C7A-0EC2-45CE-932C-97366EF2A757}" type="pres">
      <dgm:prSet presAssocID="{B5EDF8A2-D5CA-40E2-BE1D-605BE3FB52E1}" presName="FiveNodes_2" presStyleLbl="node1" presStyleIdx="1" presStyleCnt="5">
        <dgm:presLayoutVars>
          <dgm:bulletEnabled val="1"/>
        </dgm:presLayoutVars>
      </dgm:prSet>
      <dgm:spPr/>
      <dgm:t>
        <a:bodyPr/>
        <a:lstStyle/>
        <a:p>
          <a:endParaRPr lang="en-US"/>
        </a:p>
      </dgm:t>
    </dgm:pt>
    <dgm:pt modelId="{B2DBBE3F-5E4F-4143-8267-C480FB84CC19}" type="pres">
      <dgm:prSet presAssocID="{B5EDF8A2-D5CA-40E2-BE1D-605BE3FB52E1}" presName="FiveNodes_3" presStyleLbl="node1" presStyleIdx="2" presStyleCnt="5">
        <dgm:presLayoutVars>
          <dgm:bulletEnabled val="1"/>
        </dgm:presLayoutVars>
      </dgm:prSet>
      <dgm:spPr/>
      <dgm:t>
        <a:bodyPr/>
        <a:lstStyle/>
        <a:p>
          <a:endParaRPr lang="en-US"/>
        </a:p>
      </dgm:t>
    </dgm:pt>
    <dgm:pt modelId="{B9E0E271-B53A-4EE1-B8DD-FCF977F7C94F}" type="pres">
      <dgm:prSet presAssocID="{B5EDF8A2-D5CA-40E2-BE1D-605BE3FB52E1}" presName="FiveNodes_4" presStyleLbl="node1" presStyleIdx="3" presStyleCnt="5">
        <dgm:presLayoutVars>
          <dgm:bulletEnabled val="1"/>
        </dgm:presLayoutVars>
      </dgm:prSet>
      <dgm:spPr/>
      <dgm:t>
        <a:bodyPr/>
        <a:lstStyle/>
        <a:p>
          <a:endParaRPr lang="en-US"/>
        </a:p>
      </dgm:t>
    </dgm:pt>
    <dgm:pt modelId="{E5D013B2-D3AF-4359-83FC-0AB75332297A}" type="pres">
      <dgm:prSet presAssocID="{B5EDF8A2-D5CA-40E2-BE1D-605BE3FB52E1}" presName="FiveNodes_5" presStyleLbl="node1" presStyleIdx="4" presStyleCnt="5">
        <dgm:presLayoutVars>
          <dgm:bulletEnabled val="1"/>
        </dgm:presLayoutVars>
      </dgm:prSet>
      <dgm:spPr/>
      <dgm:t>
        <a:bodyPr/>
        <a:lstStyle/>
        <a:p>
          <a:endParaRPr lang="en-US"/>
        </a:p>
      </dgm:t>
    </dgm:pt>
    <dgm:pt modelId="{DAD3B952-1187-4DFE-9DC2-16DD73953FBC}" type="pres">
      <dgm:prSet presAssocID="{B5EDF8A2-D5CA-40E2-BE1D-605BE3FB52E1}" presName="FiveConn_1-2" presStyleLbl="fgAccFollowNode1" presStyleIdx="0" presStyleCnt="4">
        <dgm:presLayoutVars>
          <dgm:bulletEnabled val="1"/>
        </dgm:presLayoutVars>
      </dgm:prSet>
      <dgm:spPr/>
      <dgm:t>
        <a:bodyPr/>
        <a:lstStyle/>
        <a:p>
          <a:endParaRPr lang="en-US"/>
        </a:p>
      </dgm:t>
    </dgm:pt>
    <dgm:pt modelId="{E2D2DBFD-8620-4016-B3D1-ED71AE373A8D}" type="pres">
      <dgm:prSet presAssocID="{B5EDF8A2-D5CA-40E2-BE1D-605BE3FB52E1}" presName="FiveConn_2-3" presStyleLbl="fgAccFollowNode1" presStyleIdx="1" presStyleCnt="4">
        <dgm:presLayoutVars>
          <dgm:bulletEnabled val="1"/>
        </dgm:presLayoutVars>
      </dgm:prSet>
      <dgm:spPr/>
      <dgm:t>
        <a:bodyPr/>
        <a:lstStyle/>
        <a:p>
          <a:endParaRPr lang="en-US"/>
        </a:p>
      </dgm:t>
    </dgm:pt>
    <dgm:pt modelId="{8BEE0AF4-FF7F-45DC-97BF-ACBAC5524B26}" type="pres">
      <dgm:prSet presAssocID="{B5EDF8A2-D5CA-40E2-BE1D-605BE3FB52E1}" presName="FiveConn_3-4" presStyleLbl="fgAccFollowNode1" presStyleIdx="2" presStyleCnt="4">
        <dgm:presLayoutVars>
          <dgm:bulletEnabled val="1"/>
        </dgm:presLayoutVars>
      </dgm:prSet>
      <dgm:spPr/>
      <dgm:t>
        <a:bodyPr/>
        <a:lstStyle/>
        <a:p>
          <a:endParaRPr lang="en-US"/>
        </a:p>
      </dgm:t>
    </dgm:pt>
    <dgm:pt modelId="{D64A2DCE-7B35-44BE-A80B-709F671DEB91}" type="pres">
      <dgm:prSet presAssocID="{B5EDF8A2-D5CA-40E2-BE1D-605BE3FB52E1}" presName="FiveConn_4-5" presStyleLbl="fgAccFollowNode1" presStyleIdx="3" presStyleCnt="4">
        <dgm:presLayoutVars>
          <dgm:bulletEnabled val="1"/>
        </dgm:presLayoutVars>
      </dgm:prSet>
      <dgm:spPr/>
      <dgm:t>
        <a:bodyPr/>
        <a:lstStyle/>
        <a:p>
          <a:endParaRPr lang="en-US"/>
        </a:p>
      </dgm:t>
    </dgm:pt>
    <dgm:pt modelId="{F32C9578-25F0-436C-AE20-FFE6712D319B}" type="pres">
      <dgm:prSet presAssocID="{B5EDF8A2-D5CA-40E2-BE1D-605BE3FB52E1}" presName="FiveNodes_1_text" presStyleLbl="node1" presStyleIdx="4" presStyleCnt="5">
        <dgm:presLayoutVars>
          <dgm:bulletEnabled val="1"/>
        </dgm:presLayoutVars>
      </dgm:prSet>
      <dgm:spPr/>
      <dgm:t>
        <a:bodyPr/>
        <a:lstStyle/>
        <a:p>
          <a:endParaRPr lang="en-US"/>
        </a:p>
      </dgm:t>
    </dgm:pt>
    <dgm:pt modelId="{E90E0C52-9A5E-4AA9-A371-BBA418360E55}" type="pres">
      <dgm:prSet presAssocID="{B5EDF8A2-D5CA-40E2-BE1D-605BE3FB52E1}" presName="FiveNodes_2_text" presStyleLbl="node1" presStyleIdx="4" presStyleCnt="5">
        <dgm:presLayoutVars>
          <dgm:bulletEnabled val="1"/>
        </dgm:presLayoutVars>
      </dgm:prSet>
      <dgm:spPr/>
      <dgm:t>
        <a:bodyPr/>
        <a:lstStyle/>
        <a:p>
          <a:endParaRPr lang="en-US"/>
        </a:p>
      </dgm:t>
    </dgm:pt>
    <dgm:pt modelId="{60702FCF-B028-4CB0-BB9D-D53DECE74D3B}" type="pres">
      <dgm:prSet presAssocID="{B5EDF8A2-D5CA-40E2-BE1D-605BE3FB52E1}" presName="FiveNodes_3_text" presStyleLbl="node1" presStyleIdx="4" presStyleCnt="5">
        <dgm:presLayoutVars>
          <dgm:bulletEnabled val="1"/>
        </dgm:presLayoutVars>
      </dgm:prSet>
      <dgm:spPr/>
      <dgm:t>
        <a:bodyPr/>
        <a:lstStyle/>
        <a:p>
          <a:endParaRPr lang="en-US"/>
        </a:p>
      </dgm:t>
    </dgm:pt>
    <dgm:pt modelId="{A2C2E55C-2CE5-445C-9042-184B83213A40}" type="pres">
      <dgm:prSet presAssocID="{B5EDF8A2-D5CA-40E2-BE1D-605BE3FB52E1}" presName="FiveNodes_4_text" presStyleLbl="node1" presStyleIdx="4" presStyleCnt="5">
        <dgm:presLayoutVars>
          <dgm:bulletEnabled val="1"/>
        </dgm:presLayoutVars>
      </dgm:prSet>
      <dgm:spPr/>
      <dgm:t>
        <a:bodyPr/>
        <a:lstStyle/>
        <a:p>
          <a:endParaRPr lang="en-US"/>
        </a:p>
      </dgm:t>
    </dgm:pt>
    <dgm:pt modelId="{A5F5D2F6-9BC7-4709-A3FF-BAF54217A732}" type="pres">
      <dgm:prSet presAssocID="{B5EDF8A2-D5CA-40E2-BE1D-605BE3FB52E1}" presName="FiveNodes_5_text" presStyleLbl="node1" presStyleIdx="4" presStyleCnt="5">
        <dgm:presLayoutVars>
          <dgm:bulletEnabled val="1"/>
        </dgm:presLayoutVars>
      </dgm:prSet>
      <dgm:spPr/>
      <dgm:t>
        <a:bodyPr/>
        <a:lstStyle/>
        <a:p>
          <a:endParaRPr lang="en-US"/>
        </a:p>
      </dgm:t>
    </dgm:pt>
  </dgm:ptLst>
  <dgm:cxnLst>
    <dgm:cxn modelId="{297EEB38-A45C-4197-AD4F-EE6038085DE1}" type="presOf" srcId="{7E8EE623-BBA1-46CD-9D90-7507EA21D4CB}" destId="{DAD3B952-1187-4DFE-9DC2-16DD73953FBC}" srcOrd="0" destOrd="0" presId="urn:microsoft.com/office/officeart/2005/8/layout/vProcess5"/>
    <dgm:cxn modelId="{C48A11EE-1C08-42AF-BC29-8D1F494BA4D1}" type="presOf" srcId="{DE5AFE8B-ECD0-4E69-9B43-B210E35DCA55}" destId="{F32C9578-25F0-436C-AE20-FFE6712D319B}" srcOrd="1" destOrd="0" presId="urn:microsoft.com/office/officeart/2005/8/layout/vProcess5"/>
    <dgm:cxn modelId="{5BE362F7-5BF4-40BE-8B4C-6F89822474D0}" type="presOf" srcId="{DC7E9490-6553-4304-8715-4E072DDCF04A}" destId="{60702FCF-B028-4CB0-BB9D-D53DECE74D3B}" srcOrd="1" destOrd="0" presId="urn:microsoft.com/office/officeart/2005/8/layout/vProcess5"/>
    <dgm:cxn modelId="{54BD0A53-3330-408F-8FE0-4F41EC2D87AE}" type="presOf" srcId="{B5EDF8A2-D5CA-40E2-BE1D-605BE3FB52E1}" destId="{A26BBEB4-D1BB-4DB4-9942-816CAD27ECC7}" srcOrd="0" destOrd="0" presId="urn:microsoft.com/office/officeart/2005/8/layout/vProcess5"/>
    <dgm:cxn modelId="{295DE20C-5B2D-4A14-BD7B-A4213A2BF140}" type="presOf" srcId="{1EE21235-0673-4B4E-98ED-3D594AE0D408}" destId="{B9E0E271-B53A-4EE1-B8DD-FCF977F7C94F}" srcOrd="0" destOrd="0" presId="urn:microsoft.com/office/officeart/2005/8/layout/vProcess5"/>
    <dgm:cxn modelId="{6A459A01-13AF-41E7-B9D3-82C61D579C65}" srcId="{B5EDF8A2-D5CA-40E2-BE1D-605BE3FB52E1}" destId="{1EE21235-0673-4B4E-98ED-3D594AE0D408}" srcOrd="3" destOrd="0" parTransId="{66F9DC7A-3D2A-4AA0-9396-A4E31C8CA4F5}" sibTransId="{9B93D55D-39AA-46DD-AE96-37632D3714BC}"/>
    <dgm:cxn modelId="{0C00F693-CBBD-420F-9A52-874D8833ABFC}" srcId="{B5EDF8A2-D5CA-40E2-BE1D-605BE3FB52E1}" destId="{DE5AFE8B-ECD0-4E69-9B43-B210E35DCA55}" srcOrd="0" destOrd="0" parTransId="{0E8EBCCD-7D72-475C-858A-8B488A4EC4B8}" sibTransId="{7E8EE623-BBA1-46CD-9D90-7507EA21D4CB}"/>
    <dgm:cxn modelId="{82E78E6B-9891-46B7-AAB6-905CF8BE4E29}" type="presOf" srcId="{B39DF0BB-A3A6-4398-A82E-F500B3797C2B}" destId="{E2D2DBFD-8620-4016-B3D1-ED71AE373A8D}" srcOrd="0" destOrd="0" presId="urn:microsoft.com/office/officeart/2005/8/layout/vProcess5"/>
    <dgm:cxn modelId="{1D2FF079-4493-4FE7-8272-465F20827953}" type="presOf" srcId="{DC7E9490-6553-4304-8715-4E072DDCF04A}" destId="{B2DBBE3F-5E4F-4143-8267-C480FB84CC19}" srcOrd="0" destOrd="0" presId="urn:microsoft.com/office/officeart/2005/8/layout/vProcess5"/>
    <dgm:cxn modelId="{86D554D4-DE01-4890-B75C-838801B90A3B}" type="presOf" srcId="{C7FBE482-9ABE-428E-8AAC-482B0092AA03}" destId="{A5F5D2F6-9BC7-4709-A3FF-BAF54217A732}" srcOrd="1" destOrd="0" presId="urn:microsoft.com/office/officeart/2005/8/layout/vProcess5"/>
    <dgm:cxn modelId="{2F13E61F-39A9-45E9-85C8-77FFEB88BA1A}" srcId="{B5EDF8A2-D5CA-40E2-BE1D-605BE3FB52E1}" destId="{C7FBE482-9ABE-428E-8AAC-482B0092AA03}" srcOrd="4" destOrd="0" parTransId="{A43E1819-E491-4A8D-A983-97DD6F9B3F56}" sibTransId="{CCAA1146-1896-415D-9BA5-F041E810731B}"/>
    <dgm:cxn modelId="{9F8120F9-9420-4010-AD98-8B137C31F256}" type="presOf" srcId="{4F7C9027-EF7D-481A-94FF-5F9EE9FFADF2}" destId="{A7935C7A-0EC2-45CE-932C-97366EF2A757}" srcOrd="0" destOrd="0" presId="urn:microsoft.com/office/officeart/2005/8/layout/vProcess5"/>
    <dgm:cxn modelId="{F402B202-D67D-4272-87B9-C4C5108254F7}" srcId="{B5EDF8A2-D5CA-40E2-BE1D-605BE3FB52E1}" destId="{DC7E9490-6553-4304-8715-4E072DDCF04A}" srcOrd="2" destOrd="0" parTransId="{646FC961-289B-4B61-B24C-F38DF3910006}" sibTransId="{D8809797-EF6C-4965-95A0-7D616838D18A}"/>
    <dgm:cxn modelId="{195C52B7-637A-49A3-AB0D-38585F56742A}" type="presOf" srcId="{D8809797-EF6C-4965-95A0-7D616838D18A}" destId="{8BEE0AF4-FF7F-45DC-97BF-ACBAC5524B26}" srcOrd="0" destOrd="0" presId="urn:microsoft.com/office/officeart/2005/8/layout/vProcess5"/>
    <dgm:cxn modelId="{6C6251C1-9EED-4A7D-B8C7-7C53A95F1748}" srcId="{B5EDF8A2-D5CA-40E2-BE1D-605BE3FB52E1}" destId="{4F7C9027-EF7D-481A-94FF-5F9EE9FFADF2}" srcOrd="1" destOrd="0" parTransId="{763829D2-5A1B-4F5E-8912-CE7DB8D16FD3}" sibTransId="{B39DF0BB-A3A6-4398-A82E-F500B3797C2B}"/>
    <dgm:cxn modelId="{AE13B50C-EAF1-492D-8F84-00ED1D4D60C2}" type="presOf" srcId="{1EE21235-0673-4B4E-98ED-3D594AE0D408}" destId="{A2C2E55C-2CE5-445C-9042-184B83213A40}" srcOrd="1" destOrd="0" presId="urn:microsoft.com/office/officeart/2005/8/layout/vProcess5"/>
    <dgm:cxn modelId="{285CFAED-837B-404C-B00A-08F778BCD186}" type="presOf" srcId="{9B93D55D-39AA-46DD-AE96-37632D3714BC}" destId="{D64A2DCE-7B35-44BE-A80B-709F671DEB91}" srcOrd="0" destOrd="0" presId="urn:microsoft.com/office/officeart/2005/8/layout/vProcess5"/>
    <dgm:cxn modelId="{C208328A-83B8-49C4-B8D3-4EF3047B0DFB}" type="presOf" srcId="{DE5AFE8B-ECD0-4E69-9B43-B210E35DCA55}" destId="{D4C7A5A8-9D07-441A-9E4B-88D2D2F9FD64}" srcOrd="0" destOrd="0" presId="urn:microsoft.com/office/officeart/2005/8/layout/vProcess5"/>
    <dgm:cxn modelId="{FF3BE969-E636-46A5-96B6-B6913D41B2F5}" type="presOf" srcId="{4F7C9027-EF7D-481A-94FF-5F9EE9FFADF2}" destId="{E90E0C52-9A5E-4AA9-A371-BBA418360E55}" srcOrd="1" destOrd="0" presId="urn:microsoft.com/office/officeart/2005/8/layout/vProcess5"/>
    <dgm:cxn modelId="{6F4DD0A6-2C63-42A3-9B00-18A89BBD303E}" type="presOf" srcId="{C7FBE482-9ABE-428E-8AAC-482B0092AA03}" destId="{E5D013B2-D3AF-4359-83FC-0AB75332297A}" srcOrd="0" destOrd="0" presId="urn:microsoft.com/office/officeart/2005/8/layout/vProcess5"/>
    <dgm:cxn modelId="{9DE81172-DAF1-46F7-984C-773C949BB159}" type="presParOf" srcId="{A26BBEB4-D1BB-4DB4-9942-816CAD27ECC7}" destId="{60F9CB84-81A2-4235-AF91-ABCEC816C07F}" srcOrd="0" destOrd="0" presId="urn:microsoft.com/office/officeart/2005/8/layout/vProcess5"/>
    <dgm:cxn modelId="{EF44355D-2A16-43E1-B187-F2FBA16A7B05}" type="presParOf" srcId="{A26BBEB4-D1BB-4DB4-9942-816CAD27ECC7}" destId="{D4C7A5A8-9D07-441A-9E4B-88D2D2F9FD64}" srcOrd="1" destOrd="0" presId="urn:microsoft.com/office/officeart/2005/8/layout/vProcess5"/>
    <dgm:cxn modelId="{8AD4A328-09A4-4F95-8AD5-7EA999FFE811}" type="presParOf" srcId="{A26BBEB4-D1BB-4DB4-9942-816CAD27ECC7}" destId="{A7935C7A-0EC2-45CE-932C-97366EF2A757}" srcOrd="2" destOrd="0" presId="urn:microsoft.com/office/officeart/2005/8/layout/vProcess5"/>
    <dgm:cxn modelId="{45EFF408-2A1E-4FC1-97E2-492E3544D68A}" type="presParOf" srcId="{A26BBEB4-D1BB-4DB4-9942-816CAD27ECC7}" destId="{B2DBBE3F-5E4F-4143-8267-C480FB84CC19}" srcOrd="3" destOrd="0" presId="urn:microsoft.com/office/officeart/2005/8/layout/vProcess5"/>
    <dgm:cxn modelId="{94A4AD68-D83F-4F72-BDD3-EF76534638FF}" type="presParOf" srcId="{A26BBEB4-D1BB-4DB4-9942-816CAD27ECC7}" destId="{B9E0E271-B53A-4EE1-B8DD-FCF977F7C94F}" srcOrd="4" destOrd="0" presId="urn:microsoft.com/office/officeart/2005/8/layout/vProcess5"/>
    <dgm:cxn modelId="{02CC312F-A472-456F-9527-4462EBE44118}" type="presParOf" srcId="{A26BBEB4-D1BB-4DB4-9942-816CAD27ECC7}" destId="{E5D013B2-D3AF-4359-83FC-0AB75332297A}" srcOrd="5" destOrd="0" presId="urn:microsoft.com/office/officeart/2005/8/layout/vProcess5"/>
    <dgm:cxn modelId="{A73B503A-099F-4FFF-A9A7-106943FF0E0D}" type="presParOf" srcId="{A26BBEB4-D1BB-4DB4-9942-816CAD27ECC7}" destId="{DAD3B952-1187-4DFE-9DC2-16DD73953FBC}" srcOrd="6" destOrd="0" presId="urn:microsoft.com/office/officeart/2005/8/layout/vProcess5"/>
    <dgm:cxn modelId="{AAD02E4F-DB0E-4730-9394-15DABEFB5E69}" type="presParOf" srcId="{A26BBEB4-D1BB-4DB4-9942-816CAD27ECC7}" destId="{E2D2DBFD-8620-4016-B3D1-ED71AE373A8D}" srcOrd="7" destOrd="0" presId="urn:microsoft.com/office/officeart/2005/8/layout/vProcess5"/>
    <dgm:cxn modelId="{040BA850-C841-4720-8215-0BE99B4B8401}" type="presParOf" srcId="{A26BBEB4-D1BB-4DB4-9942-816CAD27ECC7}" destId="{8BEE0AF4-FF7F-45DC-97BF-ACBAC5524B26}" srcOrd="8" destOrd="0" presId="urn:microsoft.com/office/officeart/2005/8/layout/vProcess5"/>
    <dgm:cxn modelId="{BBAD5111-234D-4C4F-AAED-5D416C13B867}" type="presParOf" srcId="{A26BBEB4-D1BB-4DB4-9942-816CAD27ECC7}" destId="{D64A2DCE-7B35-44BE-A80B-709F671DEB91}" srcOrd="9" destOrd="0" presId="urn:microsoft.com/office/officeart/2005/8/layout/vProcess5"/>
    <dgm:cxn modelId="{693EDEF6-AD24-4843-9F17-40E1AB94548E}" type="presParOf" srcId="{A26BBEB4-D1BB-4DB4-9942-816CAD27ECC7}" destId="{F32C9578-25F0-436C-AE20-FFE6712D319B}" srcOrd="10" destOrd="0" presId="urn:microsoft.com/office/officeart/2005/8/layout/vProcess5"/>
    <dgm:cxn modelId="{36733231-8003-491A-860A-2237BC39C10C}" type="presParOf" srcId="{A26BBEB4-D1BB-4DB4-9942-816CAD27ECC7}" destId="{E90E0C52-9A5E-4AA9-A371-BBA418360E55}" srcOrd="11" destOrd="0" presId="urn:microsoft.com/office/officeart/2005/8/layout/vProcess5"/>
    <dgm:cxn modelId="{ED9DD790-447D-4EE7-85CC-BFCBE2C411C5}" type="presParOf" srcId="{A26BBEB4-D1BB-4DB4-9942-816CAD27ECC7}" destId="{60702FCF-B028-4CB0-BB9D-D53DECE74D3B}" srcOrd="12" destOrd="0" presId="urn:microsoft.com/office/officeart/2005/8/layout/vProcess5"/>
    <dgm:cxn modelId="{0370AB2A-B376-4D9A-B27B-31B6C5379835}" type="presParOf" srcId="{A26BBEB4-D1BB-4DB4-9942-816CAD27ECC7}" destId="{A2C2E55C-2CE5-445C-9042-184B83213A40}" srcOrd="13" destOrd="0" presId="urn:microsoft.com/office/officeart/2005/8/layout/vProcess5"/>
    <dgm:cxn modelId="{D64CE9F7-1A73-45CD-8690-3A82360BEC34}" type="presParOf" srcId="{A26BBEB4-D1BB-4DB4-9942-816CAD27ECC7}" destId="{A5F5D2F6-9BC7-4709-A3FF-BAF54217A732}" srcOrd="14"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C7A5A8-9D07-441A-9E4B-88D2D2F9FD64}">
      <dsp:nvSpPr>
        <dsp:cNvPr id="0" name=""/>
        <dsp:cNvSpPr/>
      </dsp:nvSpPr>
      <dsp:spPr>
        <a:xfrm>
          <a:off x="0" y="0"/>
          <a:ext cx="6395466" cy="51434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err="1" smtClean="0"/>
            <a:t>urls</a:t>
          </a:r>
          <a:r>
            <a:rPr lang="en-US" sz="2000" kern="1200" dirty="0" smtClean="0"/>
            <a:t> = LOAD </a:t>
          </a:r>
          <a:r>
            <a:rPr lang="en-US" sz="2000" kern="1200" dirty="0" err="1" smtClean="0"/>
            <a:t>url</a:t>
          </a:r>
          <a:r>
            <a:rPr lang="en-US" sz="2000" kern="1200" dirty="0" smtClean="0"/>
            <a:t>-table as (</a:t>
          </a:r>
          <a:r>
            <a:rPr lang="en-US" sz="2000" kern="1200" dirty="0" err="1" smtClean="0"/>
            <a:t>url</a:t>
          </a:r>
          <a:r>
            <a:rPr lang="en-US" sz="2000" kern="1200" dirty="0" smtClean="0"/>
            <a:t>, category,  </a:t>
          </a:r>
          <a:r>
            <a:rPr lang="en-US" sz="2000" kern="1200" dirty="0" err="1" smtClean="0"/>
            <a:t>pagerank</a:t>
          </a:r>
          <a:r>
            <a:rPr lang="en-US" sz="2000" kern="1200" dirty="0" smtClean="0"/>
            <a:t>)</a:t>
          </a:r>
          <a:endParaRPr lang="en-US" sz="2000" kern="1200" dirty="0"/>
        </a:p>
      </dsp:txBody>
      <dsp:txXfrm>
        <a:off x="0" y="0"/>
        <a:ext cx="5810393" cy="514349"/>
      </dsp:txXfrm>
    </dsp:sp>
    <dsp:sp modelId="{A7935C7A-0EC2-45CE-932C-97366EF2A757}">
      <dsp:nvSpPr>
        <dsp:cNvPr id="0" name=""/>
        <dsp:cNvSpPr/>
      </dsp:nvSpPr>
      <dsp:spPr>
        <a:xfrm>
          <a:off x="477583" y="585787"/>
          <a:ext cx="6395466" cy="51434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err="1" smtClean="0"/>
            <a:t>good_urls</a:t>
          </a:r>
          <a:r>
            <a:rPr lang="en-US" sz="2000" kern="1200" dirty="0" smtClean="0"/>
            <a:t> = FILTER </a:t>
          </a:r>
          <a:r>
            <a:rPr lang="en-US" sz="2000" kern="1200" dirty="0" err="1" smtClean="0"/>
            <a:t>urls</a:t>
          </a:r>
          <a:r>
            <a:rPr lang="en-US" sz="2000" kern="1200" dirty="0" smtClean="0"/>
            <a:t> BY </a:t>
          </a:r>
          <a:r>
            <a:rPr lang="en-US" sz="2000" kern="1200" dirty="0" err="1" smtClean="0"/>
            <a:t>pagerank</a:t>
          </a:r>
          <a:r>
            <a:rPr lang="en-US" sz="2000" kern="1200" dirty="0" smtClean="0"/>
            <a:t> &gt; 0.2; </a:t>
          </a:r>
          <a:endParaRPr lang="en-US" sz="2000" kern="1200" dirty="0"/>
        </a:p>
      </dsp:txBody>
      <dsp:txXfrm>
        <a:off x="477583" y="585787"/>
        <a:ext cx="5583555" cy="514349"/>
      </dsp:txXfrm>
    </dsp:sp>
    <dsp:sp modelId="{B2DBBE3F-5E4F-4143-8267-C480FB84CC19}">
      <dsp:nvSpPr>
        <dsp:cNvPr id="0" name=""/>
        <dsp:cNvSpPr/>
      </dsp:nvSpPr>
      <dsp:spPr>
        <a:xfrm>
          <a:off x="955166" y="1171574"/>
          <a:ext cx="6395466" cy="51434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groups = GROUP </a:t>
          </a:r>
          <a:r>
            <a:rPr lang="en-US" sz="2000" kern="1200" dirty="0" err="1" smtClean="0"/>
            <a:t>good_urls</a:t>
          </a:r>
          <a:r>
            <a:rPr lang="en-US" sz="2000" kern="1200" dirty="0" smtClean="0"/>
            <a:t> BY category;</a:t>
          </a:r>
          <a:endParaRPr lang="en-US" sz="2000" kern="1200" dirty="0"/>
        </a:p>
      </dsp:txBody>
      <dsp:txXfrm>
        <a:off x="955166" y="1171574"/>
        <a:ext cx="5583555" cy="514349"/>
      </dsp:txXfrm>
    </dsp:sp>
    <dsp:sp modelId="{B9E0E271-B53A-4EE1-B8DD-FCF977F7C94F}">
      <dsp:nvSpPr>
        <dsp:cNvPr id="0" name=""/>
        <dsp:cNvSpPr/>
      </dsp:nvSpPr>
      <dsp:spPr>
        <a:xfrm>
          <a:off x="1432750" y="1757361"/>
          <a:ext cx="6395466" cy="51434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err="1" smtClean="0"/>
            <a:t>big_groups</a:t>
          </a:r>
          <a:r>
            <a:rPr lang="en-US" sz="2000" kern="1200" dirty="0" smtClean="0"/>
            <a:t> = FILTER groups BY  COUNT(</a:t>
          </a:r>
          <a:r>
            <a:rPr lang="en-US" sz="2000" kern="1200" dirty="0" err="1" smtClean="0"/>
            <a:t>good_urls</a:t>
          </a:r>
          <a:r>
            <a:rPr lang="en-US" sz="2000" kern="1200" dirty="0" smtClean="0"/>
            <a:t>) &gt; 10^6;</a:t>
          </a:r>
          <a:endParaRPr lang="en-US" sz="2000" kern="1200" dirty="0"/>
        </a:p>
      </dsp:txBody>
      <dsp:txXfrm>
        <a:off x="1432750" y="1757361"/>
        <a:ext cx="5583555" cy="514349"/>
      </dsp:txXfrm>
    </dsp:sp>
    <dsp:sp modelId="{E5D013B2-D3AF-4359-83FC-0AB75332297A}">
      <dsp:nvSpPr>
        <dsp:cNvPr id="0" name=""/>
        <dsp:cNvSpPr/>
      </dsp:nvSpPr>
      <dsp:spPr>
        <a:xfrm>
          <a:off x="1910333" y="2343149"/>
          <a:ext cx="6395466" cy="51434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output = FOREACH </a:t>
          </a:r>
          <a:r>
            <a:rPr lang="en-US" sz="2000" kern="1200" dirty="0" err="1" smtClean="0"/>
            <a:t>big_groups</a:t>
          </a:r>
          <a:r>
            <a:rPr lang="en-US" sz="2000" kern="1200" dirty="0" smtClean="0"/>
            <a:t> GENERATE category, AVG(</a:t>
          </a:r>
          <a:r>
            <a:rPr lang="en-US" sz="2000" kern="1200" dirty="0" err="1" smtClean="0"/>
            <a:t>good_urls.pagerank</a:t>
          </a:r>
          <a:r>
            <a:rPr lang="en-US" sz="2000" kern="1200" dirty="0" smtClean="0"/>
            <a:t>);</a:t>
          </a:r>
          <a:endParaRPr lang="en-US" sz="2000" kern="1200" dirty="0"/>
        </a:p>
      </dsp:txBody>
      <dsp:txXfrm>
        <a:off x="1910333" y="2343149"/>
        <a:ext cx="5583555" cy="514349"/>
      </dsp:txXfrm>
    </dsp:sp>
    <dsp:sp modelId="{DAD3B952-1187-4DFE-9DC2-16DD73953FBC}">
      <dsp:nvSpPr>
        <dsp:cNvPr id="0" name=""/>
        <dsp:cNvSpPr/>
      </dsp:nvSpPr>
      <dsp:spPr>
        <a:xfrm>
          <a:off x="6061138" y="375761"/>
          <a:ext cx="334327" cy="33432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6061138" y="375761"/>
        <a:ext cx="334327" cy="334327"/>
      </dsp:txXfrm>
    </dsp:sp>
    <dsp:sp modelId="{E2D2DBFD-8620-4016-B3D1-ED71AE373A8D}">
      <dsp:nvSpPr>
        <dsp:cNvPr id="0" name=""/>
        <dsp:cNvSpPr/>
      </dsp:nvSpPr>
      <dsp:spPr>
        <a:xfrm>
          <a:off x="6538722" y="961548"/>
          <a:ext cx="334327" cy="33432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6538722" y="961548"/>
        <a:ext cx="334327" cy="334327"/>
      </dsp:txXfrm>
    </dsp:sp>
    <dsp:sp modelId="{8BEE0AF4-FF7F-45DC-97BF-ACBAC5524B26}">
      <dsp:nvSpPr>
        <dsp:cNvPr id="0" name=""/>
        <dsp:cNvSpPr/>
      </dsp:nvSpPr>
      <dsp:spPr>
        <a:xfrm>
          <a:off x="7016305" y="1538763"/>
          <a:ext cx="334327" cy="33432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US" sz="1500" kern="1200"/>
        </a:p>
      </dsp:txBody>
      <dsp:txXfrm>
        <a:off x="7016305" y="1538763"/>
        <a:ext cx="334327" cy="334327"/>
      </dsp:txXfrm>
    </dsp:sp>
    <dsp:sp modelId="{D64A2DCE-7B35-44BE-A80B-709F671DEB91}">
      <dsp:nvSpPr>
        <dsp:cNvPr id="0" name=""/>
        <dsp:cNvSpPr/>
      </dsp:nvSpPr>
      <dsp:spPr>
        <a:xfrm>
          <a:off x="7493889" y="2130265"/>
          <a:ext cx="334327" cy="33432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7493889" y="2130265"/>
        <a:ext cx="334327" cy="33432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7E6A820-EE1C-4348-8801-AA29FE1A1BBA}" type="datetimeFigureOut">
              <a:rPr lang="zh-CN" altLang="en-US"/>
              <a:pPr>
                <a:defRPr/>
              </a:pPr>
              <a:t>2018/6/3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490B194-5BD6-469B-91B1-27994E07D95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pPr eaLnBrk="1" hangingPunct="1">
              <a:spcBef>
                <a:spcPct val="0"/>
              </a:spcBef>
            </a:pPr>
            <a:endParaRPr lang="zh-CN" alt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490B194-5BD6-469B-91B1-27994E07D957}" type="slidenum">
              <a:rPr lang="zh-CN" altLang="en-US" smtClean="0"/>
              <a:pPr>
                <a:defRPr/>
              </a:pPr>
              <a:t>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p:txBody>
          <a:bodyPr/>
          <a:lstStyle/>
          <a:p>
            <a:pPr>
              <a:defRPr/>
            </a:pPr>
            <a:fld id="{CABEE188-569B-440A-8F93-11D1FBC92BC9}" type="slidenum">
              <a:rPr lang="zh-CN" altLang="en-US" smtClean="0"/>
              <a:pPr>
                <a:defRPr/>
              </a:pPr>
              <a:t>46</a:t>
            </a:fld>
            <a:endParaRPr lang="en-US" altLang="zh-CN"/>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4F01D024-7ECE-4C8E-BF02-4F5E5166F25E}" type="datetimeFigureOut">
              <a:rPr lang="zh-CN" altLang="en-US"/>
              <a:pPr>
                <a:defRPr/>
              </a:pPr>
              <a:t>2018/6/3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2F9A051-C68E-4D74-94D5-46E0922115D7}"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4AE5F89-C15D-454B-BCD2-A86EEE303913}" type="datetimeFigureOut">
              <a:rPr lang="zh-CN" altLang="en-US"/>
              <a:pPr>
                <a:defRPr/>
              </a:pPr>
              <a:t>2018/6/3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8422415-8477-46FA-A148-0EAEB150B9BE}"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0735CEF-7951-4FF5-8B91-B0B67790B5F6}" type="datetimeFigureOut">
              <a:rPr lang="zh-CN" altLang="en-US"/>
              <a:pPr>
                <a:defRPr/>
              </a:pPr>
              <a:t>2018/6/3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08F1BDD-C739-4B5B-82FE-BA159DAA29C8}"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_alternat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5" name="Picture 3" descr="blueband.tif"/>
          <p:cNvPicPr>
            <a:picLocks noChangeAspect="1"/>
          </p:cNvPicPr>
          <p:nvPr userDrawn="1"/>
        </p:nvPicPr>
        <p:blipFill>
          <a:blip r:embed="rId3" cstate="print"/>
          <a:srcRect/>
          <a:stretch>
            <a:fillRect/>
          </a:stretch>
        </p:blipFill>
        <p:spPr bwMode="auto">
          <a:xfrm>
            <a:off x="0" y="4512469"/>
            <a:ext cx="8128000" cy="357188"/>
          </a:xfrm>
          <a:prstGeom prst="rect">
            <a:avLst/>
          </a:prstGeom>
          <a:noFill/>
          <a:ln w="9525">
            <a:noFill/>
            <a:miter lim="800000"/>
            <a:headEnd/>
            <a:tailEnd/>
          </a:ln>
        </p:spPr>
      </p:pic>
      <p:sp>
        <p:nvSpPr>
          <p:cNvPr id="2" name="Title 1"/>
          <p:cNvSpPr>
            <a:spLocks noGrp="1"/>
          </p:cNvSpPr>
          <p:nvPr>
            <p:ph type="title"/>
          </p:nvPr>
        </p:nvSpPr>
        <p:spPr>
          <a:xfrm>
            <a:off x="360363" y="285750"/>
            <a:ext cx="8382000" cy="415499"/>
          </a:xfrm>
        </p:spPr>
        <p:txBody>
          <a:bodyPr/>
          <a:lstStyle>
            <a:lvl1pPr>
              <a:defRPr sz="4000"/>
            </a:lvl1pPr>
          </a:lstStyle>
          <a:p>
            <a:r>
              <a:rPr lang="en-US" dirty="0" smtClean="0"/>
              <a:t>Click to edit Master title style</a:t>
            </a:r>
            <a:endParaRPr lang="en-US" dirty="0"/>
          </a:p>
        </p:txBody>
      </p:sp>
      <p:sp>
        <p:nvSpPr>
          <p:cNvPr id="4" name="Text Placeholder 5"/>
          <p:cNvSpPr>
            <a:spLocks noGrp="1"/>
          </p:cNvSpPr>
          <p:nvPr>
            <p:ph type="body" sz="quarter" idx="10"/>
          </p:nvPr>
        </p:nvSpPr>
        <p:spPr>
          <a:xfrm>
            <a:off x="359833" y="902891"/>
            <a:ext cx="8382000" cy="1413848"/>
          </a:xfrm>
        </p:spPr>
        <p:txBody>
          <a:bodyPr/>
          <a:lstStyle>
            <a:lvl1pPr>
              <a:lnSpc>
                <a:spcPct val="150000"/>
              </a:lnSpc>
              <a:buSzPct val="100000"/>
              <a:buFont typeface="Arial" pitchFamily="34" charset="0"/>
              <a:buChar char="•"/>
              <a:defRPr/>
            </a:lvl1pPr>
            <a:lvl2pPr marL="519113" indent="-228600">
              <a:lnSpc>
                <a:spcPct val="90000"/>
              </a:lnSpc>
              <a:buSzPct val="100000"/>
              <a:buFont typeface="Wingdings" pitchFamily="2" charset="2"/>
              <a:buChar char="Ø"/>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31914" y="205979"/>
            <a:ext cx="7354887" cy="8572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00151"/>
            <a:ext cx="8229600" cy="3394472"/>
          </a:xfrm>
        </p:spPr>
        <p:txBody>
          <a:bodyPr/>
          <a:lstStyle/>
          <a:p>
            <a:pPr lvl="0"/>
            <a:endParaRPr lang="zh-CN" altLang="en-US" noProof="0" smtClean="0"/>
          </a:p>
        </p:txBody>
      </p:sp>
      <p:sp>
        <p:nvSpPr>
          <p:cNvPr id="4" name="Rectangle 14"/>
          <p:cNvSpPr>
            <a:spLocks noGrp="1" noChangeArrowheads="1"/>
          </p:cNvSpPr>
          <p:nvPr>
            <p:ph type="ftr" sz="quarter" idx="10"/>
          </p:nvPr>
        </p:nvSpPr>
        <p:spPr>
          <a:ln/>
        </p:spPr>
        <p:txBody>
          <a:bodyPr/>
          <a:lstStyle>
            <a:lvl1pPr>
              <a:defRPr/>
            </a:lvl1pPr>
          </a:lstStyle>
          <a:p>
            <a:pPr>
              <a:defRPr/>
            </a:pPr>
            <a:r>
              <a:rPr lang="en-US" altLang="zh-CN"/>
              <a:t>Page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05979"/>
            <a:ext cx="8229600" cy="438864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4"/>
          <p:cNvSpPr>
            <a:spLocks noGrp="1" noChangeArrowheads="1"/>
          </p:cNvSpPr>
          <p:nvPr>
            <p:ph type="ftr" sz="quarter" idx="10"/>
          </p:nvPr>
        </p:nvSpPr>
        <p:spPr>
          <a:ln/>
        </p:spPr>
        <p:txBody>
          <a:bodyPr/>
          <a:lstStyle>
            <a:lvl1pPr>
              <a:defRPr/>
            </a:lvl1pPr>
          </a:lstStyle>
          <a:p>
            <a:pPr>
              <a:defRPr/>
            </a:pPr>
            <a:r>
              <a:rPr lang="en-US" altLang="zh-CN"/>
              <a:t>Page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05979"/>
            <a:ext cx="7354887" cy="857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00151"/>
            <a:ext cx="4038600" cy="33944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4"/>
          <p:cNvSpPr>
            <a:spLocks noGrp="1" noChangeArrowheads="1"/>
          </p:cNvSpPr>
          <p:nvPr>
            <p:ph type="ftr" sz="quarter" idx="10"/>
          </p:nvPr>
        </p:nvSpPr>
        <p:spPr>
          <a:ln/>
        </p:spPr>
        <p:txBody>
          <a:bodyPr/>
          <a:lstStyle>
            <a:lvl1pPr>
              <a:defRPr/>
            </a:lvl1pPr>
          </a:lstStyle>
          <a:p>
            <a:pPr>
              <a:defRPr/>
            </a:pPr>
            <a:r>
              <a:rPr lang="en-US" altLang="zh-CN"/>
              <a:t>Page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5A15F02-4289-4C0C-AF2E-35FAA8691595}" type="datetimeFigureOut">
              <a:rPr lang="zh-CN" altLang="en-US"/>
              <a:pPr>
                <a:defRPr/>
              </a:pPr>
              <a:t>2018/6/3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0FEB939-95DE-4018-891A-49A6C28EAB6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43D4EAE-BAAD-487B-AD52-3C5064B8955A}" type="datetimeFigureOut">
              <a:rPr lang="zh-CN" altLang="en-US"/>
              <a:pPr>
                <a:defRPr/>
              </a:pPr>
              <a:t>2018/6/3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174A704-449D-4AB7-9CAD-6753BB2CD07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B88BAB7-8B5C-4AA3-876C-846DBC550043}" type="datetimeFigureOut">
              <a:rPr lang="zh-CN" altLang="en-US"/>
              <a:pPr>
                <a:defRPr/>
              </a:pPr>
              <a:t>2018/6/3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4CD05F6-2140-4048-9778-61DDD27F3A18}"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BA8D6EA0-BA11-43FF-BBB4-22C45579314A}" type="datetimeFigureOut">
              <a:rPr lang="zh-CN" altLang="en-US"/>
              <a:pPr>
                <a:defRPr/>
              </a:pPr>
              <a:t>2018/6/3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9E8B25D-074E-4204-A159-FDF46AFBC3CA}"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CB267E4-6F7C-47EC-88D6-4B9E356B458B}" type="datetimeFigureOut">
              <a:rPr lang="zh-CN" altLang="en-US"/>
              <a:pPr>
                <a:defRPr/>
              </a:pPr>
              <a:t>2018/6/3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A93A0C5-1D2E-4A9D-B400-B35C125C79B3}"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7462EB5-FB56-4141-85B0-53CDFD83A8CD}" type="datetimeFigureOut">
              <a:rPr lang="zh-CN" altLang="en-US"/>
              <a:pPr>
                <a:defRPr/>
              </a:pPr>
              <a:t>2018/6/3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DD82F66-AC0F-4D78-89D6-207A9B89236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1099A7-84A1-48F8-A780-8B5B5FA38680}" type="datetimeFigureOut">
              <a:rPr lang="zh-CN" altLang="en-US"/>
              <a:pPr>
                <a:defRPr/>
              </a:pPr>
              <a:t>2018/6/3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9A66B3A-A594-43EB-8722-A535DD05D68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65BA71D-F960-4CE4-A416-071232B43389}" type="datetimeFigureOut">
              <a:rPr lang="zh-CN" altLang="en-US"/>
              <a:pPr>
                <a:defRPr/>
              </a:pPr>
              <a:t>2018/6/3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DCE76FA-5B8D-45EC-8DF9-2232C684FF5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111A0EB2-D0E5-45BE-8B85-16C833EE44D2}" type="datetimeFigureOut">
              <a:rPr lang="zh-CN" altLang="en-US"/>
              <a:pPr>
                <a:defRPr/>
              </a:pPr>
              <a:t>2018/6/3</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2C3A2676-8926-4EBF-88D5-E663883ABFC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AutoShape 2" descr="http://img1.gtimg.com/rushidao/pics/hv1/229/47/1914/124470064.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5" name="Text Box 29"/>
          <p:cNvSpPr txBox="1">
            <a:spLocks noChangeArrowheads="1"/>
          </p:cNvSpPr>
          <p:nvPr/>
        </p:nvSpPr>
        <p:spPr bwMode="auto">
          <a:xfrm>
            <a:off x="-32" y="1714494"/>
            <a:ext cx="9035654" cy="1015661"/>
          </a:xfrm>
          <a:prstGeom prst="rect">
            <a:avLst/>
          </a:prstGeom>
          <a:noFill/>
          <a:ln w="9525" algn="ctr">
            <a:noFill/>
            <a:miter lim="800000"/>
            <a:headEnd/>
            <a:tailEnd/>
          </a:ln>
        </p:spPr>
        <p:txBody>
          <a:bodyPr lIns="91438" tIns="45719" rIns="91438" bIns="45719">
            <a:spAutoFit/>
          </a:bodyPr>
          <a:lstStyle/>
          <a:p>
            <a:pPr marL="342892" indent="-342892" algn="ctr" fontAlgn="auto">
              <a:spcBef>
                <a:spcPts val="0"/>
              </a:spcBef>
              <a:spcAft>
                <a:spcPts val="0"/>
              </a:spcAft>
              <a:buClr>
                <a:schemeClr val="accent2"/>
              </a:buClr>
              <a:buSzPct val="90000"/>
              <a:defRPr/>
            </a:pPr>
            <a:r>
              <a:rPr lang="zh-CN" altLang="en-US" sz="6000" b="1" dirty="0" smtClean="0">
                <a:solidFill>
                  <a:srgbClr val="0070C0"/>
                </a:solidFill>
                <a:latin typeface="Verdana" pitchFamily="34" charset="0"/>
                <a:ea typeface="微软雅黑" pitchFamily="34" charset="-122"/>
                <a:cs typeface="Verdana" pitchFamily="34" charset="0"/>
              </a:rPr>
              <a:t>数据处理</a:t>
            </a:r>
            <a:endParaRPr lang="en-US" altLang="zh-CN" sz="60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4294967295"/>
          </p:nvPr>
        </p:nvSpPr>
        <p:spPr>
          <a:xfrm>
            <a:off x="395289" y="785800"/>
            <a:ext cx="4891091" cy="3086100"/>
          </a:xfrm>
        </p:spPr>
        <p:txBody>
          <a:bodyPr/>
          <a:lstStyle/>
          <a:p>
            <a:pPr>
              <a:lnSpc>
                <a:spcPts val="2400"/>
              </a:lnSpc>
              <a:spcBef>
                <a:spcPts val="0"/>
              </a:spcBef>
            </a:pPr>
            <a:r>
              <a:rPr lang="en-US" altLang="zh-CN" sz="2000" dirty="0" smtClean="0">
                <a:latin typeface="微软雅黑" pitchFamily="34" charset="-122"/>
                <a:ea typeface="微软雅黑" pitchFamily="34" charset="-122"/>
              </a:rPr>
              <a:t>Yahoo</a:t>
            </a:r>
            <a:r>
              <a:rPr lang="zh-CN" altLang="en-US" sz="2000" dirty="0" smtClean="0">
                <a:latin typeface="微软雅黑" pitchFamily="34" charset="-122"/>
                <a:ea typeface="微软雅黑" pitchFamily="34" charset="-122"/>
              </a:rPr>
              <a:t>开发了</a:t>
            </a:r>
            <a:r>
              <a:rPr lang="en-US" altLang="zh-CN" sz="2000" dirty="0" smtClean="0">
                <a:latin typeface="微软雅黑" pitchFamily="34" charset="-122"/>
                <a:ea typeface="微软雅黑" pitchFamily="34" charset="-122"/>
              </a:rPr>
              <a:t>pig,</a:t>
            </a:r>
            <a:r>
              <a:rPr lang="zh-CN" altLang="en-US" sz="2000" dirty="0" smtClean="0">
                <a:latin typeface="微软雅黑" pitchFamily="34" charset="-122"/>
                <a:ea typeface="微软雅黑" pitchFamily="34" charset="-122"/>
              </a:rPr>
              <a:t> 借鉴了</a:t>
            </a:r>
            <a:r>
              <a:rPr lang="en-US" altLang="zh-CN" sz="2000" dirty="0" smtClean="0">
                <a:latin typeface="微软雅黑" pitchFamily="34" charset="-122"/>
                <a:ea typeface="微软雅黑" pitchFamily="34" charset="-122"/>
              </a:rPr>
              <a:t>SQL</a:t>
            </a:r>
            <a:r>
              <a:rPr lang="zh-CN" altLang="en-US" sz="2000" dirty="0" smtClean="0">
                <a:latin typeface="微软雅黑" pitchFamily="34" charset="-122"/>
                <a:ea typeface="微软雅黑" pitchFamily="34" charset="-122"/>
              </a:rPr>
              <a:t>和</a:t>
            </a:r>
            <a:r>
              <a:rPr lang="en-US" altLang="zh-CN" sz="2000" dirty="0" smtClean="0">
                <a:latin typeface="微软雅黑" pitchFamily="34" charset="-122"/>
                <a:ea typeface="微软雅黑" pitchFamily="34" charset="-122"/>
              </a:rPr>
              <a:t>map/reduce</a:t>
            </a:r>
            <a:r>
              <a:rPr lang="zh-CN" altLang="en-US" sz="2000" dirty="0" smtClean="0">
                <a:latin typeface="微软雅黑" pitchFamily="34" charset="-122"/>
                <a:ea typeface="微软雅黑" pitchFamily="34" charset="-122"/>
              </a:rPr>
              <a:t>两者的优点，既具有类似</a:t>
            </a:r>
            <a:r>
              <a:rPr lang="en-US" altLang="zh-CN" sz="2000" dirty="0" smtClean="0">
                <a:latin typeface="微软雅黑" pitchFamily="34" charset="-122"/>
                <a:ea typeface="微软雅黑" pitchFamily="34" charset="-122"/>
              </a:rPr>
              <a:t>SQL</a:t>
            </a:r>
            <a:r>
              <a:rPr lang="zh-CN" altLang="en-US" sz="2000" dirty="0" smtClean="0">
                <a:latin typeface="微软雅黑" pitchFamily="34" charset="-122"/>
                <a:ea typeface="微软雅黑" pitchFamily="34" charset="-122"/>
              </a:rPr>
              <a:t>的灵活可变式性，又有过程式语言的数据流特点。</a:t>
            </a:r>
            <a:endParaRPr lang="en-US" altLang="zh-CN" sz="2000" dirty="0" smtClean="0">
              <a:latin typeface="微软雅黑" pitchFamily="34" charset="-122"/>
              <a:ea typeface="微软雅黑" pitchFamily="34" charset="-122"/>
            </a:endParaRPr>
          </a:p>
          <a:p>
            <a:pPr>
              <a:lnSpc>
                <a:spcPts val="2400"/>
              </a:lnSpc>
              <a:spcBef>
                <a:spcPts val="0"/>
              </a:spcBef>
            </a:pPr>
            <a:r>
              <a:rPr lang="en-US" altLang="zh-CN" sz="2000" dirty="0" smtClean="0">
                <a:latin typeface="微软雅黑" pitchFamily="34" charset="-122"/>
                <a:ea typeface="微软雅黑" pitchFamily="34" charset="-122"/>
              </a:rPr>
              <a:t>pig</a:t>
            </a:r>
            <a:r>
              <a:rPr lang="zh-CN" altLang="en-US" sz="2000" dirty="0" smtClean="0">
                <a:latin typeface="微软雅黑" pitchFamily="34" charset="-122"/>
                <a:ea typeface="微软雅黑" pitchFamily="34" charset="-122"/>
              </a:rPr>
              <a:t>语言的编译器会把类</a:t>
            </a:r>
            <a:r>
              <a:rPr lang="en-US" altLang="zh-CN" sz="2000" dirty="0" smtClean="0">
                <a:latin typeface="微软雅黑" pitchFamily="34" charset="-122"/>
                <a:ea typeface="微软雅黑" pitchFamily="34" charset="-122"/>
              </a:rPr>
              <a:t>SQL</a:t>
            </a:r>
            <a:r>
              <a:rPr lang="zh-CN" altLang="en-US" sz="2000" dirty="0" smtClean="0">
                <a:latin typeface="微软雅黑" pitchFamily="34" charset="-122"/>
                <a:ea typeface="微软雅黑" pitchFamily="34" charset="-122"/>
              </a:rPr>
              <a:t>的数据分析请求转换为一系列经过优化处理的</a:t>
            </a:r>
            <a:r>
              <a:rPr lang="en-US" altLang="zh-CN" sz="2000" dirty="0" err="1" smtClean="0">
                <a:latin typeface="微软雅黑" pitchFamily="34" charset="-122"/>
                <a:ea typeface="微软雅黑" pitchFamily="34" charset="-122"/>
              </a:rPr>
              <a:t>MapReduce</a:t>
            </a:r>
            <a:r>
              <a:rPr lang="zh-CN" altLang="en-US" sz="2000" dirty="0" smtClean="0">
                <a:latin typeface="微软雅黑" pitchFamily="34" charset="-122"/>
                <a:ea typeface="微软雅黑" pitchFamily="34" charset="-122"/>
              </a:rPr>
              <a:t>运算。</a:t>
            </a:r>
            <a:r>
              <a:rPr lang="en-US" altLang="zh-CN" sz="2000" dirty="0" smtClean="0">
                <a:latin typeface="微软雅黑" pitchFamily="34" charset="-122"/>
                <a:ea typeface="微软雅黑" pitchFamily="34" charset="-122"/>
              </a:rPr>
              <a:t> pig</a:t>
            </a:r>
            <a:r>
              <a:rPr lang="zh-CN" altLang="en-US" sz="2000" dirty="0" smtClean="0">
                <a:latin typeface="微软雅黑" pitchFamily="34" charset="-122"/>
                <a:ea typeface="微软雅黑" pitchFamily="34" charset="-122"/>
              </a:rPr>
              <a:t>是对</a:t>
            </a:r>
            <a:r>
              <a:rPr lang="en-US" altLang="zh-CN" sz="2000" dirty="0" err="1" smtClean="0">
                <a:latin typeface="微软雅黑" pitchFamily="34" charset="-122"/>
                <a:ea typeface="微软雅黑" pitchFamily="34" charset="-122"/>
              </a:rPr>
              <a:t>MapReduce</a:t>
            </a:r>
            <a:r>
              <a:rPr lang="zh-CN" altLang="en-US" sz="2000" dirty="0" smtClean="0">
                <a:latin typeface="微软雅黑" pitchFamily="34" charset="-122"/>
                <a:ea typeface="微软雅黑" pitchFamily="34" charset="-122"/>
              </a:rPr>
              <a:t>接口</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函数的进一步封装。</a:t>
            </a:r>
            <a:endParaRPr lang="en-US" altLang="zh-CN" sz="2000" dirty="0" smtClean="0">
              <a:latin typeface="微软雅黑" pitchFamily="34" charset="-122"/>
              <a:ea typeface="微软雅黑" pitchFamily="34" charset="-122"/>
            </a:endParaRPr>
          </a:p>
          <a:p>
            <a:pPr>
              <a:lnSpc>
                <a:spcPts val="2400"/>
              </a:lnSpc>
              <a:spcBef>
                <a:spcPts val="0"/>
              </a:spcBef>
            </a:pPr>
            <a:r>
              <a:rPr lang="en-US" altLang="zh-CN" sz="2000" dirty="0" smtClean="0">
                <a:latin typeface="微软雅黑" pitchFamily="34" charset="-122"/>
                <a:ea typeface="微软雅黑" pitchFamily="34" charset="-122"/>
              </a:rPr>
              <a:t>pig</a:t>
            </a:r>
            <a:r>
              <a:rPr lang="zh-CN" altLang="en-US" sz="2000" dirty="0" smtClean="0">
                <a:latin typeface="微软雅黑" pitchFamily="34" charset="-122"/>
                <a:ea typeface="微软雅黑" pitchFamily="34" charset="-122"/>
              </a:rPr>
              <a:t>为复杂的海量数据并行计算提供了一个简单的操作和编程接口。</a:t>
            </a:r>
          </a:p>
          <a:p>
            <a:pPr>
              <a:lnSpc>
                <a:spcPts val="2400"/>
              </a:lnSpc>
              <a:spcBef>
                <a:spcPts val="0"/>
              </a:spcBef>
              <a:buFont typeface="Wingdings" pitchFamily="2" charset="2"/>
              <a:buNone/>
            </a:pPr>
            <a:endParaRPr lang="zh-CN" altLang="en-US" sz="2000" dirty="0" smtClean="0">
              <a:latin typeface="黑体" pitchFamily="2" charset="-122"/>
              <a:ea typeface="黑体" pitchFamily="2" charset="-122"/>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的出现</a:t>
            </a:r>
            <a:endParaRPr lang="en-US" altLang="zh-CN" sz="3200" b="1" dirty="0">
              <a:solidFill>
                <a:srgbClr val="0070C0"/>
              </a:solidFill>
              <a:latin typeface="Verdana" pitchFamily="34" charset="0"/>
              <a:ea typeface="微软雅黑" pitchFamily="34" charset="-122"/>
              <a:cs typeface="Verdana" pitchFamily="34" charset="0"/>
            </a:endParaRPr>
          </a:p>
        </p:txBody>
      </p:sp>
      <p:pic>
        <p:nvPicPr>
          <p:cNvPr id="5" name="Picture 3"/>
          <p:cNvPicPr>
            <a:picLocks noChangeAspect="1" noChangeArrowheads="1"/>
          </p:cNvPicPr>
          <p:nvPr/>
        </p:nvPicPr>
        <p:blipFill>
          <a:blip r:embed="rId2" cstate="print"/>
          <a:srcRect/>
          <a:stretch>
            <a:fillRect/>
          </a:stretch>
        </p:blipFill>
        <p:spPr bwMode="auto">
          <a:xfrm>
            <a:off x="5220072" y="915566"/>
            <a:ext cx="3724903" cy="3214692"/>
          </a:xfrm>
          <a:prstGeom prst="rect">
            <a:avLst/>
          </a:prstGeom>
          <a:noFill/>
          <a:ln w="9525">
            <a:noFill/>
            <a:miter lim="800000"/>
            <a:headEnd/>
            <a:tailEnd/>
          </a:ln>
          <a:effectLst/>
        </p:spPr>
      </p:pic>
      <p:sp>
        <p:nvSpPr>
          <p:cNvPr id="6" name="Rectangle 2"/>
          <p:cNvSpPr txBox="1">
            <a:spLocks noChangeArrowheads="1"/>
          </p:cNvSpPr>
          <p:nvPr/>
        </p:nvSpPr>
        <p:spPr bwMode="auto">
          <a:xfrm>
            <a:off x="4714844" y="214296"/>
            <a:ext cx="4429156" cy="43971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b="0" i="0" u="none" strike="noStrike" kern="1200" cap="none" spc="0" normalizeH="0" baseline="0" noProof="0" dirty="0" smtClean="0">
                <a:ln>
                  <a:noFill/>
                </a:ln>
                <a:solidFill>
                  <a:schemeClr val="tx1"/>
                </a:solidFill>
                <a:effectLst/>
                <a:uLnTx/>
                <a:uFillTx/>
                <a:latin typeface="+mj-lt"/>
                <a:ea typeface="+mj-ea"/>
                <a:cs typeface="+mj-cs"/>
              </a:rPr>
              <a:t>pig</a:t>
            </a:r>
            <a:r>
              <a:rPr kumimoji="0" lang="zh-CN" b="0" i="0" u="none" strike="noStrike" kern="1200" cap="none" spc="0" normalizeH="0" baseline="0" noProof="0" dirty="0" smtClean="0">
                <a:ln>
                  <a:noFill/>
                </a:ln>
                <a:solidFill>
                  <a:schemeClr val="tx1"/>
                </a:solidFill>
                <a:effectLst/>
                <a:uLnTx/>
                <a:uFillTx/>
                <a:latin typeface="+mj-lt"/>
                <a:ea typeface="+mj-ea"/>
                <a:cs typeface="+mj-cs"/>
              </a:rPr>
              <a:t>内嵌</a:t>
            </a:r>
            <a:r>
              <a:rPr kumimoji="0" lang="zh-CN" altLang="zh-CN" b="0" i="0" u="none" strike="noStrike" kern="1200" cap="none" spc="0" normalizeH="0" baseline="0" noProof="0" dirty="0" smtClean="0">
                <a:ln>
                  <a:noFill/>
                </a:ln>
                <a:solidFill>
                  <a:schemeClr val="tx1"/>
                </a:solidFill>
                <a:effectLst/>
                <a:uLnTx/>
                <a:uFillTx/>
                <a:latin typeface="+mj-lt"/>
                <a:ea typeface="+mj-ea"/>
                <a:cs typeface="+mj-cs"/>
              </a:rPr>
              <a:t>JPython </a:t>
            </a:r>
            <a:r>
              <a:rPr kumimoji="0" lang="zh-CN" b="0" i="0" u="none" strike="noStrike" kern="1200" cap="none" spc="0" normalizeH="0" baseline="0" noProof="0" dirty="0" smtClean="0">
                <a:ln>
                  <a:noFill/>
                </a:ln>
                <a:solidFill>
                  <a:schemeClr val="tx1"/>
                </a:solidFill>
                <a:effectLst/>
                <a:uLnTx/>
                <a:uFillTx/>
                <a:latin typeface="+mj-lt"/>
                <a:ea typeface="+mj-ea"/>
                <a:cs typeface="+mj-cs"/>
              </a:rPr>
              <a:t>实现</a:t>
            </a:r>
            <a:r>
              <a:rPr kumimoji="0" lang="zh-CN" altLang="zh-CN" b="0" i="0" u="none" strike="noStrike" kern="1200" cap="none" spc="0" normalizeH="0" baseline="0" noProof="0" dirty="0" smtClean="0">
                <a:ln>
                  <a:noFill/>
                </a:ln>
                <a:solidFill>
                  <a:schemeClr val="tx1"/>
                </a:solidFill>
                <a:effectLst/>
                <a:uLnTx/>
                <a:uFillTx/>
                <a:latin typeface="+mj-lt"/>
                <a:ea typeface="+mj-ea"/>
                <a:cs typeface="+mj-cs"/>
              </a:rPr>
              <a:t>PageRank</a:t>
            </a:r>
            <a:r>
              <a:rPr kumimoji="0" lang="zh-CN" b="0" i="0" u="none" strike="noStrike" kern="1200" cap="none" spc="0" normalizeH="0" baseline="0" noProof="0" dirty="0" smtClean="0">
                <a:ln>
                  <a:noFill/>
                </a:ln>
                <a:solidFill>
                  <a:schemeClr val="tx1"/>
                </a:solidFill>
                <a:effectLst/>
                <a:uLnTx/>
                <a:uFillTx/>
                <a:latin typeface="+mj-lt"/>
                <a:ea typeface="+mj-ea"/>
                <a:cs typeface="+mj-cs"/>
              </a:rPr>
              <a:t>算法</a:t>
            </a:r>
            <a:endParaRPr kumimoji="0" lang="zh-CN" b="0" i="0" u="none" strike="noStrike" kern="1200" cap="none" spc="0" normalizeH="0" baseline="0" noProof="0" dirty="0">
              <a:ln>
                <a:noFill/>
              </a:ln>
              <a:solidFill>
                <a:schemeClr val="tx1"/>
              </a:solidFill>
              <a:effectLst/>
              <a:uLnTx/>
              <a:uFillTx/>
              <a:latin typeface="+mj-lt"/>
              <a:ea typeface="+mj-ea"/>
              <a:cs typeface="+mj-cs"/>
            </a:endParaRPr>
          </a:p>
        </p:txBody>
      </p:sp>
      <p:sp>
        <p:nvSpPr>
          <p:cNvPr id="7" name="矩形 6"/>
          <p:cNvSpPr/>
          <p:nvPr/>
        </p:nvSpPr>
        <p:spPr>
          <a:xfrm>
            <a:off x="571472" y="4214824"/>
            <a:ext cx="5643602" cy="369332"/>
          </a:xfrm>
          <a:prstGeom prst="rect">
            <a:avLst/>
          </a:prstGeom>
        </p:spPr>
        <p:txBody>
          <a:bodyPr wrap="square">
            <a:spAutoFit/>
          </a:bodyPr>
          <a:lstStyle/>
          <a:p>
            <a:pPr>
              <a:buFont typeface="Wingdings" pitchFamily="2" charset="2"/>
              <a:buNone/>
            </a:pPr>
            <a:r>
              <a:rPr lang="en-US" altLang="zh-CN" dirty="0" smtClean="0">
                <a:solidFill>
                  <a:srgbClr val="FF0000"/>
                </a:solidFill>
                <a:latin typeface="黑体" pitchFamily="49" charset="-122"/>
                <a:ea typeface="黑体" pitchFamily="49" charset="-122"/>
              </a:rPr>
              <a:t>pig</a:t>
            </a:r>
            <a:r>
              <a:rPr lang="zh-CN" altLang="en-US" dirty="0" smtClean="0">
                <a:solidFill>
                  <a:srgbClr val="FF0000"/>
                </a:solidFill>
                <a:latin typeface="黑体" pitchFamily="49" charset="-122"/>
                <a:ea typeface="黑体" pitchFamily="49" charset="-122"/>
              </a:rPr>
              <a:t>是一种基于数据流的面向过程的编程语言</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endParaRPr lang="en-US" altLang="zh-CN" sz="3200" b="1" dirty="0">
              <a:solidFill>
                <a:srgbClr val="0070C0"/>
              </a:solidFill>
              <a:latin typeface="Verdana" pitchFamily="34" charset="0"/>
              <a:ea typeface="微软雅黑" pitchFamily="34" charset="-122"/>
              <a:cs typeface="Verdana" pitchFamily="34" charset="0"/>
            </a:endParaRPr>
          </a:p>
        </p:txBody>
      </p:sp>
      <p:pic>
        <p:nvPicPr>
          <p:cNvPr id="5" name="Picture 3"/>
          <p:cNvPicPr>
            <a:picLocks noChangeAspect="1" noChangeArrowheads="1"/>
          </p:cNvPicPr>
          <p:nvPr/>
        </p:nvPicPr>
        <p:blipFill>
          <a:blip r:embed="rId3" cstate="print"/>
          <a:srcRect/>
          <a:stretch>
            <a:fillRect/>
          </a:stretch>
        </p:blipFill>
        <p:spPr bwMode="auto">
          <a:xfrm>
            <a:off x="1050421" y="-18"/>
            <a:ext cx="8093579" cy="4071948"/>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0" y="3395662"/>
            <a:ext cx="5357813" cy="1747838"/>
          </a:xfrm>
          <a:prstGeom prst="rect">
            <a:avLst/>
          </a:prstGeom>
          <a:noFill/>
          <a:ln w="9525">
            <a:noFill/>
            <a:miter lim="800000"/>
            <a:headEnd/>
            <a:tailEnd/>
          </a:ln>
        </p:spPr>
      </p:pic>
      <p:sp>
        <p:nvSpPr>
          <p:cNvPr id="7" name="矩形 6"/>
          <p:cNvSpPr/>
          <p:nvPr/>
        </p:nvSpPr>
        <p:spPr>
          <a:xfrm>
            <a:off x="5436096" y="2427734"/>
            <a:ext cx="2814582" cy="1421928"/>
          </a:xfrm>
          <a:prstGeom prst="rect">
            <a:avLst/>
          </a:prstGeom>
        </p:spPr>
        <p:txBody>
          <a:bodyPr wrap="square">
            <a:spAutoFit/>
          </a:bodyPr>
          <a:lstStyle/>
          <a:p>
            <a:pPr>
              <a:lnSpc>
                <a:spcPct val="90000"/>
              </a:lnSpc>
              <a:buFont typeface="Wingdings" pitchFamily="2" charset="2"/>
              <a:buNone/>
            </a:pPr>
            <a:r>
              <a:rPr lang="en-US" altLang="zh-CN" sz="2400" dirty="0" smtClean="0">
                <a:latin typeface="微软雅黑" pitchFamily="34" charset="-122"/>
                <a:ea typeface="微软雅黑" pitchFamily="34" charset="-122"/>
              </a:rPr>
              <a:t>pig</a:t>
            </a:r>
            <a:r>
              <a:rPr lang="zh-CN" altLang="en-US" sz="2400" dirty="0" smtClean="0">
                <a:latin typeface="微软雅黑" pitchFamily="34" charset="-122"/>
                <a:ea typeface="微软雅黑" pitchFamily="34" charset="-122"/>
              </a:rPr>
              <a:t>包括两个部分：用于描述数据流的语言和</a:t>
            </a:r>
            <a:r>
              <a:rPr lang="en-US" altLang="zh-CN" sz="2400" dirty="0" smtClean="0">
                <a:latin typeface="微软雅黑" pitchFamily="34" charset="-122"/>
                <a:ea typeface="微软雅黑" pitchFamily="34" charset="-122"/>
              </a:rPr>
              <a:t>pig Latin</a:t>
            </a:r>
          </a:p>
          <a:p>
            <a:pPr>
              <a:lnSpc>
                <a:spcPct val="90000"/>
              </a:lnSpc>
              <a:buFont typeface="Wingdings" pitchFamily="2" charset="2"/>
              <a:buNone/>
            </a:pPr>
            <a:endParaRPr lang="en-US" altLang="zh-CN"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a:xfrm>
            <a:off x="395289" y="714362"/>
            <a:ext cx="8353425" cy="3086100"/>
          </a:xfrm>
        </p:spPr>
        <p:txBody>
          <a:bodyPr/>
          <a:lstStyle/>
          <a:p>
            <a:pPr>
              <a:lnSpc>
                <a:spcPct val="90000"/>
              </a:lnSpc>
              <a:buFont typeface="Wingdings" pitchFamily="2" charset="2"/>
              <a:buNone/>
            </a:pPr>
            <a:r>
              <a:rPr lang="zh-CN" altLang="en-US" sz="2400" dirty="0" smtClean="0">
                <a:solidFill>
                  <a:srgbClr val="FF0000"/>
                </a:solidFill>
                <a:latin typeface="微软雅黑" pitchFamily="34" charset="-122"/>
                <a:ea typeface="微软雅黑" pitchFamily="34" charset="-122"/>
              </a:rPr>
              <a:t>排序</a:t>
            </a:r>
            <a:endParaRPr lang="en-US" altLang="zh-CN" sz="2400" dirty="0" smtClean="0">
              <a:solidFill>
                <a:srgbClr val="FF0000"/>
              </a:solidFill>
              <a:latin typeface="微软雅黑" pitchFamily="34" charset="-122"/>
              <a:ea typeface="微软雅黑" pitchFamily="34" charset="-122"/>
            </a:endParaRPr>
          </a:p>
          <a:p>
            <a:pPr>
              <a:lnSpc>
                <a:spcPct val="90000"/>
              </a:lnSpc>
              <a:buFont typeface="Wingdings" pitchFamily="2" charset="2"/>
              <a:buNone/>
            </a:pPr>
            <a:r>
              <a:rPr lang="zh-CN" altLang="en-US" sz="2400" dirty="0" smtClean="0">
                <a:solidFill>
                  <a:srgbClr val="FF0000"/>
                </a:solidFill>
                <a:latin typeface="微软雅黑" pitchFamily="34" charset="-122"/>
                <a:ea typeface="微软雅黑" pitchFamily="34" charset="-122"/>
              </a:rPr>
              <a:t>过滤</a:t>
            </a:r>
            <a:r>
              <a:rPr lang="en-US" altLang="zh-CN" sz="2400" dirty="0" smtClean="0">
                <a:solidFill>
                  <a:srgbClr val="FF0000"/>
                </a:solidFill>
                <a:latin typeface="微软雅黑" pitchFamily="34" charset="-122"/>
                <a:ea typeface="微软雅黑" pitchFamily="34" charset="-122"/>
              </a:rPr>
              <a:t>(where)</a:t>
            </a:r>
          </a:p>
          <a:p>
            <a:pPr>
              <a:lnSpc>
                <a:spcPct val="90000"/>
              </a:lnSpc>
              <a:buFont typeface="Wingdings" pitchFamily="2" charset="2"/>
              <a:buNone/>
            </a:pPr>
            <a:r>
              <a:rPr lang="zh-CN" altLang="en-US" sz="2400" dirty="0" smtClean="0">
                <a:solidFill>
                  <a:srgbClr val="FF0000"/>
                </a:solidFill>
                <a:latin typeface="微软雅黑" pitchFamily="34" charset="-122"/>
                <a:ea typeface="微软雅黑" pitchFamily="34" charset="-122"/>
              </a:rPr>
              <a:t>求和</a:t>
            </a:r>
            <a:endParaRPr lang="en-US" altLang="zh-CN" sz="2400" dirty="0" smtClean="0">
              <a:solidFill>
                <a:srgbClr val="FF0000"/>
              </a:solidFill>
              <a:latin typeface="微软雅黑" pitchFamily="34" charset="-122"/>
              <a:ea typeface="微软雅黑" pitchFamily="34" charset="-122"/>
            </a:endParaRPr>
          </a:p>
          <a:p>
            <a:pPr>
              <a:lnSpc>
                <a:spcPct val="90000"/>
              </a:lnSpc>
              <a:buFont typeface="Wingdings" pitchFamily="2" charset="2"/>
              <a:buNone/>
            </a:pPr>
            <a:r>
              <a:rPr lang="zh-CN" altLang="en-US" sz="2400" dirty="0" smtClean="0">
                <a:solidFill>
                  <a:srgbClr val="FF0000"/>
                </a:solidFill>
                <a:latin typeface="微软雅黑" pitchFamily="34" charset="-122"/>
                <a:ea typeface="微软雅黑" pitchFamily="34" charset="-122"/>
              </a:rPr>
              <a:t>聚组</a:t>
            </a:r>
            <a:endParaRPr lang="en-US" altLang="zh-CN" sz="2400" dirty="0" smtClean="0">
              <a:solidFill>
                <a:srgbClr val="FF0000"/>
              </a:solidFill>
              <a:latin typeface="微软雅黑" pitchFamily="34" charset="-122"/>
              <a:ea typeface="微软雅黑" pitchFamily="34" charset="-122"/>
            </a:endParaRPr>
          </a:p>
          <a:p>
            <a:pPr>
              <a:lnSpc>
                <a:spcPct val="90000"/>
              </a:lnSpc>
              <a:buFont typeface="Wingdings" pitchFamily="2" charset="2"/>
              <a:buNone/>
            </a:pPr>
            <a:r>
              <a:rPr lang="zh-CN" altLang="en-US" sz="2400" dirty="0" smtClean="0">
                <a:solidFill>
                  <a:srgbClr val="FF0000"/>
                </a:solidFill>
                <a:latin typeface="微软雅黑" pitchFamily="34" charset="-122"/>
                <a:ea typeface="微软雅黑" pitchFamily="34" charset="-122"/>
              </a:rPr>
              <a:t>关联</a:t>
            </a:r>
            <a:r>
              <a:rPr lang="en-US" altLang="zh-CN" sz="2400" dirty="0" smtClean="0">
                <a:solidFill>
                  <a:srgbClr val="FF0000"/>
                </a:solidFill>
                <a:latin typeface="微软雅黑" pitchFamily="34" charset="-122"/>
                <a:ea typeface="微软雅黑" pitchFamily="34" charset="-122"/>
              </a:rPr>
              <a:t>join</a:t>
            </a:r>
          </a:p>
          <a:p>
            <a:pPr>
              <a:lnSpc>
                <a:spcPct val="90000"/>
              </a:lnSpc>
              <a:buFont typeface="Wingdings" pitchFamily="2" charset="2"/>
              <a:buNone/>
            </a:pPr>
            <a:r>
              <a:rPr lang="zh-CN" altLang="en-US" sz="2400" dirty="0" smtClean="0">
                <a:solidFill>
                  <a:srgbClr val="FF0000"/>
                </a:solidFill>
                <a:latin typeface="微软雅黑" pitchFamily="34" charset="-122"/>
                <a:ea typeface="微软雅黑" pitchFamily="34" charset="-122"/>
              </a:rPr>
              <a:t>自定义函数</a:t>
            </a:r>
            <a:endParaRPr lang="en-US" altLang="zh-CN" sz="2400" dirty="0" smtClean="0">
              <a:solidFill>
                <a:srgbClr val="FF0000"/>
              </a:solidFill>
              <a:latin typeface="微软雅黑" pitchFamily="34" charset="-122"/>
              <a:ea typeface="微软雅黑" pitchFamily="34" charset="-122"/>
            </a:endParaRPr>
          </a:p>
          <a:p>
            <a:pPr>
              <a:buNone/>
            </a:pPr>
            <a:r>
              <a:rPr kumimoji="1" lang="zh-CN" altLang="en-US" sz="2400" dirty="0" smtClean="0">
                <a:solidFill>
                  <a:srgbClr val="FF0000"/>
                </a:solidFill>
                <a:latin typeface="微软雅黑" pitchFamily="34" charset="-122"/>
                <a:ea typeface="微软雅黑" pitchFamily="34" charset="-122"/>
              </a:rPr>
              <a:t>过滤网络服务器日志中的爬虫访问</a:t>
            </a:r>
            <a:endParaRPr kumimoji="1" lang="en-US" altLang="zh-CN" sz="2400" dirty="0" smtClean="0">
              <a:solidFill>
                <a:srgbClr val="FF0000"/>
              </a:solidFill>
              <a:latin typeface="微软雅黑" pitchFamily="34" charset="-122"/>
              <a:ea typeface="微软雅黑" pitchFamily="34" charset="-122"/>
            </a:endParaRPr>
          </a:p>
          <a:p>
            <a:pPr>
              <a:buNone/>
            </a:pPr>
            <a:r>
              <a:rPr kumimoji="1" lang="zh-CN" altLang="en-US" sz="2400" dirty="0" smtClean="0">
                <a:solidFill>
                  <a:srgbClr val="FF0000"/>
                </a:solidFill>
                <a:latin typeface="微软雅黑" pitchFamily="34" charset="-122"/>
                <a:ea typeface="微软雅黑" pitchFamily="34" charset="-122"/>
              </a:rPr>
              <a:t>对网络服务器日志进行会话分析</a:t>
            </a:r>
          </a:p>
          <a:p>
            <a:pPr>
              <a:lnSpc>
                <a:spcPct val="90000"/>
              </a:lnSpc>
              <a:buFont typeface="Wingdings" pitchFamily="2" charset="2"/>
              <a:buNone/>
            </a:pPr>
            <a:endParaRPr lang="zh-CN" altLang="en-US" sz="2400" dirty="0" smtClean="0">
              <a:latin typeface="微软雅黑" pitchFamily="34" charset="-122"/>
              <a:ea typeface="微软雅黑" pitchFamily="34" charset="-122"/>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应用场景</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4294967295"/>
          </p:nvPr>
        </p:nvSpPr>
        <p:spPr>
          <a:xfrm>
            <a:off x="500034" y="2139702"/>
            <a:ext cx="8229600" cy="1111894"/>
          </a:xfrm>
        </p:spPr>
        <p:txBody>
          <a:bodyPr/>
          <a:lstStyle/>
          <a:p>
            <a:r>
              <a:rPr lang="en-US" altLang="zh-CN" sz="2400" dirty="0" smtClean="0">
                <a:latin typeface="Times New Roman" pitchFamily="18" charset="0"/>
                <a:cs typeface="Times New Roman" pitchFamily="18" charset="0"/>
              </a:rPr>
              <a:t>SQL: SELECT </a:t>
            </a:r>
            <a:r>
              <a:rPr lang="en-US" altLang="zh-CN" sz="2400" dirty="0" smtClean="0">
                <a:solidFill>
                  <a:srgbClr val="558ED5"/>
                </a:solidFill>
                <a:latin typeface="Times New Roman" pitchFamily="18" charset="0"/>
                <a:cs typeface="Times New Roman" pitchFamily="18" charset="0"/>
              </a:rPr>
              <a:t>category</a:t>
            </a:r>
            <a:r>
              <a:rPr lang="en-US" altLang="zh-CN" sz="2400" dirty="0" smtClean="0">
                <a:latin typeface="Times New Roman" pitchFamily="18" charset="0"/>
                <a:cs typeface="Times New Roman" pitchFamily="18" charset="0"/>
              </a:rPr>
              <a:t>, AVG(</a:t>
            </a:r>
            <a:r>
              <a:rPr lang="en-US" altLang="zh-CN" sz="2400" dirty="0" err="1" smtClean="0">
                <a:solidFill>
                  <a:srgbClr val="558ED5"/>
                </a:solidFill>
                <a:latin typeface="Times New Roman" pitchFamily="18" charset="0"/>
                <a:cs typeface="Times New Roman" pitchFamily="18" charset="0"/>
              </a:rPr>
              <a:t>pagerank</a:t>
            </a:r>
            <a:r>
              <a:rPr lang="en-US" altLang="zh-CN" sz="2400" dirty="0" smtClean="0">
                <a:latin typeface="Times New Roman" pitchFamily="18" charset="0"/>
                <a:cs typeface="Times New Roman" pitchFamily="18" charset="0"/>
              </a:rPr>
              <a:t>) </a:t>
            </a:r>
            <a:br>
              <a:rPr lang="en-US" altLang="zh-CN" sz="2400" dirty="0" smtClean="0">
                <a:latin typeface="Times New Roman" pitchFamily="18" charset="0"/>
                <a:cs typeface="Times New Roman" pitchFamily="18" charset="0"/>
              </a:rPr>
            </a:br>
            <a:r>
              <a:rPr lang="en-US" altLang="zh-CN" sz="2400" dirty="0" smtClean="0">
                <a:latin typeface="Times New Roman" pitchFamily="18" charset="0"/>
                <a:cs typeface="Times New Roman" pitchFamily="18" charset="0"/>
              </a:rPr>
              <a:t>FROM </a:t>
            </a:r>
            <a:r>
              <a:rPr lang="en-US" altLang="zh-CN" sz="2400" dirty="0" err="1" smtClean="0">
                <a:latin typeface="Times New Roman" pitchFamily="18" charset="0"/>
                <a:cs typeface="Times New Roman" pitchFamily="18" charset="0"/>
              </a:rPr>
              <a:t>url</a:t>
            </a:r>
            <a:r>
              <a:rPr lang="en-US" altLang="zh-CN" sz="2400" dirty="0" smtClean="0">
                <a:latin typeface="Times New Roman" pitchFamily="18" charset="0"/>
                <a:cs typeface="Times New Roman" pitchFamily="18" charset="0"/>
              </a:rPr>
              <a:t>-table WHERE </a:t>
            </a:r>
            <a:r>
              <a:rPr lang="en-US" altLang="zh-CN" sz="2400" dirty="0" err="1" smtClean="0">
                <a:solidFill>
                  <a:srgbClr val="558ED5"/>
                </a:solidFill>
                <a:latin typeface="Times New Roman" pitchFamily="18" charset="0"/>
                <a:cs typeface="Times New Roman" pitchFamily="18" charset="0"/>
              </a:rPr>
              <a:t>pagerank</a:t>
            </a:r>
            <a:r>
              <a:rPr lang="en-US" altLang="zh-CN" sz="2400" dirty="0" smtClean="0">
                <a:solidFill>
                  <a:srgbClr val="558ED5"/>
                </a:solidFill>
                <a:latin typeface="Times New Roman" pitchFamily="18" charset="0"/>
                <a:cs typeface="Times New Roman" pitchFamily="18" charset="0"/>
              </a:rPr>
              <a:t> &gt; 0.2 </a:t>
            </a:r>
            <a:r>
              <a:rPr lang="en-US" altLang="zh-CN" sz="2400" dirty="0" smtClean="0">
                <a:latin typeface="Times New Roman" pitchFamily="18" charset="0"/>
                <a:cs typeface="Times New Roman" pitchFamily="18" charset="0"/>
              </a:rPr>
              <a:t/>
            </a:r>
            <a:br>
              <a:rPr lang="en-US" altLang="zh-CN" sz="2400" dirty="0" smtClean="0">
                <a:latin typeface="Times New Roman" pitchFamily="18" charset="0"/>
                <a:cs typeface="Times New Roman" pitchFamily="18" charset="0"/>
              </a:rPr>
            </a:br>
            <a:r>
              <a:rPr lang="en-US" altLang="zh-CN" sz="2400" dirty="0" smtClean="0">
                <a:latin typeface="Times New Roman" pitchFamily="18" charset="0"/>
                <a:cs typeface="Times New Roman" pitchFamily="18" charset="0"/>
              </a:rPr>
              <a:t>GROUP BY </a:t>
            </a:r>
            <a:r>
              <a:rPr lang="en-US" altLang="zh-CN" sz="2400" dirty="0" smtClean="0">
                <a:solidFill>
                  <a:srgbClr val="558ED5"/>
                </a:solidFill>
                <a:latin typeface="Times New Roman" pitchFamily="18" charset="0"/>
                <a:cs typeface="Times New Roman" pitchFamily="18" charset="0"/>
              </a:rPr>
              <a:t>category</a:t>
            </a:r>
            <a:r>
              <a:rPr lang="en-US" altLang="zh-CN" sz="2400" dirty="0" smtClean="0">
                <a:latin typeface="Times New Roman" pitchFamily="18" charset="0"/>
                <a:cs typeface="Times New Roman" pitchFamily="18" charset="0"/>
              </a:rPr>
              <a:t> HAVING </a:t>
            </a:r>
            <a:r>
              <a:rPr lang="en-US" altLang="zh-CN" sz="2400" dirty="0" smtClean="0">
                <a:solidFill>
                  <a:srgbClr val="558ED5"/>
                </a:solidFill>
                <a:latin typeface="Times New Roman" pitchFamily="18" charset="0"/>
                <a:cs typeface="Times New Roman" pitchFamily="18" charset="0"/>
              </a:rPr>
              <a:t>count (*) &gt; 10^6</a:t>
            </a:r>
          </a:p>
          <a:p>
            <a:endParaRPr lang="en-US" altLang="zh-CN" sz="2400" dirty="0" smtClean="0">
              <a:latin typeface="Times New Roman" pitchFamily="18" charset="0"/>
              <a:cs typeface="Times New Roman" pitchFamily="18" charset="0"/>
            </a:endParaRPr>
          </a:p>
        </p:txBody>
      </p:sp>
      <p:sp>
        <p:nvSpPr>
          <p:cNvPr id="12"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endParaRPr lang="en-US" altLang="zh-CN" sz="3200" b="1" dirty="0">
              <a:solidFill>
                <a:srgbClr val="0070C0"/>
              </a:solidFill>
              <a:latin typeface="Verdana" pitchFamily="34" charset="0"/>
              <a:ea typeface="微软雅黑" pitchFamily="34" charset="-122"/>
              <a:cs typeface="Verdana" pitchFamily="34" charset="0"/>
            </a:endParaRPr>
          </a:p>
        </p:txBody>
      </p:sp>
      <p:sp>
        <p:nvSpPr>
          <p:cNvPr id="13" name="矩形 12"/>
          <p:cNvSpPr/>
          <p:nvPr/>
        </p:nvSpPr>
        <p:spPr>
          <a:xfrm>
            <a:off x="611560" y="843558"/>
            <a:ext cx="7956376" cy="646331"/>
          </a:xfrm>
          <a:prstGeom prst="rect">
            <a:avLst/>
          </a:prstGeom>
        </p:spPr>
        <p:txBody>
          <a:bodyPr wrap="square">
            <a:spAutoFit/>
          </a:bodyPr>
          <a:lstStyle/>
          <a:p>
            <a:pPr>
              <a:buFont typeface="Wingdings" pitchFamily="2" charset="2"/>
              <a:buNone/>
            </a:pPr>
            <a:r>
              <a:rPr lang="zh-CN" altLang="en-US" dirty="0" smtClean="0">
                <a:latin typeface="微软雅黑" pitchFamily="34" charset="-122"/>
                <a:ea typeface="微软雅黑" pitchFamily="34" charset="-122"/>
              </a:rPr>
              <a:t>假设有一个表</a:t>
            </a:r>
            <a:r>
              <a:rPr lang="en-US" altLang="zh-CN" dirty="0" err="1" smtClean="0">
                <a:latin typeface="微软雅黑" pitchFamily="34" charset="-122"/>
                <a:ea typeface="微软雅黑" pitchFamily="34" charset="-122"/>
              </a:rPr>
              <a:t>urls</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url,category,pagerank</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SQL</a:t>
            </a:r>
            <a:r>
              <a:rPr lang="zh-CN" altLang="en-US" dirty="0" smtClean="0">
                <a:latin typeface="微软雅黑" pitchFamily="34" charset="-122"/>
                <a:ea typeface="微软雅黑" pitchFamily="34" charset="-122"/>
              </a:rPr>
              <a:t>查询（实现对有足够多的分类和高</a:t>
            </a:r>
            <a:r>
              <a:rPr lang="en-US" altLang="zh-CN" dirty="0" err="1" smtClean="0">
                <a:latin typeface="微软雅黑" pitchFamily="34" charset="-122"/>
                <a:ea typeface="微软雅黑" pitchFamily="34" charset="-122"/>
              </a:rPr>
              <a:t>pagerank</a:t>
            </a:r>
            <a:r>
              <a:rPr lang="zh-CN" altLang="en-US" dirty="0" smtClean="0">
                <a:latin typeface="微软雅黑" pitchFamily="34" charset="-122"/>
                <a:ea typeface="微软雅黑" pitchFamily="34" charset="-122"/>
              </a:rPr>
              <a:t>的数据项的查询）。</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nvPr>
        </p:nvGraphicFramePr>
        <p:xfrm>
          <a:off x="500034" y="750082"/>
          <a:ext cx="8305800" cy="2857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txBox="1">
            <a:spLocks noGrp="1"/>
          </p:cNvSpPr>
          <p:nvPr/>
        </p:nvSpPr>
        <p:spPr>
          <a:xfrm>
            <a:off x="6553200" y="4767263"/>
            <a:ext cx="2133600" cy="273844"/>
          </a:xfrm>
          <a:prstGeom prst="rect">
            <a:avLst/>
          </a:prstGeom>
          <a:noFill/>
        </p:spPr>
        <p:txBody>
          <a:bodyPr anchor="ctr"/>
          <a:lstStyle/>
          <a:p>
            <a:pPr algn="r" fontAlgn="auto">
              <a:spcBef>
                <a:spcPts val="0"/>
              </a:spcBef>
              <a:spcAft>
                <a:spcPts val="0"/>
              </a:spcAft>
              <a:defRPr/>
            </a:pPr>
            <a:fld id="{B6184DBC-B100-4C0D-AFAB-A0D2244857F4}" type="slidenum">
              <a:rPr lang="en-US" sz="1200">
                <a:solidFill>
                  <a:schemeClr val="tx1">
                    <a:tint val="75000"/>
                  </a:schemeClr>
                </a:solidFill>
                <a:latin typeface="+mn-lt"/>
                <a:ea typeface="+mn-ea"/>
              </a:rPr>
              <a:pPr algn="r" fontAlgn="auto">
                <a:spcBef>
                  <a:spcPts val="0"/>
                </a:spcBef>
                <a:spcAft>
                  <a:spcPts val="0"/>
                </a:spcAft>
                <a:defRPr/>
              </a:pPr>
              <a:t>14</a:t>
            </a:fld>
            <a:endParaRPr lang="en-US" sz="1200">
              <a:solidFill>
                <a:schemeClr val="tx1">
                  <a:tint val="75000"/>
                </a:schemeClr>
              </a:solidFill>
              <a:latin typeface="+mn-lt"/>
              <a:ea typeface="+mn-ea"/>
            </a:endParaRPr>
          </a:p>
        </p:txBody>
      </p:sp>
      <p:sp>
        <p:nvSpPr>
          <p:cNvPr id="8"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 Latin Solution</a:t>
            </a:r>
            <a:endParaRPr lang="en-US" altLang="zh-CN" sz="3200" b="1" dirty="0">
              <a:solidFill>
                <a:srgbClr val="0070C0"/>
              </a:solidFill>
              <a:latin typeface="Verdana" pitchFamily="34" charset="0"/>
              <a:ea typeface="微软雅黑" pitchFamily="34" charset="-122"/>
              <a:cs typeface="Verdana" pitchFamily="34" charset="0"/>
            </a:endParaRPr>
          </a:p>
        </p:txBody>
      </p:sp>
      <p:sp>
        <p:nvSpPr>
          <p:cNvPr id="9" name="Rounded Rectangle 4"/>
          <p:cNvSpPr/>
          <p:nvPr/>
        </p:nvSpPr>
        <p:spPr>
          <a:xfrm>
            <a:off x="357158" y="4143392"/>
            <a:ext cx="1447800" cy="457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US" dirty="0" smtClean="0"/>
              <a:t>pig </a:t>
            </a:r>
            <a:r>
              <a:rPr lang="en-US" dirty="0"/>
              <a:t>Latin</a:t>
            </a:r>
          </a:p>
        </p:txBody>
      </p:sp>
      <p:sp>
        <p:nvSpPr>
          <p:cNvPr id="10" name="Rounded Rectangle 5"/>
          <p:cNvSpPr/>
          <p:nvPr/>
        </p:nvSpPr>
        <p:spPr>
          <a:xfrm>
            <a:off x="2786050" y="3929078"/>
            <a:ext cx="1295400" cy="85725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fontAlgn="auto">
              <a:spcBef>
                <a:spcPts val="0"/>
              </a:spcBef>
              <a:spcAft>
                <a:spcPts val="0"/>
              </a:spcAft>
              <a:defRPr/>
            </a:pPr>
            <a:r>
              <a:rPr lang="en-US" dirty="0" smtClean="0"/>
              <a:t>pig</a:t>
            </a:r>
            <a:endParaRPr lang="en-US" dirty="0"/>
          </a:p>
          <a:p>
            <a:pPr fontAlgn="auto">
              <a:spcBef>
                <a:spcPts val="0"/>
              </a:spcBef>
              <a:spcAft>
                <a:spcPts val="0"/>
              </a:spcAft>
              <a:defRPr/>
            </a:pPr>
            <a:r>
              <a:rPr lang="en-US" dirty="0"/>
              <a:t>System</a:t>
            </a:r>
          </a:p>
        </p:txBody>
      </p:sp>
      <p:sp>
        <p:nvSpPr>
          <p:cNvPr id="11" name="Rounded Rectangle 6"/>
          <p:cNvSpPr/>
          <p:nvPr/>
        </p:nvSpPr>
        <p:spPr>
          <a:xfrm>
            <a:off x="4929190" y="4143392"/>
            <a:ext cx="1447800" cy="457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fontAlgn="auto">
              <a:spcBef>
                <a:spcPts val="0"/>
              </a:spcBef>
              <a:spcAft>
                <a:spcPts val="0"/>
              </a:spcAft>
              <a:defRPr/>
            </a:pPr>
            <a:r>
              <a:rPr lang="en-US" dirty="0" err="1"/>
              <a:t>MapReduce</a:t>
            </a:r>
            <a:endParaRPr lang="en-US" dirty="0"/>
          </a:p>
        </p:txBody>
      </p:sp>
      <p:sp>
        <p:nvSpPr>
          <p:cNvPr id="12" name="Rounded Rectangle 7"/>
          <p:cNvSpPr/>
          <p:nvPr/>
        </p:nvSpPr>
        <p:spPr>
          <a:xfrm>
            <a:off x="7000892" y="3929078"/>
            <a:ext cx="1295400" cy="85725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fontAlgn="auto">
              <a:spcBef>
                <a:spcPts val="0"/>
              </a:spcBef>
              <a:spcAft>
                <a:spcPts val="0"/>
              </a:spcAft>
              <a:defRPr/>
            </a:pPr>
            <a:r>
              <a:rPr lang="en-US" dirty="0" err="1"/>
              <a:t>Hadoop</a:t>
            </a:r>
            <a:endParaRPr lang="en-US" dirty="0"/>
          </a:p>
        </p:txBody>
      </p:sp>
      <p:cxnSp>
        <p:nvCxnSpPr>
          <p:cNvPr id="13" name="Straight Arrow Connector 9"/>
          <p:cNvCxnSpPr>
            <a:stCxn id="9" idx="3"/>
            <a:endCxn id="10" idx="1"/>
          </p:cNvCxnSpPr>
          <p:nvPr/>
        </p:nvCxnSpPr>
        <p:spPr>
          <a:xfrm flipV="1">
            <a:off x="1804958" y="4357703"/>
            <a:ext cx="981092" cy="142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0"/>
          <p:cNvCxnSpPr>
            <a:stCxn id="10" idx="3"/>
            <a:endCxn id="11" idx="1"/>
          </p:cNvCxnSpPr>
          <p:nvPr/>
        </p:nvCxnSpPr>
        <p:spPr>
          <a:xfrm>
            <a:off x="4081450" y="4357703"/>
            <a:ext cx="847740" cy="142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3"/>
          <p:cNvCxnSpPr>
            <a:stCxn id="11" idx="3"/>
            <a:endCxn id="12" idx="1"/>
          </p:cNvCxnSpPr>
          <p:nvPr/>
        </p:nvCxnSpPr>
        <p:spPr>
          <a:xfrm flipV="1">
            <a:off x="6376990" y="4357703"/>
            <a:ext cx="623902" cy="142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4294967295"/>
          </p:nvPr>
        </p:nvSpPr>
        <p:spPr>
          <a:xfrm>
            <a:off x="428596" y="696503"/>
            <a:ext cx="8229600" cy="3394472"/>
          </a:xfrm>
        </p:spPr>
        <p:txBody>
          <a:bodyPr/>
          <a:lstStyle/>
          <a:p>
            <a:r>
              <a:rPr lang="en-US" altLang="zh-CN" dirty="0" smtClean="0">
                <a:latin typeface="Times New Roman" pitchFamily="18" charset="0"/>
                <a:cs typeface="Times New Roman" pitchFamily="18" charset="0"/>
              </a:rPr>
              <a:t>Find users who tend to visit “good” pages</a:t>
            </a:r>
          </a:p>
        </p:txBody>
      </p:sp>
      <p:sp>
        <p:nvSpPr>
          <p:cNvPr id="4" name="Slide Number Placeholder 3"/>
          <p:cNvSpPr txBox="1">
            <a:spLocks noGrp="1"/>
          </p:cNvSpPr>
          <p:nvPr/>
        </p:nvSpPr>
        <p:spPr>
          <a:xfrm>
            <a:off x="6553200" y="4767263"/>
            <a:ext cx="2133600" cy="273844"/>
          </a:xfrm>
          <a:prstGeom prst="rect">
            <a:avLst/>
          </a:prstGeom>
          <a:noFill/>
        </p:spPr>
        <p:txBody>
          <a:bodyPr anchor="ctr"/>
          <a:lstStyle/>
          <a:p>
            <a:pPr algn="r" fontAlgn="auto">
              <a:spcBef>
                <a:spcPts val="0"/>
              </a:spcBef>
              <a:spcAft>
                <a:spcPts val="0"/>
              </a:spcAft>
              <a:defRPr/>
            </a:pPr>
            <a:fld id="{1453C3B2-E6E5-401E-A0FB-AB49A34FEBDA}" type="slidenum">
              <a:rPr lang="en-US" sz="1200">
                <a:solidFill>
                  <a:schemeClr val="tx1">
                    <a:tint val="75000"/>
                  </a:schemeClr>
                </a:solidFill>
                <a:latin typeface="+mn-lt"/>
                <a:ea typeface="+mn-ea"/>
              </a:rPr>
              <a:pPr algn="r" fontAlgn="auto">
                <a:spcBef>
                  <a:spcPts val="0"/>
                </a:spcBef>
                <a:spcAft>
                  <a:spcPts val="0"/>
                </a:spcAft>
                <a:defRPr/>
              </a:pPr>
              <a:t>15</a:t>
            </a:fld>
            <a:endParaRPr lang="en-US" sz="1200">
              <a:solidFill>
                <a:schemeClr val="tx1">
                  <a:tint val="75000"/>
                </a:schemeClr>
              </a:solidFill>
              <a:latin typeface="+mn-lt"/>
              <a:ea typeface="+mn-ea"/>
            </a:endParaRPr>
          </a:p>
        </p:txBody>
      </p:sp>
      <p:grpSp>
        <p:nvGrpSpPr>
          <p:cNvPr id="2" name="Group 3"/>
          <p:cNvGrpSpPr>
            <a:grpSpLocks/>
          </p:cNvGrpSpPr>
          <p:nvPr/>
        </p:nvGrpSpPr>
        <p:grpSpPr bwMode="auto">
          <a:xfrm>
            <a:off x="395536" y="1419622"/>
            <a:ext cx="5010150" cy="3493294"/>
            <a:chOff x="576" y="378"/>
            <a:chExt cx="3156" cy="2934"/>
          </a:xfrm>
        </p:grpSpPr>
        <p:sp>
          <p:nvSpPr>
            <p:cNvPr id="36870" name="Text Box 4"/>
            <p:cNvSpPr txBox="1">
              <a:spLocks noChangeArrowheads="1"/>
            </p:cNvSpPr>
            <p:nvPr/>
          </p:nvSpPr>
          <p:spPr bwMode="auto">
            <a:xfrm>
              <a:off x="576" y="906"/>
              <a:ext cx="1581" cy="439"/>
            </a:xfrm>
            <a:prstGeom prst="rect">
              <a:avLst/>
            </a:prstGeom>
            <a:solidFill>
              <a:srgbClr val="EFEFEF"/>
            </a:solidFill>
            <a:ln w="9525">
              <a:solidFill>
                <a:schemeClr val="tx1"/>
              </a:solidFill>
              <a:miter lim="800000"/>
              <a:headEnd/>
              <a:tailEnd/>
            </a:ln>
          </p:spPr>
          <p:txBody>
            <a:bodyPr wrap="none">
              <a:spAutoFit/>
            </a:bodyPr>
            <a:lstStyle/>
            <a:p>
              <a:pPr algn="l"/>
              <a:r>
                <a:rPr lang="en-US" altLang="zh-CN" sz="1400" u="sng">
                  <a:latin typeface="Calibri" pitchFamily="34" charset="0"/>
                </a:rPr>
                <a:t>Transform</a:t>
              </a:r>
              <a:endParaRPr lang="en-US" altLang="zh-CN" sz="1400">
                <a:latin typeface="Calibri" pitchFamily="34" charset="0"/>
              </a:endParaRPr>
            </a:p>
            <a:p>
              <a:pPr algn="l"/>
              <a:r>
                <a:rPr lang="en-US" altLang="zh-CN" sz="1400">
                  <a:latin typeface="Calibri" pitchFamily="34" charset="0"/>
                </a:rPr>
                <a:t>to (user, Canonicalize(url), time)</a:t>
              </a:r>
            </a:p>
          </p:txBody>
        </p:sp>
        <p:sp>
          <p:nvSpPr>
            <p:cNvPr id="36871" name="Text Box 5"/>
            <p:cNvSpPr txBox="1">
              <a:spLocks noChangeArrowheads="1"/>
            </p:cNvSpPr>
            <p:nvPr/>
          </p:nvSpPr>
          <p:spPr bwMode="auto">
            <a:xfrm>
              <a:off x="2678" y="378"/>
              <a:ext cx="1054" cy="439"/>
            </a:xfrm>
            <a:prstGeom prst="rect">
              <a:avLst/>
            </a:prstGeom>
            <a:solidFill>
              <a:srgbClr val="EFEFEF"/>
            </a:solidFill>
            <a:ln w="9525">
              <a:solidFill>
                <a:schemeClr val="tx1"/>
              </a:solidFill>
              <a:miter lim="800000"/>
              <a:headEnd/>
              <a:tailEnd/>
            </a:ln>
          </p:spPr>
          <p:txBody>
            <a:bodyPr wrap="none">
              <a:spAutoFit/>
            </a:bodyPr>
            <a:lstStyle/>
            <a:p>
              <a:pPr algn="l"/>
              <a:r>
                <a:rPr lang="en-US" altLang="zh-CN" sz="1400" u="sng">
                  <a:latin typeface="Calibri" pitchFamily="34" charset="0"/>
                </a:rPr>
                <a:t>Load</a:t>
              </a:r>
            </a:p>
            <a:p>
              <a:pPr algn="l"/>
              <a:r>
                <a:rPr lang="en-US" altLang="zh-CN" sz="1400">
                  <a:latin typeface="Calibri" pitchFamily="34" charset="0"/>
                </a:rPr>
                <a:t>Pages(url, pagerank)</a:t>
              </a:r>
            </a:p>
          </p:txBody>
        </p:sp>
        <p:sp>
          <p:nvSpPr>
            <p:cNvPr id="36872" name="Text Box 6"/>
            <p:cNvSpPr txBox="1">
              <a:spLocks noChangeArrowheads="1"/>
            </p:cNvSpPr>
            <p:nvPr/>
          </p:nvSpPr>
          <p:spPr bwMode="auto">
            <a:xfrm>
              <a:off x="816" y="378"/>
              <a:ext cx="1063" cy="439"/>
            </a:xfrm>
            <a:prstGeom prst="rect">
              <a:avLst/>
            </a:prstGeom>
            <a:solidFill>
              <a:srgbClr val="EFEFEF"/>
            </a:solidFill>
            <a:ln w="9525">
              <a:solidFill>
                <a:schemeClr val="tx1"/>
              </a:solidFill>
              <a:miter lim="800000"/>
              <a:headEnd/>
              <a:tailEnd/>
            </a:ln>
          </p:spPr>
          <p:txBody>
            <a:bodyPr wrap="none">
              <a:spAutoFit/>
            </a:bodyPr>
            <a:lstStyle/>
            <a:p>
              <a:pPr algn="l"/>
              <a:r>
                <a:rPr lang="en-US" altLang="zh-CN" sz="1400" u="sng" dirty="0">
                  <a:latin typeface="Calibri" pitchFamily="34" charset="0"/>
                </a:rPr>
                <a:t>Load</a:t>
              </a:r>
            </a:p>
            <a:p>
              <a:pPr algn="l"/>
              <a:r>
                <a:rPr lang="en-US" altLang="zh-CN" sz="1400" dirty="0">
                  <a:latin typeface="Calibri" pitchFamily="34" charset="0"/>
                </a:rPr>
                <a:t>Visits(user, </a:t>
              </a:r>
              <a:r>
                <a:rPr lang="en-US" altLang="zh-CN" sz="1400" dirty="0" err="1">
                  <a:latin typeface="Calibri" pitchFamily="34" charset="0"/>
                </a:rPr>
                <a:t>url</a:t>
              </a:r>
              <a:r>
                <a:rPr lang="en-US" altLang="zh-CN" sz="1400" dirty="0">
                  <a:latin typeface="Calibri" pitchFamily="34" charset="0"/>
                </a:rPr>
                <a:t>, time)</a:t>
              </a:r>
            </a:p>
          </p:txBody>
        </p:sp>
        <p:sp>
          <p:nvSpPr>
            <p:cNvPr id="36873" name="Line 7"/>
            <p:cNvSpPr>
              <a:spLocks noChangeShapeType="1"/>
            </p:cNvSpPr>
            <p:nvPr/>
          </p:nvSpPr>
          <p:spPr bwMode="auto">
            <a:xfrm flipH="1" flipV="1">
              <a:off x="3168" y="672"/>
              <a:ext cx="0" cy="672"/>
            </a:xfrm>
            <a:prstGeom prst="line">
              <a:avLst/>
            </a:prstGeom>
            <a:noFill/>
            <a:ln w="28575">
              <a:solidFill>
                <a:schemeClr val="tx1"/>
              </a:solidFill>
              <a:round/>
              <a:headEnd/>
              <a:tailEnd/>
            </a:ln>
          </p:spPr>
          <p:txBody>
            <a:bodyPr wrap="none" anchor="ctr"/>
            <a:lstStyle/>
            <a:p>
              <a:endParaRPr lang="zh-CN" altLang="en-US"/>
            </a:p>
          </p:txBody>
        </p:sp>
        <p:sp>
          <p:nvSpPr>
            <p:cNvPr id="36874" name="Line 8"/>
            <p:cNvSpPr>
              <a:spLocks noChangeShapeType="1"/>
            </p:cNvSpPr>
            <p:nvPr/>
          </p:nvSpPr>
          <p:spPr bwMode="auto">
            <a:xfrm>
              <a:off x="1488" y="1344"/>
              <a:ext cx="768"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6875" name="Line 9"/>
            <p:cNvSpPr>
              <a:spLocks noChangeShapeType="1"/>
            </p:cNvSpPr>
            <p:nvPr/>
          </p:nvSpPr>
          <p:spPr bwMode="auto">
            <a:xfrm flipH="1" flipV="1">
              <a:off x="1488" y="1200"/>
              <a:ext cx="0" cy="144"/>
            </a:xfrm>
            <a:prstGeom prst="line">
              <a:avLst/>
            </a:prstGeom>
            <a:noFill/>
            <a:ln w="28575">
              <a:solidFill>
                <a:schemeClr val="tx1"/>
              </a:solidFill>
              <a:round/>
              <a:headEnd/>
              <a:tailEnd/>
            </a:ln>
          </p:spPr>
          <p:txBody>
            <a:bodyPr wrap="none" anchor="ctr"/>
            <a:lstStyle/>
            <a:p>
              <a:endParaRPr lang="zh-CN" altLang="en-US"/>
            </a:p>
          </p:txBody>
        </p:sp>
        <p:sp>
          <p:nvSpPr>
            <p:cNvPr id="36876" name="Line 10"/>
            <p:cNvSpPr>
              <a:spLocks noChangeShapeType="1"/>
            </p:cNvSpPr>
            <p:nvPr/>
          </p:nvSpPr>
          <p:spPr bwMode="auto">
            <a:xfrm>
              <a:off x="2448" y="3072"/>
              <a:ext cx="0"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6877" name="Line 11"/>
            <p:cNvSpPr>
              <a:spLocks noChangeShapeType="1"/>
            </p:cNvSpPr>
            <p:nvPr/>
          </p:nvSpPr>
          <p:spPr bwMode="auto">
            <a:xfrm>
              <a:off x="2448" y="2538"/>
              <a:ext cx="0"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6878" name="Line 12"/>
            <p:cNvSpPr>
              <a:spLocks noChangeShapeType="1"/>
            </p:cNvSpPr>
            <p:nvPr/>
          </p:nvSpPr>
          <p:spPr bwMode="auto">
            <a:xfrm>
              <a:off x="2448" y="2010"/>
              <a:ext cx="0"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6879" name="Line 13"/>
            <p:cNvSpPr>
              <a:spLocks noChangeShapeType="1"/>
            </p:cNvSpPr>
            <p:nvPr/>
          </p:nvSpPr>
          <p:spPr bwMode="auto">
            <a:xfrm>
              <a:off x="2448" y="1488"/>
              <a:ext cx="0"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6880" name="Text Box 14"/>
            <p:cNvSpPr txBox="1">
              <a:spLocks noChangeArrowheads="1"/>
            </p:cNvSpPr>
            <p:nvPr/>
          </p:nvSpPr>
          <p:spPr bwMode="auto">
            <a:xfrm>
              <a:off x="2256" y="1200"/>
              <a:ext cx="474" cy="439"/>
            </a:xfrm>
            <a:prstGeom prst="rect">
              <a:avLst/>
            </a:prstGeom>
            <a:solidFill>
              <a:srgbClr val="EFEFEF"/>
            </a:solidFill>
            <a:ln w="9525">
              <a:solidFill>
                <a:schemeClr val="tx1"/>
              </a:solidFill>
              <a:miter lim="800000"/>
              <a:headEnd/>
              <a:tailEnd/>
            </a:ln>
          </p:spPr>
          <p:txBody>
            <a:bodyPr wrap="none">
              <a:spAutoFit/>
            </a:bodyPr>
            <a:lstStyle/>
            <a:p>
              <a:pPr algn="l"/>
              <a:r>
                <a:rPr lang="en-US" altLang="zh-CN" sz="1400" u="sng">
                  <a:latin typeface="Calibri" pitchFamily="34" charset="0"/>
                </a:rPr>
                <a:t>Join</a:t>
              </a:r>
              <a:endParaRPr lang="en-US" altLang="zh-CN" sz="1400">
                <a:latin typeface="Calibri" pitchFamily="34" charset="0"/>
              </a:endParaRPr>
            </a:p>
            <a:p>
              <a:pPr algn="l"/>
              <a:r>
                <a:rPr lang="en-US" altLang="zh-CN" sz="1400">
                  <a:latin typeface="Calibri" pitchFamily="34" charset="0"/>
                </a:rPr>
                <a:t>url = url</a:t>
              </a:r>
            </a:p>
          </p:txBody>
        </p:sp>
        <p:sp>
          <p:nvSpPr>
            <p:cNvPr id="36881" name="Text Box 15"/>
            <p:cNvSpPr txBox="1">
              <a:spLocks noChangeArrowheads="1"/>
            </p:cNvSpPr>
            <p:nvPr/>
          </p:nvSpPr>
          <p:spPr bwMode="auto">
            <a:xfrm>
              <a:off x="2256" y="1722"/>
              <a:ext cx="452" cy="439"/>
            </a:xfrm>
            <a:prstGeom prst="rect">
              <a:avLst/>
            </a:prstGeom>
            <a:solidFill>
              <a:srgbClr val="EFEFEF"/>
            </a:solidFill>
            <a:ln w="9525">
              <a:solidFill>
                <a:schemeClr val="tx1"/>
              </a:solidFill>
              <a:miter lim="800000"/>
              <a:headEnd/>
              <a:tailEnd/>
            </a:ln>
          </p:spPr>
          <p:txBody>
            <a:bodyPr wrap="none">
              <a:spAutoFit/>
            </a:bodyPr>
            <a:lstStyle/>
            <a:p>
              <a:pPr algn="l"/>
              <a:r>
                <a:rPr lang="en-US" altLang="zh-CN" sz="1400" u="sng">
                  <a:latin typeface="Calibri" pitchFamily="34" charset="0"/>
                </a:rPr>
                <a:t>Group</a:t>
              </a:r>
              <a:endParaRPr lang="en-US" altLang="zh-CN" sz="1400">
                <a:latin typeface="Calibri" pitchFamily="34" charset="0"/>
              </a:endParaRPr>
            </a:p>
            <a:p>
              <a:pPr algn="l"/>
              <a:r>
                <a:rPr lang="en-US" altLang="zh-CN" sz="1400">
                  <a:latin typeface="Calibri" pitchFamily="34" charset="0"/>
                </a:rPr>
                <a:t>by user</a:t>
              </a:r>
            </a:p>
          </p:txBody>
        </p:sp>
        <p:sp>
          <p:nvSpPr>
            <p:cNvPr id="36882" name="Text Box 16"/>
            <p:cNvSpPr txBox="1">
              <a:spLocks noChangeArrowheads="1"/>
            </p:cNvSpPr>
            <p:nvPr/>
          </p:nvSpPr>
          <p:spPr bwMode="auto">
            <a:xfrm>
              <a:off x="1584" y="2244"/>
              <a:ext cx="1842" cy="439"/>
            </a:xfrm>
            <a:prstGeom prst="rect">
              <a:avLst/>
            </a:prstGeom>
            <a:solidFill>
              <a:srgbClr val="EFEFEF"/>
            </a:solidFill>
            <a:ln w="9525">
              <a:solidFill>
                <a:schemeClr val="tx1"/>
              </a:solidFill>
              <a:miter lim="800000"/>
              <a:headEnd/>
              <a:tailEnd/>
            </a:ln>
          </p:spPr>
          <p:txBody>
            <a:bodyPr wrap="none">
              <a:spAutoFit/>
            </a:bodyPr>
            <a:lstStyle/>
            <a:p>
              <a:pPr algn="l"/>
              <a:r>
                <a:rPr lang="en-US" altLang="zh-CN" sz="1400" u="sng">
                  <a:latin typeface="Calibri" pitchFamily="34" charset="0"/>
                </a:rPr>
                <a:t>Transform</a:t>
              </a:r>
              <a:endParaRPr lang="en-US" altLang="zh-CN" sz="1400">
                <a:latin typeface="Calibri" pitchFamily="34" charset="0"/>
              </a:endParaRPr>
            </a:p>
            <a:p>
              <a:pPr algn="l"/>
              <a:r>
                <a:rPr lang="en-US" altLang="zh-CN" sz="1400">
                  <a:latin typeface="Calibri" pitchFamily="34" charset="0"/>
                </a:rPr>
                <a:t>to (user, Average(pagerank) as avgPR)</a:t>
              </a:r>
            </a:p>
          </p:txBody>
        </p:sp>
        <p:sp>
          <p:nvSpPr>
            <p:cNvPr id="36883" name="Text Box 17"/>
            <p:cNvSpPr txBox="1">
              <a:spLocks noChangeArrowheads="1"/>
            </p:cNvSpPr>
            <p:nvPr/>
          </p:nvSpPr>
          <p:spPr bwMode="auto">
            <a:xfrm>
              <a:off x="2131" y="2778"/>
              <a:ext cx="643" cy="439"/>
            </a:xfrm>
            <a:prstGeom prst="rect">
              <a:avLst/>
            </a:prstGeom>
            <a:solidFill>
              <a:srgbClr val="EFEFEF"/>
            </a:solidFill>
            <a:ln w="9525">
              <a:solidFill>
                <a:schemeClr val="tx1"/>
              </a:solidFill>
              <a:miter lim="800000"/>
              <a:headEnd/>
              <a:tailEnd/>
            </a:ln>
          </p:spPr>
          <p:txBody>
            <a:bodyPr wrap="none">
              <a:spAutoFit/>
            </a:bodyPr>
            <a:lstStyle/>
            <a:p>
              <a:pPr algn="l"/>
              <a:r>
                <a:rPr lang="en-US" altLang="zh-CN" sz="1400" u="sng">
                  <a:latin typeface="Calibri" pitchFamily="34" charset="0"/>
                </a:rPr>
                <a:t>Filter</a:t>
              </a:r>
              <a:endParaRPr lang="en-US" altLang="zh-CN" sz="1400">
                <a:latin typeface="Calibri" pitchFamily="34" charset="0"/>
              </a:endParaRPr>
            </a:p>
            <a:p>
              <a:pPr algn="l"/>
              <a:r>
                <a:rPr lang="en-US" altLang="zh-CN" sz="1400">
                  <a:latin typeface="Calibri" pitchFamily="34" charset="0"/>
                </a:rPr>
                <a:t>avgPR &gt; 0.5</a:t>
              </a:r>
            </a:p>
          </p:txBody>
        </p:sp>
        <p:sp>
          <p:nvSpPr>
            <p:cNvPr id="36884" name="Line 18"/>
            <p:cNvSpPr>
              <a:spLocks noChangeShapeType="1"/>
            </p:cNvSpPr>
            <p:nvPr/>
          </p:nvSpPr>
          <p:spPr bwMode="auto">
            <a:xfrm>
              <a:off x="1296" y="672"/>
              <a:ext cx="0"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6885" name="Line 19"/>
            <p:cNvSpPr>
              <a:spLocks noChangeShapeType="1"/>
            </p:cNvSpPr>
            <p:nvPr/>
          </p:nvSpPr>
          <p:spPr bwMode="auto">
            <a:xfrm flipH="1">
              <a:off x="2688" y="1344"/>
              <a:ext cx="480" cy="0"/>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23"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a:xfrm>
            <a:off x="6553200" y="4767263"/>
            <a:ext cx="2133600" cy="273844"/>
          </a:xfrm>
          <a:prstGeom prst="rect">
            <a:avLst/>
          </a:prstGeom>
          <a:noFill/>
        </p:spPr>
        <p:txBody>
          <a:bodyPr anchor="ctr"/>
          <a:lstStyle/>
          <a:p>
            <a:pPr algn="r" fontAlgn="auto">
              <a:spcBef>
                <a:spcPts val="0"/>
              </a:spcBef>
              <a:spcAft>
                <a:spcPts val="0"/>
              </a:spcAft>
              <a:defRPr/>
            </a:pPr>
            <a:fld id="{226F7748-1ED6-4A8D-BBB3-F708BA53C11B}" type="slidenum">
              <a:rPr lang="en-US" sz="1200">
                <a:solidFill>
                  <a:schemeClr val="tx1">
                    <a:tint val="75000"/>
                  </a:schemeClr>
                </a:solidFill>
                <a:latin typeface="+mn-lt"/>
                <a:ea typeface="+mn-ea"/>
              </a:rPr>
              <a:pPr algn="r" fontAlgn="auto">
                <a:spcBef>
                  <a:spcPts val="0"/>
                </a:spcBef>
                <a:spcAft>
                  <a:spcPts val="0"/>
                </a:spcAft>
                <a:defRPr/>
              </a:pPr>
              <a:t>16</a:t>
            </a:fld>
            <a:endParaRPr lang="en-US" sz="1200">
              <a:solidFill>
                <a:schemeClr val="tx1">
                  <a:tint val="75000"/>
                </a:schemeClr>
              </a:solidFill>
              <a:latin typeface="+mn-lt"/>
              <a:ea typeface="+mn-ea"/>
            </a:endParaRPr>
          </a:p>
        </p:txBody>
      </p:sp>
      <p:sp>
        <p:nvSpPr>
          <p:cNvPr id="37891" name="Text Box 2"/>
          <p:cNvSpPr txBox="1">
            <a:spLocks noChangeArrowheads="1"/>
          </p:cNvSpPr>
          <p:nvPr/>
        </p:nvSpPr>
        <p:spPr bwMode="auto">
          <a:xfrm>
            <a:off x="1066800" y="1078707"/>
            <a:ext cx="2510367" cy="523220"/>
          </a:xfrm>
          <a:prstGeom prst="rect">
            <a:avLst/>
          </a:prstGeom>
          <a:solidFill>
            <a:srgbClr val="EFEFEF"/>
          </a:solidFill>
          <a:ln w="9525">
            <a:solidFill>
              <a:schemeClr val="tx1"/>
            </a:solidFill>
            <a:miter lim="800000"/>
            <a:headEnd/>
            <a:tailEnd/>
          </a:ln>
        </p:spPr>
        <p:txBody>
          <a:bodyPr wrap="none">
            <a:spAutoFit/>
          </a:bodyPr>
          <a:lstStyle/>
          <a:p>
            <a:pPr algn="l"/>
            <a:r>
              <a:rPr lang="en-US" altLang="zh-CN" sz="1400" u="sng">
                <a:latin typeface="Calibri" pitchFamily="34" charset="0"/>
              </a:rPr>
              <a:t>Transform</a:t>
            </a:r>
            <a:endParaRPr lang="en-US" altLang="zh-CN" sz="1400">
              <a:latin typeface="Calibri" pitchFamily="34" charset="0"/>
            </a:endParaRPr>
          </a:p>
          <a:p>
            <a:pPr algn="l"/>
            <a:r>
              <a:rPr lang="en-US" altLang="zh-CN" sz="1400">
                <a:latin typeface="Calibri" pitchFamily="34" charset="0"/>
              </a:rPr>
              <a:t>to (user, Canonicalize(url), time)</a:t>
            </a:r>
          </a:p>
        </p:txBody>
      </p:sp>
      <p:sp>
        <p:nvSpPr>
          <p:cNvPr id="37892" name="Text Box 3"/>
          <p:cNvSpPr txBox="1">
            <a:spLocks noChangeArrowheads="1"/>
          </p:cNvSpPr>
          <p:nvPr/>
        </p:nvSpPr>
        <p:spPr bwMode="auto">
          <a:xfrm>
            <a:off x="3962401" y="1428751"/>
            <a:ext cx="752129" cy="523220"/>
          </a:xfrm>
          <a:prstGeom prst="rect">
            <a:avLst/>
          </a:prstGeom>
          <a:solidFill>
            <a:srgbClr val="EFEFEF"/>
          </a:solidFill>
          <a:ln w="9525">
            <a:solidFill>
              <a:schemeClr val="tx1"/>
            </a:solidFill>
            <a:miter lim="800000"/>
            <a:headEnd/>
            <a:tailEnd/>
          </a:ln>
        </p:spPr>
        <p:txBody>
          <a:bodyPr wrap="none">
            <a:spAutoFit/>
          </a:bodyPr>
          <a:lstStyle/>
          <a:p>
            <a:pPr algn="l"/>
            <a:r>
              <a:rPr lang="en-US" altLang="zh-CN" sz="1400" u="sng">
                <a:latin typeface="Calibri" pitchFamily="34" charset="0"/>
              </a:rPr>
              <a:t>Join</a:t>
            </a:r>
            <a:endParaRPr lang="en-US" altLang="zh-CN" sz="1400">
              <a:latin typeface="Calibri" pitchFamily="34" charset="0"/>
            </a:endParaRPr>
          </a:p>
          <a:p>
            <a:pPr algn="l"/>
            <a:r>
              <a:rPr lang="en-US" altLang="zh-CN" sz="1400">
                <a:latin typeface="Calibri" pitchFamily="34" charset="0"/>
              </a:rPr>
              <a:t>url = url</a:t>
            </a:r>
          </a:p>
        </p:txBody>
      </p:sp>
      <p:sp>
        <p:nvSpPr>
          <p:cNvPr id="37893" name="Text Box 4"/>
          <p:cNvSpPr txBox="1">
            <a:spLocks noChangeArrowheads="1"/>
          </p:cNvSpPr>
          <p:nvPr/>
        </p:nvSpPr>
        <p:spPr bwMode="auto">
          <a:xfrm>
            <a:off x="3962400" y="2564607"/>
            <a:ext cx="717569" cy="523220"/>
          </a:xfrm>
          <a:prstGeom prst="rect">
            <a:avLst/>
          </a:prstGeom>
          <a:solidFill>
            <a:srgbClr val="EFEFEF"/>
          </a:solidFill>
          <a:ln w="9525">
            <a:solidFill>
              <a:schemeClr val="tx1"/>
            </a:solidFill>
            <a:miter lim="800000"/>
            <a:headEnd/>
            <a:tailEnd/>
          </a:ln>
        </p:spPr>
        <p:txBody>
          <a:bodyPr wrap="none">
            <a:spAutoFit/>
          </a:bodyPr>
          <a:lstStyle/>
          <a:p>
            <a:pPr algn="l"/>
            <a:r>
              <a:rPr lang="en-US" altLang="zh-CN" sz="1400" u="sng">
                <a:latin typeface="Calibri" pitchFamily="34" charset="0"/>
              </a:rPr>
              <a:t>Group</a:t>
            </a:r>
            <a:endParaRPr lang="en-US" altLang="zh-CN" sz="1400">
              <a:latin typeface="Calibri" pitchFamily="34" charset="0"/>
            </a:endParaRPr>
          </a:p>
          <a:p>
            <a:pPr algn="l"/>
            <a:r>
              <a:rPr lang="en-US" altLang="zh-CN" sz="1400">
                <a:latin typeface="Calibri" pitchFamily="34" charset="0"/>
              </a:rPr>
              <a:t>by user</a:t>
            </a:r>
          </a:p>
        </p:txBody>
      </p:sp>
      <p:sp>
        <p:nvSpPr>
          <p:cNvPr id="37894" name="Text Box 5"/>
          <p:cNvSpPr txBox="1">
            <a:spLocks noChangeArrowheads="1"/>
          </p:cNvSpPr>
          <p:nvPr/>
        </p:nvSpPr>
        <p:spPr bwMode="auto">
          <a:xfrm>
            <a:off x="2895601" y="3543301"/>
            <a:ext cx="2924775" cy="523220"/>
          </a:xfrm>
          <a:prstGeom prst="rect">
            <a:avLst/>
          </a:prstGeom>
          <a:solidFill>
            <a:srgbClr val="EFEFEF"/>
          </a:solidFill>
          <a:ln w="9525">
            <a:solidFill>
              <a:schemeClr val="tx1"/>
            </a:solidFill>
            <a:miter lim="800000"/>
            <a:headEnd/>
            <a:tailEnd/>
          </a:ln>
        </p:spPr>
        <p:txBody>
          <a:bodyPr wrap="none">
            <a:spAutoFit/>
          </a:bodyPr>
          <a:lstStyle/>
          <a:p>
            <a:pPr algn="l"/>
            <a:r>
              <a:rPr lang="en-US" altLang="zh-CN" sz="1400" u="sng">
                <a:latin typeface="Calibri" pitchFamily="34" charset="0"/>
              </a:rPr>
              <a:t>Transform</a:t>
            </a:r>
            <a:endParaRPr lang="en-US" altLang="zh-CN" sz="1400">
              <a:latin typeface="Calibri" pitchFamily="34" charset="0"/>
            </a:endParaRPr>
          </a:p>
          <a:p>
            <a:pPr algn="l"/>
            <a:r>
              <a:rPr lang="en-US" altLang="zh-CN" sz="1400">
                <a:latin typeface="Calibri" pitchFamily="34" charset="0"/>
              </a:rPr>
              <a:t>to (user, Average(pagerank) as avgPR)</a:t>
            </a:r>
          </a:p>
        </p:txBody>
      </p:sp>
      <p:sp>
        <p:nvSpPr>
          <p:cNvPr id="37895" name="Text Box 6"/>
          <p:cNvSpPr txBox="1">
            <a:spLocks noChangeArrowheads="1"/>
          </p:cNvSpPr>
          <p:nvPr/>
        </p:nvSpPr>
        <p:spPr bwMode="auto">
          <a:xfrm>
            <a:off x="3763963" y="4450557"/>
            <a:ext cx="1020857" cy="523220"/>
          </a:xfrm>
          <a:prstGeom prst="rect">
            <a:avLst/>
          </a:prstGeom>
          <a:solidFill>
            <a:srgbClr val="EFEFEF"/>
          </a:solidFill>
          <a:ln w="9525">
            <a:solidFill>
              <a:schemeClr val="tx1"/>
            </a:solidFill>
            <a:miter lim="800000"/>
            <a:headEnd/>
            <a:tailEnd/>
          </a:ln>
        </p:spPr>
        <p:txBody>
          <a:bodyPr wrap="none">
            <a:spAutoFit/>
          </a:bodyPr>
          <a:lstStyle/>
          <a:p>
            <a:pPr algn="l"/>
            <a:r>
              <a:rPr lang="en-US" altLang="zh-CN" sz="1400" u="sng">
                <a:latin typeface="Calibri" pitchFamily="34" charset="0"/>
              </a:rPr>
              <a:t>Filter</a:t>
            </a:r>
            <a:endParaRPr lang="en-US" altLang="zh-CN" sz="1400">
              <a:latin typeface="Calibri" pitchFamily="34" charset="0"/>
            </a:endParaRPr>
          </a:p>
          <a:p>
            <a:pPr algn="l"/>
            <a:r>
              <a:rPr lang="en-US" altLang="zh-CN" sz="1400">
                <a:latin typeface="Calibri" pitchFamily="34" charset="0"/>
              </a:rPr>
              <a:t>avgPR &gt; 0.5</a:t>
            </a:r>
          </a:p>
        </p:txBody>
      </p:sp>
      <p:sp>
        <p:nvSpPr>
          <p:cNvPr id="37896" name="Text Box 7"/>
          <p:cNvSpPr txBox="1">
            <a:spLocks noChangeArrowheads="1"/>
          </p:cNvSpPr>
          <p:nvPr/>
        </p:nvSpPr>
        <p:spPr bwMode="auto">
          <a:xfrm>
            <a:off x="5715000" y="57151"/>
            <a:ext cx="1673022" cy="523220"/>
          </a:xfrm>
          <a:prstGeom prst="rect">
            <a:avLst/>
          </a:prstGeom>
          <a:solidFill>
            <a:srgbClr val="EFEFEF"/>
          </a:solidFill>
          <a:ln w="9525">
            <a:solidFill>
              <a:schemeClr val="tx1"/>
            </a:solidFill>
            <a:miter lim="800000"/>
            <a:headEnd/>
            <a:tailEnd/>
          </a:ln>
        </p:spPr>
        <p:txBody>
          <a:bodyPr wrap="none">
            <a:spAutoFit/>
          </a:bodyPr>
          <a:lstStyle/>
          <a:p>
            <a:pPr algn="l"/>
            <a:r>
              <a:rPr lang="en-US" altLang="zh-CN" sz="1400" u="sng">
                <a:latin typeface="Calibri" pitchFamily="34" charset="0"/>
              </a:rPr>
              <a:t>Load</a:t>
            </a:r>
          </a:p>
          <a:p>
            <a:pPr algn="l"/>
            <a:r>
              <a:rPr lang="en-US" altLang="zh-CN" sz="1400">
                <a:latin typeface="Calibri" pitchFamily="34" charset="0"/>
              </a:rPr>
              <a:t>Pages(url, pagerank)</a:t>
            </a:r>
          </a:p>
        </p:txBody>
      </p:sp>
      <p:sp>
        <p:nvSpPr>
          <p:cNvPr id="37897" name="Text Box 8"/>
          <p:cNvSpPr txBox="1">
            <a:spLocks noChangeArrowheads="1"/>
          </p:cNvSpPr>
          <p:nvPr/>
        </p:nvSpPr>
        <p:spPr bwMode="auto">
          <a:xfrm>
            <a:off x="1084263" y="57151"/>
            <a:ext cx="1687257" cy="523220"/>
          </a:xfrm>
          <a:prstGeom prst="rect">
            <a:avLst/>
          </a:prstGeom>
          <a:solidFill>
            <a:srgbClr val="EFEFEF"/>
          </a:solidFill>
          <a:ln w="9525">
            <a:solidFill>
              <a:schemeClr val="tx1"/>
            </a:solidFill>
            <a:miter lim="800000"/>
            <a:headEnd/>
            <a:tailEnd/>
          </a:ln>
        </p:spPr>
        <p:txBody>
          <a:bodyPr wrap="none">
            <a:spAutoFit/>
          </a:bodyPr>
          <a:lstStyle/>
          <a:p>
            <a:pPr algn="l"/>
            <a:r>
              <a:rPr lang="en-US" altLang="zh-CN" sz="1400" u="sng">
                <a:latin typeface="Calibri" pitchFamily="34" charset="0"/>
              </a:rPr>
              <a:t>Load</a:t>
            </a:r>
          </a:p>
          <a:p>
            <a:pPr algn="l"/>
            <a:r>
              <a:rPr lang="en-US" altLang="zh-CN" sz="1400">
                <a:latin typeface="Calibri" pitchFamily="34" charset="0"/>
              </a:rPr>
              <a:t>Visits(user, url, time)</a:t>
            </a:r>
          </a:p>
        </p:txBody>
      </p:sp>
      <p:sp>
        <p:nvSpPr>
          <p:cNvPr id="37898" name="Text Box 9"/>
          <p:cNvSpPr txBox="1">
            <a:spLocks noChangeArrowheads="1"/>
          </p:cNvSpPr>
          <p:nvPr/>
        </p:nvSpPr>
        <p:spPr bwMode="auto">
          <a:xfrm>
            <a:off x="4919663" y="4857751"/>
            <a:ext cx="1010085" cy="307777"/>
          </a:xfrm>
          <a:prstGeom prst="rect">
            <a:avLst/>
          </a:prstGeom>
          <a:solidFill>
            <a:srgbClr val="B3B3B3"/>
          </a:solidFill>
          <a:ln w="9525">
            <a:solidFill>
              <a:schemeClr val="tx1"/>
            </a:solidFill>
            <a:miter lim="800000"/>
            <a:headEnd/>
            <a:tailEnd/>
          </a:ln>
        </p:spPr>
        <p:txBody>
          <a:bodyPr wrap="none">
            <a:spAutoFit/>
          </a:bodyPr>
          <a:lstStyle/>
          <a:p>
            <a:pPr algn="l"/>
            <a:r>
              <a:rPr lang="en-US" altLang="zh-CN" sz="1400">
                <a:latin typeface="Calibri" pitchFamily="34" charset="0"/>
              </a:rPr>
              <a:t>(Amy, 0.65)</a:t>
            </a:r>
          </a:p>
        </p:txBody>
      </p:sp>
      <p:sp>
        <p:nvSpPr>
          <p:cNvPr id="37899" name="Text Box 10"/>
          <p:cNvSpPr txBox="1">
            <a:spLocks noChangeArrowheads="1"/>
          </p:cNvSpPr>
          <p:nvPr/>
        </p:nvSpPr>
        <p:spPr bwMode="auto">
          <a:xfrm>
            <a:off x="4919663" y="4000501"/>
            <a:ext cx="1010085" cy="523220"/>
          </a:xfrm>
          <a:prstGeom prst="rect">
            <a:avLst/>
          </a:prstGeom>
          <a:solidFill>
            <a:srgbClr val="B3B3B3"/>
          </a:solidFill>
          <a:ln w="9525">
            <a:solidFill>
              <a:schemeClr val="tx1"/>
            </a:solidFill>
            <a:miter lim="800000"/>
            <a:headEnd/>
            <a:tailEnd/>
          </a:ln>
        </p:spPr>
        <p:txBody>
          <a:bodyPr wrap="none">
            <a:spAutoFit/>
          </a:bodyPr>
          <a:lstStyle/>
          <a:p>
            <a:pPr algn="l"/>
            <a:r>
              <a:rPr lang="en-US" altLang="zh-CN" sz="1400">
                <a:latin typeface="Calibri" pitchFamily="34" charset="0"/>
              </a:rPr>
              <a:t>(Amy, 0.65)</a:t>
            </a:r>
          </a:p>
          <a:p>
            <a:pPr algn="l"/>
            <a:r>
              <a:rPr lang="en-US" altLang="zh-CN" sz="1400">
                <a:latin typeface="Calibri" pitchFamily="34" charset="0"/>
              </a:rPr>
              <a:t>(Fred, 0.4)</a:t>
            </a:r>
          </a:p>
        </p:txBody>
      </p:sp>
      <p:sp>
        <p:nvSpPr>
          <p:cNvPr id="37900" name="Text Box 11"/>
          <p:cNvSpPr txBox="1">
            <a:spLocks noChangeArrowheads="1"/>
          </p:cNvSpPr>
          <p:nvPr/>
        </p:nvSpPr>
        <p:spPr bwMode="auto">
          <a:xfrm>
            <a:off x="4919663" y="2942035"/>
            <a:ext cx="3408049" cy="738664"/>
          </a:xfrm>
          <a:prstGeom prst="rect">
            <a:avLst/>
          </a:prstGeom>
          <a:solidFill>
            <a:srgbClr val="B3B3B3"/>
          </a:solidFill>
          <a:ln w="9525">
            <a:solidFill>
              <a:schemeClr val="tx1"/>
            </a:solidFill>
            <a:miter lim="800000"/>
            <a:headEnd/>
            <a:tailEnd/>
          </a:ln>
        </p:spPr>
        <p:txBody>
          <a:bodyPr wrap="none">
            <a:spAutoFit/>
          </a:bodyPr>
          <a:lstStyle/>
          <a:p>
            <a:pPr algn="l"/>
            <a:r>
              <a:rPr lang="en-US" altLang="zh-CN" sz="1400">
                <a:latin typeface="Calibri" pitchFamily="34" charset="0"/>
              </a:rPr>
              <a:t>(Amy, { (Amy, www.cnn.com, 8am, 0.9), </a:t>
            </a:r>
          </a:p>
          <a:p>
            <a:pPr algn="l"/>
            <a:r>
              <a:rPr lang="en-US" altLang="zh-CN" sz="1400">
                <a:latin typeface="Calibri" pitchFamily="34" charset="0"/>
              </a:rPr>
              <a:t>            </a:t>
            </a:r>
            <a:r>
              <a:rPr lang="en-US" altLang="zh-CN" sz="600">
                <a:latin typeface="Calibri" pitchFamily="34" charset="0"/>
              </a:rPr>
              <a:t> </a:t>
            </a:r>
            <a:r>
              <a:rPr lang="en-US" altLang="zh-CN" sz="1400">
                <a:latin typeface="Calibri" pitchFamily="34" charset="0"/>
              </a:rPr>
              <a:t>(Amy, www.snails.com, 9am, 0.4)  })</a:t>
            </a:r>
          </a:p>
          <a:p>
            <a:pPr algn="l"/>
            <a:r>
              <a:rPr lang="en-US" altLang="zh-CN" sz="1400">
                <a:latin typeface="Calibri" pitchFamily="34" charset="0"/>
              </a:rPr>
              <a:t>(Fred, { (Fred, www.snails.com, 11am, 0.4) })</a:t>
            </a:r>
          </a:p>
        </p:txBody>
      </p:sp>
      <p:sp>
        <p:nvSpPr>
          <p:cNvPr id="37901" name="Text Box 12"/>
          <p:cNvSpPr txBox="1">
            <a:spLocks noChangeArrowheads="1"/>
          </p:cNvSpPr>
          <p:nvPr/>
        </p:nvSpPr>
        <p:spPr bwMode="auto">
          <a:xfrm>
            <a:off x="4919664" y="1943100"/>
            <a:ext cx="2695481" cy="738664"/>
          </a:xfrm>
          <a:prstGeom prst="rect">
            <a:avLst/>
          </a:prstGeom>
          <a:solidFill>
            <a:srgbClr val="B3B3B3"/>
          </a:solidFill>
          <a:ln w="9525">
            <a:solidFill>
              <a:schemeClr val="tx1"/>
            </a:solidFill>
            <a:miter lim="800000"/>
            <a:headEnd/>
            <a:tailEnd/>
          </a:ln>
        </p:spPr>
        <p:txBody>
          <a:bodyPr wrap="none">
            <a:spAutoFit/>
          </a:bodyPr>
          <a:lstStyle/>
          <a:p>
            <a:pPr algn="l"/>
            <a:r>
              <a:rPr lang="en-US" altLang="zh-CN" sz="1400">
                <a:latin typeface="Calibri" pitchFamily="34" charset="0"/>
              </a:rPr>
              <a:t>(Amy, www.cnn.com, 8am, 0.9) </a:t>
            </a:r>
          </a:p>
          <a:p>
            <a:pPr algn="l"/>
            <a:r>
              <a:rPr lang="en-US" altLang="zh-CN" sz="1400">
                <a:latin typeface="Calibri" pitchFamily="34" charset="0"/>
              </a:rPr>
              <a:t>(Amy, www.snails.com, 9am, 0.4)</a:t>
            </a:r>
          </a:p>
          <a:p>
            <a:pPr algn="l"/>
            <a:r>
              <a:rPr lang="en-US" altLang="zh-CN" sz="1400">
                <a:latin typeface="Calibri" pitchFamily="34" charset="0"/>
              </a:rPr>
              <a:t>(Fred, www.snails.com, 11am, 0.4)</a:t>
            </a:r>
          </a:p>
        </p:txBody>
      </p:sp>
      <p:sp>
        <p:nvSpPr>
          <p:cNvPr id="37902" name="Text Box 13"/>
          <p:cNvSpPr txBox="1">
            <a:spLocks noChangeArrowheads="1"/>
          </p:cNvSpPr>
          <p:nvPr/>
        </p:nvSpPr>
        <p:spPr bwMode="auto">
          <a:xfrm>
            <a:off x="2193926" y="484585"/>
            <a:ext cx="3231334" cy="738664"/>
          </a:xfrm>
          <a:prstGeom prst="rect">
            <a:avLst/>
          </a:prstGeom>
          <a:solidFill>
            <a:srgbClr val="B3B3B3"/>
          </a:solidFill>
          <a:ln w="9525">
            <a:solidFill>
              <a:schemeClr val="tx1"/>
            </a:solidFill>
            <a:miter lim="800000"/>
            <a:headEnd/>
            <a:tailEnd/>
          </a:ln>
        </p:spPr>
        <p:txBody>
          <a:bodyPr wrap="none">
            <a:spAutoFit/>
          </a:bodyPr>
          <a:lstStyle/>
          <a:p>
            <a:pPr algn="l"/>
            <a:r>
              <a:rPr lang="en-US" altLang="zh-CN" sz="1400">
                <a:latin typeface="Calibri" pitchFamily="34" charset="0"/>
              </a:rPr>
              <a:t>(Amy, cnn.com, 8am) </a:t>
            </a:r>
          </a:p>
          <a:p>
            <a:pPr algn="l"/>
            <a:r>
              <a:rPr lang="en-US" altLang="zh-CN" sz="1400">
                <a:latin typeface="Calibri" pitchFamily="34" charset="0"/>
              </a:rPr>
              <a:t>(Amy, http://www.snails.com, 9am)</a:t>
            </a:r>
          </a:p>
          <a:p>
            <a:pPr algn="l"/>
            <a:r>
              <a:rPr lang="en-US" altLang="zh-CN" sz="1400">
                <a:latin typeface="Calibri" pitchFamily="34" charset="0"/>
              </a:rPr>
              <a:t>(Fred, www.snails.com/index.html, 11am)</a:t>
            </a:r>
          </a:p>
        </p:txBody>
      </p:sp>
      <p:sp>
        <p:nvSpPr>
          <p:cNvPr id="37903" name="Line 14"/>
          <p:cNvSpPr>
            <a:spLocks noChangeShapeType="1"/>
          </p:cNvSpPr>
          <p:nvPr/>
        </p:nvSpPr>
        <p:spPr bwMode="auto">
          <a:xfrm>
            <a:off x="1922463" y="400050"/>
            <a:ext cx="0" cy="6858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7904" name="Line 15"/>
          <p:cNvSpPr>
            <a:spLocks noChangeShapeType="1"/>
          </p:cNvSpPr>
          <p:nvPr/>
        </p:nvSpPr>
        <p:spPr bwMode="auto">
          <a:xfrm>
            <a:off x="4267200" y="1771650"/>
            <a:ext cx="0" cy="8001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7905" name="Line 16"/>
          <p:cNvSpPr>
            <a:spLocks noChangeShapeType="1"/>
          </p:cNvSpPr>
          <p:nvPr/>
        </p:nvSpPr>
        <p:spPr bwMode="auto">
          <a:xfrm>
            <a:off x="4267200" y="2914650"/>
            <a:ext cx="0" cy="62865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7906" name="Line 17"/>
          <p:cNvSpPr>
            <a:spLocks noChangeShapeType="1"/>
          </p:cNvSpPr>
          <p:nvPr/>
        </p:nvSpPr>
        <p:spPr bwMode="auto">
          <a:xfrm>
            <a:off x="4267200" y="3886200"/>
            <a:ext cx="0" cy="5715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7907" name="Line 18"/>
          <p:cNvSpPr>
            <a:spLocks noChangeShapeType="1"/>
          </p:cNvSpPr>
          <p:nvPr/>
        </p:nvSpPr>
        <p:spPr bwMode="auto">
          <a:xfrm flipH="1">
            <a:off x="4648200" y="1600200"/>
            <a:ext cx="18288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7908" name="Line 19"/>
          <p:cNvSpPr>
            <a:spLocks noChangeShapeType="1"/>
          </p:cNvSpPr>
          <p:nvPr/>
        </p:nvSpPr>
        <p:spPr bwMode="auto">
          <a:xfrm flipH="1" flipV="1">
            <a:off x="6477000" y="400050"/>
            <a:ext cx="0" cy="1200150"/>
          </a:xfrm>
          <a:prstGeom prst="line">
            <a:avLst/>
          </a:prstGeom>
          <a:noFill/>
          <a:ln w="28575">
            <a:solidFill>
              <a:schemeClr val="tx1"/>
            </a:solidFill>
            <a:round/>
            <a:headEnd/>
            <a:tailEnd/>
          </a:ln>
        </p:spPr>
        <p:txBody>
          <a:bodyPr wrap="none" anchor="ctr"/>
          <a:lstStyle/>
          <a:p>
            <a:endParaRPr lang="zh-CN" altLang="en-US"/>
          </a:p>
        </p:txBody>
      </p:sp>
      <p:sp>
        <p:nvSpPr>
          <p:cNvPr id="37909" name="Line 20"/>
          <p:cNvSpPr>
            <a:spLocks noChangeShapeType="1"/>
          </p:cNvSpPr>
          <p:nvPr/>
        </p:nvSpPr>
        <p:spPr bwMode="auto">
          <a:xfrm>
            <a:off x="2743200" y="1600200"/>
            <a:ext cx="1219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7910" name="Line 21"/>
          <p:cNvSpPr>
            <a:spLocks noChangeShapeType="1"/>
          </p:cNvSpPr>
          <p:nvPr/>
        </p:nvSpPr>
        <p:spPr bwMode="auto">
          <a:xfrm flipH="1" flipV="1">
            <a:off x="2743200" y="1428750"/>
            <a:ext cx="0" cy="171450"/>
          </a:xfrm>
          <a:prstGeom prst="line">
            <a:avLst/>
          </a:prstGeom>
          <a:noFill/>
          <a:ln w="28575">
            <a:solidFill>
              <a:schemeClr val="tx1"/>
            </a:solidFill>
            <a:round/>
            <a:headEnd/>
            <a:tailEnd/>
          </a:ln>
        </p:spPr>
        <p:txBody>
          <a:bodyPr wrap="none" anchor="ctr"/>
          <a:lstStyle/>
          <a:p>
            <a:endParaRPr lang="zh-CN" altLang="en-US"/>
          </a:p>
        </p:txBody>
      </p:sp>
      <p:sp>
        <p:nvSpPr>
          <p:cNvPr id="37911" name="Text Box 22"/>
          <p:cNvSpPr txBox="1">
            <a:spLocks noChangeArrowheads="1"/>
          </p:cNvSpPr>
          <p:nvPr/>
        </p:nvSpPr>
        <p:spPr bwMode="auto">
          <a:xfrm>
            <a:off x="1254125" y="1799035"/>
            <a:ext cx="2382896" cy="738664"/>
          </a:xfrm>
          <a:prstGeom prst="rect">
            <a:avLst/>
          </a:prstGeom>
          <a:solidFill>
            <a:srgbClr val="B3B3B3"/>
          </a:solidFill>
          <a:ln w="9525">
            <a:solidFill>
              <a:schemeClr val="tx1"/>
            </a:solidFill>
            <a:miter lim="800000"/>
            <a:headEnd/>
            <a:tailEnd/>
          </a:ln>
        </p:spPr>
        <p:txBody>
          <a:bodyPr wrap="none">
            <a:spAutoFit/>
          </a:bodyPr>
          <a:lstStyle/>
          <a:p>
            <a:pPr algn="l"/>
            <a:r>
              <a:rPr lang="en-US" altLang="zh-CN" sz="1400">
                <a:latin typeface="Calibri" pitchFamily="34" charset="0"/>
              </a:rPr>
              <a:t>(Amy, www.cnn.com, 8am) </a:t>
            </a:r>
          </a:p>
          <a:p>
            <a:pPr algn="l"/>
            <a:r>
              <a:rPr lang="en-US" altLang="zh-CN" sz="1400">
                <a:latin typeface="Calibri" pitchFamily="34" charset="0"/>
              </a:rPr>
              <a:t>(Amy, www.snails.com, 9am)</a:t>
            </a:r>
          </a:p>
          <a:p>
            <a:pPr algn="l"/>
            <a:r>
              <a:rPr lang="en-US" altLang="zh-CN" sz="1400">
                <a:latin typeface="Calibri" pitchFamily="34" charset="0"/>
              </a:rPr>
              <a:t>(Fred, www.snails.com, 11am)</a:t>
            </a:r>
          </a:p>
        </p:txBody>
      </p:sp>
      <p:sp>
        <p:nvSpPr>
          <p:cNvPr id="37912" name="Text Box 23"/>
          <p:cNvSpPr txBox="1">
            <a:spLocks noChangeArrowheads="1"/>
          </p:cNvSpPr>
          <p:nvPr/>
        </p:nvSpPr>
        <p:spPr bwMode="auto">
          <a:xfrm>
            <a:off x="6705601" y="914401"/>
            <a:ext cx="1787349" cy="523220"/>
          </a:xfrm>
          <a:prstGeom prst="rect">
            <a:avLst/>
          </a:prstGeom>
          <a:solidFill>
            <a:srgbClr val="B3B3B3"/>
          </a:solidFill>
          <a:ln w="9525">
            <a:solidFill>
              <a:schemeClr val="tx1"/>
            </a:solidFill>
            <a:miter lim="800000"/>
            <a:headEnd/>
            <a:tailEnd/>
          </a:ln>
        </p:spPr>
        <p:txBody>
          <a:bodyPr wrap="none">
            <a:spAutoFit/>
          </a:bodyPr>
          <a:lstStyle/>
          <a:p>
            <a:pPr algn="l"/>
            <a:r>
              <a:rPr lang="en-US" altLang="zh-CN" sz="1400">
                <a:latin typeface="Calibri" pitchFamily="34" charset="0"/>
              </a:rPr>
              <a:t>(www.cnn.com, 0.9) </a:t>
            </a:r>
          </a:p>
          <a:p>
            <a:pPr algn="l"/>
            <a:r>
              <a:rPr lang="en-US" altLang="zh-CN" sz="1400">
                <a:latin typeface="Calibri" pitchFamily="34" charset="0"/>
              </a:rPr>
              <a:t>(www.snails.com, 0.4)</a:t>
            </a:r>
          </a:p>
        </p:txBody>
      </p:sp>
      <p:sp>
        <p:nvSpPr>
          <p:cNvPr id="37913" name="Line 24"/>
          <p:cNvSpPr>
            <a:spLocks noChangeShapeType="1"/>
          </p:cNvSpPr>
          <p:nvPr/>
        </p:nvSpPr>
        <p:spPr bwMode="auto">
          <a:xfrm>
            <a:off x="4267200" y="4800600"/>
            <a:ext cx="0" cy="28575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7914" name="Line 25"/>
          <p:cNvSpPr>
            <a:spLocks noChangeShapeType="1"/>
          </p:cNvSpPr>
          <p:nvPr/>
        </p:nvSpPr>
        <p:spPr bwMode="auto">
          <a:xfrm>
            <a:off x="1981200" y="685800"/>
            <a:ext cx="228600" cy="0"/>
          </a:xfrm>
          <a:prstGeom prst="line">
            <a:avLst/>
          </a:prstGeom>
          <a:noFill/>
          <a:ln w="19050">
            <a:solidFill>
              <a:schemeClr val="tx1"/>
            </a:solidFill>
            <a:prstDash val="dash"/>
            <a:round/>
            <a:headEnd/>
            <a:tailEnd/>
          </a:ln>
        </p:spPr>
        <p:txBody>
          <a:bodyPr wrap="none" anchor="ctr"/>
          <a:lstStyle/>
          <a:p>
            <a:endParaRPr lang="zh-CN" altLang="en-US"/>
          </a:p>
        </p:txBody>
      </p:sp>
      <p:sp>
        <p:nvSpPr>
          <p:cNvPr id="37915" name="Line 26"/>
          <p:cNvSpPr>
            <a:spLocks noChangeShapeType="1"/>
          </p:cNvSpPr>
          <p:nvPr/>
        </p:nvSpPr>
        <p:spPr bwMode="auto">
          <a:xfrm>
            <a:off x="4343400" y="2171700"/>
            <a:ext cx="533400" cy="0"/>
          </a:xfrm>
          <a:prstGeom prst="line">
            <a:avLst/>
          </a:prstGeom>
          <a:noFill/>
          <a:ln w="19050">
            <a:solidFill>
              <a:schemeClr val="tx1"/>
            </a:solidFill>
            <a:prstDash val="dash"/>
            <a:round/>
            <a:headEnd/>
            <a:tailEnd/>
          </a:ln>
        </p:spPr>
        <p:txBody>
          <a:bodyPr wrap="none" anchor="ctr"/>
          <a:lstStyle/>
          <a:p>
            <a:endParaRPr lang="zh-CN" altLang="en-US"/>
          </a:p>
        </p:txBody>
      </p:sp>
      <p:sp>
        <p:nvSpPr>
          <p:cNvPr id="37916" name="Line 27"/>
          <p:cNvSpPr>
            <a:spLocks noChangeShapeType="1"/>
          </p:cNvSpPr>
          <p:nvPr/>
        </p:nvSpPr>
        <p:spPr bwMode="auto">
          <a:xfrm>
            <a:off x="4343400" y="3200400"/>
            <a:ext cx="533400" cy="0"/>
          </a:xfrm>
          <a:prstGeom prst="line">
            <a:avLst/>
          </a:prstGeom>
          <a:noFill/>
          <a:ln w="19050">
            <a:solidFill>
              <a:schemeClr val="tx1"/>
            </a:solidFill>
            <a:prstDash val="dash"/>
            <a:round/>
            <a:headEnd/>
            <a:tailEnd/>
          </a:ln>
        </p:spPr>
        <p:txBody>
          <a:bodyPr wrap="none" anchor="ctr"/>
          <a:lstStyle/>
          <a:p>
            <a:endParaRPr lang="zh-CN" altLang="en-US"/>
          </a:p>
        </p:txBody>
      </p:sp>
      <p:sp>
        <p:nvSpPr>
          <p:cNvPr id="37917" name="Line 28"/>
          <p:cNvSpPr>
            <a:spLocks noChangeShapeType="1"/>
          </p:cNvSpPr>
          <p:nvPr/>
        </p:nvSpPr>
        <p:spPr bwMode="auto">
          <a:xfrm>
            <a:off x="4343400" y="4171950"/>
            <a:ext cx="533400" cy="0"/>
          </a:xfrm>
          <a:prstGeom prst="line">
            <a:avLst/>
          </a:prstGeom>
          <a:noFill/>
          <a:ln w="19050">
            <a:solidFill>
              <a:schemeClr val="tx1"/>
            </a:solidFill>
            <a:prstDash val="dash"/>
            <a:round/>
            <a:headEnd/>
            <a:tailEnd/>
          </a:ln>
        </p:spPr>
        <p:txBody>
          <a:bodyPr wrap="none" anchor="ctr"/>
          <a:lstStyle/>
          <a:p>
            <a:endParaRPr lang="zh-CN" altLang="en-US"/>
          </a:p>
        </p:txBody>
      </p:sp>
      <p:sp>
        <p:nvSpPr>
          <p:cNvPr id="37918" name="Line 29"/>
          <p:cNvSpPr>
            <a:spLocks noChangeShapeType="1"/>
          </p:cNvSpPr>
          <p:nvPr/>
        </p:nvSpPr>
        <p:spPr bwMode="auto">
          <a:xfrm>
            <a:off x="4343400" y="4972050"/>
            <a:ext cx="533400" cy="0"/>
          </a:xfrm>
          <a:prstGeom prst="line">
            <a:avLst/>
          </a:prstGeom>
          <a:noFill/>
          <a:ln w="19050">
            <a:solidFill>
              <a:schemeClr val="tx1"/>
            </a:solidFill>
            <a:prstDash val="dash"/>
            <a:round/>
            <a:headEnd/>
            <a:tailEnd/>
          </a:ln>
        </p:spPr>
        <p:txBody>
          <a:bodyPr wrap="none" anchor="ctr"/>
          <a:lstStyle/>
          <a:p>
            <a:endParaRPr lang="zh-CN" altLang="en-US"/>
          </a:p>
        </p:txBody>
      </p:sp>
      <p:sp>
        <p:nvSpPr>
          <p:cNvPr id="37919" name="Line 30"/>
          <p:cNvSpPr>
            <a:spLocks noChangeShapeType="1"/>
          </p:cNvSpPr>
          <p:nvPr/>
        </p:nvSpPr>
        <p:spPr bwMode="auto">
          <a:xfrm>
            <a:off x="6477000" y="1085850"/>
            <a:ext cx="228600" cy="0"/>
          </a:xfrm>
          <a:prstGeom prst="line">
            <a:avLst/>
          </a:prstGeom>
          <a:noFill/>
          <a:ln w="19050">
            <a:solidFill>
              <a:schemeClr val="tx1"/>
            </a:solidFill>
            <a:prstDash val="dash"/>
            <a:round/>
            <a:headEnd/>
            <a:tailEnd/>
          </a:ln>
        </p:spPr>
        <p:txBody>
          <a:bodyPr wrap="none" anchor="ctr"/>
          <a:lstStyle/>
          <a:p>
            <a:endParaRPr lang="zh-CN" altLang="en-US"/>
          </a:p>
        </p:txBody>
      </p:sp>
      <p:sp>
        <p:nvSpPr>
          <p:cNvPr id="37920" name="Line 31"/>
          <p:cNvSpPr>
            <a:spLocks noChangeShapeType="1"/>
          </p:cNvSpPr>
          <p:nvPr/>
        </p:nvSpPr>
        <p:spPr bwMode="auto">
          <a:xfrm>
            <a:off x="2971800" y="1600200"/>
            <a:ext cx="0" cy="171450"/>
          </a:xfrm>
          <a:prstGeom prst="line">
            <a:avLst/>
          </a:prstGeom>
          <a:noFill/>
          <a:ln w="19050">
            <a:solidFill>
              <a:schemeClr val="tx1"/>
            </a:solidFill>
            <a:prstDash val="dash"/>
            <a:round/>
            <a:headEnd/>
            <a:tailEnd/>
          </a:ln>
        </p:spPr>
        <p:txBody>
          <a:bodyPr wrap="none" anchor="ctr"/>
          <a:lstStyle/>
          <a:p>
            <a:endParaRPr lang="zh-CN" altLang="en-US"/>
          </a:p>
        </p:txBody>
      </p:sp>
      <p:sp>
        <p:nvSpPr>
          <p:cNvPr id="36" name="TextBox 35"/>
          <p:cNvSpPr txBox="1"/>
          <p:nvPr/>
        </p:nvSpPr>
        <p:spPr>
          <a:xfrm>
            <a:off x="457200" y="4286251"/>
            <a:ext cx="1917769" cy="52322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l" fontAlgn="auto">
              <a:spcBef>
                <a:spcPts val="0"/>
              </a:spcBef>
              <a:spcAft>
                <a:spcPts val="0"/>
              </a:spcAft>
              <a:defRPr/>
            </a:pPr>
            <a:r>
              <a:rPr lang="en-US" sz="2800" dirty="0"/>
              <a:t>Challenges?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Rot="1" noChangeArrowheads="1"/>
          </p:cNvSpPr>
          <p:nvPr>
            <p:ph type="body" idx="4294967295"/>
          </p:nvPr>
        </p:nvSpPr>
        <p:spPr>
          <a:xfrm>
            <a:off x="500034" y="714362"/>
            <a:ext cx="8229600" cy="3586163"/>
          </a:xfrm>
        </p:spPr>
        <p:txBody>
          <a:bodyPr/>
          <a:lstStyle/>
          <a:p>
            <a:r>
              <a:rPr lang="zh-CN" altLang="en-US" sz="2400" dirty="0" smtClean="0">
                <a:latin typeface="微软雅黑" pitchFamily="34" charset="-122"/>
                <a:ea typeface="微软雅黑" pitchFamily="34" charset="-122"/>
              </a:rPr>
              <a:t>传统数据库管理系统将数据导入到系统管理表出于如下三点：</a:t>
            </a:r>
          </a:p>
          <a:p>
            <a:pPr lvl="1"/>
            <a:r>
              <a:rPr lang="zh-CN" altLang="en-US" sz="2000" dirty="0" smtClean="0">
                <a:latin typeface="微软雅黑" pitchFamily="34" charset="-122"/>
                <a:ea typeface="微软雅黑" pitchFamily="34" charset="-122"/>
              </a:rPr>
              <a:t>保证事务一致性</a:t>
            </a:r>
          </a:p>
          <a:p>
            <a:pPr lvl="1"/>
            <a:r>
              <a:rPr lang="zh-CN" altLang="en-US" sz="2000" dirty="0" smtClean="0">
                <a:latin typeface="微软雅黑" pitchFamily="34" charset="-122"/>
                <a:ea typeface="微软雅黑" pitchFamily="34" charset="-122"/>
              </a:rPr>
              <a:t>通过元组标识符实现高效的点式查询</a:t>
            </a:r>
            <a:endParaRPr lang="en-US" altLang="zh-CN" sz="2000"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为用户管理数据，记录模式信息以方便其他用户理解</a:t>
            </a:r>
          </a:p>
          <a:p>
            <a:r>
              <a:rPr lang="en-US" altLang="zh-CN" sz="2400" dirty="0" smtClean="0">
                <a:solidFill>
                  <a:srgbClr val="FF0000"/>
                </a:solidFill>
                <a:latin typeface="微软雅黑" pitchFamily="34" charset="-122"/>
                <a:ea typeface="微软雅黑" pitchFamily="34" charset="-122"/>
              </a:rPr>
              <a:t>pig</a:t>
            </a:r>
            <a:r>
              <a:rPr lang="zh-CN" altLang="en-US" sz="2400" dirty="0" smtClean="0">
                <a:solidFill>
                  <a:srgbClr val="FF0000"/>
                </a:solidFill>
                <a:latin typeface="微软雅黑" pitchFamily="34" charset="-122"/>
                <a:ea typeface="微软雅黑" pitchFamily="34" charset="-122"/>
              </a:rPr>
              <a:t>不需要像传统数据库管理系统在查询数据之前要花费大量时间导入数据。</a:t>
            </a:r>
            <a:r>
              <a:rPr lang="en-US" altLang="zh-CN" sz="2400" dirty="0" smtClean="0">
                <a:latin typeface="微软雅黑" pitchFamily="34" charset="-122"/>
                <a:ea typeface="微软雅黑" pitchFamily="34" charset="-122"/>
              </a:rPr>
              <a:t>pig</a:t>
            </a:r>
            <a:r>
              <a:rPr lang="zh-CN" altLang="en-US" sz="2400" dirty="0" smtClean="0">
                <a:latin typeface="微软雅黑" pitchFamily="34" charset="-122"/>
                <a:ea typeface="微软雅黑" pitchFamily="34" charset="-122"/>
              </a:rPr>
              <a:t>输出会按照用户自定义函数将元组类型转换为特定格式的字节序列。简化了后续可视化应用程序或</a:t>
            </a:r>
            <a:r>
              <a:rPr lang="en-US" altLang="zh-CN" sz="2400" dirty="0" smtClean="0">
                <a:latin typeface="微软雅黑" pitchFamily="34" charset="-122"/>
                <a:ea typeface="微软雅黑" pitchFamily="34" charset="-122"/>
              </a:rPr>
              <a:t>Excel</a:t>
            </a:r>
            <a:r>
              <a:rPr lang="zh-CN" altLang="en-US" sz="2400" dirty="0" smtClean="0">
                <a:latin typeface="微软雅黑" pitchFamily="34" charset="-122"/>
                <a:ea typeface="微软雅黑" pitchFamily="34" charset="-122"/>
              </a:rPr>
              <a:t>对</a:t>
            </a:r>
            <a:r>
              <a:rPr lang="en-US" altLang="zh-CN" sz="2400" dirty="0" smtClean="0">
                <a:latin typeface="微软雅黑" pitchFamily="34" charset="-122"/>
                <a:ea typeface="微软雅黑" pitchFamily="34" charset="-122"/>
              </a:rPr>
              <a:t>pig</a:t>
            </a:r>
            <a:r>
              <a:rPr lang="zh-CN" altLang="en-US" sz="2400" dirty="0" smtClean="0">
                <a:latin typeface="微软雅黑" pitchFamily="34" charset="-122"/>
                <a:ea typeface="微软雅黑" pitchFamily="34" charset="-122"/>
              </a:rPr>
              <a:t>输出结果的使用</a:t>
            </a: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与</a:t>
            </a:r>
            <a:r>
              <a:rPr lang="en-US" altLang="zh-CN" sz="3200" b="1" dirty="0" smtClean="0">
                <a:solidFill>
                  <a:srgbClr val="0070C0"/>
                </a:solidFill>
                <a:latin typeface="Verdana" pitchFamily="34" charset="0"/>
                <a:ea typeface="微软雅黑" pitchFamily="34" charset="-122"/>
                <a:cs typeface="Verdana" pitchFamily="34" charset="0"/>
              </a:rPr>
              <a:t>SQL</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Rot="1" noChangeArrowheads="1"/>
          </p:cNvSpPr>
          <p:nvPr>
            <p:ph type="body" idx="4294967295"/>
          </p:nvPr>
        </p:nvSpPr>
        <p:spPr>
          <a:xfrm>
            <a:off x="323528" y="714362"/>
            <a:ext cx="8496944" cy="3586163"/>
          </a:xfrm>
        </p:spPr>
        <p:txBody>
          <a:bodyPr/>
          <a:lstStyle/>
          <a:p>
            <a:r>
              <a:rPr lang="en-US" altLang="en-US" sz="2000" dirty="0" err="1" smtClean="0">
                <a:latin typeface="微软雅黑" pitchFamily="34" charset="-122"/>
                <a:ea typeface="微软雅黑" pitchFamily="34" charset="-122"/>
              </a:rPr>
              <a:t>程序员想使用嵌套数据结构，如获取术语在一组文件中出现的位置信息，程序员就一定希望为每个术语创建一个类似于Map</a:t>
            </a:r>
            <a:r>
              <a:rPr lang="en-US" altLang="en-US" sz="2000" dirty="0" smtClean="0">
                <a:latin typeface="微软雅黑" pitchFamily="34" charset="-122"/>
                <a:ea typeface="微软雅黑" pitchFamily="34" charset="-122"/>
              </a:rPr>
              <a:t>&lt;</a:t>
            </a:r>
            <a:r>
              <a:rPr lang="en-US" altLang="en-US" sz="2000" dirty="0" err="1" smtClean="0">
                <a:latin typeface="微软雅黑" pitchFamily="34" charset="-122"/>
                <a:ea typeface="微软雅黑" pitchFamily="34" charset="-122"/>
              </a:rPr>
              <a:t>documentId，Set</a:t>
            </a:r>
            <a:r>
              <a:rPr lang="en-US" altLang="en-US" sz="2000" dirty="0" smtClean="0">
                <a:latin typeface="微软雅黑" pitchFamily="34" charset="-122"/>
                <a:ea typeface="微软雅黑" pitchFamily="34" charset="-122"/>
              </a:rPr>
              <a:t>&lt;positions&gt;&gt;</a:t>
            </a:r>
            <a:r>
              <a:rPr lang="en-US" altLang="en-US" sz="2000" dirty="0" err="1" smtClean="0">
                <a:latin typeface="微软雅黑" pitchFamily="34" charset="-122"/>
                <a:ea typeface="微软雅黑" pitchFamily="34" charset="-122"/>
              </a:rPr>
              <a:t>的结构</a:t>
            </a:r>
            <a:r>
              <a:rPr lang="en-US" altLang="en-US" sz="2000" dirty="0" smtClean="0">
                <a:latin typeface="微软雅黑" pitchFamily="34" charset="-122"/>
                <a:ea typeface="微软雅黑" pitchFamily="34" charset="-122"/>
              </a:rPr>
              <a:t>。</a:t>
            </a:r>
          </a:p>
          <a:p>
            <a:r>
              <a:rPr lang="en-US" altLang="en-US" sz="2000" dirty="0" err="1" smtClean="0">
                <a:latin typeface="微软雅黑" pitchFamily="34" charset="-122"/>
                <a:ea typeface="微软雅黑" pitchFamily="34" charset="-122"/>
              </a:rPr>
              <a:t>对于数据库而言，只允许扁平式表的存在，即只有原子字段可以作为列，否则会违反第一范式</a:t>
            </a:r>
            <a:r>
              <a:rPr lang="en-US" altLang="en-US" sz="2000" dirty="0" smtClean="0">
                <a:latin typeface="微软雅黑" pitchFamily="34" charset="-122"/>
                <a:ea typeface="微软雅黑" pitchFamily="34" charset="-122"/>
              </a:rPr>
              <a:t>。</a:t>
            </a:r>
            <a:r>
              <a:rPr lang="en-US" altLang="en-US" sz="2000" dirty="0" err="1" smtClean="0">
                <a:latin typeface="微软雅黑" pitchFamily="34" charset="-122"/>
                <a:ea typeface="微软雅黑" pitchFamily="34" charset="-122"/>
              </a:rPr>
              <a:t>在满足第一范式的条件下抓取术语位置信息就要求创建两个表，对数据进行标准化处理</a:t>
            </a:r>
            <a:r>
              <a:rPr lang="en-US" altLang="en-US" sz="2000" dirty="0" smtClean="0">
                <a:latin typeface="微软雅黑" pitchFamily="34" charset="-122"/>
                <a:ea typeface="微软雅黑" pitchFamily="34" charset="-122"/>
              </a:rPr>
              <a:t>：</a:t>
            </a:r>
          </a:p>
          <a:p>
            <a:r>
              <a:rPr lang="en-US" altLang="en-US" sz="2000" dirty="0" err="1" smtClean="0">
                <a:latin typeface="微软雅黑" pitchFamily="34" charset="-122"/>
                <a:ea typeface="微软雅黑" pitchFamily="34" charset="-122"/>
              </a:rPr>
              <a:t>term_info</a:t>
            </a:r>
            <a:r>
              <a:rPr lang="en-US" altLang="en-US" sz="2000" dirty="0" smtClean="0">
                <a:latin typeface="微软雅黑" pitchFamily="34" charset="-122"/>
                <a:ea typeface="微软雅黑" pitchFamily="34" charset="-122"/>
              </a:rPr>
              <a:t>:(</a:t>
            </a:r>
            <a:r>
              <a:rPr lang="en-US" altLang="en-US" sz="2000" dirty="0" err="1" smtClean="0">
                <a:latin typeface="微软雅黑" pitchFamily="34" charset="-122"/>
                <a:ea typeface="微软雅黑" pitchFamily="34" charset="-122"/>
              </a:rPr>
              <a:t>termId,termString</a:t>
            </a:r>
            <a:r>
              <a:rPr lang="en-US" altLang="en-US" sz="2000" dirty="0" smtClean="0">
                <a:latin typeface="微软雅黑" pitchFamily="34" charset="-122"/>
                <a:ea typeface="微软雅黑" pitchFamily="34" charset="-122"/>
              </a:rPr>
              <a:t>,…)</a:t>
            </a:r>
          </a:p>
          <a:p>
            <a:r>
              <a:rPr lang="en-US" altLang="en-US" sz="2000" dirty="0" err="1" smtClean="0">
                <a:latin typeface="微软雅黑" pitchFamily="34" charset="-122"/>
                <a:ea typeface="微软雅黑" pitchFamily="34" charset="-122"/>
              </a:rPr>
              <a:t>position_info</a:t>
            </a:r>
            <a:r>
              <a:rPr lang="en-US" altLang="en-US" sz="2000" dirty="0" smtClean="0">
                <a:latin typeface="微软雅黑" pitchFamily="34" charset="-122"/>
                <a:ea typeface="微软雅黑" pitchFamily="34" charset="-122"/>
              </a:rPr>
              <a:t>: (</a:t>
            </a:r>
            <a:r>
              <a:rPr lang="en-US" altLang="en-US" sz="2000" dirty="0" err="1" smtClean="0">
                <a:latin typeface="微软雅黑" pitchFamily="34" charset="-122"/>
                <a:ea typeface="微软雅黑" pitchFamily="34" charset="-122"/>
              </a:rPr>
              <a:t>termId,documentId,positon</a:t>
            </a:r>
            <a:r>
              <a:rPr lang="en-US" altLang="en-US" sz="2000" dirty="0" smtClean="0">
                <a:latin typeface="微软雅黑" pitchFamily="34" charset="-122"/>
                <a:ea typeface="微软雅黑" pitchFamily="34" charset="-122"/>
              </a:rPr>
              <a:t>)</a:t>
            </a:r>
          </a:p>
          <a:p>
            <a:r>
              <a:rPr lang="en-US" altLang="en-US" sz="2000" dirty="0" err="1" smtClean="0">
                <a:latin typeface="微软雅黑" pitchFamily="34" charset="-122"/>
                <a:ea typeface="微软雅黑" pitchFamily="34" charset="-122"/>
              </a:rPr>
              <a:t>然后按照termId进行表连接，再按照termId和documentId进行分组</a:t>
            </a:r>
            <a:r>
              <a:rPr lang="en-US"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p>
          <a:p>
            <a:endParaRPr lang="zh-CN" altLang="en-US" sz="2000" dirty="0" smtClean="0">
              <a:latin typeface="微软雅黑" pitchFamily="34" charset="-122"/>
              <a:ea typeface="微软雅黑" pitchFamily="34" charset="-122"/>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与</a:t>
            </a:r>
            <a:r>
              <a:rPr lang="en-US" altLang="zh-CN" sz="3200" b="1" dirty="0" smtClean="0">
                <a:solidFill>
                  <a:srgbClr val="0070C0"/>
                </a:solidFill>
                <a:latin typeface="Verdana" pitchFamily="34" charset="0"/>
                <a:ea typeface="微软雅黑" pitchFamily="34" charset="-122"/>
                <a:cs typeface="Verdana" pitchFamily="34" charset="0"/>
              </a:rPr>
              <a:t>SQL</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与</a:t>
            </a:r>
            <a:r>
              <a:rPr lang="en-US" altLang="zh-CN" sz="3200" b="1" dirty="0" smtClean="0">
                <a:solidFill>
                  <a:srgbClr val="0070C0"/>
                </a:solidFill>
                <a:latin typeface="Verdana" pitchFamily="34" charset="0"/>
                <a:ea typeface="微软雅黑" pitchFamily="34" charset="-122"/>
                <a:cs typeface="Verdana" pitchFamily="34" charset="0"/>
              </a:rPr>
              <a:t>SQL</a:t>
            </a:r>
            <a:endParaRPr lang="en-US" altLang="zh-CN" sz="3200" b="1" dirty="0">
              <a:solidFill>
                <a:srgbClr val="0070C0"/>
              </a:solidFill>
              <a:latin typeface="Verdana" pitchFamily="34" charset="0"/>
              <a:ea typeface="微软雅黑" pitchFamily="34" charset="-122"/>
              <a:cs typeface="Verdana" pitchFamily="34" charset="0"/>
            </a:endParaRPr>
          </a:p>
        </p:txBody>
      </p:sp>
      <p:sp>
        <p:nvSpPr>
          <p:cNvPr id="5" name="Rectangle 3"/>
          <p:cNvSpPr txBox="1">
            <a:spLocks noRot="1" noChangeArrowheads="1"/>
          </p:cNvSpPr>
          <p:nvPr/>
        </p:nvSpPr>
        <p:spPr bwMode="auto">
          <a:xfrm>
            <a:off x="428596" y="785800"/>
            <a:ext cx="8229600" cy="41434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defTabSz="914400" eaLnBrk="0" latinLnBrk="0" hangingPunct="0">
              <a:lnSpc>
                <a:spcPts val="2400"/>
              </a:lnSpc>
              <a:spcBef>
                <a:spcPct val="20000"/>
              </a:spcBef>
              <a:buClrTx/>
              <a:buSzTx/>
              <a:buFont typeface="Arial" charset="0"/>
              <a:buChar char="•"/>
              <a:tabLst/>
              <a:defRPr/>
            </a:pPr>
            <a:r>
              <a:rPr lang="en-US" altLang="zh-CN" sz="2000" dirty="0" err="1" smtClean="0">
                <a:latin typeface="微软雅黑" pitchFamily="34" charset="-122"/>
                <a:ea typeface="微软雅黑" pitchFamily="34" charset="-122"/>
              </a:rPr>
              <a:t>pig具有灵活的完全嵌套的数据模型，允许复杂的非原子数据类型</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set，map</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tuple</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作为一个表的字段</a:t>
            </a:r>
            <a:r>
              <a:rPr lang="en-US" altLang="zh-CN" sz="2000" dirty="0" smtClean="0">
                <a:latin typeface="微软雅黑" pitchFamily="34" charset="-122"/>
                <a:ea typeface="微软雅黑" pitchFamily="34" charset="-122"/>
              </a:rPr>
              <a:t>。嵌套数据类型比1NF更适合pig的执行环境，主要是出于</a:t>
            </a:r>
            <a:r>
              <a:rPr lang="zh-CN" altLang="en-US" sz="2000" dirty="0" smtClean="0">
                <a:latin typeface="微软雅黑" pitchFamily="34" charset="-122"/>
                <a:ea typeface="微软雅黑" pitchFamily="34" charset="-122"/>
              </a:rPr>
              <a:t>如下</a:t>
            </a:r>
            <a:r>
              <a:rPr lang="en-US" altLang="zh-CN" sz="2000" dirty="0" err="1" smtClean="0">
                <a:latin typeface="微软雅黑" pitchFamily="34" charset="-122"/>
                <a:ea typeface="微软雅黑" pitchFamily="34" charset="-122"/>
              </a:rPr>
              <a:t>几点</a:t>
            </a:r>
            <a:r>
              <a:rPr lang="en-US" altLang="zh-CN" sz="2000" dirty="0" smtClean="0">
                <a:latin typeface="微软雅黑" pitchFamily="34" charset="-122"/>
                <a:ea typeface="微软雅黑" pitchFamily="34" charset="-122"/>
              </a:rPr>
              <a:t>：</a:t>
            </a:r>
          </a:p>
          <a:p>
            <a:pPr marL="800100" lvl="2" indent="-342900" eaLnBrk="0" hangingPunct="0">
              <a:lnSpc>
                <a:spcPts val="2400"/>
              </a:lnSpc>
              <a:spcBef>
                <a:spcPct val="20000"/>
              </a:spcBef>
              <a:buFont typeface="Arial" charset="0"/>
              <a:buChar char="•"/>
              <a:defRPr/>
            </a:pPr>
            <a:r>
              <a:rPr lang="en-US" altLang="zh-CN" sz="2000" dirty="0" err="1" smtClean="0">
                <a:latin typeface="微软雅黑" pitchFamily="34" charset="-122"/>
                <a:ea typeface="微软雅黑" pitchFamily="34" charset="-122"/>
              </a:rPr>
              <a:t>嵌套式数据模型更符合程序员在编程过程中的需求，比标准化数据格式更加自然</a:t>
            </a:r>
            <a:r>
              <a:rPr lang="en-US" altLang="zh-CN" sz="2000" dirty="0" smtClean="0">
                <a:latin typeface="微软雅黑" pitchFamily="34" charset="-122"/>
                <a:ea typeface="微软雅黑" pitchFamily="34" charset="-122"/>
              </a:rPr>
              <a:t>。</a:t>
            </a:r>
          </a:p>
          <a:p>
            <a:pPr marL="800100" lvl="2" indent="-342900" eaLnBrk="0" hangingPunct="0">
              <a:lnSpc>
                <a:spcPts val="2400"/>
              </a:lnSpc>
              <a:spcBef>
                <a:spcPct val="20000"/>
              </a:spcBef>
              <a:buFont typeface="Arial" charset="0"/>
              <a:buChar char="•"/>
              <a:defRPr/>
            </a:pPr>
            <a:r>
              <a:rPr lang="en-US" altLang="zh-CN" sz="2000" dirty="0" err="1" smtClean="0">
                <a:latin typeface="微软雅黑" pitchFamily="34" charset="-122"/>
                <a:ea typeface="微软雅黑" pitchFamily="34" charset="-122"/>
              </a:rPr>
              <a:t>存储在磁盘上的数据本身往往具有嵌套的特点</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如web爬虫程序为每个url和来自该url的外部连接集合产生输出</a:t>
            </a:r>
            <a:r>
              <a:rPr lang="en-US" altLang="zh-CN" sz="2000" dirty="0" smtClean="0">
                <a:latin typeface="微软雅黑" pitchFamily="34" charset="-122"/>
                <a:ea typeface="微软雅黑" pitchFamily="34" charset="-122"/>
              </a:rPr>
              <a:t>。</a:t>
            </a:r>
          </a:p>
          <a:p>
            <a:pPr marL="800100" lvl="2" indent="-342900" eaLnBrk="0" hangingPunct="0">
              <a:lnSpc>
                <a:spcPts val="2400"/>
              </a:lnSpc>
              <a:spcBef>
                <a:spcPct val="20000"/>
              </a:spcBef>
              <a:buFont typeface="Arial" charset="0"/>
              <a:buChar char="•"/>
              <a:defRPr/>
            </a:pPr>
            <a:r>
              <a:rPr lang="en-US" altLang="zh-CN" sz="2000" dirty="0" err="1" smtClean="0">
                <a:latin typeface="微软雅黑" pitchFamily="34" charset="-122"/>
                <a:ea typeface="微软雅黑" pitchFamily="34" charset="-122"/>
              </a:rPr>
              <a:t>嵌套数据模型一步一步执行，每步只完成一次数据转换</a:t>
            </a:r>
            <a:r>
              <a:rPr lang="en-US" altLang="zh-CN" sz="2000" dirty="0" smtClean="0">
                <a:latin typeface="微软雅黑" pitchFamily="34" charset="-122"/>
                <a:ea typeface="微软雅黑" pitchFamily="34" charset="-122"/>
              </a:rPr>
              <a:t>。</a:t>
            </a:r>
          </a:p>
          <a:p>
            <a:pPr marL="800100" lvl="2" indent="-342900" eaLnBrk="0" hangingPunct="0">
              <a:lnSpc>
                <a:spcPts val="2400"/>
              </a:lnSpc>
              <a:spcBef>
                <a:spcPct val="20000"/>
              </a:spcBef>
              <a:buFont typeface="Arial" charset="0"/>
              <a:buChar char="•"/>
              <a:defRPr/>
            </a:pPr>
            <a:r>
              <a:rPr lang="en-US" altLang="zh-CN" sz="2000" dirty="0" err="1" smtClean="0">
                <a:latin typeface="微软雅黑" pitchFamily="34" charset="-122"/>
                <a:ea typeface="微软雅黑" pitchFamily="34" charset="-122"/>
              </a:rPr>
              <a:t>嵌套数据模型有助于用户写出各式各样的用户定义函数</a:t>
            </a:r>
            <a:r>
              <a:rPr lang="en-US" altLang="zh-CN" sz="2000" dirty="0" smtClean="0">
                <a:latin typeface="微软雅黑" pitchFamily="34" charset="-122"/>
                <a:ea typeface="微软雅黑" pitchFamily="34" charset="-122"/>
              </a:rPr>
              <a:t>(UDF)。</a:t>
            </a:r>
            <a:endParaRPr lang="zh-CN" altLang="en-US" sz="20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4294967295"/>
          </p:nvPr>
        </p:nvSpPr>
        <p:spPr>
          <a:xfrm>
            <a:off x="285720" y="928676"/>
            <a:ext cx="8497887" cy="3086100"/>
          </a:xfrm>
        </p:spPr>
        <p:txBody>
          <a:bodyPr/>
          <a:lstStyle/>
          <a:p>
            <a:pPr>
              <a:lnSpc>
                <a:spcPct val="90000"/>
              </a:lnSpc>
              <a:buFont typeface="Wingdings" pitchFamily="2" charset="2"/>
              <a:buNone/>
            </a:pPr>
            <a:r>
              <a:rPr lang="en-US" altLang="en-US" sz="2400" dirty="0" smtClean="0">
                <a:latin typeface="微软雅黑" pitchFamily="34" charset="-122"/>
                <a:ea typeface="微软雅黑" pitchFamily="34" charset="-122"/>
              </a:rPr>
              <a:t>(1)</a:t>
            </a:r>
            <a:r>
              <a:rPr lang="en-US" altLang="en-US" sz="2400" dirty="0" err="1" smtClean="0">
                <a:latin typeface="微软雅黑" pitchFamily="34" charset="-122"/>
                <a:ea typeface="微软雅黑" pitchFamily="34" charset="-122"/>
              </a:rPr>
              <a:t>准备数据并放到集群</a:t>
            </a:r>
            <a:endParaRPr lang="en-US" altLang="en-US" sz="2400" dirty="0" smtClean="0">
              <a:latin typeface="微软雅黑" pitchFamily="34" charset="-122"/>
              <a:ea typeface="微软雅黑" pitchFamily="34" charset="-122"/>
            </a:endParaRPr>
          </a:p>
          <a:p>
            <a:pPr>
              <a:lnSpc>
                <a:spcPct val="90000"/>
              </a:lnSpc>
              <a:buFont typeface="Wingdings" pitchFamily="2" charset="2"/>
              <a:buNone/>
            </a:pPr>
            <a:r>
              <a:rPr lang="en-US" altLang="en-US" sz="2400" dirty="0" smtClean="0">
                <a:latin typeface="Times New Roman" pitchFamily="18" charset="0"/>
                <a:ea typeface="微软雅黑" pitchFamily="34" charset="-122"/>
                <a:cs typeface="Times New Roman" pitchFamily="18" charset="0"/>
              </a:rPr>
              <a:t>echo 'hello world'&gt; docs</a:t>
            </a:r>
          </a:p>
          <a:p>
            <a:pPr>
              <a:lnSpc>
                <a:spcPct val="90000"/>
              </a:lnSpc>
              <a:buFont typeface="Wingdings" pitchFamily="2" charset="2"/>
              <a:buNone/>
            </a:pPr>
            <a:r>
              <a:rPr lang="en-US" altLang="en-US" sz="2400" dirty="0" smtClean="0">
                <a:latin typeface="Times New Roman" pitchFamily="18" charset="0"/>
                <a:ea typeface="微软雅黑" pitchFamily="34" charset="-122"/>
                <a:cs typeface="Times New Roman" pitchFamily="18" charset="0"/>
              </a:rPr>
              <a:t>echo 'hello </a:t>
            </a:r>
            <a:r>
              <a:rPr lang="en-US" altLang="en-US" sz="2400" dirty="0" err="1" smtClean="0">
                <a:latin typeface="Times New Roman" pitchFamily="18" charset="0"/>
                <a:ea typeface="微软雅黑" pitchFamily="34" charset="-122"/>
                <a:cs typeface="Times New Roman" pitchFamily="18" charset="0"/>
              </a:rPr>
              <a:t>hadoop</a:t>
            </a:r>
            <a:r>
              <a:rPr lang="en-US" altLang="en-US" sz="2400" dirty="0" smtClean="0">
                <a:latin typeface="Times New Roman" pitchFamily="18" charset="0"/>
                <a:ea typeface="微软雅黑" pitchFamily="34" charset="-122"/>
                <a:cs typeface="Times New Roman" pitchFamily="18" charset="0"/>
              </a:rPr>
              <a:t>'&gt;&gt;docs</a:t>
            </a:r>
          </a:p>
          <a:p>
            <a:pPr>
              <a:lnSpc>
                <a:spcPct val="90000"/>
              </a:lnSpc>
              <a:buFont typeface="Wingdings" pitchFamily="2" charset="2"/>
              <a:buNone/>
            </a:pPr>
            <a:r>
              <a:rPr lang="en-US" altLang="en-US" sz="2400" dirty="0" smtClean="0">
                <a:latin typeface="Times New Roman" pitchFamily="18" charset="0"/>
                <a:ea typeface="微软雅黑" pitchFamily="34" charset="-122"/>
                <a:cs typeface="Times New Roman" pitchFamily="18" charset="0"/>
              </a:rPr>
              <a:t>echo 'hello </a:t>
            </a:r>
            <a:r>
              <a:rPr lang="en-US" altLang="en-US" sz="2400" dirty="0" err="1" smtClean="0">
                <a:latin typeface="Times New Roman" pitchFamily="18" charset="0"/>
                <a:ea typeface="微软雅黑" pitchFamily="34" charset="-122"/>
                <a:cs typeface="Times New Roman" pitchFamily="18" charset="0"/>
              </a:rPr>
              <a:t>bigdata</a:t>
            </a:r>
            <a:r>
              <a:rPr lang="en-US" altLang="en-US" sz="2400" dirty="0" smtClean="0">
                <a:latin typeface="Times New Roman" pitchFamily="18" charset="0"/>
                <a:ea typeface="微软雅黑" pitchFamily="34" charset="-122"/>
                <a:cs typeface="Times New Roman" pitchFamily="18" charset="0"/>
              </a:rPr>
              <a:t>'&gt;&gt;docs</a:t>
            </a:r>
          </a:p>
          <a:p>
            <a:pPr>
              <a:lnSpc>
                <a:spcPct val="90000"/>
              </a:lnSpc>
              <a:buFont typeface="Wingdings" pitchFamily="2" charset="2"/>
              <a:buNone/>
            </a:pPr>
            <a:r>
              <a:rPr lang="en-US" altLang="en-US" sz="2400" dirty="0" smtClean="0">
                <a:latin typeface="Times New Roman" pitchFamily="18" charset="0"/>
                <a:ea typeface="微软雅黑" pitchFamily="34" charset="-122"/>
                <a:cs typeface="Times New Roman" pitchFamily="18" charset="0"/>
              </a:rPr>
              <a:t>echo '</a:t>
            </a:r>
            <a:r>
              <a:rPr lang="en-US" altLang="en-US" sz="2400" dirty="0" err="1" smtClean="0">
                <a:latin typeface="Times New Roman" pitchFamily="18" charset="0"/>
                <a:ea typeface="微软雅黑" pitchFamily="34" charset="-122"/>
                <a:cs typeface="Times New Roman" pitchFamily="18" charset="0"/>
              </a:rPr>
              <a:t>doug</a:t>
            </a:r>
            <a:r>
              <a:rPr lang="en-US" altLang="en-US" sz="2400" dirty="0" smtClean="0">
                <a:latin typeface="Times New Roman" pitchFamily="18" charset="0"/>
                <a:ea typeface="微软雅黑" pitchFamily="34" charset="-122"/>
                <a:cs typeface="Times New Roman" pitchFamily="18" charset="0"/>
              </a:rPr>
              <a:t> </a:t>
            </a:r>
            <a:r>
              <a:rPr lang="en-US" altLang="en-US" sz="2400" dirty="0" err="1" smtClean="0">
                <a:latin typeface="Times New Roman" pitchFamily="18" charset="0"/>
                <a:ea typeface="微软雅黑" pitchFamily="34" charset="-122"/>
                <a:cs typeface="Times New Roman" pitchFamily="18" charset="0"/>
              </a:rPr>
              <a:t>cuttig</a:t>
            </a:r>
            <a:r>
              <a:rPr lang="en-US" altLang="en-US" sz="2400" dirty="0" smtClean="0">
                <a:latin typeface="Times New Roman" pitchFamily="18" charset="0"/>
                <a:ea typeface="微软雅黑" pitchFamily="34" charset="-122"/>
                <a:cs typeface="Times New Roman" pitchFamily="18" charset="0"/>
              </a:rPr>
              <a:t>'&gt;&gt;docs</a:t>
            </a:r>
          </a:p>
          <a:p>
            <a:pPr>
              <a:lnSpc>
                <a:spcPct val="90000"/>
              </a:lnSpc>
              <a:buFont typeface="Wingdings" pitchFamily="2" charset="2"/>
              <a:buNone/>
            </a:pPr>
            <a:r>
              <a:rPr lang="en-US" altLang="en-US" sz="2400" dirty="0" smtClean="0">
                <a:latin typeface="Times New Roman" pitchFamily="18" charset="0"/>
                <a:ea typeface="微软雅黑" pitchFamily="34" charset="-122"/>
                <a:cs typeface="Times New Roman" pitchFamily="18" charset="0"/>
              </a:rPr>
              <a:t>echo '</a:t>
            </a:r>
            <a:r>
              <a:rPr lang="en-US" altLang="en-US" sz="2400" dirty="0" err="1" smtClean="0">
                <a:latin typeface="Times New Roman" pitchFamily="18" charset="0"/>
                <a:ea typeface="微软雅黑" pitchFamily="34" charset="-122"/>
                <a:cs typeface="Times New Roman" pitchFamily="18" charset="0"/>
              </a:rPr>
              <a:t>google</a:t>
            </a:r>
            <a:r>
              <a:rPr lang="en-US" altLang="en-US" sz="2400" dirty="0" smtClean="0">
                <a:latin typeface="Times New Roman" pitchFamily="18" charset="0"/>
                <a:ea typeface="微软雅黑" pitchFamily="34" charset="-122"/>
                <a:cs typeface="Times New Roman" pitchFamily="18" charset="0"/>
              </a:rPr>
              <a:t> yahoo'&gt;&gt;docs</a:t>
            </a:r>
          </a:p>
          <a:p>
            <a:pPr>
              <a:lnSpc>
                <a:spcPct val="90000"/>
              </a:lnSpc>
              <a:buFont typeface="Wingdings" pitchFamily="2" charset="2"/>
              <a:buNone/>
            </a:pPr>
            <a:r>
              <a:rPr lang="en-US" altLang="en-US" sz="2400" dirty="0" smtClean="0">
                <a:latin typeface="Times New Roman" pitchFamily="18" charset="0"/>
                <a:ea typeface="微软雅黑" pitchFamily="34" charset="-122"/>
                <a:cs typeface="Times New Roman" pitchFamily="18" charset="0"/>
              </a:rPr>
              <a:t>echo 'pig yahoo'&gt;&gt;docs</a:t>
            </a:r>
          </a:p>
          <a:p>
            <a:pPr>
              <a:lnSpc>
                <a:spcPct val="90000"/>
              </a:lnSpc>
              <a:buFont typeface="Wingdings" pitchFamily="2" charset="2"/>
              <a:buNone/>
            </a:pPr>
            <a:r>
              <a:rPr lang="en-US" altLang="en-US" sz="2400" dirty="0" smtClean="0">
                <a:latin typeface="Times New Roman" pitchFamily="18" charset="0"/>
                <a:ea typeface="微软雅黑" pitchFamily="34" charset="-122"/>
                <a:cs typeface="Times New Roman" pitchFamily="18" charset="0"/>
              </a:rPr>
              <a:t>echo 'hive </a:t>
            </a:r>
            <a:r>
              <a:rPr lang="en-US" altLang="en-US" sz="2400" dirty="0" err="1" smtClean="0">
                <a:latin typeface="Times New Roman" pitchFamily="18" charset="0"/>
                <a:ea typeface="微软雅黑" pitchFamily="34" charset="-122"/>
                <a:cs typeface="Times New Roman" pitchFamily="18" charset="0"/>
              </a:rPr>
              <a:t>facebook</a:t>
            </a:r>
            <a:r>
              <a:rPr lang="en-US" altLang="en-US" sz="2400" dirty="0" smtClean="0">
                <a:latin typeface="Times New Roman" pitchFamily="18" charset="0"/>
                <a:ea typeface="微软雅黑" pitchFamily="34" charset="-122"/>
                <a:cs typeface="Times New Roman" pitchFamily="18" charset="0"/>
              </a:rPr>
              <a:t>'&gt;&gt;docs</a:t>
            </a:r>
          </a:p>
          <a:p>
            <a:pPr>
              <a:lnSpc>
                <a:spcPct val="90000"/>
              </a:lnSpc>
              <a:buFont typeface="Wingdings" pitchFamily="2" charset="2"/>
              <a:buNone/>
            </a:pPr>
            <a:r>
              <a:rPr lang="en-US" altLang="en-US" sz="2400" dirty="0" smtClean="0">
                <a:latin typeface="Times New Roman" pitchFamily="18" charset="0"/>
                <a:ea typeface="微软雅黑" pitchFamily="34" charset="-122"/>
                <a:cs typeface="Times New Roman" pitchFamily="18" charset="0"/>
              </a:rPr>
              <a:t>echo 'pig hive </a:t>
            </a:r>
            <a:r>
              <a:rPr lang="en-US" altLang="en-US" sz="2400" dirty="0" err="1" smtClean="0">
                <a:latin typeface="Times New Roman" pitchFamily="18" charset="0"/>
                <a:ea typeface="微软雅黑" pitchFamily="34" charset="-122"/>
                <a:cs typeface="Times New Roman" pitchFamily="18" charset="0"/>
              </a:rPr>
              <a:t>mapreduce</a:t>
            </a:r>
            <a:r>
              <a:rPr lang="en-US" altLang="en-US" sz="2400" dirty="0" smtClean="0">
                <a:latin typeface="Times New Roman" pitchFamily="18" charset="0"/>
                <a:ea typeface="微软雅黑" pitchFamily="34" charset="-122"/>
                <a:cs typeface="Times New Roman" pitchFamily="18" charset="0"/>
              </a:rPr>
              <a:t>'&gt;&gt;docs</a:t>
            </a:r>
          </a:p>
          <a:p>
            <a:pPr>
              <a:lnSpc>
                <a:spcPct val="90000"/>
              </a:lnSpc>
              <a:buFont typeface="Wingdings" pitchFamily="2" charset="2"/>
              <a:buNone/>
            </a:pPr>
            <a:r>
              <a:rPr lang="en-US" altLang="en-US" sz="2400" dirty="0" err="1" smtClean="0">
                <a:latin typeface="Times New Roman" pitchFamily="18" charset="0"/>
                <a:ea typeface="微软雅黑" pitchFamily="34" charset="-122"/>
                <a:cs typeface="Times New Roman" pitchFamily="18" charset="0"/>
              </a:rPr>
              <a:t>hadoop</a:t>
            </a:r>
            <a:r>
              <a:rPr lang="en-US" altLang="en-US" sz="2400" dirty="0" smtClean="0">
                <a:latin typeface="Times New Roman" pitchFamily="18" charset="0"/>
                <a:ea typeface="微软雅黑" pitchFamily="34" charset="-122"/>
                <a:cs typeface="Times New Roman" pitchFamily="18" charset="0"/>
              </a:rPr>
              <a:t> </a:t>
            </a:r>
            <a:r>
              <a:rPr lang="en-US" altLang="en-US" sz="2400" dirty="0" err="1" smtClean="0">
                <a:latin typeface="Times New Roman" pitchFamily="18" charset="0"/>
                <a:ea typeface="微软雅黑" pitchFamily="34" charset="-122"/>
                <a:cs typeface="Times New Roman" pitchFamily="18" charset="0"/>
              </a:rPr>
              <a:t>fs</a:t>
            </a:r>
            <a:r>
              <a:rPr lang="en-US" altLang="en-US" sz="2400" dirty="0" smtClean="0">
                <a:latin typeface="Times New Roman" pitchFamily="18" charset="0"/>
                <a:ea typeface="微软雅黑" pitchFamily="34" charset="-122"/>
                <a:cs typeface="Times New Roman" pitchFamily="18" charset="0"/>
              </a:rPr>
              <a:t> -put docs /</a:t>
            </a:r>
            <a:endParaRPr lang="zh-CN" altLang="en-US" sz="2400" dirty="0" smtClean="0">
              <a:latin typeface="Times New Roman" pitchFamily="18" charset="0"/>
              <a:ea typeface="微软雅黑" pitchFamily="34" charset="-122"/>
              <a:cs typeface="Times New Roman" pitchFamily="18" charset="0"/>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zh-CN" altLang="en-US" sz="3200" b="1" dirty="0" smtClean="0">
                <a:solidFill>
                  <a:srgbClr val="0070C0"/>
                </a:solidFill>
                <a:latin typeface="Verdana" pitchFamily="34" charset="0"/>
                <a:ea typeface="微软雅黑" pitchFamily="34" charset="-122"/>
                <a:cs typeface="Verdana" pitchFamily="34" charset="0"/>
              </a:rPr>
              <a:t>例子</a:t>
            </a:r>
            <a:r>
              <a:rPr lang="en-US" altLang="zh-CN" sz="3200" b="1" dirty="0" err="1" smtClean="0">
                <a:solidFill>
                  <a:srgbClr val="0070C0"/>
                </a:solidFill>
                <a:latin typeface="Verdana" pitchFamily="34" charset="0"/>
                <a:ea typeface="微软雅黑" pitchFamily="34" charset="-122"/>
                <a:cs typeface="Verdana" pitchFamily="34" charset="0"/>
              </a:rPr>
              <a:t>wordcount</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Rot="1" noChangeArrowheads="1"/>
          </p:cNvSpPr>
          <p:nvPr>
            <p:ph type="body" idx="1"/>
          </p:nvPr>
        </p:nvSpPr>
        <p:spPr>
          <a:xfrm>
            <a:off x="457200" y="785800"/>
            <a:ext cx="8229600" cy="3315891"/>
          </a:xfrm>
        </p:spPr>
        <p:txBody>
          <a:bodyPr/>
          <a:lstStyle/>
          <a:p>
            <a:r>
              <a:rPr lang="en-US" altLang="zh-CN" sz="2400" dirty="0" smtClean="0">
                <a:latin typeface="微软雅黑" pitchFamily="34" charset="-122"/>
                <a:ea typeface="微软雅黑" pitchFamily="34" charset="-122"/>
              </a:rPr>
              <a:t>pig</a:t>
            </a:r>
            <a:r>
              <a:rPr lang="zh-CN" altLang="en-US" sz="2400" dirty="0" smtClean="0">
                <a:latin typeface="微软雅黑" pitchFamily="34" charset="-122"/>
                <a:ea typeface="微软雅黑" pitchFamily="34" charset="-122"/>
              </a:rPr>
              <a:t>是通过一步一步执行编程语言，每一步完成一次数据转换来完成整个程序。凸显了程序执行数据流风格。</a:t>
            </a:r>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每步的</a:t>
            </a:r>
            <a:r>
              <a:rPr lang="zh-CN" altLang="en-US" sz="2400" dirty="0" smtClean="0">
                <a:latin typeface="微软雅黑" pitchFamily="34" charset="-122"/>
                <a:ea typeface="微软雅黑" pitchFamily="34" charset="-122"/>
              </a:rPr>
              <a:t>转换都是</a:t>
            </a:r>
            <a:r>
              <a:rPr lang="zh-CN" altLang="en-US" sz="2400" dirty="0" smtClean="0">
                <a:latin typeface="微软雅黑" pitchFamily="34" charset="-122"/>
                <a:ea typeface="微软雅黑" pitchFamily="34" charset="-122"/>
              </a:rPr>
              <a:t>高级抽象，如</a:t>
            </a:r>
            <a:r>
              <a:rPr lang="en-US" altLang="zh-CN" sz="2400" dirty="0" smtClean="0">
                <a:latin typeface="微软雅黑" pitchFamily="34" charset="-122"/>
                <a:ea typeface="微软雅黑" pitchFamily="34" charset="-122"/>
              </a:rPr>
              <a:t>filtering</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grouping</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aggregation</a:t>
            </a:r>
            <a:r>
              <a:rPr lang="zh-CN" altLang="en-US" sz="2400" dirty="0" smtClean="0">
                <a:latin typeface="微软雅黑" pitchFamily="34" charset="-122"/>
                <a:ea typeface="微软雅黑" pitchFamily="34" charset="-122"/>
              </a:rPr>
              <a:t>，抽象级别类似于</a:t>
            </a:r>
            <a:r>
              <a:rPr lang="en-US" altLang="zh-CN" sz="2400" dirty="0" smtClean="0">
                <a:latin typeface="微软雅黑" pitchFamily="34" charset="-122"/>
                <a:ea typeface="微软雅黑" pitchFamily="34" charset="-122"/>
              </a:rPr>
              <a:t>SQL</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pig</a:t>
            </a:r>
            <a:r>
              <a:rPr lang="zh-CN" altLang="en-US" sz="2400" dirty="0" smtClean="0">
                <a:latin typeface="微软雅黑" pitchFamily="34" charset="-122"/>
                <a:ea typeface="微软雅黑" pitchFamily="34" charset="-122"/>
              </a:rPr>
              <a:t>更适合有经验的程序员和大规模数据集。</a:t>
            </a:r>
          </a:p>
          <a:p>
            <a:r>
              <a:rPr lang="en-US" altLang="zh-CN" sz="2400" dirty="0" smtClean="0">
                <a:latin typeface="微软雅黑" pitchFamily="34" charset="-122"/>
                <a:ea typeface="微软雅黑" pitchFamily="34" charset="-122"/>
              </a:rPr>
              <a:t>SQL</a:t>
            </a:r>
            <a:r>
              <a:rPr lang="zh-CN" altLang="en-US" sz="2400" dirty="0" smtClean="0">
                <a:latin typeface="微软雅黑" pitchFamily="34" charset="-122"/>
                <a:ea typeface="微软雅黑" pitchFamily="34" charset="-122"/>
              </a:rPr>
              <a:t>通过</a:t>
            </a:r>
            <a:r>
              <a:rPr lang="zh-CN" altLang="en-US" sz="2400" dirty="0" smtClean="0">
                <a:latin typeface="微软雅黑" pitchFamily="34" charset="-122"/>
                <a:ea typeface="微软雅黑" pitchFamily="34" charset="-122"/>
              </a:rPr>
              <a:t>一系列的限制条件最后输出执行结果，只关注最终结果。</a:t>
            </a:r>
            <a:r>
              <a:rPr lang="en-US" altLang="zh-CN" sz="2400" dirty="0" smtClean="0">
                <a:latin typeface="微软雅黑" pitchFamily="34" charset="-122"/>
                <a:ea typeface="微软雅黑" pitchFamily="34" charset="-122"/>
              </a:rPr>
              <a:t>SQL</a:t>
            </a:r>
            <a:r>
              <a:rPr lang="zh-CN" altLang="en-US" sz="2400" dirty="0" smtClean="0">
                <a:latin typeface="微软雅黑" pitchFamily="34" charset="-122"/>
                <a:ea typeface="微软雅黑" pitchFamily="34" charset="-122"/>
              </a:rPr>
              <a:t>更适合于编程经验不丰富的程序员，适合小规模数据集；</a:t>
            </a:r>
          </a:p>
          <a:p>
            <a:endParaRPr lang="zh-CN" altLang="en-US" sz="2400" dirty="0" smtClean="0">
              <a:latin typeface="微软雅黑" pitchFamily="34" charset="-122"/>
              <a:ea typeface="微软雅黑" pitchFamily="34" charset="-122"/>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与</a:t>
            </a:r>
            <a:r>
              <a:rPr lang="en-US" altLang="zh-CN" sz="3200" b="1" dirty="0" smtClean="0">
                <a:solidFill>
                  <a:srgbClr val="0070C0"/>
                </a:solidFill>
                <a:latin typeface="Verdana" pitchFamily="34" charset="0"/>
                <a:ea typeface="微软雅黑" pitchFamily="34" charset="-122"/>
                <a:cs typeface="Verdana" pitchFamily="34" charset="0"/>
              </a:rPr>
              <a:t>SQL</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Rot="1" noChangeArrowheads="1"/>
          </p:cNvSpPr>
          <p:nvPr>
            <p:ph type="body" idx="4294967295"/>
          </p:nvPr>
        </p:nvSpPr>
        <p:spPr>
          <a:xfrm>
            <a:off x="285720" y="714362"/>
            <a:ext cx="8643998" cy="3315891"/>
          </a:xfrm>
        </p:spPr>
        <p:txBody>
          <a:bodyPr/>
          <a:lstStyle/>
          <a:p>
            <a:r>
              <a:rPr lang="en-US" altLang="zh-CN" sz="2400" dirty="0" smtClean="0">
                <a:solidFill>
                  <a:srgbClr val="FF0000"/>
                </a:solidFill>
                <a:latin typeface="微软雅黑" pitchFamily="34" charset="-122"/>
                <a:ea typeface="微软雅黑" pitchFamily="34" charset="-122"/>
              </a:rPr>
              <a:t>pig</a:t>
            </a:r>
            <a:r>
              <a:rPr lang="zh-CN" altLang="en-US" sz="2400" dirty="0" smtClean="0">
                <a:solidFill>
                  <a:srgbClr val="FF0000"/>
                </a:solidFill>
                <a:latin typeface="微软雅黑" pitchFamily="34" charset="-122"/>
                <a:ea typeface="微软雅黑" pitchFamily="34" charset="-122"/>
              </a:rPr>
              <a:t>程序提供了显示的操作序列，但实际执行计划不一定按照该顺序执行，编译器会根据一定的规则对执行顺序进行一定的优化。如</a:t>
            </a:r>
            <a:r>
              <a:rPr lang="zh-CN" altLang="en-US" sz="2400" dirty="0" smtClean="0">
                <a:latin typeface="微软雅黑" pitchFamily="34" charset="-122"/>
                <a:ea typeface="微软雅黑" pitchFamily="34" charset="-122"/>
              </a:rPr>
              <a:t>某人对类型为</a:t>
            </a:r>
            <a:r>
              <a:rPr lang="en-US" altLang="zh-CN" sz="2400" dirty="0" smtClean="0">
                <a:latin typeface="微软雅黑" pitchFamily="34" charset="-122"/>
                <a:ea typeface="微软雅黑" pitchFamily="34" charset="-122"/>
              </a:rPr>
              <a:t>spam</a:t>
            </a:r>
            <a:r>
              <a:rPr lang="zh-CN" altLang="en-US" sz="2400" dirty="0" smtClean="0">
                <a:latin typeface="微软雅黑" pitchFamily="34" charset="-122"/>
                <a:ea typeface="微软雅黑" pitchFamily="34" charset="-122"/>
              </a:rPr>
              <a:t>网页</a:t>
            </a:r>
            <a:r>
              <a:rPr lang="en-US" altLang="zh-CN" sz="2400" dirty="0" err="1" smtClean="0">
                <a:latin typeface="微软雅黑" pitchFamily="34" charset="-122"/>
                <a:ea typeface="微软雅黑" pitchFamily="34" charset="-122"/>
              </a:rPr>
              <a:t>url</a:t>
            </a:r>
            <a:r>
              <a:rPr lang="zh-CN" altLang="en-US" sz="2400" dirty="0" smtClean="0">
                <a:latin typeface="微软雅黑" pitchFamily="34" charset="-122"/>
                <a:ea typeface="微软雅黑" pitchFamily="34" charset="-122"/>
              </a:rPr>
              <a:t>感兴趣，并且要求高</a:t>
            </a:r>
            <a:r>
              <a:rPr lang="en-US" altLang="zh-CN" sz="2400" dirty="0" err="1" smtClean="0">
                <a:latin typeface="微软雅黑" pitchFamily="34" charset="-122"/>
                <a:ea typeface="微软雅黑" pitchFamily="34" charset="-122"/>
              </a:rPr>
              <a:t>pagerank</a:t>
            </a:r>
            <a:r>
              <a:rPr lang="zh-CN" altLang="en-US" sz="2400" dirty="0" smtClean="0">
                <a:latin typeface="微软雅黑" pitchFamily="34" charset="-122"/>
                <a:ea typeface="微软雅黑" pitchFamily="34" charset="-122"/>
              </a:rPr>
              <a:t>，则实现为</a:t>
            </a:r>
          </a:p>
          <a:p>
            <a:pPr>
              <a:buNone/>
            </a:pPr>
            <a:r>
              <a:rPr lang="en-US" altLang="zh-CN" sz="2400" dirty="0" err="1" smtClean="0">
                <a:latin typeface="微软雅黑" pitchFamily="34" charset="-122"/>
                <a:ea typeface="微软雅黑" pitchFamily="34" charset="-122"/>
              </a:rPr>
              <a:t>spam_urls</a:t>
            </a:r>
            <a:r>
              <a:rPr lang="en-US" altLang="zh-CN" sz="2400" dirty="0" smtClean="0">
                <a:latin typeface="微软雅黑" pitchFamily="34" charset="-122"/>
                <a:ea typeface="微软雅黑" pitchFamily="34" charset="-122"/>
              </a:rPr>
              <a:t>=FILTER </a:t>
            </a:r>
            <a:r>
              <a:rPr lang="en-US" altLang="zh-CN" sz="2400" dirty="0" err="1" smtClean="0">
                <a:latin typeface="微软雅黑" pitchFamily="34" charset="-122"/>
                <a:ea typeface="微软雅黑" pitchFamily="34" charset="-122"/>
              </a:rPr>
              <a:t>urls</a:t>
            </a:r>
            <a:r>
              <a:rPr lang="en-US" altLang="zh-CN" sz="2400" dirty="0" smtClean="0">
                <a:latin typeface="微软雅黑" pitchFamily="34" charset="-122"/>
                <a:ea typeface="微软雅黑" pitchFamily="34" charset="-122"/>
              </a:rPr>
              <a:t> BY </a:t>
            </a:r>
            <a:r>
              <a:rPr lang="en-US" altLang="zh-CN" sz="2400" dirty="0" err="1" smtClean="0">
                <a:latin typeface="微软雅黑" pitchFamily="34" charset="-122"/>
                <a:ea typeface="微软雅黑" pitchFamily="34" charset="-122"/>
              </a:rPr>
              <a:t>isSpam</a:t>
            </a:r>
            <a:r>
              <a:rPr lang="en-US" altLang="zh-CN"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url</a:t>
            </a:r>
            <a:r>
              <a:rPr lang="en-US" altLang="zh-CN" sz="2400" dirty="0" smtClean="0">
                <a:latin typeface="微软雅黑" pitchFamily="34" charset="-122"/>
                <a:ea typeface="微软雅黑" pitchFamily="34" charset="-122"/>
              </a:rPr>
              <a:t>);</a:t>
            </a:r>
          </a:p>
          <a:p>
            <a:pPr>
              <a:buNone/>
            </a:pPr>
            <a:r>
              <a:rPr lang="en-US" altLang="zh-CN" sz="2400" dirty="0" err="1" smtClean="0">
                <a:latin typeface="微软雅黑" pitchFamily="34" charset="-122"/>
                <a:ea typeface="微软雅黑" pitchFamily="34" charset="-122"/>
              </a:rPr>
              <a:t>highPR_spam_urls</a:t>
            </a:r>
            <a:r>
              <a:rPr lang="en-US" altLang="zh-CN" sz="2400" dirty="0" smtClean="0">
                <a:latin typeface="微软雅黑" pitchFamily="34" charset="-122"/>
                <a:ea typeface="微软雅黑" pitchFamily="34" charset="-122"/>
              </a:rPr>
              <a:t>=FILTER </a:t>
            </a:r>
            <a:r>
              <a:rPr lang="en-US" altLang="zh-CN" sz="2400" dirty="0" err="1" smtClean="0">
                <a:latin typeface="微软雅黑" pitchFamily="34" charset="-122"/>
                <a:ea typeface="微软雅黑" pitchFamily="34" charset="-122"/>
              </a:rPr>
              <a:t>spam_urls</a:t>
            </a:r>
            <a:r>
              <a:rPr lang="en-US" altLang="zh-CN" sz="2400" dirty="0" smtClean="0">
                <a:latin typeface="微软雅黑" pitchFamily="34" charset="-122"/>
                <a:ea typeface="微软雅黑" pitchFamily="34" charset="-122"/>
              </a:rPr>
              <a:t> BY </a:t>
            </a:r>
            <a:r>
              <a:rPr lang="en-US" altLang="zh-CN" sz="2400" dirty="0" err="1" smtClean="0">
                <a:latin typeface="微软雅黑" pitchFamily="34" charset="-122"/>
                <a:ea typeface="微软雅黑" pitchFamily="34" charset="-122"/>
              </a:rPr>
              <a:t>pagerank</a:t>
            </a:r>
            <a:r>
              <a:rPr lang="en-US" altLang="zh-CN" sz="2400" dirty="0" smtClean="0">
                <a:latin typeface="微软雅黑" pitchFamily="34" charset="-122"/>
                <a:ea typeface="微软雅黑" pitchFamily="34" charset="-122"/>
              </a:rPr>
              <a:t>&gt;0.8</a:t>
            </a:r>
          </a:p>
          <a:p>
            <a:r>
              <a:rPr lang="zh-CN" altLang="en-US" sz="2400" dirty="0" smtClean="0">
                <a:latin typeface="微软雅黑" pitchFamily="34" charset="-122"/>
                <a:ea typeface="微软雅黑" pitchFamily="34" charset="-122"/>
              </a:rPr>
              <a:t>上述语句程序会先找出所有的</a:t>
            </a:r>
            <a:r>
              <a:rPr lang="en-US" altLang="zh-CN" sz="2400" dirty="0" smtClean="0">
                <a:latin typeface="微软雅黑" pitchFamily="34" charset="-122"/>
                <a:ea typeface="微软雅黑" pitchFamily="34" charset="-122"/>
              </a:rPr>
              <a:t>spam </a:t>
            </a:r>
            <a:r>
              <a:rPr lang="en-US" altLang="zh-CN" sz="2400" dirty="0" err="1" smtClean="0">
                <a:latin typeface="微软雅黑" pitchFamily="34" charset="-122"/>
                <a:ea typeface="微软雅黑" pitchFamily="34" charset="-122"/>
              </a:rPr>
              <a:t>url</a:t>
            </a:r>
            <a:r>
              <a:rPr lang="zh-CN" altLang="en-US" sz="2400" dirty="0" smtClean="0">
                <a:latin typeface="微软雅黑" pitchFamily="34" charset="-122"/>
                <a:ea typeface="微软雅黑" pitchFamily="34" charset="-122"/>
              </a:rPr>
              <a:t>，然后</a:t>
            </a:r>
            <a:r>
              <a:rPr lang="zh-CN" altLang="en-US" sz="2400" dirty="0" smtClean="0">
                <a:latin typeface="微软雅黑" pitchFamily="34" charset="-122"/>
                <a:ea typeface="微软雅黑" pitchFamily="34" charset="-122"/>
              </a:rPr>
              <a:t>按照</a:t>
            </a:r>
            <a:r>
              <a:rPr lang="en-US" altLang="zh-CN" sz="2400" dirty="0" err="1" smtClean="0">
                <a:latin typeface="微软雅黑" pitchFamily="34" charset="-122"/>
                <a:ea typeface="微软雅黑" pitchFamily="34" charset="-122"/>
              </a:rPr>
              <a:t>pagerank</a:t>
            </a:r>
            <a:r>
              <a:rPr lang="zh-CN" altLang="en-US" sz="2400" dirty="0" smtClean="0">
                <a:latin typeface="微软雅黑" pitchFamily="34" charset="-122"/>
                <a:ea typeface="微软雅黑" pitchFamily="34" charset="-122"/>
              </a:rPr>
              <a:t>对</a:t>
            </a:r>
            <a:r>
              <a:rPr lang="en-US" altLang="zh-CN" sz="2400" dirty="0" smtClean="0">
                <a:latin typeface="微软雅黑" pitchFamily="34" charset="-122"/>
                <a:ea typeface="微软雅黑" pitchFamily="34" charset="-122"/>
              </a:rPr>
              <a:t>spam </a:t>
            </a:r>
            <a:r>
              <a:rPr lang="en-US" altLang="zh-CN" sz="2400" dirty="0" err="1" smtClean="0">
                <a:latin typeface="微软雅黑" pitchFamily="34" charset="-122"/>
                <a:ea typeface="微软雅黑" pitchFamily="34" charset="-122"/>
              </a:rPr>
              <a:t>url</a:t>
            </a:r>
            <a:r>
              <a:rPr lang="zh-CN" altLang="en-US" sz="2400" dirty="0" smtClean="0">
                <a:latin typeface="微软雅黑" pitchFamily="34" charset="-122"/>
                <a:ea typeface="微软雅黑" pitchFamily="34" charset="-122"/>
              </a:rPr>
              <a:t>进行过滤。</a:t>
            </a:r>
            <a:r>
              <a:rPr lang="zh-CN" altLang="en-US" sz="2400" dirty="0" smtClean="0">
                <a:latin typeface="微软雅黑" pitchFamily="34" charset="-122"/>
                <a:ea typeface="微软雅黑" pitchFamily="34" charset="-122"/>
              </a:rPr>
              <a:t>但当</a:t>
            </a:r>
            <a:r>
              <a:rPr lang="en-US" altLang="zh-CN" sz="2400" dirty="0" err="1" smtClean="0">
                <a:latin typeface="微软雅黑" pitchFamily="34" charset="-122"/>
                <a:ea typeface="微软雅黑" pitchFamily="34" charset="-122"/>
              </a:rPr>
              <a:t>isSpam</a:t>
            </a:r>
            <a:r>
              <a:rPr lang="en-US" altLang="zh-CN"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url</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是一个用户定义的大开销</a:t>
            </a:r>
            <a:r>
              <a:rPr lang="zh-CN" altLang="en-US" sz="2400" dirty="0" smtClean="0">
                <a:latin typeface="微软雅黑" pitchFamily="34" charset="-122"/>
                <a:ea typeface="微软雅黑" pitchFamily="34" charset="-122"/>
              </a:rPr>
              <a:t>函数</a:t>
            </a:r>
            <a:r>
              <a:rPr lang="zh-CN" altLang="en-US" sz="2400" dirty="0" smtClean="0">
                <a:latin typeface="微软雅黑" pitchFamily="34" charset="-122"/>
                <a:ea typeface="微软雅黑" pitchFamily="34" charset="-122"/>
              </a:rPr>
              <a:t>时按照这种</a:t>
            </a:r>
            <a:r>
              <a:rPr lang="zh-CN" altLang="en-US" sz="2400" dirty="0" smtClean="0">
                <a:latin typeface="微软雅黑" pitchFamily="34" charset="-122"/>
                <a:ea typeface="微软雅黑" pitchFamily="34" charset="-122"/>
              </a:rPr>
              <a:t>执行顺序并不</a:t>
            </a:r>
            <a:r>
              <a:rPr lang="zh-CN" altLang="en-US" sz="2400" dirty="0" smtClean="0">
                <a:latin typeface="微软雅黑" pitchFamily="34" charset="-122"/>
                <a:ea typeface="微软雅黑" pitchFamily="34" charset="-122"/>
              </a:rPr>
              <a:t>高效</a:t>
            </a:r>
            <a:r>
              <a:rPr lang="zh-CN" altLang="en-US" sz="2400" dirty="0" smtClean="0">
                <a:latin typeface="微软雅黑" pitchFamily="34" charset="-122"/>
                <a:ea typeface="微软雅黑" pitchFamily="34" charset="-122"/>
              </a:rPr>
              <a:t>，高效</a:t>
            </a:r>
            <a:r>
              <a:rPr lang="zh-CN" altLang="en-US" sz="2400" dirty="0" smtClean="0">
                <a:latin typeface="微软雅黑" pitchFamily="34" charset="-122"/>
                <a:ea typeface="微软雅黑" pitchFamily="34" charset="-122"/>
              </a:rPr>
              <a:t>的方式是先对全部</a:t>
            </a:r>
            <a:r>
              <a:rPr lang="en-US" altLang="zh-CN" sz="2400" dirty="0" err="1" smtClean="0">
                <a:latin typeface="微软雅黑" pitchFamily="34" charset="-122"/>
                <a:ea typeface="微软雅黑" pitchFamily="34" charset="-122"/>
              </a:rPr>
              <a:t>url</a:t>
            </a:r>
            <a:r>
              <a:rPr lang="zh-CN" altLang="en-US" sz="2400" dirty="0" smtClean="0">
                <a:latin typeface="微软雅黑" pitchFamily="34" charset="-122"/>
                <a:ea typeface="微软雅黑" pitchFamily="34" charset="-122"/>
              </a:rPr>
              <a:t>按照</a:t>
            </a:r>
            <a:r>
              <a:rPr lang="en-US" altLang="zh-CN" sz="2400" dirty="0" err="1" smtClean="0">
                <a:latin typeface="微软雅黑" pitchFamily="34" charset="-122"/>
                <a:ea typeface="微软雅黑" pitchFamily="34" charset="-122"/>
              </a:rPr>
              <a:t>pagerank</a:t>
            </a:r>
            <a:r>
              <a:rPr lang="zh-CN" altLang="en-US" sz="2400" dirty="0" smtClean="0">
                <a:latin typeface="微软雅黑" pitchFamily="34" charset="-122"/>
                <a:ea typeface="微软雅黑" pitchFamily="34" charset="-122"/>
              </a:rPr>
              <a:t>进行过滤，再对过滤后的</a:t>
            </a:r>
            <a:r>
              <a:rPr lang="en-US" altLang="zh-CN" sz="2400" dirty="0" err="1" smtClean="0">
                <a:latin typeface="微软雅黑" pitchFamily="34" charset="-122"/>
                <a:ea typeface="微软雅黑" pitchFamily="34" charset="-122"/>
              </a:rPr>
              <a:t>url</a:t>
            </a:r>
            <a:r>
              <a:rPr lang="zh-CN" altLang="en-US" sz="2400" dirty="0" smtClean="0">
                <a:latin typeface="微软雅黑" pitchFamily="34" charset="-122"/>
                <a:ea typeface="微软雅黑" pitchFamily="34" charset="-122"/>
              </a:rPr>
              <a:t>集合判别是否是</a:t>
            </a:r>
            <a:r>
              <a:rPr lang="en-US" altLang="zh-CN" sz="2400" dirty="0" err="1" smtClean="0">
                <a:latin typeface="微软雅黑" pitchFamily="34" charset="-122"/>
                <a:ea typeface="微软雅黑" pitchFamily="34" charset="-122"/>
              </a:rPr>
              <a:t>spam_url</a:t>
            </a:r>
            <a:r>
              <a:rPr lang="zh-CN" altLang="en-US" sz="2400" dirty="0" smtClean="0">
                <a:latin typeface="微软雅黑" pitchFamily="34" charset="-122"/>
                <a:ea typeface="微软雅黑" pitchFamily="34" charset="-122"/>
              </a:rPr>
              <a:t>得出结果集合。</a:t>
            </a:r>
          </a:p>
          <a:p>
            <a:endParaRPr lang="zh-CN" altLang="en-US" sz="2400" dirty="0" smtClean="0">
              <a:latin typeface="微软雅黑" pitchFamily="34" charset="-122"/>
              <a:ea typeface="微软雅黑" pitchFamily="34" charset="-122"/>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编译优化</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Rot="1" noChangeArrowheads="1"/>
          </p:cNvSpPr>
          <p:nvPr>
            <p:ph type="body" idx="1"/>
          </p:nvPr>
        </p:nvSpPr>
        <p:spPr>
          <a:xfrm>
            <a:off x="428596" y="750082"/>
            <a:ext cx="8229600" cy="3394472"/>
          </a:xfrm>
        </p:spPr>
        <p:txBody>
          <a:bodyPr/>
          <a:lstStyle/>
          <a:p>
            <a:pPr>
              <a:buFont typeface="Wingdings" pitchFamily="2" charset="2"/>
              <a:buNone/>
            </a:pPr>
            <a:r>
              <a:rPr lang="en-US" altLang="zh-CN" sz="2400" dirty="0" smtClean="0">
                <a:latin typeface="微软雅黑" pitchFamily="34" charset="-122"/>
                <a:ea typeface="微软雅黑" pitchFamily="34" charset="-122"/>
              </a:rPr>
              <a:t>pig</a:t>
            </a:r>
            <a:r>
              <a:rPr lang="zh-CN" altLang="en-US" sz="2400" dirty="0" smtClean="0">
                <a:latin typeface="微软雅黑" pitchFamily="34" charset="-122"/>
                <a:ea typeface="微软雅黑" pitchFamily="34" charset="-122"/>
              </a:rPr>
              <a:t>程序是一系列操作指令的集合。有自己的语法，数据类型，结构，书写格式等。</a:t>
            </a:r>
          </a:p>
          <a:p>
            <a:pPr>
              <a:buFont typeface="Wingdings" pitchFamily="2" charset="2"/>
              <a:buNone/>
            </a:pPr>
            <a:r>
              <a:rPr lang="en-US" altLang="zh-CN" sz="2400" dirty="0" smtClean="0">
                <a:latin typeface="微软雅黑" pitchFamily="34" charset="-122"/>
                <a:ea typeface="微软雅黑" pitchFamily="34" charset="-122"/>
              </a:rPr>
              <a:t>pig Latin</a:t>
            </a:r>
            <a:r>
              <a:rPr lang="zh-CN" altLang="en-US" sz="2400" dirty="0" smtClean="0">
                <a:latin typeface="微软雅黑" pitchFamily="34" charset="-122"/>
                <a:ea typeface="微软雅黑" pitchFamily="34" charset="-122"/>
              </a:rPr>
              <a:t>语言更侧重于对数据的查询和分析，而不是对数据进行修改和删除。</a:t>
            </a:r>
          </a:p>
          <a:p>
            <a:pPr>
              <a:buFont typeface="Wingdings" pitchFamily="2" charset="2"/>
              <a:buNone/>
            </a:pPr>
            <a:r>
              <a:rPr lang="en-US" altLang="zh-CN" sz="2400" dirty="0" smtClean="0">
                <a:latin typeface="微软雅黑" pitchFamily="34" charset="-122"/>
                <a:ea typeface="微软雅黑" pitchFamily="34" charset="-122"/>
              </a:rPr>
              <a:t>pig Latin</a:t>
            </a:r>
            <a:r>
              <a:rPr lang="zh-CN" altLang="en-US" sz="2400" dirty="0" smtClean="0">
                <a:latin typeface="微软雅黑" pitchFamily="34" charset="-122"/>
                <a:ea typeface="微软雅黑" pitchFamily="34" charset="-122"/>
              </a:rPr>
              <a:t>语句通常按照下面的格式来编写：</a:t>
            </a:r>
            <a:endParaRPr lang="en-US" altLang="zh-CN" sz="2400" dirty="0" smtClean="0">
              <a:latin typeface="微软雅黑" pitchFamily="34" charset="-122"/>
              <a:ea typeface="微软雅黑" pitchFamily="34" charset="-122"/>
            </a:endParaRPr>
          </a:p>
          <a:p>
            <a:pPr>
              <a:buFont typeface="Wingdings" pitchFamily="2" charset="2"/>
              <a:buNone/>
            </a:pPr>
            <a:r>
              <a:rPr lang="en-US" altLang="zh-CN" sz="2400" dirty="0" smtClean="0">
                <a:latin typeface="微软雅黑" pitchFamily="34" charset="-122"/>
                <a:ea typeface="微软雅黑" pitchFamily="34" charset="-122"/>
              </a:rPr>
              <a:t>  1</a:t>
            </a:r>
            <a:r>
              <a:rPr lang="zh-CN" altLang="en-US" sz="2400" dirty="0" smtClean="0">
                <a:latin typeface="微软雅黑" pitchFamily="34" charset="-122"/>
                <a:ea typeface="微软雅黑" pitchFamily="34" charset="-122"/>
              </a:rPr>
              <a:t>）通过一条</a:t>
            </a:r>
            <a:r>
              <a:rPr lang="en-US" altLang="zh-CN" sz="2400" dirty="0" smtClean="0">
                <a:latin typeface="微软雅黑" pitchFamily="34" charset="-122"/>
                <a:ea typeface="微软雅黑" pitchFamily="34" charset="-122"/>
              </a:rPr>
              <a:t>LOAD</a:t>
            </a:r>
            <a:r>
              <a:rPr lang="zh-CN" altLang="en-US" sz="2400" dirty="0" smtClean="0">
                <a:latin typeface="微软雅黑" pitchFamily="34" charset="-122"/>
                <a:ea typeface="微软雅黑" pitchFamily="34" charset="-122"/>
              </a:rPr>
              <a:t>语句从文件系统中读取数据；</a:t>
            </a:r>
            <a:endParaRPr lang="en-US" altLang="zh-CN" sz="2400" dirty="0" smtClean="0">
              <a:latin typeface="微软雅黑" pitchFamily="34" charset="-122"/>
              <a:ea typeface="微软雅黑" pitchFamily="34" charset="-122"/>
            </a:endParaRPr>
          </a:p>
          <a:p>
            <a:pPr>
              <a:buFont typeface="Wingdings" pitchFamily="2" charset="2"/>
              <a:buNone/>
            </a:pPr>
            <a:r>
              <a:rPr lang="en-US" altLang="zh-CN" sz="2400" dirty="0" smtClean="0">
                <a:latin typeface="微软雅黑" pitchFamily="34" charset="-122"/>
                <a:ea typeface="微软雅黑" pitchFamily="34" charset="-122"/>
              </a:rPr>
              <a:t>  2</a:t>
            </a:r>
            <a:r>
              <a:rPr lang="zh-CN" altLang="en-US" sz="2400" dirty="0" smtClean="0">
                <a:latin typeface="微软雅黑" pitchFamily="34" charset="-122"/>
                <a:ea typeface="微软雅黑" pitchFamily="34" charset="-122"/>
              </a:rPr>
              <a:t>）通过一系列“转换”语句对数据进行处理；</a:t>
            </a:r>
            <a:endParaRPr lang="en-US" altLang="zh-CN" sz="2400" dirty="0" smtClean="0">
              <a:latin typeface="微软雅黑" pitchFamily="34" charset="-122"/>
              <a:ea typeface="微软雅黑" pitchFamily="34" charset="-122"/>
            </a:endParaRPr>
          </a:p>
          <a:p>
            <a:pPr>
              <a:buFont typeface="Wingdings" pitchFamily="2" charset="2"/>
              <a:buNone/>
            </a:pPr>
            <a:r>
              <a:rPr lang="en-US" altLang="zh-CN" sz="2400" dirty="0" smtClean="0">
                <a:latin typeface="微软雅黑" pitchFamily="34" charset="-122"/>
                <a:ea typeface="微软雅黑" pitchFamily="34" charset="-122"/>
              </a:rPr>
              <a:t>  3</a:t>
            </a:r>
            <a:r>
              <a:rPr lang="zh-CN" altLang="en-US" sz="2400" dirty="0" smtClean="0">
                <a:latin typeface="微软雅黑" pitchFamily="34" charset="-122"/>
                <a:ea typeface="微软雅黑" pitchFamily="34" charset="-122"/>
              </a:rPr>
              <a:t>）通过一条</a:t>
            </a:r>
            <a:r>
              <a:rPr lang="en-US" altLang="zh-CN" sz="2400" dirty="0" smtClean="0">
                <a:latin typeface="微软雅黑" pitchFamily="34" charset="-122"/>
                <a:ea typeface="微软雅黑" pitchFamily="34" charset="-122"/>
              </a:rPr>
              <a:t>STORE</a:t>
            </a:r>
            <a:r>
              <a:rPr lang="zh-CN" altLang="en-US" sz="2400" dirty="0" smtClean="0">
                <a:latin typeface="微软雅黑" pitchFamily="34" charset="-122"/>
                <a:ea typeface="微软雅黑" pitchFamily="34" charset="-122"/>
              </a:rPr>
              <a:t>语句把处理结果输出到文件系统中，或者使用一条</a:t>
            </a:r>
            <a:r>
              <a:rPr lang="en-US" altLang="zh-CN" sz="2400" dirty="0" smtClean="0">
                <a:latin typeface="微软雅黑" pitchFamily="34" charset="-122"/>
                <a:ea typeface="微软雅黑" pitchFamily="34" charset="-122"/>
              </a:rPr>
              <a:t>DUMP</a:t>
            </a:r>
            <a:r>
              <a:rPr lang="zh-CN" altLang="en-US" sz="2400" dirty="0" smtClean="0">
                <a:latin typeface="微软雅黑" pitchFamily="34" charset="-122"/>
                <a:ea typeface="微软雅黑" pitchFamily="34" charset="-122"/>
              </a:rPr>
              <a:t>语句把处理结果输出到屏幕上。</a:t>
            </a:r>
          </a:p>
        </p:txBody>
      </p:sp>
      <p:sp>
        <p:nvSpPr>
          <p:cNvPr id="5"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语言</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Rot="1" noChangeArrowheads="1"/>
          </p:cNvSpPr>
          <p:nvPr>
            <p:ph type="body" idx="1"/>
          </p:nvPr>
        </p:nvSpPr>
        <p:spPr>
          <a:xfrm>
            <a:off x="500034" y="1017974"/>
            <a:ext cx="8229600" cy="3394472"/>
          </a:xfrm>
        </p:spPr>
        <p:txBody>
          <a:bodyPr/>
          <a:lstStyle/>
          <a:p>
            <a:pPr>
              <a:lnSpc>
                <a:spcPct val="90000"/>
              </a:lnSpc>
              <a:buFont typeface="Wingdings" pitchFamily="2" charset="2"/>
              <a:buNone/>
            </a:pPr>
            <a:r>
              <a:rPr lang="zh-CN" altLang="en-US" sz="2400" dirty="0" smtClean="0">
                <a:latin typeface="微软雅黑" pitchFamily="34" charset="-122"/>
                <a:ea typeface="微软雅黑" pitchFamily="34" charset="-122"/>
              </a:rPr>
              <a:t>用分号来作终结标示。</a:t>
            </a:r>
          </a:p>
          <a:p>
            <a:pPr>
              <a:lnSpc>
                <a:spcPct val="90000"/>
              </a:lnSpc>
              <a:buFont typeface="Wingdings" pitchFamily="2" charset="2"/>
              <a:buNone/>
            </a:pPr>
            <a:r>
              <a:rPr lang="zh-CN" altLang="en-US"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grouped_records</a:t>
            </a:r>
            <a:r>
              <a:rPr lang="en-US" altLang="zh-CN" sz="2400" dirty="0" smtClean="0">
                <a:latin typeface="微软雅黑" pitchFamily="34" charset="-122"/>
                <a:ea typeface="微软雅黑" pitchFamily="34" charset="-122"/>
              </a:rPr>
              <a:t> = GROUP records BY year;</a:t>
            </a:r>
          </a:p>
          <a:p>
            <a:pPr>
              <a:lnSpc>
                <a:spcPct val="90000"/>
              </a:lnSpc>
              <a:buFont typeface="Wingdings" pitchFamily="2" charset="2"/>
              <a:buNone/>
            </a:pPr>
            <a:r>
              <a:rPr lang="zh-CN" altLang="en-US" sz="2400" dirty="0" smtClean="0">
                <a:latin typeface="微软雅黑" pitchFamily="34" charset="-122"/>
                <a:ea typeface="微软雅黑" pitchFamily="34" charset="-122"/>
              </a:rPr>
              <a:t>当用</a:t>
            </a:r>
            <a:r>
              <a:rPr lang="en-US" altLang="zh-CN" sz="2400" dirty="0" smtClean="0">
                <a:latin typeface="微软雅黑" pitchFamily="34" charset="-122"/>
                <a:ea typeface="微软雅黑" pitchFamily="34" charset="-122"/>
              </a:rPr>
              <a:t>grunt</a:t>
            </a:r>
            <a:r>
              <a:rPr lang="zh-CN" altLang="en-US" sz="2400" dirty="0" smtClean="0">
                <a:latin typeface="微软雅黑" pitchFamily="34" charset="-122"/>
                <a:ea typeface="微软雅黑" pitchFamily="34" charset="-122"/>
              </a:rPr>
              <a:t>交叉执行模式时就不需要分号。</a:t>
            </a:r>
          </a:p>
          <a:p>
            <a:pPr>
              <a:lnSpc>
                <a:spcPct val="90000"/>
              </a:lnSpc>
              <a:buFont typeface="Wingdings" pitchFamily="2" charset="2"/>
              <a:buNone/>
            </a:pPr>
            <a:r>
              <a:rPr lang="zh-CN" altLang="en-US" sz="2400" dirty="0" smtClean="0">
                <a:latin typeface="微软雅黑" pitchFamily="34" charset="-122"/>
                <a:ea typeface="微软雅黑" pitchFamily="34" charset="-122"/>
              </a:rPr>
              <a:t>分号作为标示的情况下，可以把复杂的语句分开来写，使结构更清晰。</a:t>
            </a:r>
          </a:p>
          <a:p>
            <a:pPr>
              <a:lnSpc>
                <a:spcPct val="90000"/>
              </a:lnSpc>
              <a:buFont typeface="Wingdings" pitchFamily="2" charset="2"/>
              <a:buNone/>
            </a:pPr>
            <a:r>
              <a:rPr lang="zh-CN" altLang="en-US" sz="2400" dirty="0" smtClean="0">
                <a:latin typeface="微软雅黑" pitchFamily="34" charset="-122"/>
                <a:ea typeface="微软雅黑" pitchFamily="34" charset="-122"/>
              </a:rPr>
              <a:t>	例如：</a:t>
            </a:r>
            <a:endParaRPr lang="en-US" altLang="zh-CN" sz="2400" dirty="0" smtClean="0">
              <a:latin typeface="微软雅黑" pitchFamily="34" charset="-122"/>
              <a:ea typeface="微软雅黑" pitchFamily="34" charset="-122"/>
            </a:endParaRPr>
          </a:p>
          <a:p>
            <a:pPr>
              <a:lnSpc>
                <a:spcPct val="90000"/>
              </a:lnSpc>
              <a:buFont typeface="Wingdings" pitchFamily="2" charset="2"/>
              <a:buNone/>
            </a:pPr>
            <a:r>
              <a:rPr lang="en-US" altLang="zh-CN" sz="2400" dirty="0" smtClean="0">
                <a:latin typeface="微软雅黑" pitchFamily="34" charset="-122"/>
                <a:ea typeface="微软雅黑" pitchFamily="34" charset="-122"/>
              </a:rPr>
              <a:t>records = LOAD 'input/</a:t>
            </a:r>
            <a:r>
              <a:rPr lang="en-US" altLang="zh-CN" sz="2400" dirty="0" err="1" smtClean="0">
                <a:latin typeface="微软雅黑" pitchFamily="34" charset="-122"/>
                <a:ea typeface="微软雅黑" pitchFamily="34" charset="-122"/>
              </a:rPr>
              <a:t>ncdc</a:t>
            </a:r>
            <a:r>
              <a:rPr lang="en-US" altLang="zh-CN" sz="2400" dirty="0" smtClean="0">
                <a:latin typeface="微软雅黑" pitchFamily="34" charset="-122"/>
                <a:ea typeface="微软雅黑" pitchFamily="34" charset="-122"/>
              </a:rPr>
              <a:t>/micro-tab/sample.txt’</a:t>
            </a:r>
          </a:p>
          <a:p>
            <a:pPr>
              <a:lnSpc>
                <a:spcPct val="90000"/>
              </a:lnSpc>
              <a:buFont typeface="Wingdings" pitchFamily="2" charset="2"/>
              <a:buNone/>
            </a:pPr>
            <a:r>
              <a:rPr lang="en-US" altLang="zh-CN" sz="2400" dirty="0" smtClean="0">
                <a:latin typeface="微软雅黑" pitchFamily="34" charset="-122"/>
                <a:ea typeface="微软雅黑" pitchFamily="34" charset="-122"/>
              </a:rPr>
              <a:t>AS (</a:t>
            </a:r>
            <a:r>
              <a:rPr lang="en-US" altLang="zh-CN" sz="2400" dirty="0" err="1" smtClean="0">
                <a:latin typeface="微软雅黑" pitchFamily="34" charset="-122"/>
                <a:ea typeface="微软雅黑" pitchFamily="34" charset="-122"/>
              </a:rPr>
              <a:t>year:chararray</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temperature:int</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quality:int</a:t>
            </a:r>
            <a:r>
              <a:rPr lang="en-US" altLang="zh-CN" sz="2400" dirty="0" smtClean="0">
                <a:latin typeface="微软雅黑" pitchFamily="34" charset="-122"/>
                <a:ea typeface="微软雅黑" pitchFamily="34" charset="-122"/>
              </a:rPr>
              <a:t>);</a:t>
            </a:r>
          </a:p>
          <a:p>
            <a:pPr>
              <a:lnSpc>
                <a:spcPct val="90000"/>
              </a:lnSpc>
              <a:buFont typeface="Wingdings" pitchFamily="2" charset="2"/>
              <a:buNone/>
            </a:pPr>
            <a:endParaRPr lang="zh-CN" altLang="en-US" sz="2400" dirty="0" smtClean="0">
              <a:latin typeface="微软雅黑" pitchFamily="34" charset="-122"/>
              <a:ea typeface="微软雅黑" pitchFamily="34" charset="-122"/>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 Latin</a:t>
            </a:r>
            <a:r>
              <a:rPr lang="zh-CN" altLang="en-US" sz="3200" b="1" dirty="0" smtClean="0">
                <a:solidFill>
                  <a:srgbClr val="0070C0"/>
                </a:solidFill>
                <a:latin typeface="Verdana" pitchFamily="34" charset="0"/>
                <a:ea typeface="微软雅黑" pitchFamily="34" charset="-122"/>
                <a:cs typeface="Verdana" pitchFamily="34" charset="0"/>
              </a:rPr>
              <a:t>终结标识</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Rot="1" noChangeArrowheads="1"/>
          </p:cNvSpPr>
          <p:nvPr>
            <p:ph type="body" idx="1"/>
          </p:nvPr>
        </p:nvSpPr>
        <p:spPr>
          <a:xfrm>
            <a:off x="357158" y="750081"/>
            <a:ext cx="8443914" cy="3586163"/>
          </a:xfrm>
        </p:spPr>
        <p:txBody>
          <a:bodyPr/>
          <a:lstStyle/>
          <a:p>
            <a:pPr>
              <a:lnSpc>
                <a:spcPct val="80000"/>
              </a:lnSpc>
              <a:buFont typeface="Wingdings" pitchFamily="2" charset="2"/>
              <a:buNone/>
            </a:pPr>
            <a:r>
              <a:rPr lang="en-US" altLang="en-US" sz="2000" dirty="0" smtClean="0">
                <a:latin typeface="微软雅黑" pitchFamily="34" charset="-122"/>
                <a:ea typeface="微软雅黑" pitchFamily="34" charset="-122"/>
              </a:rPr>
              <a:t>	用”- -”</a:t>
            </a:r>
            <a:r>
              <a:rPr lang="en-US" altLang="en-US" sz="2000" dirty="0" err="1" smtClean="0">
                <a:latin typeface="微软雅黑" pitchFamily="34" charset="-122"/>
                <a:ea typeface="微软雅黑" pitchFamily="34" charset="-122"/>
              </a:rPr>
              <a:t>来注释整行语句</a:t>
            </a:r>
            <a:r>
              <a:rPr lang="en-US" altLang="en-US" sz="2000" dirty="0" smtClean="0">
                <a:latin typeface="微软雅黑" pitchFamily="34" charset="-122"/>
                <a:ea typeface="微软雅黑" pitchFamily="34" charset="-122"/>
              </a:rPr>
              <a:t>。</a:t>
            </a:r>
            <a:r>
              <a:rPr lang="en-US" altLang="en-US" sz="2000" dirty="0" err="1" smtClean="0">
                <a:latin typeface="微软雅黑" pitchFamily="34" charset="-122"/>
                <a:ea typeface="微软雅黑" pitchFamily="34" charset="-122"/>
              </a:rPr>
              <a:t>例如</a:t>
            </a:r>
            <a:r>
              <a:rPr lang="en-US" altLang="en-US" sz="2000" dirty="0" smtClean="0">
                <a:latin typeface="微软雅黑" pitchFamily="34" charset="-122"/>
                <a:ea typeface="微软雅黑" pitchFamily="34" charset="-122"/>
              </a:rPr>
              <a:t>：</a:t>
            </a:r>
          </a:p>
          <a:p>
            <a:pPr>
              <a:lnSpc>
                <a:spcPct val="80000"/>
              </a:lnSpc>
              <a:buFont typeface="Wingdings" pitchFamily="2" charset="2"/>
              <a:buNone/>
            </a:pPr>
            <a:r>
              <a:rPr lang="en-US" altLang="en-US" sz="2000" dirty="0" smtClean="0">
                <a:latin typeface="微软雅黑" pitchFamily="34" charset="-122"/>
                <a:ea typeface="微软雅黑" pitchFamily="34" charset="-122"/>
              </a:rPr>
              <a:t>	-- My program</a:t>
            </a:r>
          </a:p>
          <a:p>
            <a:pPr>
              <a:lnSpc>
                <a:spcPct val="80000"/>
              </a:lnSpc>
              <a:buFont typeface="Wingdings" pitchFamily="2" charset="2"/>
              <a:buNone/>
            </a:pPr>
            <a:r>
              <a:rPr lang="en-US" altLang="en-US" sz="2000" dirty="0" smtClean="0">
                <a:latin typeface="微软雅黑" pitchFamily="34" charset="-122"/>
                <a:ea typeface="微软雅黑" pitchFamily="34" charset="-122"/>
              </a:rPr>
              <a:t>	用“/*  */”</a:t>
            </a:r>
            <a:r>
              <a:rPr lang="en-US" altLang="en-US" sz="2000" dirty="0" err="1" smtClean="0">
                <a:latin typeface="微软雅黑" pitchFamily="34" charset="-122"/>
                <a:ea typeface="微软雅黑" pitchFamily="34" charset="-122"/>
              </a:rPr>
              <a:t>来屏蔽</a:t>
            </a:r>
            <a:r>
              <a:rPr lang="en-US" altLang="en-US" sz="2000" dirty="0" smtClean="0">
                <a:latin typeface="微软雅黑" pitchFamily="34" charset="-122"/>
                <a:ea typeface="微软雅黑" pitchFamily="34" charset="-122"/>
              </a:rPr>
              <a:t>/*与*/</a:t>
            </a:r>
            <a:r>
              <a:rPr lang="en-US" altLang="en-US" sz="2000" dirty="0" err="1" smtClean="0">
                <a:latin typeface="微软雅黑" pitchFamily="34" charset="-122"/>
                <a:ea typeface="微软雅黑" pitchFamily="34" charset="-122"/>
              </a:rPr>
              <a:t>之间的内容</a:t>
            </a:r>
            <a:r>
              <a:rPr lang="en-US" altLang="en-US" sz="2000" dirty="0" smtClean="0">
                <a:latin typeface="微软雅黑" pitchFamily="34" charset="-122"/>
                <a:ea typeface="微软雅黑" pitchFamily="34" charset="-122"/>
              </a:rPr>
              <a:t>。</a:t>
            </a:r>
          </a:p>
          <a:p>
            <a:pPr>
              <a:lnSpc>
                <a:spcPct val="80000"/>
              </a:lnSpc>
              <a:buFont typeface="Wingdings" pitchFamily="2" charset="2"/>
              <a:buNone/>
            </a:pPr>
            <a:r>
              <a:rPr lang="en-US" altLang="en-US" sz="2000" dirty="0" smtClean="0">
                <a:latin typeface="微软雅黑" pitchFamily="34" charset="-122"/>
                <a:ea typeface="微软雅黑" pitchFamily="34" charset="-122"/>
              </a:rPr>
              <a:t>	如：</a:t>
            </a:r>
          </a:p>
          <a:p>
            <a:pPr>
              <a:lnSpc>
                <a:spcPct val="80000"/>
              </a:lnSpc>
              <a:buFont typeface="Wingdings" pitchFamily="2" charset="2"/>
              <a:buNone/>
            </a:pPr>
            <a:r>
              <a:rPr lang="en-US" altLang="en-US" sz="2000" dirty="0" smtClean="0">
                <a:latin typeface="微软雅黑" pitchFamily="34" charset="-122"/>
                <a:ea typeface="微软雅黑" pitchFamily="34" charset="-122"/>
              </a:rPr>
              <a:t>	/*</a:t>
            </a:r>
          </a:p>
          <a:p>
            <a:pPr>
              <a:lnSpc>
                <a:spcPct val="80000"/>
              </a:lnSpc>
              <a:buFont typeface="Wingdings" pitchFamily="2" charset="2"/>
              <a:buNone/>
            </a:pPr>
            <a:r>
              <a:rPr lang="en-US" altLang="en-US" sz="2000" dirty="0" smtClean="0">
                <a:latin typeface="微软雅黑" pitchFamily="34" charset="-122"/>
                <a:ea typeface="微软雅黑" pitchFamily="34" charset="-122"/>
              </a:rPr>
              <a:t>	* Description of my program spanning multiple lines.</a:t>
            </a:r>
          </a:p>
          <a:p>
            <a:pPr>
              <a:lnSpc>
                <a:spcPct val="80000"/>
              </a:lnSpc>
              <a:buFont typeface="Wingdings" pitchFamily="2" charset="2"/>
              <a:buNone/>
            </a:pPr>
            <a:r>
              <a:rPr lang="en-US" altLang="en-US" sz="2000" dirty="0" smtClean="0">
                <a:latin typeface="微软雅黑" pitchFamily="34" charset="-122"/>
                <a:ea typeface="微软雅黑" pitchFamily="34" charset="-122"/>
              </a:rPr>
              <a:t>	*/</a:t>
            </a:r>
          </a:p>
          <a:p>
            <a:pPr>
              <a:lnSpc>
                <a:spcPct val="80000"/>
              </a:lnSpc>
              <a:buFont typeface="Wingdings" pitchFamily="2" charset="2"/>
              <a:buNone/>
            </a:pPr>
            <a:r>
              <a:rPr lang="en-US" altLang="en-US" sz="2000" dirty="0" smtClean="0">
                <a:latin typeface="微软雅黑" pitchFamily="34" charset="-122"/>
                <a:ea typeface="微软雅黑" pitchFamily="34" charset="-122"/>
              </a:rPr>
              <a:t>	A = LOAD 'input/pig/join/A';</a:t>
            </a:r>
          </a:p>
          <a:p>
            <a:pPr>
              <a:lnSpc>
                <a:spcPct val="80000"/>
              </a:lnSpc>
              <a:buFont typeface="Wingdings" pitchFamily="2" charset="2"/>
              <a:buNone/>
            </a:pPr>
            <a:r>
              <a:rPr lang="en-US" altLang="en-US" sz="2000" dirty="0" smtClean="0">
                <a:latin typeface="微软雅黑" pitchFamily="34" charset="-122"/>
                <a:ea typeface="微软雅黑" pitchFamily="34" charset="-122"/>
              </a:rPr>
              <a:t>	B = LOAD 'input/pig/join/B';</a:t>
            </a:r>
            <a:endParaRPr lang="en-US" altLang="zh-CN" sz="2000" dirty="0" smtClean="0">
              <a:latin typeface="微软雅黑" pitchFamily="34" charset="-122"/>
              <a:ea typeface="微软雅黑" pitchFamily="34" charset="-122"/>
            </a:endParaRPr>
          </a:p>
          <a:p>
            <a:pPr>
              <a:lnSpc>
                <a:spcPct val="80000"/>
              </a:lnSpc>
              <a:buFont typeface="Wingdings" pitchFamily="2" charset="2"/>
              <a:buNone/>
            </a:pPr>
            <a:r>
              <a:rPr lang="en-US" altLang="en-US" sz="2000" dirty="0" smtClean="0">
                <a:latin typeface="微软雅黑" pitchFamily="34" charset="-122"/>
                <a:ea typeface="微软雅黑" pitchFamily="34" charset="-122"/>
              </a:rPr>
              <a:t>	例如2：</a:t>
            </a:r>
          </a:p>
          <a:p>
            <a:pPr>
              <a:lnSpc>
                <a:spcPct val="80000"/>
              </a:lnSpc>
              <a:buFont typeface="Wingdings" pitchFamily="2" charset="2"/>
              <a:buNone/>
            </a:pPr>
            <a:r>
              <a:rPr lang="en-US" altLang="en-US" sz="2000" dirty="0" smtClean="0">
                <a:latin typeface="微软雅黑" pitchFamily="34" charset="-122"/>
                <a:ea typeface="微软雅黑" pitchFamily="34" charset="-122"/>
              </a:rPr>
              <a:t>	C = JOIN A BY $0, /* ignored */ B BY $1;</a:t>
            </a:r>
          </a:p>
          <a:p>
            <a:pPr>
              <a:lnSpc>
                <a:spcPct val="80000"/>
              </a:lnSpc>
              <a:buFont typeface="Wingdings" pitchFamily="2" charset="2"/>
              <a:buNone/>
            </a:pPr>
            <a:r>
              <a:rPr lang="en-US" altLang="en-US" sz="2000" dirty="0" smtClean="0">
                <a:latin typeface="微软雅黑" pitchFamily="34" charset="-122"/>
                <a:ea typeface="微软雅黑" pitchFamily="34" charset="-122"/>
              </a:rPr>
              <a:t>	DUMP C;</a:t>
            </a:r>
          </a:p>
        </p:txBody>
      </p:sp>
      <p:sp>
        <p:nvSpPr>
          <p:cNvPr id="5"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 Latin</a:t>
            </a:r>
            <a:r>
              <a:rPr lang="zh-CN" altLang="en-US" sz="3200" b="1" dirty="0" smtClean="0">
                <a:solidFill>
                  <a:srgbClr val="0070C0"/>
                </a:solidFill>
                <a:latin typeface="Verdana" pitchFamily="34" charset="0"/>
                <a:ea typeface="微软雅黑" pitchFamily="34" charset="-122"/>
                <a:cs typeface="Verdana" pitchFamily="34" charset="0"/>
              </a:rPr>
              <a:t>注释</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7906" name="Group 18"/>
          <p:cNvGraphicFramePr>
            <a:graphicFrameLocks noGrp="1"/>
          </p:cNvGraphicFramePr>
          <p:nvPr>
            <p:ph sz="half" idx="2"/>
          </p:nvPr>
        </p:nvGraphicFramePr>
        <p:xfrm>
          <a:off x="755650" y="781870"/>
          <a:ext cx="7848600" cy="1645864"/>
        </p:xfrm>
        <a:graphic>
          <a:graphicData uri="http://schemas.openxmlformats.org/drawingml/2006/table">
            <a:tbl>
              <a:tblPr/>
              <a:tblGrid>
                <a:gridCol w="2160588"/>
                <a:gridCol w="5688012"/>
              </a:tblGrid>
              <a:tr h="125511">
                <a:tc gridSpan="2">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Loading and storing</a:t>
                      </a:r>
                    </a:p>
                  </a:txBody>
                  <a:tcPr marT="34283" marB="3428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142665">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LOAD</a:t>
                      </a:r>
                    </a:p>
                  </a:txBody>
                  <a:tcPr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Loads data from the </a:t>
                      </a:r>
                      <a:r>
                        <a:rPr kumimoji="0" lang="en-US" altLang="zh-CN" sz="1800" b="0" i="0" u="none" strike="noStrike" cap="none" normalizeH="0" baseline="0" dirty="0" err="1" smtClean="0">
                          <a:ln>
                            <a:noFill/>
                          </a:ln>
                          <a:solidFill>
                            <a:schemeClr val="tx1"/>
                          </a:solidFill>
                          <a:effectLst/>
                          <a:latin typeface="Arial" pitchFamily="34" charset="0"/>
                          <a:ea typeface="宋体" pitchFamily="2" charset="-122"/>
                        </a:rPr>
                        <a:t>filesystem</a:t>
                      </a: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 or other storage into a relation</a:t>
                      </a:r>
                    </a:p>
                  </a:txBody>
                  <a:tcPr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523">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STORE</a:t>
                      </a:r>
                    </a:p>
                  </a:txBody>
                  <a:tcPr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Saves a relation to the filesystem or other storage</a:t>
                      </a:r>
                    </a:p>
                  </a:txBody>
                  <a:tcPr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677">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DUMP</a:t>
                      </a:r>
                    </a:p>
                  </a:txBody>
                  <a:tcPr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Prints a relation to the console</a:t>
                      </a:r>
                    </a:p>
                  </a:txBody>
                  <a:tcPr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 Latin</a:t>
            </a:r>
            <a:r>
              <a:rPr lang="zh-CN" altLang="en-US" sz="3200" b="1" dirty="0" smtClean="0">
                <a:solidFill>
                  <a:srgbClr val="0070C0"/>
                </a:solidFill>
                <a:latin typeface="Verdana" pitchFamily="34" charset="0"/>
                <a:ea typeface="微软雅黑" pitchFamily="34" charset="-122"/>
                <a:cs typeface="Verdana" pitchFamily="34" charset="0"/>
              </a:rPr>
              <a:t>关键词</a:t>
            </a:r>
            <a:endParaRPr lang="en-US" altLang="zh-CN" sz="3200" b="1" dirty="0">
              <a:solidFill>
                <a:srgbClr val="0070C0"/>
              </a:solidFill>
              <a:latin typeface="Verdana" pitchFamily="34" charset="0"/>
              <a:ea typeface="微软雅黑" pitchFamily="34" charset="-122"/>
              <a:cs typeface="Verdana" pitchFamily="34" charset="0"/>
            </a:endParaRPr>
          </a:p>
        </p:txBody>
      </p:sp>
      <p:graphicFrame>
        <p:nvGraphicFramePr>
          <p:cNvPr id="4" name="Group 21"/>
          <p:cNvGraphicFramePr>
            <a:graphicFrameLocks noGrp="1"/>
          </p:cNvGraphicFramePr>
          <p:nvPr>
            <p:ph idx="1"/>
          </p:nvPr>
        </p:nvGraphicFramePr>
        <p:xfrm>
          <a:off x="611188" y="2671162"/>
          <a:ext cx="8007350" cy="1988820"/>
        </p:xfrm>
        <a:graphic>
          <a:graphicData uri="http://schemas.openxmlformats.org/drawingml/2006/table">
            <a:tbl>
              <a:tblPr/>
              <a:tblGrid>
                <a:gridCol w="2160587"/>
                <a:gridCol w="5846763"/>
              </a:tblGrid>
              <a:tr h="0">
                <a:tc gridSpan="2">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zh-CN" altLang="en-US" sz="1800" b="1" i="0" u="none" strike="noStrike" cap="none" normalizeH="0" baseline="0" smtClean="0">
                          <a:ln>
                            <a:noFill/>
                          </a:ln>
                          <a:solidFill>
                            <a:schemeClr val="tx1"/>
                          </a:solidFill>
                          <a:effectLst/>
                          <a:latin typeface="Arial" pitchFamily="34" charset="0"/>
                          <a:ea typeface="宋体" pitchFamily="2" charset="-122"/>
                        </a:rPr>
                        <a:t>                </a:t>
                      </a:r>
                      <a:r>
                        <a:rPr kumimoji="0" lang="en-US" altLang="zh-CN" sz="1800" b="1" i="0" u="none" strike="noStrike" cap="none" normalizeH="0" baseline="0" smtClean="0">
                          <a:ln>
                            <a:noFill/>
                          </a:ln>
                          <a:solidFill>
                            <a:schemeClr val="tx1"/>
                          </a:solidFill>
                          <a:effectLst/>
                          <a:latin typeface="Arial" pitchFamily="34" charset="0"/>
                          <a:ea typeface="宋体" pitchFamily="2" charset="-122"/>
                        </a:rPr>
                        <a:t>Filtering</a:t>
                      </a:r>
                    </a:p>
                  </a:txBody>
                  <a:tcPr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0">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FILTER</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Removes unwanted rows from a relation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DISTINCT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Removes duplicate rows from a relation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686">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FOREACH ... GENERATE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rgbClr val="FF0000"/>
                          </a:solidFill>
                          <a:effectLst/>
                          <a:latin typeface="Arial" pitchFamily="34" charset="0"/>
                          <a:ea typeface="宋体" pitchFamily="2" charset="-122"/>
                        </a:rPr>
                        <a:t>Adds or removes fields from a relation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STREAM</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Transforms a relation using an external program</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9938" name="Group 2"/>
          <p:cNvGraphicFramePr>
            <a:graphicFrameLocks noGrp="1"/>
          </p:cNvGraphicFramePr>
          <p:nvPr>
            <p:ph idx="1"/>
          </p:nvPr>
        </p:nvGraphicFramePr>
        <p:xfrm>
          <a:off x="714348" y="702369"/>
          <a:ext cx="8007350" cy="1714500"/>
        </p:xfrm>
        <a:graphic>
          <a:graphicData uri="http://schemas.openxmlformats.org/drawingml/2006/table">
            <a:tbl>
              <a:tblPr/>
              <a:tblGrid>
                <a:gridCol w="2232025"/>
                <a:gridCol w="5775325"/>
              </a:tblGrid>
              <a:tr h="141189">
                <a:tc gridSpan="2">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zh-CN" altLang="en-US" sz="1800" b="1"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Grouping and joining</a:t>
                      </a:r>
                    </a:p>
                  </a:txBody>
                  <a:tcPr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101462">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JOIN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Joins two or more relations</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602">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COGROUP</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Groups the data in two or more relations</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GROUP</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Groups the data in a single relation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CROSS</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Creates the cross product of two or more relations</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 Latin</a:t>
            </a:r>
            <a:r>
              <a:rPr lang="zh-CN" altLang="en-US" sz="3200" b="1" dirty="0" smtClean="0">
                <a:solidFill>
                  <a:srgbClr val="0070C0"/>
                </a:solidFill>
                <a:latin typeface="Verdana" pitchFamily="34" charset="0"/>
                <a:ea typeface="微软雅黑" pitchFamily="34" charset="-122"/>
                <a:cs typeface="Verdana" pitchFamily="34" charset="0"/>
              </a:rPr>
              <a:t>关键词</a:t>
            </a:r>
            <a:endParaRPr lang="en-US" altLang="zh-CN" sz="3200" b="1" dirty="0">
              <a:solidFill>
                <a:srgbClr val="0070C0"/>
              </a:solidFill>
              <a:latin typeface="Verdana" pitchFamily="34" charset="0"/>
              <a:ea typeface="微软雅黑" pitchFamily="34" charset="-122"/>
              <a:cs typeface="Verdana" pitchFamily="34" charset="0"/>
            </a:endParaRPr>
          </a:p>
        </p:txBody>
      </p:sp>
      <p:graphicFrame>
        <p:nvGraphicFramePr>
          <p:cNvPr id="5" name="Group 25"/>
          <p:cNvGraphicFramePr>
            <a:graphicFrameLocks/>
          </p:cNvGraphicFramePr>
          <p:nvPr/>
        </p:nvGraphicFramePr>
        <p:xfrm>
          <a:off x="741114" y="2544346"/>
          <a:ext cx="8007350" cy="2331660"/>
        </p:xfrm>
        <a:graphic>
          <a:graphicData uri="http://schemas.openxmlformats.org/drawingml/2006/table">
            <a:tbl>
              <a:tblPr/>
              <a:tblGrid>
                <a:gridCol w="2087563"/>
                <a:gridCol w="5919787"/>
              </a:tblGrid>
              <a:tr h="111324">
                <a:tc gridSpan="2">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Sorting</a:t>
                      </a:r>
                    </a:p>
                  </a:txBody>
                  <a:tcPr marT="34285" marB="342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308697">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ORDER</a:t>
                      </a:r>
                    </a:p>
                  </a:txBody>
                  <a:tcPr marT="34285" marB="342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Sorts a relation by one or more fields</a:t>
                      </a:r>
                    </a:p>
                  </a:txBody>
                  <a:tcPr marT="34285" marB="342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210">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LIMIT</a:t>
                      </a:r>
                    </a:p>
                  </a:txBody>
                  <a:tcPr marT="34285" marB="342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Limits the size of a relation to a maximum number of tuples</a:t>
                      </a:r>
                    </a:p>
                  </a:txBody>
                  <a:tcPr marT="34285" marB="342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478">
                <a:tc gridSpan="2">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Combining and splitting</a:t>
                      </a:r>
                    </a:p>
                  </a:txBody>
                  <a:tcPr marT="34285" marB="342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195911">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UNION</a:t>
                      </a:r>
                    </a:p>
                  </a:txBody>
                  <a:tcPr marT="34285" marB="342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Combines two or more relations into one</a:t>
                      </a:r>
                    </a:p>
                  </a:txBody>
                  <a:tcPr marT="34285" marB="342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SPLIT</a:t>
                      </a:r>
                    </a:p>
                  </a:txBody>
                  <a:tcPr marT="34285" marB="342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Splits a relation into two or more relations</a:t>
                      </a:r>
                    </a:p>
                  </a:txBody>
                  <a:tcPr marT="34285" marB="342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2012" name="Group 28"/>
          <p:cNvGraphicFramePr>
            <a:graphicFrameLocks noGrp="1"/>
          </p:cNvGraphicFramePr>
          <p:nvPr>
            <p:ph/>
          </p:nvPr>
        </p:nvGraphicFramePr>
        <p:xfrm>
          <a:off x="539552" y="771550"/>
          <a:ext cx="8388350" cy="3055357"/>
        </p:xfrm>
        <a:graphic>
          <a:graphicData uri="http://schemas.openxmlformats.org/drawingml/2006/table">
            <a:tbl>
              <a:tblPr/>
              <a:tblGrid>
                <a:gridCol w="2374900"/>
                <a:gridCol w="6013450"/>
              </a:tblGrid>
              <a:tr h="396416">
                <a:tc gridSpan="2">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Arial" pitchFamily="34" charset="0"/>
                          <a:ea typeface="宋体" pitchFamily="2" charset="-122"/>
                          <a:cs typeface="+mn-cs"/>
                        </a:rPr>
                        <a:t>diagnostic operators</a:t>
                      </a:r>
                    </a:p>
                  </a:txBody>
                  <a:tcPr marT="34285" marB="342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107640">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DESCRIBE</a:t>
                      </a:r>
                    </a:p>
                  </a:txBody>
                  <a:tcPr marT="34285" marB="342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Prints a relation’s schema</a:t>
                      </a:r>
                    </a:p>
                  </a:txBody>
                  <a:tcPr marT="34285" marB="342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9569">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EXPLAIN</a:t>
                      </a:r>
                    </a:p>
                  </a:txBody>
                  <a:tcPr marT="34285" marB="342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Prints the logical and physical plans</a:t>
                      </a:r>
                    </a:p>
                  </a:txBody>
                  <a:tcPr marT="34285" marB="342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210">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ILLUSTRATE</a:t>
                      </a:r>
                    </a:p>
                  </a:txBody>
                  <a:tcPr marT="34285" marB="342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Shows a sample execution of the logical plan, using a generated subset of the input</a:t>
                      </a:r>
                    </a:p>
                  </a:txBody>
                  <a:tcPr marT="34285" marB="342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464">
                <a:tc gridSpan="2">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1" i="0" u="none" strike="noStrike" kern="1200" cap="none" normalizeH="0" baseline="0" dirty="0" smtClean="0">
                          <a:ln>
                            <a:noFill/>
                          </a:ln>
                          <a:solidFill>
                            <a:schemeClr val="tx1"/>
                          </a:solidFill>
                          <a:effectLst/>
                          <a:latin typeface="Arial" pitchFamily="34" charset="0"/>
                          <a:ea typeface="宋体" pitchFamily="2" charset="-122"/>
                          <a:cs typeface="+mn-cs"/>
                        </a:rPr>
                        <a:t>UDF statements</a:t>
                      </a:r>
                    </a:p>
                  </a:txBody>
                  <a:tcPr marT="34285" marB="342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39962">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REGISTER</a:t>
                      </a:r>
                    </a:p>
                  </a:txBody>
                  <a:tcPr marT="34285" marB="342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Registers a JAR file with the pig runtime</a:t>
                      </a:r>
                    </a:p>
                  </a:txBody>
                  <a:tcPr marT="34285" marB="342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597">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DEFINE</a:t>
                      </a:r>
                    </a:p>
                  </a:txBody>
                  <a:tcPr marT="34285" marB="342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Creates an alias for a UDF, streaming script, or a command specification</a:t>
                      </a:r>
                    </a:p>
                  </a:txBody>
                  <a:tcPr marT="34285" marB="342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 Latin</a:t>
            </a:r>
            <a:r>
              <a:rPr lang="zh-CN" altLang="en-US" sz="3200" b="1" dirty="0" smtClean="0">
                <a:solidFill>
                  <a:srgbClr val="0070C0"/>
                </a:solidFill>
                <a:latin typeface="Verdana" pitchFamily="34" charset="0"/>
                <a:ea typeface="微软雅黑" pitchFamily="34" charset="-122"/>
                <a:cs typeface="Verdana" pitchFamily="34" charset="0"/>
              </a:rPr>
              <a:t>关键词</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357158" y="642925"/>
          <a:ext cx="8358246" cy="3740910"/>
        </p:xfrm>
        <a:graphic>
          <a:graphicData uri="http://schemas.openxmlformats.org/drawingml/2006/table">
            <a:tbl>
              <a:tblPr/>
              <a:tblGrid>
                <a:gridCol w="1694562"/>
                <a:gridCol w="3168352"/>
                <a:gridCol w="3495332"/>
              </a:tblGrid>
              <a:tr h="222113">
                <a:tc>
                  <a:txBody>
                    <a:bodyPr/>
                    <a:lstStyle/>
                    <a:p>
                      <a:pPr algn="ctr">
                        <a:spcAft>
                          <a:spcPts val="0"/>
                        </a:spcAft>
                      </a:pPr>
                      <a:r>
                        <a:rPr lang="zh-CN" sz="1400" b="1" kern="100" dirty="0">
                          <a:latin typeface="黑体" pitchFamily="2" charset="-122"/>
                          <a:ea typeface="黑体" pitchFamily="2" charset="-122"/>
                          <a:cs typeface="Times New Roman"/>
                        </a:rPr>
                        <a:t>简单数据类型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latin typeface="黑体" pitchFamily="2" charset="-122"/>
                          <a:ea typeface="黑体" pitchFamily="2" charset="-122"/>
                          <a:cs typeface="Times New Roman"/>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latin typeface="黑体" pitchFamily="2" charset="-122"/>
                          <a:ea typeface="黑体" pitchFamily="2" charset="-122"/>
                          <a:cs typeface="Times New Roman"/>
                        </a:rPr>
                        <a:t>示例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113">
                <a:tc>
                  <a:txBody>
                    <a:bodyPr/>
                    <a:lstStyle/>
                    <a:p>
                      <a:pPr algn="ctr">
                        <a:spcAft>
                          <a:spcPts val="0"/>
                        </a:spcAft>
                      </a:pPr>
                      <a:endParaRPr lang="en-US" sz="1400" b="1" kern="100" dirty="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latin typeface="黑体" pitchFamily="2" charset="-122"/>
                          <a:ea typeface="黑体" pitchFamily="2" charset="-122"/>
                          <a:cs typeface="Times New Roman"/>
                        </a:rPr>
                        <a:t>标量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400" b="1" kern="100" dirty="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447">
                <a:tc>
                  <a:txBody>
                    <a:bodyPr/>
                    <a:lstStyle/>
                    <a:p>
                      <a:pPr algn="ctr">
                        <a:spcAft>
                          <a:spcPts val="0"/>
                        </a:spcAft>
                      </a:pPr>
                      <a:r>
                        <a:rPr lang="en-US" sz="1400" kern="100" dirty="0" err="1">
                          <a:latin typeface="黑体" pitchFamily="2" charset="-122"/>
                          <a:ea typeface="黑体" pitchFamily="2" charset="-122"/>
                          <a:cs typeface="Times New Roman"/>
                        </a:rPr>
                        <a:t>Int</a:t>
                      </a:r>
                      <a:endParaRPr lang="zh-CN" sz="1400" kern="100" dirty="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dirty="0">
                          <a:latin typeface="黑体" pitchFamily="2" charset="-122"/>
                          <a:ea typeface="黑体" pitchFamily="2" charset="-122"/>
                          <a:cs typeface="Times New Roman"/>
                        </a:rPr>
                        <a:t>有符号</a:t>
                      </a:r>
                      <a:r>
                        <a:rPr lang="en-US" sz="1400" kern="100" dirty="0">
                          <a:latin typeface="黑体" pitchFamily="2" charset="-122"/>
                          <a:ea typeface="黑体" pitchFamily="2" charset="-122"/>
                          <a:cs typeface="Times New Roman"/>
                        </a:rPr>
                        <a:t>32</a:t>
                      </a:r>
                      <a:r>
                        <a:rPr lang="zh-CN" sz="1400" kern="100" dirty="0">
                          <a:latin typeface="黑体" pitchFamily="2" charset="-122"/>
                          <a:ea typeface="黑体" pitchFamily="2" charset="-122"/>
                          <a:cs typeface="Times New Roman"/>
                        </a:rPr>
                        <a:t>为整形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黑体" pitchFamily="2" charset="-122"/>
                          <a:ea typeface="黑体" pitchFamily="2" charset="-122"/>
                          <a:cs typeface="Times New Roman"/>
                        </a:rPr>
                        <a:t>10</a:t>
                      </a:r>
                      <a:endParaRPr lang="zh-CN" sz="1400" kern="10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227">
                <a:tc>
                  <a:txBody>
                    <a:bodyPr/>
                    <a:lstStyle/>
                    <a:p>
                      <a:pPr algn="ctr">
                        <a:spcAft>
                          <a:spcPts val="0"/>
                        </a:spcAft>
                      </a:pPr>
                      <a:r>
                        <a:rPr lang="en-US" sz="1400" kern="100" dirty="0">
                          <a:latin typeface="黑体" pitchFamily="2" charset="-122"/>
                          <a:ea typeface="黑体" pitchFamily="2" charset="-122"/>
                          <a:cs typeface="Times New Roman"/>
                        </a:rPr>
                        <a:t>Long</a:t>
                      </a:r>
                      <a:endParaRPr lang="zh-CN" sz="1400" kern="100" dirty="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dirty="0">
                          <a:latin typeface="黑体" pitchFamily="2" charset="-122"/>
                          <a:ea typeface="黑体" pitchFamily="2" charset="-122"/>
                          <a:cs typeface="Times New Roman"/>
                        </a:rPr>
                        <a:t>有符号</a:t>
                      </a:r>
                      <a:r>
                        <a:rPr lang="en-US" sz="1400" kern="100" dirty="0">
                          <a:latin typeface="黑体" pitchFamily="2" charset="-122"/>
                          <a:ea typeface="黑体" pitchFamily="2" charset="-122"/>
                          <a:cs typeface="Times New Roman"/>
                        </a:rPr>
                        <a:t>64</a:t>
                      </a:r>
                      <a:r>
                        <a:rPr lang="zh-CN" sz="1400" kern="100" dirty="0">
                          <a:latin typeface="黑体" pitchFamily="2" charset="-122"/>
                          <a:ea typeface="黑体" pitchFamily="2" charset="-122"/>
                          <a:cs typeface="Times New Roman"/>
                        </a:rPr>
                        <a:t>为整形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dirty="0">
                          <a:latin typeface="黑体" pitchFamily="2" charset="-122"/>
                          <a:ea typeface="黑体" pitchFamily="2" charset="-122"/>
                          <a:cs typeface="Times New Roman"/>
                        </a:rPr>
                        <a:t>数据：</a:t>
                      </a:r>
                      <a:r>
                        <a:rPr lang="en-US" sz="1400" kern="100" dirty="0">
                          <a:latin typeface="黑体" pitchFamily="2" charset="-122"/>
                          <a:ea typeface="黑体" pitchFamily="2" charset="-122"/>
                          <a:cs typeface="Times New Roman"/>
                        </a:rPr>
                        <a:t>10L</a:t>
                      </a:r>
                      <a:r>
                        <a:rPr lang="zh-CN" sz="1400" kern="100" dirty="0">
                          <a:latin typeface="黑体" pitchFamily="2" charset="-122"/>
                          <a:ea typeface="黑体" pitchFamily="2" charset="-122"/>
                          <a:cs typeface="Times New Roman"/>
                        </a:rPr>
                        <a:t>或</a:t>
                      </a:r>
                      <a:r>
                        <a:rPr lang="en-US" sz="1400" kern="100" dirty="0">
                          <a:latin typeface="黑体" pitchFamily="2" charset="-122"/>
                          <a:ea typeface="黑体" pitchFamily="2" charset="-122"/>
                          <a:cs typeface="Times New Roman"/>
                        </a:rPr>
                        <a:t>10l</a:t>
                      </a:r>
                      <a:endParaRPr lang="zh-CN" sz="1400" kern="100" dirty="0">
                        <a:latin typeface="黑体" pitchFamily="2" charset="-122"/>
                        <a:ea typeface="黑体" pitchFamily="2" charset="-122"/>
                        <a:cs typeface="Times New Roman"/>
                      </a:endParaRPr>
                    </a:p>
                    <a:p>
                      <a:pPr algn="ctr">
                        <a:spcAft>
                          <a:spcPts val="0"/>
                        </a:spcAft>
                      </a:pPr>
                      <a:r>
                        <a:rPr lang="zh-CN" sz="1400" kern="100" dirty="0">
                          <a:latin typeface="黑体" pitchFamily="2" charset="-122"/>
                          <a:ea typeface="黑体" pitchFamily="2" charset="-122"/>
                          <a:cs typeface="Times New Roman"/>
                        </a:rPr>
                        <a:t>显示：</a:t>
                      </a:r>
                      <a:r>
                        <a:rPr lang="en-US" sz="1400" kern="100" dirty="0">
                          <a:latin typeface="黑体" pitchFamily="2" charset="-122"/>
                          <a:ea typeface="黑体" pitchFamily="2" charset="-122"/>
                          <a:cs typeface="Times New Roman"/>
                        </a:rPr>
                        <a:t>10L</a:t>
                      </a:r>
                      <a:endParaRPr lang="zh-CN" sz="1400" kern="100" dirty="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6339">
                <a:tc>
                  <a:txBody>
                    <a:bodyPr/>
                    <a:lstStyle/>
                    <a:p>
                      <a:pPr algn="ctr">
                        <a:spcAft>
                          <a:spcPts val="0"/>
                        </a:spcAft>
                      </a:pPr>
                      <a:r>
                        <a:rPr lang="en-US" sz="1400" kern="100" dirty="0">
                          <a:latin typeface="黑体" pitchFamily="2" charset="-122"/>
                          <a:ea typeface="黑体" pitchFamily="2" charset="-122"/>
                          <a:cs typeface="Times New Roman"/>
                        </a:rPr>
                        <a:t>Float</a:t>
                      </a:r>
                      <a:endParaRPr lang="zh-CN" sz="1400" kern="100" dirty="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黑体" pitchFamily="2" charset="-122"/>
                          <a:ea typeface="黑体" pitchFamily="2" charset="-122"/>
                          <a:cs typeface="Times New Roman"/>
                        </a:rPr>
                        <a:t>32</a:t>
                      </a:r>
                      <a:r>
                        <a:rPr lang="zh-CN" sz="1400" kern="100" dirty="0">
                          <a:latin typeface="黑体" pitchFamily="2" charset="-122"/>
                          <a:ea typeface="黑体" pitchFamily="2" charset="-122"/>
                          <a:cs typeface="Times New Roman"/>
                        </a:rPr>
                        <a:t>为浮点型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黑体" pitchFamily="2" charset="-122"/>
                          <a:ea typeface="黑体" pitchFamily="2" charset="-122"/>
                          <a:cs typeface="Times New Roman"/>
                        </a:rPr>
                        <a:t>数据：</a:t>
                      </a:r>
                      <a:r>
                        <a:rPr lang="en-US" sz="1400" kern="100">
                          <a:latin typeface="黑体" pitchFamily="2" charset="-122"/>
                          <a:ea typeface="黑体" pitchFamily="2" charset="-122"/>
                          <a:cs typeface="Times New Roman"/>
                        </a:rPr>
                        <a:t>10.5F</a:t>
                      </a:r>
                      <a:r>
                        <a:rPr lang="zh-CN" sz="1400" kern="100">
                          <a:latin typeface="黑体" pitchFamily="2" charset="-122"/>
                          <a:ea typeface="黑体" pitchFamily="2" charset="-122"/>
                          <a:cs typeface="Times New Roman"/>
                        </a:rPr>
                        <a:t>或</a:t>
                      </a:r>
                      <a:r>
                        <a:rPr lang="en-US" sz="1400" kern="100">
                          <a:latin typeface="黑体" pitchFamily="2" charset="-122"/>
                          <a:ea typeface="黑体" pitchFamily="2" charset="-122"/>
                          <a:cs typeface="Times New Roman"/>
                        </a:rPr>
                        <a:t>10.5f</a:t>
                      </a:r>
                      <a:r>
                        <a:rPr lang="zh-CN" sz="1400" kern="100">
                          <a:latin typeface="黑体" pitchFamily="2" charset="-122"/>
                          <a:ea typeface="黑体" pitchFamily="2" charset="-122"/>
                          <a:cs typeface="Times New Roman"/>
                        </a:rPr>
                        <a:t>或</a:t>
                      </a:r>
                      <a:r>
                        <a:rPr lang="en-US" sz="1400" kern="100">
                          <a:latin typeface="黑体" pitchFamily="2" charset="-122"/>
                          <a:ea typeface="黑体" pitchFamily="2" charset="-122"/>
                          <a:cs typeface="Times New Roman"/>
                        </a:rPr>
                        <a:t>10.5e2f</a:t>
                      </a:r>
                      <a:r>
                        <a:rPr lang="zh-CN" sz="1400" kern="100">
                          <a:latin typeface="黑体" pitchFamily="2" charset="-122"/>
                          <a:ea typeface="黑体" pitchFamily="2" charset="-122"/>
                          <a:cs typeface="Times New Roman"/>
                        </a:rPr>
                        <a:t>或</a:t>
                      </a:r>
                      <a:r>
                        <a:rPr lang="en-US" sz="1400" kern="100">
                          <a:latin typeface="黑体" pitchFamily="2" charset="-122"/>
                          <a:ea typeface="黑体" pitchFamily="2" charset="-122"/>
                          <a:cs typeface="Times New Roman"/>
                        </a:rPr>
                        <a:t>10.5E2F</a:t>
                      </a:r>
                      <a:endParaRPr lang="zh-CN" sz="1400" kern="100">
                        <a:latin typeface="黑体" pitchFamily="2" charset="-122"/>
                        <a:ea typeface="黑体" pitchFamily="2" charset="-122"/>
                        <a:cs typeface="Times New Roman"/>
                      </a:endParaRPr>
                    </a:p>
                    <a:p>
                      <a:pPr algn="ctr">
                        <a:spcAft>
                          <a:spcPts val="0"/>
                        </a:spcAft>
                      </a:pPr>
                      <a:r>
                        <a:rPr lang="zh-CN" sz="1400" kern="100">
                          <a:latin typeface="黑体" pitchFamily="2" charset="-122"/>
                          <a:ea typeface="黑体" pitchFamily="2" charset="-122"/>
                          <a:cs typeface="Times New Roman"/>
                        </a:rPr>
                        <a:t>显示：</a:t>
                      </a:r>
                      <a:r>
                        <a:rPr lang="en-US" sz="1400" kern="100">
                          <a:latin typeface="黑体" pitchFamily="2" charset="-122"/>
                          <a:ea typeface="黑体" pitchFamily="2" charset="-122"/>
                          <a:cs typeface="Times New Roman"/>
                        </a:rPr>
                        <a:t>10.5 For1050.0F</a:t>
                      </a:r>
                      <a:endParaRPr lang="zh-CN" sz="1400" kern="10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435">
                <a:tc>
                  <a:txBody>
                    <a:bodyPr/>
                    <a:lstStyle/>
                    <a:p>
                      <a:pPr algn="ctr">
                        <a:spcAft>
                          <a:spcPts val="0"/>
                        </a:spcAft>
                      </a:pPr>
                      <a:r>
                        <a:rPr lang="en-US" sz="1400" kern="100" dirty="0">
                          <a:latin typeface="黑体" pitchFamily="2" charset="-122"/>
                          <a:ea typeface="黑体" pitchFamily="2" charset="-122"/>
                          <a:cs typeface="Times New Roman"/>
                        </a:rPr>
                        <a:t>Double</a:t>
                      </a:r>
                      <a:endParaRPr lang="zh-CN" sz="1400" kern="100" dirty="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黑体" pitchFamily="2" charset="-122"/>
                          <a:ea typeface="黑体" pitchFamily="2" charset="-122"/>
                          <a:cs typeface="Times New Roman"/>
                        </a:rPr>
                        <a:t>64</a:t>
                      </a:r>
                      <a:r>
                        <a:rPr lang="zh-CN" sz="1400" kern="100" dirty="0">
                          <a:latin typeface="黑体" pitchFamily="2" charset="-122"/>
                          <a:ea typeface="黑体" pitchFamily="2" charset="-122"/>
                          <a:cs typeface="Times New Roman"/>
                        </a:rPr>
                        <a:t>位浮点型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黑体" pitchFamily="2" charset="-122"/>
                          <a:ea typeface="黑体" pitchFamily="2" charset="-122"/>
                          <a:cs typeface="Times New Roman"/>
                        </a:rPr>
                        <a:t>数据：</a:t>
                      </a:r>
                      <a:r>
                        <a:rPr lang="en-US" sz="1400" kern="100">
                          <a:latin typeface="黑体" pitchFamily="2" charset="-122"/>
                          <a:ea typeface="黑体" pitchFamily="2" charset="-122"/>
                          <a:cs typeface="Times New Roman"/>
                        </a:rPr>
                        <a:t>10.5or10.5e2 or 10.5E2</a:t>
                      </a:r>
                      <a:endParaRPr lang="zh-CN" sz="1400" kern="100">
                        <a:latin typeface="黑体" pitchFamily="2" charset="-122"/>
                        <a:ea typeface="黑体" pitchFamily="2" charset="-122"/>
                        <a:cs typeface="Times New Roman"/>
                      </a:endParaRPr>
                    </a:p>
                    <a:p>
                      <a:pPr algn="ctr">
                        <a:spcAft>
                          <a:spcPts val="0"/>
                        </a:spcAft>
                      </a:pPr>
                      <a:r>
                        <a:rPr lang="zh-CN" sz="1400" kern="100">
                          <a:latin typeface="黑体" pitchFamily="2" charset="-122"/>
                          <a:ea typeface="黑体" pitchFamily="2" charset="-122"/>
                          <a:cs typeface="Times New Roman"/>
                        </a:rPr>
                        <a:t>显示：</a:t>
                      </a:r>
                      <a:r>
                        <a:rPr lang="en-US" sz="1400" kern="100">
                          <a:latin typeface="黑体" pitchFamily="2" charset="-122"/>
                          <a:ea typeface="黑体" pitchFamily="2" charset="-122"/>
                          <a:cs typeface="Times New Roman"/>
                        </a:rPr>
                        <a:t>10.5 or1050.0</a:t>
                      </a:r>
                      <a:endParaRPr lang="zh-CN" sz="1400" kern="10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113">
                <a:tc>
                  <a:txBody>
                    <a:bodyPr/>
                    <a:lstStyle/>
                    <a:p>
                      <a:pPr algn="ctr">
                        <a:spcAft>
                          <a:spcPts val="0"/>
                        </a:spcAft>
                      </a:pPr>
                      <a:endParaRPr lang="en-US" sz="1400" kern="100" dirty="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latin typeface="黑体" pitchFamily="2" charset="-122"/>
                          <a:ea typeface="黑体" pitchFamily="2" charset="-122"/>
                          <a:cs typeface="Times New Roman"/>
                        </a:rPr>
                        <a:t>数组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400" kern="10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74">
                <a:tc>
                  <a:txBody>
                    <a:bodyPr/>
                    <a:lstStyle/>
                    <a:p>
                      <a:pPr algn="ctr">
                        <a:spcAft>
                          <a:spcPts val="0"/>
                        </a:spcAft>
                      </a:pPr>
                      <a:r>
                        <a:rPr lang="en-US" sz="1400" kern="100" dirty="0" err="1">
                          <a:latin typeface="黑体" pitchFamily="2" charset="-122"/>
                          <a:ea typeface="黑体" pitchFamily="2" charset="-122"/>
                          <a:cs typeface="Times New Roman"/>
                        </a:rPr>
                        <a:t>Chararray</a:t>
                      </a:r>
                      <a:endParaRPr lang="zh-CN" sz="1400" kern="100" dirty="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dirty="0">
                          <a:latin typeface="黑体" pitchFamily="2" charset="-122"/>
                          <a:ea typeface="黑体" pitchFamily="2" charset="-122"/>
                          <a:cs typeface="Times New Roman"/>
                        </a:rPr>
                        <a:t>字符数组使用</a:t>
                      </a:r>
                      <a:r>
                        <a:rPr lang="en-US" sz="1400" kern="100" dirty="0">
                          <a:latin typeface="黑体" pitchFamily="2" charset="-122"/>
                          <a:ea typeface="黑体" pitchFamily="2" charset="-122"/>
                          <a:cs typeface="Times New Roman"/>
                        </a:rPr>
                        <a:t>UTF-8</a:t>
                      </a:r>
                      <a:r>
                        <a:rPr lang="zh-CN" sz="1400" kern="100" dirty="0">
                          <a:latin typeface="黑体" pitchFamily="2" charset="-122"/>
                          <a:ea typeface="黑体" pitchFamily="2" charset="-122"/>
                          <a:cs typeface="Times New Roman"/>
                        </a:rPr>
                        <a:t>格式进行编码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黑体" pitchFamily="2" charset="-122"/>
                          <a:ea typeface="黑体" pitchFamily="2" charset="-122"/>
                          <a:cs typeface="Times New Roman"/>
                        </a:rPr>
                        <a:t>Hello world</a:t>
                      </a:r>
                      <a:endParaRPr lang="zh-CN" sz="1400" kern="10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113">
                <a:tc>
                  <a:txBody>
                    <a:bodyPr/>
                    <a:lstStyle/>
                    <a:p>
                      <a:pPr algn="ctr">
                        <a:spcAft>
                          <a:spcPts val="0"/>
                        </a:spcAft>
                      </a:pPr>
                      <a:r>
                        <a:rPr lang="en-US" sz="1400" kern="100" dirty="0" err="1">
                          <a:latin typeface="黑体" pitchFamily="2" charset="-122"/>
                          <a:ea typeface="黑体" pitchFamily="2" charset="-122"/>
                          <a:cs typeface="Times New Roman"/>
                        </a:rPr>
                        <a:t>bytearray</a:t>
                      </a:r>
                      <a:endParaRPr lang="zh-CN" sz="1400" kern="100" dirty="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dirty="0">
                          <a:latin typeface="黑体" pitchFamily="2" charset="-122"/>
                          <a:ea typeface="黑体" pitchFamily="2" charset="-122"/>
                          <a:cs typeface="Times New Roman"/>
                        </a:rPr>
                        <a:t>字节数组（</a:t>
                      </a:r>
                      <a:r>
                        <a:rPr lang="en-US" sz="1400" kern="100" dirty="0">
                          <a:latin typeface="黑体" pitchFamily="2" charset="-122"/>
                          <a:ea typeface="黑体" pitchFamily="2" charset="-122"/>
                          <a:cs typeface="Times New Roman"/>
                        </a:rPr>
                        <a:t>blob</a:t>
                      </a:r>
                      <a:r>
                        <a:rPr lang="zh-CN" sz="1400" kern="100" dirty="0">
                          <a:latin typeface="黑体" pitchFamily="2" charset="-122"/>
                          <a:ea typeface="黑体" pitchFamily="2" charset="-122"/>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400" kern="10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113">
                <a:tc>
                  <a:txBody>
                    <a:bodyPr/>
                    <a:lstStyle/>
                    <a:p>
                      <a:pPr algn="ctr">
                        <a:spcAft>
                          <a:spcPts val="0"/>
                        </a:spcAft>
                      </a:pPr>
                      <a:endParaRPr lang="en-US" sz="1400" kern="100" dirty="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latin typeface="黑体" pitchFamily="2" charset="-122"/>
                          <a:ea typeface="黑体" pitchFamily="2" charset="-122"/>
                          <a:cs typeface="Times New Roman"/>
                        </a:rPr>
                        <a:t>复杂数据类型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400" kern="10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113">
                <a:tc>
                  <a:txBody>
                    <a:bodyPr/>
                    <a:lstStyle/>
                    <a:p>
                      <a:pPr algn="ctr">
                        <a:spcAft>
                          <a:spcPts val="0"/>
                        </a:spcAft>
                      </a:pPr>
                      <a:r>
                        <a:rPr lang="en-US" sz="1400" kern="100">
                          <a:latin typeface="黑体" pitchFamily="2" charset="-122"/>
                          <a:ea typeface="黑体" pitchFamily="2" charset="-122"/>
                          <a:cs typeface="Times New Roman"/>
                        </a:rPr>
                        <a:t>tuple</a:t>
                      </a:r>
                      <a:endParaRPr lang="zh-CN" sz="1400" kern="10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dirty="0">
                          <a:latin typeface="黑体" pitchFamily="2" charset="-122"/>
                          <a:ea typeface="黑体" pitchFamily="2" charset="-122"/>
                          <a:cs typeface="Times New Roman"/>
                        </a:rPr>
                        <a:t>有序的字段集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黑体" pitchFamily="2" charset="-122"/>
                          <a:ea typeface="黑体" pitchFamily="2" charset="-122"/>
                          <a:cs typeface="Times New Roman"/>
                        </a:rPr>
                        <a:t>（</a:t>
                      </a:r>
                      <a:r>
                        <a:rPr lang="en-US" sz="1400" kern="100">
                          <a:latin typeface="黑体" pitchFamily="2" charset="-122"/>
                          <a:ea typeface="黑体" pitchFamily="2" charset="-122"/>
                          <a:cs typeface="Times New Roman"/>
                        </a:rPr>
                        <a:t>19.2</a:t>
                      </a:r>
                      <a:r>
                        <a:rPr lang="zh-CN" sz="1400" kern="100">
                          <a:latin typeface="黑体" pitchFamily="2" charset="-122"/>
                          <a:ea typeface="黑体" pitchFamily="2" charset="-122"/>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113">
                <a:tc>
                  <a:txBody>
                    <a:bodyPr/>
                    <a:lstStyle/>
                    <a:p>
                      <a:pPr algn="ctr">
                        <a:spcAft>
                          <a:spcPts val="0"/>
                        </a:spcAft>
                      </a:pPr>
                      <a:r>
                        <a:rPr lang="en-US" sz="1400" kern="100">
                          <a:latin typeface="黑体" pitchFamily="2" charset="-122"/>
                          <a:ea typeface="黑体" pitchFamily="2" charset="-122"/>
                          <a:cs typeface="Times New Roman"/>
                        </a:rPr>
                        <a:t>bag</a:t>
                      </a:r>
                      <a:endParaRPr lang="zh-CN" sz="1400" kern="10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dirty="0">
                          <a:latin typeface="黑体" pitchFamily="2" charset="-122"/>
                          <a:ea typeface="黑体" pitchFamily="2" charset="-122"/>
                          <a:cs typeface="Times New Roman"/>
                        </a:rPr>
                        <a:t>元组集合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黑体" pitchFamily="2" charset="-122"/>
                          <a:ea typeface="黑体" pitchFamily="2" charset="-122"/>
                          <a:cs typeface="Times New Roman"/>
                        </a:rPr>
                        <a:t>{(19,2)(19,2),(18,1)}</a:t>
                      </a:r>
                      <a:endParaRPr lang="zh-CN" sz="1400" kern="10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113">
                <a:tc>
                  <a:txBody>
                    <a:bodyPr/>
                    <a:lstStyle/>
                    <a:p>
                      <a:pPr algn="ctr">
                        <a:spcAft>
                          <a:spcPts val="0"/>
                        </a:spcAft>
                      </a:pPr>
                      <a:r>
                        <a:rPr lang="en-US" sz="1400" kern="100">
                          <a:latin typeface="黑体" pitchFamily="2" charset="-122"/>
                          <a:ea typeface="黑体" pitchFamily="2" charset="-122"/>
                          <a:cs typeface="Times New Roman"/>
                        </a:rPr>
                        <a:t>map</a:t>
                      </a:r>
                      <a:endParaRPr lang="zh-CN" sz="1400" kern="10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dirty="0">
                          <a:latin typeface="黑体" pitchFamily="2" charset="-122"/>
                          <a:ea typeface="黑体" pitchFamily="2" charset="-122"/>
                          <a:cs typeface="Times New Roman"/>
                        </a:rPr>
                        <a:t>键值对集合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黑体" pitchFamily="2" charset="-122"/>
                          <a:ea typeface="黑体" pitchFamily="2" charset="-122"/>
                          <a:cs typeface="Times New Roman"/>
                        </a:rPr>
                        <a:t>{</a:t>
                      </a:r>
                      <a:r>
                        <a:rPr lang="en-US" sz="1400" kern="100" dirty="0" err="1">
                          <a:latin typeface="黑体" pitchFamily="2" charset="-122"/>
                          <a:ea typeface="黑体" pitchFamily="2" charset="-122"/>
                          <a:cs typeface="Times New Roman"/>
                        </a:rPr>
                        <a:t>open#apache</a:t>
                      </a:r>
                      <a:r>
                        <a:rPr lang="en-US" sz="1400" kern="100" dirty="0">
                          <a:latin typeface="黑体" pitchFamily="2" charset="-122"/>
                          <a:ea typeface="黑体" pitchFamily="2" charset="-122"/>
                          <a:cs typeface="Times New Roman"/>
                        </a:rPr>
                        <a:t>}</a:t>
                      </a:r>
                      <a:endParaRPr lang="zh-CN" sz="1400" kern="100" dirty="0">
                        <a:latin typeface="黑体" pitchFamily="2" charset="-122"/>
                        <a:ea typeface="黑体" pitchFamily="2" charset="-122"/>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数据类型</a:t>
            </a:r>
            <a:endParaRPr lang="en-US" altLang="zh-CN" sz="3200" b="1" dirty="0">
              <a:solidFill>
                <a:srgbClr val="0070C0"/>
              </a:solidFill>
              <a:latin typeface="Verdana" pitchFamily="34" charset="0"/>
              <a:ea typeface="微软雅黑" pitchFamily="34" charset="-122"/>
              <a:cs typeface="Verdana" pitchFamily="34" charset="0"/>
            </a:endParaRPr>
          </a:p>
        </p:txBody>
      </p:sp>
      <p:sp>
        <p:nvSpPr>
          <p:cNvPr id="6" name="矩形 5"/>
          <p:cNvSpPr/>
          <p:nvPr/>
        </p:nvSpPr>
        <p:spPr>
          <a:xfrm>
            <a:off x="4355976" y="195486"/>
            <a:ext cx="4572000" cy="369332"/>
          </a:xfrm>
          <a:prstGeom prst="rect">
            <a:avLst/>
          </a:prstGeom>
        </p:spPr>
        <p:txBody>
          <a:bodyPr>
            <a:spAutoFit/>
          </a:bodyPr>
          <a:lstStyle/>
          <a:p>
            <a:pPr>
              <a:buFont typeface="Wingdings" pitchFamily="2" charset="2"/>
              <a:buNone/>
            </a:pPr>
            <a:r>
              <a:rPr lang="en-US" altLang="zh-CN" dirty="0" smtClean="0">
                <a:solidFill>
                  <a:srgbClr val="FF0000"/>
                </a:solidFill>
                <a:latin typeface="黑体" pitchFamily="2" charset="-122"/>
                <a:ea typeface="黑体" pitchFamily="2" charset="-122"/>
              </a:rPr>
              <a:t>Atom</a:t>
            </a:r>
            <a:r>
              <a:rPr lang="zh-CN" altLang="en-US" dirty="0" smtClean="0">
                <a:solidFill>
                  <a:srgbClr val="FF0000"/>
                </a:solidFill>
                <a:latin typeface="黑体" pitchFamily="2" charset="-122"/>
                <a:ea typeface="黑体" pitchFamily="2" charset="-122"/>
              </a:rPr>
              <a:t>、</a:t>
            </a:r>
            <a:r>
              <a:rPr lang="en-US" altLang="zh-CN" dirty="0" err="1" smtClean="0">
                <a:solidFill>
                  <a:srgbClr val="FF0000"/>
                </a:solidFill>
                <a:latin typeface="黑体" pitchFamily="2" charset="-122"/>
                <a:ea typeface="黑体" pitchFamily="2" charset="-122"/>
              </a:rPr>
              <a:t>Tuple</a:t>
            </a:r>
            <a:r>
              <a:rPr lang="zh-CN" altLang="en-US" dirty="0" smtClean="0">
                <a:solidFill>
                  <a:srgbClr val="FF0000"/>
                </a:solidFill>
                <a:latin typeface="黑体" pitchFamily="2" charset="-122"/>
                <a:ea typeface="黑体" pitchFamily="2" charset="-122"/>
              </a:rPr>
              <a:t>、</a:t>
            </a:r>
            <a:r>
              <a:rPr lang="en-US" altLang="zh-CN" dirty="0" smtClean="0">
                <a:solidFill>
                  <a:srgbClr val="FF0000"/>
                </a:solidFill>
                <a:latin typeface="黑体" pitchFamily="2" charset="-122"/>
                <a:ea typeface="黑体" pitchFamily="2" charset="-122"/>
              </a:rPr>
              <a:t>Bag</a:t>
            </a:r>
            <a:r>
              <a:rPr lang="zh-CN" altLang="en-US" dirty="0" smtClean="0">
                <a:solidFill>
                  <a:srgbClr val="FF0000"/>
                </a:solidFill>
                <a:latin typeface="黑体" pitchFamily="2" charset="-122"/>
                <a:ea typeface="黑体" pitchFamily="2" charset="-122"/>
              </a:rPr>
              <a:t>、</a:t>
            </a:r>
            <a:r>
              <a:rPr lang="en-US" altLang="zh-CN" dirty="0" smtClean="0">
                <a:solidFill>
                  <a:srgbClr val="FF0000"/>
                </a:solidFill>
                <a:latin typeface="黑体" pitchFamily="2" charset="-122"/>
                <a:ea typeface="黑体" pitchFamily="2" charset="-122"/>
              </a:rPr>
              <a:t>Map</a:t>
            </a:r>
            <a:endParaRPr lang="zh-CN" altLang="en-US" dirty="0" smtClean="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4294967295"/>
          </p:nvPr>
        </p:nvSpPr>
        <p:spPr>
          <a:xfrm>
            <a:off x="395288" y="753641"/>
            <a:ext cx="8391554" cy="3618309"/>
          </a:xfrm>
        </p:spPr>
        <p:txBody>
          <a:bodyPr/>
          <a:lstStyle/>
          <a:p>
            <a:pPr>
              <a:lnSpc>
                <a:spcPts val="2400"/>
              </a:lnSpc>
              <a:buFont typeface="Wingdings" pitchFamily="2" charset="2"/>
              <a:buNone/>
            </a:pPr>
            <a:r>
              <a:rPr lang="en-US" altLang="zh-CN" sz="2000" dirty="0" err="1" smtClean="0">
                <a:latin typeface="微软雅黑" pitchFamily="34" charset="-122"/>
                <a:ea typeface="微软雅黑" pitchFamily="34" charset="-122"/>
              </a:rPr>
              <a:t>Int</a:t>
            </a:r>
            <a:r>
              <a:rPr lang="en-US" altLang="zh-CN" sz="2000" dirty="0" smtClean="0">
                <a:latin typeface="微软雅黑" pitchFamily="34" charset="-122"/>
                <a:ea typeface="微软雅黑" pitchFamily="34" charset="-122"/>
              </a:rPr>
              <a:t> long float double </a:t>
            </a:r>
            <a:r>
              <a:rPr lang="zh-CN" altLang="en-US" sz="2000" dirty="0" smtClean="0">
                <a:latin typeface="微软雅黑" pitchFamily="34" charset="-122"/>
                <a:ea typeface="微软雅黑" pitchFamily="34" charset="-122"/>
              </a:rPr>
              <a:t>和</a:t>
            </a:r>
            <a:r>
              <a:rPr lang="en-US" altLang="zh-CN" sz="2000" dirty="0" smtClean="0">
                <a:latin typeface="微软雅黑" pitchFamily="34" charset="-122"/>
                <a:ea typeface="微软雅黑" pitchFamily="34" charset="-122"/>
              </a:rPr>
              <a:t>java</a:t>
            </a:r>
            <a:r>
              <a:rPr lang="zh-CN" altLang="en-US" sz="2000" dirty="0" smtClean="0">
                <a:latin typeface="微软雅黑" pitchFamily="34" charset="-122"/>
                <a:ea typeface="微软雅黑" pitchFamily="34" charset="-122"/>
              </a:rPr>
              <a:t>一样</a:t>
            </a:r>
          </a:p>
          <a:p>
            <a:pPr>
              <a:lnSpc>
                <a:spcPts val="2400"/>
              </a:lnSpc>
              <a:buFont typeface="Wingdings" pitchFamily="2" charset="2"/>
              <a:buNone/>
            </a:pPr>
            <a:r>
              <a:rPr lang="en-US" altLang="zh-CN" sz="2000" dirty="0" err="1" smtClean="0">
                <a:latin typeface="微软雅黑" pitchFamily="34" charset="-122"/>
                <a:ea typeface="微软雅黑" pitchFamily="34" charset="-122"/>
              </a:rPr>
              <a:t>Chararray</a:t>
            </a:r>
            <a:r>
              <a:rPr lang="zh-CN" altLang="en-US" sz="2000" dirty="0" smtClean="0">
                <a:latin typeface="微软雅黑" pitchFamily="34" charset="-122"/>
                <a:ea typeface="微软雅黑" pitchFamily="34" charset="-122"/>
              </a:rPr>
              <a:t>和</a:t>
            </a:r>
            <a:r>
              <a:rPr lang="en-US" altLang="zh-CN" sz="2000" dirty="0" smtClean="0">
                <a:latin typeface="微软雅黑" pitchFamily="34" charset="-122"/>
                <a:ea typeface="微软雅黑" pitchFamily="34" charset="-122"/>
              </a:rPr>
              <a:t>java</a:t>
            </a:r>
            <a:r>
              <a:rPr lang="zh-CN" altLang="en-US" sz="2000" dirty="0" smtClean="0">
                <a:latin typeface="微软雅黑" pitchFamily="34" charset="-122"/>
                <a:ea typeface="微软雅黑" pitchFamily="34" charset="-122"/>
              </a:rPr>
              <a:t>的</a:t>
            </a:r>
            <a:r>
              <a:rPr lang="en-US" altLang="zh-CN" sz="2000" dirty="0" smtClean="0">
                <a:latin typeface="微软雅黑" pitchFamily="34" charset="-122"/>
                <a:ea typeface="微软雅黑" pitchFamily="34" charset="-122"/>
              </a:rPr>
              <a:t>string</a:t>
            </a:r>
            <a:r>
              <a:rPr lang="zh-CN" altLang="en-US" sz="2000" dirty="0" smtClean="0">
                <a:latin typeface="微软雅黑" pitchFamily="34" charset="-122"/>
                <a:ea typeface="微软雅黑" pitchFamily="34" charset="-122"/>
              </a:rPr>
              <a:t>是对应的。</a:t>
            </a:r>
          </a:p>
          <a:p>
            <a:pPr>
              <a:lnSpc>
                <a:spcPts val="2400"/>
              </a:lnSpc>
              <a:buFont typeface="Wingdings" pitchFamily="2" charset="2"/>
              <a:buNone/>
            </a:pPr>
            <a:r>
              <a:rPr lang="en-US" altLang="zh-CN" sz="2000" dirty="0" err="1" smtClean="0">
                <a:latin typeface="微软雅黑" pitchFamily="34" charset="-122"/>
                <a:ea typeface="微软雅黑" pitchFamily="34" charset="-122"/>
              </a:rPr>
              <a:t>Bytearray</a:t>
            </a:r>
            <a:r>
              <a:rPr lang="zh-CN" altLang="en-US" sz="2000" dirty="0" smtClean="0">
                <a:latin typeface="微软雅黑" pitchFamily="34" charset="-122"/>
                <a:ea typeface="微软雅黑" pitchFamily="34" charset="-122"/>
              </a:rPr>
              <a:t>和</a:t>
            </a:r>
            <a:r>
              <a:rPr lang="en-US" altLang="zh-CN" sz="2000" dirty="0" smtClean="0">
                <a:latin typeface="微软雅黑" pitchFamily="34" charset="-122"/>
                <a:ea typeface="微软雅黑" pitchFamily="34" charset="-122"/>
              </a:rPr>
              <a:t>java</a:t>
            </a:r>
            <a:r>
              <a:rPr lang="zh-CN" altLang="en-US" sz="2000" dirty="0" smtClean="0">
                <a:latin typeface="微软雅黑" pitchFamily="34" charset="-122"/>
                <a:ea typeface="微软雅黑" pitchFamily="34" charset="-122"/>
              </a:rPr>
              <a:t>的二进制数组类型相似</a:t>
            </a:r>
          </a:p>
          <a:p>
            <a:pPr>
              <a:lnSpc>
                <a:spcPts val="2400"/>
              </a:lnSpc>
              <a:buFont typeface="Wingdings" pitchFamily="2" charset="2"/>
              <a:buNone/>
            </a:pPr>
            <a:r>
              <a:rPr lang="en-US" altLang="zh-CN" sz="2000" dirty="0" smtClean="0">
                <a:latin typeface="微软雅黑" pitchFamily="34" charset="-122"/>
                <a:ea typeface="微软雅黑" pitchFamily="34" charset="-122"/>
              </a:rPr>
              <a:t>Atom</a:t>
            </a:r>
            <a:r>
              <a:rPr lang="zh-CN" altLang="en-US" sz="2000" dirty="0" smtClean="0">
                <a:latin typeface="微软雅黑" pitchFamily="34" charset="-122"/>
                <a:ea typeface="微软雅黑" pitchFamily="34" charset="-122"/>
              </a:rPr>
              <a:t>：原子类型包括简单的原子值（字符串、数等），如：’</a:t>
            </a:r>
            <a:r>
              <a:rPr lang="en-US" altLang="zh-CN" sz="2000" dirty="0" err="1" smtClean="0">
                <a:latin typeface="微软雅黑" pitchFamily="34" charset="-122"/>
                <a:ea typeface="微软雅黑" pitchFamily="34" charset="-122"/>
              </a:rPr>
              <a:t>alice</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a:t>
            </a:r>
          </a:p>
          <a:p>
            <a:pPr>
              <a:lnSpc>
                <a:spcPts val="2400"/>
              </a:lnSpc>
              <a:buFont typeface="Wingdings" pitchFamily="2" charset="2"/>
              <a:buNone/>
            </a:pPr>
            <a:r>
              <a:rPr lang="en-US" altLang="zh-CN" sz="2000" dirty="0" err="1" smtClean="0">
                <a:solidFill>
                  <a:srgbClr val="FF0000"/>
                </a:solidFill>
                <a:latin typeface="微软雅黑" pitchFamily="34" charset="-122"/>
                <a:ea typeface="微软雅黑" pitchFamily="34" charset="-122"/>
              </a:rPr>
              <a:t>Tuple</a:t>
            </a:r>
            <a:r>
              <a:rPr lang="zh-CN" altLang="en-US" sz="2000" dirty="0" smtClean="0">
                <a:solidFill>
                  <a:srgbClr val="FF0000"/>
                </a:solidFill>
                <a:latin typeface="微软雅黑" pitchFamily="34" charset="-122"/>
                <a:ea typeface="微软雅黑" pitchFamily="34" charset="-122"/>
              </a:rPr>
              <a:t>、</a:t>
            </a:r>
            <a:r>
              <a:rPr lang="en-US" altLang="zh-CN" sz="2000" dirty="0" smtClean="0">
                <a:solidFill>
                  <a:srgbClr val="FF0000"/>
                </a:solidFill>
                <a:latin typeface="微软雅黑" pitchFamily="34" charset="-122"/>
                <a:ea typeface="微软雅黑" pitchFamily="34" charset="-122"/>
              </a:rPr>
              <a:t>Bag</a:t>
            </a:r>
            <a:r>
              <a:rPr lang="zh-CN" altLang="en-US" sz="2000" dirty="0" smtClean="0">
                <a:solidFill>
                  <a:srgbClr val="FF0000"/>
                </a:solidFill>
                <a:latin typeface="微软雅黑" pitchFamily="34" charset="-122"/>
                <a:ea typeface="微软雅黑" pitchFamily="34" charset="-122"/>
              </a:rPr>
              <a:t>、</a:t>
            </a:r>
            <a:r>
              <a:rPr lang="en-US" altLang="zh-CN" sz="2000" dirty="0" smtClean="0">
                <a:solidFill>
                  <a:srgbClr val="FF0000"/>
                </a:solidFill>
                <a:latin typeface="微软雅黑" pitchFamily="34" charset="-122"/>
                <a:ea typeface="微软雅黑" pitchFamily="34" charset="-122"/>
              </a:rPr>
              <a:t>Map</a:t>
            </a:r>
            <a:r>
              <a:rPr lang="zh-CN" altLang="en-US" sz="2000" dirty="0" smtClean="0">
                <a:solidFill>
                  <a:srgbClr val="FF0000"/>
                </a:solidFill>
                <a:latin typeface="微软雅黑" pitchFamily="34" charset="-122"/>
                <a:ea typeface="微软雅黑" pitchFamily="34" charset="-122"/>
              </a:rPr>
              <a:t>是</a:t>
            </a:r>
            <a:r>
              <a:rPr lang="en-US" altLang="zh-CN" sz="2000" dirty="0" smtClean="0">
                <a:solidFill>
                  <a:srgbClr val="FF0000"/>
                </a:solidFill>
                <a:latin typeface="微软雅黑" pitchFamily="34" charset="-122"/>
                <a:ea typeface="微软雅黑" pitchFamily="34" charset="-122"/>
              </a:rPr>
              <a:t>pig</a:t>
            </a:r>
            <a:r>
              <a:rPr lang="zh-CN" altLang="en-US" sz="2000" dirty="0" smtClean="0">
                <a:solidFill>
                  <a:srgbClr val="FF0000"/>
                </a:solidFill>
                <a:latin typeface="微软雅黑" pitchFamily="34" charset="-122"/>
                <a:ea typeface="微软雅黑" pitchFamily="34" charset="-122"/>
              </a:rPr>
              <a:t>特有的用于嵌套结构的类型。</a:t>
            </a:r>
          </a:p>
          <a:p>
            <a:pPr>
              <a:lnSpc>
                <a:spcPts val="2400"/>
              </a:lnSpc>
              <a:buFont typeface="Wingdings" pitchFamily="2" charset="2"/>
              <a:buNone/>
            </a:pPr>
            <a:r>
              <a:rPr lang="en-US" altLang="zh-CN" sz="2000" dirty="0" err="1" smtClean="0">
                <a:latin typeface="微软雅黑" pitchFamily="34" charset="-122"/>
                <a:ea typeface="微软雅黑" pitchFamily="34" charset="-122"/>
              </a:rPr>
              <a:t>Tuple</a:t>
            </a:r>
            <a:r>
              <a:rPr lang="zh-CN" altLang="en-US" sz="2000" dirty="0" smtClean="0">
                <a:latin typeface="微软雅黑" pitchFamily="34" charset="-122"/>
                <a:ea typeface="微软雅黑" pitchFamily="34" charset="-122"/>
              </a:rPr>
              <a:t>：元组类型由一些列字段组成，每个字段可以是任意类型</a:t>
            </a:r>
            <a:r>
              <a:rPr lang="en-US" altLang="zh-CN" sz="2000" dirty="0" smtClean="0">
                <a:latin typeface="微软雅黑" pitchFamily="34" charset="-122"/>
                <a:ea typeface="微软雅黑" pitchFamily="34" charset="-122"/>
              </a:rPr>
              <a:t>.</a:t>
            </a:r>
          </a:p>
          <a:p>
            <a:pPr>
              <a:lnSpc>
                <a:spcPts val="2400"/>
              </a:lnSpc>
              <a:buFont typeface="Wingdings" pitchFamily="2" charset="2"/>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例如：</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alice’,’lakers</a:t>
            </a:r>
            <a:r>
              <a:rPr lang="en-US" altLang="zh-CN" sz="2000" dirty="0" smtClean="0">
                <a:latin typeface="微软雅黑" pitchFamily="34" charset="-122"/>
                <a:ea typeface="微软雅黑" pitchFamily="34" charset="-122"/>
              </a:rPr>
              <a:t>’) </a:t>
            </a:r>
          </a:p>
          <a:p>
            <a:pPr>
              <a:lnSpc>
                <a:spcPts val="2400"/>
              </a:lnSpc>
              <a:buFont typeface="Wingdings" pitchFamily="2" charset="2"/>
              <a:buNone/>
            </a:pPr>
            <a:r>
              <a:rPr lang="en-US" altLang="zh-CN" sz="2000" dirty="0" smtClean="0">
                <a:latin typeface="微软雅黑" pitchFamily="34" charset="-122"/>
                <a:ea typeface="微软雅黑" pitchFamily="34" charset="-122"/>
              </a:rPr>
              <a:t>bag</a:t>
            </a:r>
            <a:r>
              <a:rPr lang="zh-CN" altLang="en-US" sz="2000" dirty="0" smtClean="0">
                <a:latin typeface="微软雅黑" pitchFamily="34" charset="-122"/>
                <a:ea typeface="微软雅黑" pitchFamily="34" charset="-122"/>
              </a:rPr>
              <a:t>：一组</a:t>
            </a:r>
            <a:r>
              <a:rPr lang="en-US" altLang="zh-CN" sz="2000" dirty="0" err="1" smtClean="0">
                <a:latin typeface="微软雅黑" pitchFamily="34" charset="-122"/>
                <a:ea typeface="微软雅黑" pitchFamily="34" charset="-122"/>
              </a:rPr>
              <a:t>tuples</a:t>
            </a:r>
            <a:r>
              <a:rPr lang="zh-CN" altLang="en-US" sz="2000" dirty="0" smtClean="0">
                <a:latin typeface="微软雅黑" pitchFamily="34" charset="-122"/>
                <a:ea typeface="微软雅黑" pitchFamily="34" charset="-122"/>
              </a:rPr>
              <a:t>构成一个</a:t>
            </a:r>
            <a:r>
              <a:rPr lang="en-US" altLang="zh-CN" sz="2000" dirty="0" smtClean="0">
                <a:latin typeface="微软雅黑" pitchFamily="34" charset="-122"/>
                <a:ea typeface="微软雅黑" pitchFamily="34" charset="-122"/>
              </a:rPr>
              <a:t>bag</a:t>
            </a:r>
            <a:r>
              <a:rPr lang="zh-CN" altLang="en-US" sz="2000" dirty="0" smtClean="0">
                <a:latin typeface="微软雅黑" pitchFamily="34" charset="-122"/>
                <a:ea typeface="微软雅黑" pitchFamily="34" charset="-122"/>
              </a:rPr>
              <a:t>，组成</a:t>
            </a:r>
            <a:r>
              <a:rPr lang="en-US" altLang="zh-CN" sz="2000" dirty="0" smtClean="0">
                <a:latin typeface="微软雅黑" pitchFamily="34" charset="-122"/>
                <a:ea typeface="微软雅黑" pitchFamily="34" charset="-122"/>
              </a:rPr>
              <a:t>bag</a:t>
            </a:r>
            <a:r>
              <a:rPr lang="zh-CN" altLang="en-US" sz="2000" dirty="0" smtClean="0">
                <a:latin typeface="微软雅黑" pitchFamily="34" charset="-122"/>
                <a:ea typeface="微软雅黑" pitchFamily="34" charset="-122"/>
              </a:rPr>
              <a:t>的每个元组是很灵活，即</a:t>
            </a:r>
            <a:r>
              <a:rPr lang="en-US" altLang="zh-CN" sz="2000" dirty="0" smtClean="0">
                <a:latin typeface="微软雅黑" pitchFamily="34" charset="-122"/>
                <a:ea typeface="微软雅黑" pitchFamily="34" charset="-122"/>
              </a:rPr>
              <a:t>bag</a:t>
            </a:r>
            <a:r>
              <a:rPr lang="zh-CN" altLang="en-US" sz="2000" dirty="0" smtClean="0">
                <a:latin typeface="微软雅黑" pitchFamily="34" charset="-122"/>
                <a:ea typeface="微软雅黑" pitchFamily="34" charset="-122"/>
              </a:rPr>
              <a:t>中的每个</a:t>
            </a:r>
            <a:r>
              <a:rPr lang="en-US" altLang="zh-CN" sz="2000" dirty="0" err="1" smtClean="0">
                <a:latin typeface="微软雅黑" pitchFamily="34" charset="-122"/>
                <a:ea typeface="微软雅黑" pitchFamily="34" charset="-122"/>
              </a:rPr>
              <a:t>tuple</a:t>
            </a:r>
            <a:r>
              <a:rPr lang="zh-CN" altLang="en-US" sz="2000" dirty="0" smtClean="0">
                <a:latin typeface="微软雅黑" pitchFamily="34" charset="-122"/>
                <a:ea typeface="微软雅黑" pitchFamily="34" charset="-122"/>
              </a:rPr>
              <a:t>不需要具有相同的字段数和字段类型。</a:t>
            </a:r>
          </a:p>
          <a:p>
            <a:pPr>
              <a:lnSpc>
                <a:spcPts val="2400"/>
              </a:lnSpc>
              <a:buFont typeface="Wingdings" pitchFamily="2" charset="2"/>
              <a:buNone/>
            </a:pPr>
            <a:r>
              <a:rPr lang="zh-CN" altLang="en-US" sz="2000" dirty="0" smtClean="0">
                <a:latin typeface="微软雅黑" pitchFamily="34" charset="-122"/>
                <a:ea typeface="微软雅黑" pitchFamily="34" charset="-122"/>
              </a:rPr>
              <a:t>	实例：</a:t>
            </a:r>
          </a:p>
          <a:p>
            <a:pPr>
              <a:lnSpc>
                <a:spcPts val="2400"/>
              </a:lnSpc>
              <a:buFont typeface="Wingdings" pitchFamily="2" charset="2"/>
              <a:buNone/>
            </a:pPr>
            <a:r>
              <a:rPr lang="zh-CN" altLang="en-US"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alice’,’lakers</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alice</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ipod’,’apple</a:t>
            </a:r>
            <a:r>
              <a:rPr lang="en-US" altLang="zh-CN" sz="2000" dirty="0" smtClean="0">
                <a:latin typeface="微软雅黑" pitchFamily="34" charset="-122"/>
                <a:ea typeface="微软雅黑" pitchFamily="34" charset="-122"/>
              </a:rPr>
              <a:t>’)]}</a:t>
            </a:r>
            <a:endParaRPr lang="zh-CN" altLang="en-US" sz="2000" dirty="0" smtClean="0">
              <a:latin typeface="微软雅黑" pitchFamily="34" charset="-122"/>
              <a:ea typeface="微软雅黑" pitchFamily="34" charset="-122"/>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数据类型</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4294967295"/>
          </p:nvPr>
        </p:nvSpPr>
        <p:spPr>
          <a:xfrm>
            <a:off x="357159" y="696503"/>
            <a:ext cx="8497887" cy="3733800"/>
          </a:xfrm>
        </p:spPr>
        <p:txBody>
          <a:bodyPr/>
          <a:lstStyle/>
          <a:p>
            <a:pPr>
              <a:lnSpc>
                <a:spcPct val="8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public class </a:t>
            </a:r>
            <a:r>
              <a:rPr lang="en-US" altLang="en-US" sz="2000" dirty="0" err="1" smtClean="0">
                <a:latin typeface="Times New Roman" pitchFamily="18" charset="0"/>
                <a:ea typeface="黑体" pitchFamily="2" charset="-122"/>
                <a:cs typeface="Times New Roman" pitchFamily="18" charset="0"/>
              </a:rPr>
              <a:t>WordCount</a:t>
            </a:r>
            <a:r>
              <a:rPr lang="en-US" altLang="en-US" sz="2000" dirty="0" smtClean="0">
                <a:latin typeface="Times New Roman" pitchFamily="18" charset="0"/>
                <a:ea typeface="黑体" pitchFamily="2" charset="-122"/>
                <a:cs typeface="Times New Roman" pitchFamily="18" charset="0"/>
              </a:rPr>
              <a:t> {</a:t>
            </a:r>
          </a:p>
          <a:p>
            <a:pPr>
              <a:lnSpc>
                <a:spcPct val="8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  public static class </a:t>
            </a:r>
            <a:r>
              <a:rPr lang="en-US" altLang="en-US" sz="2000" dirty="0" err="1" smtClean="0">
                <a:latin typeface="Times New Roman" pitchFamily="18" charset="0"/>
                <a:ea typeface="黑体" pitchFamily="2" charset="-122"/>
                <a:cs typeface="Times New Roman" pitchFamily="18" charset="0"/>
              </a:rPr>
              <a:t>TokenizerMapper</a:t>
            </a:r>
            <a:r>
              <a:rPr lang="en-US" altLang="en-US" sz="2000" dirty="0" smtClean="0">
                <a:latin typeface="Times New Roman" pitchFamily="18" charset="0"/>
                <a:ea typeface="黑体" pitchFamily="2" charset="-122"/>
                <a:cs typeface="Times New Roman" pitchFamily="18" charset="0"/>
              </a:rPr>
              <a:t> </a:t>
            </a:r>
          </a:p>
          <a:p>
            <a:pPr>
              <a:lnSpc>
                <a:spcPct val="8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       extends </a:t>
            </a:r>
            <a:r>
              <a:rPr lang="en-US" altLang="en-US" sz="2000" dirty="0" err="1" smtClean="0">
                <a:latin typeface="Times New Roman" pitchFamily="18" charset="0"/>
                <a:ea typeface="黑体" pitchFamily="2" charset="-122"/>
                <a:cs typeface="Times New Roman" pitchFamily="18" charset="0"/>
              </a:rPr>
              <a:t>Mapper</a:t>
            </a:r>
            <a:r>
              <a:rPr lang="en-US" altLang="en-US" sz="2000" dirty="0" smtClean="0">
                <a:latin typeface="Times New Roman" pitchFamily="18" charset="0"/>
                <a:ea typeface="黑体" pitchFamily="2" charset="-122"/>
                <a:cs typeface="Times New Roman" pitchFamily="18" charset="0"/>
              </a:rPr>
              <a:t>&lt;Object, Text, Text, </a:t>
            </a:r>
            <a:r>
              <a:rPr lang="en-US" altLang="en-US" sz="2000" dirty="0" err="1" smtClean="0">
                <a:latin typeface="Times New Roman" pitchFamily="18" charset="0"/>
                <a:ea typeface="黑体" pitchFamily="2" charset="-122"/>
                <a:cs typeface="Times New Roman" pitchFamily="18" charset="0"/>
              </a:rPr>
              <a:t>IntWritable</a:t>
            </a:r>
            <a:r>
              <a:rPr lang="en-US" altLang="en-US" sz="2000" dirty="0" smtClean="0">
                <a:latin typeface="Times New Roman" pitchFamily="18" charset="0"/>
                <a:ea typeface="黑体" pitchFamily="2" charset="-122"/>
                <a:cs typeface="Times New Roman" pitchFamily="18" charset="0"/>
              </a:rPr>
              <a:t>&gt;{</a:t>
            </a:r>
          </a:p>
          <a:p>
            <a:pPr>
              <a:lnSpc>
                <a:spcPct val="8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    private final static </a:t>
            </a:r>
            <a:r>
              <a:rPr lang="en-US" altLang="en-US" sz="2000" dirty="0" err="1" smtClean="0">
                <a:latin typeface="Times New Roman" pitchFamily="18" charset="0"/>
                <a:ea typeface="黑体" pitchFamily="2" charset="-122"/>
                <a:cs typeface="Times New Roman" pitchFamily="18" charset="0"/>
              </a:rPr>
              <a:t>IntWritable</a:t>
            </a:r>
            <a:r>
              <a:rPr lang="en-US" altLang="en-US" sz="2000" dirty="0" smtClean="0">
                <a:latin typeface="Times New Roman" pitchFamily="18" charset="0"/>
                <a:ea typeface="黑体" pitchFamily="2" charset="-122"/>
                <a:cs typeface="Times New Roman" pitchFamily="18" charset="0"/>
              </a:rPr>
              <a:t> one = new </a:t>
            </a:r>
            <a:r>
              <a:rPr lang="en-US" altLang="en-US" sz="2000" dirty="0" err="1" smtClean="0">
                <a:latin typeface="Times New Roman" pitchFamily="18" charset="0"/>
                <a:ea typeface="黑体" pitchFamily="2" charset="-122"/>
                <a:cs typeface="Times New Roman" pitchFamily="18" charset="0"/>
              </a:rPr>
              <a:t>IntWritable</a:t>
            </a:r>
            <a:r>
              <a:rPr lang="en-US" altLang="en-US" sz="2000" dirty="0" smtClean="0">
                <a:latin typeface="Times New Roman" pitchFamily="18" charset="0"/>
                <a:ea typeface="黑体" pitchFamily="2" charset="-122"/>
                <a:cs typeface="Times New Roman" pitchFamily="18" charset="0"/>
              </a:rPr>
              <a:t>(1);</a:t>
            </a:r>
          </a:p>
          <a:p>
            <a:pPr>
              <a:lnSpc>
                <a:spcPct val="8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    private Text word = new Text();</a:t>
            </a:r>
          </a:p>
          <a:p>
            <a:pPr>
              <a:lnSpc>
                <a:spcPct val="8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    public void map(Object key, Text value, Context </a:t>
            </a:r>
            <a:r>
              <a:rPr lang="en-US" altLang="en-US" sz="2000" dirty="0" err="1" smtClean="0">
                <a:latin typeface="Times New Roman" pitchFamily="18" charset="0"/>
                <a:ea typeface="黑体" pitchFamily="2" charset="-122"/>
                <a:cs typeface="Times New Roman" pitchFamily="18" charset="0"/>
              </a:rPr>
              <a:t>context</a:t>
            </a:r>
            <a:endParaRPr lang="en-US" altLang="en-US" sz="2000" dirty="0" smtClean="0">
              <a:latin typeface="Times New Roman" pitchFamily="18" charset="0"/>
              <a:ea typeface="黑体" pitchFamily="2" charset="-122"/>
              <a:cs typeface="Times New Roman" pitchFamily="18" charset="0"/>
            </a:endParaRPr>
          </a:p>
          <a:p>
            <a:pPr>
              <a:lnSpc>
                <a:spcPct val="8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                    ) throws </a:t>
            </a:r>
            <a:r>
              <a:rPr lang="en-US" altLang="en-US" sz="2000" dirty="0" err="1" smtClean="0">
                <a:latin typeface="Times New Roman" pitchFamily="18" charset="0"/>
                <a:ea typeface="黑体" pitchFamily="2" charset="-122"/>
                <a:cs typeface="Times New Roman" pitchFamily="18" charset="0"/>
              </a:rPr>
              <a:t>IOException</a:t>
            </a:r>
            <a:r>
              <a:rPr lang="en-US" altLang="en-US" sz="2000" dirty="0" smtClean="0">
                <a:latin typeface="Times New Roman" pitchFamily="18" charset="0"/>
                <a:ea typeface="黑体" pitchFamily="2" charset="-122"/>
                <a:cs typeface="Times New Roman" pitchFamily="18" charset="0"/>
              </a:rPr>
              <a:t>, </a:t>
            </a:r>
            <a:r>
              <a:rPr lang="en-US" altLang="en-US" sz="2000" dirty="0" err="1" smtClean="0">
                <a:latin typeface="Times New Roman" pitchFamily="18" charset="0"/>
                <a:ea typeface="黑体" pitchFamily="2" charset="-122"/>
                <a:cs typeface="Times New Roman" pitchFamily="18" charset="0"/>
              </a:rPr>
              <a:t>InterruptedException</a:t>
            </a:r>
            <a:r>
              <a:rPr lang="en-US" altLang="en-US" sz="2000" dirty="0" smtClean="0">
                <a:latin typeface="Times New Roman" pitchFamily="18" charset="0"/>
                <a:ea typeface="黑体" pitchFamily="2" charset="-122"/>
                <a:cs typeface="Times New Roman" pitchFamily="18" charset="0"/>
              </a:rPr>
              <a:t> {</a:t>
            </a:r>
          </a:p>
          <a:p>
            <a:pPr>
              <a:lnSpc>
                <a:spcPct val="8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      </a:t>
            </a:r>
            <a:r>
              <a:rPr lang="en-US" altLang="en-US" sz="2000" dirty="0" err="1" smtClean="0">
                <a:latin typeface="Times New Roman" pitchFamily="18" charset="0"/>
                <a:ea typeface="黑体" pitchFamily="2" charset="-122"/>
                <a:cs typeface="Times New Roman" pitchFamily="18" charset="0"/>
              </a:rPr>
              <a:t>StringTokenizer</a:t>
            </a:r>
            <a:r>
              <a:rPr lang="en-US" altLang="en-US" sz="2000" dirty="0" smtClean="0">
                <a:latin typeface="Times New Roman" pitchFamily="18" charset="0"/>
                <a:ea typeface="黑体" pitchFamily="2" charset="-122"/>
                <a:cs typeface="Times New Roman" pitchFamily="18" charset="0"/>
              </a:rPr>
              <a:t> </a:t>
            </a:r>
            <a:r>
              <a:rPr lang="en-US" altLang="en-US" sz="2000" dirty="0" err="1" smtClean="0">
                <a:latin typeface="Times New Roman" pitchFamily="18" charset="0"/>
                <a:ea typeface="黑体" pitchFamily="2" charset="-122"/>
                <a:cs typeface="Times New Roman" pitchFamily="18" charset="0"/>
              </a:rPr>
              <a:t>itr</a:t>
            </a:r>
            <a:r>
              <a:rPr lang="en-US" altLang="en-US" sz="2000" dirty="0" smtClean="0">
                <a:latin typeface="Times New Roman" pitchFamily="18" charset="0"/>
                <a:ea typeface="黑体" pitchFamily="2" charset="-122"/>
                <a:cs typeface="Times New Roman" pitchFamily="18" charset="0"/>
              </a:rPr>
              <a:t> = new </a:t>
            </a:r>
            <a:r>
              <a:rPr lang="en-US" altLang="en-US" sz="2000" dirty="0" err="1" smtClean="0">
                <a:latin typeface="Times New Roman" pitchFamily="18" charset="0"/>
                <a:ea typeface="黑体" pitchFamily="2" charset="-122"/>
                <a:cs typeface="Times New Roman" pitchFamily="18" charset="0"/>
              </a:rPr>
              <a:t>StringTokenizer</a:t>
            </a:r>
            <a:r>
              <a:rPr lang="en-US" altLang="en-US" sz="2000" dirty="0" smtClean="0">
                <a:latin typeface="Times New Roman" pitchFamily="18" charset="0"/>
                <a:ea typeface="黑体" pitchFamily="2" charset="-122"/>
                <a:cs typeface="Times New Roman" pitchFamily="18" charset="0"/>
              </a:rPr>
              <a:t>(</a:t>
            </a:r>
            <a:r>
              <a:rPr lang="en-US" altLang="en-US" sz="2000" dirty="0" err="1" smtClean="0">
                <a:latin typeface="Times New Roman" pitchFamily="18" charset="0"/>
                <a:ea typeface="黑体" pitchFamily="2" charset="-122"/>
                <a:cs typeface="Times New Roman" pitchFamily="18" charset="0"/>
              </a:rPr>
              <a:t>value.toString</a:t>
            </a:r>
            <a:r>
              <a:rPr lang="en-US" altLang="en-US" sz="2000" dirty="0" smtClean="0">
                <a:latin typeface="Times New Roman" pitchFamily="18" charset="0"/>
                <a:ea typeface="黑体" pitchFamily="2" charset="-122"/>
                <a:cs typeface="Times New Roman" pitchFamily="18" charset="0"/>
              </a:rPr>
              <a:t>());</a:t>
            </a:r>
          </a:p>
          <a:p>
            <a:pPr>
              <a:lnSpc>
                <a:spcPct val="8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      while (</a:t>
            </a:r>
            <a:r>
              <a:rPr lang="en-US" altLang="en-US" sz="2000" dirty="0" err="1" smtClean="0">
                <a:latin typeface="Times New Roman" pitchFamily="18" charset="0"/>
                <a:ea typeface="黑体" pitchFamily="2" charset="-122"/>
                <a:cs typeface="Times New Roman" pitchFamily="18" charset="0"/>
              </a:rPr>
              <a:t>itr.hasMoreTokens</a:t>
            </a:r>
            <a:r>
              <a:rPr lang="en-US" altLang="en-US" sz="2000" dirty="0" smtClean="0">
                <a:latin typeface="Times New Roman" pitchFamily="18" charset="0"/>
                <a:ea typeface="黑体" pitchFamily="2" charset="-122"/>
                <a:cs typeface="Times New Roman" pitchFamily="18" charset="0"/>
              </a:rPr>
              <a:t>()) {</a:t>
            </a:r>
          </a:p>
          <a:p>
            <a:pPr>
              <a:lnSpc>
                <a:spcPct val="8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        </a:t>
            </a:r>
            <a:r>
              <a:rPr lang="en-US" altLang="en-US" sz="2000" dirty="0" err="1" smtClean="0">
                <a:latin typeface="Times New Roman" pitchFamily="18" charset="0"/>
                <a:ea typeface="黑体" pitchFamily="2" charset="-122"/>
                <a:cs typeface="Times New Roman" pitchFamily="18" charset="0"/>
              </a:rPr>
              <a:t>word.set</a:t>
            </a:r>
            <a:r>
              <a:rPr lang="en-US" altLang="en-US" sz="2000" dirty="0" smtClean="0">
                <a:latin typeface="Times New Roman" pitchFamily="18" charset="0"/>
                <a:ea typeface="黑体" pitchFamily="2" charset="-122"/>
                <a:cs typeface="Times New Roman" pitchFamily="18" charset="0"/>
              </a:rPr>
              <a:t>(</a:t>
            </a:r>
            <a:r>
              <a:rPr lang="en-US" altLang="en-US" sz="2000" dirty="0" err="1" smtClean="0">
                <a:latin typeface="Times New Roman" pitchFamily="18" charset="0"/>
                <a:ea typeface="黑体" pitchFamily="2" charset="-122"/>
                <a:cs typeface="Times New Roman" pitchFamily="18" charset="0"/>
              </a:rPr>
              <a:t>itr.nextToken</a:t>
            </a:r>
            <a:r>
              <a:rPr lang="en-US" altLang="en-US" sz="2000" dirty="0" smtClean="0">
                <a:latin typeface="Times New Roman" pitchFamily="18" charset="0"/>
                <a:ea typeface="黑体" pitchFamily="2" charset="-122"/>
                <a:cs typeface="Times New Roman" pitchFamily="18" charset="0"/>
              </a:rPr>
              <a:t>());</a:t>
            </a:r>
          </a:p>
          <a:p>
            <a:pPr>
              <a:lnSpc>
                <a:spcPct val="8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        </a:t>
            </a:r>
            <a:r>
              <a:rPr lang="en-US" altLang="en-US" sz="2000" dirty="0" err="1" smtClean="0">
                <a:latin typeface="Times New Roman" pitchFamily="18" charset="0"/>
                <a:ea typeface="黑体" pitchFamily="2" charset="-122"/>
                <a:cs typeface="Times New Roman" pitchFamily="18" charset="0"/>
              </a:rPr>
              <a:t>context.write</a:t>
            </a:r>
            <a:r>
              <a:rPr lang="en-US" altLang="en-US" sz="2000" dirty="0" smtClean="0">
                <a:latin typeface="Times New Roman" pitchFamily="18" charset="0"/>
                <a:ea typeface="黑体" pitchFamily="2" charset="-122"/>
                <a:cs typeface="Times New Roman" pitchFamily="18" charset="0"/>
              </a:rPr>
              <a:t>(word, one); } } }</a:t>
            </a:r>
          </a:p>
          <a:p>
            <a:pPr>
              <a:lnSpc>
                <a:spcPct val="8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 </a:t>
            </a:r>
            <a:endParaRPr lang="zh-CN" altLang="en-US" sz="2000" dirty="0" smtClean="0">
              <a:latin typeface="Times New Roman" pitchFamily="18" charset="0"/>
              <a:ea typeface="黑体" pitchFamily="2" charset="-122"/>
              <a:cs typeface="Times New Roman" pitchFamily="18" charset="0"/>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zh-CN" altLang="en-US" sz="3200" b="1" dirty="0" smtClean="0">
                <a:solidFill>
                  <a:srgbClr val="0070C0"/>
                </a:solidFill>
                <a:latin typeface="Verdana" pitchFamily="34" charset="0"/>
                <a:ea typeface="微软雅黑" pitchFamily="34" charset="-122"/>
                <a:cs typeface="Verdana" pitchFamily="34" charset="0"/>
              </a:rPr>
              <a:t>例子</a:t>
            </a:r>
            <a:r>
              <a:rPr lang="en-US" altLang="zh-CN" sz="3200" b="1" dirty="0" err="1" smtClean="0">
                <a:solidFill>
                  <a:srgbClr val="0070C0"/>
                </a:solidFill>
                <a:latin typeface="Verdana" pitchFamily="34" charset="0"/>
                <a:ea typeface="微软雅黑" pitchFamily="34" charset="-122"/>
                <a:cs typeface="Verdana" pitchFamily="34" charset="0"/>
              </a:rPr>
              <a:t>wordcount</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395288" y="1006079"/>
            <a:ext cx="8007350" cy="3618309"/>
          </a:xfrm>
        </p:spPr>
        <p:txBody>
          <a:bodyPr/>
          <a:lstStyle/>
          <a:p>
            <a:pPr>
              <a:lnSpc>
                <a:spcPct val="150000"/>
              </a:lnSpc>
              <a:spcBef>
                <a:spcPts val="400"/>
              </a:spcBef>
              <a:buNone/>
            </a:pPr>
            <a:r>
              <a:rPr lang="en-US" altLang="zh-CN" sz="2000" dirty="0" smtClean="0">
                <a:latin typeface="微软雅黑" pitchFamily="34" charset="-122"/>
                <a:ea typeface="微软雅黑" pitchFamily="34" charset="-122"/>
              </a:rPr>
              <a:t>  Map</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一组数据项和它们关联的索引键组成</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和bag类型一样，map中每个数据项的模式很灵活，即所有数据项不需要具有相同类型</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但是，索引键必须是原子类型的数据，主要是为了高效查询</a:t>
            </a:r>
            <a:endParaRPr lang="zh-CN" altLang="en-US" sz="2000" dirty="0" smtClean="0">
              <a:latin typeface="微软雅黑" pitchFamily="34" charset="-122"/>
              <a:ea typeface="微软雅黑" pitchFamily="34" charset="-122"/>
            </a:endParaRPr>
          </a:p>
        </p:txBody>
      </p:sp>
      <p:pic>
        <p:nvPicPr>
          <p:cNvPr id="57348" name="Picture 4"/>
          <p:cNvPicPr>
            <a:picLocks noChangeAspect="1" noChangeArrowheads="1"/>
          </p:cNvPicPr>
          <p:nvPr/>
        </p:nvPicPr>
        <p:blipFill>
          <a:blip r:embed="rId2" cstate="print"/>
          <a:srcRect/>
          <a:stretch>
            <a:fillRect/>
          </a:stretch>
        </p:blipFill>
        <p:spPr bwMode="auto">
          <a:xfrm>
            <a:off x="1403648" y="2787774"/>
            <a:ext cx="5905500" cy="1550665"/>
          </a:xfrm>
          <a:prstGeom prst="rect">
            <a:avLst/>
          </a:prstGeom>
          <a:noFill/>
          <a:ln w="9525">
            <a:noFill/>
            <a:miter lim="800000"/>
            <a:headEnd/>
            <a:tailEnd/>
          </a:ln>
        </p:spPr>
      </p:pic>
      <p:sp>
        <p:nvSpPr>
          <p:cNvPr id="5"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数据类型</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sz="half" idx="1"/>
          </p:nvPr>
        </p:nvSpPr>
        <p:spPr>
          <a:xfrm>
            <a:off x="395536" y="843558"/>
            <a:ext cx="8247860" cy="1674019"/>
          </a:xfrm>
        </p:spPr>
        <p:txBody>
          <a:bodyPr/>
          <a:lstStyle/>
          <a:p>
            <a:pPr>
              <a:lnSpc>
                <a:spcPts val="2400"/>
              </a:lnSpc>
              <a:buNone/>
            </a:pPr>
            <a:r>
              <a:rPr lang="zh-CN" altLang="en-US" sz="2000" dirty="0" smtClean="0">
                <a:latin typeface="微软雅黑" pitchFamily="34" charset="-122"/>
                <a:ea typeface="微软雅黑" pitchFamily="34" charset="-122"/>
              </a:rPr>
              <a:t>虽然省略数据项类型是方便的，推荐使用可以提高程序的清晰度</a:t>
            </a:r>
            <a:endParaRPr lang="en-US" altLang="zh-CN" sz="2000" dirty="0" smtClean="0">
              <a:latin typeface="微软雅黑" pitchFamily="34" charset="-122"/>
              <a:ea typeface="微软雅黑" pitchFamily="34" charset="-122"/>
            </a:endParaRPr>
          </a:p>
          <a:p>
            <a:pPr>
              <a:lnSpc>
                <a:spcPts val="2400"/>
              </a:lnSpc>
              <a:buNone/>
            </a:pPr>
            <a:r>
              <a:rPr lang="zh-CN" altLang="en-US" sz="2000" dirty="0" smtClean="0">
                <a:latin typeface="微软雅黑" pitchFamily="34" charset="-122"/>
                <a:ea typeface="微软雅黑" pitchFamily="34" charset="-122"/>
              </a:rPr>
              <a:t>如果数据集中有和指定的数据类型不相符的数据，这个数据将被置空。</a:t>
            </a:r>
          </a:p>
          <a:p>
            <a:pPr>
              <a:lnSpc>
                <a:spcPts val="2400"/>
              </a:lnSpc>
              <a:buNone/>
            </a:pPr>
            <a:r>
              <a:rPr lang="zh-CN" altLang="en-US" sz="2000" dirty="0" smtClean="0">
                <a:latin typeface="微软雅黑" pitchFamily="34" charset="-122"/>
                <a:ea typeface="微软雅黑" pitchFamily="34" charset="-122"/>
              </a:rPr>
              <a:t>如数据集：</a:t>
            </a:r>
          </a:p>
        </p:txBody>
      </p:sp>
      <p:graphicFrame>
        <p:nvGraphicFramePr>
          <p:cNvPr id="1988611" name="Group 3"/>
          <p:cNvGraphicFramePr>
            <a:graphicFrameLocks noGrp="1"/>
          </p:cNvGraphicFramePr>
          <p:nvPr>
            <p:ph sz="half" idx="2"/>
          </p:nvPr>
        </p:nvGraphicFramePr>
        <p:xfrm>
          <a:off x="467544" y="1995686"/>
          <a:ext cx="2304256" cy="2057400"/>
        </p:xfrm>
        <a:graphic>
          <a:graphicData uri="http://schemas.openxmlformats.org/drawingml/2006/table">
            <a:tbl>
              <a:tblPr/>
              <a:tblGrid>
                <a:gridCol w="864096"/>
                <a:gridCol w="720080"/>
                <a:gridCol w="720080"/>
              </a:tblGrid>
              <a:tr h="342900">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年份</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温度</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质量</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1950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1950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22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1950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1949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1949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78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数据类型</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251520" y="843558"/>
            <a:ext cx="8712968" cy="3833813"/>
          </a:xfrm>
        </p:spPr>
        <p:txBody>
          <a:bodyPr/>
          <a:lstStyle/>
          <a:p>
            <a:pPr>
              <a:lnSpc>
                <a:spcPct val="90000"/>
              </a:lnSpc>
              <a:buFont typeface="Wingdings" pitchFamily="2" charset="2"/>
              <a:buNone/>
            </a:pPr>
            <a:r>
              <a:rPr lang="en-US" altLang="zh-CN" sz="2000" dirty="0" smtClean="0">
                <a:latin typeface="微软雅黑" pitchFamily="34" charset="-122"/>
                <a:ea typeface="微软雅黑" pitchFamily="34" charset="-122"/>
              </a:rPr>
              <a:t>grunt&gt; records = LOAD 'input/</a:t>
            </a:r>
            <a:r>
              <a:rPr lang="en-US" altLang="zh-CN" sz="2000" dirty="0" err="1" smtClean="0">
                <a:latin typeface="微软雅黑" pitchFamily="34" charset="-122"/>
                <a:ea typeface="微软雅黑" pitchFamily="34" charset="-122"/>
              </a:rPr>
              <a:t>ncdc</a:t>
            </a:r>
            <a:r>
              <a:rPr lang="en-US" altLang="zh-CN" sz="2000" dirty="0" smtClean="0">
                <a:latin typeface="微软雅黑" pitchFamily="34" charset="-122"/>
                <a:ea typeface="微软雅黑" pitchFamily="34" charset="-122"/>
              </a:rPr>
              <a:t>/micro-</a:t>
            </a:r>
            <a:r>
              <a:rPr lang="en-US" altLang="zh-CN" sz="2000" dirty="0" err="1" smtClean="0">
                <a:latin typeface="微软雅黑" pitchFamily="34" charset="-122"/>
                <a:ea typeface="微软雅黑" pitchFamily="34" charset="-122"/>
              </a:rPr>
              <a:t>ab</a:t>
            </a:r>
            <a:r>
              <a:rPr lang="en-US" altLang="zh-CN" sz="2000" dirty="0" smtClean="0">
                <a:latin typeface="微软雅黑" pitchFamily="34" charset="-122"/>
                <a:ea typeface="微软雅黑" pitchFamily="34" charset="-122"/>
              </a:rPr>
              <a:t>/sample_corrupt.txt‘ </a:t>
            </a:r>
          </a:p>
          <a:p>
            <a:pPr>
              <a:lnSpc>
                <a:spcPct val="90000"/>
              </a:lnSpc>
              <a:buFont typeface="Wingdings" pitchFamily="2" charset="2"/>
              <a:buNone/>
            </a:pPr>
            <a:r>
              <a:rPr lang="en-US" altLang="zh-CN" sz="2000" dirty="0" smtClean="0">
                <a:latin typeface="微软雅黑" pitchFamily="34" charset="-122"/>
                <a:ea typeface="微软雅黑" pitchFamily="34" charset="-122"/>
              </a:rPr>
              <a:t>AS (</a:t>
            </a:r>
            <a:r>
              <a:rPr lang="en-US" altLang="zh-CN" sz="2000" dirty="0" err="1" smtClean="0">
                <a:latin typeface="微软雅黑" pitchFamily="34" charset="-122"/>
                <a:ea typeface="微软雅黑" pitchFamily="34" charset="-122"/>
              </a:rPr>
              <a:t>year:chararray</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temperature:int</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quality:int</a:t>
            </a:r>
            <a:r>
              <a:rPr lang="en-US" altLang="zh-CN" sz="2000" dirty="0" smtClean="0">
                <a:latin typeface="微软雅黑" pitchFamily="34" charset="-122"/>
                <a:ea typeface="微软雅黑" pitchFamily="34" charset="-122"/>
              </a:rPr>
              <a:t>);</a:t>
            </a:r>
          </a:p>
          <a:p>
            <a:pPr>
              <a:lnSpc>
                <a:spcPct val="90000"/>
              </a:lnSpc>
              <a:buFont typeface="Wingdings" pitchFamily="2" charset="2"/>
              <a:buNone/>
            </a:pPr>
            <a:r>
              <a:rPr lang="en-US" altLang="zh-CN" sz="2000" dirty="0" smtClean="0">
                <a:latin typeface="微软雅黑" pitchFamily="34" charset="-122"/>
                <a:ea typeface="微软雅黑" pitchFamily="34" charset="-122"/>
              </a:rPr>
              <a:t>grunt&gt; DUMP records;</a:t>
            </a:r>
          </a:p>
          <a:p>
            <a:pPr>
              <a:lnSpc>
                <a:spcPct val="90000"/>
              </a:lnSpc>
              <a:buFont typeface="Wingdings" pitchFamily="2" charset="2"/>
              <a:buNone/>
            </a:pPr>
            <a:r>
              <a:rPr lang="en-US" altLang="zh-CN" sz="2000" dirty="0" smtClean="0">
                <a:latin typeface="微软雅黑" pitchFamily="34" charset="-122"/>
                <a:ea typeface="微软雅黑" pitchFamily="34" charset="-122"/>
              </a:rPr>
              <a:t>(1950,0,1)</a:t>
            </a:r>
          </a:p>
          <a:p>
            <a:pPr>
              <a:lnSpc>
                <a:spcPct val="90000"/>
              </a:lnSpc>
              <a:buFont typeface="Wingdings" pitchFamily="2" charset="2"/>
              <a:buNone/>
            </a:pPr>
            <a:r>
              <a:rPr lang="en-US" altLang="zh-CN" sz="2000" dirty="0" smtClean="0">
                <a:latin typeface="微软雅黑" pitchFamily="34" charset="-122"/>
                <a:ea typeface="微软雅黑" pitchFamily="34" charset="-122"/>
              </a:rPr>
              <a:t>(1950,22,1)</a:t>
            </a:r>
          </a:p>
          <a:p>
            <a:pPr>
              <a:lnSpc>
                <a:spcPct val="90000"/>
              </a:lnSpc>
              <a:buFont typeface="Wingdings" pitchFamily="2" charset="2"/>
              <a:buNone/>
            </a:pPr>
            <a:r>
              <a:rPr lang="en-US" altLang="zh-CN" sz="2000" dirty="0" smtClean="0">
                <a:latin typeface="微软雅黑" pitchFamily="34" charset="-122"/>
                <a:ea typeface="微软雅黑" pitchFamily="34" charset="-122"/>
              </a:rPr>
              <a:t>(1950, ,1)</a:t>
            </a:r>
          </a:p>
          <a:p>
            <a:pPr>
              <a:lnSpc>
                <a:spcPct val="90000"/>
              </a:lnSpc>
              <a:buFont typeface="Wingdings" pitchFamily="2" charset="2"/>
              <a:buNone/>
            </a:pPr>
            <a:r>
              <a:rPr lang="en-US" altLang="zh-CN" sz="2000" dirty="0" smtClean="0">
                <a:latin typeface="微软雅黑" pitchFamily="34" charset="-122"/>
                <a:ea typeface="微软雅黑" pitchFamily="34" charset="-122"/>
              </a:rPr>
              <a:t>(1949,111,1)</a:t>
            </a:r>
          </a:p>
          <a:p>
            <a:pPr>
              <a:lnSpc>
                <a:spcPct val="90000"/>
              </a:lnSpc>
              <a:buFont typeface="Wingdings" pitchFamily="2" charset="2"/>
              <a:buNone/>
            </a:pPr>
            <a:r>
              <a:rPr lang="en-US" altLang="zh-CN" sz="2000" dirty="0" smtClean="0">
                <a:latin typeface="微软雅黑" pitchFamily="34" charset="-122"/>
                <a:ea typeface="微软雅黑" pitchFamily="34" charset="-122"/>
              </a:rPr>
              <a:t>(1949,78,1)</a:t>
            </a:r>
          </a:p>
          <a:p>
            <a:pPr>
              <a:lnSpc>
                <a:spcPct val="90000"/>
              </a:lnSpc>
              <a:buFont typeface="Wingdings" pitchFamily="2" charset="2"/>
              <a:buNone/>
            </a:pPr>
            <a:r>
              <a:rPr lang="zh-CN" altLang="en-US" sz="2000" dirty="0" smtClean="0">
                <a:latin typeface="微软雅黑" pitchFamily="34" charset="-122"/>
                <a:ea typeface="微软雅黑" pitchFamily="34" charset="-122"/>
              </a:rPr>
              <a:t>如果没指定温度的类型时，</a:t>
            </a:r>
            <a:r>
              <a:rPr lang="en-US" altLang="zh-CN" sz="2000" dirty="0" smtClean="0">
                <a:latin typeface="微软雅黑" pitchFamily="34" charset="-122"/>
                <a:ea typeface="微软雅黑" pitchFamily="34" charset="-122"/>
              </a:rPr>
              <a:t>e</a:t>
            </a:r>
            <a:r>
              <a:rPr lang="zh-CN" altLang="en-US" sz="2000" dirty="0" smtClean="0">
                <a:latin typeface="微软雅黑" pitchFamily="34" charset="-122"/>
                <a:ea typeface="微软雅黑" pitchFamily="34" charset="-122"/>
              </a:rPr>
              <a:t>值将不被空值代替。</a:t>
            </a: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数据类型</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467544" y="771550"/>
            <a:ext cx="8007350" cy="3618309"/>
          </a:xfrm>
        </p:spPr>
        <p:txBody>
          <a:bodyPr/>
          <a:lstStyle/>
          <a:p>
            <a:pPr>
              <a:lnSpc>
                <a:spcPts val="2880"/>
              </a:lnSpc>
              <a:buFont typeface="Wingdings" pitchFamily="2" charset="2"/>
              <a:buNone/>
            </a:pPr>
            <a:r>
              <a:rPr lang="en-US" altLang="en-US" sz="2400" dirty="0" err="1" smtClean="0">
                <a:latin typeface="微软雅黑" pitchFamily="34" charset="-122"/>
                <a:ea typeface="微软雅黑" pitchFamily="34" charset="-122"/>
              </a:rPr>
              <a:t>要引用load时</a:t>
            </a:r>
            <a:r>
              <a:rPr lang="en-US" altLang="en-US"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用</a:t>
            </a:r>
            <a:r>
              <a:rPr lang="en-US" altLang="en-US" sz="2400" dirty="0" err="1" smtClean="0">
                <a:latin typeface="微软雅黑" pitchFamily="34" charset="-122"/>
                <a:ea typeface="微软雅黑" pitchFamily="34" charset="-122"/>
              </a:rPr>
              <a:t>AS来设置数据模式，可以根据处理的需要来设置模式，假设需要对数据进行算术操作时，设置为整型会更方便</a:t>
            </a:r>
            <a:r>
              <a:rPr lang="en-US" altLang="zh-CN" sz="2400" dirty="0" smtClean="0">
                <a:latin typeface="微软雅黑" pitchFamily="34" charset="-122"/>
                <a:ea typeface="微软雅黑" pitchFamily="34" charset="-122"/>
              </a:rPr>
              <a:t>。</a:t>
            </a:r>
          </a:p>
          <a:p>
            <a:pPr>
              <a:lnSpc>
                <a:spcPts val="2880"/>
              </a:lnSpc>
              <a:buFont typeface="Wingdings" pitchFamily="2" charset="2"/>
              <a:buNone/>
            </a:pPr>
            <a:r>
              <a:rPr lang="en-US" altLang="zh-CN" sz="2400" dirty="0" err="1" smtClean="0">
                <a:latin typeface="微软雅黑" pitchFamily="34" charset="-122"/>
                <a:ea typeface="微软雅黑" pitchFamily="34" charset="-122"/>
              </a:rPr>
              <a:t>例子</a:t>
            </a:r>
            <a:r>
              <a:rPr lang="en-US" altLang="en-US" sz="2400" dirty="0" err="1" smtClean="0">
                <a:latin typeface="微软雅黑" pitchFamily="34" charset="-122"/>
                <a:ea typeface="微软雅黑" pitchFamily="34" charset="-122"/>
              </a:rPr>
              <a:t>temperature</a:t>
            </a:r>
            <a:r>
              <a:rPr lang="en-US" altLang="en-US" sz="2400" dirty="0" smtClean="0">
                <a:latin typeface="微软雅黑" pitchFamily="34" charset="-122"/>
                <a:ea typeface="微软雅黑" pitchFamily="34" charset="-122"/>
              </a:rPr>
              <a:t> </a:t>
            </a:r>
          </a:p>
          <a:p>
            <a:pPr>
              <a:lnSpc>
                <a:spcPts val="2880"/>
              </a:lnSpc>
              <a:buFont typeface="Wingdings" pitchFamily="2" charset="2"/>
              <a:buNone/>
            </a:pPr>
            <a:r>
              <a:rPr lang="en-US" altLang="en-US" sz="2400" dirty="0" smtClean="0">
                <a:latin typeface="微软雅黑" pitchFamily="34" charset="-122"/>
                <a:ea typeface="微软雅黑" pitchFamily="34" charset="-122"/>
              </a:rPr>
              <a:t>grunt&gt; records = LOAD 'input/</a:t>
            </a:r>
            <a:r>
              <a:rPr lang="en-US" altLang="en-US" sz="2400" dirty="0" err="1" smtClean="0">
                <a:latin typeface="微软雅黑" pitchFamily="34" charset="-122"/>
                <a:ea typeface="微软雅黑" pitchFamily="34" charset="-122"/>
              </a:rPr>
              <a:t>ncdc</a:t>
            </a:r>
            <a:r>
              <a:rPr lang="en-US" altLang="en-US" sz="2400" dirty="0" smtClean="0">
                <a:latin typeface="微软雅黑" pitchFamily="34" charset="-122"/>
                <a:ea typeface="微软雅黑" pitchFamily="34" charset="-122"/>
              </a:rPr>
              <a:t>/micro-tab/sample.txt'</a:t>
            </a:r>
          </a:p>
          <a:p>
            <a:pPr>
              <a:lnSpc>
                <a:spcPts val="2880"/>
              </a:lnSpc>
              <a:buFont typeface="Wingdings" pitchFamily="2" charset="2"/>
              <a:buNone/>
            </a:pPr>
            <a:r>
              <a:rPr lang="en-US" altLang="en-US" sz="2400" dirty="0" smtClean="0">
                <a:latin typeface="微软雅黑" pitchFamily="34" charset="-122"/>
                <a:ea typeface="微软雅黑" pitchFamily="34" charset="-122"/>
              </a:rPr>
              <a:t>	&gt;&gt; AS (</a:t>
            </a:r>
            <a:r>
              <a:rPr lang="en-US" altLang="en-US" sz="2400" dirty="0" err="1" smtClean="0">
                <a:latin typeface="微软雅黑" pitchFamily="34" charset="-122"/>
                <a:ea typeface="微软雅黑" pitchFamily="34" charset="-122"/>
              </a:rPr>
              <a:t>year:int</a:t>
            </a:r>
            <a:r>
              <a:rPr lang="en-US" altLang="en-US" sz="2400" dirty="0" smtClean="0">
                <a:latin typeface="微软雅黑" pitchFamily="34" charset="-122"/>
                <a:ea typeface="微软雅黑" pitchFamily="34" charset="-122"/>
              </a:rPr>
              <a:t>, </a:t>
            </a:r>
            <a:r>
              <a:rPr lang="en-US" altLang="en-US" sz="2400" dirty="0" err="1" smtClean="0">
                <a:latin typeface="微软雅黑" pitchFamily="34" charset="-122"/>
                <a:ea typeface="微软雅黑" pitchFamily="34" charset="-122"/>
              </a:rPr>
              <a:t>temperature:int</a:t>
            </a:r>
            <a:r>
              <a:rPr lang="en-US" altLang="en-US" sz="2400" dirty="0" smtClean="0">
                <a:latin typeface="微软雅黑" pitchFamily="34" charset="-122"/>
                <a:ea typeface="微软雅黑" pitchFamily="34" charset="-122"/>
              </a:rPr>
              <a:t>, </a:t>
            </a:r>
            <a:r>
              <a:rPr lang="en-US" altLang="en-US" sz="2400" dirty="0" err="1" smtClean="0">
                <a:latin typeface="微软雅黑" pitchFamily="34" charset="-122"/>
                <a:ea typeface="微软雅黑" pitchFamily="34" charset="-122"/>
              </a:rPr>
              <a:t>quality:int</a:t>
            </a:r>
            <a:r>
              <a:rPr lang="en-US" altLang="en-US" sz="2400" dirty="0" smtClean="0">
                <a:latin typeface="微软雅黑" pitchFamily="34" charset="-122"/>
                <a:ea typeface="微软雅黑" pitchFamily="34" charset="-122"/>
              </a:rPr>
              <a:t>);</a:t>
            </a:r>
          </a:p>
          <a:p>
            <a:pPr>
              <a:lnSpc>
                <a:spcPts val="2880"/>
              </a:lnSpc>
              <a:buFont typeface="Wingdings" pitchFamily="2" charset="2"/>
              <a:buNone/>
            </a:pPr>
            <a:r>
              <a:rPr lang="en-US" altLang="en-US" sz="2400" dirty="0" smtClean="0">
                <a:latin typeface="微软雅黑" pitchFamily="34" charset="-122"/>
                <a:ea typeface="微软雅黑" pitchFamily="34" charset="-122"/>
              </a:rPr>
              <a:t>grunt&gt; DESCRIBE records;</a:t>
            </a:r>
          </a:p>
          <a:p>
            <a:pPr>
              <a:lnSpc>
                <a:spcPts val="2880"/>
              </a:lnSpc>
              <a:buFont typeface="Wingdings" pitchFamily="2" charset="2"/>
              <a:buNone/>
            </a:pPr>
            <a:r>
              <a:rPr lang="en-US" altLang="en-US" sz="2400" dirty="0" smtClean="0">
                <a:latin typeface="微软雅黑" pitchFamily="34" charset="-122"/>
                <a:ea typeface="微软雅黑" pitchFamily="34" charset="-122"/>
              </a:rPr>
              <a:t>records: {year: </a:t>
            </a:r>
            <a:r>
              <a:rPr lang="en-US" altLang="en-US" sz="2400" dirty="0" err="1" smtClean="0">
                <a:latin typeface="微软雅黑" pitchFamily="34" charset="-122"/>
                <a:ea typeface="微软雅黑" pitchFamily="34" charset="-122"/>
              </a:rPr>
              <a:t>int,temperature</a:t>
            </a:r>
            <a:r>
              <a:rPr lang="en-US" altLang="en-US" sz="2400" dirty="0" smtClean="0">
                <a:latin typeface="微软雅黑" pitchFamily="34" charset="-122"/>
                <a:ea typeface="微软雅黑" pitchFamily="34" charset="-122"/>
              </a:rPr>
              <a:t>: </a:t>
            </a:r>
            <a:r>
              <a:rPr lang="en-US" altLang="en-US" sz="2400" dirty="0" err="1" smtClean="0">
                <a:latin typeface="微软雅黑" pitchFamily="34" charset="-122"/>
                <a:ea typeface="微软雅黑" pitchFamily="34" charset="-122"/>
              </a:rPr>
              <a:t>int,quality</a:t>
            </a:r>
            <a:r>
              <a:rPr lang="en-US" altLang="en-US" sz="2400" dirty="0" smtClean="0">
                <a:latin typeface="微软雅黑" pitchFamily="34" charset="-122"/>
                <a:ea typeface="微软雅黑" pitchFamily="34" charset="-122"/>
              </a:rPr>
              <a:t>: </a:t>
            </a:r>
            <a:r>
              <a:rPr lang="en-US" altLang="en-US" sz="2400" dirty="0" err="1" smtClean="0">
                <a:latin typeface="微软雅黑" pitchFamily="34" charset="-122"/>
                <a:ea typeface="微软雅黑" pitchFamily="34" charset="-122"/>
              </a:rPr>
              <a:t>int</a:t>
            </a:r>
            <a:r>
              <a:rPr lang="en-US" altLang="en-US" sz="2400" dirty="0" smtClean="0">
                <a:latin typeface="微软雅黑" pitchFamily="34" charset="-122"/>
                <a:ea typeface="微软雅黑" pitchFamily="34" charset="-122"/>
              </a:rPr>
              <a:t>} </a:t>
            </a:r>
          </a:p>
          <a:p>
            <a:pPr>
              <a:lnSpc>
                <a:spcPts val="2880"/>
              </a:lnSpc>
              <a:buFont typeface="Wingdings" pitchFamily="2" charset="2"/>
              <a:buNone/>
            </a:pPr>
            <a:endParaRPr lang="zh-CN" altLang="en-US" sz="2400" dirty="0" smtClean="0">
              <a:latin typeface="微软雅黑" pitchFamily="34" charset="-122"/>
              <a:ea typeface="微软雅黑" pitchFamily="34" charset="-122"/>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数据模式设置</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611188" y="895126"/>
            <a:ext cx="8007350" cy="4052888"/>
          </a:xfrm>
        </p:spPr>
        <p:txBody>
          <a:bodyPr/>
          <a:lstStyle/>
          <a:p>
            <a:r>
              <a:rPr lang="zh-CN" altLang="en-US" sz="2400" dirty="0" smtClean="0">
                <a:latin typeface="微软雅黑" pitchFamily="34" charset="-122"/>
                <a:ea typeface="微软雅黑" pitchFamily="34" charset="-122"/>
              </a:rPr>
              <a:t>数据的模式只有名字没有类型，</a:t>
            </a:r>
            <a:r>
              <a:rPr lang="en-US" altLang="zh-CN" sz="2400" dirty="0" smtClean="0">
                <a:latin typeface="微软雅黑" pitchFamily="34" charset="-122"/>
                <a:ea typeface="微软雅黑" pitchFamily="34" charset="-122"/>
              </a:rPr>
              <a:t>pig</a:t>
            </a:r>
            <a:r>
              <a:rPr lang="zh-CN" altLang="en-US" sz="2400" dirty="0" smtClean="0">
                <a:latin typeface="微软雅黑" pitchFamily="34" charset="-122"/>
                <a:ea typeface="微软雅黑" pitchFamily="34" charset="-122"/>
              </a:rPr>
              <a:t>会用默认模式赋予数据。例如：</a:t>
            </a:r>
          </a:p>
          <a:p>
            <a:r>
              <a:rPr lang="en-US" altLang="zh-CN" sz="2400" dirty="0" smtClean="0">
                <a:latin typeface="微软雅黑" pitchFamily="34" charset="-122"/>
                <a:ea typeface="微软雅黑" pitchFamily="34" charset="-122"/>
              </a:rPr>
              <a:t>grunt&gt; records = LOAD 'input/</a:t>
            </a:r>
            <a:r>
              <a:rPr lang="en-US" altLang="zh-CN" sz="2400" dirty="0" err="1" smtClean="0">
                <a:latin typeface="微软雅黑" pitchFamily="34" charset="-122"/>
                <a:ea typeface="微软雅黑" pitchFamily="34" charset="-122"/>
              </a:rPr>
              <a:t>ncdc</a:t>
            </a:r>
            <a:r>
              <a:rPr lang="en-US" altLang="zh-CN" sz="2400" dirty="0" smtClean="0">
                <a:latin typeface="微软雅黑" pitchFamily="34" charset="-122"/>
                <a:ea typeface="微软雅黑" pitchFamily="34" charset="-122"/>
              </a:rPr>
              <a:t>/micro-tab/sample.txt’ AS (year, temperature, quality);</a:t>
            </a:r>
          </a:p>
          <a:p>
            <a:r>
              <a:rPr lang="en-US" altLang="zh-CN" sz="2400" dirty="0" smtClean="0">
                <a:latin typeface="微软雅黑" pitchFamily="34" charset="-122"/>
                <a:ea typeface="微软雅黑" pitchFamily="34" charset="-122"/>
              </a:rPr>
              <a:t>grunt&gt; DESCRIBE records;</a:t>
            </a:r>
          </a:p>
          <a:p>
            <a:r>
              <a:rPr lang="en-US" altLang="zh-CN" sz="2400" dirty="0" smtClean="0">
                <a:latin typeface="微软雅黑" pitchFamily="34" charset="-122"/>
                <a:ea typeface="微软雅黑" pitchFamily="34" charset="-122"/>
              </a:rPr>
              <a:t>records: {year: </a:t>
            </a:r>
            <a:r>
              <a:rPr lang="en-US" altLang="zh-CN" sz="2400" dirty="0" err="1" smtClean="0">
                <a:latin typeface="微软雅黑" pitchFamily="34" charset="-122"/>
                <a:ea typeface="微软雅黑" pitchFamily="34" charset="-122"/>
              </a:rPr>
              <a:t>bytearray,temperature</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bytearray,quality</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bytearray</a:t>
            </a:r>
            <a:r>
              <a:rPr lang="en-US" altLang="zh-CN" sz="2400" dirty="0" smtClean="0">
                <a:latin typeface="微软雅黑" pitchFamily="34" charset="-122"/>
                <a:ea typeface="微软雅黑" pitchFamily="34" charset="-122"/>
              </a:rPr>
              <a:t>}</a:t>
            </a: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默认模式</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500034" y="750082"/>
            <a:ext cx="8286808" cy="4212431"/>
          </a:xfrm>
        </p:spPr>
        <p:txBody>
          <a:bodyPr/>
          <a:lstStyle/>
          <a:p>
            <a:pPr>
              <a:lnSpc>
                <a:spcPct val="90000"/>
              </a:lnSpc>
              <a:buFont typeface="Wingdings" pitchFamily="2" charset="2"/>
              <a:buNone/>
            </a:pPr>
            <a:r>
              <a:rPr lang="en-US" altLang="zh-CN" sz="1800" dirty="0" smtClean="0">
                <a:latin typeface="微软雅黑" pitchFamily="34" charset="-122"/>
                <a:ea typeface="微软雅黑" pitchFamily="34" charset="-122"/>
              </a:rPr>
              <a:t>grunt&gt; records = LOAD 'input/</a:t>
            </a:r>
            <a:r>
              <a:rPr lang="en-US" altLang="zh-CN" sz="1800" dirty="0" err="1" smtClean="0">
                <a:latin typeface="微软雅黑" pitchFamily="34" charset="-122"/>
                <a:ea typeface="微软雅黑" pitchFamily="34" charset="-122"/>
              </a:rPr>
              <a:t>ncdc</a:t>
            </a:r>
            <a:r>
              <a:rPr lang="en-US" altLang="zh-CN" sz="1800" dirty="0" smtClean="0">
                <a:latin typeface="微软雅黑" pitchFamily="34" charset="-122"/>
                <a:ea typeface="微软雅黑" pitchFamily="34" charset="-122"/>
              </a:rPr>
              <a:t>/micro-tab/sample.txt';</a:t>
            </a:r>
          </a:p>
          <a:p>
            <a:pPr>
              <a:lnSpc>
                <a:spcPct val="90000"/>
              </a:lnSpc>
              <a:buFont typeface="Wingdings" pitchFamily="2" charset="2"/>
              <a:buNone/>
            </a:pPr>
            <a:r>
              <a:rPr lang="en-US" altLang="zh-CN" sz="1800" dirty="0" smtClean="0">
                <a:latin typeface="微软雅黑" pitchFamily="34" charset="-122"/>
                <a:ea typeface="微软雅黑" pitchFamily="34" charset="-122"/>
              </a:rPr>
              <a:t> 	-- grunt&gt; DESCRIBE records;</a:t>
            </a:r>
          </a:p>
          <a:p>
            <a:pPr>
              <a:lnSpc>
                <a:spcPct val="90000"/>
              </a:lnSpc>
              <a:buFont typeface="Wingdings" pitchFamily="2" charset="2"/>
              <a:buNone/>
            </a:pPr>
            <a:r>
              <a:rPr lang="en-US" altLang="zh-CN" sz="1800" dirty="0" smtClean="0">
                <a:latin typeface="微软雅黑" pitchFamily="34" charset="-122"/>
                <a:ea typeface="微软雅黑" pitchFamily="34" charset="-122"/>
              </a:rPr>
              <a:t>	-- Schema for records unknown.</a:t>
            </a:r>
          </a:p>
          <a:p>
            <a:pPr>
              <a:lnSpc>
                <a:spcPct val="90000"/>
              </a:lnSpc>
              <a:buFont typeface="Wingdings" pitchFamily="2" charset="2"/>
              <a:buNone/>
            </a:pPr>
            <a:r>
              <a:rPr lang="en-US" altLang="zh-CN" sz="1800" dirty="0" smtClean="0">
                <a:latin typeface="微软雅黑" pitchFamily="34" charset="-122"/>
                <a:ea typeface="微软雅黑" pitchFamily="34" charset="-122"/>
              </a:rPr>
              <a:t>grunt&gt; </a:t>
            </a:r>
            <a:r>
              <a:rPr lang="en-US" altLang="zh-CN" sz="1800" dirty="0" err="1" smtClean="0">
                <a:latin typeface="微软雅黑" pitchFamily="34" charset="-122"/>
                <a:ea typeface="微软雅黑" pitchFamily="34" charset="-122"/>
              </a:rPr>
              <a:t>projected_records</a:t>
            </a:r>
            <a:r>
              <a:rPr lang="en-US" altLang="zh-CN" sz="1800" dirty="0" smtClean="0">
                <a:latin typeface="微软雅黑" pitchFamily="34" charset="-122"/>
                <a:ea typeface="微软雅黑" pitchFamily="34" charset="-122"/>
              </a:rPr>
              <a:t> = FOREACH records GENERATE $0, $1, $2;</a:t>
            </a:r>
          </a:p>
          <a:p>
            <a:pPr>
              <a:lnSpc>
                <a:spcPct val="90000"/>
              </a:lnSpc>
              <a:buFont typeface="Wingdings" pitchFamily="2" charset="2"/>
              <a:buNone/>
            </a:pPr>
            <a:r>
              <a:rPr lang="en-US" altLang="zh-CN" sz="1800" dirty="0" smtClean="0">
                <a:latin typeface="微软雅黑" pitchFamily="34" charset="-122"/>
                <a:ea typeface="微软雅黑" pitchFamily="34" charset="-122"/>
              </a:rPr>
              <a:t>grunt&gt; DUMP </a:t>
            </a:r>
            <a:r>
              <a:rPr lang="en-US" altLang="zh-CN" sz="1800" dirty="0" err="1" smtClean="0">
                <a:latin typeface="微软雅黑" pitchFamily="34" charset="-122"/>
                <a:ea typeface="微软雅黑" pitchFamily="34" charset="-122"/>
              </a:rPr>
              <a:t>projected_records</a:t>
            </a:r>
            <a:r>
              <a:rPr lang="en-US" altLang="zh-CN" sz="1800" dirty="0" smtClean="0">
                <a:latin typeface="微软雅黑" pitchFamily="34" charset="-122"/>
                <a:ea typeface="微软雅黑" pitchFamily="34" charset="-122"/>
              </a:rPr>
              <a:t>;</a:t>
            </a:r>
          </a:p>
          <a:p>
            <a:pPr>
              <a:lnSpc>
                <a:spcPct val="90000"/>
              </a:lnSpc>
              <a:buFont typeface="Wingdings" pitchFamily="2" charset="2"/>
              <a:buNone/>
            </a:pPr>
            <a:r>
              <a:rPr lang="en-US" altLang="zh-CN" sz="1800" dirty="0" smtClean="0">
                <a:latin typeface="微软雅黑" pitchFamily="34" charset="-122"/>
                <a:ea typeface="微软雅黑" pitchFamily="34" charset="-122"/>
              </a:rPr>
              <a:t>(1950,0,1)</a:t>
            </a:r>
          </a:p>
          <a:p>
            <a:pPr>
              <a:lnSpc>
                <a:spcPct val="90000"/>
              </a:lnSpc>
              <a:buFont typeface="Wingdings" pitchFamily="2" charset="2"/>
              <a:buNone/>
            </a:pPr>
            <a:r>
              <a:rPr lang="en-US" altLang="zh-CN" sz="1800" dirty="0" smtClean="0">
                <a:latin typeface="微软雅黑" pitchFamily="34" charset="-122"/>
                <a:ea typeface="微软雅黑" pitchFamily="34" charset="-122"/>
              </a:rPr>
              <a:t>(1950,22,1)</a:t>
            </a:r>
          </a:p>
          <a:p>
            <a:pPr>
              <a:lnSpc>
                <a:spcPct val="90000"/>
              </a:lnSpc>
              <a:buFont typeface="Wingdings" pitchFamily="2" charset="2"/>
              <a:buNone/>
            </a:pPr>
            <a:r>
              <a:rPr lang="en-US" altLang="zh-CN" sz="1800" dirty="0" smtClean="0">
                <a:latin typeface="微软雅黑" pitchFamily="34" charset="-122"/>
                <a:ea typeface="微软雅黑" pitchFamily="34" charset="-122"/>
              </a:rPr>
              <a:t>(1950,-11,1)</a:t>
            </a:r>
          </a:p>
          <a:p>
            <a:pPr>
              <a:lnSpc>
                <a:spcPct val="90000"/>
              </a:lnSpc>
              <a:buFont typeface="Wingdings" pitchFamily="2" charset="2"/>
              <a:buNone/>
            </a:pPr>
            <a:r>
              <a:rPr lang="en-US" altLang="zh-CN" sz="1800" dirty="0" smtClean="0">
                <a:latin typeface="微软雅黑" pitchFamily="34" charset="-122"/>
                <a:ea typeface="微软雅黑" pitchFamily="34" charset="-122"/>
              </a:rPr>
              <a:t>(1949,111,1)</a:t>
            </a:r>
          </a:p>
          <a:p>
            <a:pPr>
              <a:lnSpc>
                <a:spcPct val="90000"/>
              </a:lnSpc>
              <a:buFont typeface="Wingdings" pitchFamily="2" charset="2"/>
              <a:buNone/>
            </a:pPr>
            <a:r>
              <a:rPr lang="en-US" altLang="zh-CN" sz="1800" dirty="0" smtClean="0">
                <a:latin typeface="微软雅黑" pitchFamily="34" charset="-122"/>
                <a:ea typeface="微软雅黑" pitchFamily="34" charset="-122"/>
              </a:rPr>
              <a:t>(1949,78,1)</a:t>
            </a:r>
          </a:p>
          <a:p>
            <a:pPr>
              <a:lnSpc>
                <a:spcPct val="90000"/>
              </a:lnSpc>
              <a:buFont typeface="Wingdings" pitchFamily="2" charset="2"/>
              <a:buNone/>
            </a:pPr>
            <a:r>
              <a:rPr lang="en-US" altLang="zh-CN" sz="1800" dirty="0" smtClean="0">
                <a:latin typeface="微软雅黑" pitchFamily="34" charset="-122"/>
                <a:ea typeface="微软雅黑" pitchFamily="34" charset="-122"/>
              </a:rPr>
              <a:t>grunt&gt; DESCRIBE </a:t>
            </a:r>
            <a:r>
              <a:rPr lang="en-US" altLang="zh-CN" sz="1800" dirty="0" err="1" smtClean="0">
                <a:latin typeface="微软雅黑" pitchFamily="34" charset="-122"/>
                <a:ea typeface="微软雅黑" pitchFamily="34" charset="-122"/>
              </a:rPr>
              <a:t>projected_records</a:t>
            </a:r>
            <a:r>
              <a:rPr lang="en-US" altLang="zh-CN" sz="1800" dirty="0" smtClean="0">
                <a:latin typeface="微软雅黑" pitchFamily="34" charset="-122"/>
                <a:ea typeface="微软雅黑" pitchFamily="34" charset="-122"/>
              </a:rPr>
              <a:t>;</a:t>
            </a:r>
          </a:p>
          <a:p>
            <a:pPr>
              <a:lnSpc>
                <a:spcPct val="90000"/>
              </a:lnSpc>
              <a:buFont typeface="Wingdings" pitchFamily="2" charset="2"/>
              <a:buNone/>
            </a:pPr>
            <a:r>
              <a:rPr lang="en-US" altLang="zh-CN" sz="1800" dirty="0" err="1" smtClean="0">
                <a:latin typeface="微软雅黑" pitchFamily="34" charset="-122"/>
                <a:ea typeface="微软雅黑" pitchFamily="34" charset="-122"/>
              </a:rPr>
              <a:t>projected_records</a:t>
            </a: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bytearray,bytearray,bytearray</a:t>
            </a:r>
            <a:r>
              <a:rPr lang="en-US" altLang="zh-CN" sz="1800" dirty="0" smtClean="0">
                <a:latin typeface="微软雅黑" pitchFamily="34" charset="-122"/>
                <a:ea typeface="微软雅黑" pitchFamily="34" charset="-122"/>
              </a:rPr>
              <a:t>}</a:t>
            </a: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模式</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1203" name="Group 3"/>
          <p:cNvGraphicFramePr>
            <a:graphicFrameLocks noGrp="1"/>
          </p:cNvGraphicFramePr>
          <p:nvPr>
            <p:ph sz="half" idx="2"/>
          </p:nvPr>
        </p:nvGraphicFramePr>
        <p:xfrm>
          <a:off x="467544" y="627534"/>
          <a:ext cx="8352928" cy="2394453"/>
        </p:xfrm>
        <a:graphic>
          <a:graphicData uri="http://schemas.openxmlformats.org/drawingml/2006/table">
            <a:tbl>
              <a:tblPr/>
              <a:tblGrid>
                <a:gridCol w="1541144"/>
                <a:gridCol w="6811784"/>
              </a:tblGrid>
              <a:tr h="115327">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AVG</a:t>
                      </a:r>
                    </a:p>
                  </a:txBody>
                  <a:tcPr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Calculates the average (mean) value of entries in a bag</a:t>
                      </a:r>
                    </a:p>
                  </a:txBody>
                  <a:tcPr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187">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CONCAT</a:t>
                      </a:r>
                    </a:p>
                  </a:txBody>
                  <a:tcPr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Concatenates two byte arrays or two character arrays together</a:t>
                      </a:r>
                    </a:p>
                  </a:txBody>
                  <a:tcPr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7744">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DIFF</a:t>
                      </a:r>
                    </a:p>
                  </a:txBody>
                  <a:tcPr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Calculates the set difference of two bags. If the two arguments are not bags, then returns</a:t>
                      </a:r>
                    </a:p>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a bag containing both if they are equal; otherwise, returns an empty bag</a:t>
                      </a:r>
                    </a:p>
                  </a:txBody>
                  <a:tcPr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39">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COUNT</a:t>
                      </a:r>
                    </a:p>
                  </a:txBody>
                  <a:tcPr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Calculates the number of entries in a bag.</a:t>
                      </a:r>
                    </a:p>
                  </a:txBody>
                  <a:tcPr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39">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MAX</a:t>
                      </a:r>
                    </a:p>
                  </a:txBody>
                  <a:tcPr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Calculates the maximum value of entries in a bag</a:t>
                      </a:r>
                    </a:p>
                  </a:txBody>
                  <a:tcPr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39">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MIN</a:t>
                      </a:r>
                    </a:p>
                  </a:txBody>
                  <a:tcPr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Calculates the minimum value of entries in a bag</a:t>
                      </a:r>
                    </a:p>
                  </a:txBody>
                  <a:tcPr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内部函数</a:t>
            </a:r>
            <a:endParaRPr lang="en-US" altLang="zh-CN" sz="3200" b="1" dirty="0">
              <a:solidFill>
                <a:srgbClr val="0070C0"/>
              </a:solidFill>
              <a:latin typeface="Verdana" pitchFamily="34" charset="0"/>
              <a:ea typeface="微软雅黑" pitchFamily="34" charset="-122"/>
              <a:cs typeface="Verdana" pitchFamily="34" charset="0"/>
            </a:endParaRPr>
          </a:p>
        </p:txBody>
      </p:sp>
      <p:graphicFrame>
        <p:nvGraphicFramePr>
          <p:cNvPr id="4" name="Group 2"/>
          <p:cNvGraphicFramePr>
            <a:graphicFrameLocks/>
          </p:cNvGraphicFramePr>
          <p:nvPr/>
        </p:nvGraphicFramePr>
        <p:xfrm>
          <a:off x="467544" y="3100886"/>
          <a:ext cx="8352928" cy="1919136"/>
        </p:xfrm>
        <a:graphic>
          <a:graphicData uri="http://schemas.openxmlformats.org/drawingml/2006/table">
            <a:tbl>
              <a:tblPr/>
              <a:tblGrid>
                <a:gridCol w="1584176"/>
                <a:gridCol w="6768752"/>
              </a:tblGrid>
              <a:tr h="1302998">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SIZE</a:t>
                      </a:r>
                    </a:p>
                  </a:txBody>
                  <a:tcPr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Calculates the size of a type. The size of numeric types is always one, for character arrays</a:t>
                      </a:r>
                    </a:p>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it is the number of characters, for byte arrays the number of bytes, and for containers</a:t>
                      </a:r>
                    </a:p>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1500" b="0" i="0" u="none" strike="noStrike" cap="none" normalizeH="0" baseline="0" dirty="0" err="1" smtClean="0">
                          <a:ln>
                            <a:noFill/>
                          </a:ln>
                          <a:solidFill>
                            <a:schemeClr val="tx1"/>
                          </a:solidFill>
                          <a:effectLst/>
                          <a:latin typeface="Arial" pitchFamily="34" charset="0"/>
                          <a:ea typeface="宋体" pitchFamily="2" charset="-122"/>
                        </a:rPr>
                        <a:t>tuple</a:t>
                      </a: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 bag, map) it is the number of entries</a:t>
                      </a:r>
                    </a:p>
                  </a:txBody>
                  <a:tcPr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8980">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SUM</a:t>
                      </a:r>
                    </a:p>
                  </a:txBody>
                  <a:tcPr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Calculates the sum of the values of entries in a bag</a:t>
                      </a:r>
                    </a:p>
                  </a:txBody>
                  <a:tcPr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243">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TOKENIZE</a:t>
                      </a:r>
                    </a:p>
                  </a:txBody>
                  <a:tcPr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Tokenizes a character array into a bag of its constituent words.</a:t>
                      </a:r>
                    </a:p>
                  </a:txBody>
                  <a:tcPr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4274" name="Group 2"/>
          <p:cNvGraphicFramePr>
            <a:graphicFrameLocks noGrp="1"/>
          </p:cNvGraphicFramePr>
          <p:nvPr>
            <p:ph idx="1"/>
          </p:nvPr>
        </p:nvGraphicFramePr>
        <p:xfrm>
          <a:off x="642910" y="857238"/>
          <a:ext cx="7858148" cy="4137550"/>
        </p:xfrm>
        <a:graphic>
          <a:graphicData uri="http://schemas.openxmlformats.org/drawingml/2006/table">
            <a:tbl>
              <a:tblPr/>
              <a:tblGrid>
                <a:gridCol w="1800225"/>
                <a:gridCol w="6057923"/>
              </a:tblGrid>
              <a:tr h="1120118">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err="1" smtClean="0">
                          <a:ln>
                            <a:noFill/>
                          </a:ln>
                          <a:solidFill>
                            <a:schemeClr val="tx1"/>
                          </a:solidFill>
                          <a:effectLst/>
                          <a:latin typeface="Arial" pitchFamily="34" charset="0"/>
                          <a:ea typeface="宋体" pitchFamily="2" charset="-122"/>
                        </a:rPr>
                        <a:t>pigStorage</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Loads or stores relations using a field-delimited text format.</a:t>
                      </a:r>
                    </a:p>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Each line is broken into fieldsusing a configurable field       </a:t>
                      </a:r>
                    </a:p>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delimiter (defaults to a tab character) to be stored in the tuple’s</a:t>
                      </a:r>
                    </a:p>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fields. It is the default storage when none is specified.</a:t>
                      </a:r>
                    </a:p>
                  </a:txBody>
                  <a:tcPr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478">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BinStorage</a:t>
                      </a:r>
                    </a:p>
                  </a:txBody>
                  <a:tcPr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Loads or stores relations from or to binary files. An internal pig</a:t>
                      </a:r>
                    </a:p>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format is used that </a:t>
                      </a:r>
                      <a:r>
                        <a:rPr kumimoji="0" lang="en-US" altLang="zh-CN" sz="1500" b="0" i="0" u="none" strike="noStrike" cap="none" normalizeH="0" baseline="0" dirty="0" err="1" smtClean="0">
                          <a:ln>
                            <a:noFill/>
                          </a:ln>
                          <a:solidFill>
                            <a:schemeClr val="tx1"/>
                          </a:solidFill>
                          <a:effectLst/>
                          <a:latin typeface="Arial" pitchFamily="34" charset="0"/>
                          <a:ea typeface="宋体" pitchFamily="2" charset="-122"/>
                        </a:rPr>
                        <a:t>usesHadoop</a:t>
                      </a: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 Writable objects.</a:t>
                      </a:r>
                    </a:p>
                  </a:txBody>
                  <a:tcPr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02998">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BinaryStorage</a:t>
                      </a:r>
                    </a:p>
                  </a:txBody>
                  <a:tcPr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Loads or stores relations containing only single-field </a:t>
                      </a:r>
                      <a:r>
                        <a:rPr kumimoji="0" lang="en-US" altLang="zh-CN" sz="1500" b="0" i="0" u="none" strike="noStrike" cap="none" normalizeH="0" baseline="0" dirty="0" err="1" smtClean="0">
                          <a:ln>
                            <a:noFill/>
                          </a:ln>
                          <a:solidFill>
                            <a:schemeClr val="tx1"/>
                          </a:solidFill>
                          <a:effectLst/>
                          <a:latin typeface="Arial" pitchFamily="34" charset="0"/>
                          <a:ea typeface="宋体" pitchFamily="2" charset="-122"/>
                        </a:rPr>
                        <a:t>tuples</a:t>
                      </a: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 with</a:t>
                      </a:r>
                    </a:p>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 a value of type </a:t>
                      </a:r>
                      <a:r>
                        <a:rPr kumimoji="0" lang="en-US" altLang="zh-CN" sz="1500" b="0" i="0" u="none" strike="noStrike" cap="none" normalizeH="0" baseline="0" dirty="0" err="1" smtClean="0">
                          <a:ln>
                            <a:noFill/>
                          </a:ln>
                          <a:solidFill>
                            <a:schemeClr val="tx1"/>
                          </a:solidFill>
                          <a:effectLst/>
                          <a:latin typeface="Arial" pitchFamily="34" charset="0"/>
                          <a:ea typeface="宋体" pitchFamily="2" charset="-122"/>
                        </a:rPr>
                        <a:t>bytearray</a:t>
                      </a: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 from or to binary files. The bytes of </a:t>
                      </a:r>
                    </a:p>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the </a:t>
                      </a:r>
                      <a:r>
                        <a:rPr kumimoji="0" lang="en-US" altLang="zh-CN" sz="1500" b="0" i="0" u="none" strike="noStrike" cap="none" normalizeH="0" baseline="0" dirty="0" err="1" smtClean="0">
                          <a:ln>
                            <a:noFill/>
                          </a:ln>
                          <a:solidFill>
                            <a:schemeClr val="tx1"/>
                          </a:solidFill>
                          <a:effectLst/>
                          <a:latin typeface="Arial" pitchFamily="34" charset="0"/>
                          <a:ea typeface="宋体" pitchFamily="2" charset="-122"/>
                        </a:rPr>
                        <a:t>bytearray</a:t>
                      </a: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 values are stored </a:t>
                      </a:r>
                      <a:r>
                        <a:rPr kumimoji="0" lang="en-US" altLang="zh-CN" sz="1500" b="0" i="0" u="none" strike="noStrike" cap="none" normalizeH="0" baseline="0" dirty="0" err="1" smtClean="0">
                          <a:ln>
                            <a:noFill/>
                          </a:ln>
                          <a:solidFill>
                            <a:schemeClr val="tx1"/>
                          </a:solidFill>
                          <a:effectLst/>
                          <a:latin typeface="Arial" pitchFamily="34" charset="0"/>
                          <a:ea typeface="宋体" pitchFamily="2" charset="-122"/>
                        </a:rPr>
                        <a:t>verbatim.Used</a:t>
                      </a: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 with pig streaming</a:t>
                      </a:r>
                    </a:p>
                  </a:txBody>
                  <a:tcPr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478">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TextLoader</a:t>
                      </a:r>
                    </a:p>
                  </a:txBody>
                  <a:tcPr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Loads relations from a plain-text format. Each line corresponds </a:t>
                      </a:r>
                    </a:p>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smtClean="0">
                          <a:ln>
                            <a:noFill/>
                          </a:ln>
                          <a:solidFill>
                            <a:schemeClr val="tx1"/>
                          </a:solidFill>
                          <a:effectLst/>
                          <a:latin typeface="Arial" pitchFamily="34" charset="0"/>
                          <a:ea typeface="宋体" pitchFamily="2" charset="-122"/>
                        </a:rPr>
                        <a:t>to a tuple whose singlefield is the line of text</a:t>
                      </a:r>
                    </a:p>
                  </a:txBody>
                  <a:tcPr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478">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err="1" smtClean="0">
                          <a:ln>
                            <a:noFill/>
                          </a:ln>
                          <a:solidFill>
                            <a:schemeClr val="tx1"/>
                          </a:solidFill>
                          <a:effectLst/>
                          <a:latin typeface="Arial" pitchFamily="34" charset="0"/>
                          <a:ea typeface="宋体" pitchFamily="2" charset="-122"/>
                        </a:rPr>
                        <a:t>pigDump</a:t>
                      </a:r>
                      <a:endParaRPr kumimoji="0" lang="en-US" altLang="zh-CN" sz="1500" b="0" i="0" u="none" strike="noStrike" cap="none" normalizeH="0" baseline="0" dirty="0" smtClean="0">
                        <a:ln>
                          <a:noFill/>
                        </a:ln>
                        <a:solidFill>
                          <a:schemeClr val="tx1"/>
                        </a:solidFill>
                        <a:effectLst/>
                        <a:latin typeface="Arial" pitchFamily="34" charset="0"/>
                        <a:ea typeface="宋体" pitchFamily="2" charset="-122"/>
                      </a:endParaRPr>
                    </a:p>
                  </a:txBody>
                  <a:tcPr marT="34279" marB="342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Stores relations by writing the </a:t>
                      </a:r>
                      <a:r>
                        <a:rPr kumimoji="0" lang="en-US" altLang="zh-CN" sz="1500" b="0" i="0" u="none" strike="noStrike" cap="none" normalizeH="0" baseline="0" dirty="0" err="1" smtClean="0">
                          <a:ln>
                            <a:noFill/>
                          </a:ln>
                          <a:solidFill>
                            <a:schemeClr val="tx1"/>
                          </a:solidFill>
                          <a:effectLst/>
                          <a:latin typeface="Arial" pitchFamily="34" charset="0"/>
                          <a:ea typeface="宋体" pitchFamily="2" charset="-122"/>
                        </a:rPr>
                        <a:t>toString</a:t>
                      </a: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 representation of </a:t>
                      </a:r>
                    </a:p>
                    <a:p>
                      <a:pPr marL="0" marR="0" lvl="0" indent="0" algn="l" defTabSz="914400" rtl="0" eaLnBrk="0" fontAlgn="base" latinLnBrk="0" hangingPunct="0">
                        <a:lnSpc>
                          <a:spcPct val="100000"/>
                        </a:lnSpc>
                        <a:spcBef>
                          <a:spcPct val="20000"/>
                        </a:spcBef>
                        <a:spcAft>
                          <a:spcPct val="0"/>
                        </a:spcAft>
                        <a:buClr>
                          <a:srgbClr val="0033CC"/>
                        </a:buClr>
                        <a:buSzTx/>
                        <a:buFont typeface="Wingdings" pitchFamily="2" charset="2"/>
                        <a:buNone/>
                        <a:tabLst/>
                      </a:pPr>
                      <a:r>
                        <a:rPr kumimoji="0" lang="en-US" altLang="zh-CN" sz="1500" b="0" i="0" u="none" strike="noStrike" cap="none" normalizeH="0" baseline="0" dirty="0" err="1" smtClean="0">
                          <a:ln>
                            <a:noFill/>
                          </a:ln>
                          <a:solidFill>
                            <a:schemeClr val="tx1"/>
                          </a:solidFill>
                          <a:effectLst/>
                          <a:latin typeface="Arial" pitchFamily="34" charset="0"/>
                          <a:ea typeface="宋体" pitchFamily="2" charset="-122"/>
                        </a:rPr>
                        <a:t>tuples</a:t>
                      </a: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 one per line. </a:t>
                      </a:r>
                      <a:r>
                        <a:rPr kumimoji="0" lang="en-US" altLang="zh-CN" sz="1500" b="0" i="0" u="none" strike="noStrike" cap="none" normalizeH="0" baseline="0" dirty="0" err="1" smtClean="0">
                          <a:ln>
                            <a:noFill/>
                          </a:ln>
                          <a:solidFill>
                            <a:schemeClr val="tx1"/>
                          </a:solidFill>
                          <a:effectLst/>
                          <a:latin typeface="Arial" pitchFamily="34" charset="0"/>
                          <a:ea typeface="宋体" pitchFamily="2" charset="-122"/>
                        </a:rPr>
                        <a:t>Usefulfor</a:t>
                      </a:r>
                      <a:r>
                        <a:rPr kumimoji="0" lang="en-US" altLang="zh-CN" sz="1500" b="0" i="0" u="none" strike="noStrike" cap="none" normalizeH="0" baseline="0" dirty="0" smtClean="0">
                          <a:ln>
                            <a:noFill/>
                          </a:ln>
                          <a:solidFill>
                            <a:schemeClr val="tx1"/>
                          </a:solidFill>
                          <a:effectLst/>
                          <a:latin typeface="Arial" pitchFamily="34" charset="0"/>
                          <a:ea typeface="宋体" pitchFamily="2" charset="-122"/>
                        </a:rPr>
                        <a:t> debugging.</a:t>
                      </a:r>
                    </a:p>
                  </a:txBody>
                  <a:tcPr marT="34279" marB="342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内部函数</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12"/>
          <p:cNvSpPr>
            <a:spLocks noChangeArrowheads="1"/>
          </p:cNvSpPr>
          <p:nvPr/>
        </p:nvSpPr>
        <p:spPr bwMode="auto">
          <a:xfrm>
            <a:off x="395537" y="627534"/>
            <a:ext cx="8497640" cy="4401205"/>
          </a:xfrm>
          <a:prstGeom prst="rect">
            <a:avLst/>
          </a:prstGeom>
          <a:noFill/>
          <a:ln w="19050">
            <a:noFill/>
            <a:miter lim="800000"/>
            <a:headEnd/>
            <a:tailEnd/>
          </a:ln>
        </p:spPr>
        <p:txBody>
          <a:bodyPr wrap="square">
            <a:spAutoFit/>
          </a:bodyPr>
          <a:lstStyle/>
          <a:p>
            <a:pPr algn="l"/>
            <a:r>
              <a:rPr lang="zh-CN" altLang="en-US" sz="2000" dirty="0" smtClean="0">
                <a:latin typeface="微软雅黑" pitchFamily="34" charset="-122"/>
                <a:ea typeface="微软雅黑" pitchFamily="34" charset="-122"/>
              </a:rPr>
              <a:t>对</a:t>
            </a:r>
            <a:r>
              <a:rPr lang="zh-CN" altLang="en-US" sz="2000" dirty="0">
                <a:latin typeface="微软雅黑" pitchFamily="34" charset="-122"/>
                <a:ea typeface="微软雅黑" pitchFamily="34" charset="-122"/>
              </a:rPr>
              <a:t>搜索日志，爬虫数据，点击流等数据分析的关键就是定制化处理。例如，一个用户对搜索词的自然语言填充感兴趣，或者判断一个特殊的网页是否是</a:t>
            </a:r>
            <a:r>
              <a:rPr lang="en-US" altLang="zh-CN" sz="2000" dirty="0">
                <a:latin typeface="微软雅黑" pitchFamily="34" charset="-122"/>
                <a:ea typeface="微软雅黑" pitchFamily="34" charset="-122"/>
              </a:rPr>
              <a:t>spam</a:t>
            </a:r>
            <a:r>
              <a:rPr lang="zh-CN" altLang="en-US" sz="2000" dirty="0">
                <a:latin typeface="微软雅黑" pitchFamily="34" charset="-122"/>
                <a:ea typeface="微软雅黑" pitchFamily="34" charset="-122"/>
              </a:rPr>
              <a:t>等都需要定制化处理</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algn="l"/>
            <a:r>
              <a:rPr lang="en-US" altLang="zh-CN" sz="2000" dirty="0" smtClean="0">
                <a:latin typeface="微软雅黑" pitchFamily="34" charset="-122"/>
                <a:ea typeface="微软雅黑" pitchFamily="34" charset="-122"/>
              </a:rPr>
              <a:t>pig </a:t>
            </a:r>
            <a:r>
              <a:rPr lang="en-US" altLang="zh-CN" sz="2000" dirty="0">
                <a:latin typeface="微软雅黑" pitchFamily="34" charset="-122"/>
                <a:ea typeface="微软雅黑" pitchFamily="34" charset="-122"/>
              </a:rPr>
              <a:t>Latin</a:t>
            </a:r>
            <a:r>
              <a:rPr lang="zh-CN" altLang="en-US" sz="2000" dirty="0">
                <a:latin typeface="微软雅黑" pitchFamily="34" charset="-122"/>
                <a:ea typeface="微软雅黑" pitchFamily="34" charset="-122"/>
              </a:rPr>
              <a:t>提供</a:t>
            </a:r>
            <a:r>
              <a:rPr lang="en-US" altLang="zh-CN" sz="2000" dirty="0">
                <a:latin typeface="微软雅黑" pitchFamily="34" charset="-122"/>
                <a:ea typeface="微软雅黑" pitchFamily="34" charset="-122"/>
              </a:rPr>
              <a:t>UDF</a:t>
            </a:r>
            <a:r>
              <a:rPr lang="zh-CN" altLang="en-US" sz="2000" dirty="0">
                <a:latin typeface="微软雅黑" pitchFamily="34" charset="-122"/>
                <a:ea typeface="微软雅黑" pitchFamily="34" charset="-122"/>
              </a:rPr>
              <a:t>实现扩展支持</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pig Latin</a:t>
            </a:r>
            <a:r>
              <a:rPr lang="zh-CN" altLang="en-US" sz="2000" dirty="0" smtClean="0">
                <a:latin typeface="微软雅黑" pitchFamily="34" charset="-122"/>
                <a:ea typeface="微软雅黑" pitchFamily="34" charset="-122"/>
              </a:rPr>
              <a:t>所有</a:t>
            </a:r>
            <a:r>
              <a:rPr lang="zh-CN" altLang="en-US" sz="2000" dirty="0">
                <a:latin typeface="微软雅黑" pitchFamily="34" charset="-122"/>
                <a:ea typeface="微软雅黑" pitchFamily="34" charset="-122"/>
              </a:rPr>
              <a:t>处理</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包括</a:t>
            </a:r>
            <a:r>
              <a:rPr lang="en-US" altLang="zh-CN" sz="2000" dirty="0">
                <a:latin typeface="微软雅黑" pitchFamily="34" charset="-122"/>
                <a:ea typeface="微软雅黑" pitchFamily="34" charset="-122"/>
              </a:rPr>
              <a:t>grouping</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filtering</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joining</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per-</a:t>
            </a:r>
            <a:r>
              <a:rPr lang="en-US" altLang="zh-CN" sz="2000" dirty="0" err="1">
                <a:latin typeface="微软雅黑" pitchFamily="34" charset="-122"/>
                <a:ea typeface="微软雅黑" pitchFamily="34" charset="-122"/>
              </a:rPr>
              <a:t>tuple</a:t>
            </a:r>
            <a:r>
              <a:rPr lang="en-US" altLang="zh-CN" sz="2000" dirty="0">
                <a:latin typeface="微软雅黑" pitchFamily="34" charset="-122"/>
                <a:ea typeface="微软雅黑" pitchFamily="34" charset="-122"/>
              </a:rPr>
              <a:t> processing)</a:t>
            </a:r>
            <a:r>
              <a:rPr lang="zh-CN" altLang="en-US" sz="2000" dirty="0">
                <a:latin typeface="微软雅黑" pitchFamily="34" charset="-122"/>
                <a:ea typeface="微软雅黑" pitchFamily="34" charset="-122"/>
              </a:rPr>
              <a:t>都可以通过</a:t>
            </a:r>
            <a:r>
              <a:rPr lang="en-US" altLang="zh-CN" sz="2000" dirty="0">
                <a:latin typeface="微软雅黑" pitchFamily="34" charset="-122"/>
                <a:ea typeface="微软雅黑" pitchFamily="34" charset="-122"/>
              </a:rPr>
              <a:t>UDF</a:t>
            </a:r>
            <a:r>
              <a:rPr lang="zh-CN" altLang="en-US" sz="2000" dirty="0">
                <a:latin typeface="微软雅黑" pitchFamily="34" charset="-122"/>
                <a:ea typeface="微软雅黑" pitchFamily="34" charset="-122"/>
              </a:rPr>
              <a:t>定制</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UDF</a:t>
            </a:r>
            <a:r>
              <a:rPr lang="zh-CN" altLang="en-US" sz="2000" dirty="0" smtClean="0">
                <a:latin typeface="微软雅黑" pitchFamily="34" charset="-122"/>
                <a:ea typeface="微软雅黑" pitchFamily="34" charset="-122"/>
              </a:rPr>
              <a:t>输入和输出都可以使用嵌套数据模型，可以使用非原子参数作为输入，输出也可以表示为非原子参数。</a:t>
            </a:r>
          </a:p>
          <a:p>
            <a:r>
              <a:rPr lang="zh-CN" altLang="en-US" sz="2000" dirty="0" smtClean="0">
                <a:latin typeface="微软雅黑" pitchFamily="34" charset="-122"/>
                <a:ea typeface="微软雅黑" pitchFamily="34" charset="-122"/>
              </a:rPr>
              <a:t>假设每个</a:t>
            </a:r>
            <a:r>
              <a:rPr lang="en-US" altLang="zh-CN" sz="2000" dirty="0" smtClean="0">
                <a:latin typeface="微软雅黑" pitchFamily="34" charset="-122"/>
                <a:ea typeface="微软雅黑" pitchFamily="34" charset="-122"/>
              </a:rPr>
              <a:t>category</a:t>
            </a:r>
            <a:r>
              <a:rPr lang="zh-CN" altLang="en-US" sz="2000" dirty="0" smtClean="0">
                <a:latin typeface="微软雅黑" pitchFamily="34" charset="-122"/>
                <a:ea typeface="微软雅黑" pitchFamily="34" charset="-122"/>
              </a:rPr>
              <a:t>，根据</a:t>
            </a:r>
            <a:r>
              <a:rPr lang="en-US" altLang="zh-CN" sz="2000" dirty="0" err="1" smtClean="0">
                <a:latin typeface="微软雅黑" pitchFamily="34" charset="-122"/>
                <a:ea typeface="微软雅黑" pitchFamily="34" charset="-122"/>
              </a:rPr>
              <a:t>url</a:t>
            </a:r>
            <a:r>
              <a:rPr lang="zh-CN" altLang="en-US" sz="2000" dirty="0" smtClean="0">
                <a:latin typeface="微软雅黑" pitchFamily="34" charset="-122"/>
                <a:ea typeface="微软雅黑" pitchFamily="34" charset="-122"/>
              </a:rPr>
              <a:t>的</a:t>
            </a:r>
            <a:r>
              <a:rPr lang="en-US" altLang="zh-CN" sz="2000" dirty="0" err="1" smtClean="0">
                <a:latin typeface="微软雅黑" pitchFamily="34" charset="-122"/>
                <a:ea typeface="微软雅黑" pitchFamily="34" charset="-122"/>
              </a:rPr>
              <a:t>pagerank</a:t>
            </a:r>
            <a:r>
              <a:rPr lang="zh-CN" altLang="en-US" sz="2000" dirty="0" smtClean="0">
                <a:latin typeface="微软雅黑" pitchFamily="34" charset="-122"/>
                <a:ea typeface="微软雅黑" pitchFamily="34" charset="-122"/>
              </a:rPr>
              <a:t>找出</a:t>
            </a:r>
            <a:r>
              <a:rPr lang="en-US" altLang="zh-CN" sz="2000" dirty="0" smtClean="0">
                <a:latin typeface="微软雅黑" pitchFamily="34" charset="-122"/>
                <a:ea typeface="微软雅黑" pitchFamily="34" charset="-122"/>
              </a:rPr>
              <a:t>top10 </a:t>
            </a:r>
            <a:r>
              <a:rPr lang="en-US" altLang="zh-CN" sz="2000" dirty="0" err="1" smtClean="0">
                <a:latin typeface="微软雅黑" pitchFamily="34" charset="-122"/>
                <a:ea typeface="微软雅黑" pitchFamily="34" charset="-122"/>
              </a:rPr>
              <a:t>urls</a:t>
            </a:r>
            <a:r>
              <a:rPr lang="zh-CN" altLang="en-US" sz="2000" dirty="0" smtClean="0">
                <a:latin typeface="微软雅黑" pitchFamily="34" charset="-122"/>
                <a:ea typeface="微软雅黑" pitchFamily="34" charset="-122"/>
              </a:rPr>
              <a:t>。使用</a:t>
            </a:r>
            <a:r>
              <a:rPr lang="en-US" altLang="zh-CN" sz="2000" dirty="0" smtClean="0">
                <a:latin typeface="微软雅黑" pitchFamily="34" charset="-122"/>
                <a:ea typeface="微软雅黑" pitchFamily="34" charset="-122"/>
              </a:rPr>
              <a:t>pig Latin</a:t>
            </a:r>
            <a:r>
              <a:rPr lang="zh-CN" altLang="en-US" sz="2000" dirty="0" smtClean="0">
                <a:latin typeface="微软雅黑" pitchFamily="34" charset="-122"/>
                <a:ea typeface="微软雅黑" pitchFamily="34" charset="-122"/>
              </a:rPr>
              <a:t>表示为：</a:t>
            </a:r>
          </a:p>
          <a:p>
            <a:r>
              <a:rPr lang="en-US" altLang="zh-CN" sz="2000" dirty="0" smtClean="0">
                <a:latin typeface="微软雅黑" pitchFamily="34" charset="-122"/>
                <a:ea typeface="微软雅黑" pitchFamily="34" charset="-122"/>
              </a:rPr>
              <a:t>groups= GROUP </a:t>
            </a:r>
            <a:r>
              <a:rPr lang="en-US" altLang="zh-CN" sz="2000" dirty="0" err="1" smtClean="0">
                <a:latin typeface="微软雅黑" pitchFamily="34" charset="-122"/>
                <a:ea typeface="微软雅黑" pitchFamily="34" charset="-122"/>
              </a:rPr>
              <a:t>urls</a:t>
            </a:r>
            <a:r>
              <a:rPr lang="en-US" altLang="zh-CN" sz="2000" dirty="0" smtClean="0">
                <a:latin typeface="微软雅黑" pitchFamily="34" charset="-122"/>
                <a:ea typeface="微软雅黑" pitchFamily="34" charset="-122"/>
              </a:rPr>
              <a:t> BY category;</a:t>
            </a:r>
          </a:p>
          <a:p>
            <a:r>
              <a:rPr lang="en-US" altLang="zh-CN" sz="2000" dirty="0" smtClean="0">
                <a:latin typeface="微软雅黑" pitchFamily="34" charset="-122"/>
                <a:ea typeface="微软雅黑" pitchFamily="34" charset="-122"/>
              </a:rPr>
              <a:t>output= FOREACH groups GENERATE category, top10(</a:t>
            </a:r>
            <a:r>
              <a:rPr lang="en-US" altLang="zh-CN" sz="2000" dirty="0" err="1" smtClean="0">
                <a:latin typeface="微软雅黑" pitchFamily="34" charset="-122"/>
                <a:ea typeface="微软雅黑" pitchFamily="34" charset="-122"/>
              </a:rPr>
              <a:t>urls</a:t>
            </a:r>
            <a:r>
              <a:rPr lang="en-US" altLang="zh-CN" sz="2000" dirty="0" smtClean="0">
                <a:latin typeface="微软雅黑" pitchFamily="34" charset="-122"/>
                <a:ea typeface="微软雅黑" pitchFamily="34" charset="-122"/>
              </a:rPr>
              <a:t>)</a:t>
            </a:r>
          </a:p>
          <a:p>
            <a:r>
              <a:rPr lang="en-US" altLang="zh-CN" sz="2000" dirty="0" smtClean="0">
                <a:latin typeface="微软雅黑" pitchFamily="34" charset="-122"/>
                <a:ea typeface="微软雅黑" pitchFamily="34" charset="-122"/>
              </a:rPr>
              <a:t>top10</a:t>
            </a:r>
            <a:r>
              <a:rPr lang="zh-CN" altLang="en-US" sz="2000" dirty="0" smtClean="0">
                <a:latin typeface="微软雅黑" pitchFamily="34" charset="-122"/>
                <a:ea typeface="微软雅黑" pitchFamily="34" charset="-122"/>
              </a:rPr>
              <a:t>就是一个</a:t>
            </a:r>
            <a:r>
              <a:rPr lang="en-US" altLang="zh-CN" sz="2000" dirty="0" smtClean="0">
                <a:latin typeface="微软雅黑" pitchFamily="34" charset="-122"/>
                <a:ea typeface="微软雅黑" pitchFamily="34" charset="-122"/>
              </a:rPr>
              <a:t>UDF</a:t>
            </a:r>
            <a:r>
              <a:rPr lang="zh-CN" altLang="en-US" sz="2000" dirty="0" smtClean="0">
                <a:latin typeface="微软雅黑" pitchFamily="34" charset="-122"/>
                <a:ea typeface="微软雅黑" pitchFamily="34" charset="-122"/>
              </a:rPr>
              <a:t>，接收一组</a:t>
            </a:r>
            <a:r>
              <a:rPr lang="en-US" altLang="zh-CN" sz="2000" dirty="0" err="1" smtClean="0">
                <a:latin typeface="微软雅黑" pitchFamily="34" charset="-122"/>
                <a:ea typeface="微软雅黑" pitchFamily="34" charset="-122"/>
              </a:rPr>
              <a:t>url</a:t>
            </a:r>
            <a:r>
              <a:rPr lang="zh-CN" altLang="en-US" sz="2000" dirty="0" smtClean="0">
                <a:latin typeface="微软雅黑" pitchFamily="34" charset="-122"/>
                <a:ea typeface="微软雅黑" pitchFamily="34" charset="-122"/>
              </a:rPr>
              <a:t>作为输入</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每次针对一个组</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，为每个组输出一个按</a:t>
            </a:r>
            <a:r>
              <a:rPr lang="en-US" altLang="zh-CN" sz="2000" dirty="0" err="1" smtClean="0">
                <a:latin typeface="微软雅黑" pitchFamily="34" charset="-122"/>
                <a:ea typeface="微软雅黑" pitchFamily="34" charset="-122"/>
              </a:rPr>
              <a:t>pagerank</a:t>
            </a:r>
            <a:r>
              <a:rPr lang="zh-CN" altLang="en-US" sz="2000" dirty="0" smtClean="0">
                <a:latin typeface="微软雅黑" pitchFamily="34" charset="-122"/>
                <a:ea typeface="微软雅黑" pitchFamily="34" charset="-122"/>
              </a:rPr>
              <a:t>排序前</a:t>
            </a:r>
            <a:r>
              <a:rPr lang="en-US" altLang="zh-CN" sz="2000" dirty="0" smtClean="0">
                <a:latin typeface="微软雅黑" pitchFamily="34" charset="-122"/>
                <a:ea typeface="微软雅黑" pitchFamily="34" charset="-122"/>
              </a:rPr>
              <a:t>10</a:t>
            </a:r>
            <a:r>
              <a:rPr lang="zh-CN" altLang="en-US" sz="2000" dirty="0" smtClean="0">
                <a:latin typeface="微软雅黑" pitchFamily="34" charset="-122"/>
                <a:ea typeface="微软雅黑" pitchFamily="34" charset="-122"/>
              </a:rPr>
              <a:t>位</a:t>
            </a:r>
            <a:r>
              <a:rPr lang="en-US" altLang="zh-CN" sz="2000" dirty="0" err="1" smtClean="0">
                <a:latin typeface="微软雅黑" pitchFamily="34" charset="-122"/>
                <a:ea typeface="微软雅黑" pitchFamily="34" charset="-122"/>
              </a:rPr>
              <a:t>urls</a:t>
            </a:r>
            <a:r>
              <a:rPr lang="zh-CN" altLang="en-US" sz="2000" dirty="0" smtClean="0">
                <a:latin typeface="微软雅黑" pitchFamily="34" charset="-122"/>
                <a:ea typeface="微软雅黑" pitchFamily="34" charset="-122"/>
              </a:rPr>
              <a:t>，该输出包含了一个非原子字段。</a:t>
            </a:r>
          </a:p>
          <a:p>
            <a:pPr algn="l"/>
            <a:endParaRPr lang="zh-CN" altLang="en-US" sz="2000" dirty="0">
              <a:latin typeface="微软雅黑" pitchFamily="34" charset="-122"/>
              <a:ea typeface="微软雅黑" pitchFamily="34" charset="-122"/>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自定义函数</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468314" y="642924"/>
            <a:ext cx="8377237" cy="3618309"/>
          </a:xfrm>
        </p:spPr>
        <p:txBody>
          <a:bodyPr/>
          <a:lstStyle/>
          <a:p>
            <a:pPr>
              <a:lnSpc>
                <a:spcPct val="90000"/>
              </a:lnSpc>
            </a:pPr>
            <a:r>
              <a:rPr lang="zh-CN" altLang="en-US" sz="2400" dirty="0" smtClean="0">
                <a:latin typeface="微软雅黑" pitchFamily="34" charset="-122"/>
                <a:ea typeface="微软雅黑" pitchFamily="34" charset="-122"/>
              </a:rPr>
              <a:t>客户端提交</a:t>
            </a:r>
            <a:r>
              <a:rPr lang="en-US" altLang="zh-CN" sz="2400" dirty="0" smtClean="0">
                <a:latin typeface="微软雅黑" pitchFamily="34" charset="-122"/>
                <a:ea typeface="微软雅黑" pitchFamily="34" charset="-122"/>
              </a:rPr>
              <a:t>pig Latin</a:t>
            </a:r>
            <a:r>
              <a:rPr lang="zh-CN" altLang="en-US" sz="2400" dirty="0" smtClean="0">
                <a:latin typeface="微软雅黑" pitchFamily="34" charset="-122"/>
                <a:ea typeface="微软雅黑" pitchFamily="34" charset="-122"/>
              </a:rPr>
              <a:t>命令后，</a:t>
            </a:r>
            <a:r>
              <a:rPr lang="en-US" altLang="zh-CN" sz="2400" dirty="0" smtClean="0">
                <a:latin typeface="微软雅黑" pitchFamily="34" charset="-122"/>
                <a:ea typeface="微软雅黑" pitchFamily="34" charset="-122"/>
              </a:rPr>
              <a:t>pig</a:t>
            </a:r>
            <a:r>
              <a:rPr lang="zh-CN" altLang="en-US" sz="2400" dirty="0" smtClean="0">
                <a:latin typeface="微软雅黑" pitchFamily="34" charset="-122"/>
                <a:ea typeface="微软雅黑" pitchFamily="34" charset="-122"/>
              </a:rPr>
              <a:t>解释器对命令进行分析，检验输入文件和语句中出现</a:t>
            </a:r>
            <a:r>
              <a:rPr lang="en-US" altLang="zh-CN" sz="2400" dirty="0" smtClean="0">
                <a:latin typeface="微软雅黑" pitchFamily="34" charset="-122"/>
                <a:ea typeface="微软雅黑" pitchFamily="34" charset="-122"/>
              </a:rPr>
              <a:t>bags</a:t>
            </a:r>
            <a:r>
              <a:rPr lang="zh-CN" altLang="en-US" sz="2400" dirty="0" smtClean="0">
                <a:latin typeface="微软雅黑" pitchFamily="34" charset="-122"/>
                <a:ea typeface="微软雅黑" pitchFamily="34" charset="-122"/>
              </a:rPr>
              <a:t>的有效性。如，’</a:t>
            </a:r>
            <a:r>
              <a:rPr lang="en-US" altLang="zh-CN" sz="2400" dirty="0" smtClean="0">
                <a:latin typeface="微软雅黑" pitchFamily="34" charset="-122"/>
                <a:ea typeface="微软雅黑" pitchFamily="34" charset="-122"/>
              </a:rPr>
              <a:t>c=COGROUP  a  BY ….,b  BY …..’</a:t>
            </a:r>
            <a:r>
              <a:rPr lang="zh-CN" altLang="en-US" sz="2400" dirty="0" smtClean="0">
                <a:latin typeface="微软雅黑" pitchFamily="34" charset="-122"/>
                <a:ea typeface="微软雅黑" pitchFamily="34" charset="-122"/>
              </a:rPr>
              <a:t>命令，</a:t>
            </a:r>
            <a:r>
              <a:rPr lang="en-US" altLang="zh-CN" sz="2400" dirty="0" smtClean="0">
                <a:latin typeface="微软雅黑" pitchFamily="34" charset="-122"/>
                <a:ea typeface="微软雅黑" pitchFamily="34" charset="-122"/>
              </a:rPr>
              <a:t>pig</a:t>
            </a:r>
            <a:r>
              <a:rPr lang="zh-CN" altLang="en-US" sz="2400" dirty="0" smtClean="0">
                <a:latin typeface="微软雅黑" pitchFamily="34" charset="-122"/>
                <a:ea typeface="微软雅黑" pitchFamily="34" charset="-122"/>
              </a:rPr>
              <a:t>会检验</a:t>
            </a:r>
            <a:r>
              <a:rPr lang="en-US" altLang="zh-CN" sz="2400" dirty="0" smtClean="0">
                <a:latin typeface="微软雅黑" pitchFamily="34" charset="-122"/>
                <a:ea typeface="微软雅黑" pitchFamily="34" charset="-122"/>
              </a:rPr>
              <a:t>a</a:t>
            </a:r>
            <a:r>
              <a:rPr lang="zh-CN" altLang="en-US" sz="2400" dirty="0" smtClean="0">
                <a:latin typeface="微软雅黑" pitchFamily="34" charset="-122"/>
                <a:ea typeface="微软雅黑" pitchFamily="34" charset="-122"/>
              </a:rPr>
              <a:t>和</a:t>
            </a:r>
            <a:r>
              <a:rPr lang="en-US" altLang="zh-CN" sz="2400" dirty="0" smtClean="0">
                <a:latin typeface="微软雅黑" pitchFamily="34" charset="-122"/>
                <a:ea typeface="微软雅黑" pitchFamily="34" charset="-122"/>
              </a:rPr>
              <a:t>b</a:t>
            </a:r>
            <a:r>
              <a:rPr lang="zh-CN" altLang="en-US" sz="2400" dirty="0" smtClean="0">
                <a:latin typeface="微软雅黑" pitchFamily="34" charset="-122"/>
                <a:ea typeface="微软雅黑" pitchFamily="34" charset="-122"/>
              </a:rPr>
              <a:t>两个</a:t>
            </a:r>
            <a:r>
              <a:rPr lang="en-US" altLang="zh-CN" sz="2400" dirty="0" smtClean="0">
                <a:latin typeface="微软雅黑" pitchFamily="34" charset="-122"/>
                <a:ea typeface="微软雅黑" pitchFamily="34" charset="-122"/>
              </a:rPr>
              <a:t>bags</a:t>
            </a:r>
            <a:r>
              <a:rPr lang="zh-CN" altLang="en-US" sz="2400" dirty="0" smtClean="0">
                <a:latin typeface="微软雅黑" pitchFamily="34" charset="-122"/>
                <a:ea typeface="微软雅黑" pitchFamily="34" charset="-122"/>
              </a:rPr>
              <a:t>是否已经被定义，逻辑计划构建过程具有递归性和依赖性，上例说明，</a:t>
            </a:r>
            <a:r>
              <a:rPr lang="en-US" altLang="zh-CN" sz="2400" dirty="0" smtClean="0">
                <a:latin typeface="微软雅黑" pitchFamily="34" charset="-122"/>
                <a:ea typeface="微软雅黑" pitchFamily="34" charset="-122"/>
              </a:rPr>
              <a:t>c</a:t>
            </a:r>
            <a:r>
              <a:rPr lang="zh-CN" altLang="en-US" sz="2400" dirty="0" smtClean="0">
                <a:latin typeface="微软雅黑" pitchFamily="34" charset="-122"/>
                <a:ea typeface="微软雅黑" pitchFamily="34" charset="-122"/>
              </a:rPr>
              <a:t>的逻辑计划要依赖于</a:t>
            </a:r>
            <a:r>
              <a:rPr lang="en-US" altLang="zh-CN" sz="2400" dirty="0" smtClean="0">
                <a:latin typeface="微软雅黑" pitchFamily="34" charset="-122"/>
                <a:ea typeface="微软雅黑" pitchFamily="34" charset="-122"/>
              </a:rPr>
              <a:t>a</a:t>
            </a:r>
            <a:r>
              <a:rPr lang="zh-CN" altLang="en-US" sz="2400" dirty="0" smtClean="0">
                <a:latin typeface="微软雅黑" pitchFamily="34" charset="-122"/>
                <a:ea typeface="微软雅黑" pitchFamily="34" charset="-122"/>
              </a:rPr>
              <a:t>和</a:t>
            </a:r>
            <a:r>
              <a:rPr lang="en-US" altLang="zh-CN" sz="2400" dirty="0" smtClean="0">
                <a:latin typeface="微软雅黑" pitchFamily="34" charset="-122"/>
                <a:ea typeface="微软雅黑" pitchFamily="34" charset="-122"/>
              </a:rPr>
              <a:t>b</a:t>
            </a:r>
            <a:r>
              <a:rPr lang="zh-CN" altLang="en-US" sz="2400" dirty="0" smtClean="0">
                <a:latin typeface="微软雅黑" pitchFamily="34" charset="-122"/>
                <a:ea typeface="微软雅黑" pitchFamily="34" charset="-122"/>
              </a:rPr>
              <a:t>的逻辑计划，因此只有当</a:t>
            </a:r>
            <a:r>
              <a:rPr lang="en-US" altLang="zh-CN" sz="2400" dirty="0" smtClean="0">
                <a:latin typeface="微软雅黑" pitchFamily="34" charset="-122"/>
                <a:ea typeface="微软雅黑" pitchFamily="34" charset="-122"/>
              </a:rPr>
              <a:t>a</a:t>
            </a:r>
            <a:r>
              <a:rPr lang="zh-CN" altLang="en-US" sz="2400" dirty="0" smtClean="0">
                <a:latin typeface="微软雅黑" pitchFamily="34" charset="-122"/>
                <a:ea typeface="微软雅黑" pitchFamily="34" charset="-122"/>
              </a:rPr>
              <a:t>的逻辑计划和</a:t>
            </a:r>
            <a:r>
              <a:rPr lang="en-US" altLang="zh-CN" sz="2400" dirty="0" smtClean="0">
                <a:latin typeface="微软雅黑" pitchFamily="34" charset="-122"/>
                <a:ea typeface="微软雅黑" pitchFamily="34" charset="-122"/>
              </a:rPr>
              <a:t>b</a:t>
            </a:r>
            <a:r>
              <a:rPr lang="zh-CN" altLang="en-US" sz="2400" dirty="0" smtClean="0">
                <a:latin typeface="微软雅黑" pitchFamily="34" charset="-122"/>
                <a:ea typeface="微软雅黑" pitchFamily="34" charset="-122"/>
              </a:rPr>
              <a:t>的逻辑计划构建完毕才能构建</a:t>
            </a:r>
            <a:r>
              <a:rPr lang="en-US" altLang="zh-CN" sz="2400" dirty="0" smtClean="0">
                <a:latin typeface="微软雅黑" pitchFamily="34" charset="-122"/>
                <a:ea typeface="微软雅黑" pitchFamily="34" charset="-122"/>
              </a:rPr>
              <a:t>c</a:t>
            </a:r>
            <a:r>
              <a:rPr lang="zh-CN" altLang="en-US" sz="2400" dirty="0" smtClean="0">
                <a:latin typeface="微软雅黑" pitchFamily="34" charset="-122"/>
                <a:ea typeface="微软雅黑" pitchFamily="34" charset="-122"/>
              </a:rPr>
              <a:t>的逻辑计划。</a:t>
            </a:r>
          </a:p>
          <a:p>
            <a:pPr>
              <a:lnSpc>
                <a:spcPct val="90000"/>
              </a:lnSpc>
            </a:pPr>
            <a:r>
              <a:rPr lang="en-US" altLang="zh-CN" sz="2400" dirty="0" smtClean="0">
                <a:latin typeface="微软雅黑" pitchFamily="34" charset="-122"/>
                <a:ea typeface="微软雅黑" pitchFamily="34" charset="-122"/>
              </a:rPr>
              <a:t>pig</a:t>
            </a:r>
            <a:r>
              <a:rPr lang="zh-CN" altLang="en-US" sz="2400" dirty="0" smtClean="0">
                <a:latin typeface="微软雅黑" pitchFamily="34" charset="-122"/>
                <a:ea typeface="微软雅黑" pitchFamily="34" charset="-122"/>
              </a:rPr>
              <a:t>解释器对命令进行分析时，会构建一个逻辑执行计划，只是一个处理流程，而没有任何处理过程发生。调用</a:t>
            </a:r>
            <a:r>
              <a:rPr lang="en-US" altLang="zh-CN" sz="2400" dirty="0" smtClean="0">
                <a:latin typeface="微软雅黑" pitchFamily="34" charset="-122"/>
                <a:ea typeface="微软雅黑" pitchFamily="34" charset="-122"/>
              </a:rPr>
              <a:t>STORE</a:t>
            </a:r>
            <a:r>
              <a:rPr lang="zh-CN" altLang="en-US" sz="2400" dirty="0" smtClean="0">
                <a:latin typeface="微软雅黑" pitchFamily="34" charset="-122"/>
                <a:ea typeface="微软雅黑" pitchFamily="34" charset="-122"/>
              </a:rPr>
              <a:t>或</a:t>
            </a:r>
            <a:r>
              <a:rPr lang="en-US" altLang="zh-CN" sz="2400" dirty="0" smtClean="0">
                <a:latin typeface="微软雅黑" pitchFamily="34" charset="-122"/>
                <a:ea typeface="微软雅黑" pitchFamily="34" charset="-122"/>
              </a:rPr>
              <a:t>DUMP</a:t>
            </a:r>
            <a:r>
              <a:rPr lang="zh-CN" altLang="en-US" sz="2400" dirty="0" smtClean="0">
                <a:latin typeface="微软雅黑" pitchFamily="34" charset="-122"/>
                <a:ea typeface="微软雅黑" pitchFamily="34" charset="-122"/>
              </a:rPr>
              <a:t>之后，逻辑计划就被编译成具体的执行计划并被调度执行。这种执行方式有很多好处，比如允许内存管道，再比如跨多个</a:t>
            </a:r>
            <a:r>
              <a:rPr lang="en-US" altLang="zh-CN" sz="2400" dirty="0" smtClean="0">
                <a:latin typeface="微软雅黑" pitchFamily="34" charset="-122"/>
                <a:ea typeface="微软雅黑" pitchFamily="34" charset="-122"/>
              </a:rPr>
              <a:t>pig Latin</a:t>
            </a:r>
            <a:r>
              <a:rPr lang="zh-CN" altLang="en-US" sz="2400" dirty="0" smtClean="0">
                <a:latin typeface="微软雅黑" pitchFamily="34" charset="-122"/>
                <a:ea typeface="微软雅黑" pitchFamily="34" charset="-122"/>
              </a:rPr>
              <a:t>命令的重定序。</a:t>
            </a: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逻辑计划</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4294967295"/>
          </p:nvPr>
        </p:nvSpPr>
        <p:spPr>
          <a:xfrm>
            <a:off x="357158" y="785800"/>
            <a:ext cx="8497887" cy="3733800"/>
          </a:xfrm>
        </p:spPr>
        <p:txBody>
          <a:bodyPr/>
          <a:lstStyle/>
          <a:p>
            <a:pPr>
              <a:lnSpc>
                <a:spcPct val="80000"/>
              </a:lnSpc>
              <a:buFont typeface="Wingdings" pitchFamily="2" charset="2"/>
              <a:buNone/>
            </a:pPr>
            <a:r>
              <a:rPr lang="en-US" altLang="en-US" sz="1800" dirty="0" smtClean="0">
                <a:latin typeface="Times New Roman" pitchFamily="18" charset="0"/>
                <a:ea typeface="黑体" pitchFamily="2" charset="-122"/>
                <a:cs typeface="Times New Roman" pitchFamily="18" charset="0"/>
              </a:rPr>
              <a:t> public static class </a:t>
            </a:r>
            <a:r>
              <a:rPr lang="en-US" altLang="en-US" sz="1800" dirty="0" err="1" smtClean="0">
                <a:latin typeface="Times New Roman" pitchFamily="18" charset="0"/>
                <a:ea typeface="黑体" pitchFamily="2" charset="-122"/>
                <a:cs typeface="Times New Roman" pitchFamily="18" charset="0"/>
              </a:rPr>
              <a:t>IntSumReducer</a:t>
            </a:r>
            <a:r>
              <a:rPr lang="en-US" altLang="en-US" sz="1800" dirty="0" smtClean="0">
                <a:latin typeface="Times New Roman" pitchFamily="18" charset="0"/>
                <a:ea typeface="黑体" pitchFamily="2" charset="-122"/>
                <a:cs typeface="Times New Roman" pitchFamily="18" charset="0"/>
              </a:rPr>
              <a:t> </a:t>
            </a:r>
          </a:p>
          <a:p>
            <a:pPr>
              <a:lnSpc>
                <a:spcPct val="80000"/>
              </a:lnSpc>
              <a:buFont typeface="Wingdings" pitchFamily="2" charset="2"/>
              <a:buNone/>
            </a:pPr>
            <a:r>
              <a:rPr lang="en-US" altLang="en-US" sz="1800" dirty="0" smtClean="0">
                <a:latin typeface="Times New Roman" pitchFamily="18" charset="0"/>
                <a:ea typeface="黑体" pitchFamily="2" charset="-122"/>
                <a:cs typeface="Times New Roman" pitchFamily="18" charset="0"/>
              </a:rPr>
              <a:t>       extends Reducer&lt;</a:t>
            </a:r>
            <a:r>
              <a:rPr lang="en-US" altLang="en-US" sz="1800" dirty="0" err="1" smtClean="0">
                <a:latin typeface="Times New Roman" pitchFamily="18" charset="0"/>
                <a:ea typeface="黑体" pitchFamily="2" charset="-122"/>
                <a:cs typeface="Times New Roman" pitchFamily="18" charset="0"/>
              </a:rPr>
              <a:t>Text,IntWritable,Text,IntWritable</a:t>
            </a:r>
            <a:r>
              <a:rPr lang="en-US" altLang="en-US" sz="1800" dirty="0" smtClean="0">
                <a:latin typeface="Times New Roman" pitchFamily="18" charset="0"/>
                <a:ea typeface="黑体" pitchFamily="2" charset="-122"/>
                <a:cs typeface="Times New Roman" pitchFamily="18" charset="0"/>
              </a:rPr>
              <a:t>&gt; {</a:t>
            </a:r>
          </a:p>
          <a:p>
            <a:pPr>
              <a:lnSpc>
                <a:spcPct val="80000"/>
              </a:lnSpc>
              <a:buFont typeface="Wingdings" pitchFamily="2" charset="2"/>
              <a:buNone/>
            </a:pPr>
            <a:r>
              <a:rPr lang="en-US" altLang="en-US" sz="1800" dirty="0" smtClean="0">
                <a:latin typeface="Times New Roman" pitchFamily="18" charset="0"/>
                <a:ea typeface="黑体" pitchFamily="2" charset="-122"/>
                <a:cs typeface="Times New Roman" pitchFamily="18" charset="0"/>
              </a:rPr>
              <a:t>    private </a:t>
            </a:r>
            <a:r>
              <a:rPr lang="en-US" altLang="en-US" sz="1800" dirty="0" err="1" smtClean="0">
                <a:latin typeface="Times New Roman" pitchFamily="18" charset="0"/>
                <a:ea typeface="黑体" pitchFamily="2" charset="-122"/>
                <a:cs typeface="Times New Roman" pitchFamily="18" charset="0"/>
              </a:rPr>
              <a:t>IntWritable</a:t>
            </a:r>
            <a:r>
              <a:rPr lang="en-US" altLang="en-US" sz="1800" dirty="0" smtClean="0">
                <a:latin typeface="Times New Roman" pitchFamily="18" charset="0"/>
                <a:ea typeface="黑体" pitchFamily="2" charset="-122"/>
                <a:cs typeface="Times New Roman" pitchFamily="18" charset="0"/>
              </a:rPr>
              <a:t> result = new </a:t>
            </a:r>
            <a:r>
              <a:rPr lang="en-US" altLang="en-US" sz="1800" dirty="0" err="1" smtClean="0">
                <a:latin typeface="Times New Roman" pitchFamily="18" charset="0"/>
                <a:ea typeface="黑体" pitchFamily="2" charset="-122"/>
                <a:cs typeface="Times New Roman" pitchFamily="18" charset="0"/>
              </a:rPr>
              <a:t>IntWritable</a:t>
            </a:r>
            <a:r>
              <a:rPr lang="en-US" altLang="en-US" sz="1800" dirty="0" smtClean="0">
                <a:latin typeface="Times New Roman" pitchFamily="18" charset="0"/>
                <a:ea typeface="黑体" pitchFamily="2" charset="-122"/>
                <a:cs typeface="Times New Roman" pitchFamily="18" charset="0"/>
              </a:rPr>
              <a:t>();</a:t>
            </a:r>
          </a:p>
          <a:p>
            <a:pPr>
              <a:lnSpc>
                <a:spcPct val="80000"/>
              </a:lnSpc>
              <a:buFont typeface="Wingdings" pitchFamily="2" charset="2"/>
              <a:buNone/>
            </a:pPr>
            <a:r>
              <a:rPr lang="en-US" altLang="en-US" sz="1800" dirty="0" smtClean="0">
                <a:latin typeface="Times New Roman" pitchFamily="18" charset="0"/>
                <a:ea typeface="黑体" pitchFamily="2" charset="-122"/>
                <a:cs typeface="Times New Roman" pitchFamily="18" charset="0"/>
              </a:rPr>
              <a:t>    public void reduce(Text key, </a:t>
            </a:r>
            <a:r>
              <a:rPr lang="en-US" altLang="en-US" sz="1800" dirty="0" err="1" smtClean="0">
                <a:latin typeface="Times New Roman" pitchFamily="18" charset="0"/>
                <a:ea typeface="黑体" pitchFamily="2" charset="-122"/>
                <a:cs typeface="Times New Roman" pitchFamily="18" charset="0"/>
              </a:rPr>
              <a:t>Iterable</a:t>
            </a:r>
            <a:r>
              <a:rPr lang="en-US" altLang="en-US" sz="1800" dirty="0" smtClean="0">
                <a:latin typeface="Times New Roman" pitchFamily="18" charset="0"/>
                <a:ea typeface="黑体" pitchFamily="2" charset="-122"/>
                <a:cs typeface="Times New Roman" pitchFamily="18" charset="0"/>
              </a:rPr>
              <a:t>&lt;</a:t>
            </a:r>
            <a:r>
              <a:rPr lang="en-US" altLang="en-US" sz="1800" dirty="0" err="1" smtClean="0">
                <a:latin typeface="Times New Roman" pitchFamily="18" charset="0"/>
                <a:ea typeface="黑体" pitchFamily="2" charset="-122"/>
                <a:cs typeface="Times New Roman" pitchFamily="18" charset="0"/>
              </a:rPr>
              <a:t>IntWritable</a:t>
            </a:r>
            <a:r>
              <a:rPr lang="en-US" altLang="en-US" sz="1800" dirty="0" smtClean="0">
                <a:latin typeface="Times New Roman" pitchFamily="18" charset="0"/>
                <a:ea typeface="黑体" pitchFamily="2" charset="-122"/>
                <a:cs typeface="Times New Roman" pitchFamily="18" charset="0"/>
              </a:rPr>
              <a:t>&gt; values, </a:t>
            </a:r>
          </a:p>
          <a:p>
            <a:pPr>
              <a:lnSpc>
                <a:spcPct val="80000"/>
              </a:lnSpc>
              <a:buFont typeface="Wingdings" pitchFamily="2" charset="2"/>
              <a:buNone/>
            </a:pPr>
            <a:r>
              <a:rPr lang="en-US" altLang="en-US" sz="1800" dirty="0" smtClean="0">
                <a:latin typeface="Times New Roman" pitchFamily="18" charset="0"/>
                <a:ea typeface="黑体" pitchFamily="2" charset="-122"/>
                <a:cs typeface="Times New Roman" pitchFamily="18" charset="0"/>
              </a:rPr>
              <a:t>    Context </a:t>
            </a:r>
            <a:r>
              <a:rPr lang="en-US" altLang="en-US" sz="1800" dirty="0" err="1" smtClean="0">
                <a:latin typeface="Times New Roman" pitchFamily="18" charset="0"/>
                <a:ea typeface="黑体" pitchFamily="2" charset="-122"/>
                <a:cs typeface="Times New Roman" pitchFamily="18" charset="0"/>
              </a:rPr>
              <a:t>context</a:t>
            </a:r>
            <a:r>
              <a:rPr lang="en-US" altLang="en-US" sz="1800" dirty="0" smtClean="0">
                <a:latin typeface="Times New Roman" pitchFamily="18" charset="0"/>
                <a:ea typeface="黑体" pitchFamily="2" charset="-122"/>
                <a:cs typeface="Times New Roman" pitchFamily="18" charset="0"/>
              </a:rPr>
              <a:t>  ) throws </a:t>
            </a:r>
            <a:r>
              <a:rPr lang="en-US" altLang="en-US" sz="1800" dirty="0" err="1" smtClean="0">
                <a:latin typeface="Times New Roman" pitchFamily="18" charset="0"/>
                <a:ea typeface="黑体" pitchFamily="2" charset="-122"/>
                <a:cs typeface="Times New Roman" pitchFamily="18" charset="0"/>
              </a:rPr>
              <a:t>IOException</a:t>
            </a:r>
            <a:r>
              <a:rPr lang="en-US" altLang="en-US" sz="1800" dirty="0" smtClean="0">
                <a:latin typeface="Times New Roman" pitchFamily="18" charset="0"/>
                <a:ea typeface="黑体" pitchFamily="2" charset="-122"/>
                <a:cs typeface="Times New Roman" pitchFamily="18" charset="0"/>
              </a:rPr>
              <a:t>, </a:t>
            </a:r>
            <a:r>
              <a:rPr lang="en-US" altLang="en-US" sz="1800" dirty="0" err="1" smtClean="0">
                <a:latin typeface="Times New Roman" pitchFamily="18" charset="0"/>
                <a:ea typeface="黑体" pitchFamily="2" charset="-122"/>
                <a:cs typeface="Times New Roman" pitchFamily="18" charset="0"/>
              </a:rPr>
              <a:t>InterruptedException</a:t>
            </a:r>
            <a:r>
              <a:rPr lang="en-US" altLang="en-US" sz="1800" dirty="0" smtClean="0">
                <a:latin typeface="Times New Roman" pitchFamily="18" charset="0"/>
                <a:ea typeface="黑体" pitchFamily="2" charset="-122"/>
                <a:cs typeface="Times New Roman" pitchFamily="18" charset="0"/>
              </a:rPr>
              <a:t> {</a:t>
            </a:r>
          </a:p>
          <a:p>
            <a:pPr>
              <a:lnSpc>
                <a:spcPct val="80000"/>
              </a:lnSpc>
              <a:buFont typeface="Wingdings" pitchFamily="2" charset="2"/>
              <a:buNone/>
            </a:pPr>
            <a:r>
              <a:rPr lang="en-US" altLang="en-US" sz="1800" dirty="0" smtClean="0">
                <a:latin typeface="Times New Roman" pitchFamily="18" charset="0"/>
                <a:ea typeface="黑体" pitchFamily="2" charset="-122"/>
                <a:cs typeface="Times New Roman" pitchFamily="18" charset="0"/>
              </a:rPr>
              <a:t>      </a:t>
            </a:r>
            <a:r>
              <a:rPr lang="en-US" altLang="en-US" sz="1800" dirty="0" err="1" smtClean="0">
                <a:latin typeface="Times New Roman" pitchFamily="18" charset="0"/>
                <a:ea typeface="黑体" pitchFamily="2" charset="-122"/>
                <a:cs typeface="Times New Roman" pitchFamily="18" charset="0"/>
              </a:rPr>
              <a:t>int</a:t>
            </a:r>
            <a:r>
              <a:rPr lang="en-US" altLang="en-US" sz="1800" dirty="0" smtClean="0">
                <a:latin typeface="Times New Roman" pitchFamily="18" charset="0"/>
                <a:ea typeface="黑体" pitchFamily="2" charset="-122"/>
                <a:cs typeface="Times New Roman" pitchFamily="18" charset="0"/>
              </a:rPr>
              <a:t> sum = 0; for (</a:t>
            </a:r>
            <a:r>
              <a:rPr lang="en-US" altLang="en-US" sz="1800" dirty="0" err="1" smtClean="0">
                <a:latin typeface="Times New Roman" pitchFamily="18" charset="0"/>
                <a:ea typeface="黑体" pitchFamily="2" charset="-122"/>
                <a:cs typeface="Times New Roman" pitchFamily="18" charset="0"/>
              </a:rPr>
              <a:t>IntWritable</a:t>
            </a:r>
            <a:r>
              <a:rPr lang="en-US" altLang="en-US" sz="1800" dirty="0" smtClean="0">
                <a:latin typeface="Times New Roman" pitchFamily="18" charset="0"/>
                <a:ea typeface="黑体" pitchFamily="2" charset="-122"/>
                <a:cs typeface="Times New Roman" pitchFamily="18" charset="0"/>
              </a:rPr>
              <a:t> </a:t>
            </a:r>
            <a:r>
              <a:rPr lang="en-US" altLang="en-US" sz="1800" dirty="0" err="1" smtClean="0">
                <a:latin typeface="Times New Roman" pitchFamily="18" charset="0"/>
                <a:ea typeface="黑体" pitchFamily="2" charset="-122"/>
                <a:cs typeface="Times New Roman" pitchFamily="18" charset="0"/>
              </a:rPr>
              <a:t>val</a:t>
            </a:r>
            <a:r>
              <a:rPr lang="en-US" altLang="en-US" sz="1800" dirty="0" smtClean="0">
                <a:latin typeface="Times New Roman" pitchFamily="18" charset="0"/>
                <a:ea typeface="黑体" pitchFamily="2" charset="-122"/>
                <a:cs typeface="Times New Roman" pitchFamily="18" charset="0"/>
              </a:rPr>
              <a:t> : values) {sum += </a:t>
            </a:r>
            <a:r>
              <a:rPr lang="en-US" altLang="en-US" sz="1800" dirty="0" err="1" smtClean="0">
                <a:latin typeface="Times New Roman" pitchFamily="18" charset="0"/>
                <a:ea typeface="黑体" pitchFamily="2" charset="-122"/>
                <a:cs typeface="Times New Roman" pitchFamily="18" charset="0"/>
              </a:rPr>
              <a:t>val.get</a:t>
            </a:r>
            <a:r>
              <a:rPr lang="en-US" altLang="en-US" sz="1800" dirty="0" smtClean="0">
                <a:latin typeface="Times New Roman" pitchFamily="18" charset="0"/>
                <a:ea typeface="黑体" pitchFamily="2" charset="-122"/>
                <a:cs typeface="Times New Roman" pitchFamily="18" charset="0"/>
              </a:rPr>
              <a:t>();</a:t>
            </a:r>
          </a:p>
          <a:p>
            <a:pPr>
              <a:lnSpc>
                <a:spcPct val="80000"/>
              </a:lnSpc>
              <a:buFont typeface="Wingdings" pitchFamily="2" charset="2"/>
              <a:buNone/>
            </a:pPr>
            <a:r>
              <a:rPr lang="en-US" altLang="en-US" sz="1800" dirty="0" smtClean="0">
                <a:latin typeface="Times New Roman" pitchFamily="18" charset="0"/>
                <a:ea typeface="黑体" pitchFamily="2" charset="-122"/>
                <a:cs typeface="Times New Roman" pitchFamily="18" charset="0"/>
              </a:rPr>
              <a:t>      } </a:t>
            </a:r>
            <a:r>
              <a:rPr lang="en-US" altLang="en-US" sz="1800" dirty="0" err="1" smtClean="0">
                <a:latin typeface="Times New Roman" pitchFamily="18" charset="0"/>
                <a:ea typeface="黑体" pitchFamily="2" charset="-122"/>
                <a:cs typeface="Times New Roman" pitchFamily="18" charset="0"/>
              </a:rPr>
              <a:t>result.set</a:t>
            </a:r>
            <a:r>
              <a:rPr lang="en-US" altLang="en-US" sz="1800" dirty="0" smtClean="0">
                <a:latin typeface="Times New Roman" pitchFamily="18" charset="0"/>
                <a:ea typeface="黑体" pitchFamily="2" charset="-122"/>
                <a:cs typeface="Times New Roman" pitchFamily="18" charset="0"/>
              </a:rPr>
              <a:t>(sum); </a:t>
            </a:r>
            <a:r>
              <a:rPr lang="en-US" altLang="en-US" sz="1800" dirty="0" err="1" smtClean="0">
                <a:latin typeface="Times New Roman" pitchFamily="18" charset="0"/>
                <a:ea typeface="黑体" pitchFamily="2" charset="-122"/>
                <a:cs typeface="Times New Roman" pitchFamily="18" charset="0"/>
              </a:rPr>
              <a:t>context.write</a:t>
            </a:r>
            <a:r>
              <a:rPr lang="en-US" altLang="en-US" sz="1800" dirty="0" smtClean="0">
                <a:latin typeface="Times New Roman" pitchFamily="18" charset="0"/>
                <a:ea typeface="黑体" pitchFamily="2" charset="-122"/>
                <a:cs typeface="Times New Roman" pitchFamily="18" charset="0"/>
              </a:rPr>
              <a:t>(key, result); }}</a:t>
            </a:r>
            <a:endParaRPr lang="zh-CN" altLang="en-US" sz="1800" dirty="0" smtClean="0">
              <a:latin typeface="Times New Roman" pitchFamily="18" charset="0"/>
              <a:ea typeface="黑体" pitchFamily="2" charset="-122"/>
              <a:cs typeface="Times New Roman" pitchFamily="18" charset="0"/>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zh-CN" altLang="en-US" sz="3200" b="1" dirty="0" smtClean="0">
                <a:solidFill>
                  <a:srgbClr val="0070C0"/>
                </a:solidFill>
                <a:latin typeface="Verdana" pitchFamily="34" charset="0"/>
                <a:ea typeface="微软雅黑" pitchFamily="34" charset="-122"/>
                <a:cs typeface="Verdana" pitchFamily="34" charset="0"/>
              </a:rPr>
              <a:t>例子</a:t>
            </a:r>
            <a:r>
              <a:rPr lang="en-US" altLang="zh-CN" sz="3200" b="1" dirty="0" err="1" smtClean="0">
                <a:solidFill>
                  <a:srgbClr val="0070C0"/>
                </a:solidFill>
                <a:latin typeface="Verdana" pitchFamily="34" charset="0"/>
                <a:ea typeface="微软雅黑" pitchFamily="34" charset="-122"/>
                <a:cs typeface="Verdana" pitchFamily="34" charset="0"/>
              </a:rPr>
              <a:t>wordcount</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500034" y="714362"/>
            <a:ext cx="8007350" cy="3458765"/>
          </a:xfrm>
        </p:spPr>
        <p:txBody>
          <a:bodyPr/>
          <a:lstStyle/>
          <a:p>
            <a:r>
              <a:rPr lang="zh-CN" altLang="en-US" sz="2400" dirty="0" smtClean="0">
                <a:latin typeface="微软雅黑" pitchFamily="34" charset="-122"/>
                <a:ea typeface="微软雅黑" pitchFamily="34" charset="-122"/>
              </a:rPr>
              <a:t>当运行在</a:t>
            </a:r>
            <a:r>
              <a:rPr lang="en-US" altLang="zh-CN" sz="2400" dirty="0" err="1" smtClean="0">
                <a:latin typeface="微软雅黑" pitchFamily="34" charset="-122"/>
                <a:ea typeface="微软雅黑" pitchFamily="34" charset="-122"/>
              </a:rPr>
              <a:t>hadoop</a:t>
            </a:r>
            <a:r>
              <a:rPr lang="zh-CN" altLang="en-US" sz="2400" dirty="0" smtClean="0">
                <a:latin typeface="微软雅黑" pitchFamily="34" charset="-122"/>
                <a:ea typeface="微软雅黑" pitchFamily="34" charset="-122"/>
              </a:rPr>
              <a:t>模式下时，需要告诉</a:t>
            </a:r>
            <a:r>
              <a:rPr lang="en-US" altLang="zh-CN" sz="2400" dirty="0" smtClean="0">
                <a:latin typeface="微软雅黑" pitchFamily="34" charset="-122"/>
                <a:ea typeface="微软雅黑" pitchFamily="34" charset="-122"/>
              </a:rPr>
              <a:t>pig</a:t>
            </a:r>
            <a:r>
              <a:rPr lang="zh-CN" altLang="en-US" sz="2400" dirty="0" smtClean="0">
                <a:latin typeface="微软雅黑" pitchFamily="34" charset="-122"/>
                <a:ea typeface="微软雅黑" pitchFamily="34" charset="-122"/>
              </a:rPr>
              <a:t>对于每一个</a:t>
            </a:r>
            <a:r>
              <a:rPr lang="en-US" altLang="zh-CN" sz="2400" dirty="0" smtClean="0">
                <a:latin typeface="微软雅黑" pitchFamily="34" charset="-122"/>
                <a:ea typeface="微软雅黑" pitchFamily="34" charset="-122"/>
              </a:rPr>
              <a:t>job</a:t>
            </a:r>
            <a:r>
              <a:rPr lang="zh-CN" altLang="en-US" sz="2400" dirty="0" smtClean="0">
                <a:latin typeface="微软雅黑" pitchFamily="34" charset="-122"/>
                <a:ea typeface="微软雅黑" pitchFamily="34" charset="-122"/>
              </a:rPr>
              <a:t>要多少个</a:t>
            </a:r>
            <a:r>
              <a:rPr lang="en-US" altLang="zh-CN" sz="2400" dirty="0" smtClean="0">
                <a:latin typeface="微软雅黑" pitchFamily="34" charset="-122"/>
                <a:ea typeface="微软雅黑" pitchFamily="34" charset="-122"/>
              </a:rPr>
              <a:t>reducer</a:t>
            </a:r>
            <a:r>
              <a:rPr lang="zh-CN" altLang="en-US" sz="2400" dirty="0" smtClean="0">
                <a:latin typeface="微软雅黑" pitchFamily="34" charset="-122"/>
                <a:ea typeface="微软雅黑" pitchFamily="34" charset="-122"/>
              </a:rPr>
              <a:t>。需要通过</a:t>
            </a:r>
            <a:r>
              <a:rPr lang="en-US" altLang="zh-CN" sz="2400" dirty="0" smtClean="0">
                <a:latin typeface="微软雅黑" pitchFamily="34" charset="-122"/>
                <a:ea typeface="微软雅黑" pitchFamily="34" charset="-122"/>
              </a:rPr>
              <a:t>PARALLEL</a:t>
            </a:r>
            <a:r>
              <a:rPr lang="zh-CN" altLang="en-US" sz="2400" dirty="0" smtClean="0">
                <a:latin typeface="微软雅黑" pitchFamily="34" charset="-122"/>
                <a:ea typeface="微软雅黑" pitchFamily="34" charset="-122"/>
              </a:rPr>
              <a:t>来为一些 操作设置。这些操作有（</a:t>
            </a:r>
            <a:r>
              <a:rPr lang="en-US" altLang="zh-CN" sz="2400" dirty="0" smtClean="0">
                <a:latin typeface="微软雅黑" pitchFamily="34" charset="-122"/>
                <a:ea typeface="微软雅黑" pitchFamily="34" charset="-122"/>
              </a:rPr>
              <a:t>GROUP</a:t>
            </a: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COGROUP</a:t>
            </a:r>
            <a:r>
              <a:rPr lang="zh-CN" altLang="en-US" sz="2400" dirty="0" smtClean="0">
                <a:latin typeface="微软雅黑" pitchFamily="34" charset="-122"/>
                <a:ea typeface="微软雅黑" pitchFamily="34" charset="-122"/>
              </a:rPr>
              <a:t> ， </a:t>
            </a:r>
            <a:r>
              <a:rPr lang="en-US" altLang="zh-CN" sz="2400" dirty="0" smtClean="0">
                <a:latin typeface="微软雅黑" pitchFamily="34" charset="-122"/>
                <a:ea typeface="微软雅黑" pitchFamily="34" charset="-122"/>
              </a:rPr>
              <a:t>JOIN, CROSS </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DISTINCT </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ORDER</a:t>
            </a:r>
            <a:r>
              <a:rPr lang="zh-CN" altLang="en-US" sz="2400" dirty="0" smtClean="0">
                <a:latin typeface="微软雅黑" pitchFamily="34" charset="-122"/>
                <a:ea typeface="微软雅黑" pitchFamily="34" charset="-122"/>
              </a:rPr>
              <a:t>），处理一个大的数据时，设置</a:t>
            </a:r>
            <a:r>
              <a:rPr lang="en-US" altLang="zh-CN" sz="2400" dirty="0" smtClean="0">
                <a:latin typeface="微软雅黑" pitchFamily="34" charset="-122"/>
                <a:ea typeface="微软雅黑" pitchFamily="34" charset="-122"/>
              </a:rPr>
              <a:t>reducer</a:t>
            </a:r>
            <a:r>
              <a:rPr lang="zh-CN" altLang="en-US" sz="2400" dirty="0" smtClean="0">
                <a:latin typeface="微软雅黑" pitchFamily="34" charset="-122"/>
                <a:ea typeface="微软雅黑" pitchFamily="34" charset="-122"/>
              </a:rPr>
              <a:t>的个数是很重要的。</a:t>
            </a:r>
          </a:p>
          <a:p>
            <a:r>
              <a:rPr lang="zh-CN" altLang="en-US" sz="2400" dirty="0" smtClean="0">
                <a:latin typeface="微软雅黑" pitchFamily="34" charset="-122"/>
                <a:ea typeface="微软雅黑" pitchFamily="34" charset="-122"/>
              </a:rPr>
              <a:t>例：</a:t>
            </a:r>
            <a:r>
              <a:rPr lang="en-US" altLang="zh-CN" sz="2400" dirty="0" err="1" smtClean="0">
                <a:latin typeface="微软雅黑" pitchFamily="34" charset="-122"/>
                <a:ea typeface="微软雅黑" pitchFamily="34" charset="-122"/>
              </a:rPr>
              <a:t>grouped_records</a:t>
            </a:r>
            <a:r>
              <a:rPr lang="en-US" altLang="zh-CN" sz="2400" dirty="0" smtClean="0">
                <a:latin typeface="微软雅黑" pitchFamily="34" charset="-122"/>
                <a:ea typeface="微软雅黑" pitchFamily="34" charset="-122"/>
              </a:rPr>
              <a:t> = GROUP records BY year PARALLEL 30;</a:t>
            </a:r>
          </a:p>
        </p:txBody>
      </p:sp>
      <p:sp>
        <p:nvSpPr>
          <p:cNvPr id="5"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 Parallelism</a:t>
            </a:r>
            <a:endParaRPr lang="zh-CN" altLang="en-US" sz="3200" b="1" dirty="0" smtClean="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285720" y="699542"/>
            <a:ext cx="8618538" cy="4054079"/>
          </a:xfrm>
        </p:spPr>
        <p:txBody>
          <a:bodyPr/>
          <a:lstStyle/>
          <a:p>
            <a:pPr>
              <a:lnSpc>
                <a:spcPct val="90000"/>
              </a:lnSpc>
              <a:buFont typeface="Wingdings" pitchFamily="2" charset="2"/>
              <a:buNone/>
            </a:pPr>
            <a:r>
              <a:rPr lang="zh-CN" altLang="en-US" sz="1800" dirty="0" smtClean="0">
                <a:latin typeface="微软雅黑" pitchFamily="34" charset="-122"/>
                <a:ea typeface="微软雅黑" pitchFamily="34" charset="-122"/>
              </a:rPr>
              <a:t>例如：	</a:t>
            </a:r>
            <a:r>
              <a:rPr lang="en-US" altLang="zh-CN" sz="1800" dirty="0" smtClean="0">
                <a:latin typeface="微软雅黑" pitchFamily="34" charset="-122"/>
                <a:ea typeface="微软雅黑" pitchFamily="34" charset="-122"/>
              </a:rPr>
              <a:t>-- max_temp_param.pig</a:t>
            </a:r>
          </a:p>
          <a:p>
            <a:pPr>
              <a:lnSpc>
                <a:spcPct val="90000"/>
              </a:lnSpc>
              <a:buFont typeface="Wingdings" pitchFamily="2" charset="2"/>
              <a:buNone/>
            </a:pPr>
            <a:r>
              <a:rPr lang="en-US" altLang="zh-CN" sz="1800" dirty="0" smtClean="0">
                <a:latin typeface="微软雅黑" pitchFamily="34" charset="-122"/>
                <a:ea typeface="微软雅黑" pitchFamily="34" charset="-122"/>
              </a:rPr>
              <a:t>	records = LOAD '$input' AS (</a:t>
            </a:r>
            <a:r>
              <a:rPr lang="en-US" altLang="zh-CN" sz="1800" dirty="0" err="1" smtClean="0">
                <a:latin typeface="微软雅黑" pitchFamily="34" charset="-122"/>
                <a:ea typeface="微软雅黑" pitchFamily="34" charset="-122"/>
              </a:rPr>
              <a:t>year:chararray</a:t>
            </a: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temperature:int</a:t>
            </a: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quality:int</a:t>
            </a:r>
            <a:r>
              <a:rPr lang="en-US" altLang="zh-CN" sz="1800" dirty="0" smtClean="0">
                <a:latin typeface="微软雅黑" pitchFamily="34" charset="-122"/>
                <a:ea typeface="微软雅黑" pitchFamily="34" charset="-122"/>
              </a:rPr>
              <a:t>);</a:t>
            </a:r>
          </a:p>
          <a:p>
            <a:pPr>
              <a:lnSpc>
                <a:spcPct val="90000"/>
              </a:lnSpc>
              <a:buFont typeface="Wingdings" pitchFamily="2" charset="2"/>
              <a:buNone/>
            </a:pP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filtered_records</a:t>
            </a:r>
            <a:r>
              <a:rPr lang="en-US" altLang="zh-CN" sz="1800" dirty="0" smtClean="0">
                <a:latin typeface="微软雅黑" pitchFamily="34" charset="-122"/>
                <a:ea typeface="微软雅黑" pitchFamily="34" charset="-122"/>
              </a:rPr>
              <a:t> = FILTER records BY temperature != 9999 AND</a:t>
            </a:r>
          </a:p>
          <a:p>
            <a:pPr>
              <a:lnSpc>
                <a:spcPct val="90000"/>
              </a:lnSpc>
              <a:buFont typeface="Wingdings" pitchFamily="2" charset="2"/>
              <a:buNone/>
            </a:pPr>
            <a:r>
              <a:rPr lang="en-US" altLang="zh-CN" sz="1800" dirty="0" smtClean="0">
                <a:latin typeface="微软雅黑" pitchFamily="34" charset="-122"/>
                <a:ea typeface="微软雅黑" pitchFamily="34" charset="-122"/>
              </a:rPr>
              <a:t>	(quality == 0 OR quality == 1 OR quality == 4 OR quality == 5 OR quality == 9);</a:t>
            </a:r>
          </a:p>
          <a:p>
            <a:pPr>
              <a:lnSpc>
                <a:spcPct val="90000"/>
              </a:lnSpc>
              <a:buFont typeface="Wingdings" pitchFamily="2" charset="2"/>
              <a:buNone/>
            </a:pP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grouped_records</a:t>
            </a:r>
            <a:r>
              <a:rPr lang="en-US" altLang="zh-CN" sz="1800" dirty="0" smtClean="0">
                <a:latin typeface="微软雅黑" pitchFamily="34" charset="-122"/>
                <a:ea typeface="微软雅黑" pitchFamily="34" charset="-122"/>
              </a:rPr>
              <a:t> = GROUP </a:t>
            </a:r>
            <a:r>
              <a:rPr lang="en-US" altLang="zh-CN" sz="1800" dirty="0" err="1" smtClean="0">
                <a:latin typeface="微软雅黑" pitchFamily="34" charset="-122"/>
                <a:ea typeface="微软雅黑" pitchFamily="34" charset="-122"/>
              </a:rPr>
              <a:t>filtered_records</a:t>
            </a:r>
            <a:r>
              <a:rPr lang="en-US" altLang="zh-CN" sz="1800" dirty="0" smtClean="0">
                <a:latin typeface="微软雅黑" pitchFamily="34" charset="-122"/>
                <a:ea typeface="微软雅黑" pitchFamily="34" charset="-122"/>
              </a:rPr>
              <a:t> BY year;</a:t>
            </a:r>
          </a:p>
          <a:p>
            <a:pPr>
              <a:lnSpc>
                <a:spcPct val="90000"/>
              </a:lnSpc>
              <a:buFont typeface="Wingdings" pitchFamily="2" charset="2"/>
              <a:buNone/>
            </a:pP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max_temp</a:t>
            </a:r>
            <a:r>
              <a:rPr lang="en-US" altLang="zh-CN" sz="1800" dirty="0" smtClean="0">
                <a:latin typeface="微软雅黑" pitchFamily="34" charset="-122"/>
                <a:ea typeface="微软雅黑" pitchFamily="34" charset="-122"/>
              </a:rPr>
              <a:t> = FOREACH </a:t>
            </a:r>
            <a:r>
              <a:rPr lang="en-US" altLang="zh-CN" sz="1800" dirty="0" err="1" smtClean="0">
                <a:latin typeface="微软雅黑" pitchFamily="34" charset="-122"/>
                <a:ea typeface="微软雅黑" pitchFamily="34" charset="-122"/>
              </a:rPr>
              <a:t>grouped_records</a:t>
            </a:r>
            <a:r>
              <a:rPr lang="en-US" altLang="zh-CN" sz="1800" dirty="0" smtClean="0">
                <a:latin typeface="微软雅黑" pitchFamily="34" charset="-122"/>
                <a:ea typeface="微软雅黑" pitchFamily="34" charset="-122"/>
              </a:rPr>
              <a:t> GENERATE group,</a:t>
            </a:r>
          </a:p>
          <a:p>
            <a:pPr>
              <a:lnSpc>
                <a:spcPct val="90000"/>
              </a:lnSpc>
              <a:buFont typeface="Wingdings" pitchFamily="2" charset="2"/>
              <a:buNone/>
            </a:pPr>
            <a:r>
              <a:rPr lang="en-US" altLang="zh-CN" sz="1800" dirty="0" smtClean="0">
                <a:latin typeface="微软雅黑" pitchFamily="34" charset="-122"/>
                <a:ea typeface="微软雅黑" pitchFamily="34" charset="-122"/>
              </a:rPr>
              <a:t>	MAX(</a:t>
            </a:r>
            <a:r>
              <a:rPr lang="en-US" altLang="zh-CN" sz="1800" dirty="0" err="1" smtClean="0">
                <a:latin typeface="微软雅黑" pitchFamily="34" charset="-122"/>
                <a:ea typeface="微软雅黑" pitchFamily="34" charset="-122"/>
              </a:rPr>
              <a:t>filtered_records.temperature</a:t>
            </a:r>
            <a:r>
              <a:rPr lang="en-US" altLang="zh-CN" sz="1800" dirty="0" smtClean="0">
                <a:latin typeface="微软雅黑" pitchFamily="34" charset="-122"/>
                <a:ea typeface="微软雅黑" pitchFamily="34" charset="-122"/>
              </a:rPr>
              <a:t>);</a:t>
            </a:r>
          </a:p>
          <a:p>
            <a:pPr>
              <a:lnSpc>
                <a:spcPct val="90000"/>
              </a:lnSpc>
              <a:buFont typeface="Wingdings" pitchFamily="2" charset="2"/>
              <a:buNone/>
            </a:pPr>
            <a:r>
              <a:rPr lang="en-US" altLang="zh-CN" sz="1800" dirty="0" smtClean="0">
                <a:latin typeface="微软雅黑" pitchFamily="34" charset="-122"/>
                <a:ea typeface="微软雅黑" pitchFamily="34" charset="-122"/>
              </a:rPr>
              <a:t>	STORE </a:t>
            </a:r>
            <a:r>
              <a:rPr lang="en-US" altLang="zh-CN" sz="1800" dirty="0" err="1" smtClean="0">
                <a:latin typeface="微软雅黑" pitchFamily="34" charset="-122"/>
                <a:ea typeface="微软雅黑" pitchFamily="34" charset="-122"/>
              </a:rPr>
              <a:t>max_temp</a:t>
            </a:r>
            <a:r>
              <a:rPr lang="en-US" altLang="zh-CN" sz="1800" dirty="0" smtClean="0">
                <a:latin typeface="微软雅黑" pitchFamily="34" charset="-122"/>
                <a:ea typeface="微软雅黑" pitchFamily="34" charset="-122"/>
              </a:rPr>
              <a:t> into '$output‘;</a:t>
            </a:r>
          </a:p>
          <a:p>
            <a:pPr>
              <a:lnSpc>
                <a:spcPct val="90000"/>
              </a:lnSpc>
              <a:buFont typeface="Wingdings" pitchFamily="2" charset="2"/>
              <a:buNone/>
            </a:pPr>
            <a:r>
              <a:rPr lang="zh-CN" altLang="en-US" sz="1800" dirty="0" smtClean="0">
                <a:latin typeface="微软雅黑" pitchFamily="34" charset="-122"/>
                <a:ea typeface="微软雅黑" pitchFamily="34" charset="-122"/>
              </a:rPr>
              <a:t>    指定参数，使用</a:t>
            </a:r>
            <a:r>
              <a:rPr lang="en-US" altLang="zh-CN" sz="1800" dirty="0" smtClean="0">
                <a:latin typeface="微软雅黑" pitchFamily="34" charset="-122"/>
                <a:ea typeface="微软雅黑" pitchFamily="34" charset="-122"/>
              </a:rPr>
              <a:t>–PARAM % pig \</a:t>
            </a:r>
          </a:p>
          <a:p>
            <a:pPr>
              <a:lnSpc>
                <a:spcPct val="90000"/>
              </a:lnSpc>
              <a:buFont typeface="Wingdings" pitchFamily="2" charset="2"/>
              <a:buNone/>
            </a:pP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param</a:t>
            </a:r>
            <a:r>
              <a:rPr lang="en-US" altLang="zh-CN" sz="1800" dirty="0" smtClean="0">
                <a:latin typeface="微软雅黑" pitchFamily="34" charset="-122"/>
                <a:ea typeface="微软雅黑" pitchFamily="34" charset="-122"/>
              </a:rPr>
              <a:t> input=/user/tom/input/</a:t>
            </a:r>
            <a:r>
              <a:rPr lang="en-US" altLang="zh-CN" sz="1800" dirty="0" err="1" smtClean="0">
                <a:latin typeface="微软雅黑" pitchFamily="34" charset="-122"/>
                <a:ea typeface="微软雅黑" pitchFamily="34" charset="-122"/>
              </a:rPr>
              <a:t>ncdc</a:t>
            </a:r>
            <a:r>
              <a:rPr lang="en-US" altLang="zh-CN" sz="1800" dirty="0" smtClean="0">
                <a:latin typeface="微软雅黑" pitchFamily="34" charset="-122"/>
                <a:ea typeface="微软雅黑" pitchFamily="34" charset="-122"/>
              </a:rPr>
              <a:t>/micro-tab/sample.txt \</a:t>
            </a:r>
          </a:p>
          <a:p>
            <a:pPr>
              <a:lnSpc>
                <a:spcPct val="90000"/>
              </a:lnSpc>
              <a:buFont typeface="Wingdings" pitchFamily="2" charset="2"/>
              <a:buNone/>
            </a:pP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param</a:t>
            </a:r>
            <a:r>
              <a:rPr lang="en-US" altLang="zh-CN" sz="1800" dirty="0" smtClean="0">
                <a:latin typeface="微软雅黑" pitchFamily="34" charset="-122"/>
                <a:ea typeface="微软雅黑" pitchFamily="34" charset="-122"/>
              </a:rPr>
              <a:t> output=/</a:t>
            </a:r>
            <a:r>
              <a:rPr lang="en-US" altLang="zh-CN" sz="1800" dirty="0" err="1" smtClean="0">
                <a:latin typeface="微软雅黑" pitchFamily="34" charset="-122"/>
                <a:ea typeface="微软雅黑" pitchFamily="34" charset="-122"/>
              </a:rPr>
              <a:t>tmp</a:t>
            </a:r>
            <a:r>
              <a:rPr lang="en-US" altLang="zh-CN" sz="1800" dirty="0" smtClean="0">
                <a:latin typeface="微软雅黑" pitchFamily="34" charset="-122"/>
                <a:ea typeface="微软雅黑" pitchFamily="34" charset="-122"/>
              </a:rPr>
              <a:t>/out \</a:t>
            </a:r>
          </a:p>
          <a:p>
            <a:pPr>
              <a:lnSpc>
                <a:spcPct val="90000"/>
              </a:lnSpc>
              <a:buFont typeface="Wingdings" pitchFamily="2" charset="2"/>
              <a:buNone/>
            </a:pP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src</a:t>
            </a:r>
            <a:r>
              <a:rPr lang="en-US" altLang="zh-CN" sz="1800" dirty="0" smtClean="0">
                <a:latin typeface="微软雅黑" pitchFamily="34" charset="-122"/>
                <a:ea typeface="微软雅黑" pitchFamily="34" charset="-122"/>
              </a:rPr>
              <a:t>/main/ch11/pig/max_temp_param.pig</a:t>
            </a:r>
          </a:p>
          <a:p>
            <a:pPr>
              <a:lnSpc>
                <a:spcPct val="90000"/>
              </a:lnSpc>
              <a:buFont typeface="Wingdings" pitchFamily="2" charset="2"/>
              <a:buNone/>
            </a:pPr>
            <a:r>
              <a:rPr lang="zh-CN" altLang="en-US" sz="1800" dirty="0" smtClean="0">
                <a:latin typeface="微软雅黑" pitchFamily="34" charset="-122"/>
                <a:ea typeface="微软雅黑" pitchFamily="34" charset="-122"/>
              </a:rPr>
              <a:t>参数写入文件，通过参数</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param_fileopin</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传给</a:t>
            </a:r>
            <a:r>
              <a:rPr lang="en-US" altLang="zh-CN" sz="1800" dirty="0" smtClean="0">
                <a:latin typeface="微软雅黑" pitchFamily="34" charset="-122"/>
                <a:ea typeface="微软雅黑" pitchFamily="34" charset="-122"/>
              </a:rPr>
              <a:t>pig</a:t>
            </a:r>
            <a:r>
              <a:rPr lang="zh-CN" altLang="en-US" sz="1800" dirty="0" smtClean="0">
                <a:latin typeface="微软雅黑" pitchFamily="34" charset="-122"/>
                <a:ea typeface="微软雅黑" pitchFamily="34" charset="-122"/>
              </a:rPr>
              <a:t>。</a:t>
            </a:r>
          </a:p>
          <a:p>
            <a:pPr>
              <a:lnSpc>
                <a:spcPct val="90000"/>
              </a:lnSpc>
              <a:buFont typeface="Wingdings" pitchFamily="2" charset="2"/>
              <a:buNone/>
            </a:pPr>
            <a:r>
              <a:rPr lang="zh-CN" altLang="en-US" sz="1800" dirty="0" smtClean="0">
                <a:latin typeface="微软雅黑" pitchFamily="34" charset="-122"/>
                <a:ea typeface="微软雅黑" pitchFamily="34" charset="-122"/>
              </a:rPr>
              <a:t>	</a:t>
            </a:r>
          </a:p>
          <a:p>
            <a:pPr>
              <a:lnSpc>
                <a:spcPct val="90000"/>
              </a:lnSpc>
              <a:buFont typeface="Wingdings" pitchFamily="2" charset="2"/>
              <a:buNone/>
            </a:pPr>
            <a:endParaRPr lang="en-US" altLang="zh-CN" sz="1800" dirty="0" smtClean="0">
              <a:latin typeface="微软雅黑" pitchFamily="34" charset="-122"/>
              <a:ea typeface="微软雅黑" pitchFamily="34" charset="-122"/>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 Parallelism</a:t>
            </a:r>
            <a:endParaRPr lang="zh-CN" altLang="en-US" sz="3200" b="1" dirty="0" smtClean="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428596" y="769144"/>
            <a:ext cx="8424862" cy="3602806"/>
          </a:xfrm>
        </p:spPr>
        <p:txBody>
          <a:bodyPr/>
          <a:lstStyle/>
          <a:p>
            <a:pPr>
              <a:buFont typeface="Wingdings" pitchFamily="2" charset="2"/>
              <a:buNone/>
            </a:pPr>
            <a:r>
              <a:rPr lang="en-US" altLang="zh-CN" sz="1800" dirty="0" smtClean="0">
                <a:latin typeface="微软雅黑" pitchFamily="34" charset="-122"/>
                <a:ea typeface="微软雅黑" pitchFamily="34" charset="-122"/>
              </a:rPr>
              <a:t># Input file</a:t>
            </a:r>
          </a:p>
          <a:p>
            <a:pPr>
              <a:buFont typeface="Wingdings" pitchFamily="2" charset="2"/>
              <a:buNone/>
            </a:pPr>
            <a:r>
              <a:rPr lang="en-US" altLang="zh-CN" sz="1800" dirty="0" smtClean="0">
                <a:latin typeface="微软雅黑" pitchFamily="34" charset="-122"/>
                <a:ea typeface="微软雅黑" pitchFamily="34" charset="-122"/>
              </a:rPr>
              <a:t>input=/user/tom/input/</a:t>
            </a:r>
            <a:r>
              <a:rPr lang="en-US" altLang="zh-CN" sz="1800" dirty="0" err="1" smtClean="0">
                <a:latin typeface="微软雅黑" pitchFamily="34" charset="-122"/>
                <a:ea typeface="微软雅黑" pitchFamily="34" charset="-122"/>
              </a:rPr>
              <a:t>ncdc</a:t>
            </a:r>
            <a:r>
              <a:rPr lang="en-US" altLang="zh-CN" sz="1800" dirty="0" smtClean="0">
                <a:latin typeface="微软雅黑" pitchFamily="34" charset="-122"/>
                <a:ea typeface="微软雅黑" pitchFamily="34" charset="-122"/>
              </a:rPr>
              <a:t>/micro-tab/sample.txt</a:t>
            </a:r>
          </a:p>
          <a:p>
            <a:pPr>
              <a:buFont typeface="Wingdings" pitchFamily="2" charset="2"/>
              <a:buNone/>
            </a:pPr>
            <a:r>
              <a:rPr lang="en-US" altLang="zh-CN" sz="1800" dirty="0" smtClean="0">
                <a:latin typeface="微软雅黑" pitchFamily="34" charset="-122"/>
                <a:ea typeface="微软雅黑" pitchFamily="34" charset="-122"/>
              </a:rPr>
              <a:t># Output file</a:t>
            </a:r>
          </a:p>
          <a:p>
            <a:pPr>
              <a:buFont typeface="Wingdings" pitchFamily="2" charset="2"/>
              <a:buNone/>
            </a:pPr>
            <a:r>
              <a:rPr lang="en-US" altLang="zh-CN" sz="1800" dirty="0" smtClean="0">
                <a:latin typeface="微软雅黑" pitchFamily="34" charset="-122"/>
                <a:ea typeface="微软雅黑" pitchFamily="34" charset="-122"/>
              </a:rPr>
              <a:t>output=/</a:t>
            </a:r>
            <a:r>
              <a:rPr lang="en-US" altLang="zh-CN" sz="1800" dirty="0" err="1" smtClean="0">
                <a:latin typeface="微软雅黑" pitchFamily="34" charset="-122"/>
                <a:ea typeface="微软雅黑" pitchFamily="34" charset="-122"/>
              </a:rPr>
              <a:t>tmp</a:t>
            </a:r>
            <a:r>
              <a:rPr lang="en-US" altLang="zh-CN" sz="1800" dirty="0" smtClean="0">
                <a:latin typeface="微软雅黑" pitchFamily="34" charset="-122"/>
                <a:ea typeface="微软雅黑" pitchFamily="34" charset="-122"/>
              </a:rPr>
              <a:t>/out</a:t>
            </a:r>
          </a:p>
          <a:p>
            <a:pPr>
              <a:buFont typeface="Wingdings" pitchFamily="2" charset="2"/>
              <a:buNone/>
            </a:pPr>
            <a:r>
              <a:rPr lang="en-US" altLang="zh-CN" sz="1800" dirty="0" smtClean="0">
                <a:latin typeface="微软雅黑" pitchFamily="34" charset="-122"/>
                <a:ea typeface="微软雅黑" pitchFamily="34" charset="-122"/>
              </a:rPr>
              <a:t>The </a:t>
            </a:r>
            <a:r>
              <a:rPr lang="en-US" altLang="zh-CN" sz="1800" i="1" dirty="0" smtClean="0">
                <a:latin typeface="微软雅黑" pitchFamily="34" charset="-122"/>
                <a:ea typeface="微软雅黑" pitchFamily="34" charset="-122"/>
              </a:rPr>
              <a:t>pig </a:t>
            </a:r>
            <a:r>
              <a:rPr lang="en-US" altLang="zh-CN" sz="1800" dirty="0" smtClean="0">
                <a:latin typeface="微软雅黑" pitchFamily="34" charset="-122"/>
                <a:ea typeface="微软雅黑" pitchFamily="34" charset="-122"/>
              </a:rPr>
              <a:t>invocation then becomes:</a:t>
            </a:r>
          </a:p>
          <a:p>
            <a:pPr>
              <a:buFont typeface="Wingdings" pitchFamily="2" charset="2"/>
              <a:buNone/>
            </a:pPr>
            <a:r>
              <a:rPr lang="en-US" altLang="zh-CN" sz="1800" dirty="0" smtClean="0">
                <a:latin typeface="微软雅黑" pitchFamily="34" charset="-122"/>
                <a:ea typeface="微软雅黑" pitchFamily="34" charset="-122"/>
              </a:rPr>
              <a:t>% pig \</a:t>
            </a:r>
          </a:p>
          <a:p>
            <a:pPr>
              <a:buFont typeface="Wingdings" pitchFamily="2" charset="2"/>
              <a:buNone/>
            </a:pP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param_file</a:t>
            </a:r>
            <a:endParaRPr lang="en-US" altLang="zh-CN" sz="1800" dirty="0" smtClean="0">
              <a:latin typeface="微软雅黑" pitchFamily="34" charset="-122"/>
              <a:ea typeface="微软雅黑" pitchFamily="34" charset="-122"/>
            </a:endParaRPr>
          </a:p>
          <a:p>
            <a:pPr>
              <a:buFont typeface="Wingdings" pitchFamily="2" charset="2"/>
              <a:buNone/>
            </a:pPr>
            <a:r>
              <a:rPr lang="en-US" altLang="zh-CN" sz="1800" dirty="0" err="1" smtClean="0">
                <a:latin typeface="微软雅黑" pitchFamily="34" charset="-122"/>
                <a:ea typeface="微软雅黑" pitchFamily="34" charset="-122"/>
              </a:rPr>
              <a:t>src</a:t>
            </a:r>
            <a:r>
              <a:rPr lang="en-US" altLang="zh-CN" sz="1800" dirty="0" smtClean="0">
                <a:latin typeface="微软雅黑" pitchFamily="34" charset="-122"/>
                <a:ea typeface="微软雅黑" pitchFamily="34" charset="-122"/>
              </a:rPr>
              <a:t>/main/ch11/pig/</a:t>
            </a:r>
            <a:r>
              <a:rPr lang="en-US" altLang="zh-CN" sz="1800" dirty="0" err="1" smtClean="0">
                <a:latin typeface="微软雅黑" pitchFamily="34" charset="-122"/>
                <a:ea typeface="微软雅黑" pitchFamily="34" charset="-122"/>
              </a:rPr>
              <a:t>max_temp_param.param</a:t>
            </a:r>
            <a:r>
              <a:rPr lang="en-US" altLang="zh-CN" sz="1800" dirty="0" smtClean="0">
                <a:latin typeface="微软雅黑" pitchFamily="34" charset="-122"/>
                <a:ea typeface="微软雅黑" pitchFamily="34" charset="-122"/>
              </a:rPr>
              <a:t> \</a:t>
            </a:r>
          </a:p>
          <a:p>
            <a:pPr>
              <a:buFont typeface="Wingdings" pitchFamily="2" charset="2"/>
              <a:buNone/>
            </a:pPr>
            <a:r>
              <a:rPr lang="en-US" altLang="zh-CN" sz="1800" dirty="0" err="1" smtClean="0">
                <a:latin typeface="微软雅黑" pitchFamily="34" charset="-122"/>
                <a:ea typeface="微软雅黑" pitchFamily="34" charset="-122"/>
              </a:rPr>
              <a:t>src</a:t>
            </a:r>
            <a:r>
              <a:rPr lang="en-US" altLang="zh-CN" sz="1800" dirty="0" smtClean="0">
                <a:latin typeface="微软雅黑" pitchFamily="34" charset="-122"/>
                <a:ea typeface="微软雅黑" pitchFamily="34" charset="-122"/>
              </a:rPr>
              <a:t>/main/ch11/pig/max_temp_param.pig</a:t>
            </a:r>
          </a:p>
          <a:p>
            <a:pPr>
              <a:buFont typeface="Wingdings" pitchFamily="2" charset="2"/>
              <a:buNone/>
            </a:pPr>
            <a:r>
              <a:rPr lang="zh-CN" altLang="en-US" sz="1800" dirty="0" smtClean="0">
                <a:latin typeface="微软雅黑" pitchFamily="34" charset="-122"/>
                <a:ea typeface="微软雅黑" pitchFamily="34" charset="-122"/>
              </a:rPr>
              <a:t>可以通过反复使用参数文件来指定多个参数，也可以</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param</a:t>
            </a:r>
            <a:r>
              <a:rPr lang="zh-CN" altLang="en-US" sz="1800" dirty="0" smtClean="0">
                <a:latin typeface="微软雅黑" pitchFamily="34" charset="-122"/>
                <a:ea typeface="微软雅黑" pitchFamily="34" charset="-122"/>
              </a:rPr>
              <a:t>和</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param_file</a:t>
            </a:r>
            <a:r>
              <a:rPr lang="zh-CN" altLang="en-US" sz="1800" dirty="0" smtClean="0">
                <a:latin typeface="微软雅黑" pitchFamily="34" charset="-122"/>
                <a:ea typeface="微软雅黑" pitchFamily="34" charset="-122"/>
              </a:rPr>
              <a:t>结合用，如果指令行参数和参数文件都有时，最新的命令行参数值优先。</a:t>
            </a: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 Parallelism</a:t>
            </a:r>
            <a:endParaRPr lang="zh-CN" altLang="en-US" sz="3200" b="1" dirty="0" smtClean="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250826" y="642924"/>
            <a:ext cx="8583613" cy="3833813"/>
          </a:xfrm>
        </p:spPr>
        <p:txBody>
          <a:bodyPr/>
          <a:lstStyle/>
          <a:p>
            <a:pPr>
              <a:lnSpc>
                <a:spcPts val="2400"/>
              </a:lnSpc>
              <a:buFont typeface="Wingdings" pitchFamily="2" charset="2"/>
              <a:buNone/>
            </a:pPr>
            <a:r>
              <a:rPr lang="en-US" altLang="zh-CN" sz="1800" dirty="0" smtClean="0">
                <a:latin typeface="微软雅黑" pitchFamily="34" charset="-122"/>
                <a:ea typeface="微软雅黑" pitchFamily="34" charset="-122"/>
              </a:rPr>
              <a:t>1&gt;Dynamic parameters</a:t>
            </a:r>
          </a:p>
          <a:p>
            <a:pPr>
              <a:lnSpc>
                <a:spcPts val="2400"/>
              </a:lnSpc>
              <a:buFont typeface="Wingdings" pitchFamily="2" charset="2"/>
              <a:buNone/>
            </a:pPr>
            <a:r>
              <a:rPr lang="zh-CN" altLang="en-US" sz="1800" dirty="0" smtClean="0">
                <a:latin typeface="微软雅黑" pitchFamily="34" charset="-122"/>
                <a:ea typeface="微软雅黑" pitchFamily="34" charset="-122"/>
              </a:rPr>
              <a:t>使用</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param</a:t>
            </a:r>
            <a:r>
              <a:rPr lang="zh-CN" altLang="en-US" sz="1800" dirty="0" smtClean="0">
                <a:latin typeface="微软雅黑" pitchFamily="34" charset="-122"/>
                <a:ea typeface="微软雅黑" pitchFamily="34" charset="-122"/>
              </a:rPr>
              <a:t>选项是容易通过运行指令或脚本来产生动态值的</a:t>
            </a:r>
            <a:endParaRPr lang="en-US" altLang="zh-CN" sz="1800" dirty="0" smtClean="0">
              <a:latin typeface="微软雅黑" pitchFamily="34" charset="-122"/>
              <a:ea typeface="微软雅黑" pitchFamily="34" charset="-122"/>
            </a:endParaRPr>
          </a:p>
          <a:p>
            <a:pPr>
              <a:lnSpc>
                <a:spcPts val="2400"/>
              </a:lnSpc>
              <a:buFont typeface="Wingdings" pitchFamily="2" charset="2"/>
              <a:buNone/>
            </a:pPr>
            <a:r>
              <a:rPr lang="en-US" altLang="zh-CN" sz="1800" dirty="0" smtClean="0">
                <a:latin typeface="微软雅黑" pitchFamily="34" charset="-122"/>
                <a:ea typeface="微软雅黑" pitchFamily="34" charset="-122"/>
              </a:rPr>
              <a:t>% pig \</a:t>
            </a:r>
          </a:p>
          <a:p>
            <a:pPr>
              <a:lnSpc>
                <a:spcPts val="2400"/>
              </a:lnSpc>
              <a:buFont typeface="Wingdings" pitchFamily="2" charset="2"/>
              <a:buNone/>
            </a:pP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param</a:t>
            </a:r>
            <a:r>
              <a:rPr lang="en-US" altLang="zh-CN" sz="1800" dirty="0" smtClean="0">
                <a:latin typeface="微软雅黑" pitchFamily="34" charset="-122"/>
                <a:ea typeface="微软雅黑" pitchFamily="34" charset="-122"/>
              </a:rPr>
              <a:t> input=/user/tom/input/</a:t>
            </a:r>
            <a:r>
              <a:rPr lang="en-US" altLang="zh-CN" sz="1800" dirty="0" err="1" smtClean="0">
                <a:latin typeface="微软雅黑" pitchFamily="34" charset="-122"/>
                <a:ea typeface="微软雅黑" pitchFamily="34" charset="-122"/>
              </a:rPr>
              <a:t>ncdc</a:t>
            </a:r>
            <a:r>
              <a:rPr lang="en-US" altLang="zh-CN" sz="1800" dirty="0" smtClean="0">
                <a:latin typeface="微软雅黑" pitchFamily="34" charset="-122"/>
                <a:ea typeface="微软雅黑" pitchFamily="34" charset="-122"/>
              </a:rPr>
              <a:t>/micro-tab/sample.txt \</a:t>
            </a:r>
          </a:p>
          <a:p>
            <a:pPr>
              <a:lnSpc>
                <a:spcPts val="2400"/>
              </a:lnSpc>
              <a:buFont typeface="Wingdings" pitchFamily="2" charset="2"/>
              <a:buNone/>
            </a:pP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param</a:t>
            </a:r>
            <a:r>
              <a:rPr lang="en-US" altLang="zh-CN" sz="1800" dirty="0" smtClean="0">
                <a:latin typeface="微软雅黑" pitchFamily="34" charset="-122"/>
                <a:ea typeface="微软雅黑" pitchFamily="34" charset="-122"/>
              </a:rPr>
              <a:t> output=/</a:t>
            </a:r>
            <a:r>
              <a:rPr lang="en-US" altLang="zh-CN" sz="1800" dirty="0" err="1" smtClean="0">
                <a:latin typeface="微软雅黑" pitchFamily="34" charset="-122"/>
                <a:ea typeface="微软雅黑" pitchFamily="34" charset="-122"/>
              </a:rPr>
              <a:t>tmp</a:t>
            </a:r>
            <a:r>
              <a:rPr lang="en-US" altLang="zh-CN" sz="1800" dirty="0" smtClean="0">
                <a:latin typeface="微软雅黑" pitchFamily="34" charset="-122"/>
                <a:ea typeface="微软雅黑" pitchFamily="34" charset="-122"/>
              </a:rPr>
              <a:t>/`date "+%Y-%m-%d"`/out \</a:t>
            </a:r>
          </a:p>
          <a:p>
            <a:pPr>
              <a:lnSpc>
                <a:spcPts val="2400"/>
              </a:lnSpc>
              <a:buFont typeface="Wingdings" pitchFamily="2" charset="2"/>
              <a:buNone/>
            </a:pPr>
            <a:r>
              <a:rPr lang="en-US" altLang="zh-CN" sz="1800" dirty="0" err="1" smtClean="0">
                <a:latin typeface="微软雅黑" pitchFamily="34" charset="-122"/>
                <a:ea typeface="微软雅黑" pitchFamily="34" charset="-122"/>
              </a:rPr>
              <a:t>src</a:t>
            </a:r>
            <a:r>
              <a:rPr lang="en-US" altLang="zh-CN" sz="1800" dirty="0" smtClean="0">
                <a:latin typeface="微软雅黑" pitchFamily="34" charset="-122"/>
                <a:ea typeface="微软雅黑" pitchFamily="34" charset="-122"/>
              </a:rPr>
              <a:t>/main/ch11/pig/max_temp_param.pig</a:t>
            </a:r>
          </a:p>
          <a:p>
            <a:pPr>
              <a:lnSpc>
                <a:spcPts val="2400"/>
              </a:lnSpc>
              <a:buFont typeface="Wingdings" pitchFamily="2" charset="2"/>
              <a:buNone/>
            </a:pPr>
            <a:r>
              <a:rPr lang="en-US" altLang="zh-CN" sz="1800" dirty="0" smtClean="0">
                <a:latin typeface="微软雅黑" pitchFamily="34" charset="-122"/>
                <a:ea typeface="微软雅黑" pitchFamily="34" charset="-122"/>
              </a:rPr>
              <a:t>pig</a:t>
            </a:r>
            <a:r>
              <a:rPr lang="zh-CN" altLang="en-US" sz="1800" dirty="0" smtClean="0">
                <a:latin typeface="微软雅黑" pitchFamily="34" charset="-122"/>
                <a:ea typeface="微软雅黑" pitchFamily="34" charset="-122"/>
              </a:rPr>
              <a:t>在参数文件中通过执行这附加的指令在一个</a:t>
            </a:r>
            <a:r>
              <a:rPr lang="en-US" altLang="zh-CN" sz="1800" dirty="0" smtClean="0">
                <a:latin typeface="微软雅黑" pitchFamily="34" charset="-122"/>
                <a:ea typeface="微软雅黑" pitchFamily="34" charset="-122"/>
              </a:rPr>
              <a:t>shell</a:t>
            </a:r>
            <a:r>
              <a:rPr lang="zh-CN" altLang="en-US" sz="1800" dirty="0" smtClean="0">
                <a:latin typeface="微软雅黑" pitchFamily="34" charset="-122"/>
                <a:ea typeface="微软雅黑" pitchFamily="34" charset="-122"/>
              </a:rPr>
              <a:t>和使用这</a:t>
            </a:r>
            <a:r>
              <a:rPr lang="en-US" altLang="zh-CN" sz="1800" dirty="0" smtClean="0">
                <a:latin typeface="微软雅黑" pitchFamily="34" charset="-122"/>
                <a:ea typeface="微软雅黑" pitchFamily="34" charset="-122"/>
              </a:rPr>
              <a:t>shell</a:t>
            </a:r>
            <a:r>
              <a:rPr lang="zh-CN" altLang="en-US" sz="1800" dirty="0" smtClean="0">
                <a:latin typeface="微软雅黑" pitchFamily="34" charset="-122"/>
                <a:ea typeface="微软雅黑" pitchFamily="34" charset="-122"/>
              </a:rPr>
              <a:t>输出作为一个取代的值。如果这指令或脚本存在一个非零的退出状态，那么这错误信息将被报告</a:t>
            </a:r>
            <a:endParaRPr lang="en-US" altLang="zh-CN" sz="1800" dirty="0" smtClean="0">
              <a:latin typeface="微软雅黑" pitchFamily="34" charset="-122"/>
              <a:ea typeface="微软雅黑" pitchFamily="34" charset="-122"/>
            </a:endParaRPr>
          </a:p>
          <a:p>
            <a:pPr>
              <a:lnSpc>
                <a:spcPts val="2400"/>
              </a:lnSpc>
              <a:buFont typeface="Wingdings" pitchFamily="2" charset="2"/>
              <a:buNone/>
            </a:pPr>
            <a:r>
              <a:rPr lang="en-US" altLang="zh-CN" sz="1800" dirty="0" smtClean="0">
                <a:latin typeface="微软雅黑" pitchFamily="34" charset="-122"/>
                <a:ea typeface="微软雅黑" pitchFamily="34" charset="-122"/>
              </a:rPr>
              <a:t>2&gt;Parameter substitution processing</a:t>
            </a:r>
          </a:p>
          <a:p>
            <a:pPr>
              <a:lnSpc>
                <a:spcPts val="2400"/>
              </a:lnSpc>
              <a:buFont typeface="Wingdings" pitchFamily="2" charset="2"/>
              <a:buNone/>
            </a:pPr>
            <a:r>
              <a:rPr lang="zh-CN" altLang="en-US" sz="1800" dirty="0" smtClean="0">
                <a:latin typeface="微软雅黑" pitchFamily="34" charset="-122"/>
                <a:ea typeface="微软雅黑" pitchFamily="34" charset="-122"/>
              </a:rPr>
              <a:t>参数代替在脚本运行之前以一个预处理的步骤出现。你可以看到这替换通过执行带有</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dryrun</a:t>
            </a:r>
            <a:r>
              <a:rPr lang="zh-CN" altLang="en-US" sz="1800" dirty="0" smtClean="0">
                <a:latin typeface="微软雅黑" pitchFamily="34" charset="-122"/>
                <a:ea typeface="微软雅黑" pitchFamily="34" charset="-122"/>
              </a:rPr>
              <a:t>选项。在</a:t>
            </a:r>
            <a:r>
              <a:rPr lang="en-US" altLang="zh-CN" sz="1800" dirty="0" smtClean="0">
                <a:latin typeface="微软雅黑" pitchFamily="34" charset="-122"/>
                <a:ea typeface="微软雅黑" pitchFamily="34" charset="-122"/>
              </a:rPr>
              <a:t>dry</a:t>
            </a:r>
            <a:r>
              <a:rPr lang="zh-CN" altLang="en-US" sz="1800" dirty="0" smtClean="0">
                <a:latin typeface="微软雅黑" pitchFamily="34" charset="-122"/>
                <a:ea typeface="微软雅黑" pitchFamily="34" charset="-122"/>
              </a:rPr>
              <a:t>运行模式下，</a:t>
            </a:r>
            <a:r>
              <a:rPr lang="en-US" altLang="zh-CN" sz="1800" dirty="0" smtClean="0">
                <a:latin typeface="微软雅黑" pitchFamily="34" charset="-122"/>
                <a:ea typeface="微软雅黑" pitchFamily="34" charset="-122"/>
              </a:rPr>
              <a:t>pig</a:t>
            </a:r>
            <a:r>
              <a:rPr lang="zh-CN" altLang="en-US" sz="1800" dirty="0" smtClean="0">
                <a:latin typeface="微软雅黑" pitchFamily="34" charset="-122"/>
                <a:ea typeface="微软雅黑" pitchFamily="34" charset="-122"/>
              </a:rPr>
              <a:t>执行参数代换产生一原始脚本的备分，但是，不执行这个脚本。你可以在运行它执行之前在正常的模式下检查这产生的脚本。</a:t>
            </a:r>
            <a:r>
              <a:rPr lang="en-US" altLang="zh-CN" sz="1800" dirty="0" smtClean="0">
                <a:latin typeface="微软雅黑" pitchFamily="34" charset="-122"/>
                <a:ea typeface="微软雅黑" pitchFamily="34" charset="-122"/>
              </a:rPr>
              <a:t>Grunt</a:t>
            </a:r>
            <a:r>
              <a:rPr lang="zh-CN" altLang="en-US" sz="1800" dirty="0" smtClean="0">
                <a:latin typeface="微软雅黑" pitchFamily="34" charset="-122"/>
                <a:ea typeface="微软雅黑" pitchFamily="34" charset="-122"/>
              </a:rPr>
              <a:t>不支持参数替换。 </a:t>
            </a:r>
          </a:p>
          <a:p>
            <a:pPr>
              <a:lnSpc>
                <a:spcPts val="2400"/>
              </a:lnSpc>
              <a:buFont typeface="Wingdings" pitchFamily="2" charset="2"/>
              <a:buNone/>
            </a:pPr>
            <a:endParaRPr lang="zh-CN" altLang="en-US" sz="1800" dirty="0" smtClean="0">
              <a:latin typeface="微软雅黑" pitchFamily="34" charset="-122"/>
              <a:ea typeface="微软雅黑" pitchFamily="34" charset="-122"/>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zh-CN" altLang="en-US" sz="3200" b="1" dirty="0" smtClean="0">
                <a:solidFill>
                  <a:srgbClr val="0070C0"/>
                </a:solidFill>
                <a:latin typeface="Verdana" pitchFamily="34" charset="0"/>
                <a:ea typeface="微软雅黑" pitchFamily="34" charset="-122"/>
                <a:cs typeface="Verdana" pitchFamily="34" charset="0"/>
              </a:rPr>
              <a:t>参数替换</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3"/>
          <p:cNvSpPr>
            <a:spLocks noChangeArrowheads="1"/>
          </p:cNvSpPr>
          <p:nvPr/>
        </p:nvSpPr>
        <p:spPr bwMode="auto">
          <a:xfrm>
            <a:off x="611560" y="627534"/>
            <a:ext cx="7747025" cy="1791260"/>
          </a:xfrm>
          <a:prstGeom prst="rect">
            <a:avLst/>
          </a:prstGeom>
          <a:noFill/>
          <a:ln w="19050">
            <a:noFill/>
            <a:miter lim="800000"/>
            <a:headEnd/>
            <a:tailEnd/>
          </a:ln>
        </p:spPr>
        <p:txBody>
          <a:bodyPr wrap="square">
            <a:spAutoFit/>
          </a:bodyPr>
          <a:lstStyle/>
          <a:p>
            <a:pPr eaLnBrk="0" hangingPunct="0">
              <a:spcBef>
                <a:spcPct val="20000"/>
              </a:spcBef>
              <a:buClr>
                <a:srgbClr val="0033CC"/>
              </a:buClr>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、本地模式：</a:t>
            </a:r>
            <a:endParaRPr lang="en-US" altLang="zh-CN" sz="2400" dirty="0" smtClean="0">
              <a:latin typeface="微软雅黑" pitchFamily="34" charset="-122"/>
              <a:ea typeface="微软雅黑" pitchFamily="34" charset="-122"/>
            </a:endParaRPr>
          </a:p>
          <a:p>
            <a:pPr eaLnBrk="0" hangingPunct="0">
              <a:spcBef>
                <a:spcPct val="20000"/>
              </a:spcBef>
              <a:buClr>
                <a:srgbClr val="0033CC"/>
              </a:buClr>
            </a:pPr>
            <a:r>
              <a:rPr lang="en-US" altLang="zh-CN" sz="2400" dirty="0" smtClean="0">
                <a:latin typeface="微软雅黑" pitchFamily="34" charset="-122"/>
                <a:ea typeface="微软雅黑" pitchFamily="34" charset="-122"/>
              </a:rPr>
              <a:t>pig -x local test.pig  </a:t>
            </a:r>
            <a:r>
              <a:rPr lang="zh-CN" altLang="en-US" sz="2400" dirty="0" smtClean="0">
                <a:latin typeface="微软雅黑" pitchFamily="34" charset="-122"/>
                <a:ea typeface="微软雅黑" pitchFamily="34" charset="-122"/>
              </a:rPr>
              <a:t>伪分布式模式下使用</a:t>
            </a:r>
          </a:p>
          <a:p>
            <a:pPr eaLnBrk="0" hangingPunct="0">
              <a:spcBef>
                <a:spcPct val="20000"/>
              </a:spcBef>
              <a:buClr>
                <a:srgbClr val="0033CC"/>
              </a:buClr>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MapReduce</a:t>
            </a:r>
            <a:r>
              <a:rPr lang="zh-CN" altLang="en-US" sz="2400" dirty="0" smtClean="0">
                <a:latin typeface="微软雅黑" pitchFamily="34" charset="-122"/>
                <a:ea typeface="微软雅黑" pitchFamily="34" charset="-122"/>
              </a:rPr>
              <a:t>模式：</a:t>
            </a:r>
            <a:endParaRPr lang="en-US" altLang="zh-CN" sz="2400" dirty="0" smtClean="0">
              <a:latin typeface="微软雅黑" pitchFamily="34" charset="-122"/>
              <a:ea typeface="微软雅黑" pitchFamily="34" charset="-122"/>
            </a:endParaRPr>
          </a:p>
          <a:p>
            <a:pPr eaLnBrk="0" hangingPunct="0">
              <a:spcBef>
                <a:spcPct val="20000"/>
              </a:spcBef>
              <a:buClr>
                <a:srgbClr val="0033CC"/>
              </a:buClr>
            </a:pPr>
            <a:r>
              <a:rPr lang="en-US" altLang="zh-CN" sz="2400" dirty="0" smtClean="0">
                <a:latin typeface="微软雅黑" pitchFamily="34" charset="-122"/>
                <a:ea typeface="微软雅黑" pitchFamily="34" charset="-122"/>
              </a:rPr>
              <a:t>pig -x </a:t>
            </a:r>
            <a:r>
              <a:rPr lang="en-US" altLang="zh-CN" sz="2400" dirty="0" err="1" smtClean="0">
                <a:latin typeface="微软雅黑" pitchFamily="34" charset="-122"/>
                <a:ea typeface="微软雅黑" pitchFamily="34" charset="-122"/>
              </a:rPr>
              <a:t>mapreduce</a:t>
            </a:r>
            <a:r>
              <a:rPr lang="en-US" altLang="zh-CN" sz="2400" dirty="0" smtClean="0">
                <a:latin typeface="微软雅黑" pitchFamily="34" charset="-122"/>
                <a:ea typeface="微软雅黑" pitchFamily="34" charset="-122"/>
              </a:rPr>
              <a:t> test.pig</a:t>
            </a:r>
            <a:r>
              <a:rPr lang="zh-CN" altLang="en-US" sz="2400" dirty="0" smtClean="0">
                <a:latin typeface="微软雅黑" pitchFamily="34" charset="-122"/>
                <a:ea typeface="微软雅黑" pitchFamily="34" charset="-122"/>
              </a:rPr>
              <a:t>   全分布式下使用</a:t>
            </a:r>
            <a:endParaRPr lang="en-US" altLang="zh-CN" sz="2400" dirty="0" smtClean="0">
              <a:latin typeface="微软雅黑" pitchFamily="34" charset="-122"/>
              <a:ea typeface="微软雅黑" pitchFamily="34" charset="-122"/>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运行模式</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3"/>
          <p:cNvSpPr>
            <a:spLocks noChangeArrowheads="1"/>
          </p:cNvSpPr>
          <p:nvPr/>
        </p:nvSpPr>
        <p:spPr bwMode="auto">
          <a:xfrm>
            <a:off x="611560" y="627534"/>
            <a:ext cx="7920880" cy="4302716"/>
          </a:xfrm>
          <a:prstGeom prst="rect">
            <a:avLst/>
          </a:prstGeom>
          <a:noFill/>
          <a:ln w="19050">
            <a:noFill/>
            <a:miter lim="800000"/>
            <a:headEnd/>
            <a:tailEnd/>
          </a:ln>
        </p:spPr>
        <p:txBody>
          <a:bodyPr wrap="square">
            <a:spAutoFit/>
          </a:bodyPr>
          <a:lstStyle/>
          <a:p>
            <a:pPr eaLnBrk="0" hangingPunct="0">
              <a:spcBef>
                <a:spcPct val="20000"/>
              </a:spcBef>
              <a:buClr>
                <a:srgbClr val="0033CC"/>
              </a:buClr>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Grunt Shell </a:t>
            </a:r>
            <a:r>
              <a:rPr lang="zh-CN" altLang="en-US" sz="2400" dirty="0" smtClean="0">
                <a:latin typeface="微软雅黑" pitchFamily="34" charset="-122"/>
                <a:ea typeface="微软雅黑" pitchFamily="34" charset="-122"/>
              </a:rPr>
              <a:t>方式</a:t>
            </a:r>
          </a:p>
          <a:p>
            <a:pPr eaLnBrk="0" hangingPunct="0">
              <a:spcBef>
                <a:spcPct val="20000"/>
              </a:spcBef>
              <a:buClr>
                <a:srgbClr val="0033CC"/>
              </a:buClr>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$pig –x </a:t>
            </a:r>
            <a:r>
              <a:rPr lang="en-US" altLang="zh-CN" sz="2400" dirty="0" err="1" smtClean="0">
                <a:latin typeface="微软雅黑" pitchFamily="34" charset="-122"/>
                <a:ea typeface="微软雅黑" pitchFamily="34" charset="-122"/>
              </a:rPr>
              <a:t>mapreduce</a:t>
            </a:r>
            <a:endParaRPr lang="en-US" altLang="zh-CN" sz="2400" dirty="0" smtClean="0">
              <a:latin typeface="微软雅黑" pitchFamily="34" charset="-122"/>
              <a:ea typeface="微软雅黑" pitchFamily="34" charset="-122"/>
            </a:endParaRPr>
          </a:p>
          <a:p>
            <a:pPr eaLnBrk="0" hangingPunct="0">
              <a:spcBef>
                <a:spcPct val="20000"/>
              </a:spcBef>
              <a:buClr>
                <a:srgbClr val="0033CC"/>
              </a:buClr>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、脚本文件方式</a:t>
            </a:r>
          </a:p>
          <a:p>
            <a:pPr eaLnBrk="0" hangingPunct="0">
              <a:spcBef>
                <a:spcPct val="20000"/>
              </a:spcBef>
              <a:buClr>
                <a:srgbClr val="0033CC"/>
              </a:buClr>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$pig –x </a:t>
            </a:r>
            <a:r>
              <a:rPr lang="en-US" altLang="zh-CN" sz="2400" dirty="0" err="1" smtClean="0">
                <a:latin typeface="微软雅黑" pitchFamily="34" charset="-122"/>
                <a:ea typeface="微软雅黑" pitchFamily="34" charset="-122"/>
              </a:rPr>
              <a:t>mapreduce</a:t>
            </a:r>
            <a:r>
              <a:rPr lang="en-US" altLang="zh-CN" sz="2400" dirty="0" smtClean="0">
                <a:latin typeface="微软雅黑" pitchFamily="34" charset="-122"/>
                <a:ea typeface="微软雅黑" pitchFamily="34" charset="-122"/>
              </a:rPr>
              <a:t> script.pig</a:t>
            </a:r>
          </a:p>
          <a:p>
            <a:pPr eaLnBrk="0" hangingPunct="0">
              <a:spcBef>
                <a:spcPct val="20000"/>
              </a:spcBef>
              <a:buClr>
                <a:srgbClr val="0033CC"/>
              </a:buClr>
            </a:pP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、嵌入式程序</a:t>
            </a:r>
          </a:p>
          <a:p>
            <a:pPr eaLnBrk="0" hangingPunct="0">
              <a:spcBef>
                <a:spcPct val="20000"/>
              </a:spcBef>
              <a:buClr>
                <a:srgbClr val="0033CC"/>
              </a:buClr>
            </a:pPr>
            <a:r>
              <a:rPr lang="zh-CN" altLang="en-US" sz="2400" dirty="0" smtClean="0">
                <a:latin typeface="微软雅黑" pitchFamily="34" charset="-122"/>
                <a:ea typeface="微软雅黑" pitchFamily="34" charset="-122"/>
              </a:rPr>
              <a:t>在 </a:t>
            </a:r>
            <a:r>
              <a:rPr lang="en-US" altLang="zh-CN" sz="2400" dirty="0" err="1" smtClean="0">
                <a:latin typeface="微软雅黑" pitchFamily="34" charset="-122"/>
                <a:ea typeface="微软雅黑" pitchFamily="34" charset="-122"/>
              </a:rPr>
              <a:t>MapReduce</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模式下运行嵌入式程序同样需要经过编译和执行两个步骤。用户可以使用如下两条命令，完成相应的操作。</a:t>
            </a:r>
          </a:p>
          <a:p>
            <a:pPr eaLnBrk="0" hangingPunct="0">
              <a:spcBef>
                <a:spcPct val="20000"/>
              </a:spcBef>
              <a:buClr>
                <a:srgbClr val="0033CC"/>
              </a:buClr>
            </a:pPr>
            <a:r>
              <a:rPr lang="zh-CN" altLang="en-US"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javac</a:t>
            </a:r>
            <a:r>
              <a:rPr lang="en-US" altLang="zh-CN" sz="2400" dirty="0" smtClean="0">
                <a:latin typeface="微软雅黑" pitchFamily="34" charset="-122"/>
                <a:ea typeface="微软雅黑" pitchFamily="34" charset="-122"/>
              </a:rPr>
              <a:t> -cp pig-0.7.0-core.jar mapreduce.java</a:t>
            </a:r>
          </a:p>
          <a:p>
            <a:pPr eaLnBrk="0" hangingPunct="0">
              <a:spcBef>
                <a:spcPct val="20000"/>
              </a:spcBef>
              <a:buClr>
                <a:srgbClr val="0033CC"/>
              </a:buClr>
            </a:pPr>
            <a:r>
              <a:rPr lang="en-US" altLang="zh-CN" sz="2400" dirty="0" smtClean="0">
                <a:latin typeface="微软雅黑" pitchFamily="34" charset="-122"/>
                <a:ea typeface="微软雅黑" pitchFamily="34" charset="-122"/>
              </a:rPr>
              <a:t>     java -cp pig-0.7.0-core.jar:. </a:t>
            </a:r>
            <a:r>
              <a:rPr lang="en-US" altLang="zh-CN" sz="2400" dirty="0" err="1" smtClean="0">
                <a:latin typeface="微软雅黑" pitchFamily="34" charset="-122"/>
                <a:ea typeface="微软雅黑" pitchFamily="34" charset="-122"/>
              </a:rPr>
              <a:t>mapreduce</a:t>
            </a:r>
            <a:endParaRPr lang="en-US" altLang="zh-CN" sz="2400" dirty="0" smtClean="0">
              <a:latin typeface="微软雅黑" pitchFamily="34" charset="-122"/>
              <a:ea typeface="微软雅黑" pitchFamily="34" charset="-122"/>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运行方式（</a:t>
            </a:r>
            <a:r>
              <a:rPr lang="en-US" altLang="zh-CN" sz="3200" b="1" dirty="0" smtClean="0">
                <a:solidFill>
                  <a:srgbClr val="0070C0"/>
                </a:solidFill>
                <a:latin typeface="Verdana" pitchFamily="34" charset="0"/>
                <a:ea typeface="微软雅黑" pitchFamily="34" charset="-122"/>
                <a:cs typeface="Verdana" pitchFamily="34" charset="0"/>
              </a:rPr>
              <a:t>MR</a:t>
            </a:r>
            <a:r>
              <a:rPr lang="zh-CN" altLang="en-US" sz="3200" b="1" dirty="0" smtClean="0">
                <a:solidFill>
                  <a:srgbClr val="0070C0"/>
                </a:solidFill>
                <a:latin typeface="Verdana" pitchFamily="34" charset="0"/>
                <a:ea typeface="微软雅黑" pitchFamily="34" charset="-122"/>
                <a:cs typeface="Verdana" pitchFamily="34"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zh-CN" altLang="en-US"/>
          </a:p>
        </p:txBody>
      </p:sp>
      <p:sp>
        <p:nvSpPr>
          <p:cNvPr id="14339" name="Rectangle 8"/>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zh-CN" altLang="en-US"/>
          </a:p>
        </p:txBody>
      </p:sp>
      <p:sp>
        <p:nvSpPr>
          <p:cNvPr id="14340" name="Rectangle 10"/>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zh-CN" altLang="en-US"/>
          </a:p>
        </p:txBody>
      </p:sp>
      <p:sp>
        <p:nvSpPr>
          <p:cNvPr id="14341" name="Rectangle 11"/>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zh-CN" altLang="en-US"/>
          </a:p>
        </p:txBody>
      </p:sp>
      <p:sp>
        <p:nvSpPr>
          <p:cNvPr id="14342" name="Rectangle 12"/>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zh-CN" altLang="en-US"/>
          </a:p>
        </p:txBody>
      </p:sp>
      <p:sp>
        <p:nvSpPr>
          <p:cNvPr id="14343" name="Rectangle 15"/>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zh-CN" altLang="en-US"/>
          </a:p>
        </p:txBody>
      </p:sp>
      <p:sp>
        <p:nvSpPr>
          <p:cNvPr id="130056" name="页脚占位符 3"/>
          <p:cNvSpPr>
            <a:spLocks noGrp="1"/>
          </p:cNvSpPr>
          <p:nvPr>
            <p:ph type="ftr" sz="quarter" idx="11"/>
          </p:nvPr>
        </p:nvSpPr>
        <p:spPr>
          <a:xfrm>
            <a:off x="457200" y="4686300"/>
            <a:ext cx="2133600" cy="342900"/>
          </a:xfrm>
        </p:spPr>
        <p:txBody>
          <a:bodyPr/>
          <a:lstStyle/>
          <a:p>
            <a:pPr algn="l">
              <a:defRPr/>
            </a:pPr>
            <a:fld id="{D8699EAA-02AD-4314-BE76-F7BDF37D74B6}" type="slidenum">
              <a:rPr lang="zh-CN" altLang="en-US" sz="1600" smtClean="0"/>
              <a:pPr algn="l">
                <a:defRPr/>
              </a:pPr>
              <a:t>46</a:t>
            </a:fld>
            <a:endParaRPr lang="en-US" altLang="zh-CN" sz="1600"/>
          </a:p>
        </p:txBody>
      </p:sp>
      <p:sp>
        <p:nvSpPr>
          <p:cNvPr id="14345" name="矩形 12"/>
          <p:cNvSpPr>
            <a:spLocks noChangeArrowheads="1"/>
          </p:cNvSpPr>
          <p:nvPr/>
        </p:nvSpPr>
        <p:spPr bwMode="auto">
          <a:xfrm>
            <a:off x="4000496" y="1500188"/>
            <a:ext cx="3751267" cy="830262"/>
          </a:xfrm>
          <a:prstGeom prst="rect">
            <a:avLst/>
          </a:prstGeom>
          <a:noFill/>
          <a:ln w="9525">
            <a:noFill/>
            <a:miter lim="800000"/>
            <a:headEnd/>
            <a:tailEnd/>
          </a:ln>
        </p:spPr>
        <p:txBody>
          <a:bodyPr wrap="square">
            <a:spAutoFit/>
          </a:bodyPr>
          <a:lstStyle/>
          <a:p>
            <a:pPr algn="ctr"/>
            <a:r>
              <a:rPr lang="zh-CN" altLang="en-US" sz="4800" dirty="0">
                <a:solidFill>
                  <a:srgbClr val="FF0000"/>
                </a:solidFill>
                <a:latin typeface="黑体" pitchFamily="49" charset="-122"/>
                <a:ea typeface="黑体" pitchFamily="49" charset="-122"/>
              </a:rPr>
              <a:t>谢谢！</a:t>
            </a:r>
            <a:endParaRPr lang="en-US" altLang="zh-CN" sz="4800" dirty="0">
              <a:solidFill>
                <a:srgbClr val="FF0000"/>
              </a:solidFill>
              <a:latin typeface="黑体" pitchFamily="49" charset="-122"/>
              <a:ea typeface="黑体" pitchFamily="49" charset="-122"/>
            </a:endParaRPr>
          </a:p>
        </p:txBody>
      </p:sp>
      <p:pic>
        <p:nvPicPr>
          <p:cNvPr id="14346" name="Picture 4" descr="0260080009"/>
          <p:cNvPicPr>
            <a:picLocks noChangeAspect="1" noChangeArrowheads="1"/>
          </p:cNvPicPr>
          <p:nvPr/>
        </p:nvPicPr>
        <p:blipFill>
          <a:blip r:embed="rId3" cstate="print"/>
          <a:srcRect/>
          <a:stretch>
            <a:fillRect/>
          </a:stretch>
        </p:blipFill>
        <p:spPr bwMode="auto">
          <a:xfrm>
            <a:off x="6948488" y="412750"/>
            <a:ext cx="1800225" cy="4049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4294967295"/>
          </p:nvPr>
        </p:nvSpPr>
        <p:spPr>
          <a:xfrm>
            <a:off x="428597" y="696503"/>
            <a:ext cx="8497887" cy="3733800"/>
          </a:xfrm>
        </p:spPr>
        <p:txBody>
          <a:bodyPr/>
          <a:lstStyle/>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public static void main(String[] </a:t>
            </a:r>
            <a:r>
              <a:rPr lang="en-US" altLang="en-US" sz="1600" dirty="0" err="1" smtClean="0">
                <a:latin typeface="Times New Roman" pitchFamily="18" charset="0"/>
                <a:ea typeface="黑体" pitchFamily="2" charset="-122"/>
                <a:cs typeface="Times New Roman" pitchFamily="18" charset="0"/>
              </a:rPr>
              <a:t>args</a:t>
            </a:r>
            <a:r>
              <a:rPr lang="en-US" altLang="en-US" sz="1600" dirty="0" smtClean="0">
                <a:latin typeface="Times New Roman" pitchFamily="18" charset="0"/>
                <a:ea typeface="黑体" pitchFamily="2" charset="-122"/>
                <a:cs typeface="Times New Roman" pitchFamily="18" charset="0"/>
              </a:rPr>
              <a:t>) throws Exception {</a:t>
            </a:r>
          </a:p>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Configuration conf = new Configuration();</a:t>
            </a:r>
          </a:p>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String[] </a:t>
            </a:r>
            <a:r>
              <a:rPr lang="en-US" altLang="en-US" sz="1600" dirty="0" err="1" smtClean="0">
                <a:latin typeface="Times New Roman" pitchFamily="18" charset="0"/>
                <a:ea typeface="黑体" pitchFamily="2" charset="-122"/>
                <a:cs typeface="Times New Roman" pitchFamily="18" charset="0"/>
              </a:rPr>
              <a:t>otherArgs</a:t>
            </a:r>
            <a:r>
              <a:rPr lang="en-US" altLang="en-US" sz="1600" dirty="0" smtClean="0">
                <a:latin typeface="Times New Roman" pitchFamily="18" charset="0"/>
                <a:ea typeface="黑体" pitchFamily="2" charset="-122"/>
                <a:cs typeface="Times New Roman" pitchFamily="18" charset="0"/>
              </a:rPr>
              <a:t> = new </a:t>
            </a:r>
            <a:r>
              <a:rPr lang="en-US" altLang="en-US" sz="1600" dirty="0" err="1" smtClean="0">
                <a:latin typeface="Times New Roman" pitchFamily="18" charset="0"/>
                <a:ea typeface="黑体" pitchFamily="2" charset="-122"/>
                <a:cs typeface="Times New Roman" pitchFamily="18" charset="0"/>
              </a:rPr>
              <a:t>GenericOptionsParser</a:t>
            </a:r>
            <a:r>
              <a:rPr lang="en-US" altLang="en-US" sz="1600" dirty="0" smtClean="0">
                <a:latin typeface="Times New Roman" pitchFamily="18" charset="0"/>
                <a:ea typeface="黑体" pitchFamily="2" charset="-122"/>
                <a:cs typeface="Times New Roman" pitchFamily="18" charset="0"/>
              </a:rPr>
              <a:t>(conf, </a:t>
            </a:r>
            <a:r>
              <a:rPr lang="en-US" altLang="en-US" sz="1600" dirty="0" err="1" smtClean="0">
                <a:latin typeface="Times New Roman" pitchFamily="18" charset="0"/>
                <a:ea typeface="黑体" pitchFamily="2" charset="-122"/>
                <a:cs typeface="Times New Roman" pitchFamily="18" charset="0"/>
              </a:rPr>
              <a:t>args</a:t>
            </a:r>
            <a:r>
              <a:rPr lang="en-US" altLang="en-US" sz="1600" dirty="0" smtClean="0">
                <a:latin typeface="Times New Roman" pitchFamily="18" charset="0"/>
                <a:ea typeface="黑体" pitchFamily="2" charset="-122"/>
                <a:cs typeface="Times New Roman" pitchFamily="18" charset="0"/>
              </a:rPr>
              <a:t>).</a:t>
            </a:r>
            <a:r>
              <a:rPr lang="en-US" altLang="en-US" sz="1600" dirty="0" err="1" smtClean="0">
                <a:latin typeface="Times New Roman" pitchFamily="18" charset="0"/>
                <a:ea typeface="黑体" pitchFamily="2" charset="-122"/>
                <a:cs typeface="Times New Roman" pitchFamily="18" charset="0"/>
              </a:rPr>
              <a:t>getRemainingArgs</a:t>
            </a:r>
            <a:r>
              <a:rPr lang="en-US" altLang="en-US" sz="1600" dirty="0" smtClean="0">
                <a:latin typeface="Times New Roman" pitchFamily="18" charset="0"/>
                <a:ea typeface="黑体" pitchFamily="2" charset="-122"/>
                <a:cs typeface="Times New Roman" pitchFamily="18" charset="0"/>
              </a:rPr>
              <a:t>();</a:t>
            </a:r>
          </a:p>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if (</a:t>
            </a:r>
            <a:r>
              <a:rPr lang="en-US" altLang="en-US" sz="1600" dirty="0" err="1" smtClean="0">
                <a:latin typeface="Times New Roman" pitchFamily="18" charset="0"/>
                <a:ea typeface="黑体" pitchFamily="2" charset="-122"/>
                <a:cs typeface="Times New Roman" pitchFamily="18" charset="0"/>
              </a:rPr>
              <a:t>otherArgs.length</a:t>
            </a:r>
            <a:r>
              <a:rPr lang="en-US" altLang="en-US" sz="1600" dirty="0" smtClean="0">
                <a:latin typeface="Times New Roman" pitchFamily="18" charset="0"/>
                <a:ea typeface="黑体" pitchFamily="2" charset="-122"/>
                <a:cs typeface="Times New Roman" pitchFamily="18" charset="0"/>
              </a:rPr>
              <a:t> != 2) {</a:t>
            </a:r>
          </a:p>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a:t>
            </a:r>
            <a:r>
              <a:rPr lang="en-US" altLang="en-US" sz="1600" dirty="0" err="1" smtClean="0">
                <a:latin typeface="Times New Roman" pitchFamily="18" charset="0"/>
                <a:ea typeface="黑体" pitchFamily="2" charset="-122"/>
                <a:cs typeface="Times New Roman" pitchFamily="18" charset="0"/>
              </a:rPr>
              <a:t>System.err.println</a:t>
            </a:r>
            <a:r>
              <a:rPr lang="en-US" altLang="en-US" sz="1600" dirty="0" smtClean="0">
                <a:latin typeface="Times New Roman" pitchFamily="18" charset="0"/>
                <a:ea typeface="黑体" pitchFamily="2" charset="-122"/>
                <a:cs typeface="Times New Roman" pitchFamily="18" charset="0"/>
              </a:rPr>
              <a:t>("Usage: </a:t>
            </a:r>
            <a:r>
              <a:rPr lang="en-US" altLang="en-US" sz="1600" dirty="0" err="1" smtClean="0">
                <a:latin typeface="Times New Roman" pitchFamily="18" charset="0"/>
                <a:ea typeface="黑体" pitchFamily="2" charset="-122"/>
                <a:cs typeface="Times New Roman" pitchFamily="18" charset="0"/>
              </a:rPr>
              <a:t>wordcount</a:t>
            </a:r>
            <a:r>
              <a:rPr lang="en-US" altLang="en-US" sz="1600" dirty="0" smtClean="0">
                <a:latin typeface="Times New Roman" pitchFamily="18" charset="0"/>
                <a:ea typeface="黑体" pitchFamily="2" charset="-122"/>
                <a:cs typeface="Times New Roman" pitchFamily="18" charset="0"/>
              </a:rPr>
              <a:t> &lt;in&gt; &lt;out&gt;");</a:t>
            </a:r>
          </a:p>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a:t>
            </a:r>
            <a:r>
              <a:rPr lang="en-US" altLang="en-US" sz="1600" dirty="0" err="1" smtClean="0">
                <a:latin typeface="Times New Roman" pitchFamily="18" charset="0"/>
                <a:ea typeface="黑体" pitchFamily="2" charset="-122"/>
                <a:cs typeface="Times New Roman" pitchFamily="18" charset="0"/>
              </a:rPr>
              <a:t>System.exit</a:t>
            </a:r>
            <a:r>
              <a:rPr lang="en-US" altLang="en-US" sz="1600" dirty="0" smtClean="0">
                <a:latin typeface="Times New Roman" pitchFamily="18" charset="0"/>
                <a:ea typeface="黑体" pitchFamily="2" charset="-122"/>
                <a:cs typeface="Times New Roman" pitchFamily="18" charset="0"/>
              </a:rPr>
              <a:t>(2);</a:t>
            </a:r>
          </a:p>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a:t>
            </a:r>
          </a:p>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Job </a:t>
            </a:r>
            <a:r>
              <a:rPr lang="en-US" altLang="en-US" sz="1600" dirty="0" err="1" smtClean="0">
                <a:latin typeface="Times New Roman" pitchFamily="18" charset="0"/>
                <a:ea typeface="黑体" pitchFamily="2" charset="-122"/>
                <a:cs typeface="Times New Roman" pitchFamily="18" charset="0"/>
              </a:rPr>
              <a:t>job</a:t>
            </a:r>
            <a:r>
              <a:rPr lang="en-US" altLang="en-US" sz="1600" dirty="0" smtClean="0">
                <a:latin typeface="Times New Roman" pitchFamily="18" charset="0"/>
                <a:ea typeface="黑体" pitchFamily="2" charset="-122"/>
                <a:cs typeface="Times New Roman" pitchFamily="18" charset="0"/>
              </a:rPr>
              <a:t> = new Job(conf, "word count");</a:t>
            </a:r>
          </a:p>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a:t>
            </a:r>
            <a:r>
              <a:rPr lang="en-US" altLang="en-US" sz="1600" dirty="0" err="1" smtClean="0">
                <a:latin typeface="Times New Roman" pitchFamily="18" charset="0"/>
                <a:ea typeface="黑体" pitchFamily="2" charset="-122"/>
                <a:cs typeface="Times New Roman" pitchFamily="18" charset="0"/>
              </a:rPr>
              <a:t>job.setJarByClass</a:t>
            </a:r>
            <a:r>
              <a:rPr lang="en-US" altLang="en-US" sz="1600" dirty="0" smtClean="0">
                <a:latin typeface="Times New Roman" pitchFamily="18" charset="0"/>
                <a:ea typeface="黑体" pitchFamily="2" charset="-122"/>
                <a:cs typeface="Times New Roman" pitchFamily="18" charset="0"/>
              </a:rPr>
              <a:t>(</a:t>
            </a:r>
            <a:r>
              <a:rPr lang="en-US" altLang="en-US" sz="1600" dirty="0" err="1" smtClean="0">
                <a:latin typeface="Times New Roman" pitchFamily="18" charset="0"/>
                <a:ea typeface="黑体" pitchFamily="2" charset="-122"/>
                <a:cs typeface="Times New Roman" pitchFamily="18" charset="0"/>
              </a:rPr>
              <a:t>WordCount.class</a:t>
            </a:r>
            <a:r>
              <a:rPr lang="en-US" altLang="en-US" sz="1600" dirty="0" smtClean="0">
                <a:latin typeface="Times New Roman" pitchFamily="18" charset="0"/>
                <a:ea typeface="黑体" pitchFamily="2" charset="-122"/>
                <a:cs typeface="Times New Roman" pitchFamily="18" charset="0"/>
              </a:rPr>
              <a:t>);</a:t>
            </a:r>
          </a:p>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a:t>
            </a:r>
            <a:r>
              <a:rPr lang="en-US" altLang="en-US" sz="1600" dirty="0" err="1" smtClean="0">
                <a:latin typeface="Times New Roman" pitchFamily="18" charset="0"/>
                <a:ea typeface="黑体" pitchFamily="2" charset="-122"/>
                <a:cs typeface="Times New Roman" pitchFamily="18" charset="0"/>
              </a:rPr>
              <a:t>job.setMapperClass</a:t>
            </a:r>
            <a:r>
              <a:rPr lang="en-US" altLang="en-US" sz="1600" dirty="0" smtClean="0">
                <a:latin typeface="Times New Roman" pitchFamily="18" charset="0"/>
                <a:ea typeface="黑体" pitchFamily="2" charset="-122"/>
                <a:cs typeface="Times New Roman" pitchFamily="18" charset="0"/>
              </a:rPr>
              <a:t>(</a:t>
            </a:r>
            <a:r>
              <a:rPr lang="en-US" altLang="en-US" sz="1600" dirty="0" err="1" smtClean="0">
                <a:latin typeface="Times New Roman" pitchFamily="18" charset="0"/>
                <a:ea typeface="黑体" pitchFamily="2" charset="-122"/>
                <a:cs typeface="Times New Roman" pitchFamily="18" charset="0"/>
              </a:rPr>
              <a:t>TokenizerMapper.class</a:t>
            </a:r>
            <a:r>
              <a:rPr lang="en-US" altLang="en-US" sz="1600" dirty="0" smtClean="0">
                <a:latin typeface="Times New Roman" pitchFamily="18" charset="0"/>
                <a:ea typeface="黑体" pitchFamily="2" charset="-122"/>
                <a:cs typeface="Times New Roman" pitchFamily="18" charset="0"/>
              </a:rPr>
              <a:t>);</a:t>
            </a:r>
          </a:p>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a:t>
            </a:r>
            <a:r>
              <a:rPr lang="en-US" altLang="en-US" sz="1600" dirty="0" err="1" smtClean="0">
                <a:latin typeface="Times New Roman" pitchFamily="18" charset="0"/>
                <a:ea typeface="黑体" pitchFamily="2" charset="-122"/>
                <a:cs typeface="Times New Roman" pitchFamily="18" charset="0"/>
              </a:rPr>
              <a:t>job.setCombinerClass</a:t>
            </a:r>
            <a:r>
              <a:rPr lang="en-US" altLang="en-US" sz="1600" dirty="0" smtClean="0">
                <a:latin typeface="Times New Roman" pitchFamily="18" charset="0"/>
                <a:ea typeface="黑体" pitchFamily="2" charset="-122"/>
                <a:cs typeface="Times New Roman" pitchFamily="18" charset="0"/>
              </a:rPr>
              <a:t>(</a:t>
            </a:r>
            <a:r>
              <a:rPr lang="en-US" altLang="en-US" sz="1600" dirty="0" err="1" smtClean="0">
                <a:latin typeface="Times New Roman" pitchFamily="18" charset="0"/>
                <a:ea typeface="黑体" pitchFamily="2" charset="-122"/>
                <a:cs typeface="Times New Roman" pitchFamily="18" charset="0"/>
              </a:rPr>
              <a:t>IntSumReducer.class</a:t>
            </a:r>
            <a:r>
              <a:rPr lang="en-US" altLang="en-US" sz="1600" dirty="0" smtClean="0">
                <a:latin typeface="Times New Roman" pitchFamily="18" charset="0"/>
                <a:ea typeface="黑体" pitchFamily="2" charset="-122"/>
                <a:cs typeface="Times New Roman" pitchFamily="18" charset="0"/>
              </a:rPr>
              <a:t>);</a:t>
            </a:r>
          </a:p>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a:t>
            </a:r>
            <a:r>
              <a:rPr lang="en-US" altLang="en-US" sz="1600" dirty="0" err="1" smtClean="0">
                <a:latin typeface="Times New Roman" pitchFamily="18" charset="0"/>
                <a:ea typeface="黑体" pitchFamily="2" charset="-122"/>
                <a:cs typeface="Times New Roman" pitchFamily="18" charset="0"/>
              </a:rPr>
              <a:t>job.setReducerClass</a:t>
            </a:r>
            <a:r>
              <a:rPr lang="en-US" altLang="en-US" sz="1600" dirty="0" smtClean="0">
                <a:latin typeface="Times New Roman" pitchFamily="18" charset="0"/>
                <a:ea typeface="黑体" pitchFamily="2" charset="-122"/>
                <a:cs typeface="Times New Roman" pitchFamily="18" charset="0"/>
              </a:rPr>
              <a:t>(</a:t>
            </a:r>
            <a:r>
              <a:rPr lang="en-US" altLang="en-US" sz="1600" dirty="0" err="1" smtClean="0">
                <a:latin typeface="Times New Roman" pitchFamily="18" charset="0"/>
                <a:ea typeface="黑体" pitchFamily="2" charset="-122"/>
                <a:cs typeface="Times New Roman" pitchFamily="18" charset="0"/>
              </a:rPr>
              <a:t>IntSumReducer.class</a:t>
            </a:r>
            <a:r>
              <a:rPr lang="en-US" altLang="en-US" sz="1600" dirty="0" smtClean="0">
                <a:latin typeface="Times New Roman" pitchFamily="18" charset="0"/>
                <a:ea typeface="黑体" pitchFamily="2" charset="-122"/>
                <a:cs typeface="Times New Roman" pitchFamily="18" charset="0"/>
              </a:rPr>
              <a:t>);</a:t>
            </a:r>
          </a:p>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a:t>
            </a:r>
            <a:r>
              <a:rPr lang="en-US" altLang="en-US" sz="1600" dirty="0" err="1" smtClean="0">
                <a:latin typeface="Times New Roman" pitchFamily="18" charset="0"/>
                <a:ea typeface="黑体" pitchFamily="2" charset="-122"/>
                <a:cs typeface="Times New Roman" pitchFamily="18" charset="0"/>
              </a:rPr>
              <a:t>job.setOutputKeyClass</a:t>
            </a:r>
            <a:r>
              <a:rPr lang="en-US" altLang="en-US" sz="1600" dirty="0" smtClean="0">
                <a:latin typeface="Times New Roman" pitchFamily="18" charset="0"/>
                <a:ea typeface="黑体" pitchFamily="2" charset="-122"/>
                <a:cs typeface="Times New Roman" pitchFamily="18" charset="0"/>
              </a:rPr>
              <a:t>(</a:t>
            </a:r>
            <a:r>
              <a:rPr lang="en-US" altLang="en-US" sz="1600" dirty="0" err="1" smtClean="0">
                <a:latin typeface="Times New Roman" pitchFamily="18" charset="0"/>
                <a:ea typeface="黑体" pitchFamily="2" charset="-122"/>
                <a:cs typeface="Times New Roman" pitchFamily="18" charset="0"/>
              </a:rPr>
              <a:t>Text.class</a:t>
            </a:r>
            <a:r>
              <a:rPr lang="en-US" altLang="en-US" sz="1600" dirty="0" smtClean="0">
                <a:latin typeface="Times New Roman" pitchFamily="18" charset="0"/>
                <a:ea typeface="黑体" pitchFamily="2" charset="-122"/>
                <a:cs typeface="Times New Roman" pitchFamily="18" charset="0"/>
              </a:rPr>
              <a:t>);</a:t>
            </a:r>
          </a:p>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a:t>
            </a:r>
            <a:r>
              <a:rPr lang="en-US" altLang="en-US" sz="1600" dirty="0" err="1" smtClean="0">
                <a:latin typeface="Times New Roman" pitchFamily="18" charset="0"/>
                <a:ea typeface="黑体" pitchFamily="2" charset="-122"/>
                <a:cs typeface="Times New Roman" pitchFamily="18" charset="0"/>
              </a:rPr>
              <a:t>job.setOutputValueClass</a:t>
            </a:r>
            <a:r>
              <a:rPr lang="en-US" altLang="en-US" sz="1600" dirty="0" smtClean="0">
                <a:latin typeface="Times New Roman" pitchFamily="18" charset="0"/>
                <a:ea typeface="黑体" pitchFamily="2" charset="-122"/>
                <a:cs typeface="Times New Roman" pitchFamily="18" charset="0"/>
              </a:rPr>
              <a:t>(</a:t>
            </a:r>
            <a:r>
              <a:rPr lang="en-US" altLang="en-US" sz="1600" dirty="0" err="1" smtClean="0">
                <a:latin typeface="Times New Roman" pitchFamily="18" charset="0"/>
                <a:ea typeface="黑体" pitchFamily="2" charset="-122"/>
                <a:cs typeface="Times New Roman" pitchFamily="18" charset="0"/>
              </a:rPr>
              <a:t>IntWritable.class</a:t>
            </a:r>
            <a:r>
              <a:rPr lang="en-US" altLang="en-US" sz="1600" dirty="0" smtClean="0">
                <a:latin typeface="Times New Roman" pitchFamily="18" charset="0"/>
                <a:ea typeface="黑体" pitchFamily="2" charset="-122"/>
                <a:cs typeface="Times New Roman" pitchFamily="18" charset="0"/>
              </a:rPr>
              <a:t>);</a:t>
            </a:r>
          </a:p>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a:t>
            </a:r>
            <a:r>
              <a:rPr lang="en-US" altLang="en-US" sz="1600" dirty="0" err="1" smtClean="0">
                <a:latin typeface="Times New Roman" pitchFamily="18" charset="0"/>
                <a:ea typeface="黑体" pitchFamily="2" charset="-122"/>
                <a:cs typeface="Times New Roman" pitchFamily="18" charset="0"/>
              </a:rPr>
              <a:t>FileInputFormat.addInputPath</a:t>
            </a:r>
            <a:r>
              <a:rPr lang="en-US" altLang="en-US" sz="1600" dirty="0" smtClean="0">
                <a:latin typeface="Times New Roman" pitchFamily="18" charset="0"/>
                <a:ea typeface="黑体" pitchFamily="2" charset="-122"/>
                <a:cs typeface="Times New Roman" pitchFamily="18" charset="0"/>
              </a:rPr>
              <a:t>(job, new Path(</a:t>
            </a:r>
            <a:r>
              <a:rPr lang="en-US" altLang="en-US" sz="1600" dirty="0" err="1" smtClean="0">
                <a:latin typeface="Times New Roman" pitchFamily="18" charset="0"/>
                <a:ea typeface="黑体" pitchFamily="2" charset="-122"/>
                <a:cs typeface="Times New Roman" pitchFamily="18" charset="0"/>
              </a:rPr>
              <a:t>otherArgs</a:t>
            </a:r>
            <a:r>
              <a:rPr lang="en-US" altLang="en-US" sz="1600" dirty="0" smtClean="0">
                <a:latin typeface="Times New Roman" pitchFamily="18" charset="0"/>
                <a:ea typeface="黑体" pitchFamily="2" charset="-122"/>
                <a:cs typeface="Times New Roman" pitchFamily="18" charset="0"/>
              </a:rPr>
              <a:t>[0]));</a:t>
            </a:r>
          </a:p>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a:t>
            </a:r>
            <a:r>
              <a:rPr lang="en-US" altLang="en-US" sz="1600" dirty="0" err="1" smtClean="0">
                <a:latin typeface="Times New Roman" pitchFamily="18" charset="0"/>
                <a:ea typeface="黑体" pitchFamily="2" charset="-122"/>
                <a:cs typeface="Times New Roman" pitchFamily="18" charset="0"/>
              </a:rPr>
              <a:t>FileOutputFormat.setOutputPath</a:t>
            </a:r>
            <a:r>
              <a:rPr lang="en-US" altLang="en-US" sz="1600" dirty="0" smtClean="0">
                <a:latin typeface="Times New Roman" pitchFamily="18" charset="0"/>
                <a:ea typeface="黑体" pitchFamily="2" charset="-122"/>
                <a:cs typeface="Times New Roman" pitchFamily="18" charset="0"/>
              </a:rPr>
              <a:t>(job, new Path(</a:t>
            </a:r>
            <a:r>
              <a:rPr lang="en-US" altLang="en-US" sz="1600" dirty="0" err="1" smtClean="0">
                <a:latin typeface="Times New Roman" pitchFamily="18" charset="0"/>
                <a:ea typeface="黑体" pitchFamily="2" charset="-122"/>
                <a:cs typeface="Times New Roman" pitchFamily="18" charset="0"/>
              </a:rPr>
              <a:t>otherArgs</a:t>
            </a:r>
            <a:r>
              <a:rPr lang="en-US" altLang="en-US" sz="1600" dirty="0" smtClean="0">
                <a:latin typeface="Times New Roman" pitchFamily="18" charset="0"/>
                <a:ea typeface="黑体" pitchFamily="2" charset="-122"/>
                <a:cs typeface="Times New Roman" pitchFamily="18" charset="0"/>
              </a:rPr>
              <a:t>[1]));</a:t>
            </a:r>
          </a:p>
          <a:p>
            <a:pPr>
              <a:lnSpc>
                <a:spcPct val="80000"/>
              </a:lnSpc>
              <a:buFont typeface="Wingdings" pitchFamily="2" charset="2"/>
              <a:buNone/>
            </a:pPr>
            <a:r>
              <a:rPr lang="en-US" altLang="en-US" sz="1600" dirty="0" smtClean="0">
                <a:latin typeface="Times New Roman" pitchFamily="18" charset="0"/>
                <a:ea typeface="黑体" pitchFamily="2" charset="-122"/>
                <a:cs typeface="Times New Roman" pitchFamily="18" charset="0"/>
              </a:rPr>
              <a:t>    </a:t>
            </a:r>
            <a:r>
              <a:rPr lang="en-US" altLang="en-US" sz="1600" dirty="0" err="1" smtClean="0">
                <a:latin typeface="Times New Roman" pitchFamily="18" charset="0"/>
                <a:ea typeface="黑体" pitchFamily="2" charset="-122"/>
                <a:cs typeface="Times New Roman" pitchFamily="18" charset="0"/>
              </a:rPr>
              <a:t>System.exit</a:t>
            </a:r>
            <a:r>
              <a:rPr lang="en-US" altLang="en-US" sz="1600" dirty="0" smtClean="0">
                <a:latin typeface="Times New Roman" pitchFamily="18" charset="0"/>
                <a:ea typeface="黑体" pitchFamily="2" charset="-122"/>
                <a:cs typeface="Times New Roman" pitchFamily="18" charset="0"/>
              </a:rPr>
              <a:t>(</a:t>
            </a:r>
            <a:r>
              <a:rPr lang="en-US" altLang="en-US" sz="1600" dirty="0" err="1" smtClean="0">
                <a:latin typeface="Times New Roman" pitchFamily="18" charset="0"/>
                <a:ea typeface="黑体" pitchFamily="2" charset="-122"/>
                <a:cs typeface="Times New Roman" pitchFamily="18" charset="0"/>
              </a:rPr>
              <a:t>job.waitForCompletion</a:t>
            </a:r>
            <a:r>
              <a:rPr lang="en-US" altLang="en-US" sz="1600" dirty="0" smtClean="0">
                <a:latin typeface="Times New Roman" pitchFamily="18" charset="0"/>
                <a:ea typeface="黑体" pitchFamily="2" charset="-122"/>
                <a:cs typeface="Times New Roman" pitchFamily="18" charset="0"/>
              </a:rPr>
              <a:t>(true) ? 0 : 1); }}</a:t>
            </a:r>
            <a:endParaRPr lang="zh-CN" altLang="en-US" sz="1600" dirty="0" smtClean="0">
              <a:latin typeface="Times New Roman" pitchFamily="18" charset="0"/>
              <a:ea typeface="黑体" pitchFamily="2" charset="-122"/>
              <a:cs typeface="Times New Roman" pitchFamily="18" charset="0"/>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zh-CN" altLang="en-US" sz="3200" b="1" dirty="0" smtClean="0">
                <a:solidFill>
                  <a:srgbClr val="0070C0"/>
                </a:solidFill>
                <a:latin typeface="Verdana" pitchFamily="34" charset="0"/>
                <a:ea typeface="微软雅黑" pitchFamily="34" charset="-122"/>
                <a:cs typeface="Verdana" pitchFamily="34" charset="0"/>
              </a:rPr>
              <a:t>例子</a:t>
            </a:r>
            <a:r>
              <a:rPr lang="en-US" altLang="zh-CN" sz="3200" b="1" dirty="0" err="1" smtClean="0">
                <a:solidFill>
                  <a:srgbClr val="0070C0"/>
                </a:solidFill>
                <a:latin typeface="Verdana" pitchFamily="34" charset="0"/>
                <a:ea typeface="微软雅黑" pitchFamily="34" charset="-122"/>
                <a:cs typeface="Verdana" pitchFamily="34" charset="0"/>
              </a:rPr>
              <a:t>wordcount</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95289" y="714362"/>
            <a:ext cx="8497887" cy="1857388"/>
          </a:xfrm>
        </p:spPr>
        <p:txBody>
          <a:bodyPr/>
          <a:lstStyle/>
          <a:p>
            <a:pPr>
              <a:buFont typeface="Wingdings" pitchFamily="2" charset="2"/>
              <a:buNone/>
            </a:pPr>
            <a:r>
              <a:rPr lang="en-US" altLang="en-US" sz="1800" dirty="0" smtClean="0">
                <a:latin typeface="Times New Roman" pitchFamily="18" charset="0"/>
                <a:ea typeface="黑体" pitchFamily="2" charset="-122"/>
                <a:cs typeface="Times New Roman" pitchFamily="18" charset="0"/>
              </a:rPr>
              <a:t>line = load 'docs' using </a:t>
            </a:r>
            <a:r>
              <a:rPr lang="en-US" altLang="en-US" sz="1800" dirty="0" err="1" smtClean="0">
                <a:latin typeface="Times New Roman" pitchFamily="18" charset="0"/>
                <a:ea typeface="黑体" pitchFamily="2" charset="-122"/>
                <a:cs typeface="Times New Roman" pitchFamily="18" charset="0"/>
              </a:rPr>
              <a:t>pigStorage</a:t>
            </a:r>
            <a:r>
              <a:rPr lang="en-US" altLang="en-US" sz="1800" dirty="0" smtClean="0">
                <a:latin typeface="Times New Roman" pitchFamily="18" charset="0"/>
                <a:ea typeface="黑体" pitchFamily="2" charset="-122"/>
                <a:cs typeface="Times New Roman" pitchFamily="18" charset="0"/>
              </a:rPr>
              <a:t>('\n') as (</a:t>
            </a:r>
            <a:r>
              <a:rPr lang="en-US" altLang="en-US" sz="1800" dirty="0" err="1" smtClean="0">
                <a:latin typeface="Times New Roman" pitchFamily="18" charset="0"/>
                <a:ea typeface="黑体" pitchFamily="2" charset="-122"/>
                <a:cs typeface="Times New Roman" pitchFamily="18" charset="0"/>
              </a:rPr>
              <a:t>line:chararray</a:t>
            </a:r>
            <a:r>
              <a:rPr lang="en-US" altLang="en-US" sz="1800" dirty="0" smtClean="0">
                <a:latin typeface="Times New Roman" pitchFamily="18" charset="0"/>
                <a:ea typeface="黑体" pitchFamily="2" charset="-122"/>
                <a:cs typeface="Times New Roman" pitchFamily="18" charset="0"/>
              </a:rPr>
              <a:t>)</a:t>
            </a:r>
          </a:p>
          <a:p>
            <a:pPr>
              <a:buFont typeface="Wingdings" pitchFamily="2" charset="2"/>
              <a:buNone/>
            </a:pPr>
            <a:r>
              <a:rPr lang="en-US" altLang="en-US" sz="1800" dirty="0" smtClean="0">
                <a:latin typeface="Times New Roman" pitchFamily="18" charset="0"/>
                <a:ea typeface="黑体" pitchFamily="2" charset="-122"/>
                <a:cs typeface="Times New Roman" pitchFamily="18" charset="0"/>
              </a:rPr>
              <a:t>words = </a:t>
            </a:r>
            <a:r>
              <a:rPr lang="en-US" altLang="en-US" sz="1800" dirty="0" err="1" smtClean="0">
                <a:latin typeface="Times New Roman" pitchFamily="18" charset="0"/>
                <a:ea typeface="黑体" pitchFamily="2" charset="-122"/>
                <a:cs typeface="Times New Roman" pitchFamily="18" charset="0"/>
              </a:rPr>
              <a:t>foreach</a:t>
            </a:r>
            <a:r>
              <a:rPr lang="en-US" altLang="en-US" sz="1800" dirty="0" smtClean="0">
                <a:latin typeface="Times New Roman" pitchFamily="18" charset="0"/>
                <a:ea typeface="黑体" pitchFamily="2" charset="-122"/>
                <a:cs typeface="Times New Roman" pitchFamily="18" charset="0"/>
              </a:rPr>
              <a:t> line generate flatten(TOKENIZE(line,'\t ,.')) as word;  </a:t>
            </a:r>
          </a:p>
          <a:p>
            <a:pPr>
              <a:buFont typeface="Wingdings" pitchFamily="2" charset="2"/>
              <a:buNone/>
            </a:pPr>
            <a:r>
              <a:rPr lang="en-US" altLang="en-US" sz="1800" dirty="0" err="1" smtClean="0">
                <a:latin typeface="Times New Roman" pitchFamily="18" charset="0"/>
                <a:ea typeface="黑体" pitchFamily="2" charset="-122"/>
                <a:cs typeface="Times New Roman" pitchFamily="18" charset="0"/>
              </a:rPr>
              <a:t>grp</a:t>
            </a:r>
            <a:r>
              <a:rPr lang="en-US" altLang="en-US" sz="1800" dirty="0" smtClean="0">
                <a:latin typeface="Times New Roman" pitchFamily="18" charset="0"/>
                <a:ea typeface="黑体" pitchFamily="2" charset="-122"/>
                <a:cs typeface="Times New Roman" pitchFamily="18" charset="0"/>
              </a:rPr>
              <a:t> = group words by word;  </a:t>
            </a:r>
          </a:p>
          <a:p>
            <a:pPr>
              <a:buFont typeface="Wingdings" pitchFamily="2" charset="2"/>
              <a:buNone/>
            </a:pPr>
            <a:r>
              <a:rPr lang="en-US" altLang="en-US" sz="1800" dirty="0" smtClean="0">
                <a:latin typeface="Times New Roman" pitchFamily="18" charset="0"/>
                <a:ea typeface="黑体" pitchFamily="2" charset="-122"/>
                <a:cs typeface="Times New Roman" pitchFamily="18" charset="0"/>
              </a:rPr>
              <a:t>result = </a:t>
            </a:r>
            <a:r>
              <a:rPr lang="en-US" altLang="en-US" sz="1800" dirty="0" err="1" smtClean="0">
                <a:latin typeface="Times New Roman" pitchFamily="18" charset="0"/>
                <a:ea typeface="黑体" pitchFamily="2" charset="-122"/>
                <a:cs typeface="Times New Roman" pitchFamily="18" charset="0"/>
              </a:rPr>
              <a:t>foreach</a:t>
            </a:r>
            <a:r>
              <a:rPr lang="en-US" altLang="en-US" sz="1800" dirty="0" smtClean="0">
                <a:latin typeface="Times New Roman" pitchFamily="18" charset="0"/>
                <a:ea typeface="黑体" pitchFamily="2" charset="-122"/>
                <a:cs typeface="Times New Roman" pitchFamily="18" charset="0"/>
              </a:rPr>
              <a:t> </a:t>
            </a:r>
            <a:r>
              <a:rPr lang="en-US" altLang="en-US" sz="1800" dirty="0" err="1" smtClean="0">
                <a:latin typeface="Times New Roman" pitchFamily="18" charset="0"/>
                <a:ea typeface="黑体" pitchFamily="2" charset="-122"/>
                <a:cs typeface="Times New Roman" pitchFamily="18" charset="0"/>
              </a:rPr>
              <a:t>grp</a:t>
            </a:r>
            <a:r>
              <a:rPr lang="en-US" altLang="en-US" sz="1800" dirty="0" smtClean="0">
                <a:latin typeface="Times New Roman" pitchFamily="18" charset="0"/>
                <a:ea typeface="黑体" pitchFamily="2" charset="-122"/>
                <a:cs typeface="Times New Roman" pitchFamily="18" charset="0"/>
              </a:rPr>
              <a:t> generate </a:t>
            </a:r>
            <a:r>
              <a:rPr lang="en-US" altLang="en-US" sz="1800" dirty="0" err="1" smtClean="0">
                <a:latin typeface="Times New Roman" pitchFamily="18" charset="0"/>
                <a:ea typeface="黑体" pitchFamily="2" charset="-122"/>
                <a:cs typeface="Times New Roman" pitchFamily="18" charset="0"/>
              </a:rPr>
              <a:t>group,COUNT</a:t>
            </a:r>
            <a:r>
              <a:rPr lang="en-US" altLang="en-US" sz="1800" dirty="0" smtClean="0">
                <a:latin typeface="Times New Roman" pitchFamily="18" charset="0"/>
                <a:ea typeface="黑体" pitchFamily="2" charset="-122"/>
                <a:cs typeface="Times New Roman" pitchFamily="18" charset="0"/>
              </a:rPr>
              <a:t>(words) as count;</a:t>
            </a: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endParaRPr lang="en-US" altLang="zh-CN" sz="3200" b="1" dirty="0">
              <a:solidFill>
                <a:srgbClr val="0070C0"/>
              </a:solidFill>
              <a:latin typeface="Verdana" pitchFamily="34" charset="0"/>
              <a:ea typeface="微软雅黑" pitchFamily="34" charset="-122"/>
              <a:cs typeface="Verdana" pitchFamily="34" charset="0"/>
            </a:endParaRPr>
          </a:p>
        </p:txBody>
      </p:sp>
      <p:sp>
        <p:nvSpPr>
          <p:cNvPr id="5" name="矩形 4"/>
          <p:cNvSpPr/>
          <p:nvPr/>
        </p:nvSpPr>
        <p:spPr>
          <a:xfrm>
            <a:off x="1784350" y="2884500"/>
            <a:ext cx="5307930" cy="646331"/>
          </a:xfrm>
          <a:prstGeom prst="rect">
            <a:avLst/>
          </a:prstGeom>
        </p:spPr>
        <p:txBody>
          <a:bodyPr wrap="square">
            <a:spAutoFit/>
          </a:bodyPr>
          <a:lstStyle/>
          <a:p>
            <a:pPr marL="342900" lvl="0" indent="-342900" eaLnBrk="0" hangingPunct="0">
              <a:spcBef>
                <a:spcPct val="20000"/>
              </a:spcBef>
            </a:pPr>
            <a:r>
              <a:rPr lang="en-US" altLang="zh-CN" dirty="0" smtClean="0">
                <a:solidFill>
                  <a:prstClr val="black"/>
                </a:solidFill>
                <a:latin typeface="Times New Roman" pitchFamily="18" charset="0"/>
                <a:ea typeface="微软雅黑" pitchFamily="34" charset="-122"/>
                <a:cs typeface="Times New Roman" pitchFamily="18" charset="0"/>
              </a:rPr>
              <a:t>pig</a:t>
            </a:r>
            <a:r>
              <a:rPr lang="zh-CN" altLang="en-US" dirty="0" smtClean="0">
                <a:solidFill>
                  <a:prstClr val="black"/>
                </a:solidFill>
                <a:latin typeface="Times New Roman" pitchFamily="18" charset="0"/>
                <a:ea typeface="微软雅黑" pitchFamily="34" charset="-122"/>
                <a:cs typeface="Times New Roman" pitchFamily="18" charset="0"/>
              </a:rPr>
              <a:t>程序最大特点是它的结构能够经得起大量并行任务的检验，能够对大规模数据进行处理</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39502"/>
            <a:ext cx="8742363" cy="290865"/>
          </a:xfrm>
        </p:spPr>
        <p:txBody>
          <a:bodyPr/>
          <a:lstStyle/>
          <a:p>
            <a:r>
              <a:rPr lang="en-US" altLang="zh-CN" sz="2400" dirty="0" smtClean="0">
                <a:latin typeface="微软雅黑" pitchFamily="34" charset="-122"/>
                <a:ea typeface="微软雅黑" pitchFamily="34" charset="-122"/>
              </a:rPr>
              <a:t>pig </a:t>
            </a:r>
            <a:r>
              <a:rPr lang="en-US" altLang="zh-CN" sz="2400" dirty="0">
                <a:latin typeface="微软雅黑" pitchFamily="34" charset="-122"/>
                <a:ea typeface="微软雅黑" pitchFamily="34" charset="-122"/>
              </a:rPr>
              <a:t>Latin</a:t>
            </a:r>
            <a:r>
              <a:rPr lang="zh-CN" altLang="en-US" sz="2400" dirty="0">
                <a:latin typeface="微软雅黑" pitchFamily="34" charset="-122"/>
                <a:ea typeface="微软雅黑" pitchFamily="34" charset="-122"/>
              </a:rPr>
              <a:t>程序被编译为</a:t>
            </a:r>
            <a:r>
              <a:rPr lang="en-US" altLang="zh-CN" sz="2400" dirty="0" err="1">
                <a:latin typeface="微软雅黑" pitchFamily="34" charset="-122"/>
                <a:ea typeface="微软雅黑" pitchFamily="34" charset="-122"/>
              </a:rPr>
              <a:t>mapreduce</a:t>
            </a:r>
            <a:r>
              <a:rPr lang="zh-CN" altLang="en-US" sz="2400" dirty="0">
                <a:latin typeface="微软雅黑" pitchFamily="34" charset="-122"/>
                <a:ea typeface="微软雅黑" pitchFamily="34" charset="-122"/>
              </a:rPr>
              <a:t>作业，在</a:t>
            </a:r>
            <a:r>
              <a:rPr lang="en-US" altLang="zh-CN" sz="2400" dirty="0" err="1">
                <a:latin typeface="微软雅黑" pitchFamily="34" charset="-122"/>
                <a:ea typeface="微软雅黑" pitchFamily="34" charset="-122"/>
              </a:rPr>
              <a:t>hadoop</a:t>
            </a:r>
            <a:r>
              <a:rPr lang="zh-CN" altLang="en-US" sz="2400" dirty="0">
                <a:latin typeface="微软雅黑" pitchFamily="34" charset="-122"/>
                <a:ea typeface="微软雅黑" pitchFamily="34" charset="-122"/>
              </a:rPr>
              <a:t>上</a:t>
            </a:r>
            <a:r>
              <a:rPr lang="zh-CN" altLang="en-US" sz="2400" dirty="0" smtClean="0">
                <a:latin typeface="微软雅黑" pitchFamily="34" charset="-122"/>
                <a:ea typeface="微软雅黑" pitchFamily="34" charset="-122"/>
              </a:rPr>
              <a:t>执行</a:t>
            </a:r>
            <a:endParaRPr lang="zh-CN" altLang="en-US" sz="2400" dirty="0">
              <a:latin typeface="微软雅黑" pitchFamily="34" charset="-122"/>
              <a:ea typeface="微软雅黑" pitchFamily="34" charset="-122"/>
            </a:endParaRPr>
          </a:p>
        </p:txBody>
      </p:sp>
      <p:grpSp>
        <p:nvGrpSpPr>
          <p:cNvPr id="3" name="Group 128"/>
          <p:cNvGrpSpPr>
            <a:grpSpLocks/>
          </p:cNvGrpSpPr>
          <p:nvPr/>
        </p:nvGrpSpPr>
        <p:grpSpPr bwMode="auto">
          <a:xfrm>
            <a:off x="785813" y="2003822"/>
            <a:ext cx="3886200" cy="1428750"/>
            <a:chOff x="144" y="1632"/>
            <a:chExt cx="2448" cy="1200"/>
          </a:xfrm>
        </p:grpSpPr>
        <p:grpSp>
          <p:nvGrpSpPr>
            <p:cNvPr id="4" name="Group 103"/>
            <p:cNvGrpSpPr>
              <a:grpSpLocks/>
            </p:cNvGrpSpPr>
            <p:nvPr/>
          </p:nvGrpSpPr>
          <p:grpSpPr bwMode="auto">
            <a:xfrm>
              <a:off x="144" y="2304"/>
              <a:ext cx="1728" cy="528"/>
              <a:chOff x="144" y="2688"/>
              <a:chExt cx="1728" cy="528"/>
            </a:xfrm>
          </p:grpSpPr>
          <p:sp>
            <p:nvSpPr>
              <p:cNvPr id="8" name="Oval 101"/>
              <p:cNvSpPr>
                <a:spLocks noChangeArrowheads="1"/>
              </p:cNvSpPr>
              <p:nvPr/>
            </p:nvSpPr>
            <p:spPr bwMode="auto">
              <a:xfrm>
                <a:off x="144" y="2688"/>
                <a:ext cx="912" cy="52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r>
                  <a:rPr lang="en-US" sz="2000" dirty="0">
                    <a:solidFill>
                      <a:srgbClr val="080808"/>
                    </a:solidFill>
                  </a:rPr>
                  <a:t>execution</a:t>
                </a:r>
              </a:p>
              <a:p>
                <a:pPr fontAlgn="auto">
                  <a:spcBef>
                    <a:spcPts val="0"/>
                  </a:spcBef>
                  <a:spcAft>
                    <a:spcPts val="0"/>
                  </a:spcAft>
                  <a:defRPr/>
                </a:pPr>
                <a:r>
                  <a:rPr lang="en-US" sz="2000" dirty="0">
                    <a:solidFill>
                      <a:srgbClr val="080808"/>
                    </a:solidFill>
                  </a:rPr>
                  <a:t>plan</a:t>
                </a:r>
              </a:p>
            </p:txBody>
          </p:sp>
          <p:sp>
            <p:nvSpPr>
              <p:cNvPr id="9" name="Line 102"/>
              <p:cNvSpPr>
                <a:spLocks noChangeShapeType="1"/>
              </p:cNvSpPr>
              <p:nvPr/>
            </p:nvSpPr>
            <p:spPr bwMode="auto">
              <a:xfrm flipH="1" flipV="1">
                <a:off x="1056" y="2928"/>
                <a:ext cx="816"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fontAlgn="auto">
                  <a:spcBef>
                    <a:spcPts val="0"/>
                  </a:spcBef>
                  <a:spcAft>
                    <a:spcPts val="0"/>
                  </a:spcAft>
                  <a:defRPr/>
                </a:pPr>
                <a:endParaRPr lang="en-US">
                  <a:solidFill>
                    <a:srgbClr val="080808"/>
                  </a:solidFill>
                </a:endParaRPr>
              </a:p>
            </p:txBody>
          </p:sp>
        </p:grpSp>
        <p:sp>
          <p:nvSpPr>
            <p:cNvPr id="6" name="AutoShape 106"/>
            <p:cNvSpPr>
              <a:spLocks noChangeArrowheads="1"/>
            </p:cNvSpPr>
            <p:nvPr/>
          </p:nvSpPr>
          <p:spPr bwMode="auto">
            <a:xfrm>
              <a:off x="1296" y="1632"/>
              <a:ext cx="1296" cy="81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fontAlgn="auto">
                <a:spcBef>
                  <a:spcPts val="0"/>
                </a:spcBef>
                <a:spcAft>
                  <a:spcPts val="0"/>
                </a:spcAft>
                <a:defRPr/>
              </a:pPr>
              <a:r>
                <a:rPr lang="en-US" dirty="0" smtClean="0">
                  <a:solidFill>
                    <a:srgbClr val="080808"/>
                  </a:solidFill>
                </a:rPr>
                <a:t>pig </a:t>
              </a:r>
              <a:r>
                <a:rPr lang="en-US" dirty="0">
                  <a:solidFill>
                    <a:srgbClr val="080808"/>
                  </a:solidFill>
                </a:rPr>
                <a:t>Compiler</a:t>
              </a:r>
            </a:p>
            <a:p>
              <a:pPr fontAlgn="auto">
                <a:spcBef>
                  <a:spcPts val="0"/>
                </a:spcBef>
                <a:spcAft>
                  <a:spcPts val="0"/>
                </a:spcAft>
                <a:defRPr/>
              </a:pPr>
              <a:endParaRPr lang="en-US" dirty="0">
                <a:solidFill>
                  <a:srgbClr val="080808"/>
                </a:solidFill>
              </a:endParaRPr>
            </a:p>
            <a:p>
              <a:pPr fontAlgn="auto">
                <a:spcBef>
                  <a:spcPts val="0"/>
                </a:spcBef>
                <a:spcAft>
                  <a:spcPts val="0"/>
                </a:spcAft>
                <a:defRPr/>
              </a:pPr>
              <a:endParaRPr lang="en-US" dirty="0">
                <a:solidFill>
                  <a:srgbClr val="080808"/>
                </a:solidFill>
              </a:endParaRPr>
            </a:p>
          </p:txBody>
        </p:sp>
        <p:sp>
          <p:nvSpPr>
            <p:cNvPr id="7" name="Line 108"/>
            <p:cNvSpPr>
              <a:spLocks noChangeShapeType="1"/>
            </p:cNvSpPr>
            <p:nvPr/>
          </p:nvSpPr>
          <p:spPr bwMode="auto">
            <a:xfrm>
              <a:off x="1968" y="2448"/>
              <a:ext cx="0" cy="24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pPr fontAlgn="auto">
                <a:spcBef>
                  <a:spcPts val="0"/>
                </a:spcBef>
                <a:spcAft>
                  <a:spcPts val="0"/>
                </a:spcAft>
                <a:defRPr/>
              </a:pPr>
              <a:endParaRPr lang="en-US">
                <a:solidFill>
                  <a:srgbClr val="080808"/>
                </a:solidFill>
              </a:endParaRPr>
            </a:p>
          </p:txBody>
        </p:sp>
      </p:grpSp>
      <p:sp>
        <p:nvSpPr>
          <p:cNvPr id="10" name="Rectangle 27"/>
          <p:cNvSpPr>
            <a:spLocks noChangeArrowheads="1"/>
          </p:cNvSpPr>
          <p:nvPr/>
        </p:nvSpPr>
        <p:spPr bwMode="auto">
          <a:xfrm>
            <a:off x="2576513" y="4632722"/>
            <a:ext cx="2133600"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fontAlgn="auto">
              <a:spcBef>
                <a:spcPts val="0"/>
              </a:spcBef>
              <a:spcAft>
                <a:spcPts val="0"/>
              </a:spcAft>
              <a:defRPr/>
            </a:pPr>
            <a:r>
              <a:rPr lang="en-US" dirty="0">
                <a:solidFill>
                  <a:srgbClr val="080808"/>
                </a:solidFill>
              </a:rPr>
              <a:t>Cluster</a:t>
            </a:r>
          </a:p>
        </p:txBody>
      </p:sp>
      <p:grpSp>
        <p:nvGrpSpPr>
          <p:cNvPr id="5" name="Group 121"/>
          <p:cNvGrpSpPr>
            <a:grpSpLocks/>
          </p:cNvGrpSpPr>
          <p:nvPr/>
        </p:nvGrpSpPr>
        <p:grpSpPr bwMode="auto">
          <a:xfrm>
            <a:off x="785813" y="1318022"/>
            <a:ext cx="3962400" cy="857250"/>
            <a:chOff x="144" y="1056"/>
            <a:chExt cx="2496" cy="720"/>
          </a:xfrm>
        </p:grpSpPr>
        <p:grpSp>
          <p:nvGrpSpPr>
            <p:cNvPr id="11" name="Group 104"/>
            <p:cNvGrpSpPr>
              <a:grpSpLocks/>
            </p:cNvGrpSpPr>
            <p:nvPr/>
          </p:nvGrpSpPr>
          <p:grpSpPr bwMode="auto">
            <a:xfrm>
              <a:off x="144" y="1248"/>
              <a:ext cx="1728" cy="528"/>
              <a:chOff x="144" y="1728"/>
              <a:chExt cx="1728" cy="528"/>
            </a:xfrm>
          </p:grpSpPr>
          <p:sp>
            <p:nvSpPr>
              <p:cNvPr id="15" name="Oval 47"/>
              <p:cNvSpPr>
                <a:spLocks noChangeArrowheads="1"/>
              </p:cNvSpPr>
              <p:nvPr/>
            </p:nvSpPr>
            <p:spPr bwMode="auto">
              <a:xfrm>
                <a:off x="144" y="1728"/>
                <a:ext cx="912" cy="52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r>
                  <a:rPr lang="en-US" sz="2000" dirty="0">
                    <a:solidFill>
                      <a:srgbClr val="080808"/>
                    </a:solidFill>
                  </a:rPr>
                  <a:t>parsed</a:t>
                </a:r>
              </a:p>
              <a:p>
                <a:pPr fontAlgn="auto">
                  <a:spcBef>
                    <a:spcPts val="0"/>
                  </a:spcBef>
                  <a:spcAft>
                    <a:spcPts val="0"/>
                  </a:spcAft>
                  <a:defRPr/>
                </a:pPr>
                <a:r>
                  <a:rPr lang="en-US" sz="2000" dirty="0">
                    <a:solidFill>
                      <a:srgbClr val="080808"/>
                    </a:solidFill>
                  </a:rPr>
                  <a:t>program</a:t>
                </a:r>
              </a:p>
            </p:txBody>
          </p:sp>
          <p:sp>
            <p:nvSpPr>
              <p:cNvPr id="16" name="Line 49"/>
              <p:cNvSpPr>
                <a:spLocks noChangeShapeType="1"/>
              </p:cNvSpPr>
              <p:nvPr/>
            </p:nvSpPr>
            <p:spPr bwMode="auto">
              <a:xfrm flipH="1" flipV="1">
                <a:off x="1056" y="1968"/>
                <a:ext cx="816"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fontAlgn="auto">
                  <a:spcBef>
                    <a:spcPts val="0"/>
                  </a:spcBef>
                  <a:spcAft>
                    <a:spcPts val="0"/>
                  </a:spcAft>
                  <a:defRPr/>
                </a:pPr>
                <a:endParaRPr lang="en-US">
                  <a:solidFill>
                    <a:srgbClr val="080808"/>
                  </a:solidFill>
                </a:endParaRPr>
              </a:p>
            </p:txBody>
          </p:sp>
        </p:grpSp>
        <p:sp>
          <p:nvSpPr>
            <p:cNvPr id="13" name="AutoShape 4"/>
            <p:cNvSpPr>
              <a:spLocks noChangeArrowheads="1"/>
            </p:cNvSpPr>
            <p:nvPr/>
          </p:nvSpPr>
          <p:spPr bwMode="auto">
            <a:xfrm>
              <a:off x="1272" y="1056"/>
              <a:ext cx="1368" cy="33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fontAlgn="auto">
                <a:spcBef>
                  <a:spcPts val="0"/>
                </a:spcBef>
                <a:spcAft>
                  <a:spcPts val="0"/>
                </a:spcAft>
                <a:defRPr/>
              </a:pPr>
              <a:r>
                <a:rPr lang="en-US">
                  <a:solidFill>
                    <a:srgbClr val="080808"/>
                  </a:solidFill>
                </a:rPr>
                <a:t>Parser</a:t>
              </a:r>
            </a:p>
          </p:txBody>
        </p:sp>
        <p:sp>
          <p:nvSpPr>
            <p:cNvPr id="14" name="Line 30"/>
            <p:cNvSpPr>
              <a:spLocks noChangeShapeType="1"/>
            </p:cNvSpPr>
            <p:nvPr/>
          </p:nvSpPr>
          <p:spPr bwMode="auto">
            <a:xfrm>
              <a:off x="1944" y="1392"/>
              <a:ext cx="0" cy="24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pPr fontAlgn="auto">
                <a:spcBef>
                  <a:spcPts val="0"/>
                </a:spcBef>
                <a:spcAft>
                  <a:spcPts val="0"/>
                </a:spcAft>
                <a:defRPr/>
              </a:pPr>
              <a:endParaRPr lang="en-US">
                <a:solidFill>
                  <a:srgbClr val="080808"/>
                </a:solidFill>
              </a:endParaRPr>
            </a:p>
          </p:txBody>
        </p:sp>
      </p:grpSp>
      <p:pic>
        <p:nvPicPr>
          <p:cNvPr id="17" name="Picture 36"/>
          <p:cNvPicPr>
            <a:picLocks noChangeAspect="1" noChangeArrowheads="1"/>
          </p:cNvPicPr>
          <p:nvPr/>
        </p:nvPicPr>
        <p:blipFill>
          <a:blip r:embed="rId2" cstate="print"/>
          <a:srcRect/>
          <a:stretch>
            <a:fillRect/>
          </a:stretch>
        </p:blipFill>
        <p:spPr bwMode="auto">
          <a:xfrm>
            <a:off x="6551613" y="865585"/>
            <a:ext cx="2082800" cy="1366838"/>
          </a:xfrm>
          <a:prstGeom prst="rect">
            <a:avLst/>
          </a:prstGeom>
          <a:noFill/>
          <a:ln w="9525">
            <a:noFill/>
            <a:miter lim="800000"/>
            <a:headEnd/>
            <a:tailEnd/>
          </a:ln>
        </p:spPr>
      </p:pic>
      <p:sp>
        <p:nvSpPr>
          <p:cNvPr id="18" name="Line 38"/>
          <p:cNvSpPr>
            <a:spLocks noChangeShapeType="1"/>
          </p:cNvSpPr>
          <p:nvPr/>
        </p:nvSpPr>
        <p:spPr bwMode="auto">
          <a:xfrm flipH="1" flipV="1">
            <a:off x="4824413" y="1546622"/>
            <a:ext cx="15240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fontAlgn="auto">
              <a:spcBef>
                <a:spcPts val="0"/>
              </a:spcBef>
              <a:spcAft>
                <a:spcPts val="0"/>
              </a:spcAft>
              <a:defRPr/>
            </a:pPr>
            <a:endParaRPr lang="en-US">
              <a:solidFill>
                <a:srgbClr val="080808"/>
              </a:solidFill>
            </a:endParaRPr>
          </a:p>
        </p:txBody>
      </p:sp>
      <p:sp>
        <p:nvSpPr>
          <p:cNvPr id="19" name="Rectangle 43"/>
          <p:cNvSpPr>
            <a:spLocks noChangeArrowheads="1"/>
          </p:cNvSpPr>
          <p:nvPr/>
        </p:nvSpPr>
        <p:spPr bwMode="auto">
          <a:xfrm>
            <a:off x="7856539" y="517922"/>
            <a:ext cx="591829" cy="369332"/>
          </a:xfrm>
          <a:prstGeom prst="rect">
            <a:avLst/>
          </a:prstGeom>
          <a:noFill/>
          <a:ln w="9525">
            <a:noFill/>
            <a:miter lim="800000"/>
            <a:headEnd/>
            <a:tailEnd/>
          </a:ln>
        </p:spPr>
        <p:txBody>
          <a:bodyPr wrap="none">
            <a:spAutoFit/>
          </a:bodyPr>
          <a:lstStyle/>
          <a:p>
            <a:r>
              <a:rPr lang="en-US" altLang="zh-CN" dirty="0">
                <a:solidFill>
                  <a:srgbClr val="080808"/>
                </a:solidFill>
                <a:latin typeface="Calibri" pitchFamily="34" charset="0"/>
                <a:ea typeface="宋体" pitchFamily="2" charset="-122"/>
                <a:cs typeface="+mn-cs"/>
              </a:rPr>
              <a:t>user</a:t>
            </a:r>
          </a:p>
        </p:txBody>
      </p:sp>
      <p:sp>
        <p:nvSpPr>
          <p:cNvPr id="20" name="Rectangle 44"/>
          <p:cNvSpPr>
            <a:spLocks noChangeArrowheads="1"/>
          </p:cNvSpPr>
          <p:nvPr/>
        </p:nvSpPr>
        <p:spPr bwMode="auto">
          <a:xfrm>
            <a:off x="3071813" y="2403872"/>
            <a:ext cx="1219200" cy="51435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fontAlgn="auto">
              <a:spcBef>
                <a:spcPts val="0"/>
              </a:spcBef>
              <a:spcAft>
                <a:spcPts val="0"/>
              </a:spcAft>
              <a:defRPr/>
            </a:pPr>
            <a:r>
              <a:rPr lang="en-US" sz="2000" dirty="0">
                <a:solidFill>
                  <a:srgbClr val="080808"/>
                </a:solidFill>
              </a:rPr>
              <a:t>cross-job</a:t>
            </a:r>
          </a:p>
          <a:p>
            <a:pPr fontAlgn="auto">
              <a:spcBef>
                <a:spcPts val="0"/>
              </a:spcBef>
              <a:spcAft>
                <a:spcPts val="0"/>
              </a:spcAft>
              <a:defRPr/>
            </a:pPr>
            <a:r>
              <a:rPr lang="en-US" sz="2000" dirty="0">
                <a:solidFill>
                  <a:srgbClr val="080808"/>
                </a:solidFill>
              </a:rPr>
              <a:t>optimizer</a:t>
            </a:r>
          </a:p>
        </p:txBody>
      </p:sp>
      <p:sp>
        <p:nvSpPr>
          <p:cNvPr id="21" name="Text Box 45"/>
          <p:cNvSpPr txBox="1">
            <a:spLocks noChangeArrowheads="1"/>
          </p:cNvSpPr>
          <p:nvPr/>
        </p:nvSpPr>
        <p:spPr bwMode="auto">
          <a:xfrm>
            <a:off x="5075239" y="1591867"/>
            <a:ext cx="1273175" cy="707886"/>
          </a:xfrm>
          <a:prstGeom prst="rect">
            <a:avLst/>
          </a:prstGeom>
          <a:noFill/>
          <a:ln w="9525">
            <a:noFill/>
            <a:miter lim="800000"/>
            <a:headEnd/>
            <a:tailEnd/>
          </a:ln>
        </p:spPr>
        <p:txBody>
          <a:bodyPr>
            <a:spAutoFit/>
          </a:bodyPr>
          <a:lstStyle/>
          <a:p>
            <a:pPr>
              <a:spcBef>
                <a:spcPct val="50000"/>
              </a:spcBef>
            </a:pPr>
            <a:r>
              <a:rPr lang="en-US" altLang="zh-CN" sz="2000" dirty="0" smtClean="0">
                <a:solidFill>
                  <a:srgbClr val="080808"/>
                </a:solidFill>
                <a:latin typeface="Calibri" pitchFamily="34" charset="0"/>
                <a:ea typeface="宋体" pitchFamily="2" charset="-122"/>
                <a:cs typeface="+mn-cs"/>
              </a:rPr>
              <a:t>pig </a:t>
            </a:r>
            <a:r>
              <a:rPr lang="en-US" altLang="zh-CN" sz="2000" dirty="0">
                <a:solidFill>
                  <a:srgbClr val="080808"/>
                </a:solidFill>
                <a:latin typeface="Calibri" pitchFamily="34" charset="0"/>
                <a:ea typeface="宋体" pitchFamily="2" charset="-122"/>
                <a:cs typeface="+mn-cs"/>
              </a:rPr>
              <a:t>Latin program</a:t>
            </a:r>
          </a:p>
        </p:txBody>
      </p:sp>
      <p:grpSp>
        <p:nvGrpSpPr>
          <p:cNvPr id="12" name="Group 127"/>
          <p:cNvGrpSpPr>
            <a:grpSpLocks/>
          </p:cNvGrpSpPr>
          <p:nvPr/>
        </p:nvGrpSpPr>
        <p:grpSpPr bwMode="auto">
          <a:xfrm>
            <a:off x="2614613" y="3946922"/>
            <a:ext cx="2057400" cy="685800"/>
            <a:chOff x="1296" y="3264"/>
            <a:chExt cx="1296" cy="576"/>
          </a:xfrm>
        </p:grpSpPr>
        <p:sp>
          <p:nvSpPr>
            <p:cNvPr id="23" name="AutoShape 107"/>
            <p:cNvSpPr>
              <a:spLocks noChangeArrowheads="1"/>
            </p:cNvSpPr>
            <p:nvPr/>
          </p:nvSpPr>
          <p:spPr bwMode="auto">
            <a:xfrm>
              <a:off x="1296" y="3264"/>
              <a:ext cx="1296" cy="33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fontAlgn="auto">
                <a:spcBef>
                  <a:spcPts val="0"/>
                </a:spcBef>
                <a:spcAft>
                  <a:spcPts val="0"/>
                </a:spcAft>
                <a:defRPr/>
              </a:pPr>
              <a:r>
                <a:rPr lang="en-US" dirty="0">
                  <a:solidFill>
                    <a:srgbClr val="080808"/>
                  </a:solidFill>
                </a:rPr>
                <a:t>Map-Reduce</a:t>
              </a:r>
            </a:p>
          </p:txBody>
        </p:sp>
        <p:sp>
          <p:nvSpPr>
            <p:cNvPr id="24" name="Line 109"/>
            <p:cNvSpPr>
              <a:spLocks noChangeShapeType="1"/>
            </p:cNvSpPr>
            <p:nvPr/>
          </p:nvSpPr>
          <p:spPr bwMode="auto">
            <a:xfrm>
              <a:off x="1968" y="3600"/>
              <a:ext cx="0" cy="24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pPr fontAlgn="auto">
                <a:spcBef>
                  <a:spcPts val="0"/>
                </a:spcBef>
                <a:spcAft>
                  <a:spcPts val="0"/>
                </a:spcAft>
                <a:defRPr/>
              </a:pPr>
              <a:endParaRPr lang="en-US">
                <a:solidFill>
                  <a:srgbClr val="080808"/>
                </a:solidFill>
              </a:endParaRPr>
            </a:p>
          </p:txBody>
        </p:sp>
      </p:grpSp>
      <p:grpSp>
        <p:nvGrpSpPr>
          <p:cNvPr id="22" name="Group 126"/>
          <p:cNvGrpSpPr>
            <a:grpSpLocks/>
          </p:cNvGrpSpPr>
          <p:nvPr/>
        </p:nvGrpSpPr>
        <p:grpSpPr bwMode="auto">
          <a:xfrm>
            <a:off x="785813" y="3261122"/>
            <a:ext cx="3886200" cy="914400"/>
            <a:chOff x="144" y="2688"/>
            <a:chExt cx="2448" cy="768"/>
          </a:xfrm>
        </p:grpSpPr>
        <p:grpSp>
          <p:nvGrpSpPr>
            <p:cNvPr id="25" name="Group 113"/>
            <p:cNvGrpSpPr>
              <a:grpSpLocks/>
            </p:cNvGrpSpPr>
            <p:nvPr/>
          </p:nvGrpSpPr>
          <p:grpSpPr bwMode="auto">
            <a:xfrm>
              <a:off x="144" y="2928"/>
              <a:ext cx="1728" cy="528"/>
              <a:chOff x="144" y="1728"/>
              <a:chExt cx="1728" cy="528"/>
            </a:xfrm>
          </p:grpSpPr>
          <p:sp>
            <p:nvSpPr>
              <p:cNvPr id="29" name="Oval 114"/>
              <p:cNvSpPr>
                <a:spLocks noChangeArrowheads="1"/>
              </p:cNvSpPr>
              <p:nvPr/>
            </p:nvSpPr>
            <p:spPr bwMode="auto">
              <a:xfrm>
                <a:off x="144" y="1728"/>
                <a:ext cx="912" cy="52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r>
                  <a:rPr lang="en-US" sz="2000" dirty="0">
                    <a:solidFill>
                      <a:srgbClr val="080808"/>
                    </a:solidFill>
                  </a:rPr>
                  <a:t>map-red.</a:t>
                </a:r>
              </a:p>
              <a:p>
                <a:pPr fontAlgn="auto">
                  <a:spcBef>
                    <a:spcPts val="0"/>
                  </a:spcBef>
                  <a:spcAft>
                    <a:spcPts val="0"/>
                  </a:spcAft>
                  <a:defRPr/>
                </a:pPr>
                <a:r>
                  <a:rPr lang="en-US" sz="2000" dirty="0">
                    <a:solidFill>
                      <a:srgbClr val="080808"/>
                    </a:solidFill>
                  </a:rPr>
                  <a:t>jobs</a:t>
                </a:r>
              </a:p>
            </p:txBody>
          </p:sp>
          <p:sp>
            <p:nvSpPr>
              <p:cNvPr id="30" name="Line 115"/>
              <p:cNvSpPr>
                <a:spLocks noChangeShapeType="1"/>
              </p:cNvSpPr>
              <p:nvPr/>
            </p:nvSpPr>
            <p:spPr bwMode="auto">
              <a:xfrm flipH="1" flipV="1">
                <a:off x="1056" y="1968"/>
                <a:ext cx="816"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fontAlgn="auto">
                  <a:spcBef>
                    <a:spcPts val="0"/>
                  </a:spcBef>
                  <a:spcAft>
                    <a:spcPts val="0"/>
                  </a:spcAft>
                  <a:defRPr/>
                </a:pPr>
                <a:endParaRPr lang="en-US">
                  <a:solidFill>
                    <a:srgbClr val="080808"/>
                  </a:solidFill>
                </a:endParaRPr>
              </a:p>
            </p:txBody>
          </p:sp>
        </p:grpSp>
        <p:sp>
          <p:nvSpPr>
            <p:cNvPr id="27" name="AutoShape 111"/>
            <p:cNvSpPr>
              <a:spLocks noChangeArrowheads="1"/>
            </p:cNvSpPr>
            <p:nvPr/>
          </p:nvSpPr>
          <p:spPr bwMode="auto">
            <a:xfrm>
              <a:off x="1296" y="2688"/>
              <a:ext cx="1296" cy="33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fontAlgn="auto">
                <a:spcBef>
                  <a:spcPts val="0"/>
                </a:spcBef>
                <a:spcAft>
                  <a:spcPts val="0"/>
                </a:spcAft>
                <a:defRPr/>
              </a:pPr>
              <a:r>
                <a:rPr lang="en-US" dirty="0">
                  <a:solidFill>
                    <a:srgbClr val="080808"/>
                  </a:solidFill>
                </a:rPr>
                <a:t>MR Compiler</a:t>
              </a:r>
            </a:p>
          </p:txBody>
        </p:sp>
        <p:sp>
          <p:nvSpPr>
            <p:cNvPr id="28" name="Line 112"/>
            <p:cNvSpPr>
              <a:spLocks noChangeShapeType="1"/>
            </p:cNvSpPr>
            <p:nvPr/>
          </p:nvSpPr>
          <p:spPr bwMode="auto">
            <a:xfrm>
              <a:off x="1968" y="3024"/>
              <a:ext cx="0" cy="24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pPr fontAlgn="auto">
                <a:spcBef>
                  <a:spcPts val="0"/>
                </a:spcBef>
                <a:spcAft>
                  <a:spcPts val="0"/>
                </a:spcAft>
                <a:defRPr/>
              </a:pPr>
              <a:endParaRPr lang="en-US">
                <a:solidFill>
                  <a:srgbClr val="080808"/>
                </a:solidFill>
              </a:endParaRPr>
            </a:p>
          </p:txBody>
        </p:sp>
      </p:grpSp>
      <p:grpSp>
        <p:nvGrpSpPr>
          <p:cNvPr id="26" name="Group 134"/>
          <p:cNvGrpSpPr>
            <a:grpSpLocks/>
          </p:cNvGrpSpPr>
          <p:nvPr/>
        </p:nvGrpSpPr>
        <p:grpSpPr bwMode="auto">
          <a:xfrm>
            <a:off x="3529013" y="2403872"/>
            <a:ext cx="4724400" cy="2686050"/>
            <a:chOff x="1872" y="1968"/>
            <a:chExt cx="2976" cy="2256"/>
          </a:xfrm>
        </p:grpSpPr>
        <p:sp>
          <p:nvSpPr>
            <p:cNvPr id="32" name="Line 119"/>
            <p:cNvSpPr>
              <a:spLocks noChangeShapeType="1"/>
            </p:cNvSpPr>
            <p:nvPr/>
          </p:nvSpPr>
          <p:spPr bwMode="auto">
            <a:xfrm flipH="1" flipV="1">
              <a:off x="1872" y="2544"/>
              <a:ext cx="1056" cy="0"/>
            </a:xfrm>
            <a:prstGeom prst="lin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fontAlgn="auto">
                <a:spcBef>
                  <a:spcPts val="0"/>
                </a:spcBef>
                <a:spcAft>
                  <a:spcPts val="0"/>
                </a:spcAft>
                <a:defRPr/>
              </a:pPr>
              <a:endParaRPr lang="en-US">
                <a:solidFill>
                  <a:srgbClr val="080808"/>
                </a:solidFill>
              </a:endParaRPr>
            </a:p>
          </p:txBody>
        </p:sp>
        <p:grpSp>
          <p:nvGrpSpPr>
            <p:cNvPr id="31" name="Group 133"/>
            <p:cNvGrpSpPr>
              <a:grpSpLocks/>
            </p:cNvGrpSpPr>
            <p:nvPr/>
          </p:nvGrpSpPr>
          <p:grpSpPr bwMode="auto">
            <a:xfrm>
              <a:off x="2928" y="1968"/>
              <a:ext cx="1920" cy="2256"/>
              <a:chOff x="2928" y="1968"/>
              <a:chExt cx="1920" cy="2256"/>
            </a:xfrm>
          </p:grpSpPr>
          <p:sp>
            <p:nvSpPr>
              <p:cNvPr id="34" name="AutoShape 91"/>
              <p:cNvSpPr>
                <a:spLocks noChangeArrowheads="1"/>
              </p:cNvSpPr>
              <p:nvPr/>
            </p:nvSpPr>
            <p:spPr bwMode="auto">
              <a:xfrm>
                <a:off x="2928" y="1968"/>
                <a:ext cx="1920" cy="2256"/>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fontAlgn="auto">
                  <a:spcBef>
                    <a:spcPts val="0"/>
                  </a:spcBef>
                  <a:spcAft>
                    <a:spcPts val="0"/>
                  </a:spcAft>
                  <a:defRPr/>
                </a:pPr>
                <a:endParaRPr lang="en-US">
                  <a:solidFill>
                    <a:srgbClr val="080808"/>
                  </a:solidFill>
                </a:endParaRPr>
              </a:p>
            </p:txBody>
          </p:sp>
          <p:sp>
            <p:nvSpPr>
              <p:cNvPr id="35" name="Oval 53"/>
              <p:cNvSpPr>
                <a:spLocks noChangeArrowheads="1"/>
              </p:cNvSpPr>
              <p:nvPr/>
            </p:nvSpPr>
            <p:spPr bwMode="auto">
              <a:xfrm>
                <a:off x="3648" y="2832"/>
                <a:ext cx="432" cy="28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fontAlgn="auto">
                  <a:spcBef>
                    <a:spcPts val="0"/>
                  </a:spcBef>
                  <a:spcAft>
                    <a:spcPts val="0"/>
                  </a:spcAft>
                  <a:defRPr/>
                </a:pPr>
                <a:r>
                  <a:rPr lang="en-US" sz="2000">
                    <a:solidFill>
                      <a:srgbClr val="080808"/>
                    </a:solidFill>
                  </a:rPr>
                  <a:t>join</a:t>
                </a:r>
                <a:endParaRPr lang="en-US">
                  <a:solidFill>
                    <a:srgbClr val="080808"/>
                  </a:solidFill>
                </a:endParaRPr>
              </a:p>
            </p:txBody>
          </p:sp>
          <p:sp>
            <p:nvSpPr>
              <p:cNvPr id="36" name="Text Box 55"/>
              <p:cNvSpPr txBox="1">
                <a:spLocks noChangeArrowheads="1"/>
              </p:cNvSpPr>
              <p:nvPr/>
            </p:nvSpPr>
            <p:spPr bwMode="auto">
              <a:xfrm>
                <a:off x="3888" y="2016"/>
                <a:ext cx="565" cy="33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ts val="0"/>
                  </a:spcBef>
                  <a:spcAft>
                    <a:spcPts val="0"/>
                  </a:spcAft>
                  <a:defRPr/>
                </a:pPr>
                <a:r>
                  <a:rPr lang="en-US" sz="2000">
                    <a:solidFill>
                      <a:srgbClr val="080808"/>
                    </a:solidFill>
                  </a:rPr>
                  <a:t>output</a:t>
                </a:r>
              </a:p>
            </p:txBody>
          </p:sp>
          <p:sp>
            <p:nvSpPr>
              <p:cNvPr id="37" name="Oval 59"/>
              <p:cNvSpPr>
                <a:spLocks noChangeArrowheads="1"/>
              </p:cNvSpPr>
              <p:nvPr/>
            </p:nvSpPr>
            <p:spPr bwMode="auto">
              <a:xfrm>
                <a:off x="3312" y="3216"/>
                <a:ext cx="480" cy="28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fontAlgn="auto">
                  <a:spcBef>
                    <a:spcPts val="0"/>
                  </a:spcBef>
                  <a:spcAft>
                    <a:spcPts val="0"/>
                  </a:spcAft>
                  <a:defRPr/>
                </a:pPr>
                <a:r>
                  <a:rPr lang="en-US" sz="2000">
                    <a:solidFill>
                      <a:srgbClr val="080808"/>
                    </a:solidFill>
                  </a:rPr>
                  <a:t>filter</a:t>
                </a:r>
              </a:p>
            </p:txBody>
          </p:sp>
          <p:sp>
            <p:nvSpPr>
              <p:cNvPr id="38" name="AutoShape 61"/>
              <p:cNvSpPr>
                <a:spLocks noChangeArrowheads="1"/>
              </p:cNvSpPr>
              <p:nvPr/>
            </p:nvSpPr>
            <p:spPr bwMode="auto">
              <a:xfrm>
                <a:off x="3264" y="3648"/>
                <a:ext cx="528" cy="480"/>
              </a:xfrm>
              <a:prstGeom prst="can">
                <a:avLst>
                  <a:gd name="adj" fmla="val 2500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fontAlgn="auto">
                  <a:spcBef>
                    <a:spcPts val="0"/>
                  </a:spcBef>
                  <a:spcAft>
                    <a:spcPts val="0"/>
                  </a:spcAft>
                  <a:defRPr/>
                </a:pPr>
                <a:endParaRPr lang="en-US">
                  <a:solidFill>
                    <a:srgbClr val="080808"/>
                  </a:solidFill>
                </a:endParaRPr>
              </a:p>
            </p:txBody>
          </p:sp>
          <p:sp>
            <p:nvSpPr>
              <p:cNvPr id="39" name="Rectangle 62"/>
              <p:cNvSpPr>
                <a:spLocks noChangeArrowheads="1"/>
              </p:cNvSpPr>
              <p:nvPr/>
            </p:nvSpPr>
            <p:spPr bwMode="auto">
              <a:xfrm>
                <a:off x="3408" y="3840"/>
                <a:ext cx="240" cy="24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altLang="zh-CN">
                    <a:solidFill>
                      <a:srgbClr val="000000"/>
                    </a:solidFill>
                    <a:latin typeface="Calibri" pitchFamily="34" charset="0"/>
                  </a:rPr>
                  <a:t>X</a:t>
                </a:r>
              </a:p>
            </p:txBody>
          </p:sp>
          <p:sp>
            <p:nvSpPr>
              <p:cNvPr id="40" name="Line 63"/>
              <p:cNvSpPr>
                <a:spLocks noChangeShapeType="1"/>
              </p:cNvSpPr>
              <p:nvPr/>
            </p:nvSpPr>
            <p:spPr bwMode="auto">
              <a:xfrm flipV="1">
                <a:off x="3634" y="3072"/>
                <a:ext cx="96" cy="144"/>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fontAlgn="auto">
                  <a:spcBef>
                    <a:spcPts val="0"/>
                  </a:spcBef>
                  <a:spcAft>
                    <a:spcPts val="0"/>
                  </a:spcAft>
                  <a:defRPr/>
                </a:pPr>
                <a:endParaRPr lang="en-US">
                  <a:solidFill>
                    <a:srgbClr val="080808"/>
                  </a:solidFill>
                </a:endParaRPr>
              </a:p>
            </p:txBody>
          </p:sp>
          <p:sp>
            <p:nvSpPr>
              <p:cNvPr id="41" name="Line 64"/>
              <p:cNvSpPr>
                <a:spLocks noChangeShapeType="1"/>
              </p:cNvSpPr>
              <p:nvPr/>
            </p:nvSpPr>
            <p:spPr bwMode="auto">
              <a:xfrm flipH="1" flipV="1">
                <a:off x="3552" y="3504"/>
                <a:ext cx="0" cy="192"/>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fontAlgn="auto">
                  <a:spcBef>
                    <a:spcPts val="0"/>
                  </a:spcBef>
                  <a:spcAft>
                    <a:spcPts val="0"/>
                  </a:spcAft>
                  <a:defRPr/>
                </a:pPr>
                <a:endParaRPr lang="en-US">
                  <a:solidFill>
                    <a:srgbClr val="080808"/>
                  </a:solidFill>
                </a:endParaRPr>
              </a:p>
            </p:txBody>
          </p:sp>
          <p:sp>
            <p:nvSpPr>
              <p:cNvPr id="42" name="Oval 68"/>
              <p:cNvSpPr>
                <a:spLocks noChangeArrowheads="1"/>
              </p:cNvSpPr>
              <p:nvPr/>
            </p:nvSpPr>
            <p:spPr bwMode="auto">
              <a:xfrm>
                <a:off x="3888" y="2400"/>
                <a:ext cx="336" cy="28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fontAlgn="auto">
                  <a:spcBef>
                    <a:spcPts val="0"/>
                  </a:spcBef>
                  <a:spcAft>
                    <a:spcPts val="0"/>
                  </a:spcAft>
                  <a:defRPr/>
                </a:pPr>
                <a:r>
                  <a:rPr lang="en-US" sz="2000">
                    <a:solidFill>
                      <a:srgbClr val="080808"/>
                    </a:solidFill>
                  </a:rPr>
                  <a:t>f( )</a:t>
                </a:r>
              </a:p>
            </p:txBody>
          </p:sp>
          <p:sp>
            <p:nvSpPr>
              <p:cNvPr id="43" name="Line 69"/>
              <p:cNvSpPr>
                <a:spLocks noChangeShapeType="1"/>
              </p:cNvSpPr>
              <p:nvPr/>
            </p:nvSpPr>
            <p:spPr bwMode="auto">
              <a:xfrm flipV="1">
                <a:off x="3888" y="2688"/>
                <a:ext cx="96" cy="144"/>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fontAlgn="auto">
                  <a:spcBef>
                    <a:spcPts val="0"/>
                  </a:spcBef>
                  <a:spcAft>
                    <a:spcPts val="0"/>
                  </a:spcAft>
                  <a:defRPr/>
                </a:pPr>
                <a:endParaRPr lang="en-US">
                  <a:solidFill>
                    <a:srgbClr val="080808"/>
                  </a:solidFill>
                </a:endParaRPr>
              </a:p>
            </p:txBody>
          </p:sp>
          <p:sp>
            <p:nvSpPr>
              <p:cNvPr id="44" name="Line 89"/>
              <p:cNvSpPr>
                <a:spLocks noChangeShapeType="1"/>
              </p:cNvSpPr>
              <p:nvPr/>
            </p:nvSpPr>
            <p:spPr bwMode="auto">
              <a:xfrm flipH="1">
                <a:off x="4128" y="2256"/>
                <a:ext cx="48" cy="14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fontAlgn="auto">
                  <a:spcBef>
                    <a:spcPts val="0"/>
                  </a:spcBef>
                  <a:spcAft>
                    <a:spcPts val="0"/>
                  </a:spcAft>
                  <a:defRPr/>
                </a:pPr>
                <a:endParaRPr lang="en-US">
                  <a:solidFill>
                    <a:srgbClr val="080808"/>
                  </a:solidFill>
                </a:endParaRPr>
              </a:p>
            </p:txBody>
          </p:sp>
          <p:sp>
            <p:nvSpPr>
              <p:cNvPr id="45" name="AutoShape 130"/>
              <p:cNvSpPr>
                <a:spLocks noChangeArrowheads="1"/>
              </p:cNvSpPr>
              <p:nvPr/>
            </p:nvSpPr>
            <p:spPr bwMode="auto">
              <a:xfrm>
                <a:off x="4080" y="3648"/>
                <a:ext cx="528" cy="480"/>
              </a:xfrm>
              <a:prstGeom prst="can">
                <a:avLst>
                  <a:gd name="adj" fmla="val 25000"/>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fontAlgn="auto">
                  <a:spcBef>
                    <a:spcPts val="0"/>
                  </a:spcBef>
                  <a:spcAft>
                    <a:spcPts val="0"/>
                  </a:spcAft>
                  <a:defRPr/>
                </a:pPr>
                <a:endParaRPr lang="en-US">
                  <a:solidFill>
                    <a:srgbClr val="080808"/>
                  </a:solidFill>
                </a:endParaRPr>
              </a:p>
            </p:txBody>
          </p:sp>
          <p:sp>
            <p:nvSpPr>
              <p:cNvPr id="46" name="Rectangle 131"/>
              <p:cNvSpPr>
                <a:spLocks noChangeArrowheads="1"/>
              </p:cNvSpPr>
              <p:nvPr/>
            </p:nvSpPr>
            <p:spPr bwMode="auto">
              <a:xfrm>
                <a:off x="4224" y="3840"/>
                <a:ext cx="240" cy="24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r>
                  <a:rPr lang="en-US" altLang="zh-CN">
                    <a:solidFill>
                      <a:srgbClr val="000000"/>
                    </a:solidFill>
                    <a:latin typeface="Calibri" pitchFamily="34" charset="0"/>
                  </a:rPr>
                  <a:t>Y</a:t>
                </a:r>
              </a:p>
            </p:txBody>
          </p:sp>
          <p:sp>
            <p:nvSpPr>
              <p:cNvPr id="47" name="Line 132"/>
              <p:cNvSpPr>
                <a:spLocks noChangeShapeType="1"/>
              </p:cNvSpPr>
              <p:nvPr/>
            </p:nvSpPr>
            <p:spPr bwMode="auto">
              <a:xfrm flipH="1" flipV="1">
                <a:off x="3984" y="3072"/>
                <a:ext cx="336" cy="624"/>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fontAlgn="auto">
                  <a:spcBef>
                    <a:spcPts val="0"/>
                  </a:spcBef>
                  <a:spcAft>
                    <a:spcPts val="0"/>
                  </a:spcAft>
                  <a:defRPr/>
                </a:pPr>
                <a:endParaRPr lang="en-US">
                  <a:solidFill>
                    <a:srgbClr val="080808"/>
                  </a:solidFill>
                </a:endParaRPr>
              </a:p>
            </p:txBody>
          </p:sp>
        </p:grpSp>
      </p:grpSp>
    </p:spTree>
    <p:extLst>
      <p:ext uri="{BB962C8B-B14F-4D97-AF65-F5344CB8AC3E}">
        <p14:creationId xmlns:p14="http://schemas.microsoft.com/office/powerpoint/2010/main" xmlns="" val="306848489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4294967295"/>
          </p:nvPr>
        </p:nvSpPr>
        <p:spPr>
          <a:xfrm>
            <a:off x="395289" y="1106091"/>
            <a:ext cx="8497887" cy="3733800"/>
          </a:xfrm>
        </p:spPr>
        <p:txBody>
          <a:bodyPr/>
          <a:lstStyle/>
          <a:p>
            <a:pPr>
              <a:lnSpc>
                <a:spcPct val="9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CREATE TABLE docs (line STRING);</a:t>
            </a:r>
          </a:p>
          <a:p>
            <a:pPr>
              <a:lnSpc>
                <a:spcPct val="9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LOAD DATA local INPATH 'docs' OVERWRITE INTO TABLE docs;</a:t>
            </a:r>
          </a:p>
          <a:p>
            <a:pPr>
              <a:lnSpc>
                <a:spcPct val="9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CREATE TABLE </a:t>
            </a:r>
            <a:r>
              <a:rPr lang="en-US" altLang="en-US" sz="2000" dirty="0" err="1" smtClean="0">
                <a:latin typeface="Times New Roman" pitchFamily="18" charset="0"/>
                <a:ea typeface="黑体" pitchFamily="2" charset="-122"/>
                <a:cs typeface="Times New Roman" pitchFamily="18" charset="0"/>
              </a:rPr>
              <a:t>word_counts</a:t>
            </a:r>
            <a:r>
              <a:rPr lang="en-US" altLang="en-US" sz="2000" dirty="0" smtClean="0">
                <a:latin typeface="Times New Roman" pitchFamily="18" charset="0"/>
                <a:ea typeface="黑体" pitchFamily="2" charset="-122"/>
                <a:cs typeface="Times New Roman" pitchFamily="18" charset="0"/>
              </a:rPr>
              <a:t> AS</a:t>
            </a:r>
          </a:p>
          <a:p>
            <a:pPr>
              <a:lnSpc>
                <a:spcPct val="9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SELECT word, count(1) AS count FROM</a:t>
            </a:r>
          </a:p>
          <a:p>
            <a:pPr>
              <a:lnSpc>
                <a:spcPct val="9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(SELECT explode(split(line, '\\s')) AS word FROM docs)</a:t>
            </a:r>
          </a:p>
          <a:p>
            <a:pPr>
              <a:lnSpc>
                <a:spcPct val="9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GROUP BY word</a:t>
            </a:r>
          </a:p>
          <a:p>
            <a:pPr>
              <a:lnSpc>
                <a:spcPct val="90000"/>
              </a:lnSpc>
              <a:buFont typeface="Wingdings" pitchFamily="2" charset="2"/>
              <a:buNone/>
            </a:pPr>
            <a:r>
              <a:rPr lang="en-US" altLang="en-US" sz="2000" dirty="0" smtClean="0">
                <a:latin typeface="Times New Roman" pitchFamily="18" charset="0"/>
                <a:ea typeface="黑体" pitchFamily="2" charset="-122"/>
                <a:cs typeface="Times New Roman" pitchFamily="18" charset="0"/>
              </a:rPr>
              <a:t>ORDER BY word;</a:t>
            </a:r>
            <a:endParaRPr lang="zh-CN" altLang="en-US" sz="2000" dirty="0" smtClean="0">
              <a:latin typeface="Times New Roman" pitchFamily="18" charset="0"/>
              <a:ea typeface="黑体" pitchFamily="2" charset="-122"/>
              <a:cs typeface="Times New Roman" pitchFamily="18" charset="0"/>
            </a:endParaRP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Hive</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4294967295"/>
          </p:nvPr>
        </p:nvSpPr>
        <p:spPr>
          <a:xfrm>
            <a:off x="395289" y="1106091"/>
            <a:ext cx="8497887" cy="3086100"/>
          </a:xfrm>
        </p:spPr>
        <p:txBody>
          <a:bodyPr/>
          <a:lstStyle/>
          <a:p>
            <a:r>
              <a:rPr lang="en-US" altLang="zh-CN" sz="2400" dirty="0" smtClean="0">
                <a:latin typeface="微软雅黑" pitchFamily="34" charset="-122"/>
                <a:ea typeface="微软雅黑" pitchFamily="34" charset="-122"/>
              </a:rPr>
              <a:t>map/</a:t>
            </a:r>
            <a:r>
              <a:rPr lang="en-US" altLang="zh-CN" sz="2400" dirty="0" err="1" smtClean="0">
                <a:latin typeface="微软雅黑" pitchFamily="34" charset="-122"/>
                <a:ea typeface="微软雅黑" pitchFamily="34" charset="-122"/>
              </a:rPr>
              <a:t>reduce单输入两阶段</a:t>
            </a:r>
            <a:r>
              <a:rPr lang="en-US" altLang="zh-CN" sz="2400" dirty="0" err="1" smtClean="0">
                <a:solidFill>
                  <a:srgbClr val="FF0000"/>
                </a:solidFill>
                <a:latin typeface="微软雅黑" pitchFamily="34" charset="-122"/>
                <a:ea typeface="微软雅黑" pitchFamily="34" charset="-122"/>
              </a:rPr>
              <a:t>数据流编程模式过于苛刻</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map/</a:t>
            </a:r>
            <a:r>
              <a:rPr lang="en-US" altLang="zh-CN" sz="2400" dirty="0" err="1" smtClean="0">
                <a:latin typeface="微软雅黑" pitchFamily="34" charset="-122"/>
                <a:ea typeface="微软雅黑" pitchFamily="34" charset="-122"/>
              </a:rPr>
              <a:t>reduce对于超出该限制之外的数据分析任务，需要进行一些</a:t>
            </a:r>
            <a:r>
              <a:rPr lang="en-US" altLang="zh-CN" sz="2400" dirty="0" err="1" smtClean="0">
                <a:solidFill>
                  <a:srgbClr val="FF0000"/>
                </a:solidFill>
                <a:latin typeface="微软雅黑" pitchFamily="34" charset="-122"/>
                <a:ea typeface="微软雅黑" pitchFamily="34" charset="-122"/>
              </a:rPr>
              <a:t>额外的数据转换</a:t>
            </a:r>
            <a:r>
              <a:rPr lang="en-US" altLang="zh-CN" sz="2400" dirty="0" smtClean="0">
                <a:latin typeface="微软雅黑" pitchFamily="34" charset="-122"/>
                <a:ea typeface="微软雅黑" pitchFamily="34" charset="-122"/>
              </a:rPr>
              <a:t>。</a:t>
            </a:r>
          </a:p>
          <a:p>
            <a:r>
              <a:rPr lang="en-US" altLang="zh-CN" sz="2400" dirty="0" smtClean="0">
                <a:latin typeface="微软雅黑" pitchFamily="34" charset="-122"/>
                <a:ea typeface="微软雅黑" pitchFamily="34" charset="-122"/>
              </a:rPr>
              <a:t>map/reduce</a:t>
            </a:r>
            <a:r>
              <a:rPr lang="zh-CN" altLang="en-US" sz="2400" dirty="0" smtClean="0">
                <a:solidFill>
                  <a:srgbClr val="FF0000"/>
                </a:solidFill>
                <a:latin typeface="微软雅黑" pitchFamily="34" charset="-122"/>
                <a:ea typeface="微软雅黑" pitchFamily="34" charset="-122"/>
              </a:rPr>
              <a:t>没有通用操作子</a:t>
            </a:r>
            <a:r>
              <a:rPr lang="zh-CN" altLang="en-US" sz="2400" dirty="0" smtClean="0">
                <a:latin typeface="微软雅黑" pitchFamily="34" charset="-122"/>
                <a:ea typeface="微软雅黑" pitchFamily="34" charset="-122"/>
              </a:rPr>
              <a:t>，即使对最通用的操作，如：</a:t>
            </a:r>
            <a:r>
              <a:rPr lang="en-US" altLang="zh-CN" sz="2400" dirty="0" smtClean="0">
                <a:latin typeface="微软雅黑" pitchFamily="34" charset="-122"/>
                <a:ea typeface="微软雅黑" pitchFamily="34" charset="-122"/>
              </a:rPr>
              <a:t>projection</a:t>
            </a:r>
            <a:r>
              <a:rPr lang="zh-CN" altLang="en-US" sz="2400" dirty="0" smtClean="0">
                <a:latin typeface="微软雅黑" pitchFamily="34" charset="-122"/>
                <a:ea typeface="微软雅黑" pitchFamily="34" charset="-122"/>
              </a:rPr>
              <a:t>和</a:t>
            </a:r>
            <a:r>
              <a:rPr lang="en-US" altLang="zh-CN" sz="2400" dirty="0" smtClean="0">
                <a:latin typeface="微软雅黑" pitchFamily="34" charset="-122"/>
                <a:ea typeface="微软雅黑" pitchFamily="34" charset="-122"/>
              </a:rPr>
              <a:t>filtering</a:t>
            </a:r>
            <a:r>
              <a:rPr lang="zh-CN" altLang="en-US" sz="2400" dirty="0" smtClean="0">
                <a:latin typeface="微软雅黑" pitchFamily="34" charset="-122"/>
                <a:ea typeface="微软雅黑" pitchFamily="34" charset="-122"/>
              </a:rPr>
              <a:t>。这些限制导致</a:t>
            </a:r>
            <a:r>
              <a:rPr lang="en-US" altLang="zh-CN" sz="2400" dirty="0" smtClean="0">
                <a:latin typeface="微软雅黑" pitchFamily="34" charset="-122"/>
                <a:ea typeface="微软雅黑" pitchFamily="34" charset="-122"/>
              </a:rPr>
              <a:t>map/reduce</a:t>
            </a:r>
            <a:r>
              <a:rPr lang="zh-CN" altLang="en-US" sz="2400" dirty="0" smtClean="0">
                <a:latin typeface="微软雅黑" pitchFamily="34" charset="-122"/>
                <a:ea typeface="微软雅黑" pitchFamily="34" charset="-122"/>
              </a:rPr>
              <a:t>代码重用性和可维护性不高，任务的分析语义不够清晰，将对系统性能优化造成影响。</a:t>
            </a:r>
          </a:p>
        </p:txBody>
      </p:sp>
      <p:sp>
        <p:nvSpPr>
          <p:cNvPr id="4" name="Text Box 29"/>
          <p:cNvSpPr txBox="1">
            <a:spLocks noChangeArrowheads="1"/>
          </p:cNvSpPr>
          <p:nvPr/>
        </p:nvSpPr>
        <p:spPr bwMode="auto">
          <a:xfrm>
            <a:off x="0" y="-18"/>
            <a:ext cx="9035654" cy="584773"/>
          </a:xfrm>
          <a:prstGeom prst="rect">
            <a:avLst/>
          </a:prstGeom>
          <a:noFill/>
          <a:ln w="9525" algn="ctr">
            <a:noFill/>
            <a:miter lim="800000"/>
            <a:headEnd/>
            <a:tailEnd/>
          </a:ln>
        </p:spPr>
        <p:txBody>
          <a:bodyPr lIns="91438" tIns="45719" rIns="91438" bIns="45719">
            <a:spAutoFit/>
          </a:bodyPr>
          <a:lstStyle/>
          <a:p>
            <a:pPr marL="342892" indent="-342892" fontAlgn="auto">
              <a:spcBef>
                <a:spcPts val="0"/>
              </a:spcBef>
              <a:spcAft>
                <a:spcPts val="0"/>
              </a:spcAft>
              <a:buClr>
                <a:schemeClr val="accent2"/>
              </a:buClr>
              <a:buSzPct val="90000"/>
              <a:defRPr/>
            </a:pPr>
            <a:r>
              <a:rPr lang="en-US" altLang="zh-CN" sz="3200" b="1" dirty="0" smtClean="0">
                <a:solidFill>
                  <a:srgbClr val="0070C0"/>
                </a:solidFill>
                <a:latin typeface="Verdana" pitchFamily="34" charset="0"/>
                <a:ea typeface="微软雅黑" pitchFamily="34" charset="-122"/>
                <a:cs typeface="Verdana" pitchFamily="34" charset="0"/>
              </a:rPr>
              <a:t>pig</a:t>
            </a:r>
            <a:r>
              <a:rPr lang="zh-CN" altLang="en-US" sz="3200" b="1" dirty="0" smtClean="0">
                <a:solidFill>
                  <a:srgbClr val="0070C0"/>
                </a:solidFill>
                <a:latin typeface="Verdana" pitchFamily="34" charset="0"/>
                <a:ea typeface="微软雅黑" pitchFamily="34" charset="-122"/>
                <a:cs typeface="Verdana" pitchFamily="34" charset="0"/>
              </a:rPr>
              <a:t>出现背景</a:t>
            </a:r>
            <a:endParaRPr lang="en-US" altLang="zh-CN" sz="3200" b="1" dirty="0">
              <a:solidFill>
                <a:srgbClr val="0070C0"/>
              </a:solidFill>
              <a:latin typeface="Verdana" pitchFamily="34" charset="0"/>
              <a:ea typeface="微软雅黑" pitchFamily="34" charset="-122"/>
              <a:cs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9603</TotalTime>
  <Words>3261</Words>
  <Application>Microsoft Office PowerPoint</Application>
  <PresentationFormat>全屏显示(16:9)</PresentationFormat>
  <Paragraphs>494</Paragraphs>
  <Slides>46</Slides>
  <Notes>3</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幻灯片 1</vt:lpstr>
      <vt:lpstr>幻灯片 2</vt:lpstr>
      <vt:lpstr>幻灯片 3</vt:lpstr>
      <vt:lpstr>幻灯片 4</vt:lpstr>
      <vt:lpstr>幻灯片 5</vt:lpstr>
      <vt:lpstr>幻灯片 6</vt:lpstr>
      <vt:lpstr>pig Latin程序被编译为mapreduce作业，在hadoop上执行</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c:creator>
  <cp:lastModifiedBy>Windows 用户</cp:lastModifiedBy>
  <cp:revision>839</cp:revision>
  <dcterms:created xsi:type="dcterms:W3CDTF">2014-12-08T13:47:56Z</dcterms:created>
  <dcterms:modified xsi:type="dcterms:W3CDTF">2018-06-03T06:08:55Z</dcterms:modified>
</cp:coreProperties>
</file>