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48"/>
    <a:srgbClr val="F29120"/>
    <a:srgbClr val="19BAED"/>
    <a:srgbClr val="3B4D9C"/>
    <a:srgbClr val="E52581"/>
    <a:srgbClr val="243066"/>
    <a:srgbClr val="E6E6E6"/>
    <a:srgbClr val="D02175"/>
    <a:srgbClr val="612C7D"/>
    <a:srgbClr val="BCA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378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577D-5EF1-4F50-9F83-FEC743DA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6C220-3ACD-48A2-B9CB-8A642D0E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078D-0C68-4E82-A9C3-17F1BB4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99A13-BADF-4F9D-8F43-C9CA4E5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847C0-8FB9-45D6-B173-EEB51F9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09CDA-94C7-4DD3-9B21-3F70656B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BE03F-8F27-4F34-881A-CB03C6E6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ED76-F377-494F-BA64-7F39F23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E0D13-FB2C-42EA-9E1C-2B010A2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405A1-B131-429E-BE79-B2424E5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BB6ED-8459-4EBA-91AD-9D7F2690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43B32-67C4-4147-A63C-4FC20E8C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612A5-6923-42F1-9731-7B5EEBC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28CB6-9012-459C-9236-47551158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A3EB6-7126-43C5-B9FD-8BFD5A13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94CA-C4CF-4DFE-92EF-41FBD1C5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9C644-9CE6-461A-B34F-1C220D3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C854-9234-44F6-80BE-21D6656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B0DC2-E456-496E-9D12-B3F6353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FA661-E55B-4C08-9906-B3503F4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70CF-B753-4D62-AE19-0647876D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9BE7C-BAD0-4E74-BFAC-2A9B6498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E1B0-F9E9-4D37-B442-6FE607D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5F819-A163-4201-99FE-E400AF4D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167D0-A9A9-471F-91D9-DB8EF781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5CE3-EA9A-4956-9B2F-B0C1F7C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5299-BC59-4520-9757-09A4A47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2EACC-E53B-4844-808A-700FD814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F0F5-764B-4EAA-AC49-CE1A488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C50B6-7968-4928-A1E0-35AD0FA0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A16F4-328F-489D-BD30-02FF5076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D65B-CD40-4CC5-AA6A-1096C54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205B1-380A-43B8-A887-96E924D4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09196-DB8E-49F4-9B38-9A16A5F5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D548B-C3A0-400E-B8E0-DAFB9BC8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B8E3E-0117-4FFB-8A5C-FAEA64A8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1F4D3-A25E-4D92-B07A-9CA5D13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E3C54B-1920-45D7-9E07-9D55128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38ED4-B772-49D5-B7E8-BE997FD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0A3E-45B0-4648-B077-BCC373A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C6354-682A-46B2-A383-1F37994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4EA32-7479-44C9-A5E3-BC6601C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6C4CF-4912-4BC7-AA01-5C38A27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C6622-D268-47ED-A973-BF924D2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83F4C-FBE9-443B-9438-E3509E9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364A-A22D-48B9-9A26-220C7F2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CE36-275E-4AF1-9757-6F22D635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A7FEF-00C3-4CDA-90AA-BD954263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7E83F-52EB-44E3-A116-53E6CDDE6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74630-422A-4528-B00D-F0D96906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3C8AB-0A63-496C-826C-114D8C85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196DE-61D9-4A39-A971-E737AFB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AC3-E1CB-4096-BAB0-2695B821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5C3B3-EAE1-4EDE-BE4A-E2450380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B8E05-82E5-41DC-97CF-DF864F90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74D0-906E-48C5-AAF7-468D69B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F2BC-929A-44AB-87C1-797F83FD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BE64F-2625-4260-A250-BA59406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934D4-0314-4BD6-B9EC-4867A148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4B6B5-A69E-4E9E-B65D-BA0201D8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EBA8F-C0C7-4776-8A3F-E7D10E32A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D93-869D-4870-88F7-A00EF7354BD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91093-EDFD-420E-8537-C5E37EE7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4D7E-390B-4415-A208-2F2E00A1E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3955666-2E2D-4DA9-8451-5DE875F3EEED}"/>
              </a:ext>
            </a:extLst>
          </p:cNvPr>
          <p:cNvGrpSpPr/>
          <p:nvPr/>
        </p:nvGrpSpPr>
        <p:grpSpPr>
          <a:xfrm>
            <a:off x="-2353203" y="-946785"/>
            <a:ext cx="16549101" cy="3921495"/>
            <a:chOff x="-2353203" y="-946785"/>
            <a:chExt cx="16549101" cy="39214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4" name="Picture 10" descr="BAT Korea's Sacheon factory to adopt solar power facility">
              <a:extLst>
                <a:ext uri="{FF2B5EF4-FFF2-40B4-BE49-F238E27FC236}">
                  <a16:creationId xmlns:a16="http://schemas.microsoft.com/office/drawing/2014/main" id="{D6864F21-24F5-484F-8F38-9FB186EF9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3203" y="-946785"/>
              <a:ext cx="5454545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52D029C-04A3-4A5A-A1CA-4CCBA13C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484" y="-946785"/>
              <a:ext cx="5427136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EE709773-BCF0-406E-A29D-93EA2ECE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762" y="-946785"/>
              <a:ext cx="5427136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9BD9E7-B0B4-4C3C-A7E8-EBA9BE1FF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24"/>
            <a:stretch/>
          </p:blipFill>
          <p:spPr>
            <a:xfrm>
              <a:off x="-2353203" y="2653215"/>
              <a:ext cx="16549101" cy="321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9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A266C8-D2D6-4CCB-88AA-B30073311B2B}"/>
              </a:ext>
            </a:extLst>
          </p:cNvPr>
          <p:cNvGrpSpPr/>
          <p:nvPr/>
        </p:nvGrpSpPr>
        <p:grpSpPr>
          <a:xfrm>
            <a:off x="166688" y="1304925"/>
            <a:ext cx="11858625" cy="3789589"/>
            <a:chOff x="166687" y="-3724275"/>
            <a:chExt cx="11858625" cy="378958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C42840E-F940-4CA0-AA4B-02800DF5C2DB}"/>
                </a:ext>
              </a:extLst>
            </p:cNvPr>
            <p:cNvGrpSpPr/>
            <p:nvPr/>
          </p:nvGrpSpPr>
          <p:grpSpPr>
            <a:xfrm>
              <a:off x="3661169" y="-1812444"/>
              <a:ext cx="4870826" cy="424489"/>
              <a:chOff x="3661169" y="-1768542"/>
              <a:chExt cx="4870826" cy="424489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504931D-A358-4177-B1FD-A957E894A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1169" y="-1768542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F92C491-456A-48BF-A40B-2A1150CB1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2200" y="-1344053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719B49-AD96-46DC-BD09-8C8F00AC83FC}"/>
                </a:ext>
              </a:extLst>
            </p:cNvPr>
            <p:cNvSpPr/>
            <p:nvPr/>
          </p:nvSpPr>
          <p:spPr>
            <a:xfrm>
              <a:off x="166687" y="-3724275"/>
              <a:ext cx="11858625" cy="3789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12657E2-7F00-48AC-958A-E2D66F88B9ED}"/>
                </a:ext>
              </a:extLst>
            </p:cNvPr>
            <p:cNvGrpSpPr/>
            <p:nvPr/>
          </p:nvGrpSpPr>
          <p:grpSpPr>
            <a:xfrm>
              <a:off x="1326497" y="-2755377"/>
              <a:ext cx="2424537" cy="2310354"/>
              <a:chOff x="1592892" y="870723"/>
              <a:chExt cx="2424537" cy="231035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315948D-06AF-4A0C-AEAB-A39AE65E38F5}"/>
                  </a:ext>
                </a:extLst>
              </p:cNvPr>
              <p:cNvSpPr/>
              <p:nvPr/>
            </p:nvSpPr>
            <p:spPr>
              <a:xfrm>
                <a:off x="1592892" y="870723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3D23DB-749E-4D1A-B7C4-838F2F64621E}"/>
                  </a:ext>
                </a:extLst>
              </p:cNvPr>
              <p:cNvSpPr txBox="1"/>
              <p:nvPr/>
            </p:nvSpPr>
            <p:spPr>
              <a:xfrm>
                <a:off x="2160240" y="1816560"/>
                <a:ext cx="1289840" cy="113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Pain Point </a:t>
                </a:r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공유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7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8762F-DE8A-465F-84B7-F1F357C61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372" y="1273357"/>
                <a:ext cx="1065576" cy="475362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4778E9-C1D4-459A-82AD-2D581501FC0F}"/>
                </a:ext>
              </a:extLst>
            </p:cNvPr>
            <p:cNvGrpSpPr/>
            <p:nvPr/>
          </p:nvGrpSpPr>
          <p:grpSpPr>
            <a:xfrm>
              <a:off x="8440964" y="-2755377"/>
              <a:ext cx="2424537" cy="2310354"/>
              <a:chOff x="8284316" y="870722"/>
              <a:chExt cx="2424537" cy="231035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937D094-4391-4525-B772-85E600C4BAAE}"/>
                  </a:ext>
                </a:extLst>
              </p:cNvPr>
              <p:cNvSpPr/>
              <p:nvPr/>
            </p:nvSpPr>
            <p:spPr>
              <a:xfrm>
                <a:off x="8284316" y="870722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CA9A3-4D2F-40B9-A793-30F3C98D9AA6}"/>
                  </a:ext>
                </a:extLst>
              </p:cNvPr>
              <p:cNvSpPr txBox="1"/>
              <p:nvPr/>
            </p:nvSpPr>
            <p:spPr>
              <a:xfrm>
                <a:off x="8808063" y="1311067"/>
                <a:ext cx="1412293" cy="399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999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START-UP</a:t>
                </a:r>
                <a:endParaRPr lang="ko-KR" altLang="en-US" sz="1999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74CD39-3546-43BA-B118-05E13392836B}"/>
                  </a:ext>
                </a:extLst>
              </p:cNvPr>
              <p:cNvSpPr txBox="1"/>
              <p:nvPr/>
            </p:nvSpPr>
            <p:spPr>
              <a:xfrm>
                <a:off x="9020323" y="1816560"/>
                <a:ext cx="987770" cy="115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솔루션 제시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736611-15F6-4B5A-B534-498AF8A5056B}"/>
                </a:ext>
              </a:extLst>
            </p:cNvPr>
            <p:cNvGrpSpPr/>
            <p:nvPr/>
          </p:nvGrpSpPr>
          <p:grpSpPr>
            <a:xfrm>
              <a:off x="4548730" y="-3074601"/>
              <a:ext cx="3094539" cy="2948802"/>
              <a:chOff x="5106014" y="870723"/>
              <a:chExt cx="3094539" cy="294880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9784817-7EF3-4423-AAE2-17CFF2EA253F}"/>
                  </a:ext>
                </a:extLst>
              </p:cNvPr>
              <p:cNvSpPr/>
              <p:nvPr/>
            </p:nvSpPr>
            <p:spPr>
              <a:xfrm>
                <a:off x="5106014" y="870723"/>
                <a:ext cx="3094539" cy="2948802"/>
              </a:xfrm>
              <a:prstGeom prst="ellipse">
                <a:avLst/>
              </a:prstGeom>
              <a:solidFill>
                <a:srgbClr val="022B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Open Innovation</a:t>
                </a: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Hackathon</a:t>
                </a:r>
              </a:p>
            </p:txBody>
          </p:sp>
          <p:pic>
            <p:nvPicPr>
              <p:cNvPr id="20" name="그림 19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8504EF36-5252-47D1-B78D-DA74FE345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323" y="1653607"/>
                <a:ext cx="1575921" cy="7030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80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49857-31F0-48B9-B996-0DD0F5B5B8C8}"/>
              </a:ext>
            </a:extLst>
          </p:cNvPr>
          <p:cNvSpPr/>
          <p:nvPr/>
        </p:nvSpPr>
        <p:spPr>
          <a:xfrm>
            <a:off x="-5907314" y="-580570"/>
            <a:ext cx="21060228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389FC6C-5861-4EB0-BC48-C9006D4C6264}"/>
              </a:ext>
            </a:extLst>
          </p:cNvPr>
          <p:cNvGrpSpPr/>
          <p:nvPr/>
        </p:nvGrpSpPr>
        <p:grpSpPr>
          <a:xfrm>
            <a:off x="-4552261" y="435430"/>
            <a:ext cx="18350122" cy="3149600"/>
            <a:chOff x="-4523233" y="1074057"/>
            <a:chExt cx="18350122" cy="3149600"/>
          </a:xfrm>
        </p:grpSpPr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0A19D123-E3D1-49D1-86BD-6CF160029503}"/>
                </a:ext>
              </a:extLst>
            </p:cNvPr>
            <p:cNvSpPr/>
            <p:nvPr/>
          </p:nvSpPr>
          <p:spPr>
            <a:xfrm>
              <a:off x="-849086" y="1074057"/>
              <a:ext cx="3653536" cy="3149600"/>
            </a:xfrm>
            <a:prstGeom prst="hexagon">
              <a:avLst/>
            </a:prstGeom>
            <a:solidFill>
              <a:srgbClr val="3B4D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Future </a:t>
              </a:r>
            </a:p>
            <a:p>
              <a:pPr algn="ctr"/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Talent Program</a:t>
              </a:r>
            </a:p>
            <a:p>
              <a:pPr algn="ctr"/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내일의 인재육성</a:t>
              </a:r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09DF28A8-E042-497C-8351-3A43C9041243}"/>
                </a:ext>
              </a:extLst>
            </p:cNvPr>
            <p:cNvSpPr/>
            <p:nvPr/>
          </p:nvSpPr>
          <p:spPr>
            <a:xfrm>
              <a:off x="2825060" y="1074057"/>
              <a:ext cx="3653536" cy="3149600"/>
            </a:xfrm>
            <a:prstGeom prst="hexagon">
              <a:avLst/>
            </a:prstGeom>
            <a:solidFill>
              <a:srgbClr val="19BAE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Talent in Science</a:t>
              </a:r>
            </a:p>
            <a:p>
              <a:pPr algn="ctr"/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과학인재 육성</a:t>
              </a:r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BCF32246-CA08-4A24-97BE-A390631293BD}"/>
                </a:ext>
              </a:extLst>
            </p:cNvPr>
            <p:cNvSpPr/>
            <p:nvPr/>
          </p:nvSpPr>
          <p:spPr>
            <a:xfrm>
              <a:off x="6499206" y="1074057"/>
              <a:ext cx="3653536" cy="3149600"/>
            </a:xfrm>
            <a:prstGeom prst="hexagon">
              <a:avLst/>
            </a:prstGeom>
            <a:solidFill>
              <a:srgbClr val="F2912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 Talent</a:t>
              </a:r>
            </a:p>
            <a:p>
              <a:pPr algn="ctr"/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</a:t>
              </a:r>
              <a:r>
                <a:rPr lang="ko-KR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역사회 인재 발굴</a:t>
              </a: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682504CC-853C-4BB6-8B24-3ADB1AF7CABC}"/>
                </a:ext>
              </a:extLst>
            </p:cNvPr>
            <p:cNvSpPr/>
            <p:nvPr/>
          </p:nvSpPr>
          <p:spPr>
            <a:xfrm>
              <a:off x="10173353" y="1074057"/>
              <a:ext cx="3653536" cy="3149600"/>
            </a:xfrm>
            <a:prstGeom prst="hexagon">
              <a:avLst/>
            </a:prstGeom>
            <a:solidFill>
              <a:srgbClr val="50AE4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Better </a:t>
              </a:r>
              <a:r>
                <a:rPr lang="en-US" altLang="ko-KR" sz="25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Sacheon</a:t>
              </a:r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Campaign</a:t>
              </a:r>
            </a:p>
            <a:p>
              <a:pPr algn="ctr"/>
              <a:endPara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살기</a:t>
              </a:r>
              <a:r>
                <a:rPr lang="en-US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좋은 </a:t>
              </a:r>
              <a:endParaRPr lang="en-US" altLang="ko-KR" sz="2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ko-KR" sz="25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사천만들기</a:t>
              </a:r>
              <a:r>
                <a:rPr lang="ko-KR" altLang="ko-KR" sz="2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캠페인</a:t>
              </a: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627D46EF-CD60-457A-9658-725DB2552F64}"/>
                </a:ext>
              </a:extLst>
            </p:cNvPr>
            <p:cNvSpPr/>
            <p:nvPr/>
          </p:nvSpPr>
          <p:spPr>
            <a:xfrm>
              <a:off x="-4523233" y="1074057"/>
              <a:ext cx="3653536" cy="3149600"/>
            </a:xfrm>
            <a:prstGeom prst="hexagon">
              <a:avLst/>
            </a:prstGeom>
            <a:solidFill>
              <a:srgbClr val="E5258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BAT</a:t>
              </a:r>
            </a:p>
            <a:p>
              <a:pPr algn="ctr"/>
              <a:r>
                <a:rPr lang="en-US" altLang="ko-KR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ESG</a:t>
              </a:r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Program</a:t>
              </a:r>
              <a:endPara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D6700B-0A51-4B7A-BC88-D68C1DFB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767" y="-4265751"/>
            <a:ext cx="3621031" cy="3139446"/>
          </a:xfrm>
          <a:prstGeom prst="rect">
            <a:avLst/>
          </a:prstGeom>
        </p:spPr>
      </p:pic>
      <p:pic>
        <p:nvPicPr>
          <p:cNvPr id="8" name="그림 7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DCE5E27C-BA40-442C-96D7-545EFD54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8281" y="-4265751"/>
            <a:ext cx="3621031" cy="3139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AE10D9-7423-432B-8F85-3316BD403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769" y="-4265751"/>
            <a:ext cx="3621031" cy="3139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1339920-2A98-4139-B4E6-8EC9FDE8F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-4265751"/>
            <a:ext cx="3621031" cy="31394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2D1C80-C650-44EB-826C-88F72BE82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55" y="-4265751"/>
            <a:ext cx="3621031" cy="3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2AF5388-07EA-48E6-ABBE-5684152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4" y="-1130195"/>
            <a:ext cx="12192000" cy="10541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9E6797-F12B-4422-822C-D3A7DB37345E}"/>
              </a:ext>
            </a:extLst>
          </p:cNvPr>
          <p:cNvSpPr/>
          <p:nvPr/>
        </p:nvSpPr>
        <p:spPr>
          <a:xfrm>
            <a:off x="-1587500" y="1079501"/>
            <a:ext cx="15252700" cy="461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B397F5-4F9F-4753-A77C-6C70650E39D9}"/>
              </a:ext>
            </a:extLst>
          </p:cNvPr>
          <p:cNvGrpSpPr/>
          <p:nvPr/>
        </p:nvGrpSpPr>
        <p:grpSpPr>
          <a:xfrm>
            <a:off x="-763790" y="1931274"/>
            <a:ext cx="13605281" cy="2906555"/>
            <a:chOff x="-985448" y="2031362"/>
            <a:chExt cx="13605281" cy="29065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1EFBA22-370F-4AD8-83BA-5969B7B4F84D}"/>
                </a:ext>
              </a:extLst>
            </p:cNvPr>
            <p:cNvSpPr/>
            <p:nvPr/>
          </p:nvSpPr>
          <p:spPr>
            <a:xfrm>
              <a:off x="7400110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최종 선발</a:t>
              </a: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06/16 15:00</a:t>
              </a: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113FA5A-F924-4011-8F8E-28468EEE3784}"/>
                </a:ext>
              </a:extLst>
            </p:cNvPr>
            <p:cNvSpPr/>
            <p:nvPr/>
          </p:nvSpPr>
          <p:spPr>
            <a:xfrm rot="5400000">
              <a:off x="1312356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586151A-B338-4AEF-831F-296CD66B1416}"/>
                </a:ext>
              </a:extLst>
            </p:cNvPr>
            <p:cNvSpPr/>
            <p:nvPr/>
          </p:nvSpPr>
          <p:spPr>
            <a:xfrm rot="5400000">
              <a:off x="4107542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9E3C438-434D-48AC-88B5-02183DBE47F6}"/>
                </a:ext>
              </a:extLst>
            </p:cNvPr>
            <p:cNvSpPr/>
            <p:nvPr/>
          </p:nvSpPr>
          <p:spPr>
            <a:xfrm rot="5400000">
              <a:off x="6902728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0306D-411E-4E25-BE1F-20D84F069BCE}"/>
                </a:ext>
              </a:extLst>
            </p:cNvPr>
            <p:cNvSpPr txBox="1"/>
            <p:nvPr/>
          </p:nvSpPr>
          <p:spPr>
            <a:xfrm>
              <a:off x="7841598" y="3717811"/>
              <a:ext cx="15415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기업 선발 예정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3CDDD2E-885F-4D49-8751-61CFD105E821}"/>
                </a:ext>
              </a:extLst>
            </p:cNvPr>
            <p:cNvSpPr/>
            <p:nvPr/>
          </p:nvSpPr>
          <p:spPr>
            <a:xfrm>
              <a:off x="4604924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대면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06/14~06/15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2051C0-24FA-4C33-9ADF-2DBC0A254551}"/>
                </a:ext>
              </a:extLst>
            </p:cNvPr>
            <p:cNvSpPr/>
            <p:nvPr/>
          </p:nvSpPr>
          <p:spPr>
            <a:xfrm>
              <a:off x="180973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06/05~06/08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ECB26C8-2246-46F0-BFBA-47643015E784}"/>
                </a:ext>
              </a:extLst>
            </p:cNvPr>
            <p:cNvSpPr/>
            <p:nvPr/>
          </p:nvSpPr>
          <p:spPr>
            <a:xfrm>
              <a:off x="-98544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접수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05/12~06/04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029BDE-862C-4F2D-9E64-BCB719E9A002}"/>
                </a:ext>
              </a:extLst>
            </p:cNvPr>
            <p:cNvSpPr txBox="1"/>
            <p:nvPr/>
          </p:nvSpPr>
          <p:spPr>
            <a:xfrm>
              <a:off x="6598929" y="4630140"/>
              <a:ext cx="60209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** 평가 일정은 변동될 수 있으며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선발 기업에게는 미리 안내드릴 예정입니다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5F0E83-1619-49FD-8392-49D3617CCBBF}"/>
                </a:ext>
              </a:extLst>
            </p:cNvPr>
            <p:cNvSpPr/>
            <p:nvPr/>
          </p:nvSpPr>
          <p:spPr>
            <a:xfrm>
              <a:off x="-79473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1</a:t>
              </a: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B86B317-3E78-494F-B52D-DEA03728FEF6}"/>
                </a:ext>
              </a:extLst>
            </p:cNvPr>
            <p:cNvSpPr/>
            <p:nvPr/>
          </p:nvSpPr>
          <p:spPr>
            <a:xfrm>
              <a:off x="200045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2</a:t>
              </a: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039A881-3D32-42B2-985D-B7F7A3D6172B}"/>
                </a:ext>
              </a:extLst>
            </p:cNvPr>
            <p:cNvSpPr/>
            <p:nvPr/>
          </p:nvSpPr>
          <p:spPr>
            <a:xfrm>
              <a:off x="4795639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3</a:t>
              </a: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1AE3FE7-52A9-4062-8115-3555EFCD716F}"/>
                </a:ext>
              </a:extLst>
            </p:cNvPr>
            <p:cNvSpPr/>
            <p:nvPr/>
          </p:nvSpPr>
          <p:spPr>
            <a:xfrm>
              <a:off x="7590825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4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C74FB8-0EA0-4C9E-B866-AC8D6414ED9B}"/>
                </a:ext>
              </a:extLst>
            </p:cNvPr>
            <p:cNvSpPr/>
            <p:nvPr/>
          </p:nvSpPr>
          <p:spPr>
            <a:xfrm>
              <a:off x="10195296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해커톤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07/21~07/23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D0F95F36-DBC7-4027-AE8F-FB962FEF8237}"/>
                </a:ext>
              </a:extLst>
            </p:cNvPr>
            <p:cNvSpPr/>
            <p:nvPr/>
          </p:nvSpPr>
          <p:spPr>
            <a:xfrm rot="5400000">
              <a:off x="9697914" y="3089694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A6D0B80-B8A5-4E65-93B6-CB7D3BFB6842}"/>
                </a:ext>
              </a:extLst>
            </p:cNvPr>
            <p:cNvSpPr/>
            <p:nvPr/>
          </p:nvSpPr>
          <p:spPr>
            <a:xfrm>
              <a:off x="10386011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5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04B35-9E89-4F9B-AE85-1F558AB94EDC}"/>
              </a:ext>
            </a:extLst>
          </p:cNvPr>
          <p:cNvGrpSpPr/>
          <p:nvPr/>
        </p:nvGrpSpPr>
        <p:grpSpPr>
          <a:xfrm>
            <a:off x="-1216539" y="-3870156"/>
            <a:ext cx="13605281" cy="2906555"/>
            <a:chOff x="-985448" y="2031362"/>
            <a:chExt cx="13605281" cy="29065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0A48638-8659-453E-94B0-C7DE1C96B890}"/>
                </a:ext>
              </a:extLst>
            </p:cNvPr>
            <p:cNvSpPr/>
            <p:nvPr/>
          </p:nvSpPr>
          <p:spPr>
            <a:xfrm>
              <a:off x="7400110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최종 선발</a:t>
              </a: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06/16 15:00</a:t>
              </a: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E0B4CDA3-27B3-4874-8E2A-D832AD23DF8A}"/>
                </a:ext>
              </a:extLst>
            </p:cNvPr>
            <p:cNvSpPr/>
            <p:nvPr/>
          </p:nvSpPr>
          <p:spPr>
            <a:xfrm rot="5400000">
              <a:off x="1312356" y="3089694"/>
              <a:ext cx="624115" cy="19369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26D703EE-9F8B-4C8E-93F2-CA87390E9E60}"/>
                </a:ext>
              </a:extLst>
            </p:cNvPr>
            <p:cNvSpPr/>
            <p:nvPr/>
          </p:nvSpPr>
          <p:spPr>
            <a:xfrm rot="5400000">
              <a:off x="4107542" y="3089694"/>
              <a:ext cx="624115" cy="19369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B5F8B367-97CF-41EB-BA0F-610CB26CDEFD}"/>
                </a:ext>
              </a:extLst>
            </p:cNvPr>
            <p:cNvSpPr/>
            <p:nvPr/>
          </p:nvSpPr>
          <p:spPr>
            <a:xfrm rot="5400000">
              <a:off x="6902728" y="3089694"/>
              <a:ext cx="624115" cy="19369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B0674A-B64C-4E47-901E-C2EE1DF3E8A2}"/>
                </a:ext>
              </a:extLst>
            </p:cNvPr>
            <p:cNvSpPr txBox="1"/>
            <p:nvPr/>
          </p:nvSpPr>
          <p:spPr>
            <a:xfrm>
              <a:off x="7841598" y="3717811"/>
              <a:ext cx="15415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기업 선발 예정</a:t>
              </a: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92D3A51-B754-437F-824A-8792FCBE07B2}"/>
                </a:ext>
              </a:extLst>
            </p:cNvPr>
            <p:cNvSpPr/>
            <p:nvPr/>
          </p:nvSpPr>
          <p:spPr>
            <a:xfrm>
              <a:off x="4604924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대면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06/14~06/15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FCD046-4FDE-454A-A9FE-7E100D7989B5}"/>
                </a:ext>
              </a:extLst>
            </p:cNvPr>
            <p:cNvSpPr/>
            <p:nvPr/>
          </p:nvSpPr>
          <p:spPr>
            <a:xfrm>
              <a:off x="180973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06/05~06/08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F17773-36D4-4F53-A283-C7C58608FE23}"/>
                </a:ext>
              </a:extLst>
            </p:cNvPr>
            <p:cNvSpPr/>
            <p:nvPr/>
          </p:nvSpPr>
          <p:spPr>
            <a:xfrm>
              <a:off x="-985448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접수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05/18~06/06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6AE3E2-B3EA-46AE-8B5C-C3AF65A96774}"/>
                </a:ext>
              </a:extLst>
            </p:cNvPr>
            <p:cNvSpPr txBox="1"/>
            <p:nvPr/>
          </p:nvSpPr>
          <p:spPr>
            <a:xfrm>
              <a:off x="6598929" y="4630140"/>
              <a:ext cx="60209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** 평가 일정은 변동될 수 있으며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선발 기업에게는 미리 안내드릴 예정입니다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85EF606-B94B-4376-A652-51652620A2AF}"/>
                </a:ext>
              </a:extLst>
            </p:cNvPr>
            <p:cNvSpPr/>
            <p:nvPr/>
          </p:nvSpPr>
          <p:spPr>
            <a:xfrm>
              <a:off x="-79473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1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166496A-5CD1-4E15-8954-B8A478CE02D0}"/>
                </a:ext>
              </a:extLst>
            </p:cNvPr>
            <p:cNvSpPr/>
            <p:nvPr/>
          </p:nvSpPr>
          <p:spPr>
            <a:xfrm>
              <a:off x="2000453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2</a:t>
              </a: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DCFAF18-A65F-4227-A25C-E7F7ECD2F8C8}"/>
                </a:ext>
              </a:extLst>
            </p:cNvPr>
            <p:cNvSpPr/>
            <p:nvPr/>
          </p:nvSpPr>
          <p:spPr>
            <a:xfrm>
              <a:off x="4795639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3</a:t>
              </a: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AF1E941-9830-43DF-AFEE-4B34B7C93A4F}"/>
                </a:ext>
              </a:extLst>
            </p:cNvPr>
            <p:cNvSpPr/>
            <p:nvPr/>
          </p:nvSpPr>
          <p:spPr>
            <a:xfrm>
              <a:off x="7590825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4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5789D51-C0A7-40F0-A67E-941A7ED02D94}"/>
                </a:ext>
              </a:extLst>
            </p:cNvPr>
            <p:cNvSpPr/>
            <p:nvPr/>
          </p:nvSpPr>
          <p:spPr>
            <a:xfrm>
              <a:off x="10195296" y="2031362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해커톤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07/21~07/23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709CCE4-727F-4CBB-81BB-B1BF146B93C6}"/>
                </a:ext>
              </a:extLst>
            </p:cNvPr>
            <p:cNvSpPr/>
            <p:nvPr/>
          </p:nvSpPr>
          <p:spPr>
            <a:xfrm rot="5400000">
              <a:off x="9697914" y="3089694"/>
              <a:ext cx="624115" cy="19369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433E362-DD83-409B-A454-201024FF8132}"/>
                </a:ext>
              </a:extLst>
            </p:cNvPr>
            <p:cNvSpPr/>
            <p:nvPr/>
          </p:nvSpPr>
          <p:spPr>
            <a:xfrm>
              <a:off x="10386011" y="2031362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36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B96D226-5950-40B0-B029-F77F434E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2472" y="7250191"/>
            <a:ext cx="4876190" cy="487619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46983D7-D766-49FC-AAC3-5A600D77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1488" y="-6271084"/>
            <a:ext cx="4876190" cy="48761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9C317D8-584E-4B89-BD39-8061AD7A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505" y="-7067245"/>
            <a:ext cx="4876190" cy="48761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0B61DF-8F08-47F2-BD3C-DA34771AD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67" y="-6271084"/>
            <a:ext cx="4876190" cy="487619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6B0B38B-B5B0-41C4-8915-3237B2D4C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945" y="-6305948"/>
            <a:ext cx="4876190" cy="48761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8022C13-BECA-45F3-A631-8F39258AB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72" y="7734605"/>
            <a:ext cx="2160000" cy="2160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1357794-54E4-437F-80AF-EE578E714062}"/>
              </a:ext>
            </a:extLst>
          </p:cNvPr>
          <p:cNvSpPr txBox="1"/>
          <p:nvPr/>
        </p:nvSpPr>
        <p:spPr>
          <a:xfrm>
            <a:off x="0" y="-553590"/>
            <a:ext cx="124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https://www.flaticon.com/packs/mentoring-and-training?word=business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0B92C94-5AC5-4C70-8689-0038C8F03292}"/>
              </a:ext>
            </a:extLst>
          </p:cNvPr>
          <p:cNvGrpSpPr/>
          <p:nvPr/>
        </p:nvGrpSpPr>
        <p:grpSpPr>
          <a:xfrm>
            <a:off x="4888065" y="1025769"/>
            <a:ext cx="3683000" cy="4806462"/>
            <a:chOff x="4634064" y="1025769"/>
            <a:chExt cx="3683000" cy="480646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1BFAFE7-54A6-443D-BB18-38503E42F22C}"/>
                </a:ext>
              </a:extLst>
            </p:cNvPr>
            <p:cNvSpPr/>
            <p:nvPr/>
          </p:nvSpPr>
          <p:spPr>
            <a:xfrm>
              <a:off x="4634064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3200" dirty="0" err="1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PoC</a:t>
              </a:r>
              <a:r>
                <a:rPr lang="en-US" altLang="ko-KR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기회 제공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38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052BF1A-6B4C-43DF-BEE9-8FF4CE11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260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DBA8243-098A-48FE-82ED-4CDE885AC84E}"/>
              </a:ext>
            </a:extLst>
          </p:cNvPr>
          <p:cNvGrpSpPr/>
          <p:nvPr/>
        </p:nvGrpSpPr>
        <p:grpSpPr>
          <a:xfrm>
            <a:off x="13052729" y="1025769"/>
            <a:ext cx="3683000" cy="4806462"/>
            <a:chOff x="12544729" y="1025769"/>
            <a:chExt cx="3683000" cy="480646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A28270-34C5-456D-B3F1-9F10D48007C1}"/>
                </a:ext>
              </a:extLst>
            </p:cNvPr>
            <p:cNvSpPr/>
            <p:nvPr/>
          </p:nvSpPr>
          <p:spPr>
            <a:xfrm>
              <a:off x="12544729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후속 사업 연계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기회 제공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5D82C7-EFD1-4F1A-AC6C-76D34823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6229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596E20F-F2B8-4999-9444-0EBF81806B89}"/>
              </a:ext>
            </a:extLst>
          </p:cNvPr>
          <p:cNvGrpSpPr/>
          <p:nvPr/>
        </p:nvGrpSpPr>
        <p:grpSpPr>
          <a:xfrm>
            <a:off x="-3276601" y="1025769"/>
            <a:ext cx="3683000" cy="4806462"/>
            <a:chOff x="-3276601" y="1025769"/>
            <a:chExt cx="3683000" cy="480646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4CA0CF6-7CC8-459F-8FEF-1F3609FB944A}"/>
                </a:ext>
              </a:extLst>
            </p:cNvPr>
            <p:cNvSpPr/>
            <p:nvPr/>
          </p:nvSpPr>
          <p:spPr>
            <a:xfrm>
              <a:off x="-3276601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 err="1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우수팀</a:t>
              </a:r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상금 지급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38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43E09B0-2B04-4201-A3F4-C2A00887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22416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4630821-599F-400E-8579-9579482A5FE0}"/>
              </a:ext>
            </a:extLst>
          </p:cNvPr>
          <p:cNvGrpSpPr/>
          <p:nvPr/>
        </p:nvGrpSpPr>
        <p:grpSpPr>
          <a:xfrm>
            <a:off x="805732" y="1025769"/>
            <a:ext cx="3683000" cy="4806462"/>
            <a:chOff x="678732" y="1025769"/>
            <a:chExt cx="3683000" cy="48064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8BCD528-478F-4C02-8307-2AAA702EEA46}"/>
                </a:ext>
              </a:extLst>
            </p:cNvPr>
            <p:cNvSpPr/>
            <p:nvPr/>
          </p:nvSpPr>
          <p:spPr>
            <a:xfrm>
              <a:off x="678732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비즈니스 모델 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고도화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CD85618-4867-4788-8D1E-2FC49B75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922" y="1939846"/>
              <a:ext cx="1980000" cy="1980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2552D6F-14E8-45A9-9787-98CAAD517A57}"/>
              </a:ext>
            </a:extLst>
          </p:cNvPr>
          <p:cNvGrpSpPr/>
          <p:nvPr/>
        </p:nvGrpSpPr>
        <p:grpSpPr>
          <a:xfrm>
            <a:off x="8970398" y="1025769"/>
            <a:ext cx="3683000" cy="4806462"/>
            <a:chOff x="8589396" y="1025769"/>
            <a:chExt cx="3683000" cy="480646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D3F68F2-B9FD-4D06-98D1-6E4D70C9C09A}"/>
                </a:ext>
              </a:extLst>
            </p:cNvPr>
            <p:cNvSpPr/>
            <p:nvPr/>
          </p:nvSpPr>
          <p:spPr>
            <a:xfrm>
              <a:off x="8589396" y="1025769"/>
              <a:ext cx="3683000" cy="4806462"/>
            </a:xfrm>
            <a:prstGeom prst="roundRect">
              <a:avLst>
                <a:gd name="adj" fmla="val 6619"/>
              </a:avLst>
            </a:prstGeom>
            <a:solidFill>
              <a:schemeClr val="bg1"/>
            </a:solidFill>
            <a:ln w="76200">
              <a:solidFill>
                <a:srgbClr val="24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사업 연계 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2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레퍼런스 확보</a:t>
              </a:r>
              <a:endParaRPr lang="en-US" altLang="ko-KR" sz="32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ko-KR" altLang="en-US" sz="2000" dirty="0">
                <a:solidFill>
                  <a:srgbClr val="24306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9B8F01A-8D5F-42A2-823F-CF87C4C1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598" y="2041199"/>
              <a:ext cx="1777294" cy="1777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58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잔디, 하늘, 실외이(가) 표시된 사진&#10;&#10;자동 생성된 설명">
            <a:extLst>
              <a:ext uri="{FF2B5EF4-FFF2-40B4-BE49-F238E27FC236}">
                <a16:creationId xmlns:a16="http://schemas.microsoft.com/office/drawing/2014/main" id="{61A1C5D1-0068-4005-BE95-B60274D6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14" y="649809"/>
            <a:ext cx="5230821" cy="40724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3202FF-C696-4B9F-B215-D218050A58F5}"/>
              </a:ext>
            </a:extLst>
          </p:cNvPr>
          <p:cNvSpPr/>
          <p:nvPr/>
        </p:nvSpPr>
        <p:spPr>
          <a:xfrm>
            <a:off x="5029199" y="3924300"/>
            <a:ext cx="2457450" cy="619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243066"/>
                </a:solidFill>
              </a:rPr>
              <a:t>이미지 대체 예정</a:t>
            </a:r>
          </a:p>
        </p:txBody>
      </p:sp>
    </p:spTree>
    <p:extLst>
      <p:ext uri="{BB962C8B-B14F-4D97-AF65-F5344CB8AC3E}">
        <p14:creationId xmlns:p14="http://schemas.microsoft.com/office/powerpoint/2010/main" val="229763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164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Lato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N15_02</dc:creator>
  <cp:lastModifiedBy>N15_02</cp:lastModifiedBy>
  <cp:revision>25</cp:revision>
  <dcterms:created xsi:type="dcterms:W3CDTF">2021-04-28T06:50:08Z</dcterms:created>
  <dcterms:modified xsi:type="dcterms:W3CDTF">2021-05-14T07:48:09Z</dcterms:modified>
</cp:coreProperties>
</file>