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Black"/>
      <p:bold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9xOFOhBPKp+S/fdRZ4u2qkcko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lack-bold.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font" Target="fonts/RobotoBlack-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9171a2677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441" name="Google Shape;441;g119171a2677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1dfba7bcd3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479" name="Google Shape;479;g11dfba7bcd3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1dfba7bcd3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516" name="Google Shape;516;g11dfba7bcd3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9171a2677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Introduction by Rizky</a:t>
            </a:r>
            <a:endParaRPr/>
          </a:p>
        </p:txBody>
      </p:sp>
      <p:sp>
        <p:nvSpPr>
          <p:cNvPr id="124" name="Google Shape;124;g119171a2677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a2b882e8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162" name="Google Shape;162;g11a2b882e8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fba7bcd3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202" name="Google Shape;202;g11dfba7bcd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dfba7bcd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240" name="Google Shape;240;g11dfba7bcd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dfba7bcd3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280" name="Google Shape;280;g11dfba7bcd3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a2b882e88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Pramoch</a:t>
            </a:r>
            <a:endParaRPr/>
          </a:p>
        </p:txBody>
      </p:sp>
      <p:sp>
        <p:nvSpPr>
          <p:cNvPr id="318" name="Google Shape;318;g11a2b882e88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dfba7bcd3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Rizky</a:t>
            </a:r>
            <a:endParaRPr/>
          </a:p>
        </p:txBody>
      </p:sp>
      <p:sp>
        <p:nvSpPr>
          <p:cNvPr id="363" name="Google Shape;363;g11dfba7bcd3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9171a2677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D"/>
              <a:t>Rizky</a:t>
            </a:r>
            <a:endParaRPr/>
          </a:p>
        </p:txBody>
      </p:sp>
      <p:sp>
        <p:nvSpPr>
          <p:cNvPr id="402" name="Google Shape;402;g119171a2677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5183188" y="987425"/>
            <a:ext cx="6172200" cy="4873625"/>
          </a:xfrm>
          <a:prstGeom prst="rect">
            <a:avLst/>
          </a:prstGeom>
          <a:noFill/>
          <a:ln>
            <a:noFill/>
          </a:ln>
        </p:spPr>
      </p:sp>
      <p:sp>
        <p:nvSpPr>
          <p:cNvPr id="68" name="Google Shape;68;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CF00"/>
              </a:buClr>
              <a:buSzPts val="6000"/>
              <a:buFont typeface="Arial"/>
              <a:buNone/>
            </a:pPr>
            <a:r>
              <a:rPr lang="en-ID">
                <a:solidFill>
                  <a:srgbClr val="FFCF00"/>
                </a:solidFill>
                <a:latin typeface="Roboto Black"/>
                <a:ea typeface="Roboto Black"/>
                <a:cs typeface="Roboto Black"/>
                <a:sym typeface="Roboto Black"/>
              </a:rPr>
              <a:t>Getting there together</a:t>
            </a:r>
            <a:endParaRPr>
              <a:solidFill>
                <a:srgbClr val="FFCF00"/>
              </a:solidFill>
              <a:latin typeface="Roboto Black"/>
              <a:ea typeface="Roboto Black"/>
              <a:cs typeface="Roboto Black"/>
              <a:sym typeface="Roboto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ID">
                <a:solidFill>
                  <a:schemeClr val="lt1"/>
                </a:solidFill>
                <a:latin typeface="Roboto"/>
                <a:ea typeface="Roboto"/>
                <a:cs typeface="Roboto"/>
                <a:sym typeface="Roboto"/>
              </a:rPr>
              <a:t>VR Final Project</a:t>
            </a:r>
            <a:endParaRPr>
              <a:solidFill>
                <a:schemeClr val="lt1"/>
              </a:solidFill>
              <a:latin typeface="Roboto"/>
              <a:ea typeface="Roboto"/>
              <a:cs typeface="Roboto"/>
              <a:sym typeface="Roboto"/>
            </a:endParaRPr>
          </a:p>
        </p:txBody>
      </p:sp>
      <p:sp>
        <p:nvSpPr>
          <p:cNvPr id="90" name="Google Shape;90;p1"/>
          <p:cNvSpPr txBox="1"/>
          <p:nvPr>
            <p:ph idx="12" type="sldNum"/>
          </p:nvPr>
        </p:nvSpPr>
        <p:spPr>
          <a:xfrm>
            <a:off x="9028889" y="615206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91" name="Google Shape;91;p1"/>
          <p:cNvGrpSpPr/>
          <p:nvPr/>
        </p:nvGrpSpPr>
        <p:grpSpPr>
          <a:xfrm rot="1412093">
            <a:off x="10931209" y="347909"/>
            <a:ext cx="761986" cy="1985063"/>
            <a:chOff x="10931400" y="348075"/>
            <a:chExt cx="762000" cy="1985100"/>
          </a:xfrm>
        </p:grpSpPr>
        <p:cxnSp>
          <p:nvCxnSpPr>
            <p:cNvPr id="92" name="Google Shape;92;p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93" name="Google Shape;93;p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94" name="Google Shape;94;p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95" name="Google Shape;95;p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96" name="Google Shape;96;p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97" name="Google Shape;97;p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98" name="Google Shape;98;p1"/>
          <p:cNvGrpSpPr/>
          <p:nvPr/>
        </p:nvGrpSpPr>
        <p:grpSpPr>
          <a:xfrm rot="1412093">
            <a:off x="11579484" y="1969209"/>
            <a:ext cx="761986" cy="1985063"/>
            <a:chOff x="10931400" y="348075"/>
            <a:chExt cx="762000" cy="1985100"/>
          </a:xfrm>
        </p:grpSpPr>
        <p:cxnSp>
          <p:nvCxnSpPr>
            <p:cNvPr id="99" name="Google Shape;99;p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0" name="Google Shape;100;p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1" name="Google Shape;101;p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2" name="Google Shape;102;p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3" name="Google Shape;103;p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4" name="Google Shape;104;p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05" name="Google Shape;105;p1"/>
          <p:cNvGrpSpPr/>
          <p:nvPr/>
        </p:nvGrpSpPr>
        <p:grpSpPr>
          <a:xfrm rot="1412093">
            <a:off x="-391016" y="5197059"/>
            <a:ext cx="761986" cy="1985063"/>
            <a:chOff x="10931400" y="348075"/>
            <a:chExt cx="762000" cy="1985100"/>
          </a:xfrm>
        </p:grpSpPr>
        <p:cxnSp>
          <p:nvCxnSpPr>
            <p:cNvPr id="106" name="Google Shape;106;p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7" name="Google Shape;107;p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8" name="Google Shape;108;p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09" name="Google Shape;109;p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0" name="Google Shape;110;p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1" name="Google Shape;111;p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12" name="Google Shape;112;p1"/>
          <p:cNvGrpSpPr/>
          <p:nvPr/>
        </p:nvGrpSpPr>
        <p:grpSpPr>
          <a:xfrm rot="1412093">
            <a:off x="242634" y="2308734"/>
            <a:ext cx="761986" cy="1985063"/>
            <a:chOff x="10931400" y="348075"/>
            <a:chExt cx="762000" cy="1985100"/>
          </a:xfrm>
        </p:grpSpPr>
        <p:cxnSp>
          <p:nvCxnSpPr>
            <p:cNvPr id="113" name="Google Shape;113;p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4" name="Google Shape;114;p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5" name="Google Shape;115;p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6" name="Google Shape;116;p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7" name="Google Shape;117;p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18" name="Google Shape;118;p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19" name="Google Shape;119;p1"/>
          <p:cNvGrpSpPr/>
          <p:nvPr/>
        </p:nvGrpSpPr>
        <p:grpSpPr>
          <a:xfrm>
            <a:off x="735600" y="6149975"/>
            <a:ext cx="8677050" cy="369300"/>
            <a:chOff x="735600" y="6149975"/>
            <a:chExt cx="8677050" cy="369300"/>
          </a:xfrm>
        </p:grpSpPr>
        <p:sp>
          <p:nvSpPr>
            <p:cNvPr id="120" name="Google Shape;120;p1"/>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121" name="Google Shape;121;p1"/>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442" name="Shape 442"/>
        <p:cNvGrpSpPr/>
        <p:nvPr/>
      </p:nvGrpSpPr>
      <p:grpSpPr>
        <a:xfrm>
          <a:off x="0" y="0"/>
          <a:ext cx="0" cy="0"/>
          <a:chOff x="0" y="0"/>
          <a:chExt cx="0" cy="0"/>
        </a:xfrm>
      </p:grpSpPr>
      <p:sp>
        <p:nvSpPr>
          <p:cNvPr id="443" name="Google Shape;443;g119171a2677_0_126"/>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Future improvement</a:t>
            </a:r>
            <a:endParaRPr sz="3000">
              <a:solidFill>
                <a:srgbClr val="FFCF00"/>
              </a:solidFill>
              <a:latin typeface="Roboto Black"/>
              <a:ea typeface="Roboto Black"/>
              <a:cs typeface="Roboto Black"/>
              <a:sym typeface="Roboto Black"/>
            </a:endParaRPr>
          </a:p>
        </p:txBody>
      </p:sp>
      <p:sp>
        <p:nvSpPr>
          <p:cNvPr id="444" name="Google Shape;444;g119171a2677_0_126"/>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Support 2+ users</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None/>
            </a:pPr>
            <a:r>
              <a:t/>
            </a:r>
            <a:endParaRPr sz="1400">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B</a:t>
            </a:r>
            <a:r>
              <a:rPr lang="en-ID" sz="1400">
                <a:solidFill>
                  <a:schemeClr val="lt1"/>
                </a:solidFill>
                <a:latin typeface="Roboto"/>
                <a:ea typeface="Roboto"/>
                <a:cs typeface="Roboto"/>
                <a:sym typeface="Roboto"/>
              </a:rPr>
              <a:t>e able</a:t>
            </a:r>
            <a:r>
              <a:rPr lang="en-ID" sz="1400">
                <a:solidFill>
                  <a:schemeClr val="lt1"/>
                </a:solidFill>
                <a:latin typeface="Roboto"/>
                <a:ea typeface="Roboto"/>
                <a:cs typeface="Roboto"/>
                <a:sym typeface="Roboto"/>
              </a:rPr>
              <a:t> to change group jumping formation in order to suit environment layout</a:t>
            </a:r>
            <a:endParaRPr sz="1400">
              <a:solidFill>
                <a:schemeClr val="lt1"/>
              </a:solidFill>
              <a:latin typeface="Roboto"/>
              <a:ea typeface="Roboto"/>
              <a:cs typeface="Roboto"/>
              <a:sym typeface="Roboto"/>
            </a:endParaRPr>
          </a:p>
          <a:p>
            <a:pPr indent="0" lvl="0" marL="457200" rtl="0" algn="l">
              <a:lnSpc>
                <a:spcPct val="90000"/>
              </a:lnSpc>
              <a:spcBef>
                <a:spcPts val="0"/>
              </a:spcBef>
              <a:spcAft>
                <a:spcPts val="0"/>
              </a:spcAft>
              <a:buNone/>
            </a:pPr>
            <a:r>
              <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Be able to preview avatar at the jumping position</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Make sure it will be ease execution task for navigator </a:t>
            </a:r>
            <a:endParaRPr sz="1400">
              <a:solidFill>
                <a:schemeClr val="lt1"/>
              </a:solidFill>
              <a:latin typeface="Roboto"/>
              <a:ea typeface="Roboto"/>
              <a:cs typeface="Roboto"/>
              <a:sym typeface="Roboto"/>
            </a:endParaRPr>
          </a:p>
          <a:p>
            <a:pPr indent="0" lvl="0" marL="457200" rtl="0" algn="l">
              <a:spcBef>
                <a:spcPts val="0"/>
              </a:spcBef>
              <a:spcAft>
                <a:spcPts val="0"/>
              </a:spcAft>
              <a:buNone/>
            </a:pPr>
            <a:r>
              <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Jumping in more complex environments on higher levels of spatial awareness</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None/>
            </a:pPr>
            <a:r>
              <a:t/>
            </a:r>
            <a:endParaRPr sz="1400">
              <a:solidFill>
                <a:schemeClr val="lt1"/>
              </a:solidFill>
              <a:latin typeface="Roboto"/>
              <a:ea typeface="Roboto"/>
              <a:cs typeface="Roboto"/>
              <a:sym typeface="Roboto"/>
            </a:endParaRPr>
          </a:p>
        </p:txBody>
      </p:sp>
      <p:grpSp>
        <p:nvGrpSpPr>
          <p:cNvPr id="445" name="Google Shape;445;g119171a2677_0_126"/>
          <p:cNvGrpSpPr/>
          <p:nvPr/>
        </p:nvGrpSpPr>
        <p:grpSpPr>
          <a:xfrm rot="1412093">
            <a:off x="9612009" y="5531184"/>
            <a:ext cx="761986" cy="1985063"/>
            <a:chOff x="10931400" y="348075"/>
            <a:chExt cx="762000" cy="1985100"/>
          </a:xfrm>
        </p:grpSpPr>
        <p:cxnSp>
          <p:nvCxnSpPr>
            <p:cNvPr id="446" name="Google Shape;446;g119171a2677_0_126"/>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47" name="Google Shape;447;g119171a2677_0_126"/>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48" name="Google Shape;448;g119171a2677_0_126"/>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49" name="Google Shape;449;g119171a2677_0_126"/>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0" name="Google Shape;450;g119171a2677_0_126"/>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1" name="Google Shape;451;g119171a2677_0_126"/>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52" name="Google Shape;452;g119171a2677_0_126"/>
          <p:cNvGrpSpPr/>
          <p:nvPr/>
        </p:nvGrpSpPr>
        <p:grpSpPr>
          <a:xfrm rot="1412093">
            <a:off x="11467209" y="-360441"/>
            <a:ext cx="761986" cy="1985063"/>
            <a:chOff x="10931400" y="348075"/>
            <a:chExt cx="762000" cy="1985100"/>
          </a:xfrm>
        </p:grpSpPr>
        <p:cxnSp>
          <p:nvCxnSpPr>
            <p:cNvPr id="453" name="Google Shape;453;g119171a2677_0_126"/>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4" name="Google Shape;454;g119171a2677_0_126"/>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5" name="Google Shape;455;g119171a2677_0_126"/>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6" name="Google Shape;456;g119171a2677_0_126"/>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7" name="Google Shape;457;g119171a2677_0_126"/>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58" name="Google Shape;458;g119171a2677_0_126"/>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59" name="Google Shape;459;g119171a2677_0_126"/>
          <p:cNvGrpSpPr/>
          <p:nvPr/>
        </p:nvGrpSpPr>
        <p:grpSpPr>
          <a:xfrm rot="1412093">
            <a:off x="1293084" y="-538216"/>
            <a:ext cx="761986" cy="1985063"/>
            <a:chOff x="10931400" y="348075"/>
            <a:chExt cx="762000" cy="1985100"/>
          </a:xfrm>
        </p:grpSpPr>
        <p:cxnSp>
          <p:nvCxnSpPr>
            <p:cNvPr id="460" name="Google Shape;460;g119171a2677_0_126"/>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1" name="Google Shape;461;g119171a2677_0_126"/>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2" name="Google Shape;462;g119171a2677_0_126"/>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3" name="Google Shape;463;g119171a2677_0_126"/>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4" name="Google Shape;464;g119171a2677_0_126"/>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5" name="Google Shape;465;g119171a2677_0_126"/>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66" name="Google Shape;466;g119171a2677_0_126"/>
          <p:cNvGrpSpPr/>
          <p:nvPr/>
        </p:nvGrpSpPr>
        <p:grpSpPr>
          <a:xfrm rot="1412093">
            <a:off x="-253241" y="970834"/>
            <a:ext cx="761986" cy="1985063"/>
            <a:chOff x="10931400" y="348075"/>
            <a:chExt cx="762000" cy="1985100"/>
          </a:xfrm>
        </p:grpSpPr>
        <p:cxnSp>
          <p:nvCxnSpPr>
            <p:cNvPr id="467" name="Google Shape;467;g119171a2677_0_126"/>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8" name="Google Shape;468;g119171a2677_0_126"/>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69" name="Google Shape;469;g119171a2677_0_126"/>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70" name="Google Shape;470;g119171a2677_0_126"/>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71" name="Google Shape;471;g119171a2677_0_126"/>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72" name="Google Shape;472;g119171a2677_0_126"/>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473" name="Google Shape;473;g119171a2677_0_126"/>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474" name="Google Shape;474;g119171a2677_0_126"/>
          <p:cNvGrpSpPr/>
          <p:nvPr/>
        </p:nvGrpSpPr>
        <p:grpSpPr>
          <a:xfrm>
            <a:off x="735600" y="6149975"/>
            <a:ext cx="8677050" cy="369300"/>
            <a:chOff x="735600" y="6149975"/>
            <a:chExt cx="8677050" cy="369300"/>
          </a:xfrm>
        </p:grpSpPr>
        <p:sp>
          <p:nvSpPr>
            <p:cNvPr id="475" name="Google Shape;475;g119171a2677_0_126"/>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a:t>
              </a:r>
              <a:r>
                <a:rPr lang="en-ID" sz="1000">
                  <a:solidFill>
                    <a:schemeClr val="lt1"/>
                  </a:solidFill>
                  <a:latin typeface="Roboto"/>
                  <a:ea typeface="Roboto"/>
                  <a:cs typeface="Roboto"/>
                  <a:sym typeface="Roboto"/>
                </a:rPr>
                <a:t>124244</a:t>
              </a:r>
              <a:endParaRPr sz="1000">
                <a:solidFill>
                  <a:schemeClr val="lt1"/>
                </a:solidFill>
                <a:latin typeface="Roboto"/>
                <a:ea typeface="Roboto"/>
                <a:cs typeface="Roboto"/>
                <a:sym typeface="Roboto"/>
              </a:endParaRPr>
            </a:p>
          </p:txBody>
        </p:sp>
        <p:sp>
          <p:nvSpPr>
            <p:cNvPr id="476" name="Google Shape;476;g119171a2677_0_126"/>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480" name="Shape 480"/>
        <p:cNvGrpSpPr/>
        <p:nvPr/>
      </p:nvGrpSpPr>
      <p:grpSpPr>
        <a:xfrm>
          <a:off x="0" y="0"/>
          <a:ext cx="0" cy="0"/>
          <a:chOff x="0" y="0"/>
          <a:chExt cx="0" cy="0"/>
        </a:xfrm>
      </p:grpSpPr>
      <p:sp>
        <p:nvSpPr>
          <p:cNvPr id="481" name="Google Shape;481;g11dfba7bcd3_0_161"/>
          <p:cNvSpPr txBox="1"/>
          <p:nvPr>
            <p:ph type="title"/>
          </p:nvPr>
        </p:nvSpPr>
        <p:spPr>
          <a:xfrm>
            <a:off x="2209800" y="2766150"/>
            <a:ext cx="7772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Demonstration</a:t>
            </a:r>
            <a:endParaRPr sz="3000">
              <a:solidFill>
                <a:srgbClr val="FFCF00"/>
              </a:solidFill>
              <a:latin typeface="Roboto Black"/>
              <a:ea typeface="Roboto Black"/>
              <a:cs typeface="Roboto Black"/>
              <a:sym typeface="Roboto Black"/>
            </a:endParaRPr>
          </a:p>
        </p:txBody>
      </p:sp>
      <p:grpSp>
        <p:nvGrpSpPr>
          <p:cNvPr id="482" name="Google Shape;482;g11dfba7bcd3_0_161"/>
          <p:cNvGrpSpPr/>
          <p:nvPr/>
        </p:nvGrpSpPr>
        <p:grpSpPr>
          <a:xfrm rot="1412093">
            <a:off x="9612009" y="5531184"/>
            <a:ext cx="761986" cy="1985063"/>
            <a:chOff x="10931400" y="348075"/>
            <a:chExt cx="762000" cy="1985100"/>
          </a:xfrm>
        </p:grpSpPr>
        <p:cxnSp>
          <p:nvCxnSpPr>
            <p:cNvPr id="483" name="Google Shape;483;g11dfba7bcd3_0_16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84" name="Google Shape;484;g11dfba7bcd3_0_16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85" name="Google Shape;485;g11dfba7bcd3_0_16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86" name="Google Shape;486;g11dfba7bcd3_0_16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87" name="Google Shape;487;g11dfba7bcd3_0_16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88" name="Google Shape;488;g11dfba7bcd3_0_16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89" name="Google Shape;489;g11dfba7bcd3_0_161"/>
          <p:cNvGrpSpPr/>
          <p:nvPr/>
        </p:nvGrpSpPr>
        <p:grpSpPr>
          <a:xfrm rot="1412093">
            <a:off x="11467209" y="-360441"/>
            <a:ext cx="761986" cy="1985063"/>
            <a:chOff x="10931400" y="348075"/>
            <a:chExt cx="762000" cy="1985100"/>
          </a:xfrm>
        </p:grpSpPr>
        <p:cxnSp>
          <p:nvCxnSpPr>
            <p:cNvPr id="490" name="Google Shape;490;g11dfba7bcd3_0_16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1" name="Google Shape;491;g11dfba7bcd3_0_16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2" name="Google Shape;492;g11dfba7bcd3_0_16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3" name="Google Shape;493;g11dfba7bcd3_0_16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4" name="Google Shape;494;g11dfba7bcd3_0_16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5" name="Google Shape;495;g11dfba7bcd3_0_16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96" name="Google Shape;496;g11dfba7bcd3_0_161"/>
          <p:cNvGrpSpPr/>
          <p:nvPr/>
        </p:nvGrpSpPr>
        <p:grpSpPr>
          <a:xfrm rot="1412093">
            <a:off x="1293084" y="-538216"/>
            <a:ext cx="761986" cy="1985063"/>
            <a:chOff x="10931400" y="348075"/>
            <a:chExt cx="762000" cy="1985100"/>
          </a:xfrm>
        </p:grpSpPr>
        <p:cxnSp>
          <p:nvCxnSpPr>
            <p:cNvPr id="497" name="Google Shape;497;g11dfba7bcd3_0_16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8" name="Google Shape;498;g11dfba7bcd3_0_16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99" name="Google Shape;499;g11dfba7bcd3_0_16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0" name="Google Shape;500;g11dfba7bcd3_0_16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1" name="Google Shape;501;g11dfba7bcd3_0_16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2" name="Google Shape;502;g11dfba7bcd3_0_16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503" name="Google Shape;503;g11dfba7bcd3_0_161"/>
          <p:cNvGrpSpPr/>
          <p:nvPr/>
        </p:nvGrpSpPr>
        <p:grpSpPr>
          <a:xfrm rot="1412093">
            <a:off x="-253241" y="970834"/>
            <a:ext cx="761986" cy="1985063"/>
            <a:chOff x="10931400" y="348075"/>
            <a:chExt cx="762000" cy="1985100"/>
          </a:xfrm>
        </p:grpSpPr>
        <p:cxnSp>
          <p:nvCxnSpPr>
            <p:cNvPr id="504" name="Google Shape;504;g11dfba7bcd3_0_16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5" name="Google Shape;505;g11dfba7bcd3_0_16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6" name="Google Shape;506;g11dfba7bcd3_0_16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7" name="Google Shape;507;g11dfba7bcd3_0_16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8" name="Google Shape;508;g11dfba7bcd3_0_16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09" name="Google Shape;509;g11dfba7bcd3_0_16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510" name="Google Shape;510;g11dfba7bcd3_0_161"/>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511" name="Google Shape;511;g11dfba7bcd3_0_161"/>
          <p:cNvGrpSpPr/>
          <p:nvPr/>
        </p:nvGrpSpPr>
        <p:grpSpPr>
          <a:xfrm>
            <a:off x="735600" y="6149975"/>
            <a:ext cx="8677050" cy="369300"/>
            <a:chOff x="735600" y="6149975"/>
            <a:chExt cx="8677050" cy="369300"/>
          </a:xfrm>
        </p:grpSpPr>
        <p:sp>
          <p:nvSpPr>
            <p:cNvPr id="512" name="Google Shape;512;g11dfba7bcd3_0_161"/>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513" name="Google Shape;513;g11dfba7bcd3_0_161"/>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517" name="Shape 517"/>
        <p:cNvGrpSpPr/>
        <p:nvPr/>
      </p:nvGrpSpPr>
      <p:grpSpPr>
        <a:xfrm>
          <a:off x="0" y="0"/>
          <a:ext cx="0" cy="0"/>
          <a:chOff x="0" y="0"/>
          <a:chExt cx="0" cy="0"/>
        </a:xfrm>
      </p:grpSpPr>
      <p:sp>
        <p:nvSpPr>
          <p:cNvPr id="518" name="Google Shape;518;g11dfba7bcd3_0_198"/>
          <p:cNvSpPr txBox="1"/>
          <p:nvPr>
            <p:ph type="title"/>
          </p:nvPr>
        </p:nvSpPr>
        <p:spPr>
          <a:xfrm>
            <a:off x="2209800" y="2766150"/>
            <a:ext cx="77724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Thank You!</a:t>
            </a:r>
            <a:endParaRPr sz="3000">
              <a:solidFill>
                <a:srgbClr val="FFCF00"/>
              </a:solidFill>
              <a:latin typeface="Roboto Black"/>
              <a:ea typeface="Roboto Black"/>
              <a:cs typeface="Roboto Black"/>
              <a:sym typeface="Roboto Black"/>
            </a:endParaRPr>
          </a:p>
        </p:txBody>
      </p:sp>
      <p:grpSp>
        <p:nvGrpSpPr>
          <p:cNvPr id="519" name="Google Shape;519;g11dfba7bcd3_0_198"/>
          <p:cNvGrpSpPr/>
          <p:nvPr/>
        </p:nvGrpSpPr>
        <p:grpSpPr>
          <a:xfrm rot="1412093">
            <a:off x="9612009" y="5531184"/>
            <a:ext cx="761986" cy="1985063"/>
            <a:chOff x="10931400" y="348075"/>
            <a:chExt cx="762000" cy="1985100"/>
          </a:xfrm>
        </p:grpSpPr>
        <p:cxnSp>
          <p:nvCxnSpPr>
            <p:cNvPr id="520" name="Google Shape;520;g11dfba7bcd3_0_198"/>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1" name="Google Shape;521;g11dfba7bcd3_0_198"/>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2" name="Google Shape;522;g11dfba7bcd3_0_198"/>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3" name="Google Shape;523;g11dfba7bcd3_0_198"/>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4" name="Google Shape;524;g11dfba7bcd3_0_198"/>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5" name="Google Shape;525;g11dfba7bcd3_0_198"/>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526" name="Google Shape;526;g11dfba7bcd3_0_198"/>
          <p:cNvGrpSpPr/>
          <p:nvPr/>
        </p:nvGrpSpPr>
        <p:grpSpPr>
          <a:xfrm rot="1412093">
            <a:off x="11467209" y="-360441"/>
            <a:ext cx="761986" cy="1985063"/>
            <a:chOff x="10931400" y="348075"/>
            <a:chExt cx="762000" cy="1985100"/>
          </a:xfrm>
        </p:grpSpPr>
        <p:cxnSp>
          <p:nvCxnSpPr>
            <p:cNvPr id="527" name="Google Shape;527;g11dfba7bcd3_0_198"/>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8" name="Google Shape;528;g11dfba7bcd3_0_198"/>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29" name="Google Shape;529;g11dfba7bcd3_0_198"/>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0" name="Google Shape;530;g11dfba7bcd3_0_198"/>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1" name="Google Shape;531;g11dfba7bcd3_0_198"/>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2" name="Google Shape;532;g11dfba7bcd3_0_198"/>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533" name="Google Shape;533;g11dfba7bcd3_0_198"/>
          <p:cNvGrpSpPr/>
          <p:nvPr/>
        </p:nvGrpSpPr>
        <p:grpSpPr>
          <a:xfrm rot="1412093">
            <a:off x="1293084" y="-538216"/>
            <a:ext cx="761986" cy="1985063"/>
            <a:chOff x="10931400" y="348075"/>
            <a:chExt cx="762000" cy="1985100"/>
          </a:xfrm>
        </p:grpSpPr>
        <p:cxnSp>
          <p:nvCxnSpPr>
            <p:cNvPr id="534" name="Google Shape;534;g11dfba7bcd3_0_198"/>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5" name="Google Shape;535;g11dfba7bcd3_0_198"/>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6" name="Google Shape;536;g11dfba7bcd3_0_198"/>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7" name="Google Shape;537;g11dfba7bcd3_0_198"/>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8" name="Google Shape;538;g11dfba7bcd3_0_198"/>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39" name="Google Shape;539;g11dfba7bcd3_0_198"/>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540" name="Google Shape;540;g11dfba7bcd3_0_198"/>
          <p:cNvGrpSpPr/>
          <p:nvPr/>
        </p:nvGrpSpPr>
        <p:grpSpPr>
          <a:xfrm rot="1412093">
            <a:off x="-253241" y="970834"/>
            <a:ext cx="761986" cy="1985063"/>
            <a:chOff x="10931400" y="348075"/>
            <a:chExt cx="762000" cy="1985100"/>
          </a:xfrm>
        </p:grpSpPr>
        <p:cxnSp>
          <p:nvCxnSpPr>
            <p:cNvPr id="541" name="Google Shape;541;g11dfba7bcd3_0_198"/>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42" name="Google Shape;542;g11dfba7bcd3_0_198"/>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43" name="Google Shape;543;g11dfba7bcd3_0_198"/>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44" name="Google Shape;544;g11dfba7bcd3_0_198"/>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45" name="Google Shape;545;g11dfba7bcd3_0_198"/>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546" name="Google Shape;546;g11dfba7bcd3_0_198"/>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547" name="Google Shape;547;g11dfba7bcd3_0_198"/>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548" name="Google Shape;548;g11dfba7bcd3_0_198"/>
          <p:cNvGrpSpPr/>
          <p:nvPr/>
        </p:nvGrpSpPr>
        <p:grpSpPr>
          <a:xfrm>
            <a:off x="735600" y="6149975"/>
            <a:ext cx="8677050" cy="369300"/>
            <a:chOff x="735600" y="6149975"/>
            <a:chExt cx="8677050" cy="369300"/>
          </a:xfrm>
        </p:grpSpPr>
        <p:sp>
          <p:nvSpPr>
            <p:cNvPr id="549" name="Google Shape;549;g11dfba7bcd3_0_198"/>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550" name="Google Shape;550;g11dfba7bcd3_0_198"/>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125" name="Shape 125"/>
        <p:cNvGrpSpPr/>
        <p:nvPr/>
      </p:nvGrpSpPr>
      <p:grpSpPr>
        <a:xfrm>
          <a:off x="0" y="0"/>
          <a:ext cx="0" cy="0"/>
          <a:chOff x="0" y="0"/>
          <a:chExt cx="0" cy="0"/>
        </a:xfrm>
      </p:grpSpPr>
      <p:sp>
        <p:nvSpPr>
          <p:cNvPr id="126" name="Google Shape;126;g119171a2677_0_52"/>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What is it?</a:t>
            </a:r>
            <a:endParaRPr sz="3000">
              <a:solidFill>
                <a:srgbClr val="FFCF00"/>
              </a:solidFill>
              <a:latin typeface="Roboto Black"/>
              <a:ea typeface="Roboto Black"/>
              <a:cs typeface="Roboto Black"/>
              <a:sym typeface="Roboto Black"/>
            </a:endParaRPr>
          </a:p>
        </p:txBody>
      </p:sp>
      <p:sp>
        <p:nvSpPr>
          <p:cNvPr id="127" name="Google Shape;127;g119171a2677_0_52"/>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ID" sz="1400">
                <a:solidFill>
                  <a:schemeClr val="lt1"/>
                </a:solidFill>
                <a:latin typeface="Roboto"/>
                <a:ea typeface="Roboto"/>
                <a:cs typeface="Roboto"/>
                <a:sym typeface="Roboto"/>
              </a:rPr>
              <a:t>Motivated by the increasing popularity of social virtual reality systems, in which group navigation is an elementary form of interaction that is not yet supported.</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lang="en-ID" sz="1400">
                <a:solidFill>
                  <a:schemeClr val="lt1"/>
                </a:solidFill>
                <a:latin typeface="Roboto"/>
                <a:ea typeface="Roboto"/>
                <a:cs typeface="Roboto"/>
                <a:sym typeface="Roboto"/>
              </a:rPr>
              <a:t>The basic idea is to implement a Multi-Ray Jumping and Positioning technique in a distributed virtual environment as described by Weissker et al. with a second remote user as the passenger in the virtual environment.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Jumping can lead to involuntary changes of the group’s formation and some examples of jumping are:</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Steering, a versatile option for virtual travel, introduces a sensory conflict between the visual and the vestibular systems of the user, which can easily lead to simulator sickness, but it can be mitigated by dynamic field-of-view modifications during travel</a:t>
            </a:r>
            <a:endParaRPr sz="1400">
              <a:solidFill>
                <a:schemeClr val="lt1"/>
              </a:solidFill>
              <a:latin typeface="Roboto"/>
              <a:ea typeface="Roboto"/>
              <a:cs typeface="Roboto"/>
              <a:sym typeface="Roboto"/>
            </a:endParaRPr>
          </a:p>
          <a:p>
            <a:pPr indent="-317500" lvl="0" marL="457200" rtl="0" algn="l">
              <a:lnSpc>
                <a:spcPct val="9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Travel by teleportation, on the other hand, reduces sensory mismatches and was shown to result in lower simulator sickness than basic steering techniques</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None/>
            </a:pPr>
            <a:r>
              <a:rPr lang="en-ID" sz="1400">
                <a:solidFill>
                  <a:schemeClr val="lt1"/>
                </a:solidFill>
                <a:latin typeface="Roboto"/>
                <a:ea typeface="Roboto"/>
                <a:cs typeface="Roboto"/>
                <a:sym typeface="Roboto"/>
              </a:rPr>
              <a:t>Generally, jumping techniques consist of a method for target specification, the display of pre-travel information, a transition mode, and optional post-travel feedback</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p:txBody>
      </p:sp>
      <p:grpSp>
        <p:nvGrpSpPr>
          <p:cNvPr id="128" name="Google Shape;128;g119171a2677_0_52"/>
          <p:cNvGrpSpPr/>
          <p:nvPr/>
        </p:nvGrpSpPr>
        <p:grpSpPr>
          <a:xfrm rot="1412093">
            <a:off x="9612009" y="5531184"/>
            <a:ext cx="761986" cy="1985063"/>
            <a:chOff x="10931400" y="348075"/>
            <a:chExt cx="762000" cy="1985100"/>
          </a:xfrm>
        </p:grpSpPr>
        <p:cxnSp>
          <p:nvCxnSpPr>
            <p:cNvPr id="129" name="Google Shape;129;g119171a2677_0_5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0" name="Google Shape;130;g119171a2677_0_5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1" name="Google Shape;131;g119171a2677_0_5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2" name="Google Shape;132;g119171a2677_0_5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3" name="Google Shape;133;g119171a2677_0_5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4" name="Google Shape;134;g119171a2677_0_5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35" name="Google Shape;135;g119171a2677_0_52"/>
          <p:cNvGrpSpPr/>
          <p:nvPr/>
        </p:nvGrpSpPr>
        <p:grpSpPr>
          <a:xfrm rot="1412093">
            <a:off x="11467209" y="-360441"/>
            <a:ext cx="761986" cy="1985063"/>
            <a:chOff x="10931400" y="348075"/>
            <a:chExt cx="762000" cy="1985100"/>
          </a:xfrm>
        </p:grpSpPr>
        <p:cxnSp>
          <p:nvCxnSpPr>
            <p:cNvPr id="136" name="Google Shape;136;g119171a2677_0_5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7" name="Google Shape;137;g119171a2677_0_5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8" name="Google Shape;138;g119171a2677_0_5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39" name="Google Shape;139;g119171a2677_0_5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0" name="Google Shape;140;g119171a2677_0_5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1" name="Google Shape;141;g119171a2677_0_5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42" name="Google Shape;142;g119171a2677_0_52"/>
          <p:cNvGrpSpPr/>
          <p:nvPr/>
        </p:nvGrpSpPr>
        <p:grpSpPr>
          <a:xfrm rot="1412093">
            <a:off x="1293084" y="-538216"/>
            <a:ext cx="761986" cy="1985063"/>
            <a:chOff x="10931400" y="348075"/>
            <a:chExt cx="762000" cy="1985100"/>
          </a:xfrm>
        </p:grpSpPr>
        <p:cxnSp>
          <p:nvCxnSpPr>
            <p:cNvPr id="143" name="Google Shape;143;g119171a2677_0_5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4" name="Google Shape;144;g119171a2677_0_5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5" name="Google Shape;145;g119171a2677_0_5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6" name="Google Shape;146;g119171a2677_0_5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7" name="Google Shape;147;g119171a2677_0_5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48" name="Google Shape;148;g119171a2677_0_5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49" name="Google Shape;149;g119171a2677_0_52"/>
          <p:cNvGrpSpPr/>
          <p:nvPr/>
        </p:nvGrpSpPr>
        <p:grpSpPr>
          <a:xfrm rot="1412093">
            <a:off x="-253241" y="970834"/>
            <a:ext cx="761986" cy="1985063"/>
            <a:chOff x="10931400" y="348075"/>
            <a:chExt cx="762000" cy="1985100"/>
          </a:xfrm>
        </p:grpSpPr>
        <p:cxnSp>
          <p:nvCxnSpPr>
            <p:cNvPr id="150" name="Google Shape;150;g119171a2677_0_5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51" name="Google Shape;151;g119171a2677_0_5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52" name="Google Shape;152;g119171a2677_0_5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53" name="Google Shape;153;g119171a2677_0_5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54" name="Google Shape;154;g119171a2677_0_5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55" name="Google Shape;155;g119171a2677_0_5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156" name="Google Shape;156;g119171a2677_0_52"/>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157" name="Google Shape;157;g119171a2677_0_52"/>
          <p:cNvGrpSpPr/>
          <p:nvPr/>
        </p:nvGrpSpPr>
        <p:grpSpPr>
          <a:xfrm>
            <a:off x="735600" y="6149975"/>
            <a:ext cx="8677050" cy="369300"/>
            <a:chOff x="735600" y="6149975"/>
            <a:chExt cx="8677050" cy="369300"/>
          </a:xfrm>
        </p:grpSpPr>
        <p:sp>
          <p:nvSpPr>
            <p:cNvPr id="158" name="Google Shape;158;g119171a2677_0_52"/>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a:t>
              </a:r>
              <a:r>
                <a:rPr lang="en-ID" sz="1000">
                  <a:solidFill>
                    <a:schemeClr val="lt1"/>
                  </a:solidFill>
                  <a:latin typeface="Roboto"/>
                  <a:ea typeface="Roboto"/>
                  <a:cs typeface="Roboto"/>
                  <a:sym typeface="Roboto"/>
                </a:rPr>
                <a:t>124244</a:t>
              </a:r>
              <a:endParaRPr sz="1000">
                <a:solidFill>
                  <a:schemeClr val="lt1"/>
                </a:solidFill>
                <a:latin typeface="Roboto"/>
                <a:ea typeface="Roboto"/>
                <a:cs typeface="Roboto"/>
                <a:sym typeface="Roboto"/>
              </a:endParaRPr>
            </a:p>
          </p:txBody>
        </p:sp>
        <p:sp>
          <p:nvSpPr>
            <p:cNvPr id="159" name="Google Shape;159;g119171a2677_0_52"/>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163" name="Shape 163"/>
        <p:cNvGrpSpPr/>
        <p:nvPr/>
      </p:nvGrpSpPr>
      <p:grpSpPr>
        <a:xfrm>
          <a:off x="0" y="0"/>
          <a:ext cx="0" cy="0"/>
          <a:chOff x="0" y="0"/>
          <a:chExt cx="0" cy="0"/>
        </a:xfrm>
      </p:grpSpPr>
      <p:sp>
        <p:nvSpPr>
          <p:cNvPr id="164" name="Google Shape;164;g11a2b882e88_0_43"/>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Implementation</a:t>
            </a:r>
            <a:endParaRPr sz="3000">
              <a:solidFill>
                <a:srgbClr val="FFCF00"/>
              </a:solidFill>
              <a:latin typeface="Roboto Black"/>
              <a:ea typeface="Roboto Black"/>
              <a:cs typeface="Roboto Black"/>
              <a:sym typeface="Roboto Black"/>
            </a:endParaRPr>
          </a:p>
        </p:txBody>
      </p:sp>
      <p:sp>
        <p:nvSpPr>
          <p:cNvPr id="165" name="Google Shape;165;g11a2b882e88_0_43"/>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1. Forming - We go with a singular confirmation approach which only one user can trigger group forming and that user will be nominated to be the navigator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p:txBody>
      </p:sp>
      <p:grpSp>
        <p:nvGrpSpPr>
          <p:cNvPr id="166" name="Google Shape;166;g11a2b882e88_0_43"/>
          <p:cNvGrpSpPr/>
          <p:nvPr/>
        </p:nvGrpSpPr>
        <p:grpSpPr>
          <a:xfrm rot="1412093">
            <a:off x="9612009" y="5531184"/>
            <a:ext cx="761986" cy="1985063"/>
            <a:chOff x="10931400" y="348075"/>
            <a:chExt cx="762000" cy="1985100"/>
          </a:xfrm>
        </p:grpSpPr>
        <p:cxnSp>
          <p:nvCxnSpPr>
            <p:cNvPr id="167" name="Google Shape;167;g11a2b882e88_0_4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68" name="Google Shape;168;g11a2b882e88_0_4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69" name="Google Shape;169;g11a2b882e88_0_4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0" name="Google Shape;170;g11a2b882e88_0_4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1" name="Google Shape;171;g11a2b882e88_0_4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2" name="Google Shape;172;g11a2b882e88_0_4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73" name="Google Shape;173;g11a2b882e88_0_43"/>
          <p:cNvGrpSpPr/>
          <p:nvPr/>
        </p:nvGrpSpPr>
        <p:grpSpPr>
          <a:xfrm rot="1412093">
            <a:off x="11467209" y="-360441"/>
            <a:ext cx="761986" cy="1985063"/>
            <a:chOff x="10931400" y="348075"/>
            <a:chExt cx="762000" cy="1985100"/>
          </a:xfrm>
        </p:grpSpPr>
        <p:cxnSp>
          <p:nvCxnSpPr>
            <p:cNvPr id="174" name="Google Shape;174;g11a2b882e88_0_4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5" name="Google Shape;175;g11a2b882e88_0_4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6" name="Google Shape;176;g11a2b882e88_0_4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7" name="Google Shape;177;g11a2b882e88_0_4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8" name="Google Shape;178;g11a2b882e88_0_4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79" name="Google Shape;179;g11a2b882e88_0_4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80" name="Google Shape;180;g11a2b882e88_0_43"/>
          <p:cNvGrpSpPr/>
          <p:nvPr/>
        </p:nvGrpSpPr>
        <p:grpSpPr>
          <a:xfrm rot="1412093">
            <a:off x="1293084" y="-538216"/>
            <a:ext cx="761986" cy="1985063"/>
            <a:chOff x="10931400" y="348075"/>
            <a:chExt cx="762000" cy="1985100"/>
          </a:xfrm>
        </p:grpSpPr>
        <p:cxnSp>
          <p:nvCxnSpPr>
            <p:cNvPr id="181" name="Google Shape;181;g11a2b882e88_0_4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2" name="Google Shape;182;g11a2b882e88_0_4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3" name="Google Shape;183;g11a2b882e88_0_4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4" name="Google Shape;184;g11a2b882e88_0_4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5" name="Google Shape;185;g11a2b882e88_0_4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6" name="Google Shape;186;g11a2b882e88_0_4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187" name="Google Shape;187;g11a2b882e88_0_43"/>
          <p:cNvGrpSpPr/>
          <p:nvPr/>
        </p:nvGrpSpPr>
        <p:grpSpPr>
          <a:xfrm rot="1412093">
            <a:off x="-253241" y="970834"/>
            <a:ext cx="761986" cy="1985063"/>
            <a:chOff x="10931400" y="348075"/>
            <a:chExt cx="762000" cy="1985100"/>
          </a:xfrm>
        </p:grpSpPr>
        <p:cxnSp>
          <p:nvCxnSpPr>
            <p:cNvPr id="188" name="Google Shape;188;g11a2b882e88_0_4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89" name="Google Shape;189;g11a2b882e88_0_4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90" name="Google Shape;190;g11a2b882e88_0_4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91" name="Google Shape;191;g11a2b882e88_0_4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92" name="Google Shape;192;g11a2b882e88_0_4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193" name="Google Shape;193;g11a2b882e88_0_4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194" name="Google Shape;194;g11a2b882e88_0_43"/>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195" name="Google Shape;195;g11a2b882e88_0_43"/>
          <p:cNvGrpSpPr/>
          <p:nvPr/>
        </p:nvGrpSpPr>
        <p:grpSpPr>
          <a:xfrm>
            <a:off x="735600" y="6149975"/>
            <a:ext cx="8677050" cy="369300"/>
            <a:chOff x="735600" y="6149975"/>
            <a:chExt cx="8677050" cy="369300"/>
          </a:xfrm>
        </p:grpSpPr>
        <p:sp>
          <p:nvSpPr>
            <p:cNvPr id="196" name="Google Shape;196;g11a2b882e88_0_43"/>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a:t>
              </a:r>
              <a:r>
                <a:rPr lang="en-ID" sz="1000">
                  <a:solidFill>
                    <a:schemeClr val="lt1"/>
                  </a:solidFill>
                  <a:latin typeface="Roboto"/>
                  <a:ea typeface="Roboto"/>
                  <a:cs typeface="Roboto"/>
                  <a:sym typeface="Roboto"/>
                </a:rPr>
                <a:t>124244</a:t>
              </a:r>
              <a:endParaRPr sz="1000">
                <a:solidFill>
                  <a:schemeClr val="lt1"/>
                </a:solidFill>
                <a:latin typeface="Roboto"/>
                <a:ea typeface="Roboto"/>
                <a:cs typeface="Roboto"/>
                <a:sym typeface="Roboto"/>
              </a:endParaRPr>
            </a:p>
          </p:txBody>
        </p:sp>
        <p:sp>
          <p:nvSpPr>
            <p:cNvPr id="197" name="Google Shape;197;g11a2b882e88_0_43"/>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pic>
        <p:nvPicPr>
          <p:cNvPr id="198" name="Google Shape;198;g11a2b882e88_0_43"/>
          <p:cNvPicPr preferRelativeResize="0"/>
          <p:nvPr/>
        </p:nvPicPr>
        <p:blipFill rotWithShape="1">
          <a:blip r:embed="rId3">
            <a:alphaModFix/>
          </a:blip>
          <a:srcRect b="31394" l="20123" r="21174" t="14957"/>
          <a:stretch/>
        </p:blipFill>
        <p:spPr>
          <a:xfrm>
            <a:off x="928450" y="2872325"/>
            <a:ext cx="5679552" cy="2919699"/>
          </a:xfrm>
          <a:prstGeom prst="rect">
            <a:avLst/>
          </a:prstGeom>
          <a:noFill/>
          <a:ln>
            <a:noFill/>
          </a:ln>
        </p:spPr>
      </p:pic>
      <p:pic>
        <p:nvPicPr>
          <p:cNvPr id="199" name="Google Shape;199;g11a2b882e88_0_43"/>
          <p:cNvPicPr preferRelativeResize="0"/>
          <p:nvPr/>
        </p:nvPicPr>
        <p:blipFill rotWithShape="1">
          <a:blip r:embed="rId4">
            <a:alphaModFix/>
          </a:blip>
          <a:srcRect b="33392" l="28456" r="30153" t="22973"/>
          <a:stretch/>
        </p:blipFill>
        <p:spPr>
          <a:xfrm>
            <a:off x="6951700" y="2872925"/>
            <a:ext cx="4528325" cy="2685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203" name="Shape 203"/>
        <p:cNvGrpSpPr/>
        <p:nvPr/>
      </p:nvGrpSpPr>
      <p:grpSpPr>
        <a:xfrm>
          <a:off x="0" y="0"/>
          <a:ext cx="0" cy="0"/>
          <a:chOff x="0" y="0"/>
          <a:chExt cx="0" cy="0"/>
        </a:xfrm>
      </p:grpSpPr>
      <p:sp>
        <p:nvSpPr>
          <p:cNvPr id="204" name="Google Shape;204;g11dfba7bcd3_0_1"/>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Implementation</a:t>
            </a:r>
            <a:endParaRPr sz="3000">
              <a:solidFill>
                <a:srgbClr val="FFCF00"/>
              </a:solidFill>
              <a:latin typeface="Roboto Black"/>
              <a:ea typeface="Roboto Black"/>
              <a:cs typeface="Roboto Black"/>
              <a:sym typeface="Roboto Black"/>
            </a:endParaRPr>
          </a:p>
        </p:txBody>
      </p:sp>
      <p:sp>
        <p:nvSpPr>
          <p:cNvPr id="205" name="Google Shape;205;g11dfba7bcd3_0_1"/>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2. Norming - Navigator has full power to control jumping position of both navigator and passenger, on the other hand, passenger has ability to discard jumping position that navigator selected.</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p:txBody>
      </p:sp>
      <p:grpSp>
        <p:nvGrpSpPr>
          <p:cNvPr id="206" name="Google Shape;206;g11dfba7bcd3_0_1"/>
          <p:cNvGrpSpPr/>
          <p:nvPr/>
        </p:nvGrpSpPr>
        <p:grpSpPr>
          <a:xfrm rot="1412093">
            <a:off x="9612009" y="5531184"/>
            <a:ext cx="761986" cy="1985063"/>
            <a:chOff x="10931400" y="348075"/>
            <a:chExt cx="762000" cy="1985100"/>
          </a:xfrm>
        </p:grpSpPr>
        <p:cxnSp>
          <p:nvCxnSpPr>
            <p:cNvPr id="207" name="Google Shape;207;g11dfba7bcd3_0_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08" name="Google Shape;208;g11dfba7bcd3_0_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09" name="Google Shape;209;g11dfba7bcd3_0_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0" name="Google Shape;210;g11dfba7bcd3_0_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1" name="Google Shape;211;g11dfba7bcd3_0_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2" name="Google Shape;212;g11dfba7bcd3_0_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13" name="Google Shape;213;g11dfba7bcd3_0_1"/>
          <p:cNvGrpSpPr/>
          <p:nvPr/>
        </p:nvGrpSpPr>
        <p:grpSpPr>
          <a:xfrm rot="1412093">
            <a:off x="11467209" y="-360441"/>
            <a:ext cx="761986" cy="1985063"/>
            <a:chOff x="10931400" y="348075"/>
            <a:chExt cx="762000" cy="1985100"/>
          </a:xfrm>
        </p:grpSpPr>
        <p:cxnSp>
          <p:nvCxnSpPr>
            <p:cNvPr id="214" name="Google Shape;214;g11dfba7bcd3_0_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5" name="Google Shape;215;g11dfba7bcd3_0_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6" name="Google Shape;216;g11dfba7bcd3_0_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7" name="Google Shape;217;g11dfba7bcd3_0_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8" name="Google Shape;218;g11dfba7bcd3_0_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19" name="Google Shape;219;g11dfba7bcd3_0_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20" name="Google Shape;220;g11dfba7bcd3_0_1"/>
          <p:cNvGrpSpPr/>
          <p:nvPr/>
        </p:nvGrpSpPr>
        <p:grpSpPr>
          <a:xfrm rot="1412093">
            <a:off x="1293084" y="-538216"/>
            <a:ext cx="761986" cy="1985063"/>
            <a:chOff x="10931400" y="348075"/>
            <a:chExt cx="762000" cy="1985100"/>
          </a:xfrm>
        </p:grpSpPr>
        <p:cxnSp>
          <p:nvCxnSpPr>
            <p:cNvPr id="221" name="Google Shape;221;g11dfba7bcd3_0_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2" name="Google Shape;222;g11dfba7bcd3_0_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3" name="Google Shape;223;g11dfba7bcd3_0_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4" name="Google Shape;224;g11dfba7bcd3_0_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5" name="Google Shape;225;g11dfba7bcd3_0_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6" name="Google Shape;226;g11dfba7bcd3_0_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27" name="Google Shape;227;g11dfba7bcd3_0_1"/>
          <p:cNvGrpSpPr/>
          <p:nvPr/>
        </p:nvGrpSpPr>
        <p:grpSpPr>
          <a:xfrm rot="1412093">
            <a:off x="-253241" y="970834"/>
            <a:ext cx="761986" cy="1985063"/>
            <a:chOff x="10931400" y="348075"/>
            <a:chExt cx="762000" cy="1985100"/>
          </a:xfrm>
        </p:grpSpPr>
        <p:cxnSp>
          <p:nvCxnSpPr>
            <p:cNvPr id="228" name="Google Shape;228;g11dfba7bcd3_0_1"/>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29" name="Google Shape;229;g11dfba7bcd3_0_1"/>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30" name="Google Shape;230;g11dfba7bcd3_0_1"/>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31" name="Google Shape;231;g11dfba7bcd3_0_1"/>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32" name="Google Shape;232;g11dfba7bcd3_0_1"/>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33" name="Google Shape;233;g11dfba7bcd3_0_1"/>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234" name="Google Shape;234;g11dfba7bcd3_0_1"/>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235" name="Google Shape;235;g11dfba7bcd3_0_1"/>
          <p:cNvGrpSpPr/>
          <p:nvPr/>
        </p:nvGrpSpPr>
        <p:grpSpPr>
          <a:xfrm>
            <a:off x="735600" y="6149975"/>
            <a:ext cx="8677050" cy="369300"/>
            <a:chOff x="735600" y="6149975"/>
            <a:chExt cx="8677050" cy="369300"/>
          </a:xfrm>
        </p:grpSpPr>
        <p:sp>
          <p:nvSpPr>
            <p:cNvPr id="236" name="Google Shape;236;g11dfba7bcd3_0_1"/>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237" name="Google Shape;237;g11dfba7bcd3_0_1"/>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241" name="Shape 241"/>
        <p:cNvGrpSpPr/>
        <p:nvPr/>
      </p:nvGrpSpPr>
      <p:grpSpPr>
        <a:xfrm>
          <a:off x="0" y="0"/>
          <a:ext cx="0" cy="0"/>
          <a:chOff x="0" y="0"/>
          <a:chExt cx="0" cy="0"/>
        </a:xfrm>
      </p:grpSpPr>
      <p:sp>
        <p:nvSpPr>
          <p:cNvPr id="242" name="Google Shape;242;g11dfba7bcd3_0_40"/>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Implementation</a:t>
            </a:r>
            <a:endParaRPr sz="3000">
              <a:solidFill>
                <a:srgbClr val="FFCF00"/>
              </a:solidFill>
              <a:latin typeface="Roboto Black"/>
              <a:ea typeface="Roboto Black"/>
              <a:cs typeface="Roboto Black"/>
              <a:sym typeface="Roboto Black"/>
            </a:endParaRPr>
          </a:p>
        </p:txBody>
      </p:sp>
      <p:sp>
        <p:nvSpPr>
          <p:cNvPr id="243" name="Google Shape;243;g11dfba7bcd3_0_40"/>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3. Performing - First, navigator needs to select own jumping position. Then, navigator will be able to select the jumping position of the passenger which there will be circular zone indicating navigator jumping position.  About the circular zone, we go with 8 directions and navigator will be able to adjust how far of passenger jumping position. Lastly, the group will teleport into the chosen position.</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p:txBody>
      </p:sp>
      <p:grpSp>
        <p:nvGrpSpPr>
          <p:cNvPr id="244" name="Google Shape;244;g11dfba7bcd3_0_40"/>
          <p:cNvGrpSpPr/>
          <p:nvPr/>
        </p:nvGrpSpPr>
        <p:grpSpPr>
          <a:xfrm rot="1412093">
            <a:off x="9612009" y="5531184"/>
            <a:ext cx="761986" cy="1985063"/>
            <a:chOff x="10931400" y="348075"/>
            <a:chExt cx="762000" cy="1985100"/>
          </a:xfrm>
        </p:grpSpPr>
        <p:cxnSp>
          <p:nvCxnSpPr>
            <p:cNvPr id="245" name="Google Shape;245;g11dfba7bcd3_0_40"/>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46" name="Google Shape;246;g11dfba7bcd3_0_40"/>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47" name="Google Shape;247;g11dfba7bcd3_0_40"/>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48" name="Google Shape;248;g11dfba7bcd3_0_40"/>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49" name="Google Shape;249;g11dfba7bcd3_0_40"/>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0" name="Google Shape;250;g11dfba7bcd3_0_40"/>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51" name="Google Shape;251;g11dfba7bcd3_0_40"/>
          <p:cNvGrpSpPr/>
          <p:nvPr/>
        </p:nvGrpSpPr>
        <p:grpSpPr>
          <a:xfrm rot="1412093">
            <a:off x="11467209" y="-360441"/>
            <a:ext cx="761986" cy="1985063"/>
            <a:chOff x="10931400" y="348075"/>
            <a:chExt cx="762000" cy="1985100"/>
          </a:xfrm>
        </p:grpSpPr>
        <p:cxnSp>
          <p:nvCxnSpPr>
            <p:cNvPr id="252" name="Google Shape;252;g11dfba7bcd3_0_40"/>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3" name="Google Shape;253;g11dfba7bcd3_0_40"/>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4" name="Google Shape;254;g11dfba7bcd3_0_40"/>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5" name="Google Shape;255;g11dfba7bcd3_0_40"/>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6" name="Google Shape;256;g11dfba7bcd3_0_40"/>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57" name="Google Shape;257;g11dfba7bcd3_0_40"/>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58" name="Google Shape;258;g11dfba7bcd3_0_40"/>
          <p:cNvGrpSpPr/>
          <p:nvPr/>
        </p:nvGrpSpPr>
        <p:grpSpPr>
          <a:xfrm rot="1412093">
            <a:off x="1293084" y="-538216"/>
            <a:ext cx="761986" cy="1985063"/>
            <a:chOff x="10931400" y="348075"/>
            <a:chExt cx="762000" cy="1985100"/>
          </a:xfrm>
        </p:grpSpPr>
        <p:cxnSp>
          <p:nvCxnSpPr>
            <p:cNvPr id="259" name="Google Shape;259;g11dfba7bcd3_0_40"/>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0" name="Google Shape;260;g11dfba7bcd3_0_40"/>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1" name="Google Shape;261;g11dfba7bcd3_0_40"/>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2" name="Google Shape;262;g11dfba7bcd3_0_40"/>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3" name="Google Shape;263;g11dfba7bcd3_0_40"/>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4" name="Google Shape;264;g11dfba7bcd3_0_40"/>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65" name="Google Shape;265;g11dfba7bcd3_0_40"/>
          <p:cNvGrpSpPr/>
          <p:nvPr/>
        </p:nvGrpSpPr>
        <p:grpSpPr>
          <a:xfrm rot="1412093">
            <a:off x="-253241" y="970834"/>
            <a:ext cx="761986" cy="1985063"/>
            <a:chOff x="10931400" y="348075"/>
            <a:chExt cx="762000" cy="1985100"/>
          </a:xfrm>
        </p:grpSpPr>
        <p:cxnSp>
          <p:nvCxnSpPr>
            <p:cNvPr id="266" name="Google Shape;266;g11dfba7bcd3_0_40"/>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7" name="Google Shape;267;g11dfba7bcd3_0_40"/>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8" name="Google Shape;268;g11dfba7bcd3_0_40"/>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69" name="Google Shape;269;g11dfba7bcd3_0_40"/>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70" name="Google Shape;270;g11dfba7bcd3_0_40"/>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71" name="Google Shape;271;g11dfba7bcd3_0_40"/>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272" name="Google Shape;272;g11dfba7bcd3_0_40"/>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273" name="Google Shape;273;g11dfba7bcd3_0_40"/>
          <p:cNvGrpSpPr/>
          <p:nvPr/>
        </p:nvGrpSpPr>
        <p:grpSpPr>
          <a:xfrm>
            <a:off x="735600" y="6149975"/>
            <a:ext cx="8677050" cy="369300"/>
            <a:chOff x="735600" y="6149975"/>
            <a:chExt cx="8677050" cy="369300"/>
          </a:xfrm>
        </p:grpSpPr>
        <p:sp>
          <p:nvSpPr>
            <p:cNvPr id="274" name="Google Shape;274;g11dfba7bcd3_0_40"/>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275" name="Google Shape;275;g11dfba7bcd3_0_40"/>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pic>
        <p:nvPicPr>
          <p:cNvPr id="276" name="Google Shape;276;g11dfba7bcd3_0_40"/>
          <p:cNvPicPr preferRelativeResize="0"/>
          <p:nvPr/>
        </p:nvPicPr>
        <p:blipFill rotWithShape="1">
          <a:blip r:embed="rId3">
            <a:alphaModFix/>
          </a:blip>
          <a:srcRect b="23464" l="17976" r="25439" t="21038"/>
          <a:stretch/>
        </p:blipFill>
        <p:spPr>
          <a:xfrm>
            <a:off x="928450" y="3209125"/>
            <a:ext cx="5373552" cy="2829001"/>
          </a:xfrm>
          <a:prstGeom prst="rect">
            <a:avLst/>
          </a:prstGeom>
          <a:noFill/>
          <a:ln>
            <a:noFill/>
          </a:ln>
        </p:spPr>
      </p:pic>
      <p:pic>
        <p:nvPicPr>
          <p:cNvPr id="277" name="Google Shape;277;g11dfba7bcd3_0_40"/>
          <p:cNvPicPr preferRelativeResize="0"/>
          <p:nvPr/>
        </p:nvPicPr>
        <p:blipFill rotWithShape="1">
          <a:blip r:embed="rId4">
            <a:alphaModFix/>
          </a:blip>
          <a:srcRect b="35009" l="29559" r="30108" t="21876"/>
          <a:stretch/>
        </p:blipFill>
        <p:spPr>
          <a:xfrm>
            <a:off x="6773776" y="3209125"/>
            <a:ext cx="4388002" cy="263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281" name="Shape 281"/>
        <p:cNvGrpSpPr/>
        <p:nvPr/>
      </p:nvGrpSpPr>
      <p:grpSpPr>
        <a:xfrm>
          <a:off x="0" y="0"/>
          <a:ext cx="0" cy="0"/>
          <a:chOff x="0" y="0"/>
          <a:chExt cx="0" cy="0"/>
        </a:xfrm>
      </p:grpSpPr>
      <p:sp>
        <p:nvSpPr>
          <p:cNvPr id="282" name="Google Shape;282;g11dfba7bcd3_0_77"/>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Implementation</a:t>
            </a:r>
            <a:endParaRPr sz="3000">
              <a:solidFill>
                <a:srgbClr val="FFCF00"/>
              </a:solidFill>
              <a:latin typeface="Roboto Black"/>
              <a:ea typeface="Roboto Black"/>
              <a:cs typeface="Roboto Black"/>
              <a:sym typeface="Roboto Black"/>
            </a:endParaRPr>
          </a:p>
        </p:txBody>
      </p:sp>
      <p:sp>
        <p:nvSpPr>
          <p:cNvPr id="283" name="Google Shape;283;g11dfba7bcd3_0_77"/>
          <p:cNvSpPr txBox="1"/>
          <p:nvPr>
            <p:ph idx="1" type="body"/>
          </p:nvPr>
        </p:nvSpPr>
        <p:spPr>
          <a:xfrm>
            <a:off x="838200" y="2293425"/>
            <a:ext cx="10754100" cy="384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4. Adjourning - It will be the same approach as forming technique, singular confirmation from navigator.</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To sum up, we mostly implement the application in such a way for expert user and novice user, like a guide and a tourist scenario.</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sz="1400">
              <a:solidFill>
                <a:schemeClr val="lt1"/>
              </a:solidFill>
              <a:latin typeface="Roboto"/>
              <a:ea typeface="Roboto"/>
              <a:cs typeface="Roboto"/>
              <a:sym typeface="Roboto"/>
            </a:endParaRPr>
          </a:p>
        </p:txBody>
      </p:sp>
      <p:grpSp>
        <p:nvGrpSpPr>
          <p:cNvPr id="284" name="Google Shape;284;g11dfba7bcd3_0_77"/>
          <p:cNvGrpSpPr/>
          <p:nvPr/>
        </p:nvGrpSpPr>
        <p:grpSpPr>
          <a:xfrm rot="1412093">
            <a:off x="9612009" y="5531184"/>
            <a:ext cx="761986" cy="1985063"/>
            <a:chOff x="10931400" y="348075"/>
            <a:chExt cx="762000" cy="1985100"/>
          </a:xfrm>
        </p:grpSpPr>
        <p:cxnSp>
          <p:nvCxnSpPr>
            <p:cNvPr id="285" name="Google Shape;285;g11dfba7bcd3_0_77"/>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86" name="Google Shape;286;g11dfba7bcd3_0_77"/>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87" name="Google Shape;287;g11dfba7bcd3_0_77"/>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88" name="Google Shape;288;g11dfba7bcd3_0_77"/>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89" name="Google Shape;289;g11dfba7bcd3_0_77"/>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0" name="Google Shape;290;g11dfba7bcd3_0_77"/>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91" name="Google Shape;291;g11dfba7bcd3_0_77"/>
          <p:cNvGrpSpPr/>
          <p:nvPr/>
        </p:nvGrpSpPr>
        <p:grpSpPr>
          <a:xfrm rot="1412093">
            <a:off x="11467209" y="-360441"/>
            <a:ext cx="761986" cy="1985063"/>
            <a:chOff x="10931400" y="348075"/>
            <a:chExt cx="762000" cy="1985100"/>
          </a:xfrm>
        </p:grpSpPr>
        <p:cxnSp>
          <p:nvCxnSpPr>
            <p:cNvPr id="292" name="Google Shape;292;g11dfba7bcd3_0_77"/>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3" name="Google Shape;293;g11dfba7bcd3_0_77"/>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4" name="Google Shape;294;g11dfba7bcd3_0_77"/>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5" name="Google Shape;295;g11dfba7bcd3_0_77"/>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6" name="Google Shape;296;g11dfba7bcd3_0_77"/>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297" name="Google Shape;297;g11dfba7bcd3_0_77"/>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298" name="Google Shape;298;g11dfba7bcd3_0_77"/>
          <p:cNvGrpSpPr/>
          <p:nvPr/>
        </p:nvGrpSpPr>
        <p:grpSpPr>
          <a:xfrm rot="1412093">
            <a:off x="1293084" y="-538216"/>
            <a:ext cx="761986" cy="1985063"/>
            <a:chOff x="10931400" y="348075"/>
            <a:chExt cx="762000" cy="1985100"/>
          </a:xfrm>
        </p:grpSpPr>
        <p:cxnSp>
          <p:nvCxnSpPr>
            <p:cNvPr id="299" name="Google Shape;299;g11dfba7bcd3_0_77"/>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0" name="Google Shape;300;g11dfba7bcd3_0_77"/>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1" name="Google Shape;301;g11dfba7bcd3_0_77"/>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2" name="Google Shape;302;g11dfba7bcd3_0_77"/>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3" name="Google Shape;303;g11dfba7bcd3_0_77"/>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4" name="Google Shape;304;g11dfba7bcd3_0_77"/>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05" name="Google Shape;305;g11dfba7bcd3_0_77"/>
          <p:cNvGrpSpPr/>
          <p:nvPr/>
        </p:nvGrpSpPr>
        <p:grpSpPr>
          <a:xfrm rot="1412093">
            <a:off x="-253241" y="970834"/>
            <a:ext cx="761986" cy="1985063"/>
            <a:chOff x="10931400" y="348075"/>
            <a:chExt cx="762000" cy="1985100"/>
          </a:xfrm>
        </p:grpSpPr>
        <p:cxnSp>
          <p:nvCxnSpPr>
            <p:cNvPr id="306" name="Google Shape;306;g11dfba7bcd3_0_77"/>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7" name="Google Shape;307;g11dfba7bcd3_0_77"/>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8" name="Google Shape;308;g11dfba7bcd3_0_77"/>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09" name="Google Shape;309;g11dfba7bcd3_0_77"/>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10" name="Google Shape;310;g11dfba7bcd3_0_77"/>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11" name="Google Shape;311;g11dfba7bcd3_0_77"/>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312" name="Google Shape;312;g11dfba7bcd3_0_77"/>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313" name="Google Shape;313;g11dfba7bcd3_0_77"/>
          <p:cNvGrpSpPr/>
          <p:nvPr/>
        </p:nvGrpSpPr>
        <p:grpSpPr>
          <a:xfrm>
            <a:off x="735600" y="6149975"/>
            <a:ext cx="8677050" cy="369300"/>
            <a:chOff x="735600" y="6149975"/>
            <a:chExt cx="8677050" cy="369300"/>
          </a:xfrm>
        </p:grpSpPr>
        <p:sp>
          <p:nvSpPr>
            <p:cNvPr id="314" name="Google Shape;314;g11dfba7bcd3_0_77"/>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315" name="Google Shape;315;g11dfba7bcd3_0_77"/>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319" name="Shape 319"/>
        <p:cNvGrpSpPr/>
        <p:nvPr/>
      </p:nvGrpSpPr>
      <p:grpSpPr>
        <a:xfrm>
          <a:off x="0" y="0"/>
          <a:ext cx="0" cy="0"/>
          <a:chOff x="0" y="0"/>
          <a:chExt cx="0" cy="0"/>
        </a:xfrm>
      </p:grpSpPr>
      <p:sp>
        <p:nvSpPr>
          <p:cNvPr id="320" name="Google Shape;320;g11a2b882e88_0_84"/>
          <p:cNvSpPr txBox="1"/>
          <p:nvPr>
            <p:ph type="title"/>
          </p:nvPr>
        </p:nvSpPr>
        <p:spPr>
          <a:xfrm>
            <a:off x="838200" y="832925"/>
            <a:ext cx="7772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Implementation</a:t>
            </a:r>
            <a:endParaRPr sz="3000">
              <a:solidFill>
                <a:srgbClr val="FFCF00"/>
              </a:solidFill>
              <a:latin typeface="Roboto Black"/>
              <a:ea typeface="Roboto Black"/>
              <a:cs typeface="Roboto Black"/>
              <a:sym typeface="Roboto Black"/>
            </a:endParaRPr>
          </a:p>
        </p:txBody>
      </p:sp>
      <p:grpSp>
        <p:nvGrpSpPr>
          <p:cNvPr id="321" name="Google Shape;321;g11a2b882e88_0_84"/>
          <p:cNvGrpSpPr/>
          <p:nvPr/>
        </p:nvGrpSpPr>
        <p:grpSpPr>
          <a:xfrm rot="1412093">
            <a:off x="9612009" y="5531184"/>
            <a:ext cx="761986" cy="1985063"/>
            <a:chOff x="10931400" y="348075"/>
            <a:chExt cx="762000" cy="1985100"/>
          </a:xfrm>
        </p:grpSpPr>
        <p:cxnSp>
          <p:nvCxnSpPr>
            <p:cNvPr id="322" name="Google Shape;322;g11a2b882e88_0_84"/>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23" name="Google Shape;323;g11a2b882e88_0_84"/>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24" name="Google Shape;324;g11a2b882e88_0_84"/>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25" name="Google Shape;325;g11a2b882e88_0_84"/>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26" name="Google Shape;326;g11a2b882e88_0_84"/>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27" name="Google Shape;327;g11a2b882e88_0_84"/>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28" name="Google Shape;328;g11a2b882e88_0_84"/>
          <p:cNvGrpSpPr/>
          <p:nvPr/>
        </p:nvGrpSpPr>
        <p:grpSpPr>
          <a:xfrm rot="1412093">
            <a:off x="11467209" y="-360441"/>
            <a:ext cx="761986" cy="1985063"/>
            <a:chOff x="10931400" y="348075"/>
            <a:chExt cx="762000" cy="1985100"/>
          </a:xfrm>
        </p:grpSpPr>
        <p:cxnSp>
          <p:nvCxnSpPr>
            <p:cNvPr id="329" name="Google Shape;329;g11a2b882e88_0_84"/>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0" name="Google Shape;330;g11a2b882e88_0_84"/>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1" name="Google Shape;331;g11a2b882e88_0_84"/>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2" name="Google Shape;332;g11a2b882e88_0_84"/>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3" name="Google Shape;333;g11a2b882e88_0_84"/>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4" name="Google Shape;334;g11a2b882e88_0_84"/>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35" name="Google Shape;335;g11a2b882e88_0_84"/>
          <p:cNvGrpSpPr/>
          <p:nvPr/>
        </p:nvGrpSpPr>
        <p:grpSpPr>
          <a:xfrm rot="1412093">
            <a:off x="1293084" y="-538216"/>
            <a:ext cx="761986" cy="1985063"/>
            <a:chOff x="10931400" y="348075"/>
            <a:chExt cx="762000" cy="1985100"/>
          </a:xfrm>
        </p:grpSpPr>
        <p:cxnSp>
          <p:nvCxnSpPr>
            <p:cNvPr id="336" name="Google Shape;336;g11a2b882e88_0_84"/>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7" name="Google Shape;337;g11a2b882e88_0_84"/>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8" name="Google Shape;338;g11a2b882e88_0_84"/>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39" name="Google Shape;339;g11a2b882e88_0_84"/>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0" name="Google Shape;340;g11a2b882e88_0_84"/>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1" name="Google Shape;341;g11a2b882e88_0_84"/>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42" name="Google Shape;342;g11a2b882e88_0_84"/>
          <p:cNvGrpSpPr/>
          <p:nvPr/>
        </p:nvGrpSpPr>
        <p:grpSpPr>
          <a:xfrm rot="1412093">
            <a:off x="-253241" y="970834"/>
            <a:ext cx="761986" cy="1985063"/>
            <a:chOff x="10931400" y="348075"/>
            <a:chExt cx="762000" cy="1985100"/>
          </a:xfrm>
        </p:grpSpPr>
        <p:cxnSp>
          <p:nvCxnSpPr>
            <p:cNvPr id="343" name="Google Shape;343;g11a2b882e88_0_84"/>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4" name="Google Shape;344;g11a2b882e88_0_84"/>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5" name="Google Shape;345;g11a2b882e88_0_84"/>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6" name="Google Shape;346;g11a2b882e88_0_84"/>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7" name="Google Shape;347;g11a2b882e88_0_84"/>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48" name="Google Shape;348;g11a2b882e88_0_84"/>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349" name="Google Shape;349;g11a2b882e88_0_84"/>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350" name="Google Shape;350;g11a2b882e88_0_84"/>
          <p:cNvGrpSpPr/>
          <p:nvPr/>
        </p:nvGrpSpPr>
        <p:grpSpPr>
          <a:xfrm>
            <a:off x="735600" y="6149975"/>
            <a:ext cx="8677050" cy="369300"/>
            <a:chOff x="735600" y="6149975"/>
            <a:chExt cx="8677050" cy="369300"/>
          </a:xfrm>
        </p:grpSpPr>
        <p:sp>
          <p:nvSpPr>
            <p:cNvPr id="351" name="Google Shape;351;g11a2b882e88_0_84"/>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a:t>
              </a:r>
              <a:r>
                <a:rPr lang="en-ID" sz="1000">
                  <a:solidFill>
                    <a:schemeClr val="lt1"/>
                  </a:solidFill>
                  <a:latin typeface="Roboto"/>
                  <a:ea typeface="Roboto"/>
                  <a:cs typeface="Roboto"/>
                  <a:sym typeface="Roboto"/>
                </a:rPr>
                <a:t>124244</a:t>
              </a:r>
              <a:endParaRPr sz="1000">
                <a:solidFill>
                  <a:schemeClr val="lt1"/>
                </a:solidFill>
                <a:latin typeface="Roboto"/>
                <a:ea typeface="Roboto"/>
                <a:cs typeface="Roboto"/>
                <a:sym typeface="Roboto"/>
              </a:endParaRPr>
            </a:p>
          </p:txBody>
        </p:sp>
        <p:sp>
          <p:nvSpPr>
            <p:cNvPr id="352" name="Google Shape;352;g11a2b882e88_0_84"/>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pic>
        <p:nvPicPr>
          <p:cNvPr id="353" name="Google Shape;353;g11a2b882e88_0_84"/>
          <p:cNvPicPr preferRelativeResize="0"/>
          <p:nvPr/>
        </p:nvPicPr>
        <p:blipFill>
          <a:blip r:embed="rId3">
            <a:alphaModFix/>
          </a:blip>
          <a:stretch>
            <a:fillRect/>
          </a:stretch>
        </p:blipFill>
        <p:spPr>
          <a:xfrm>
            <a:off x="4377324" y="304525"/>
            <a:ext cx="3728651" cy="5847550"/>
          </a:xfrm>
          <a:prstGeom prst="rect">
            <a:avLst/>
          </a:prstGeom>
          <a:noFill/>
          <a:ln>
            <a:noFill/>
          </a:ln>
        </p:spPr>
      </p:pic>
      <p:sp>
        <p:nvSpPr>
          <p:cNvPr id="354" name="Google Shape;354;g11a2b882e88_0_84"/>
          <p:cNvSpPr txBox="1"/>
          <p:nvPr>
            <p:ph idx="1" type="body"/>
          </p:nvPr>
        </p:nvSpPr>
        <p:spPr>
          <a:xfrm>
            <a:off x="928450" y="2305775"/>
            <a:ext cx="2548800" cy="45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Oculus Right Control Layout:</a:t>
            </a:r>
            <a:endParaRPr sz="1400">
              <a:solidFill>
                <a:schemeClr val="lt1"/>
              </a:solidFill>
              <a:latin typeface="Roboto"/>
              <a:ea typeface="Roboto"/>
              <a:cs typeface="Roboto"/>
              <a:sym typeface="Roboto"/>
            </a:endParaRPr>
          </a:p>
        </p:txBody>
      </p:sp>
      <p:sp>
        <p:nvSpPr>
          <p:cNvPr id="355" name="Google Shape;355;g11a2b882e88_0_84"/>
          <p:cNvSpPr txBox="1"/>
          <p:nvPr>
            <p:ph idx="1" type="body"/>
          </p:nvPr>
        </p:nvSpPr>
        <p:spPr>
          <a:xfrm>
            <a:off x="2887050" y="4419000"/>
            <a:ext cx="2548800" cy="3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Trigger button to form group</a:t>
            </a:r>
            <a:endParaRPr sz="1400">
              <a:solidFill>
                <a:schemeClr val="lt1"/>
              </a:solidFill>
              <a:latin typeface="Roboto"/>
              <a:ea typeface="Roboto"/>
              <a:cs typeface="Roboto"/>
              <a:sym typeface="Roboto"/>
            </a:endParaRPr>
          </a:p>
        </p:txBody>
      </p:sp>
      <p:sp>
        <p:nvSpPr>
          <p:cNvPr id="356" name="Google Shape;356;g11a2b882e88_0_84"/>
          <p:cNvSpPr txBox="1"/>
          <p:nvPr>
            <p:ph idx="1" type="body"/>
          </p:nvPr>
        </p:nvSpPr>
        <p:spPr>
          <a:xfrm>
            <a:off x="2746700" y="3589000"/>
            <a:ext cx="2352300" cy="3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Cancel group formation</a:t>
            </a:r>
            <a:endParaRPr sz="1400">
              <a:solidFill>
                <a:schemeClr val="lt1"/>
              </a:solidFill>
              <a:latin typeface="Roboto"/>
              <a:ea typeface="Roboto"/>
              <a:cs typeface="Roboto"/>
              <a:sym typeface="Roboto"/>
            </a:endParaRPr>
          </a:p>
        </p:txBody>
      </p:sp>
      <p:sp>
        <p:nvSpPr>
          <p:cNvPr id="357" name="Google Shape;357;g11a2b882e88_0_84"/>
          <p:cNvSpPr txBox="1"/>
          <p:nvPr>
            <p:ph idx="1" type="body"/>
          </p:nvPr>
        </p:nvSpPr>
        <p:spPr>
          <a:xfrm>
            <a:off x="7829750" y="1645650"/>
            <a:ext cx="2352300" cy="3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Avatar rotation</a:t>
            </a:r>
            <a:endParaRPr sz="1400">
              <a:solidFill>
                <a:schemeClr val="lt1"/>
              </a:solidFill>
              <a:latin typeface="Roboto"/>
              <a:ea typeface="Roboto"/>
              <a:cs typeface="Roboto"/>
              <a:sym typeface="Roboto"/>
            </a:endParaRPr>
          </a:p>
        </p:txBody>
      </p:sp>
      <p:sp>
        <p:nvSpPr>
          <p:cNvPr id="358" name="Google Shape;358;g11a2b882e88_0_84"/>
          <p:cNvSpPr txBox="1"/>
          <p:nvPr>
            <p:ph idx="1" type="body"/>
          </p:nvPr>
        </p:nvSpPr>
        <p:spPr>
          <a:xfrm>
            <a:off x="7514350" y="2471700"/>
            <a:ext cx="2352300" cy="3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Oculusmenu</a:t>
            </a:r>
            <a:endParaRPr sz="1400">
              <a:solidFill>
                <a:schemeClr val="lt1"/>
              </a:solidFill>
              <a:latin typeface="Roboto"/>
              <a:ea typeface="Roboto"/>
              <a:cs typeface="Roboto"/>
              <a:sym typeface="Roboto"/>
            </a:endParaRPr>
          </a:p>
        </p:txBody>
      </p:sp>
      <p:sp>
        <p:nvSpPr>
          <p:cNvPr id="359" name="Google Shape;359;g11a2b882e88_0_84"/>
          <p:cNvSpPr txBox="1"/>
          <p:nvPr>
            <p:ph idx="1" type="body"/>
          </p:nvPr>
        </p:nvSpPr>
        <p:spPr>
          <a:xfrm>
            <a:off x="3320125" y="3891075"/>
            <a:ext cx="2352300" cy="36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ID" sz="1400">
                <a:solidFill>
                  <a:schemeClr val="lt1"/>
                </a:solidFill>
                <a:latin typeface="Roboto"/>
                <a:ea typeface="Roboto"/>
                <a:cs typeface="Roboto"/>
                <a:sym typeface="Roboto"/>
              </a:rPr>
              <a:t>Confirm teleport point</a:t>
            </a:r>
            <a:endParaRPr sz="1400">
              <a:solidFill>
                <a:schemeClr val="lt1"/>
              </a:solidFill>
              <a:latin typeface="Roboto"/>
              <a:ea typeface="Roboto"/>
              <a:cs typeface="Roboto"/>
              <a:sym typeface="Roboto"/>
            </a:endParaRPr>
          </a:p>
        </p:txBody>
      </p:sp>
      <p:sp>
        <p:nvSpPr>
          <p:cNvPr id="360" name="Google Shape;360;g11a2b882e88_0_84"/>
          <p:cNvSpPr txBox="1"/>
          <p:nvPr>
            <p:ph idx="1" type="body"/>
          </p:nvPr>
        </p:nvSpPr>
        <p:spPr>
          <a:xfrm>
            <a:off x="2532750" y="3043638"/>
            <a:ext cx="2352300" cy="3693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lt1"/>
              </a:buClr>
              <a:buSzPct val="171428"/>
              <a:buNone/>
            </a:pPr>
            <a:r>
              <a:rPr lang="en-ID" sz="1400">
                <a:solidFill>
                  <a:schemeClr val="lt1"/>
                </a:solidFill>
                <a:latin typeface="Roboto"/>
                <a:ea typeface="Roboto"/>
                <a:cs typeface="Roboto"/>
                <a:sym typeface="Roboto"/>
              </a:rPr>
              <a:t>Individual steering navigation</a:t>
            </a:r>
            <a:endParaRPr sz="14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364" name="Shape 364"/>
        <p:cNvGrpSpPr/>
        <p:nvPr/>
      </p:nvGrpSpPr>
      <p:grpSpPr>
        <a:xfrm>
          <a:off x="0" y="0"/>
          <a:ext cx="0" cy="0"/>
          <a:chOff x="0" y="0"/>
          <a:chExt cx="0" cy="0"/>
        </a:xfrm>
      </p:grpSpPr>
      <p:sp>
        <p:nvSpPr>
          <p:cNvPr id="365" name="Google Shape;365;g11dfba7bcd3_0_122"/>
          <p:cNvSpPr txBox="1"/>
          <p:nvPr>
            <p:ph type="title"/>
          </p:nvPr>
        </p:nvSpPr>
        <p:spPr>
          <a:xfrm>
            <a:off x="838200" y="832925"/>
            <a:ext cx="104664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How comprehensible group jumping and positioning could be realized for more than two users? </a:t>
            </a:r>
            <a:endParaRPr sz="3000">
              <a:solidFill>
                <a:srgbClr val="FFCF00"/>
              </a:solidFill>
              <a:latin typeface="Roboto Black"/>
              <a:ea typeface="Roboto Black"/>
              <a:cs typeface="Roboto Black"/>
              <a:sym typeface="Roboto Black"/>
            </a:endParaRPr>
          </a:p>
        </p:txBody>
      </p:sp>
      <p:sp>
        <p:nvSpPr>
          <p:cNvPr id="366" name="Google Shape;366;g11dfba7bcd3_0_122"/>
          <p:cNvSpPr txBox="1"/>
          <p:nvPr>
            <p:ph idx="1" type="body"/>
          </p:nvPr>
        </p:nvSpPr>
        <p:spPr>
          <a:xfrm>
            <a:off x="838200" y="2293425"/>
            <a:ext cx="10379700" cy="3694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D" sz="1400">
                <a:solidFill>
                  <a:schemeClr val="lt1"/>
                </a:solidFill>
                <a:latin typeface="Roboto"/>
                <a:ea typeface="Roboto"/>
                <a:cs typeface="Roboto"/>
                <a:sym typeface="Roboto"/>
              </a:rPr>
              <a:t>Comprehensible techniques need to foster awareness of ongoing navigation actions and make their consequences predictable for the navigator and passengers of a group. </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sz="1400">
              <a:solidFill>
                <a:schemeClr val="lt1"/>
              </a:solidFill>
              <a:latin typeface="Roboto"/>
              <a:ea typeface="Roboto"/>
              <a:cs typeface="Roboto"/>
              <a:sym typeface="Roboto"/>
            </a:endParaRPr>
          </a:p>
          <a:p>
            <a:pPr indent="0" lvl="0" marL="0" rtl="0" algn="l">
              <a:spcBef>
                <a:spcPts val="0"/>
              </a:spcBef>
              <a:spcAft>
                <a:spcPts val="0"/>
              </a:spcAft>
              <a:buNone/>
            </a:pPr>
            <a:r>
              <a:rPr lang="en-ID" sz="1400">
                <a:solidFill>
                  <a:schemeClr val="lt1"/>
                </a:solidFill>
                <a:latin typeface="Roboto"/>
                <a:ea typeface="Roboto"/>
                <a:cs typeface="Roboto"/>
                <a:sym typeface="Roboto"/>
              </a:rPr>
              <a:t>Passengers:</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Notification mechanism to raise attention when the navigator plans a jump</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Clearly visible indication of the jump’s target location for all participants</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sz="1400">
              <a:solidFill>
                <a:schemeClr val="lt1"/>
              </a:solidFill>
              <a:latin typeface="Roboto"/>
              <a:ea typeface="Roboto"/>
              <a:cs typeface="Roboto"/>
              <a:sym typeface="Roboto"/>
            </a:endParaRPr>
          </a:p>
          <a:p>
            <a:pPr indent="0" lvl="0" marL="0" rtl="0" algn="l">
              <a:spcBef>
                <a:spcPts val="0"/>
              </a:spcBef>
              <a:spcAft>
                <a:spcPts val="0"/>
              </a:spcAft>
              <a:buNone/>
            </a:pPr>
            <a:r>
              <a:rPr lang="en-ID" sz="1400">
                <a:solidFill>
                  <a:schemeClr val="lt1"/>
                </a:solidFill>
                <a:latin typeface="Roboto"/>
                <a:ea typeface="Roboto"/>
                <a:cs typeface="Roboto"/>
                <a:sym typeface="Roboto"/>
              </a:rPr>
              <a:t>Navigator:</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Awareness of current spatial configuration of users in the workspace</a:t>
            </a:r>
            <a:endParaRPr sz="1400">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Clearly visible indication of the jump’s target location for all participants</a:t>
            </a:r>
            <a:endParaRPr sz="1400">
              <a:solidFill>
                <a:schemeClr val="lt1"/>
              </a:solidFill>
              <a:latin typeface="Roboto"/>
              <a:ea typeface="Roboto"/>
              <a:cs typeface="Roboto"/>
              <a:sym typeface="Roboto"/>
            </a:endParaRPr>
          </a:p>
          <a:p>
            <a:pPr indent="0" lvl="0" marL="0" rtl="0" algn="l">
              <a:spcBef>
                <a:spcPts val="0"/>
              </a:spcBef>
              <a:spcAft>
                <a:spcPts val="0"/>
              </a:spcAft>
              <a:buNone/>
            </a:pPr>
            <a:r>
              <a:t/>
            </a:r>
            <a:endParaRPr sz="1400">
              <a:solidFill>
                <a:schemeClr val="lt1"/>
              </a:solidFill>
              <a:latin typeface="Roboto"/>
              <a:ea typeface="Roboto"/>
              <a:cs typeface="Roboto"/>
              <a:sym typeface="Roboto"/>
            </a:endParaRPr>
          </a:p>
          <a:p>
            <a:pPr indent="0" lvl="0" marL="0" rtl="0" algn="l">
              <a:spcBef>
                <a:spcPts val="0"/>
              </a:spcBef>
              <a:spcAft>
                <a:spcPts val="0"/>
              </a:spcAft>
              <a:buNone/>
            </a:pPr>
            <a:r>
              <a:rPr lang="en-ID" sz="1400">
                <a:solidFill>
                  <a:schemeClr val="lt1"/>
                </a:solidFill>
                <a:latin typeface="Roboto"/>
                <a:ea typeface="Roboto"/>
                <a:cs typeface="Roboto"/>
                <a:sym typeface="Roboto"/>
              </a:rPr>
              <a:t>More color indicators linking different users on the teleportation indicator,</a:t>
            </a:r>
            <a:endParaRPr sz="1400">
              <a:solidFill>
                <a:schemeClr val="lt1"/>
              </a:solidFill>
              <a:latin typeface="Roboto"/>
              <a:ea typeface="Roboto"/>
              <a:cs typeface="Roboto"/>
              <a:sym typeface="Roboto"/>
            </a:endParaRPr>
          </a:p>
          <a:p>
            <a:pPr indent="0" lvl="0" marL="0" rtl="0" algn="l">
              <a:spcBef>
                <a:spcPts val="0"/>
              </a:spcBef>
              <a:spcAft>
                <a:spcPts val="0"/>
              </a:spcAft>
              <a:buNone/>
            </a:pPr>
            <a:r>
              <a:rPr lang="en-ID" sz="1400">
                <a:solidFill>
                  <a:schemeClr val="lt1"/>
                </a:solidFill>
                <a:latin typeface="Roboto"/>
                <a:ea typeface="Roboto"/>
                <a:cs typeface="Roboto"/>
                <a:sym typeface="Roboto"/>
              </a:rPr>
              <a:t>however only the navigator has the control to position the passengers. </a:t>
            </a:r>
            <a:endParaRPr sz="1400">
              <a:solidFill>
                <a:schemeClr val="lt1"/>
              </a:solidFill>
              <a:latin typeface="Roboto"/>
              <a:ea typeface="Roboto"/>
              <a:cs typeface="Roboto"/>
              <a:sym typeface="Roboto"/>
            </a:endParaRPr>
          </a:p>
        </p:txBody>
      </p:sp>
      <p:grpSp>
        <p:nvGrpSpPr>
          <p:cNvPr id="367" name="Google Shape;367;g11dfba7bcd3_0_122"/>
          <p:cNvGrpSpPr/>
          <p:nvPr/>
        </p:nvGrpSpPr>
        <p:grpSpPr>
          <a:xfrm rot="1412093">
            <a:off x="9612009" y="5531184"/>
            <a:ext cx="761986" cy="1985063"/>
            <a:chOff x="10931400" y="348075"/>
            <a:chExt cx="762000" cy="1985100"/>
          </a:xfrm>
        </p:grpSpPr>
        <p:cxnSp>
          <p:nvCxnSpPr>
            <p:cNvPr id="368" name="Google Shape;368;g11dfba7bcd3_0_12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69" name="Google Shape;369;g11dfba7bcd3_0_12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0" name="Google Shape;370;g11dfba7bcd3_0_12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1" name="Google Shape;371;g11dfba7bcd3_0_12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2" name="Google Shape;372;g11dfba7bcd3_0_12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3" name="Google Shape;373;g11dfba7bcd3_0_12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74" name="Google Shape;374;g11dfba7bcd3_0_122"/>
          <p:cNvGrpSpPr/>
          <p:nvPr/>
        </p:nvGrpSpPr>
        <p:grpSpPr>
          <a:xfrm rot="1412093">
            <a:off x="11467209" y="-360441"/>
            <a:ext cx="761986" cy="1985063"/>
            <a:chOff x="10931400" y="348075"/>
            <a:chExt cx="762000" cy="1985100"/>
          </a:xfrm>
        </p:grpSpPr>
        <p:cxnSp>
          <p:nvCxnSpPr>
            <p:cNvPr id="375" name="Google Shape;375;g11dfba7bcd3_0_12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6" name="Google Shape;376;g11dfba7bcd3_0_12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7" name="Google Shape;377;g11dfba7bcd3_0_12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8" name="Google Shape;378;g11dfba7bcd3_0_12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79" name="Google Shape;379;g11dfba7bcd3_0_12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0" name="Google Shape;380;g11dfba7bcd3_0_12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81" name="Google Shape;381;g11dfba7bcd3_0_122"/>
          <p:cNvGrpSpPr/>
          <p:nvPr/>
        </p:nvGrpSpPr>
        <p:grpSpPr>
          <a:xfrm rot="1412093">
            <a:off x="1293084" y="-538216"/>
            <a:ext cx="761986" cy="1985063"/>
            <a:chOff x="10931400" y="348075"/>
            <a:chExt cx="762000" cy="1985100"/>
          </a:xfrm>
        </p:grpSpPr>
        <p:cxnSp>
          <p:nvCxnSpPr>
            <p:cNvPr id="382" name="Google Shape;382;g11dfba7bcd3_0_12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3" name="Google Shape;383;g11dfba7bcd3_0_12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4" name="Google Shape;384;g11dfba7bcd3_0_12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5" name="Google Shape;385;g11dfba7bcd3_0_12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6" name="Google Shape;386;g11dfba7bcd3_0_12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87" name="Google Shape;387;g11dfba7bcd3_0_12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388" name="Google Shape;388;g11dfba7bcd3_0_122"/>
          <p:cNvGrpSpPr/>
          <p:nvPr/>
        </p:nvGrpSpPr>
        <p:grpSpPr>
          <a:xfrm rot="1412093">
            <a:off x="-253241" y="970834"/>
            <a:ext cx="761986" cy="1985063"/>
            <a:chOff x="10931400" y="348075"/>
            <a:chExt cx="762000" cy="1985100"/>
          </a:xfrm>
        </p:grpSpPr>
        <p:cxnSp>
          <p:nvCxnSpPr>
            <p:cNvPr id="389" name="Google Shape;389;g11dfba7bcd3_0_122"/>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90" name="Google Shape;390;g11dfba7bcd3_0_122"/>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91" name="Google Shape;391;g11dfba7bcd3_0_122"/>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92" name="Google Shape;392;g11dfba7bcd3_0_122"/>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93" name="Google Shape;393;g11dfba7bcd3_0_122"/>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394" name="Google Shape;394;g11dfba7bcd3_0_122"/>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395" name="Google Shape;395;g11dfba7bcd3_0_122"/>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grpSp>
        <p:nvGrpSpPr>
          <p:cNvPr id="396" name="Google Shape;396;g11dfba7bcd3_0_122"/>
          <p:cNvGrpSpPr/>
          <p:nvPr/>
        </p:nvGrpSpPr>
        <p:grpSpPr>
          <a:xfrm>
            <a:off x="735600" y="6149975"/>
            <a:ext cx="8677050" cy="369300"/>
            <a:chOff x="735600" y="6149975"/>
            <a:chExt cx="8677050" cy="369300"/>
          </a:xfrm>
        </p:grpSpPr>
        <p:sp>
          <p:nvSpPr>
            <p:cNvPr id="397" name="Google Shape;397;g11dfba7bcd3_0_122"/>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124244</a:t>
              </a:r>
              <a:endParaRPr sz="1000">
                <a:solidFill>
                  <a:schemeClr val="lt1"/>
                </a:solidFill>
                <a:latin typeface="Roboto"/>
                <a:ea typeface="Roboto"/>
                <a:cs typeface="Roboto"/>
                <a:sym typeface="Roboto"/>
              </a:endParaRPr>
            </a:p>
          </p:txBody>
        </p:sp>
        <p:sp>
          <p:nvSpPr>
            <p:cNvPr id="398" name="Google Shape;398;g11dfba7bcd3_0_122"/>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pic>
        <p:nvPicPr>
          <p:cNvPr id="399" name="Google Shape;399;g11dfba7bcd3_0_122"/>
          <p:cNvPicPr preferRelativeResize="0"/>
          <p:nvPr/>
        </p:nvPicPr>
        <p:blipFill>
          <a:blip r:embed="rId3">
            <a:alphaModFix/>
          </a:blip>
          <a:stretch>
            <a:fillRect/>
          </a:stretch>
        </p:blipFill>
        <p:spPr>
          <a:xfrm>
            <a:off x="7483669" y="2746975"/>
            <a:ext cx="4473149" cy="265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209"/>
        </a:solidFill>
      </p:bgPr>
    </p:bg>
    <p:spTree>
      <p:nvGrpSpPr>
        <p:cNvPr id="403" name="Shape 403"/>
        <p:cNvGrpSpPr/>
        <p:nvPr/>
      </p:nvGrpSpPr>
      <p:grpSpPr>
        <a:xfrm>
          <a:off x="0" y="0"/>
          <a:ext cx="0" cy="0"/>
          <a:chOff x="0" y="0"/>
          <a:chExt cx="0" cy="0"/>
        </a:xfrm>
      </p:grpSpPr>
      <p:sp>
        <p:nvSpPr>
          <p:cNvPr id="404" name="Google Shape;404;g119171a2677_0_163"/>
          <p:cNvSpPr txBox="1"/>
          <p:nvPr>
            <p:ph type="title"/>
          </p:nvPr>
        </p:nvSpPr>
        <p:spPr>
          <a:xfrm>
            <a:off x="838200" y="832925"/>
            <a:ext cx="10466400" cy="1325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CF00"/>
              </a:buClr>
              <a:buSzPts val="6000"/>
              <a:buFont typeface="Arial"/>
              <a:buNone/>
            </a:pPr>
            <a:r>
              <a:rPr lang="en-ID" sz="3000">
                <a:solidFill>
                  <a:srgbClr val="FFCF00"/>
                </a:solidFill>
                <a:latin typeface="Roboto Black"/>
                <a:ea typeface="Roboto Black"/>
                <a:cs typeface="Roboto Black"/>
                <a:sym typeface="Roboto Black"/>
              </a:rPr>
              <a:t>Advantages and Disadvantages of Group Jumping</a:t>
            </a:r>
            <a:endParaRPr sz="3000">
              <a:solidFill>
                <a:srgbClr val="FFCF00"/>
              </a:solidFill>
              <a:latin typeface="Roboto Black"/>
              <a:ea typeface="Roboto Black"/>
              <a:cs typeface="Roboto Black"/>
              <a:sym typeface="Roboto Black"/>
            </a:endParaRPr>
          </a:p>
        </p:txBody>
      </p:sp>
      <p:sp>
        <p:nvSpPr>
          <p:cNvPr id="405" name="Google Shape;405;g119171a2677_0_163"/>
          <p:cNvSpPr txBox="1"/>
          <p:nvPr>
            <p:ph idx="1" type="body"/>
          </p:nvPr>
        </p:nvSpPr>
        <p:spPr>
          <a:xfrm>
            <a:off x="838200" y="2293425"/>
            <a:ext cx="5037300" cy="3844200"/>
          </a:xfrm>
          <a:prstGeom prst="rect">
            <a:avLst/>
          </a:prstGeom>
          <a:noFill/>
          <a:ln>
            <a:noFill/>
          </a:ln>
        </p:spPr>
        <p:txBody>
          <a:bodyPr anchorCtr="0" anchor="t" bIns="45700" lIns="91425" spcFirstLastPara="1" rIns="91425" wrap="square" tIns="45700">
            <a:normAutofit/>
          </a:bodyPr>
          <a:lstStyle/>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Increases planning accuracy and considerably more efficient</a:t>
            </a:r>
            <a:endParaRPr sz="1400">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Reduces cognitive load for navigator and passengers</a:t>
            </a:r>
            <a:endParaRPr sz="1400">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Reduce motion sickness</a:t>
            </a:r>
            <a:endParaRPr sz="1400">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Very helpful for novice VR users</a:t>
            </a:r>
            <a:endParaRPr sz="1400">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Reduces sensory mismatches</a:t>
            </a:r>
            <a:endParaRPr sz="1400">
              <a:solidFill>
                <a:schemeClr val="lt1"/>
              </a:solidFill>
              <a:latin typeface="Roboto"/>
              <a:ea typeface="Roboto"/>
              <a:cs typeface="Roboto"/>
              <a:sym typeface="Roboto"/>
            </a:endParaRPr>
          </a:p>
        </p:txBody>
      </p:sp>
      <p:grpSp>
        <p:nvGrpSpPr>
          <p:cNvPr id="406" name="Google Shape;406;g119171a2677_0_163"/>
          <p:cNvGrpSpPr/>
          <p:nvPr/>
        </p:nvGrpSpPr>
        <p:grpSpPr>
          <a:xfrm rot="1412093">
            <a:off x="9612009" y="5531184"/>
            <a:ext cx="761986" cy="1985063"/>
            <a:chOff x="10931400" y="348075"/>
            <a:chExt cx="762000" cy="1985100"/>
          </a:xfrm>
        </p:grpSpPr>
        <p:cxnSp>
          <p:nvCxnSpPr>
            <p:cNvPr id="407" name="Google Shape;407;g119171a2677_0_16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08" name="Google Shape;408;g119171a2677_0_16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09" name="Google Shape;409;g119171a2677_0_16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0" name="Google Shape;410;g119171a2677_0_16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1" name="Google Shape;411;g119171a2677_0_16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2" name="Google Shape;412;g119171a2677_0_16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13" name="Google Shape;413;g119171a2677_0_163"/>
          <p:cNvGrpSpPr/>
          <p:nvPr/>
        </p:nvGrpSpPr>
        <p:grpSpPr>
          <a:xfrm rot="1412093">
            <a:off x="11467209" y="-360441"/>
            <a:ext cx="761986" cy="1985063"/>
            <a:chOff x="10931400" y="348075"/>
            <a:chExt cx="762000" cy="1985100"/>
          </a:xfrm>
        </p:grpSpPr>
        <p:cxnSp>
          <p:nvCxnSpPr>
            <p:cNvPr id="414" name="Google Shape;414;g119171a2677_0_16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5" name="Google Shape;415;g119171a2677_0_16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6" name="Google Shape;416;g119171a2677_0_16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7" name="Google Shape;417;g119171a2677_0_16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8" name="Google Shape;418;g119171a2677_0_16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19" name="Google Shape;419;g119171a2677_0_16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20" name="Google Shape;420;g119171a2677_0_163"/>
          <p:cNvGrpSpPr/>
          <p:nvPr/>
        </p:nvGrpSpPr>
        <p:grpSpPr>
          <a:xfrm rot="1412093">
            <a:off x="1293084" y="-538216"/>
            <a:ext cx="761986" cy="1985063"/>
            <a:chOff x="10931400" y="348075"/>
            <a:chExt cx="762000" cy="1985100"/>
          </a:xfrm>
        </p:grpSpPr>
        <p:cxnSp>
          <p:nvCxnSpPr>
            <p:cNvPr id="421" name="Google Shape;421;g119171a2677_0_16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2" name="Google Shape;422;g119171a2677_0_16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3" name="Google Shape;423;g119171a2677_0_16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4" name="Google Shape;424;g119171a2677_0_16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5" name="Google Shape;425;g119171a2677_0_16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6" name="Google Shape;426;g119171a2677_0_16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grpSp>
        <p:nvGrpSpPr>
          <p:cNvPr id="427" name="Google Shape;427;g119171a2677_0_163"/>
          <p:cNvGrpSpPr/>
          <p:nvPr/>
        </p:nvGrpSpPr>
        <p:grpSpPr>
          <a:xfrm rot="1412093">
            <a:off x="-253241" y="970834"/>
            <a:ext cx="761986" cy="1985063"/>
            <a:chOff x="10931400" y="348075"/>
            <a:chExt cx="762000" cy="1985100"/>
          </a:xfrm>
        </p:grpSpPr>
        <p:cxnSp>
          <p:nvCxnSpPr>
            <p:cNvPr id="428" name="Google Shape;428;g119171a2677_0_163"/>
            <p:cNvCxnSpPr/>
            <p:nvPr/>
          </p:nvCxnSpPr>
          <p:spPr>
            <a:xfrm>
              <a:off x="10931400" y="3480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29" name="Google Shape;429;g119171a2677_0_163"/>
            <p:cNvCxnSpPr/>
            <p:nvPr/>
          </p:nvCxnSpPr>
          <p:spPr>
            <a:xfrm>
              <a:off x="11083800" y="5004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30" name="Google Shape;430;g119171a2677_0_163"/>
            <p:cNvCxnSpPr/>
            <p:nvPr/>
          </p:nvCxnSpPr>
          <p:spPr>
            <a:xfrm>
              <a:off x="11236200" y="6528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31" name="Google Shape;431;g119171a2677_0_163"/>
            <p:cNvCxnSpPr/>
            <p:nvPr/>
          </p:nvCxnSpPr>
          <p:spPr>
            <a:xfrm>
              <a:off x="11388600" y="8052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32" name="Google Shape;432;g119171a2677_0_163"/>
            <p:cNvCxnSpPr/>
            <p:nvPr/>
          </p:nvCxnSpPr>
          <p:spPr>
            <a:xfrm>
              <a:off x="11541000" y="957675"/>
              <a:ext cx="0" cy="1223100"/>
            </a:xfrm>
            <a:prstGeom prst="straightConnector1">
              <a:avLst/>
            </a:prstGeom>
            <a:noFill/>
            <a:ln cap="flat" cmpd="sng" w="38100">
              <a:solidFill>
                <a:srgbClr val="FFCF00"/>
              </a:solidFill>
              <a:prstDash val="dot"/>
              <a:round/>
              <a:headEnd len="med" w="med" type="none"/>
              <a:tailEnd len="med" w="med" type="none"/>
            </a:ln>
          </p:spPr>
        </p:cxnSp>
        <p:cxnSp>
          <p:nvCxnSpPr>
            <p:cNvPr id="433" name="Google Shape;433;g119171a2677_0_163"/>
            <p:cNvCxnSpPr/>
            <p:nvPr/>
          </p:nvCxnSpPr>
          <p:spPr>
            <a:xfrm>
              <a:off x="11693400" y="1110075"/>
              <a:ext cx="0" cy="1223100"/>
            </a:xfrm>
            <a:prstGeom prst="straightConnector1">
              <a:avLst/>
            </a:prstGeom>
            <a:noFill/>
            <a:ln cap="flat" cmpd="sng" w="38100">
              <a:solidFill>
                <a:srgbClr val="FFCF00"/>
              </a:solidFill>
              <a:prstDash val="dot"/>
              <a:round/>
              <a:headEnd len="med" w="med" type="none"/>
              <a:tailEnd len="med" w="med" type="none"/>
            </a:ln>
          </p:spPr>
        </p:cxnSp>
      </p:grpSp>
      <p:sp>
        <p:nvSpPr>
          <p:cNvPr id="434" name="Google Shape;434;g119171a2677_0_163"/>
          <p:cNvSpPr txBox="1"/>
          <p:nvPr>
            <p:ph idx="12" type="sldNum"/>
          </p:nvPr>
        </p:nvSpPr>
        <p:spPr>
          <a:xfrm>
            <a:off x="9028889" y="6152069"/>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D" sz="1400">
                <a:solidFill>
                  <a:srgbClr val="FFCF00"/>
                </a:solidFill>
                <a:latin typeface="Roboto Black"/>
                <a:ea typeface="Roboto Black"/>
                <a:cs typeface="Roboto Black"/>
                <a:sym typeface="Roboto Black"/>
              </a:rPr>
              <a:t>0</a:t>
            </a:r>
            <a:fld id="{00000000-1234-1234-1234-123412341234}" type="slidenum">
              <a:rPr lang="en-ID" sz="1400">
                <a:solidFill>
                  <a:srgbClr val="FFCF00"/>
                </a:solidFill>
                <a:latin typeface="Roboto Black"/>
                <a:ea typeface="Roboto Black"/>
                <a:cs typeface="Roboto Black"/>
                <a:sym typeface="Roboto Black"/>
              </a:rPr>
              <a:t>‹#›</a:t>
            </a:fld>
            <a:r>
              <a:rPr lang="en-ID" sz="1400">
                <a:solidFill>
                  <a:srgbClr val="FFCF00"/>
                </a:solidFill>
                <a:latin typeface="Roboto Black"/>
                <a:ea typeface="Roboto Black"/>
                <a:cs typeface="Roboto Black"/>
                <a:sym typeface="Roboto Black"/>
              </a:rPr>
              <a:t>.</a:t>
            </a:r>
            <a:endParaRPr>
              <a:latin typeface="Roboto Black"/>
              <a:ea typeface="Roboto Black"/>
              <a:cs typeface="Roboto Black"/>
              <a:sym typeface="Roboto Black"/>
            </a:endParaRPr>
          </a:p>
        </p:txBody>
      </p:sp>
      <p:sp>
        <p:nvSpPr>
          <p:cNvPr id="435" name="Google Shape;435;g119171a2677_0_163"/>
          <p:cNvSpPr txBox="1"/>
          <p:nvPr>
            <p:ph idx="1" type="body"/>
          </p:nvPr>
        </p:nvSpPr>
        <p:spPr>
          <a:xfrm>
            <a:off x="6267425" y="2293425"/>
            <a:ext cx="5037300" cy="3844200"/>
          </a:xfrm>
          <a:prstGeom prst="rect">
            <a:avLst/>
          </a:prstGeom>
          <a:noFill/>
          <a:ln>
            <a:noFill/>
          </a:ln>
        </p:spPr>
        <p:txBody>
          <a:bodyPr anchorCtr="0" anchor="t" bIns="45700" lIns="91425" spcFirstLastPara="1" rIns="91425" wrap="square" tIns="45700">
            <a:normAutofit/>
          </a:bodyPr>
          <a:lstStyle/>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Transitions between individual and group navigation might not be as smooth depending on the distance between the users</a:t>
            </a:r>
            <a:endParaRPr sz="1400">
              <a:solidFill>
                <a:srgbClr val="FF0000"/>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Certain formation adjustments may be impossible to specify</a:t>
            </a:r>
            <a:endParaRPr sz="1400">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ID" sz="1400">
                <a:solidFill>
                  <a:schemeClr val="lt1"/>
                </a:solidFill>
                <a:latin typeface="Roboto"/>
                <a:ea typeface="Roboto"/>
                <a:cs typeface="Roboto"/>
                <a:sym typeface="Roboto"/>
              </a:rPr>
              <a:t>Selecting the position of passenger with the analog may be quite stressful and time consuming </a:t>
            </a:r>
            <a:endParaRPr sz="1400">
              <a:solidFill>
                <a:schemeClr val="lt1"/>
              </a:solidFill>
              <a:latin typeface="Roboto"/>
              <a:ea typeface="Roboto"/>
              <a:cs typeface="Roboto"/>
              <a:sym typeface="Roboto"/>
            </a:endParaRPr>
          </a:p>
        </p:txBody>
      </p:sp>
      <p:grpSp>
        <p:nvGrpSpPr>
          <p:cNvPr id="436" name="Google Shape;436;g119171a2677_0_163"/>
          <p:cNvGrpSpPr/>
          <p:nvPr/>
        </p:nvGrpSpPr>
        <p:grpSpPr>
          <a:xfrm>
            <a:off x="735600" y="6149975"/>
            <a:ext cx="8677050" cy="369300"/>
            <a:chOff x="735600" y="6149975"/>
            <a:chExt cx="8677050" cy="369300"/>
          </a:xfrm>
        </p:grpSpPr>
        <p:sp>
          <p:nvSpPr>
            <p:cNvPr id="437" name="Google Shape;437;g119171a2677_0_163"/>
            <p:cNvSpPr txBox="1"/>
            <p:nvPr/>
          </p:nvSpPr>
          <p:spPr>
            <a:xfrm>
              <a:off x="2779350" y="6165288"/>
              <a:ext cx="6633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D" sz="1000">
                  <a:solidFill>
                    <a:schemeClr val="lt1"/>
                  </a:solidFill>
                  <a:latin typeface="Roboto"/>
                  <a:ea typeface="Roboto"/>
                  <a:cs typeface="Roboto"/>
                  <a:sym typeface="Roboto"/>
                </a:rPr>
                <a:t>Muhammad Rizky Maulana Risman | 123437 - Pramoch Viriyathomrongul | </a:t>
              </a:r>
              <a:r>
                <a:rPr lang="en-ID" sz="1000">
                  <a:solidFill>
                    <a:schemeClr val="lt1"/>
                  </a:solidFill>
                  <a:latin typeface="Roboto"/>
                  <a:ea typeface="Roboto"/>
                  <a:cs typeface="Roboto"/>
                  <a:sym typeface="Roboto"/>
                </a:rPr>
                <a:t>124244</a:t>
              </a:r>
              <a:endParaRPr sz="1000">
                <a:solidFill>
                  <a:schemeClr val="lt1"/>
                </a:solidFill>
                <a:latin typeface="Roboto"/>
                <a:ea typeface="Roboto"/>
                <a:cs typeface="Roboto"/>
                <a:sym typeface="Roboto"/>
              </a:endParaRPr>
            </a:p>
          </p:txBody>
        </p:sp>
        <p:sp>
          <p:nvSpPr>
            <p:cNvPr id="438" name="Google Shape;438;g119171a2677_0_163"/>
            <p:cNvSpPr txBox="1"/>
            <p:nvPr/>
          </p:nvSpPr>
          <p:spPr>
            <a:xfrm>
              <a:off x="735600" y="6149975"/>
              <a:ext cx="25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1200">
                  <a:solidFill>
                    <a:schemeClr val="lt1"/>
                  </a:solidFill>
                  <a:latin typeface="Roboto"/>
                  <a:ea typeface="Roboto"/>
                  <a:cs typeface="Roboto"/>
                  <a:sym typeface="Roboto"/>
                </a:rPr>
                <a:t>Bauhaus-Universität Weimar</a:t>
              </a:r>
              <a:endParaRPr sz="1200">
                <a:solidFill>
                  <a:schemeClr val="lt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2022-03-11T00:38:51Z</dcterms:created>
  <dc:creator>Rizky Risman</dc:creator>
</cp:coreProperties>
</file>