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818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1" roundtripDataSignature="AMtx7mhUNLNuCuFFSdvy5WBqfvPq2h/Z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429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/>
          <p:nvPr>
            <p:ph idx="2" type="sldImg"/>
          </p:nvPr>
        </p:nvSpPr>
        <p:spPr>
          <a:xfrm>
            <a:off x="342900" y="696913"/>
            <a:ext cx="6196013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400"/>
          </a:p>
        </p:txBody>
      </p:sp>
      <p:sp>
        <p:nvSpPr>
          <p:cNvPr id="24" name="Google Shape;24;p1:notes"/>
          <p:cNvSpPr txBox="1"/>
          <p:nvPr>
            <p:ph idx="12" type="sldNum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fbe9a60069_0_9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g1fbe9a60069_0_9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b="1" sz="1400"/>
          </a:p>
        </p:txBody>
      </p:sp>
      <p:sp>
        <p:nvSpPr>
          <p:cNvPr id="31" name="Google Shape;31;g1fbe9a60069_0_9:notes"/>
          <p:cNvSpPr txBox="1"/>
          <p:nvPr>
            <p:ph idx="12" type="sldNum"/>
          </p:nvPr>
        </p:nvSpPr>
        <p:spPr>
          <a:xfrm>
            <a:off x="3898102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fbe9a60069_0_3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1fbe9a60069_0_3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43" name="Google Shape;43;g1fbe9a60069_0_3:notes"/>
          <p:cNvSpPr txBox="1"/>
          <p:nvPr>
            <p:ph idx="12" type="sldNum"/>
          </p:nvPr>
        </p:nvSpPr>
        <p:spPr>
          <a:xfrm>
            <a:off x="3898102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fbe9a60069_0_21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1fbe9a60069_0_21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g1fbe9a60069_0_21:notes"/>
          <p:cNvSpPr txBox="1"/>
          <p:nvPr>
            <p:ph idx="12" type="sldNum"/>
          </p:nvPr>
        </p:nvSpPr>
        <p:spPr>
          <a:xfrm>
            <a:off x="3898102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be9a60069_0_27:notes"/>
          <p:cNvSpPr/>
          <p:nvPr>
            <p:ph idx="2" type="sldImg"/>
          </p:nvPr>
        </p:nvSpPr>
        <p:spPr>
          <a:xfrm>
            <a:off x="342900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fbe9a60069_0_27:notes"/>
          <p:cNvSpPr txBox="1"/>
          <p:nvPr>
            <p:ph idx="1" type="body"/>
          </p:nvPr>
        </p:nvSpPr>
        <p:spPr>
          <a:xfrm>
            <a:off x="688182" y="4415790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87" name="Google Shape;87;g1fbe9a60069_0_27:notes"/>
          <p:cNvSpPr txBox="1"/>
          <p:nvPr>
            <p:ph idx="12" type="sldNum"/>
          </p:nvPr>
        </p:nvSpPr>
        <p:spPr>
          <a:xfrm>
            <a:off x="3898102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1142913"/>
            <a:ext cx="7772400" cy="996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189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0061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685800" y="3232311"/>
            <a:ext cx="7772400" cy="34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24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92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49140"/>
            <a:ext cx="2985732" cy="5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showMasterSp="0">
  <p:cSld name="Titel und Inhal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179512" y="90119"/>
            <a:ext cx="8784976" cy="45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189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0061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179512" y="915566"/>
            <a:ext cx="8784976" cy="3546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189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18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20272" y="4720736"/>
            <a:ext cx="2123728" cy="42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83568" y="4655494"/>
            <a:ext cx="5832648" cy="459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0" y="4802982"/>
            <a:ext cx="683568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134144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finos.org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lloytools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hyperlink" Target="http://www.flaticon.com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/>
        </p:nvSpPr>
        <p:spPr>
          <a:xfrm>
            <a:off x="0" y="1834833"/>
            <a:ext cx="91440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189"/>
                </a:solidFill>
                <a:latin typeface="Calibri"/>
                <a:ea typeface="Calibri"/>
                <a:cs typeface="Calibri"/>
                <a:sym typeface="Calibri"/>
              </a:rPr>
              <a:t>Development of Alloy interactive teaching materials</a:t>
            </a:r>
            <a:endParaRPr b="0" i="0" sz="2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0" y="2571863"/>
            <a:ext cx="9144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Formal Methods for Software Engineering (WS 22/23)</a:t>
            </a:r>
            <a:endParaRPr b="0" i="0" sz="1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Pramoch Viriyathomrongul, 124244</a:t>
            </a:r>
            <a:endParaRPr b="0" i="0" sz="1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Harshadeep Gelli, 124303</a:t>
            </a:r>
            <a:endParaRPr b="0" i="0" sz="1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fbe9a60069_0_9"/>
          <p:cNvSpPr txBox="1"/>
          <p:nvPr>
            <p:ph idx="12" type="sldNum"/>
          </p:nvPr>
        </p:nvSpPr>
        <p:spPr>
          <a:xfrm>
            <a:off x="0" y="4802982"/>
            <a:ext cx="683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g1fbe9a60069_0_9"/>
          <p:cNvSpPr txBox="1"/>
          <p:nvPr/>
        </p:nvSpPr>
        <p:spPr>
          <a:xfrm>
            <a:off x="217550" y="210525"/>
            <a:ext cx="7017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189"/>
                </a:solidFill>
                <a:latin typeface="Calibri"/>
                <a:ea typeface="Calibri"/>
                <a:cs typeface="Calibri"/>
                <a:sym typeface="Calibri"/>
              </a:rPr>
              <a:t>Background &amp; Motivation</a:t>
            </a:r>
            <a:endParaRPr b="0" i="0" sz="2800" u="none" cap="none" strike="noStrike">
              <a:solidFill>
                <a:srgbClr val="0061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g1fbe9a60069_0_9"/>
          <p:cNvSpPr txBox="1"/>
          <p:nvPr/>
        </p:nvSpPr>
        <p:spPr>
          <a:xfrm>
            <a:off x="392450" y="4835700"/>
            <a:ext cx="152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reference: </a:t>
            </a:r>
            <a:r>
              <a:rPr b="0" i="0" lang="en-US" sz="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www.finos.org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g1fbe9a60069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850" y="1131188"/>
            <a:ext cx="4264151" cy="336971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1fbe9a60069_0_9"/>
          <p:cNvSpPr txBox="1"/>
          <p:nvPr/>
        </p:nvSpPr>
        <p:spPr>
          <a:xfrm>
            <a:off x="5965400" y="1564250"/>
            <a:ext cx="23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fbe9a60069_0_9"/>
          <p:cNvSpPr txBox="1"/>
          <p:nvPr/>
        </p:nvSpPr>
        <p:spPr>
          <a:xfrm>
            <a:off x="4577900" y="1511225"/>
            <a:ext cx="458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fbe9a60069_0_9"/>
          <p:cNvSpPr txBox="1"/>
          <p:nvPr/>
        </p:nvSpPr>
        <p:spPr>
          <a:xfrm>
            <a:off x="4659725" y="1023025"/>
            <a:ext cx="4686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Alloy is a modeling language based on first-order logic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structure/behavior of software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in several applications including designing,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verifying and simulating software system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❏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</a:t>
            </a:r>
            <a:r>
              <a:rPr b="1" i="0" lang="en-US" sz="14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steep learning curve for beginner user</a:t>
            </a:r>
            <a:endParaRPr b="1" i="0" sz="14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aim to </a:t>
            </a:r>
            <a:r>
              <a:rPr b="1" i="0" lang="en-US" sz="14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develop interactive console application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learning Alloy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language fundamentals (unit lesson)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interactive exercise with informative feedback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and continue lesson at own pace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fbe9a60069_0_3"/>
          <p:cNvSpPr txBox="1"/>
          <p:nvPr>
            <p:ph idx="12" type="sldNum"/>
          </p:nvPr>
        </p:nvSpPr>
        <p:spPr>
          <a:xfrm>
            <a:off x="0" y="4802982"/>
            <a:ext cx="683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g1fbe9a60069_0_3"/>
          <p:cNvSpPr txBox="1"/>
          <p:nvPr/>
        </p:nvSpPr>
        <p:spPr>
          <a:xfrm>
            <a:off x="217550" y="210525"/>
            <a:ext cx="7017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189"/>
                </a:solidFill>
                <a:latin typeface="Calibri"/>
                <a:ea typeface="Calibri"/>
                <a:cs typeface="Calibri"/>
                <a:sym typeface="Calibri"/>
              </a:rPr>
              <a:t>Challenge Aspect</a:t>
            </a:r>
            <a:endParaRPr b="0" i="0" sz="2800" u="none" cap="none" strike="noStrike">
              <a:solidFill>
                <a:srgbClr val="0061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g1fbe9a60069_0_3"/>
          <p:cNvSpPr txBox="1"/>
          <p:nvPr/>
        </p:nvSpPr>
        <p:spPr>
          <a:xfrm>
            <a:off x="217550" y="1146825"/>
            <a:ext cx="8511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up with efficient lessons and exercises for Alloy language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Signature, Relation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Fact, Function, Predicate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type of operators, Quantifier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correct solutions and informative output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the Alloy API library to analyze against user input and provide informative text along with graphical instances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run with reasonable performance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add or expand new Alloy lesson in the future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1fbe9a60069_0_3"/>
          <p:cNvSpPr txBox="1"/>
          <p:nvPr/>
        </p:nvSpPr>
        <p:spPr>
          <a:xfrm>
            <a:off x="392850" y="4835700"/>
            <a:ext cx="447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alloy library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www.alloytools.org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fbe9a60069_0_21"/>
          <p:cNvSpPr txBox="1"/>
          <p:nvPr>
            <p:ph idx="12" type="sldNum"/>
          </p:nvPr>
        </p:nvSpPr>
        <p:spPr>
          <a:xfrm>
            <a:off x="0" y="4802982"/>
            <a:ext cx="683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g1fbe9a60069_0_21"/>
          <p:cNvSpPr txBox="1"/>
          <p:nvPr/>
        </p:nvSpPr>
        <p:spPr>
          <a:xfrm>
            <a:off x="217550" y="210525"/>
            <a:ext cx="333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189"/>
                </a:solidFill>
                <a:latin typeface="Calibri"/>
                <a:ea typeface="Calibri"/>
                <a:cs typeface="Calibri"/>
                <a:sym typeface="Calibri"/>
              </a:rPr>
              <a:t>Application Intuition</a:t>
            </a:r>
            <a:endParaRPr b="0" i="0" sz="2800" u="none" cap="none" strike="noStrike">
              <a:solidFill>
                <a:srgbClr val="0061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1fbe9a60069_0_21"/>
          <p:cNvSpPr txBox="1"/>
          <p:nvPr/>
        </p:nvSpPr>
        <p:spPr>
          <a:xfrm>
            <a:off x="217550" y="1146825"/>
            <a:ext cx="209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Flow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❏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Alloy Analyzer Flow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57;g1fbe9a60069_0_21"/>
          <p:cNvCxnSpPr/>
          <p:nvPr/>
        </p:nvCxnSpPr>
        <p:spPr>
          <a:xfrm rot="10800000">
            <a:off x="2160313" y="2183025"/>
            <a:ext cx="1029000" cy="4800"/>
          </a:xfrm>
          <a:prstGeom prst="straightConnector1">
            <a:avLst/>
          </a:prstGeom>
          <a:noFill/>
          <a:ln cap="flat" cmpd="sng" w="9525">
            <a:solidFill>
              <a:srgbClr val="FF69B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1fbe9a60069_0_21"/>
          <p:cNvSpPr txBox="1"/>
          <p:nvPr/>
        </p:nvSpPr>
        <p:spPr>
          <a:xfrm flipH="1">
            <a:off x="1720075" y="1599325"/>
            <a:ext cx="190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select lesson</a:t>
            </a:r>
            <a:endParaRPr b="0" i="0" sz="10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g1fbe9a60069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0925" y="3361925"/>
            <a:ext cx="683700" cy="6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1fbe9a60069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3875" y="1608087"/>
            <a:ext cx="793725" cy="7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1fbe9a60069_0_21"/>
          <p:cNvSpPr txBox="1"/>
          <p:nvPr/>
        </p:nvSpPr>
        <p:spPr>
          <a:xfrm flipH="1">
            <a:off x="3652975" y="2332450"/>
            <a:ext cx="12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Alloy Teaching App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1fbe9a60069_0_21"/>
          <p:cNvSpPr txBox="1"/>
          <p:nvPr/>
        </p:nvSpPr>
        <p:spPr>
          <a:xfrm>
            <a:off x="399175" y="4823075"/>
            <a:ext cx="447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icon reference: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www.flaticon.com</a:t>
            </a:r>
            <a:r>
              <a:rPr b="0" i="0" lang="en-US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1fbe9a60069_0_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4624" y="1608073"/>
            <a:ext cx="656300" cy="6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1fbe9a60069_0_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6850" y="1714250"/>
            <a:ext cx="656300" cy="6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fbe9a60069_0_21"/>
          <p:cNvSpPr txBox="1"/>
          <p:nvPr/>
        </p:nvSpPr>
        <p:spPr>
          <a:xfrm flipH="1">
            <a:off x="1014200" y="2369900"/>
            <a:ext cx="50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1fbe9a60069_0_21"/>
          <p:cNvSpPr txBox="1"/>
          <p:nvPr/>
        </p:nvSpPr>
        <p:spPr>
          <a:xfrm flipH="1">
            <a:off x="6831525" y="2263725"/>
            <a:ext cx="122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Lesson Resources</a:t>
            </a:r>
            <a:endParaRPr b="1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(explanation, example, exercise)</a:t>
            </a:r>
            <a:endParaRPr b="1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g1fbe9a60069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0387" y="3494987"/>
            <a:ext cx="793725" cy="7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fbe9a60069_0_21"/>
          <p:cNvSpPr txBox="1"/>
          <p:nvPr/>
        </p:nvSpPr>
        <p:spPr>
          <a:xfrm flipH="1">
            <a:off x="3619488" y="4219350"/>
            <a:ext cx="12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Alloy Teaching App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1fbe9a60069_0_21"/>
          <p:cNvSpPr txBox="1"/>
          <p:nvPr/>
        </p:nvSpPr>
        <p:spPr>
          <a:xfrm flipH="1">
            <a:off x="6904525" y="4099875"/>
            <a:ext cx="122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Alloy Tool API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g1fbe9a60069_0_21"/>
          <p:cNvCxnSpPr/>
          <p:nvPr/>
        </p:nvCxnSpPr>
        <p:spPr>
          <a:xfrm>
            <a:off x="2139921" y="1934413"/>
            <a:ext cx="1069800" cy="3600"/>
          </a:xfrm>
          <a:prstGeom prst="straightConnector1">
            <a:avLst/>
          </a:prstGeom>
          <a:noFill/>
          <a:ln cap="flat" cmpd="sng" w="9525">
            <a:solidFill>
              <a:srgbClr val="FF69B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71" name="Google Shape;71;g1fbe9a60069_0_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6850" y="3563700"/>
            <a:ext cx="656300" cy="6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fbe9a60069_0_21"/>
          <p:cNvSpPr txBox="1"/>
          <p:nvPr/>
        </p:nvSpPr>
        <p:spPr>
          <a:xfrm flipH="1">
            <a:off x="1014200" y="4219350"/>
            <a:ext cx="50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fbe9a60069_0_21"/>
          <p:cNvSpPr txBox="1"/>
          <p:nvPr/>
        </p:nvSpPr>
        <p:spPr>
          <a:xfrm flipH="1">
            <a:off x="1666075" y="2183025"/>
            <a:ext cx="20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present lesson</a:t>
            </a:r>
            <a:endParaRPr b="0" i="0" sz="10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0" i="0" sz="10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save resource files</a:t>
            </a:r>
            <a:endParaRPr b="0" i="0" sz="10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1fbe9a60069_0_21"/>
          <p:cNvCxnSpPr/>
          <p:nvPr/>
        </p:nvCxnSpPr>
        <p:spPr>
          <a:xfrm>
            <a:off x="5336208" y="1901950"/>
            <a:ext cx="1069800" cy="3600"/>
          </a:xfrm>
          <a:prstGeom prst="straightConnector1">
            <a:avLst/>
          </a:prstGeom>
          <a:noFill/>
          <a:ln cap="flat" cmpd="sng" w="9525">
            <a:solidFill>
              <a:srgbClr val="FF69B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" name="Google Shape;75;g1fbe9a60069_0_21"/>
          <p:cNvCxnSpPr/>
          <p:nvPr/>
        </p:nvCxnSpPr>
        <p:spPr>
          <a:xfrm rot="10800000">
            <a:off x="5356600" y="2178038"/>
            <a:ext cx="1029000" cy="4800"/>
          </a:xfrm>
          <a:prstGeom prst="straightConnector1">
            <a:avLst/>
          </a:prstGeom>
          <a:noFill/>
          <a:ln cap="flat" cmpd="sng" w="9525">
            <a:solidFill>
              <a:srgbClr val="FF69B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" name="Google Shape;76;g1fbe9a60069_0_21"/>
          <p:cNvCxnSpPr/>
          <p:nvPr/>
        </p:nvCxnSpPr>
        <p:spPr>
          <a:xfrm>
            <a:off x="5312633" y="3751400"/>
            <a:ext cx="1069800" cy="3600"/>
          </a:xfrm>
          <a:prstGeom prst="straightConnector1">
            <a:avLst/>
          </a:prstGeom>
          <a:noFill/>
          <a:ln cap="flat" cmpd="sng" w="9525">
            <a:solidFill>
              <a:srgbClr val="FF69B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" name="Google Shape;77;g1fbe9a60069_0_21"/>
          <p:cNvCxnSpPr/>
          <p:nvPr/>
        </p:nvCxnSpPr>
        <p:spPr>
          <a:xfrm rot="10800000">
            <a:off x="5333025" y="4027488"/>
            <a:ext cx="1029000" cy="4800"/>
          </a:xfrm>
          <a:prstGeom prst="straightConnector1">
            <a:avLst/>
          </a:prstGeom>
          <a:noFill/>
          <a:ln cap="flat" cmpd="sng" w="9525">
            <a:solidFill>
              <a:srgbClr val="FF69B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g1fbe9a60069_0_21"/>
          <p:cNvCxnSpPr/>
          <p:nvPr/>
        </p:nvCxnSpPr>
        <p:spPr>
          <a:xfrm>
            <a:off x="2161871" y="3711350"/>
            <a:ext cx="1069800" cy="3600"/>
          </a:xfrm>
          <a:prstGeom prst="straightConnector1">
            <a:avLst/>
          </a:prstGeom>
          <a:noFill/>
          <a:ln cap="flat" cmpd="sng" w="9525">
            <a:solidFill>
              <a:srgbClr val="FF69B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g1fbe9a60069_0_21"/>
          <p:cNvCxnSpPr/>
          <p:nvPr/>
        </p:nvCxnSpPr>
        <p:spPr>
          <a:xfrm rot="10800000">
            <a:off x="2182263" y="3987438"/>
            <a:ext cx="1029000" cy="4800"/>
          </a:xfrm>
          <a:prstGeom prst="straightConnector1">
            <a:avLst/>
          </a:prstGeom>
          <a:noFill/>
          <a:ln cap="flat" cmpd="sng" w="9525">
            <a:solidFill>
              <a:srgbClr val="FF69B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g1fbe9a60069_0_21"/>
          <p:cNvSpPr txBox="1"/>
          <p:nvPr/>
        </p:nvSpPr>
        <p:spPr>
          <a:xfrm flipH="1">
            <a:off x="4831900" y="1566850"/>
            <a:ext cx="209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fetch resources</a:t>
            </a:r>
            <a:endParaRPr b="0" i="0" sz="10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fbe9a60069_0_21"/>
          <p:cNvSpPr txBox="1"/>
          <p:nvPr/>
        </p:nvSpPr>
        <p:spPr>
          <a:xfrm flipH="1">
            <a:off x="1742013" y="3361925"/>
            <a:ext cx="190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submit Alloy model</a:t>
            </a:r>
            <a:endParaRPr b="0" i="0" sz="10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fbe9a60069_0_21"/>
          <p:cNvSpPr txBox="1"/>
          <p:nvPr/>
        </p:nvSpPr>
        <p:spPr>
          <a:xfrm flipH="1">
            <a:off x="1742000" y="4001625"/>
            <a:ext cx="190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present interactive feedback</a:t>
            </a:r>
            <a:endParaRPr b="0" i="0" sz="10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0" i="0" sz="10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save instance’s information</a:t>
            </a:r>
            <a:endParaRPr b="0" i="0" sz="10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fbe9a60069_0_21"/>
          <p:cNvSpPr txBox="1"/>
          <p:nvPr/>
        </p:nvSpPr>
        <p:spPr>
          <a:xfrm flipH="1">
            <a:off x="4773525" y="3268388"/>
            <a:ext cx="209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69B4"/>
                </a:solidFill>
                <a:latin typeface="Calibri"/>
                <a:ea typeface="Calibri"/>
                <a:cs typeface="Calibri"/>
                <a:sym typeface="Calibri"/>
              </a:rPr>
              <a:t>invoke API to perform several check and analyze the model</a:t>
            </a:r>
            <a:endParaRPr b="0" i="0" sz="1000" u="none" cap="none" strike="noStrike">
              <a:solidFill>
                <a:srgbClr val="FF69B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be9a60069_0_27"/>
          <p:cNvSpPr txBox="1"/>
          <p:nvPr/>
        </p:nvSpPr>
        <p:spPr>
          <a:xfrm>
            <a:off x="0" y="2268146"/>
            <a:ext cx="91440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189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b="0" i="0" sz="28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2013-10-15T11:45:38Z</dcterms:created>
  <dc:creator>lopa1693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