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81800" cy="92964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2D200454-40CA-4A62-9FC3-DE9A4176ACB9}">
      <p15:notesGuideLst>
        <p15:guide id="1" orient="horz" pos="2928">
          <p15:clr>
            <a:srgbClr val="A4A3A4"/>
          </p15:clr>
        </p15:guide>
        <p15:guide id="2" pos="2168">
          <p15:clr>
            <a:srgbClr val="A4A3A4"/>
          </p15:clr>
        </p15:guide>
      </p15:notesGuideLst>
    </p:ext>
    <p:ext uri="http://customooxmlschemas.google.com/">
      <go:slidesCustomData xmlns:go="http://customooxmlschemas.google.com/" r:id="rId38" roundtripDataSignature="AMtx7mj9jpHLPl3mzwnLqeIvtLNJ1BrJ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notesViewPr>
    <p:cSldViewPr snapToGrid="0">
      <p:cViewPr varScale="1">
        <p:scale>
          <a:sx n="100" d="100"/>
          <a:sy n="100" d="100"/>
        </p:scale>
        <p:origin x="0" y="0"/>
      </p:cViewPr>
      <p:guideLst>
        <p:guide pos="2928" orient="horz"/>
        <p:guide pos="216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119" cy="464820"/>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8102" y="0"/>
            <a:ext cx="2982119" cy="464820"/>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42900" y="696913"/>
            <a:ext cx="6196013"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2982119" cy="464820"/>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22ca00ce298_0_18: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g22ca00ce298_0_18: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Greetings everyone once again.</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Today I‘m going to give a talk about everything I have done so far in this project throughout the semester.</a:t>
            </a:r>
            <a:endParaRPr sz="1100">
              <a:latin typeface="Arial"/>
              <a:ea typeface="Arial"/>
              <a:cs typeface="Arial"/>
              <a:sym typeface="Arial"/>
            </a:endParaRPr>
          </a:p>
          <a:p>
            <a:pPr indent="0" lvl="0" marL="0" rtl="0" algn="l">
              <a:lnSpc>
                <a:spcPct val="100000"/>
              </a:lnSpc>
              <a:spcBef>
                <a:spcPts val="1200"/>
              </a:spcBef>
              <a:spcAft>
                <a:spcPts val="1200"/>
              </a:spcAft>
              <a:buSzPts val="1100"/>
              <a:buNone/>
            </a:pPr>
            <a:r>
              <a:rPr lang="en-US" sz="1100">
                <a:latin typeface="Arial"/>
                <a:ea typeface="Arial"/>
                <a:cs typeface="Arial"/>
                <a:sym typeface="Arial"/>
              </a:rPr>
              <a:t>Without further ado, let’s get start</a:t>
            </a:r>
            <a:endParaRPr sz="1100">
              <a:latin typeface="Arial"/>
              <a:ea typeface="Arial"/>
              <a:cs typeface="Arial"/>
              <a:sym typeface="Arial"/>
            </a:endParaRPr>
          </a:p>
        </p:txBody>
      </p:sp>
      <p:sp>
        <p:nvSpPr>
          <p:cNvPr id="36" name="Google Shape;36;g22ca00ce298_0_18: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ca00ce298_0_105: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2ca00ce298_0_105: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Coming to most recent work which is Elasticsearch migration</a:t>
            </a:r>
            <a:endParaRPr sz="1100">
              <a:latin typeface="Arial"/>
              <a:ea typeface="Arial"/>
              <a:cs typeface="Arial"/>
              <a:sym typeface="Arial"/>
            </a:endParaRPr>
          </a:p>
        </p:txBody>
      </p:sp>
      <p:sp>
        <p:nvSpPr>
          <p:cNvPr id="106" name="Google Shape;106;g22ca00ce298_0_105: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ca00ce298_0_162: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22ca00ce298_0_162: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The following are the steps I plan and execute in this investigation. (note that I do this POC on my own laptop)</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As a prerequisite to this POC, I must install Elasticsearch and Kibana applications on my local machine, and set them up to communicate with each other.</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The initial step is to convert documents in Lucene files to Elasticsearch index format. This step will demonstrate the compatibility of our data with new search engines.</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Then, I create an elasticsearch index and insert all converted documents (in the previous step) into the elasticsearch. This step will reflect the methodology when it comes to migrating indexing process of args framework</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Lastly, I have to verify the integrity after inserting all converted documents into new search engine, either by run full text queries or visualize document in Kibana. This step will reflect the methodology when it comes to migrating retrieval process of args framework</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After this overview slide, I will discuss in more detai in each step  how I achieved that.</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p:txBody>
      </p:sp>
      <p:sp>
        <p:nvSpPr>
          <p:cNvPr id="113" name="Google Shape;113;g22ca00ce298_0_162: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d08646e5a_0_50: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2d08646e5a_0_50: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To convert our existing Lucene file to elasticsearch index, we must first write a script. The script needs to utilize Lucene API to read all Lucene files and extract all documents from them.</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Note that since we used the old Lucene API version to create these index files, we also need to use a similar version when attempting to extract the documents.</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However, since I was doing only POC work I used small index files from pactice task as an example, and I used Luke to extract all documents. (to save my time and get everything up to speed)</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So basically, Luke was an open source tool used to inspect, search, and maintain Lucene indexes.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From now on, I will also attach important links at the bottom of every slide so you can refer to them later on.</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p:txBody>
      </p:sp>
      <p:sp>
        <p:nvSpPr>
          <p:cNvPr id="122" name="Google Shape;122;g22d08646e5a_0_50: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d08646e5a_0_40: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2d08646e5a_0_40: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Once we retrieve all documents from our index file, we need to convert them into JSON format which is compatible with the elasticsearch index.</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Luckily, our existing index are already stored as JSON text. This means we don’t need to do any additional pre processing of the JSON document very much, like creating JSON objects and manually mapping each field value in the document to JSON object (โชว์ภาพหน้าเก่า)</a:t>
            </a:r>
            <a:endParaRPr sz="1100">
              <a:latin typeface="Arial"/>
              <a:ea typeface="Arial"/>
              <a:cs typeface="Arial"/>
              <a:sym typeface="Arial"/>
            </a:endParaRPr>
          </a:p>
          <a:p>
            <a:pPr indent="0" lvl="0" marL="0" rtl="0" algn="l">
              <a:lnSpc>
                <a:spcPct val="100000"/>
              </a:lnSpc>
              <a:spcBef>
                <a:spcPts val="1200"/>
              </a:spcBef>
              <a:spcAft>
                <a:spcPts val="1200"/>
              </a:spcAft>
              <a:buClr>
                <a:schemeClr val="dk1"/>
              </a:buClr>
              <a:buSzPts val="1100"/>
              <a:buFont typeface="Arial"/>
              <a:buNone/>
            </a:pPr>
            <a:r>
              <a:rPr lang="en-US" sz="1100">
                <a:latin typeface="Arial"/>
                <a:ea typeface="Arial"/>
                <a:cs typeface="Arial"/>
                <a:sym typeface="Arial"/>
              </a:rPr>
              <a:t>Then I saved all JSON documents as one JSON file, ready for the next step.</a:t>
            </a:r>
            <a:endParaRPr sz="1100">
              <a:latin typeface="Arial"/>
              <a:ea typeface="Arial"/>
              <a:cs typeface="Arial"/>
              <a:sym typeface="Arial"/>
            </a:endParaRPr>
          </a:p>
        </p:txBody>
      </p:sp>
      <p:sp>
        <p:nvSpPr>
          <p:cNvPr id="132" name="Google Shape;132;g22d08646e5a_0_40: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d08646e5a_0_62: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2d08646e5a_0_62: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The next step is to create Elasticsearch index before inserting our converted document into it.</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b="1" lang="en-US" sz="1100">
                <a:latin typeface="Arial"/>
                <a:ea typeface="Arial"/>
                <a:cs typeface="Arial"/>
                <a:sym typeface="Arial"/>
              </a:rPr>
              <a:t>Note that </a:t>
            </a:r>
            <a:r>
              <a:rPr lang="en-US" sz="1100">
                <a:latin typeface="Arial"/>
                <a:ea typeface="Arial"/>
                <a:cs typeface="Arial"/>
                <a:sym typeface="Arial"/>
              </a:rPr>
              <a:t>we have several ways to communicate with elasticsearch server. For example, we write code in different programming languages to connect to elasticsearch, or use curl command to do simple http requests to elasticsearch, or in this image I used console dev tool in Kibana application to write any query request to the Elasticsearch API.</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b="1" lang="en-US" sz="1100">
                <a:latin typeface="Arial"/>
                <a:ea typeface="Arial"/>
                <a:cs typeface="Arial"/>
                <a:sym typeface="Arial"/>
              </a:rPr>
              <a:t>Come back to create an index topic.</a:t>
            </a:r>
            <a:r>
              <a:rPr lang="en-US" sz="1100">
                <a:latin typeface="Arial"/>
                <a:ea typeface="Arial"/>
                <a:cs typeface="Arial"/>
                <a:sym typeface="Arial"/>
              </a:rPr>
              <a:t> As you can see on the left window I show 2 queries to create index, the above query is to create index without define any field name and fied type.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This is called default dynamic mapping. So whenever we insert new documents to arg-index-poc in this case, by default Elasticsearch will detect the field name and field type, then automatically create index mapping if we didn't define one. Therefore, we have the advantage of being able to add new fields in a convenient and flexible manner. However, it can impact indexing performance, especially when there are already many fields in document, or introduce mapping field conflict scenario or auto mapping field to unwanted type.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The second query illustrates the manual way to define mapping by ourselves like in this example I map ‘conclusion’ to text type and keyword type and I map ‘context’ to boolean type.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As for the POC, I'm just going with dynamic mapping since our document already contains a lot of fields, which is a lot of overhead and time-consuming to do tedious mapping work.</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1200"/>
              </a:spcBef>
              <a:spcAft>
                <a:spcPts val="1200"/>
              </a:spcAft>
              <a:buClr>
                <a:schemeClr val="dk1"/>
              </a:buClr>
              <a:buSzPts val="1100"/>
              <a:buFont typeface="Arial"/>
              <a:buNone/>
            </a:pPr>
            <a:r>
              <a:rPr lang="en-US" sz="1100">
                <a:latin typeface="Arial"/>
                <a:ea typeface="Arial"/>
                <a:cs typeface="Arial"/>
                <a:sym typeface="Arial"/>
              </a:rPr>
              <a:t>And on the right hand side is the response from our query. At the beginning it will show no field mapping information since we didn’t define one.</a:t>
            </a:r>
            <a:endParaRPr sz="1100">
              <a:latin typeface="Arial"/>
              <a:ea typeface="Arial"/>
              <a:cs typeface="Arial"/>
              <a:sym typeface="Arial"/>
            </a:endParaRPr>
          </a:p>
        </p:txBody>
      </p:sp>
      <p:sp>
        <p:nvSpPr>
          <p:cNvPr id="141" name="Google Shape;141;g22d08646e5a_0_62: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2d08646e5a_0_80: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2d08646e5a_0_80: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Once we have index, it’s time to insert our converted documents in to Elasticsearch.</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As I mention before we have several way to communicate with Elasticsearch server and one approach is to communicate via writing script.</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In this screenshot, illustrate how we can index documents using Bulk API via Elasticsearch javascript library.</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So what is the Bulk AP? Bulk api is the way to performs multiple CRUD operation (create, read, update, delete) in a single API call.</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This reduces overhead and can greatly increase indexing speed.</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BTW, </a:t>
            </a:r>
            <a:r>
              <a:rPr lang="en-US" sz="1100">
                <a:latin typeface="Arial"/>
                <a:ea typeface="Arial"/>
                <a:cs typeface="Arial"/>
                <a:sym typeface="Arial"/>
              </a:rPr>
              <a:t>Elasticsearch provide API library in form of several programming language, you can check out it on below link.</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p:txBody>
      </p:sp>
      <p:sp>
        <p:nvSpPr>
          <p:cNvPr id="150" name="Google Shape;150;g22d08646e5a_0_80: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8646e5a_0_90: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22d08646e5a_0_90: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But in my case, instead of writing script, I took another quick approach to index our documents.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Which is using curl command to send JSON documents to Bulk API.</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As you can see on the bottom of screenshot, I write curl command to connect to Elasticsearch address, specify specific index name and attach my JSON file.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My JSON file contains our converted argument documents in the above section of screenshot.</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But before we send the JSON file through Bulk API , we really need to make sure it is written in correct synopsis like in this screenshot.I put index syntax and specify id for each document.</a:t>
            </a:r>
            <a:endParaRPr sz="1100">
              <a:latin typeface="Arial"/>
              <a:ea typeface="Arial"/>
              <a:cs typeface="Arial"/>
              <a:sym typeface="Arial"/>
            </a:endParaRPr>
          </a:p>
        </p:txBody>
      </p:sp>
      <p:sp>
        <p:nvSpPr>
          <p:cNvPr id="160" name="Google Shape;160;g22d08646e5a_0_90: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d08646e5a_0_103: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2d08646e5a_0_103: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The last part of this POC is to verify integrity of our migration.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So first, if you remembered in one of my previous slide, when we create “args_index_poc”, we don’t have any field mapping information. (ย้อนกลับไป)</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But once we insert our document through Bulk API and run the mapping query once again, we can see that Elasticsearch </a:t>
            </a:r>
            <a:r>
              <a:rPr lang="en-US" sz="1100">
                <a:latin typeface="Arial"/>
                <a:ea typeface="Arial"/>
                <a:cs typeface="Arial"/>
                <a:sym typeface="Arial"/>
              </a:rPr>
              <a:t>automatically</a:t>
            </a:r>
            <a:r>
              <a:rPr lang="en-US" sz="1100">
                <a:latin typeface="Arial"/>
                <a:ea typeface="Arial"/>
                <a:cs typeface="Arial"/>
                <a:sym typeface="Arial"/>
              </a:rPr>
              <a:t> generate </a:t>
            </a:r>
            <a:r>
              <a:rPr b="1" lang="en-US" sz="1100">
                <a:latin typeface="Arial"/>
                <a:ea typeface="Arial"/>
                <a:cs typeface="Arial"/>
                <a:sym typeface="Arial"/>
              </a:rPr>
              <a:t>mapping information</a:t>
            </a:r>
            <a:r>
              <a:rPr lang="en-US" sz="1100">
                <a:latin typeface="Arial"/>
                <a:ea typeface="Arial"/>
                <a:cs typeface="Arial"/>
                <a:sym typeface="Arial"/>
              </a:rPr>
              <a:t> as we want on the right window.</a:t>
            </a:r>
            <a:endParaRPr sz="1100">
              <a:latin typeface="Arial"/>
              <a:ea typeface="Arial"/>
              <a:cs typeface="Arial"/>
              <a:sym typeface="Arial"/>
            </a:endParaRPr>
          </a:p>
        </p:txBody>
      </p:sp>
      <p:sp>
        <p:nvSpPr>
          <p:cNvPr id="169" name="Google Shape;169;g22d08646e5a_0_103: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d08646e5a_0_112: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2d08646e5a_0_112: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Then let’s try to </a:t>
            </a:r>
            <a:r>
              <a:rPr lang="en-US" sz="1100">
                <a:latin typeface="Arial"/>
                <a:ea typeface="Arial"/>
                <a:cs typeface="Arial"/>
                <a:sym typeface="Arial"/>
              </a:rPr>
              <a:t>retrieve</a:t>
            </a:r>
            <a:r>
              <a:rPr lang="en-US" sz="1100">
                <a:latin typeface="Arial"/>
                <a:ea typeface="Arial"/>
                <a:cs typeface="Arial"/>
                <a:sym typeface="Arial"/>
              </a:rPr>
              <a:t> documents from index.</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 run simple search query on the left window and Elasticsearch return the response in the right window.</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 can see exact correct number of documents inside the index.</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And I can see ten sample documents that existing inside my index</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That’s good sign of migration.</a:t>
            </a:r>
            <a:endParaRPr sz="1100">
              <a:latin typeface="Arial"/>
              <a:ea typeface="Arial"/>
              <a:cs typeface="Arial"/>
              <a:sym typeface="Arial"/>
            </a:endParaRPr>
          </a:p>
        </p:txBody>
      </p:sp>
      <p:sp>
        <p:nvSpPr>
          <p:cNvPr id="178" name="Google Shape;178;g22d08646e5a_0_112: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d08646e5a_0_119: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22d08646e5a_0_119: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So then I try to run a full text query by simulating the traditional behavior that usually occurs on args website.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Let say user want to search for “art” term in the searchbox of args website. What happens next is args framework creates Lucene expression that will look like this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It means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Please search for document that might contain “art” term in "conclusion" field and give weight score 0.5</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Do the same for the "premise" field and give the weight 1</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And "sourceText" field with weight 0.2</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At the end make sure that the argument result needs to contain “art” term in the "conclusion" field.</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So in this image, on the left hand side I write the same expression in the form of Elasticsearch query. Same search term, same weight score. Overall, the meanings are exactly the same.</a:t>
            </a:r>
            <a:endParaRPr sz="11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1100">
                <a:latin typeface="Arial"/>
                <a:ea typeface="Arial"/>
                <a:cs typeface="Arial"/>
                <a:sym typeface="Arial"/>
              </a:rPr>
              <a:t>And on the right window, I got documents results which are sort based on boost factor that I provide. (term frequency and inverse document frequency)</a:t>
            </a:r>
            <a:endParaRPr sz="1100">
              <a:latin typeface="Arial"/>
              <a:ea typeface="Arial"/>
              <a:cs typeface="Arial"/>
              <a:sym typeface="Arial"/>
            </a:endParaRPr>
          </a:p>
        </p:txBody>
      </p:sp>
      <p:sp>
        <p:nvSpPr>
          <p:cNvPr id="187" name="Google Shape;187;g22d08646e5a_0_119: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2ca00ce298_0_36: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g22ca00ce298_0_36: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1200"/>
              </a:spcBef>
              <a:spcAft>
                <a:spcPts val="0"/>
              </a:spcAft>
              <a:buNone/>
            </a:pPr>
            <a:r>
              <a:rPr lang="en-US" sz="1100">
                <a:latin typeface="Arial"/>
                <a:ea typeface="Arial"/>
                <a:cs typeface="Arial"/>
                <a:sym typeface="Arial"/>
              </a:rPr>
              <a:t>This is a list of my work from the beginning of the project until recently.</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Every material and implementation code are linked and attached to this page, so you can look later when reviewing my presentation.</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br>
              <a:rPr lang="en-US" sz="1100">
                <a:latin typeface="Arial"/>
                <a:ea typeface="Arial"/>
                <a:cs typeface="Arial"/>
                <a:sym typeface="Arial"/>
              </a:rPr>
            </a:br>
            <a:r>
              <a:rPr lang="en-US" sz="1100">
                <a:latin typeface="Arial"/>
                <a:ea typeface="Arial"/>
                <a:cs typeface="Arial"/>
                <a:sym typeface="Arial"/>
              </a:rPr>
              <a:t>At the beginning of semester, I was assigned to read the research paper regarding building argument search engine and present to our group.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And then we were assigned to complete a practice task to get familiar with args framework.</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From time to time, I also help a colleague with technical code aspects and solve some development issue.</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None/>
            </a:pPr>
            <a:r>
              <a:rPr lang="en-US" sz="1100">
                <a:latin typeface="Arial"/>
                <a:ea typeface="Arial"/>
                <a:cs typeface="Arial"/>
                <a:sym typeface="Arial"/>
              </a:rPr>
              <a:t>My first real accomplishment was implementing argument year filer.</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The second accomplishment was implementing user feedback logging.</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And the most recent one was investigating and prove the concept of migration from Lucene to Elasticsearch.</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So in this presentation, I will give a very small quick recap on feature 1 and 2, since I already present them few times throughout our previous meeting.</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For the last work, I will dig deeper into my experience and explain in more detail.</a:t>
            </a:r>
            <a:endParaRPr sz="1100">
              <a:latin typeface="Arial"/>
              <a:ea typeface="Arial"/>
              <a:cs typeface="Arial"/>
              <a:sym typeface="Arial"/>
            </a:endParaRPr>
          </a:p>
          <a:p>
            <a:pPr indent="0" lvl="0" marL="0" rtl="0" algn="l">
              <a:lnSpc>
                <a:spcPct val="100000"/>
              </a:lnSpc>
              <a:spcBef>
                <a:spcPts val="1200"/>
              </a:spcBef>
              <a:spcAft>
                <a:spcPts val="1200"/>
              </a:spcAft>
              <a:buNone/>
            </a:pPr>
            <a:r>
              <a:t/>
            </a:r>
            <a:endParaRPr sz="1100">
              <a:latin typeface="Arial"/>
              <a:ea typeface="Arial"/>
              <a:cs typeface="Arial"/>
              <a:sym typeface="Arial"/>
            </a:endParaRPr>
          </a:p>
        </p:txBody>
      </p:sp>
      <p:sp>
        <p:nvSpPr>
          <p:cNvPr id="43" name="Google Shape;43;g22ca00ce298_0_36: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d08646e5a_0_131: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2d08646e5a_0_131: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Apart from verifying migration integrity with full text search. We can take advantage of the benefits of Kibana in several ways. One of my favorite feature is Discovering.</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As an example, let say I have questions about data, how many arguments contain particular "publish date" fields, and what the top most value looks like so I can design how filter option look like on args website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By using the discovering feature, we can introspect and search for particular interest in any data stream that Elasticsearch holds on to.</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So in this case, I create a discovery dashboard that can look at documents inside our "args_index_poc" index that we just migrated. Actually, we can quickly go through the interface: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 Any data stream that elasticsearch holds can be selected here.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B. Kibana query - it is a domain language query to search or filtering with particular expressions. Using this example, I try to find only documents that contain the "artful" field with a hold value set to true.</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C. Even 5 years old user that doesn’t have knowledge on Elasticsearch query or Kibana query. They can simply filter the result by selecting a value from a column in the table and it will perform filtering here.</a:t>
            </a:r>
            <a:endParaRPr sz="1100">
              <a:latin typeface="Arial"/>
              <a:ea typeface="Arial"/>
              <a:cs typeface="Arial"/>
              <a:sym typeface="Arial"/>
            </a:endParaRPr>
          </a:p>
          <a:p>
            <a:pPr indent="0" lvl="0" marL="0" rtl="0" algn="l">
              <a:lnSpc>
                <a:spcPct val="100000"/>
              </a:lnSpc>
              <a:spcBef>
                <a:spcPts val="1200"/>
              </a:spcBef>
              <a:spcAft>
                <a:spcPts val="1200"/>
              </a:spcAft>
              <a:buNone/>
            </a:pPr>
            <a:r>
              <a:rPr lang="en-US" sz="1100">
                <a:latin typeface="Arial"/>
                <a:ea typeface="Arial"/>
                <a:cs typeface="Arial"/>
                <a:sym typeface="Arial"/>
              </a:rPr>
              <a:t>D. This panel displays all the fields or structure of our document. We can add any field to the table for easier visibility.</a:t>
            </a:r>
            <a:endParaRPr sz="1100">
              <a:latin typeface="Arial"/>
              <a:ea typeface="Arial"/>
              <a:cs typeface="Arial"/>
              <a:sym typeface="Arial"/>
            </a:endParaRPr>
          </a:p>
        </p:txBody>
      </p:sp>
      <p:sp>
        <p:nvSpPr>
          <p:cNvPr id="196" name="Google Shape;196;g22d08646e5a_0_131: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d08646e5a_0_139: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2d08646e5a_0_139: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Another favourite feature that Kibana offer is dashboard. We can create fancy dashboards to visualize our dataset, understand more about data, or observe any interesting patterns.</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For example in this screenshot, I create dashboards that contain multiple panels that visualize different document fields behavior of our args index.</a:t>
            </a:r>
            <a:endParaRPr sz="1100">
              <a:latin typeface="Arial"/>
              <a:ea typeface="Arial"/>
              <a:cs typeface="Arial"/>
              <a:sym typeface="Arial"/>
            </a:endParaRPr>
          </a:p>
          <a:p>
            <a:pPr indent="-298450" lvl="0" marL="457200" rtl="0" algn="l">
              <a:lnSpc>
                <a:spcPct val="100000"/>
              </a:lnSpc>
              <a:spcBef>
                <a:spcPts val="1200"/>
              </a:spcBef>
              <a:spcAft>
                <a:spcPts val="0"/>
              </a:spcAft>
              <a:buClr>
                <a:schemeClr val="dk1"/>
              </a:buClr>
              <a:buSzPts val="1100"/>
              <a:buChar char="●"/>
            </a:pPr>
            <a:r>
              <a:rPr lang="en-US" sz="1100">
                <a:latin typeface="Arial"/>
                <a:ea typeface="Arial"/>
                <a:cs typeface="Arial"/>
                <a:sym typeface="Arial"/>
              </a:rPr>
              <a:t>In the top left panel, I visualize the number of documents that have a particular "aspect weight" value.</a:t>
            </a:r>
            <a:endParaRPr sz="1100">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Char char="●"/>
            </a:pPr>
            <a:r>
              <a:rPr lang="en-US" sz="1100">
                <a:latin typeface="Arial"/>
                <a:ea typeface="Arial"/>
                <a:cs typeface="Arial"/>
                <a:sym typeface="Arial"/>
              </a:rPr>
              <a:t>In the top right panel, I visualize the top value of the "aspect name” field in this index.</a:t>
            </a:r>
            <a:endParaRPr sz="1100">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Char char="●"/>
            </a:pPr>
            <a:r>
              <a:rPr lang="en-US" sz="1100">
                <a:latin typeface="Arial"/>
                <a:ea typeface="Arial"/>
                <a:cs typeface="Arial"/>
                <a:sym typeface="Arial"/>
              </a:rPr>
              <a:t>Lower left is a heatmap according to the conclusion keyword</a:t>
            </a:r>
            <a:endParaRPr sz="1100">
              <a:latin typeface="Arial"/>
              <a:ea typeface="Arial"/>
              <a:cs typeface="Arial"/>
              <a:sym typeface="Arial"/>
            </a:endParaRPr>
          </a:p>
          <a:p>
            <a:pPr indent="-298450" lvl="0" marL="457200" rtl="0" algn="l">
              <a:lnSpc>
                <a:spcPct val="100000"/>
              </a:lnSpc>
              <a:spcBef>
                <a:spcPts val="0"/>
              </a:spcBef>
              <a:spcAft>
                <a:spcPts val="0"/>
              </a:spcAft>
              <a:buClr>
                <a:schemeClr val="dk1"/>
              </a:buClr>
              <a:buSzPts val="1100"/>
              <a:buChar char="●"/>
            </a:pPr>
            <a:r>
              <a:rPr lang="en-US" sz="1100">
                <a:latin typeface="Arial"/>
                <a:ea typeface="Arial"/>
                <a:cs typeface="Arial"/>
                <a:sym typeface="Arial"/>
              </a:rPr>
              <a:t>And lower right is the value distribution of the "context.artful" field</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100">
                <a:latin typeface="Arial"/>
                <a:ea typeface="Arial"/>
                <a:cs typeface="Arial"/>
                <a:sym typeface="Arial"/>
              </a:rPr>
              <a:t>There are plenty of visualization graphs and endless of settings that we can play around in Kibana’s dashboard.</a:t>
            </a:r>
            <a:endParaRPr sz="11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1200"/>
              </a:spcBef>
              <a:spcAft>
                <a:spcPts val="1200"/>
              </a:spcAft>
              <a:buClr>
                <a:schemeClr val="dk1"/>
              </a:buClr>
              <a:buSzPts val="1100"/>
              <a:buFont typeface="Arial"/>
              <a:buNone/>
            </a:pPr>
            <a:r>
              <a:rPr lang="en-US" sz="1100">
                <a:latin typeface="Arial"/>
                <a:ea typeface="Arial"/>
                <a:cs typeface="Arial"/>
                <a:sym typeface="Arial"/>
              </a:rPr>
              <a:t>And this is the end of my Elasticsearch migration POC. In the next few slides, I will discuss the open questions that Johannas ask few days ago in Discord..</a:t>
            </a:r>
            <a:endParaRPr sz="1100">
              <a:latin typeface="Arial"/>
              <a:ea typeface="Arial"/>
              <a:cs typeface="Arial"/>
              <a:sym typeface="Arial"/>
            </a:endParaRPr>
          </a:p>
        </p:txBody>
      </p:sp>
      <p:sp>
        <p:nvSpPr>
          <p:cNvPr id="205" name="Google Shape;205;g22d08646e5a_0_139: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d765d7a1f_0_0: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2d765d7a1f_0_0: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So the first question is about having open Elasticsearch endpoints that everyone can run and test their own retrieval function.</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create role first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create user and assigned with predefined role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right handside is response example when this user try to perform any write operation to the Elasticsearch</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p:txBody>
      </p:sp>
      <p:sp>
        <p:nvSpPr>
          <p:cNvPr id="214" name="Google Shape;214;g22d765d7a1f_0_0: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2d765d7a1f_0_40: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2d765d7a1f_0_40: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15000"/>
              </a:lnSpc>
              <a:spcBef>
                <a:spcPts val="1200"/>
              </a:spcBef>
              <a:spcAft>
                <a:spcPts val="0"/>
              </a:spcAft>
              <a:buNone/>
            </a:pPr>
            <a:r>
              <a:rPr lang="en-US" sz="1100">
                <a:latin typeface="Arial"/>
                <a:ea typeface="Arial"/>
                <a:cs typeface="Arial"/>
                <a:sym typeface="Arial"/>
              </a:rPr>
              <a:t>The second question is about how to consider multiple indices in the retrieval process.</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rPr lang="en-US" sz="1100">
                <a:latin typeface="Arial"/>
                <a:ea typeface="Arial"/>
                <a:cs typeface="Arial"/>
                <a:sym typeface="Arial"/>
              </a:rPr>
              <a:t>Elasticsearch allows us to query multiple indices simultaneously at the same time.</a:t>
            </a:r>
            <a:endParaRPr sz="1100">
              <a:latin typeface="Arial"/>
              <a:ea typeface="Arial"/>
              <a:cs typeface="Arial"/>
              <a:sym typeface="Arial"/>
            </a:endParaRPr>
          </a:p>
          <a:p>
            <a:pPr indent="0" lvl="0" marL="0" rtl="0" algn="l">
              <a:lnSpc>
                <a:spcPct val="115000"/>
              </a:lnSpc>
              <a:spcBef>
                <a:spcPts val="1200"/>
              </a:spcBef>
              <a:spcAft>
                <a:spcPts val="0"/>
              </a:spcAft>
              <a:buNone/>
            </a:pPr>
            <a:r>
              <a:rPr lang="en-US" sz="1100">
                <a:latin typeface="Arial"/>
                <a:ea typeface="Arial"/>
                <a:cs typeface="Arial"/>
                <a:sym typeface="Arial"/>
              </a:rPr>
              <a:t>As an example, I show how to query the term "art" in our argument index based on a pre-defined weight score while also calculating the weight score based on a userRating field in user feedback index.</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US" sz="1100">
                <a:latin typeface="Arial"/>
                <a:ea typeface="Arial"/>
                <a:cs typeface="Arial"/>
                <a:sym typeface="Arial"/>
              </a:rPr>
              <a:t>อธิบายตามภาพที่ highlight</a:t>
            </a:r>
            <a:endParaRPr sz="1100">
              <a:latin typeface="Arial"/>
              <a:ea typeface="Arial"/>
              <a:cs typeface="Arial"/>
              <a:sym typeface="Arial"/>
            </a:endParaRPr>
          </a:p>
        </p:txBody>
      </p:sp>
      <p:sp>
        <p:nvSpPr>
          <p:cNvPr id="224" name="Google Shape;224;g22d765d7a1f_0_40: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d765d7a1f_0_7: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2d765d7a1f_0_7: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3rd question is to give more detail on how to setup Kibana.</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First we need to generate an enrollment token. It is used to securely establish a trust relationship between Kibana and Elasticsearch.Normally, when we run Elasticsearch for the first time, Elasticsearch automatically generates this token for us. The token will look like this(long string). However, we can create more tokens later as we want by running curl command same as this screenshot or we can execute bat file with correct synopsis argument to obtain enrollment token. More details about generating enrollment tokens can be found in this reference link.</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Next we need to configure Kibana to point to the correct Elasticsearch address. This can be done via a config file which is located as show here.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1100">
                <a:latin typeface="Arial"/>
                <a:ea typeface="Arial"/>
                <a:cs typeface="Arial"/>
                <a:sym typeface="Arial"/>
              </a:rPr>
              <a:t>Following that, when we open Kibana in the browser for the first time, we must input the enrollment token we received from the previous step. Note that even though we have done with enrollment token setup, we still need to authenticate with username and password to use Kibana with a pre-assigned role.</a:t>
            </a:r>
            <a:endParaRPr sz="1100">
              <a:latin typeface="Arial"/>
              <a:ea typeface="Arial"/>
              <a:cs typeface="Arial"/>
              <a:sym typeface="Arial"/>
            </a:endParaRPr>
          </a:p>
        </p:txBody>
      </p:sp>
      <p:sp>
        <p:nvSpPr>
          <p:cNvPr id="234" name="Google Shape;234;g22d765d7a1f_0_7: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2d765d7a1f_0_14: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22d765d7a1f_0_14: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sz="1100">
                <a:latin typeface="Arial"/>
                <a:ea typeface="Arial"/>
                <a:cs typeface="Arial"/>
                <a:sym typeface="Arial"/>
              </a:rPr>
              <a:t>4th question is about how I setup mapping data and how to handle new fields that will be developed in the future.</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บอกว่า Elastic use dynamic mapping by default if we didn’t </a:t>
            </a:r>
            <a:r>
              <a:rPr lang="en-US" sz="1100">
                <a:latin typeface="Arial"/>
                <a:ea typeface="Arial"/>
                <a:cs typeface="Arial"/>
                <a:sym typeface="Arial"/>
              </a:rPr>
              <a:t>specify</a:t>
            </a:r>
            <a:r>
              <a:rPr lang="en-US" sz="1100">
                <a:latin typeface="Arial"/>
                <a:ea typeface="Arial"/>
                <a:cs typeface="Arial"/>
                <a:sym typeface="Arial"/>
              </a:rPr>
              <a:t> mapping field information so it is already flexible and </a:t>
            </a:r>
            <a:r>
              <a:rPr lang="en-US" sz="1100">
                <a:latin typeface="Arial"/>
                <a:ea typeface="Arial"/>
                <a:cs typeface="Arial"/>
                <a:sym typeface="Arial"/>
              </a:rPr>
              <a:t>convenient</a:t>
            </a:r>
            <a:r>
              <a:rPr lang="en-US" sz="1100">
                <a:latin typeface="Arial"/>
                <a:ea typeface="Arial"/>
                <a:cs typeface="Arial"/>
                <a:sym typeface="Arial"/>
              </a:rPr>
              <a:t> to add new field.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However. I would suggest another approach and it is similar to best practice that engineer use to maintain and develop data in database.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We need to have dev server and main server.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 On dev server สามารถใช้ write full ได้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อธิบายวิธีตาม slide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 ability to reindex data across server (_reindex API) back and forth</a:t>
            </a:r>
            <a:endParaRPr sz="1100">
              <a:latin typeface="Arial"/>
              <a:ea typeface="Arial"/>
              <a:cs typeface="Arial"/>
              <a:sym typeface="Arial"/>
            </a:endParaRPr>
          </a:p>
        </p:txBody>
      </p:sp>
      <p:sp>
        <p:nvSpPr>
          <p:cNvPr id="244" name="Google Shape;244;g22d765d7a1f_0_14: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765d7a1f_0_21: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2d765d7a1f_0_21: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Last question is about how to model dense retrieval in Elasticsearch.</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To be honest, this is another substantial topic that needs some time to research and understand. I didn’t have much time to understand how it worked and didn't have enough hands-on experience.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Consequently, I am unable to properly explain or answer question at this time. Nevertheless I try to find an overview of the best way to implement dense retreival in Elasticsearch engine. As a result, I have compiled a list of step that I have found as well as a few worthwhile articles regarding this subject.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br>
              <a:rPr lang="en-US" sz="1100">
                <a:latin typeface="Arial"/>
                <a:ea typeface="Arial"/>
                <a:cs typeface="Arial"/>
                <a:sym typeface="Arial"/>
              </a:rPr>
            </a:br>
            <a:r>
              <a:rPr lang="en-US" sz="1100">
                <a:latin typeface="Arial"/>
                <a:ea typeface="Arial"/>
                <a:cs typeface="Arial"/>
                <a:sym typeface="Arial"/>
              </a:rPr>
              <a:t>And this is my last slide of the presentation. Thank you for your attention.</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lnSpc>
                <a:spcPct val="115000"/>
              </a:lnSpc>
              <a:spcBef>
                <a:spcPts val="1500"/>
              </a:spcBef>
              <a:spcAft>
                <a:spcPts val="0"/>
              </a:spcAft>
              <a:buSzPts val="1100"/>
              <a:buFont typeface="Arial"/>
              <a:buChar char="-"/>
            </a:pPr>
            <a:r>
              <a:rPr b="1" lang="en-US" sz="1100">
                <a:latin typeface="Arial"/>
                <a:ea typeface="Arial"/>
                <a:cs typeface="Arial"/>
                <a:sym typeface="Arial"/>
              </a:rPr>
              <a:t>"Dense retrieval" refers to the use of dense vector representations of text documents to retrieve relevant results in a search query.</a:t>
            </a:r>
            <a:r>
              <a:rPr lang="en-US" sz="1100">
                <a:latin typeface="Arial"/>
                <a:ea typeface="Arial"/>
                <a:cs typeface="Arial"/>
                <a:sym typeface="Arial"/>
              </a:rPr>
              <a:t> This technique is also known as "nearest neighbor search" or "similarity search".</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Traditionally</a:t>
            </a:r>
            <a:r>
              <a:rPr lang="en-US" sz="1100">
                <a:latin typeface="Arial"/>
                <a:ea typeface="Arial"/>
                <a:cs typeface="Arial"/>
                <a:sym typeface="Arial"/>
              </a:rPr>
              <a:t>, Elasticsearch uses sparse vectors to represent text documents, where each dimension represents a term in the document. When a search query is executed, </a:t>
            </a:r>
            <a:r>
              <a:rPr b="1" lang="en-US" sz="1100">
                <a:latin typeface="Arial"/>
                <a:ea typeface="Arial"/>
                <a:cs typeface="Arial"/>
                <a:sym typeface="Arial"/>
              </a:rPr>
              <a:t>Elasticsearch calculates the relevance of documents based on the presence or absence of query terms in the document.</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US" sz="1100">
                <a:latin typeface="Arial"/>
                <a:ea typeface="Arial"/>
                <a:cs typeface="Arial"/>
                <a:sym typeface="Arial"/>
              </a:rPr>
              <a:t>Dense retrieval,</a:t>
            </a:r>
            <a:r>
              <a:rPr lang="en-US" sz="1100">
                <a:latin typeface="Arial"/>
                <a:ea typeface="Arial"/>
                <a:cs typeface="Arial"/>
                <a:sym typeface="Arial"/>
              </a:rPr>
              <a:t> on the other hand, </a:t>
            </a:r>
            <a:r>
              <a:rPr b="1" lang="en-US" sz="1100">
                <a:latin typeface="Arial"/>
                <a:ea typeface="Arial"/>
                <a:cs typeface="Arial"/>
                <a:sym typeface="Arial"/>
              </a:rPr>
              <a:t>uses dense vectors, where each dimension represents a continuous value that describes a feature of the document (such as the semantic meaning of the text). </a:t>
            </a:r>
            <a:r>
              <a:rPr lang="en-US" sz="1100">
                <a:latin typeface="Arial"/>
                <a:ea typeface="Arial"/>
                <a:cs typeface="Arial"/>
                <a:sym typeface="Arial"/>
              </a:rPr>
              <a:t>This allows for more nuanced similarity comparisons between documents, as well as more efficient nearest neighbor search.</a:t>
            </a:r>
            <a:endParaRPr sz="1100">
              <a:latin typeface="Arial"/>
              <a:ea typeface="Arial"/>
              <a:cs typeface="Arial"/>
              <a:sym typeface="Arial"/>
            </a:endParaRPr>
          </a:p>
          <a:p>
            <a:pPr indent="0" lvl="0" marL="0" rtl="0" algn="l">
              <a:spcBef>
                <a:spcPts val="1500"/>
              </a:spcBef>
              <a:spcAft>
                <a:spcPts val="0"/>
              </a:spcAft>
              <a:buClr>
                <a:schemeClr val="dk1"/>
              </a:buClr>
              <a:buSzPts val="1100"/>
              <a:buFont typeface="Arial"/>
              <a:buNone/>
            </a:pPr>
            <a:r>
              <a:t/>
            </a:r>
            <a:endParaRPr sz="1100">
              <a:latin typeface="Arial"/>
              <a:ea typeface="Arial"/>
              <a:cs typeface="Arial"/>
              <a:sym typeface="Arial"/>
            </a:endParaRPr>
          </a:p>
        </p:txBody>
      </p:sp>
      <p:sp>
        <p:nvSpPr>
          <p:cNvPr id="255" name="Google Shape;255;g22d765d7a1f_0_21: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ca00ce298_0_56: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2ca00ce298_0_56: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highlight>
                <a:srgbClr val="CCFF90"/>
              </a:highlight>
              <a:latin typeface="Roboto"/>
              <a:ea typeface="Roboto"/>
              <a:cs typeface="Roboto"/>
              <a:sym typeface="Roboto"/>
            </a:endParaRPr>
          </a:p>
        </p:txBody>
      </p:sp>
      <p:sp>
        <p:nvSpPr>
          <p:cNvPr id="265" name="Google Shape;265;g22ca00ce298_0_56: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2ca00ce298_0_73: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g22ca00ce298_0_73: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So the 1st one “argument year filter”</a:t>
            </a:r>
            <a:endParaRPr sz="1100">
              <a:latin typeface="Arial"/>
              <a:ea typeface="Arial"/>
              <a:cs typeface="Arial"/>
              <a:sym typeface="Arial"/>
            </a:endParaRPr>
          </a:p>
        </p:txBody>
      </p:sp>
      <p:sp>
        <p:nvSpPr>
          <p:cNvPr id="51" name="Google Shape;51;g22ca00ce298_0_73: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ca00ce298_0_111: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g22ca00ce298_0_111: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To recap this feature, user can…</a:t>
            </a:r>
            <a:endParaRPr sz="1100">
              <a:latin typeface="Arial"/>
              <a:ea typeface="Arial"/>
              <a:cs typeface="Arial"/>
              <a:sym typeface="Arial"/>
            </a:endParaRPr>
          </a:p>
        </p:txBody>
      </p:sp>
      <p:sp>
        <p:nvSpPr>
          <p:cNvPr id="58" name="Google Shape;58;g22ca00ce298_0_111: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ca00ce298_0_119: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g22ca00ce298_0_119: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Because I ever talked about this feature throughout previous meeting and to make the presentation concise.</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Here are the high-level implementation step that I did in this feature.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ด้นสดตามสไลด์</a:t>
            </a:r>
            <a:endParaRPr sz="1100">
              <a:latin typeface="Arial"/>
              <a:ea typeface="Arial"/>
              <a:cs typeface="Arial"/>
              <a:sym typeface="Arial"/>
            </a:endParaRPr>
          </a:p>
        </p:txBody>
      </p:sp>
      <p:sp>
        <p:nvSpPr>
          <p:cNvPr id="66" name="Google Shape;66;g22ca00ce298_0_119: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ca00ce298_0_99: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22ca00ce298_0_99: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So for my 2nd work“argument year filter”</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p:txBody>
      </p:sp>
      <p:sp>
        <p:nvSpPr>
          <p:cNvPr id="74" name="Google Shape;74;g22ca00ce298_0_99: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ca00ce298_0_141: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g22ca00ce298_0_141: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sz="1100">
                <a:latin typeface="Arial"/>
                <a:ea typeface="Arial"/>
                <a:cs typeface="Arial"/>
                <a:sym typeface="Arial"/>
              </a:rPr>
              <a:t>To recap this feature, user can…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click thumbup, down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show number of feedback</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along with hovering information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US" sz="1100">
                <a:latin typeface="Arial"/>
                <a:ea typeface="Arial"/>
                <a:cs typeface="Arial"/>
                <a:sym typeface="Arial"/>
              </a:rPr>
              <a:t>recognize existing feedback of each user. let say</a:t>
            </a:r>
            <a:endParaRPr sz="1100">
              <a:latin typeface="Arial"/>
              <a:ea typeface="Arial"/>
              <a:cs typeface="Arial"/>
              <a:sym typeface="Arial"/>
            </a:endParaRPr>
          </a:p>
        </p:txBody>
      </p:sp>
      <p:sp>
        <p:nvSpPr>
          <p:cNvPr id="81" name="Google Shape;81;g22ca00ce298_0_141: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d765d7a1f_0_82: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22d765d7a1f_0_82: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User can add the comment after they give the feedback</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by clicking this blue link and popup will open to fill out any comment regarding their feedback to argument</a:t>
            </a:r>
            <a:endParaRPr sz="1100">
              <a:latin typeface="Arial"/>
              <a:ea typeface="Arial"/>
              <a:cs typeface="Arial"/>
              <a:sym typeface="Arial"/>
            </a:endParaRPr>
          </a:p>
        </p:txBody>
      </p:sp>
      <p:sp>
        <p:nvSpPr>
          <p:cNvPr id="89" name="Google Shape;89;g22d765d7a1f_0_82: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ca00ce298_0_148:notes"/>
          <p:cNvSpPr/>
          <p:nvPr>
            <p:ph idx="2" type="sldImg"/>
          </p:nvPr>
        </p:nvSpPr>
        <p:spPr>
          <a:xfrm>
            <a:off x="342900"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22ca00ce298_0_148:notes"/>
          <p:cNvSpPr txBox="1"/>
          <p:nvPr>
            <p:ph idx="1" type="body"/>
          </p:nvPr>
        </p:nvSpPr>
        <p:spPr>
          <a:xfrm>
            <a:off x="688182" y="4415790"/>
            <a:ext cx="5505600" cy="4183500"/>
          </a:xfrm>
          <a:prstGeom prst="rect">
            <a:avLst/>
          </a:prstGeom>
          <a:noFill/>
          <a:ln>
            <a:noFill/>
          </a:ln>
        </p:spPr>
        <p:txBody>
          <a:bodyPr anchorCtr="0" anchor="t" bIns="46200" lIns="92425" spcFirstLastPara="1" rIns="92425" wrap="square" tIns="46200">
            <a:noAutofit/>
          </a:bodyPr>
          <a:lstStyle/>
          <a:p>
            <a:pPr indent="-298450" lvl="0" marL="457200" rtl="0" algn="l">
              <a:spcBef>
                <a:spcPts val="0"/>
              </a:spcBef>
              <a:spcAft>
                <a:spcPts val="0"/>
              </a:spcAft>
              <a:buSzPts val="1100"/>
              <a:buFont typeface="Arial"/>
              <a:buChar char="-"/>
            </a:pPr>
            <a:r>
              <a:rPr lang="en-US" sz="1100">
                <a:latin typeface="Arial"/>
                <a:ea typeface="Arial"/>
                <a:cs typeface="Arial"/>
                <a:sym typeface="Arial"/>
              </a:rPr>
              <a:t>ย้ำอีกครั้งว่า detail และ implementation link มีแปะไว้ที่หน้าแรก</a:t>
            </a:r>
            <a:endParaRPr sz="1100">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a:p>
            <a:pPr indent="-298450" lvl="0" marL="457200" rtl="0" algn="l">
              <a:spcBef>
                <a:spcPts val="0"/>
              </a:spcBef>
              <a:spcAft>
                <a:spcPts val="0"/>
              </a:spcAft>
              <a:buSzPts val="1100"/>
              <a:buChar char="-"/>
            </a:pPr>
            <a:r>
              <a:rPr lang="en-US" sz="1100">
                <a:latin typeface="Arial"/>
                <a:ea typeface="Arial"/>
                <a:cs typeface="Arial"/>
                <a:sym typeface="Arial"/>
              </a:rPr>
              <a:t>ด้นสดตามสไลด์</a:t>
            </a:r>
            <a:endParaRPr sz="1100">
              <a:latin typeface="Arial"/>
              <a:ea typeface="Arial"/>
              <a:cs typeface="Arial"/>
              <a:sym typeface="Arial"/>
            </a:endParaRPr>
          </a:p>
        </p:txBody>
      </p:sp>
      <p:sp>
        <p:nvSpPr>
          <p:cNvPr id="98" name="Google Shape;98;g22ca00ce298_0_148:notes"/>
          <p:cNvSpPr txBox="1"/>
          <p:nvPr>
            <p:ph idx="12" type="sldNum"/>
          </p:nvPr>
        </p:nvSpPr>
        <p:spPr>
          <a:xfrm>
            <a:off x="3898102" y="8829967"/>
            <a:ext cx="2982000" cy="46470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685800" y="1142913"/>
            <a:ext cx="7772400" cy="996789"/>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Clr>
                <a:srgbClr val="006189"/>
              </a:buClr>
              <a:buSzPts val="2800"/>
              <a:buFont typeface="Calibri"/>
              <a:buNone/>
              <a:defRPr b="0" i="0" sz="2800" u="none" cap="none" strike="noStrike">
                <a:solidFill>
                  <a:srgbClr val="00618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5"/>
          <p:cNvSpPr txBox="1"/>
          <p:nvPr>
            <p:ph idx="1" type="subTitle"/>
          </p:nvPr>
        </p:nvSpPr>
        <p:spPr>
          <a:xfrm>
            <a:off x="685800" y="3232311"/>
            <a:ext cx="7772400" cy="34755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320"/>
              </a:spcBef>
              <a:spcAft>
                <a:spcPts val="0"/>
              </a:spcAft>
              <a:buClr>
                <a:srgbClr val="888888"/>
              </a:buClr>
              <a:buSzPts val="1280"/>
              <a:buFont typeface="Arial"/>
              <a:buNone/>
              <a:defRPr b="0" i="0" sz="16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24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192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16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16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id="14" name="Google Shape;14;p5"/>
          <p:cNvPicPr preferRelativeResize="0"/>
          <p:nvPr/>
        </p:nvPicPr>
        <p:blipFill rotWithShape="1">
          <a:blip r:embed="rId2">
            <a:alphaModFix/>
          </a:blip>
          <a:srcRect b="0" l="0" r="0" t="0"/>
          <a:stretch/>
        </p:blipFill>
        <p:spPr>
          <a:xfrm>
            <a:off x="0" y="4549140"/>
            <a:ext cx="2985732" cy="5943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showMasterSp="0">
  <p:cSld name="Titel und Inhalt">
    <p:spTree>
      <p:nvGrpSpPr>
        <p:cNvPr id="15" name="Shape 15"/>
        <p:cNvGrpSpPr/>
        <p:nvPr/>
      </p:nvGrpSpPr>
      <p:grpSpPr>
        <a:xfrm>
          <a:off x="0" y="0"/>
          <a:ext cx="0" cy="0"/>
          <a:chOff x="0" y="0"/>
          <a:chExt cx="0" cy="0"/>
        </a:xfrm>
      </p:grpSpPr>
      <p:sp>
        <p:nvSpPr>
          <p:cNvPr id="16" name="Google Shape;16;p6"/>
          <p:cNvSpPr txBox="1"/>
          <p:nvPr>
            <p:ph type="title"/>
          </p:nvPr>
        </p:nvSpPr>
        <p:spPr>
          <a:xfrm>
            <a:off x="179512" y="90119"/>
            <a:ext cx="8784976" cy="45491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189"/>
              </a:buClr>
              <a:buSzPts val="3200"/>
              <a:buFont typeface="Calibri"/>
              <a:buNone/>
              <a:defRPr b="0" i="0" sz="3200" u="none" cap="none" strike="noStrike">
                <a:solidFill>
                  <a:srgbClr val="006189"/>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6"/>
          <p:cNvSpPr txBox="1"/>
          <p:nvPr>
            <p:ph idx="1" type="body"/>
          </p:nvPr>
        </p:nvSpPr>
        <p:spPr>
          <a:xfrm>
            <a:off x="179512" y="915566"/>
            <a:ext cx="8784976" cy="3546395"/>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480"/>
              </a:spcBef>
              <a:spcAft>
                <a:spcPts val="0"/>
              </a:spcAft>
              <a:buClr>
                <a:srgbClr val="006189"/>
              </a:buClr>
              <a:buSzPts val="1920"/>
              <a:buFont typeface="Arial"/>
              <a:buChar char="•"/>
              <a:defRPr b="0" i="0" sz="2400" u="none" cap="none" strike="noStrike">
                <a:solidFill>
                  <a:schemeClr val="dk1"/>
                </a:solidFill>
                <a:latin typeface="Calibri"/>
                <a:ea typeface="Calibri"/>
                <a:cs typeface="Calibri"/>
                <a:sym typeface="Calibri"/>
              </a:defRPr>
            </a:lvl1pPr>
            <a:lvl2pPr indent="-330200" lvl="1" marL="914400" marR="0" rtl="0" algn="l">
              <a:spcBef>
                <a:spcPts val="400"/>
              </a:spcBef>
              <a:spcAft>
                <a:spcPts val="0"/>
              </a:spcAft>
              <a:buClr>
                <a:srgbClr val="006189"/>
              </a:buClr>
              <a:buSzPts val="1600"/>
              <a:buFont typeface="Arial"/>
              <a:buChar char="•"/>
              <a:defRPr b="0" i="0" sz="2000" u="none" cap="none" strike="noStrike">
                <a:solidFill>
                  <a:schemeClr val="dk1"/>
                </a:solidFill>
                <a:latin typeface="Calibri"/>
                <a:ea typeface="Calibri"/>
                <a:cs typeface="Calibri"/>
                <a:sym typeface="Calibri"/>
              </a:defRPr>
            </a:lvl2pPr>
            <a:lvl3pPr indent="-330200" lvl="2" marL="13716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8" name="Google Shape;18;p6"/>
          <p:cNvPicPr preferRelativeResize="0"/>
          <p:nvPr/>
        </p:nvPicPr>
        <p:blipFill rotWithShape="1">
          <a:blip r:embed="rId2">
            <a:alphaModFix/>
          </a:blip>
          <a:srcRect b="0" l="0" r="0" t="0"/>
          <a:stretch/>
        </p:blipFill>
        <p:spPr>
          <a:xfrm>
            <a:off x="7020272" y="4720736"/>
            <a:ext cx="2123728" cy="422763"/>
          </a:xfrm>
          <a:prstGeom prst="rect">
            <a:avLst/>
          </a:prstGeom>
          <a:noFill/>
          <a:ln>
            <a:noFill/>
          </a:ln>
        </p:spPr>
      </p:pic>
      <p:sp>
        <p:nvSpPr>
          <p:cNvPr id="19" name="Google Shape;19;p6"/>
          <p:cNvSpPr txBox="1"/>
          <p:nvPr>
            <p:ph idx="2" type="body"/>
          </p:nvPr>
        </p:nvSpPr>
        <p:spPr>
          <a:xfrm>
            <a:off x="683568" y="4655494"/>
            <a:ext cx="5832648" cy="459396"/>
          </a:xfrm>
          <a:prstGeom prst="rect">
            <a:avLst/>
          </a:prstGeom>
          <a:noFill/>
          <a:ln>
            <a:noFill/>
          </a:ln>
        </p:spPr>
        <p:txBody>
          <a:bodyPr anchorCtr="0" anchor="t" bIns="0" lIns="0" spcFirstLastPara="1" rIns="0" wrap="square" tIns="0">
            <a:noAutofit/>
          </a:bodyPr>
          <a:lstStyle>
            <a:lvl1pPr indent="-228600" lvl="0" marL="457200" marR="0" rtl="0" algn="l">
              <a:spcBef>
                <a:spcPts val="180"/>
              </a:spcBef>
              <a:spcAft>
                <a:spcPts val="0"/>
              </a:spcAft>
              <a:buClr>
                <a:schemeClr val="dk1"/>
              </a:buClr>
              <a:buSzPts val="720"/>
              <a:buFont typeface="Arial"/>
              <a:buNone/>
              <a:defRPr b="0" i="0" sz="900" u="none" cap="none" strike="noStrike">
                <a:solidFill>
                  <a:schemeClr val="dk1"/>
                </a:solidFill>
                <a:latin typeface="Calibri"/>
                <a:ea typeface="Calibri"/>
                <a:cs typeface="Calibri"/>
                <a:sym typeface="Calibri"/>
              </a:defRPr>
            </a:lvl1pPr>
            <a:lvl2pPr indent="-370840" lvl="1" marL="914400" marR="0" rtl="0" algn="l">
              <a:spcBef>
                <a:spcPts val="560"/>
              </a:spcBef>
              <a:spcAft>
                <a:spcPts val="0"/>
              </a:spcAft>
              <a:buClr>
                <a:schemeClr val="dk1"/>
              </a:buClr>
              <a:buSzPts val="2240"/>
              <a:buFont typeface="Arial"/>
              <a:buChar char="•"/>
              <a:defRPr b="0" i="0" sz="2800" u="none" cap="none" strike="noStrike">
                <a:solidFill>
                  <a:schemeClr val="dk1"/>
                </a:solidFill>
                <a:latin typeface="Calibri"/>
                <a:ea typeface="Calibri"/>
                <a:cs typeface="Calibri"/>
                <a:sym typeface="Calibri"/>
              </a:defRPr>
            </a:lvl2pPr>
            <a:lvl3pPr indent="-350519" lvl="2" marL="1371600" marR="0" rtl="0" algn="l">
              <a:spcBef>
                <a:spcPts val="480"/>
              </a:spcBef>
              <a:spcAft>
                <a:spcPts val="0"/>
              </a:spcAft>
              <a:buClr>
                <a:schemeClr val="dk1"/>
              </a:buClr>
              <a:buSzPts val="1920"/>
              <a:buFont typeface="Arial"/>
              <a:buChar char="•"/>
              <a:defRPr b="0" i="0" sz="2400" u="none" cap="none" strike="noStrike">
                <a:solidFill>
                  <a:schemeClr val="dk1"/>
                </a:solidFill>
                <a:latin typeface="Calibri"/>
                <a:ea typeface="Calibri"/>
                <a:cs typeface="Calibri"/>
                <a:sym typeface="Calibri"/>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6"/>
          <p:cNvSpPr txBox="1"/>
          <p:nvPr>
            <p:ph idx="12" type="sldNum"/>
          </p:nvPr>
        </p:nvSpPr>
        <p:spPr>
          <a:xfrm>
            <a:off x="0" y="4802982"/>
            <a:ext cx="683568" cy="2160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1200" u="none" cap="none" strike="noStrike">
                <a:solidFill>
                  <a:srgbClr val="888888"/>
                </a:solidFill>
                <a:latin typeface="Calibri"/>
                <a:ea typeface="Calibri"/>
                <a:cs typeface="Calibri"/>
                <a:sym typeface="Calibri"/>
              </a:defRPr>
            </a:lvl1pPr>
            <a:lvl2pPr indent="0" lvl="1" marL="0" algn="ctr">
              <a:spcBef>
                <a:spcPts val="0"/>
              </a:spcBef>
              <a:buNone/>
              <a:defRPr b="1" i="0" sz="1200" u="none" cap="none" strike="noStrike">
                <a:solidFill>
                  <a:srgbClr val="888888"/>
                </a:solidFill>
                <a:latin typeface="Calibri"/>
                <a:ea typeface="Calibri"/>
                <a:cs typeface="Calibri"/>
                <a:sym typeface="Calibri"/>
              </a:defRPr>
            </a:lvl2pPr>
            <a:lvl3pPr indent="0" lvl="2" marL="0" algn="ctr">
              <a:spcBef>
                <a:spcPts val="0"/>
              </a:spcBef>
              <a:buNone/>
              <a:defRPr b="1" i="0" sz="1200" u="none" cap="none" strike="noStrike">
                <a:solidFill>
                  <a:srgbClr val="888888"/>
                </a:solidFill>
                <a:latin typeface="Calibri"/>
                <a:ea typeface="Calibri"/>
                <a:cs typeface="Calibri"/>
                <a:sym typeface="Calibri"/>
              </a:defRPr>
            </a:lvl3pPr>
            <a:lvl4pPr indent="0" lvl="3" marL="0" algn="ctr">
              <a:spcBef>
                <a:spcPts val="0"/>
              </a:spcBef>
              <a:buNone/>
              <a:defRPr b="1" i="0" sz="1200" u="none" cap="none" strike="noStrike">
                <a:solidFill>
                  <a:srgbClr val="888888"/>
                </a:solidFill>
                <a:latin typeface="Calibri"/>
                <a:ea typeface="Calibri"/>
                <a:cs typeface="Calibri"/>
                <a:sym typeface="Calibri"/>
              </a:defRPr>
            </a:lvl4pPr>
            <a:lvl5pPr indent="0" lvl="4" marL="0" algn="ctr">
              <a:spcBef>
                <a:spcPts val="0"/>
              </a:spcBef>
              <a:buNone/>
              <a:defRPr b="1" i="0" sz="1200" u="none" cap="none" strike="noStrike">
                <a:solidFill>
                  <a:srgbClr val="888888"/>
                </a:solidFill>
                <a:latin typeface="Calibri"/>
                <a:ea typeface="Calibri"/>
                <a:cs typeface="Calibri"/>
                <a:sym typeface="Calibri"/>
              </a:defRPr>
            </a:lvl5pPr>
            <a:lvl6pPr indent="0" lvl="5" marL="0" algn="ctr">
              <a:spcBef>
                <a:spcPts val="0"/>
              </a:spcBef>
              <a:buNone/>
              <a:defRPr b="1" i="0" sz="1200" u="none" cap="none" strike="noStrike">
                <a:solidFill>
                  <a:srgbClr val="888888"/>
                </a:solidFill>
                <a:latin typeface="Calibri"/>
                <a:ea typeface="Calibri"/>
                <a:cs typeface="Calibri"/>
                <a:sym typeface="Calibri"/>
              </a:defRPr>
            </a:lvl6pPr>
            <a:lvl7pPr indent="0" lvl="6" marL="0" algn="ctr">
              <a:spcBef>
                <a:spcPts val="0"/>
              </a:spcBef>
              <a:buNone/>
              <a:defRPr b="1" i="0" sz="1200" u="none" cap="none" strike="noStrike">
                <a:solidFill>
                  <a:srgbClr val="888888"/>
                </a:solidFill>
                <a:latin typeface="Calibri"/>
                <a:ea typeface="Calibri"/>
                <a:cs typeface="Calibri"/>
                <a:sym typeface="Calibri"/>
              </a:defRPr>
            </a:lvl7pPr>
            <a:lvl8pPr indent="0" lvl="7" marL="0" algn="ctr">
              <a:spcBef>
                <a:spcPts val="0"/>
              </a:spcBef>
              <a:buNone/>
              <a:defRPr b="1" i="0" sz="1200" u="none" cap="none" strike="noStrike">
                <a:solidFill>
                  <a:srgbClr val="888888"/>
                </a:solidFill>
                <a:latin typeface="Calibri"/>
                <a:ea typeface="Calibri"/>
                <a:cs typeface="Calibri"/>
                <a:sym typeface="Calibri"/>
              </a:defRPr>
            </a:lvl8pPr>
            <a:lvl9pPr indent="0" lvl="8" marL="0" algn="ctr">
              <a:spcBef>
                <a:spcPts val="0"/>
              </a:spcBef>
              <a:buNone/>
              <a:defRPr b="1"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23" name="Shape 23"/>
        <p:cNvGrpSpPr/>
        <p:nvPr/>
      </p:nvGrpSpPr>
      <p:grpSpPr>
        <a:xfrm>
          <a:off x="0" y="0"/>
          <a:ext cx="0" cy="0"/>
          <a:chOff x="0" y="0"/>
          <a:chExt cx="0" cy="0"/>
        </a:xfrm>
      </p:grpSpPr>
      <p:sp>
        <p:nvSpPr>
          <p:cNvPr id="24" name="Google Shape;24;g22ca00ce298_0_26"/>
          <p:cNvSpPr txBox="1"/>
          <p:nvPr>
            <p:ph type="ctrTitle"/>
          </p:nvPr>
        </p:nvSpPr>
        <p:spPr>
          <a:xfrm>
            <a:off x="685800" y="1142913"/>
            <a:ext cx="7772400" cy="996900"/>
          </a:xfrm>
          <a:prstGeom prst="rect">
            <a:avLst/>
          </a:prstGeom>
          <a:noFill/>
          <a:ln>
            <a:noFill/>
          </a:ln>
        </p:spPr>
        <p:txBody>
          <a:bodyPr anchorCtr="0" anchor="t" bIns="45700" lIns="91425" spcFirstLastPara="1" rIns="91425" wrap="square" tIns="45700">
            <a:normAutofit/>
          </a:bodyPr>
          <a:lstStyle>
            <a:lvl1pPr lvl="0" marR="0" rtl="0" algn="ctr">
              <a:spcBef>
                <a:spcPts val="0"/>
              </a:spcBef>
              <a:spcAft>
                <a:spcPts val="0"/>
              </a:spcAft>
              <a:buClr>
                <a:srgbClr val="006189"/>
              </a:buClr>
              <a:buSzPts val="2800"/>
              <a:buFont typeface="Calibri"/>
              <a:buNone/>
              <a:defRPr b="0" i="0" sz="2800" u="none" cap="none" strike="noStrike">
                <a:solidFill>
                  <a:srgbClr val="006189"/>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5" name="Google Shape;25;g22ca00ce298_0_26"/>
          <p:cNvSpPr txBox="1"/>
          <p:nvPr>
            <p:ph idx="1" type="subTitle"/>
          </p:nvPr>
        </p:nvSpPr>
        <p:spPr>
          <a:xfrm>
            <a:off x="685800" y="3232311"/>
            <a:ext cx="7772400" cy="3477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320"/>
              </a:spcBef>
              <a:spcAft>
                <a:spcPts val="0"/>
              </a:spcAft>
              <a:buClr>
                <a:srgbClr val="888888"/>
              </a:buClr>
              <a:buSzPts val="1280"/>
              <a:buFont typeface="Arial"/>
              <a:buNone/>
              <a:defRPr b="0" i="0" sz="16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24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192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16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16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id="26" name="Google Shape;26;g22ca00ce298_0_26"/>
          <p:cNvPicPr preferRelativeResize="0"/>
          <p:nvPr/>
        </p:nvPicPr>
        <p:blipFill rotWithShape="1">
          <a:blip r:embed="rId2">
            <a:alphaModFix/>
          </a:blip>
          <a:srcRect b="0" l="0" r="0" t="0"/>
          <a:stretch/>
        </p:blipFill>
        <p:spPr>
          <a:xfrm>
            <a:off x="0" y="4549140"/>
            <a:ext cx="2985732" cy="5943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showMasterSp="0">
  <p:cSld name="Titel und Inhalt">
    <p:spTree>
      <p:nvGrpSpPr>
        <p:cNvPr id="27" name="Shape 27"/>
        <p:cNvGrpSpPr/>
        <p:nvPr/>
      </p:nvGrpSpPr>
      <p:grpSpPr>
        <a:xfrm>
          <a:off x="0" y="0"/>
          <a:ext cx="0" cy="0"/>
          <a:chOff x="0" y="0"/>
          <a:chExt cx="0" cy="0"/>
        </a:xfrm>
      </p:grpSpPr>
      <p:sp>
        <p:nvSpPr>
          <p:cNvPr id="28" name="Google Shape;28;g22ca00ce298_0_30"/>
          <p:cNvSpPr txBox="1"/>
          <p:nvPr>
            <p:ph type="title"/>
          </p:nvPr>
        </p:nvSpPr>
        <p:spPr>
          <a:xfrm>
            <a:off x="179512" y="90119"/>
            <a:ext cx="8784900" cy="454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6189"/>
              </a:buClr>
              <a:buSzPts val="3200"/>
              <a:buFont typeface="Calibri"/>
              <a:buNone/>
              <a:defRPr b="0" i="0" sz="3200" u="none" cap="none" strike="noStrike">
                <a:solidFill>
                  <a:srgbClr val="006189"/>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9" name="Google Shape;29;g22ca00ce298_0_30"/>
          <p:cNvSpPr txBox="1"/>
          <p:nvPr>
            <p:ph idx="1" type="body"/>
          </p:nvPr>
        </p:nvSpPr>
        <p:spPr>
          <a:xfrm>
            <a:off x="179512" y="915566"/>
            <a:ext cx="8784900" cy="35463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480"/>
              </a:spcBef>
              <a:spcAft>
                <a:spcPts val="0"/>
              </a:spcAft>
              <a:buClr>
                <a:srgbClr val="006189"/>
              </a:buClr>
              <a:buSzPts val="1920"/>
              <a:buFont typeface="Arial"/>
              <a:buChar char="•"/>
              <a:defRPr b="0" i="0" sz="2400" u="none" cap="none" strike="noStrike">
                <a:solidFill>
                  <a:schemeClr val="dk1"/>
                </a:solidFill>
                <a:latin typeface="Calibri"/>
                <a:ea typeface="Calibri"/>
                <a:cs typeface="Calibri"/>
                <a:sym typeface="Calibri"/>
              </a:defRPr>
            </a:lvl1pPr>
            <a:lvl2pPr indent="-330200" lvl="1" marL="914400" marR="0" rtl="0" algn="l">
              <a:spcBef>
                <a:spcPts val="400"/>
              </a:spcBef>
              <a:spcAft>
                <a:spcPts val="0"/>
              </a:spcAft>
              <a:buClr>
                <a:srgbClr val="006189"/>
              </a:buClr>
              <a:buSzPts val="1600"/>
              <a:buFont typeface="Arial"/>
              <a:buChar char="•"/>
              <a:defRPr b="0" i="0" sz="2000" u="none" cap="none" strike="noStrike">
                <a:solidFill>
                  <a:schemeClr val="dk1"/>
                </a:solidFill>
                <a:latin typeface="Calibri"/>
                <a:ea typeface="Calibri"/>
                <a:cs typeface="Calibri"/>
                <a:sym typeface="Calibri"/>
              </a:defRPr>
            </a:lvl2pPr>
            <a:lvl3pPr indent="-330200" lvl="2" marL="13716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30" name="Google Shape;30;g22ca00ce298_0_30"/>
          <p:cNvPicPr preferRelativeResize="0"/>
          <p:nvPr/>
        </p:nvPicPr>
        <p:blipFill rotWithShape="1">
          <a:blip r:embed="rId2">
            <a:alphaModFix/>
          </a:blip>
          <a:srcRect b="0" l="0" r="0" t="0"/>
          <a:stretch/>
        </p:blipFill>
        <p:spPr>
          <a:xfrm>
            <a:off x="7020272" y="4720736"/>
            <a:ext cx="2123728" cy="422763"/>
          </a:xfrm>
          <a:prstGeom prst="rect">
            <a:avLst/>
          </a:prstGeom>
          <a:noFill/>
          <a:ln>
            <a:noFill/>
          </a:ln>
        </p:spPr>
      </p:pic>
      <p:sp>
        <p:nvSpPr>
          <p:cNvPr id="31" name="Google Shape;31;g22ca00ce298_0_30"/>
          <p:cNvSpPr txBox="1"/>
          <p:nvPr>
            <p:ph idx="2" type="body"/>
          </p:nvPr>
        </p:nvSpPr>
        <p:spPr>
          <a:xfrm>
            <a:off x="683568" y="4655494"/>
            <a:ext cx="5832600" cy="459300"/>
          </a:xfrm>
          <a:prstGeom prst="rect">
            <a:avLst/>
          </a:prstGeom>
          <a:noFill/>
          <a:ln>
            <a:noFill/>
          </a:ln>
        </p:spPr>
        <p:txBody>
          <a:bodyPr anchorCtr="0" anchor="t" bIns="0" lIns="0" spcFirstLastPara="1" rIns="0" wrap="square" tIns="0">
            <a:noAutofit/>
          </a:bodyPr>
          <a:lstStyle>
            <a:lvl1pPr indent="-228600" lvl="0" marL="457200" marR="0" rtl="0" algn="l">
              <a:spcBef>
                <a:spcPts val="180"/>
              </a:spcBef>
              <a:spcAft>
                <a:spcPts val="0"/>
              </a:spcAft>
              <a:buClr>
                <a:schemeClr val="dk1"/>
              </a:buClr>
              <a:buSzPts val="720"/>
              <a:buFont typeface="Arial"/>
              <a:buNone/>
              <a:defRPr b="0" i="0" sz="900" u="none" cap="none" strike="noStrike">
                <a:solidFill>
                  <a:schemeClr val="dk1"/>
                </a:solidFill>
                <a:latin typeface="Calibri"/>
                <a:ea typeface="Calibri"/>
                <a:cs typeface="Calibri"/>
                <a:sym typeface="Calibri"/>
              </a:defRPr>
            </a:lvl1pPr>
            <a:lvl2pPr indent="-370840" lvl="1" marL="914400" marR="0" rtl="0" algn="l">
              <a:spcBef>
                <a:spcPts val="560"/>
              </a:spcBef>
              <a:spcAft>
                <a:spcPts val="0"/>
              </a:spcAft>
              <a:buClr>
                <a:schemeClr val="dk1"/>
              </a:buClr>
              <a:buSzPts val="2240"/>
              <a:buFont typeface="Arial"/>
              <a:buChar char="•"/>
              <a:defRPr b="0" i="0" sz="2800" u="none" cap="none" strike="noStrike">
                <a:solidFill>
                  <a:schemeClr val="dk1"/>
                </a:solidFill>
                <a:latin typeface="Calibri"/>
                <a:ea typeface="Calibri"/>
                <a:cs typeface="Calibri"/>
                <a:sym typeface="Calibri"/>
              </a:defRPr>
            </a:lvl2pPr>
            <a:lvl3pPr indent="-350519" lvl="2" marL="1371600" marR="0" rtl="0" algn="l">
              <a:spcBef>
                <a:spcPts val="480"/>
              </a:spcBef>
              <a:spcAft>
                <a:spcPts val="0"/>
              </a:spcAft>
              <a:buClr>
                <a:schemeClr val="dk1"/>
              </a:buClr>
              <a:buSzPts val="1920"/>
              <a:buFont typeface="Arial"/>
              <a:buChar char="•"/>
              <a:defRPr b="0" i="0" sz="2400" u="none" cap="none" strike="noStrike">
                <a:solidFill>
                  <a:schemeClr val="dk1"/>
                </a:solidFill>
                <a:latin typeface="Calibri"/>
                <a:ea typeface="Calibri"/>
                <a:cs typeface="Calibri"/>
                <a:sym typeface="Calibri"/>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2" name="Google Shape;32;g22ca00ce298_0_30"/>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b="1" i="0" sz="1200" u="none" cap="none" strike="noStrike">
                <a:solidFill>
                  <a:srgbClr val="888888"/>
                </a:solidFill>
                <a:latin typeface="Calibri"/>
                <a:ea typeface="Calibri"/>
                <a:cs typeface="Calibri"/>
                <a:sym typeface="Calibri"/>
              </a:defRPr>
            </a:lvl1pPr>
            <a:lvl2pPr indent="0" lvl="1" marL="0" rtl="0" algn="ctr">
              <a:spcBef>
                <a:spcPts val="0"/>
              </a:spcBef>
              <a:buNone/>
              <a:defRPr b="1" i="0" sz="1200" u="none" cap="none" strike="noStrike">
                <a:solidFill>
                  <a:srgbClr val="888888"/>
                </a:solidFill>
                <a:latin typeface="Calibri"/>
                <a:ea typeface="Calibri"/>
                <a:cs typeface="Calibri"/>
                <a:sym typeface="Calibri"/>
              </a:defRPr>
            </a:lvl2pPr>
            <a:lvl3pPr indent="0" lvl="2" marL="0" rtl="0" algn="ctr">
              <a:spcBef>
                <a:spcPts val="0"/>
              </a:spcBef>
              <a:buNone/>
              <a:defRPr b="1" i="0" sz="1200" u="none" cap="none" strike="noStrike">
                <a:solidFill>
                  <a:srgbClr val="888888"/>
                </a:solidFill>
                <a:latin typeface="Calibri"/>
                <a:ea typeface="Calibri"/>
                <a:cs typeface="Calibri"/>
                <a:sym typeface="Calibri"/>
              </a:defRPr>
            </a:lvl3pPr>
            <a:lvl4pPr indent="0" lvl="3" marL="0" rtl="0" algn="ctr">
              <a:spcBef>
                <a:spcPts val="0"/>
              </a:spcBef>
              <a:buNone/>
              <a:defRPr b="1" i="0" sz="1200" u="none" cap="none" strike="noStrike">
                <a:solidFill>
                  <a:srgbClr val="888888"/>
                </a:solidFill>
                <a:latin typeface="Calibri"/>
                <a:ea typeface="Calibri"/>
                <a:cs typeface="Calibri"/>
                <a:sym typeface="Calibri"/>
              </a:defRPr>
            </a:lvl4pPr>
            <a:lvl5pPr indent="0" lvl="4" marL="0" rtl="0" algn="ctr">
              <a:spcBef>
                <a:spcPts val="0"/>
              </a:spcBef>
              <a:buNone/>
              <a:defRPr b="1" i="0" sz="1200" u="none" cap="none" strike="noStrike">
                <a:solidFill>
                  <a:srgbClr val="888888"/>
                </a:solidFill>
                <a:latin typeface="Calibri"/>
                <a:ea typeface="Calibri"/>
                <a:cs typeface="Calibri"/>
                <a:sym typeface="Calibri"/>
              </a:defRPr>
            </a:lvl5pPr>
            <a:lvl6pPr indent="0" lvl="5" marL="0" rtl="0" algn="ctr">
              <a:spcBef>
                <a:spcPts val="0"/>
              </a:spcBef>
              <a:buNone/>
              <a:defRPr b="1" i="0" sz="1200" u="none" cap="none" strike="noStrike">
                <a:solidFill>
                  <a:srgbClr val="888888"/>
                </a:solidFill>
                <a:latin typeface="Calibri"/>
                <a:ea typeface="Calibri"/>
                <a:cs typeface="Calibri"/>
                <a:sym typeface="Calibri"/>
              </a:defRPr>
            </a:lvl6pPr>
            <a:lvl7pPr indent="0" lvl="6" marL="0" rtl="0" algn="ctr">
              <a:spcBef>
                <a:spcPts val="0"/>
              </a:spcBef>
              <a:buNone/>
              <a:defRPr b="1" i="0" sz="1200" u="none" cap="none" strike="noStrike">
                <a:solidFill>
                  <a:srgbClr val="888888"/>
                </a:solidFill>
                <a:latin typeface="Calibri"/>
                <a:ea typeface="Calibri"/>
                <a:cs typeface="Calibri"/>
                <a:sym typeface="Calibri"/>
              </a:defRPr>
            </a:lvl7pPr>
            <a:lvl8pPr indent="0" lvl="7" marL="0" rtl="0" algn="ctr">
              <a:spcBef>
                <a:spcPts val="0"/>
              </a:spcBef>
              <a:buNone/>
              <a:defRPr b="1" i="0" sz="1200" u="none" cap="none" strike="noStrike">
                <a:solidFill>
                  <a:srgbClr val="888888"/>
                </a:solidFill>
                <a:latin typeface="Calibri"/>
                <a:ea typeface="Calibri"/>
                <a:cs typeface="Calibri"/>
                <a:sym typeface="Calibri"/>
              </a:defRPr>
            </a:lvl8pPr>
            <a:lvl9pPr indent="0" lvl="8" marL="0" rtl="0" algn="ctr">
              <a:spcBef>
                <a:spcPts val="0"/>
              </a:spcBef>
              <a:buNone/>
              <a:defRPr b="1"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idx="12" type="sldNum"/>
          </p:nvPr>
        </p:nvSpPr>
        <p:spPr>
          <a:xfrm>
            <a:off x="134144" y="4767264"/>
            <a:ext cx="2133600" cy="27384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0" marR="0" rtl="0" algn="l">
              <a:spcBef>
                <a:spcPts val="0"/>
              </a:spcBef>
              <a:buNone/>
              <a:defRPr b="0" i="0" sz="1200" u="none" cap="none" strike="noStrike">
                <a:solidFill>
                  <a:srgbClr val="888888"/>
                </a:solidFill>
                <a:latin typeface="Calibri"/>
                <a:ea typeface="Calibri"/>
                <a:cs typeface="Calibri"/>
                <a:sym typeface="Calibri"/>
              </a:defRPr>
            </a:lvl2pPr>
            <a:lvl3pPr indent="0" lvl="2" marL="0" marR="0" rtl="0" algn="l">
              <a:spcBef>
                <a:spcPts val="0"/>
              </a:spcBef>
              <a:buNone/>
              <a:defRPr b="0" i="0" sz="1200" u="none" cap="none" strike="noStrike">
                <a:solidFill>
                  <a:srgbClr val="888888"/>
                </a:solidFill>
                <a:latin typeface="Calibri"/>
                <a:ea typeface="Calibri"/>
                <a:cs typeface="Calibri"/>
                <a:sym typeface="Calibri"/>
              </a:defRPr>
            </a:lvl3pPr>
            <a:lvl4pPr indent="0" lvl="3" marL="0" marR="0" rtl="0" algn="l">
              <a:spcBef>
                <a:spcPts val="0"/>
              </a:spcBef>
              <a:buNone/>
              <a:defRPr b="0" i="0" sz="1200" u="none" cap="none" strike="noStrike">
                <a:solidFill>
                  <a:srgbClr val="888888"/>
                </a:solidFill>
                <a:latin typeface="Calibri"/>
                <a:ea typeface="Calibri"/>
                <a:cs typeface="Calibri"/>
                <a:sym typeface="Calibri"/>
              </a:defRPr>
            </a:lvl4pPr>
            <a:lvl5pPr indent="0" lvl="4" marL="0" marR="0" rtl="0" algn="l">
              <a:spcBef>
                <a:spcPts val="0"/>
              </a:spcBef>
              <a:buNone/>
              <a:defRPr b="0" i="0" sz="1200" u="none" cap="none" strike="noStrike">
                <a:solidFill>
                  <a:srgbClr val="888888"/>
                </a:solidFill>
                <a:latin typeface="Calibri"/>
                <a:ea typeface="Calibri"/>
                <a:cs typeface="Calibri"/>
                <a:sym typeface="Calibri"/>
              </a:defRPr>
            </a:lvl5pPr>
            <a:lvl6pPr indent="0" lvl="5" marL="0" marR="0" rtl="0" algn="l">
              <a:spcBef>
                <a:spcPts val="0"/>
              </a:spcBef>
              <a:buNone/>
              <a:defRPr b="0" i="0" sz="1200" u="none" cap="none" strike="noStrike">
                <a:solidFill>
                  <a:srgbClr val="888888"/>
                </a:solidFill>
                <a:latin typeface="Calibri"/>
                <a:ea typeface="Calibri"/>
                <a:cs typeface="Calibri"/>
                <a:sym typeface="Calibri"/>
              </a:defRPr>
            </a:lvl6pPr>
            <a:lvl7pPr indent="0" lvl="6" marL="0" marR="0" rtl="0" algn="l">
              <a:spcBef>
                <a:spcPts val="0"/>
              </a:spcBef>
              <a:buNone/>
              <a:defRPr b="0" i="0" sz="1200" u="none" cap="none" strike="noStrike">
                <a:solidFill>
                  <a:srgbClr val="888888"/>
                </a:solidFill>
                <a:latin typeface="Calibri"/>
                <a:ea typeface="Calibri"/>
                <a:cs typeface="Calibri"/>
                <a:sym typeface="Calibri"/>
              </a:defRPr>
            </a:lvl7pPr>
            <a:lvl8pPr indent="0" lvl="7" marL="0" marR="0" rtl="0" algn="l">
              <a:spcBef>
                <a:spcPts val="0"/>
              </a:spcBef>
              <a:buNone/>
              <a:defRPr b="0" i="0" sz="1200" u="none" cap="none" strike="noStrike">
                <a:solidFill>
                  <a:srgbClr val="888888"/>
                </a:solidFill>
                <a:latin typeface="Calibri"/>
                <a:ea typeface="Calibri"/>
                <a:cs typeface="Calibri"/>
                <a:sym typeface="Calibri"/>
              </a:defRPr>
            </a:lvl8pPr>
            <a:lvl9pPr indent="0" lvl="8" marL="0" marR="0" rtl="0" algn="l">
              <a:spcBef>
                <a:spcPts val="0"/>
              </a:spcBef>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g22ca00ce298_0_24"/>
          <p:cNvSpPr txBox="1"/>
          <p:nvPr>
            <p:ph idx="12" type="sldNum"/>
          </p:nvPr>
        </p:nvSpPr>
        <p:spPr>
          <a:xfrm>
            <a:off x="134144" y="4767264"/>
            <a:ext cx="2133600" cy="27390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0" marR="0" rtl="0" algn="l">
              <a:spcBef>
                <a:spcPts val="0"/>
              </a:spcBef>
              <a:buNone/>
              <a:defRPr b="0" i="0" sz="1200" u="none" cap="none" strike="noStrike">
                <a:solidFill>
                  <a:srgbClr val="888888"/>
                </a:solidFill>
                <a:latin typeface="Calibri"/>
                <a:ea typeface="Calibri"/>
                <a:cs typeface="Calibri"/>
                <a:sym typeface="Calibri"/>
              </a:defRPr>
            </a:lvl2pPr>
            <a:lvl3pPr indent="0" lvl="2" marL="0" marR="0" rtl="0" algn="l">
              <a:spcBef>
                <a:spcPts val="0"/>
              </a:spcBef>
              <a:buNone/>
              <a:defRPr b="0" i="0" sz="1200" u="none" cap="none" strike="noStrike">
                <a:solidFill>
                  <a:srgbClr val="888888"/>
                </a:solidFill>
                <a:latin typeface="Calibri"/>
                <a:ea typeface="Calibri"/>
                <a:cs typeface="Calibri"/>
                <a:sym typeface="Calibri"/>
              </a:defRPr>
            </a:lvl3pPr>
            <a:lvl4pPr indent="0" lvl="3" marL="0" marR="0" rtl="0" algn="l">
              <a:spcBef>
                <a:spcPts val="0"/>
              </a:spcBef>
              <a:buNone/>
              <a:defRPr b="0" i="0" sz="1200" u="none" cap="none" strike="noStrike">
                <a:solidFill>
                  <a:srgbClr val="888888"/>
                </a:solidFill>
                <a:latin typeface="Calibri"/>
                <a:ea typeface="Calibri"/>
                <a:cs typeface="Calibri"/>
                <a:sym typeface="Calibri"/>
              </a:defRPr>
            </a:lvl4pPr>
            <a:lvl5pPr indent="0" lvl="4" marL="0" marR="0" rtl="0" algn="l">
              <a:spcBef>
                <a:spcPts val="0"/>
              </a:spcBef>
              <a:buNone/>
              <a:defRPr b="0" i="0" sz="1200" u="none" cap="none" strike="noStrike">
                <a:solidFill>
                  <a:srgbClr val="888888"/>
                </a:solidFill>
                <a:latin typeface="Calibri"/>
                <a:ea typeface="Calibri"/>
                <a:cs typeface="Calibri"/>
                <a:sym typeface="Calibri"/>
              </a:defRPr>
            </a:lvl5pPr>
            <a:lvl6pPr indent="0" lvl="5" marL="0" marR="0" rtl="0" algn="l">
              <a:spcBef>
                <a:spcPts val="0"/>
              </a:spcBef>
              <a:buNone/>
              <a:defRPr b="0" i="0" sz="1200" u="none" cap="none" strike="noStrike">
                <a:solidFill>
                  <a:srgbClr val="888888"/>
                </a:solidFill>
                <a:latin typeface="Calibri"/>
                <a:ea typeface="Calibri"/>
                <a:cs typeface="Calibri"/>
                <a:sym typeface="Calibri"/>
              </a:defRPr>
            </a:lvl6pPr>
            <a:lvl7pPr indent="0" lvl="6" marL="0" marR="0" rtl="0" algn="l">
              <a:spcBef>
                <a:spcPts val="0"/>
              </a:spcBef>
              <a:buNone/>
              <a:defRPr b="0" i="0" sz="1200" u="none" cap="none" strike="noStrike">
                <a:solidFill>
                  <a:srgbClr val="888888"/>
                </a:solidFill>
                <a:latin typeface="Calibri"/>
                <a:ea typeface="Calibri"/>
                <a:cs typeface="Calibri"/>
                <a:sym typeface="Calibri"/>
              </a:defRPr>
            </a:lvl7pPr>
            <a:lvl8pPr indent="0" lvl="7" marL="0" marR="0" rtl="0" algn="l">
              <a:spcBef>
                <a:spcPts val="0"/>
              </a:spcBef>
              <a:buNone/>
              <a:defRPr b="0" i="0" sz="1200" u="none" cap="none" strike="noStrike">
                <a:solidFill>
                  <a:srgbClr val="888888"/>
                </a:solidFill>
                <a:latin typeface="Calibri"/>
                <a:ea typeface="Calibri"/>
                <a:cs typeface="Calibri"/>
                <a:sym typeface="Calibri"/>
              </a:defRPr>
            </a:lvl8pPr>
            <a:lvl9pPr indent="0" lvl="8" marL="0" marR="0" rtl="0" algn="l">
              <a:spcBef>
                <a:spcPts val="0"/>
              </a:spcBef>
              <a:buNone/>
              <a:defRPr b="0" i="0" sz="1200" u="none" cap="none" strike="noStrike">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elastic.co/downloads/elasticsearch" TargetMode="External"/><Relationship Id="rId4" Type="http://schemas.openxmlformats.org/officeDocument/2006/relationships/hyperlink" Target="https://www.elastic.co/downloads/kiban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rchive.apache.org/dist/lucene/java/" TargetMode="External"/><Relationship Id="rId4" Type="http://schemas.openxmlformats.org/officeDocument/2006/relationships/hyperlink" Target="https://github.com/DmitryKey/luke" TargetMode="External"/><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elastic.co/guide/en/elasticsearch/client/index.html" TargetMode="External"/><Relationship Id="rId4" Type="http://schemas.openxmlformats.org/officeDocument/2006/relationships/hyperlink" Target="https://www.elastic.co/guide/en/elasticsearch/reference/current/docs-bulk.html#bulk-curl" TargetMode="External"/><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cloud.uni-weimar.de/s/c55Sjy37ea7NTPW" TargetMode="External"/><Relationship Id="rId4" Type="http://schemas.openxmlformats.org/officeDocument/2006/relationships/hyperlink" Target="https://git.webis.de/code-generic/code-project-templates/project-template-args/-/merge_requests/1" TargetMode="External"/><Relationship Id="rId9" Type="http://schemas.openxmlformats.org/officeDocument/2006/relationships/hyperlink" Target="https://git.webis.de/code-teaching/projects/argument-search-ws22/-/issues/19" TargetMode="External"/><Relationship Id="rId5" Type="http://schemas.openxmlformats.org/officeDocument/2006/relationships/hyperlink" Target="https://git.webis.de/code-teaching/projects/argument-search-ws22/-/issues/10" TargetMode="External"/><Relationship Id="rId6" Type="http://schemas.openxmlformats.org/officeDocument/2006/relationships/hyperlink" Target="https://git.webis.de/jovu2158/args-framework/-/merge_requests/1/diffs" TargetMode="External"/><Relationship Id="rId7" Type="http://schemas.openxmlformats.org/officeDocument/2006/relationships/hyperlink" Target="https://git.webis.de/code-teaching/projects/argument-search-ws22/-/issues/8" TargetMode="External"/><Relationship Id="rId8" Type="http://schemas.openxmlformats.org/officeDocument/2006/relationships/hyperlink" Target="https://git.webis.de/jovu2158/args-framework/-/merge_requests/4/diff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elastic.co/guide/en/elasticsearch/reference/master/field-and-document-access-control.html" TargetMode="Externa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hyperlink" Target="https://www.elastic.co/guide/en/elasticsearch/reference/current/search-multiple-indice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hyperlink" Target="https://www.elastic.co/guide/en/elasticsearch/reference/master/create-enrollment-token.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hyperlink" Target="https://www.elastic.co/guide/en/elasticsearch/reference/current/docs-reindex.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elastic.co/blog/improving-information-retrieval-elastic-stack-search-relevance" TargetMode="External"/><Relationship Id="rId4" Type="http://schemas.openxmlformats.org/officeDocument/2006/relationships/hyperlink" Target="https://www.elastic.co/guide/en/elasticsearch/reference/current/dense-vector.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g22ca00ce298_0_18"/>
          <p:cNvSpPr txBox="1"/>
          <p:nvPr>
            <p:ph type="ctrTitle"/>
          </p:nvPr>
        </p:nvSpPr>
        <p:spPr>
          <a:xfrm>
            <a:off x="0" y="1904121"/>
            <a:ext cx="9144000" cy="624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6189"/>
              </a:buClr>
              <a:buSzPts val="3600"/>
              <a:buFont typeface="Calibri"/>
              <a:buNone/>
            </a:pPr>
            <a:r>
              <a:rPr b="1" lang="en-US" sz="3200"/>
              <a:t>Investigating Personalized Argument Search</a:t>
            </a:r>
            <a:endParaRPr b="1" sz="3200">
              <a:solidFill>
                <a:srgbClr val="A5A5A5"/>
              </a:solidFill>
            </a:endParaRPr>
          </a:p>
        </p:txBody>
      </p:sp>
      <p:sp>
        <p:nvSpPr>
          <p:cNvPr id="39" name="Google Shape;39;g22ca00ce298_0_18"/>
          <p:cNvSpPr txBox="1"/>
          <p:nvPr/>
        </p:nvSpPr>
        <p:spPr>
          <a:xfrm>
            <a:off x="0" y="2825677"/>
            <a:ext cx="9144000" cy="413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7F7F7F"/>
              </a:buClr>
              <a:buSzPts val="1600"/>
              <a:buFont typeface="Calibri"/>
              <a:buNone/>
            </a:pPr>
            <a:r>
              <a:rPr lang="en-US">
                <a:solidFill>
                  <a:srgbClr val="7F7F7F"/>
                </a:solidFill>
                <a:latin typeface="Calibri"/>
                <a:ea typeface="Calibri"/>
                <a:cs typeface="Calibri"/>
                <a:sym typeface="Calibri"/>
              </a:rPr>
              <a:t>Pramoch Viriyathomrongul, 124244</a:t>
            </a:r>
            <a:endParaRPr>
              <a:latin typeface="Calibri"/>
              <a:ea typeface="Calibri"/>
              <a:cs typeface="Calibri"/>
              <a:sym typeface="Calibri"/>
            </a:endParaRPr>
          </a:p>
          <a:p>
            <a:pPr indent="0" lvl="0" marL="0" marR="0" rtl="0" algn="l">
              <a:spcBef>
                <a:spcPts val="0"/>
              </a:spcBef>
              <a:spcAft>
                <a:spcPts val="0"/>
              </a:spcAft>
              <a:buClr>
                <a:srgbClr val="7F7F7F"/>
              </a:buClr>
              <a:buSzPts val="1600"/>
              <a:buFont typeface="Calibri"/>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2ca00ce298_0_105"/>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9" name="Google Shape;109;g22ca00ce298_0_105"/>
          <p:cNvSpPr txBox="1"/>
          <p:nvPr>
            <p:ph type="ctrTitle"/>
          </p:nvPr>
        </p:nvSpPr>
        <p:spPr>
          <a:xfrm>
            <a:off x="0" y="2259746"/>
            <a:ext cx="9144000" cy="624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b="1" lang="en-US" sz="3200">
                <a:solidFill>
                  <a:srgbClr val="006189"/>
                </a:solidFill>
                <a:latin typeface="Calibri"/>
                <a:ea typeface="Calibri"/>
                <a:cs typeface="Calibri"/>
                <a:sym typeface="Calibri"/>
              </a:rPr>
              <a:t>Elasticsearch Migration (POC)</a:t>
            </a:r>
            <a:endParaRPr b="1" sz="3200">
              <a:solidFill>
                <a:srgbClr val="A5A5A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2ca00ce298_0_162"/>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Approach</a:t>
            </a:r>
            <a:endParaRPr b="1" sz="2400"/>
          </a:p>
        </p:txBody>
      </p:sp>
      <p:sp>
        <p:nvSpPr>
          <p:cNvPr id="116" name="Google Shape;116;g22ca00ce298_0_162"/>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7" name="Google Shape;117;g22ca00ce298_0_162"/>
          <p:cNvSpPr txBox="1"/>
          <p:nvPr>
            <p:ph idx="1" type="body"/>
          </p:nvPr>
        </p:nvSpPr>
        <p:spPr>
          <a:xfrm>
            <a:off x="359100" y="1108725"/>
            <a:ext cx="8784900" cy="330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400"/>
              <a:t>0</a:t>
            </a:r>
            <a:r>
              <a:rPr lang="en-US" sz="1400"/>
              <a:t>.   Install Elasticsearch &amp; Kibana</a:t>
            </a:r>
            <a:endParaRPr b="1"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US" sz="1400"/>
              <a:t>1.   Convert Lucene index to Elasticsearch format</a:t>
            </a:r>
            <a:endParaRPr b="1"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US" sz="1400"/>
              <a:t>2.   Create Elasticsearch index &amp; Perform indexing </a:t>
            </a:r>
            <a:endParaRPr b="1"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US" sz="1400"/>
              <a:t>3.   Verify the migration</a:t>
            </a:r>
            <a:endParaRPr sz="1400"/>
          </a:p>
        </p:txBody>
      </p:sp>
      <p:sp>
        <p:nvSpPr>
          <p:cNvPr id="118" name="Google Shape;118;g22ca00ce298_0_162"/>
          <p:cNvSpPr txBox="1"/>
          <p:nvPr/>
        </p:nvSpPr>
        <p:spPr>
          <a:xfrm>
            <a:off x="531275" y="4802950"/>
            <a:ext cx="2196600" cy="28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
                <a:latin typeface="Calibri"/>
                <a:ea typeface="Calibri"/>
                <a:cs typeface="Calibri"/>
                <a:sym typeface="Calibri"/>
              </a:rPr>
              <a:t>Elasticsearch: </a:t>
            </a:r>
            <a:r>
              <a:rPr lang="en-US" sz="800" u="sng">
                <a:solidFill>
                  <a:schemeClr val="hlink"/>
                </a:solidFill>
                <a:latin typeface="Calibri"/>
                <a:ea typeface="Calibri"/>
                <a:cs typeface="Calibri"/>
                <a:sym typeface="Calibri"/>
                <a:hlinkClick r:id="rId3"/>
              </a:rPr>
              <a:t>elastic.co/downloads/elasticsearch</a:t>
            </a:r>
            <a:r>
              <a:rPr lang="en-US"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None/>
            </a:pPr>
            <a:r>
              <a:rPr lang="en-US" sz="800">
                <a:latin typeface="Calibri"/>
                <a:ea typeface="Calibri"/>
                <a:cs typeface="Calibri"/>
                <a:sym typeface="Calibri"/>
              </a:rPr>
              <a:t>Kibana: </a:t>
            </a:r>
            <a:r>
              <a:rPr lang="en-US" sz="800" u="sng">
                <a:solidFill>
                  <a:schemeClr val="hlink"/>
                </a:solidFill>
                <a:latin typeface="Calibri"/>
                <a:ea typeface="Calibri"/>
                <a:cs typeface="Calibri"/>
                <a:sym typeface="Calibri"/>
                <a:hlinkClick r:id="rId4"/>
              </a:rPr>
              <a:t>elastic.co/downloads/kibana</a:t>
            </a:r>
            <a:r>
              <a:rPr lang="en-US" sz="800">
                <a:latin typeface="Calibri"/>
                <a:ea typeface="Calibri"/>
                <a:cs typeface="Calibri"/>
                <a:sym typeface="Calibri"/>
              </a:rPr>
              <a:t> </a:t>
            </a:r>
            <a:endParaRPr sz="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2d08646e5a_0_50"/>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a:pPr>
            <a:r>
              <a:rPr b="1" lang="en-US" sz="2400"/>
              <a:t>Convert Lucene index to Elasticsearch format</a:t>
            </a:r>
            <a:endParaRPr b="1" sz="2400"/>
          </a:p>
        </p:txBody>
      </p:sp>
      <p:sp>
        <p:nvSpPr>
          <p:cNvPr id="125" name="Google Shape;125;g22d08646e5a_0_50"/>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26" name="Google Shape;126;g22d08646e5a_0_50"/>
          <p:cNvSpPr txBox="1"/>
          <p:nvPr>
            <p:ph idx="1" type="body"/>
          </p:nvPr>
        </p:nvSpPr>
        <p:spPr>
          <a:xfrm>
            <a:off x="359100" y="715400"/>
            <a:ext cx="8784900" cy="12249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Write a script to retrieve documents from Lucene index files</a:t>
            </a:r>
            <a:endParaRPr sz="1400"/>
          </a:p>
          <a:p>
            <a:pPr indent="-317500" lvl="1" marL="914400" rtl="0" algn="l">
              <a:lnSpc>
                <a:spcPct val="115000"/>
              </a:lnSpc>
              <a:spcBef>
                <a:spcPts val="0"/>
              </a:spcBef>
              <a:spcAft>
                <a:spcPts val="0"/>
              </a:spcAft>
              <a:buSzPts val="1400"/>
              <a:buChar char="❏"/>
            </a:pPr>
            <a:r>
              <a:rPr lang="en-US" sz="1400"/>
              <a:t>R</a:t>
            </a:r>
            <a:r>
              <a:rPr lang="en-US" sz="1400"/>
              <a:t>equire Lucene API version 6.5*</a:t>
            </a:r>
            <a:endParaRPr sz="1400"/>
          </a:p>
          <a:p>
            <a:pPr indent="-317500" lvl="0" marL="457200" rtl="0" algn="l">
              <a:lnSpc>
                <a:spcPct val="115000"/>
              </a:lnSpc>
              <a:spcBef>
                <a:spcPts val="0"/>
              </a:spcBef>
              <a:spcAft>
                <a:spcPts val="0"/>
              </a:spcAft>
              <a:buSzPts val="1400"/>
              <a:buChar char="❏"/>
            </a:pPr>
            <a:r>
              <a:rPr lang="en-US" sz="1400"/>
              <a:t>(Alternative) Export documents using Luke tool</a:t>
            </a:r>
            <a:endParaRPr sz="1400"/>
          </a:p>
        </p:txBody>
      </p:sp>
      <p:sp>
        <p:nvSpPr>
          <p:cNvPr id="127" name="Google Shape;127;g22d08646e5a_0_50"/>
          <p:cNvSpPr txBox="1"/>
          <p:nvPr/>
        </p:nvSpPr>
        <p:spPr>
          <a:xfrm>
            <a:off x="531275" y="4802950"/>
            <a:ext cx="3215100" cy="28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
                <a:latin typeface="Calibri"/>
                <a:ea typeface="Calibri"/>
                <a:cs typeface="Calibri"/>
                <a:sym typeface="Calibri"/>
              </a:rPr>
              <a:t>Lucene API: </a:t>
            </a:r>
            <a:r>
              <a:rPr lang="en-US" sz="800" u="sng">
                <a:solidFill>
                  <a:schemeClr val="hlink"/>
                </a:solidFill>
                <a:latin typeface="Calibri"/>
                <a:ea typeface="Calibri"/>
                <a:cs typeface="Calibri"/>
                <a:sym typeface="Calibri"/>
                <a:hlinkClick r:id="rId3"/>
              </a:rPr>
              <a:t>archive.apache.org/dist/lucene/java</a:t>
            </a:r>
            <a:endParaRPr sz="800">
              <a:latin typeface="Calibri"/>
              <a:ea typeface="Calibri"/>
              <a:cs typeface="Calibri"/>
              <a:sym typeface="Calibri"/>
            </a:endParaRPr>
          </a:p>
          <a:p>
            <a:pPr indent="0" lvl="0" marL="0" rtl="0" algn="l">
              <a:spcBef>
                <a:spcPts val="0"/>
              </a:spcBef>
              <a:spcAft>
                <a:spcPts val="0"/>
              </a:spcAft>
              <a:buNone/>
            </a:pPr>
            <a:r>
              <a:rPr lang="en-US" sz="800">
                <a:latin typeface="Calibri"/>
                <a:ea typeface="Calibri"/>
                <a:cs typeface="Calibri"/>
                <a:sym typeface="Calibri"/>
              </a:rPr>
              <a:t>Luke: </a:t>
            </a:r>
            <a:r>
              <a:rPr lang="en-US" sz="800" u="sng">
                <a:solidFill>
                  <a:schemeClr val="hlink"/>
                </a:solidFill>
                <a:latin typeface="Calibri"/>
                <a:ea typeface="Calibri"/>
                <a:cs typeface="Calibri"/>
                <a:sym typeface="Calibri"/>
                <a:hlinkClick r:id="rId4"/>
              </a:rPr>
              <a:t>github.com/DmitryKey/luke</a:t>
            </a:r>
            <a:r>
              <a:rPr lang="en-US" sz="800">
                <a:latin typeface="Calibri"/>
                <a:ea typeface="Calibri"/>
                <a:cs typeface="Calibri"/>
                <a:sym typeface="Calibri"/>
              </a:rPr>
              <a:t> </a:t>
            </a:r>
            <a:endParaRPr sz="800">
              <a:latin typeface="Calibri"/>
              <a:ea typeface="Calibri"/>
              <a:cs typeface="Calibri"/>
              <a:sym typeface="Calibri"/>
            </a:endParaRPr>
          </a:p>
        </p:txBody>
      </p:sp>
      <p:pic>
        <p:nvPicPr>
          <p:cNvPr id="128" name="Google Shape;128;g22d08646e5a_0_50"/>
          <p:cNvPicPr preferRelativeResize="0"/>
          <p:nvPr/>
        </p:nvPicPr>
        <p:blipFill>
          <a:blip r:embed="rId5">
            <a:alphaModFix/>
          </a:blip>
          <a:stretch>
            <a:fillRect/>
          </a:stretch>
        </p:blipFill>
        <p:spPr>
          <a:xfrm>
            <a:off x="1927675" y="1597025"/>
            <a:ext cx="5647751" cy="3047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2d08646e5a_0_40"/>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a:pPr>
            <a:r>
              <a:rPr b="1" lang="en-US" sz="2400"/>
              <a:t>Convert Lucene index to Elasticsearch format</a:t>
            </a:r>
            <a:endParaRPr b="1" sz="2400"/>
          </a:p>
        </p:txBody>
      </p:sp>
      <p:sp>
        <p:nvSpPr>
          <p:cNvPr id="135" name="Google Shape;135;g22d08646e5a_0_40"/>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36" name="Google Shape;136;g22d08646e5a_0_40"/>
          <p:cNvSpPr txBox="1"/>
          <p:nvPr>
            <p:ph idx="1" type="body"/>
          </p:nvPr>
        </p:nvSpPr>
        <p:spPr>
          <a:xfrm>
            <a:off x="359100" y="807100"/>
            <a:ext cx="8784900" cy="5739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Mapping each document fields into JSON format</a:t>
            </a:r>
            <a:endParaRPr sz="1400"/>
          </a:p>
          <a:p>
            <a:pPr indent="-317500" lvl="1" marL="914400" rtl="0" algn="l">
              <a:lnSpc>
                <a:spcPct val="115000"/>
              </a:lnSpc>
              <a:spcBef>
                <a:spcPts val="0"/>
              </a:spcBef>
              <a:spcAft>
                <a:spcPts val="0"/>
              </a:spcAft>
              <a:buSzPts val="1400"/>
              <a:buChar char="❏"/>
            </a:pPr>
            <a:r>
              <a:rPr lang="en-US" sz="1400"/>
              <a:t>Save as JSON file</a:t>
            </a:r>
            <a:endParaRPr sz="1400"/>
          </a:p>
        </p:txBody>
      </p:sp>
      <p:pic>
        <p:nvPicPr>
          <p:cNvPr id="137" name="Google Shape;137;g22d08646e5a_0_40"/>
          <p:cNvPicPr preferRelativeResize="0"/>
          <p:nvPr/>
        </p:nvPicPr>
        <p:blipFill>
          <a:blip r:embed="rId3">
            <a:alphaModFix/>
          </a:blip>
          <a:stretch>
            <a:fillRect/>
          </a:stretch>
        </p:blipFill>
        <p:spPr>
          <a:xfrm>
            <a:off x="152400" y="1799025"/>
            <a:ext cx="8839200" cy="19203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2d08646e5a_0_62"/>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2.	Create Elasticsearch index &amp; Perform indexing</a:t>
            </a:r>
            <a:endParaRPr b="1" sz="2400"/>
          </a:p>
        </p:txBody>
      </p:sp>
      <p:sp>
        <p:nvSpPr>
          <p:cNvPr id="144" name="Google Shape;144;g22d08646e5a_0_62"/>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5" name="Google Shape;145;g22d08646e5a_0_62"/>
          <p:cNvSpPr txBox="1"/>
          <p:nvPr>
            <p:ph idx="1" type="body"/>
          </p:nvPr>
        </p:nvSpPr>
        <p:spPr>
          <a:xfrm>
            <a:off x="359100" y="715400"/>
            <a:ext cx="8784900" cy="5739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Create Elasticsearch index</a:t>
            </a:r>
            <a:endParaRPr sz="1400"/>
          </a:p>
          <a:p>
            <a:pPr indent="-317500" lvl="1" marL="914400" rtl="0" algn="l">
              <a:lnSpc>
                <a:spcPct val="115000"/>
              </a:lnSpc>
              <a:spcBef>
                <a:spcPts val="0"/>
              </a:spcBef>
              <a:spcAft>
                <a:spcPts val="0"/>
              </a:spcAft>
              <a:buSzPts val="1400"/>
              <a:buChar char="❏"/>
            </a:pPr>
            <a:r>
              <a:rPr lang="en-US" sz="1400"/>
              <a:t>Use default dynamic mapping</a:t>
            </a:r>
            <a:endParaRPr sz="1400"/>
          </a:p>
        </p:txBody>
      </p:sp>
      <p:pic>
        <p:nvPicPr>
          <p:cNvPr id="146" name="Google Shape;146;g22d08646e5a_0_62"/>
          <p:cNvPicPr preferRelativeResize="0"/>
          <p:nvPr/>
        </p:nvPicPr>
        <p:blipFill>
          <a:blip r:embed="rId3">
            <a:alphaModFix/>
          </a:blip>
          <a:stretch>
            <a:fillRect/>
          </a:stretch>
        </p:blipFill>
        <p:spPr>
          <a:xfrm>
            <a:off x="1833113" y="1381000"/>
            <a:ext cx="4891177" cy="3637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2d08646e5a_0_80"/>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2.	Create Elasticsearch index &amp; Perform indexing</a:t>
            </a:r>
            <a:endParaRPr b="1" sz="2400"/>
          </a:p>
        </p:txBody>
      </p:sp>
      <p:sp>
        <p:nvSpPr>
          <p:cNvPr id="153" name="Google Shape;153;g22d08646e5a_0_80"/>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4" name="Google Shape;154;g22d08646e5a_0_80"/>
          <p:cNvSpPr txBox="1"/>
          <p:nvPr/>
        </p:nvSpPr>
        <p:spPr>
          <a:xfrm>
            <a:off x="531275" y="4802950"/>
            <a:ext cx="5961600" cy="288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
                <a:latin typeface="Calibri"/>
                <a:ea typeface="Calibri"/>
                <a:cs typeface="Calibri"/>
                <a:sym typeface="Calibri"/>
              </a:rPr>
              <a:t>Elasticsearch Client: </a:t>
            </a:r>
            <a:r>
              <a:rPr lang="en-US" sz="800" u="sng">
                <a:solidFill>
                  <a:schemeClr val="hlink"/>
                </a:solidFill>
                <a:latin typeface="Calibri"/>
                <a:ea typeface="Calibri"/>
                <a:cs typeface="Calibri"/>
                <a:sym typeface="Calibri"/>
                <a:hlinkClick r:id="rId3"/>
              </a:rPr>
              <a:t>elastic.co/guide/en/elasticsearch/client/index.html</a:t>
            </a:r>
            <a:r>
              <a:rPr lang="en-US"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None/>
            </a:pPr>
            <a:r>
              <a:rPr lang="en-US" sz="800">
                <a:latin typeface="Calibri"/>
                <a:ea typeface="Calibri"/>
                <a:cs typeface="Calibri"/>
                <a:sym typeface="Calibri"/>
              </a:rPr>
              <a:t>Bulk API: </a:t>
            </a:r>
            <a:r>
              <a:rPr lang="en-US" sz="800" u="sng">
                <a:solidFill>
                  <a:schemeClr val="hlink"/>
                </a:solidFill>
                <a:latin typeface="Calibri"/>
                <a:ea typeface="Calibri"/>
                <a:cs typeface="Calibri"/>
                <a:sym typeface="Calibri"/>
                <a:hlinkClick r:id="rId4"/>
              </a:rPr>
              <a:t>elastic.co/guide/en/elasticsearch/reference/current/docs-bulk.html</a:t>
            </a:r>
            <a:endParaRPr sz="800">
              <a:latin typeface="Calibri"/>
              <a:ea typeface="Calibri"/>
              <a:cs typeface="Calibri"/>
              <a:sym typeface="Calibri"/>
            </a:endParaRPr>
          </a:p>
        </p:txBody>
      </p:sp>
      <p:sp>
        <p:nvSpPr>
          <p:cNvPr id="155" name="Google Shape;155;g22d08646e5a_0_80"/>
          <p:cNvSpPr txBox="1"/>
          <p:nvPr>
            <p:ph idx="1" type="body"/>
          </p:nvPr>
        </p:nvSpPr>
        <p:spPr>
          <a:xfrm>
            <a:off x="359100" y="774250"/>
            <a:ext cx="8784900" cy="7431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Write a script to index our document</a:t>
            </a:r>
            <a:endParaRPr sz="1400"/>
          </a:p>
          <a:p>
            <a:pPr indent="-317500" lvl="1" marL="914400" rtl="0" algn="l">
              <a:lnSpc>
                <a:spcPct val="115000"/>
              </a:lnSpc>
              <a:spcBef>
                <a:spcPts val="0"/>
              </a:spcBef>
              <a:spcAft>
                <a:spcPts val="0"/>
              </a:spcAft>
              <a:buSzPts val="1400"/>
              <a:buChar char="❏"/>
            </a:pPr>
            <a:r>
              <a:rPr lang="en-US" sz="1400"/>
              <a:t>Use </a:t>
            </a:r>
            <a:r>
              <a:rPr b="1" lang="en-US" sz="1400" u="sng"/>
              <a:t>Bulk API</a:t>
            </a:r>
            <a:r>
              <a:rPr b="1" lang="en-US" sz="1400"/>
              <a:t> </a:t>
            </a:r>
            <a:r>
              <a:rPr lang="en-US" sz="1400"/>
              <a:t>to perform multiple indexing</a:t>
            </a:r>
            <a:endParaRPr sz="1400"/>
          </a:p>
        </p:txBody>
      </p:sp>
      <p:pic>
        <p:nvPicPr>
          <p:cNvPr id="156" name="Google Shape;156;g22d08646e5a_0_80"/>
          <p:cNvPicPr preferRelativeResize="0"/>
          <p:nvPr/>
        </p:nvPicPr>
        <p:blipFill>
          <a:blip r:embed="rId5">
            <a:alphaModFix/>
          </a:blip>
          <a:stretch>
            <a:fillRect/>
          </a:stretch>
        </p:blipFill>
        <p:spPr>
          <a:xfrm>
            <a:off x="2296900" y="1478600"/>
            <a:ext cx="4550195" cy="3117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d08646e5a_0_90"/>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2.	Create Elasticsearch index &amp; Perform indexing</a:t>
            </a:r>
            <a:endParaRPr b="1" sz="2400"/>
          </a:p>
        </p:txBody>
      </p:sp>
      <p:sp>
        <p:nvSpPr>
          <p:cNvPr id="163" name="Google Shape;163;g22d08646e5a_0_90"/>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4" name="Google Shape;164;g22d08646e5a_0_90"/>
          <p:cNvSpPr txBox="1"/>
          <p:nvPr>
            <p:ph idx="1" type="body"/>
          </p:nvPr>
        </p:nvSpPr>
        <p:spPr>
          <a:xfrm>
            <a:off x="359100" y="715400"/>
            <a:ext cx="8784900" cy="3519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(Alternative) </a:t>
            </a:r>
            <a:r>
              <a:rPr lang="en-US" sz="1400"/>
              <a:t>Submit bulk request via cURL</a:t>
            </a:r>
            <a:endParaRPr sz="1400"/>
          </a:p>
          <a:p>
            <a:pPr indent="0" lvl="0" marL="0" rtl="0" algn="l">
              <a:lnSpc>
                <a:spcPct val="115000"/>
              </a:lnSpc>
              <a:spcBef>
                <a:spcPts val="0"/>
              </a:spcBef>
              <a:spcAft>
                <a:spcPts val="0"/>
              </a:spcAft>
              <a:buNone/>
            </a:pPr>
            <a:r>
              <a:t/>
            </a:r>
            <a:endParaRPr sz="1400"/>
          </a:p>
        </p:txBody>
      </p:sp>
      <p:pic>
        <p:nvPicPr>
          <p:cNvPr id="165" name="Google Shape;165;g22d08646e5a_0_90"/>
          <p:cNvPicPr preferRelativeResize="0"/>
          <p:nvPr/>
        </p:nvPicPr>
        <p:blipFill>
          <a:blip r:embed="rId3">
            <a:alphaModFix/>
          </a:blip>
          <a:stretch>
            <a:fillRect/>
          </a:stretch>
        </p:blipFill>
        <p:spPr>
          <a:xfrm>
            <a:off x="576062" y="1159000"/>
            <a:ext cx="7991875" cy="3807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2d08646e5a_0_103"/>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3</a:t>
            </a:r>
            <a:r>
              <a:rPr b="1" lang="en-US" sz="2400"/>
              <a:t>.	Verify the migration</a:t>
            </a:r>
            <a:endParaRPr b="1" sz="2400"/>
          </a:p>
        </p:txBody>
      </p:sp>
      <p:sp>
        <p:nvSpPr>
          <p:cNvPr id="172" name="Google Shape;172;g22d08646e5a_0_103"/>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73" name="Google Shape;173;g22d08646e5a_0_103"/>
          <p:cNvSpPr txBox="1"/>
          <p:nvPr>
            <p:ph idx="1" type="body"/>
          </p:nvPr>
        </p:nvSpPr>
        <p:spPr>
          <a:xfrm>
            <a:off x="359100" y="765825"/>
            <a:ext cx="8784900" cy="5739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View index’s mapping</a:t>
            </a:r>
            <a:endParaRPr sz="1400"/>
          </a:p>
        </p:txBody>
      </p:sp>
      <p:pic>
        <p:nvPicPr>
          <p:cNvPr id="174" name="Google Shape;174;g22d08646e5a_0_103"/>
          <p:cNvPicPr preferRelativeResize="0"/>
          <p:nvPr/>
        </p:nvPicPr>
        <p:blipFill rotWithShape="1">
          <a:blip r:embed="rId3">
            <a:alphaModFix/>
          </a:blip>
          <a:srcRect b="0" l="0" r="0" t="0"/>
          <a:stretch/>
        </p:blipFill>
        <p:spPr>
          <a:xfrm>
            <a:off x="1370000" y="1202550"/>
            <a:ext cx="5402734" cy="3816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2d08646e5a_0_112"/>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3.	Verify the migration</a:t>
            </a:r>
            <a:endParaRPr b="1" sz="2400"/>
          </a:p>
        </p:txBody>
      </p:sp>
      <p:sp>
        <p:nvSpPr>
          <p:cNvPr id="181" name="Google Shape;181;g22d08646e5a_0_112"/>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2" name="Google Shape;182;g22d08646e5a_0_112"/>
          <p:cNvSpPr txBox="1"/>
          <p:nvPr>
            <p:ph idx="1" type="body"/>
          </p:nvPr>
        </p:nvSpPr>
        <p:spPr>
          <a:xfrm>
            <a:off x="359100" y="715400"/>
            <a:ext cx="8784900" cy="5739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Retrieve</a:t>
            </a:r>
            <a:r>
              <a:rPr lang="en-US" sz="1400"/>
              <a:t> documents from index</a:t>
            </a:r>
            <a:endParaRPr sz="1400"/>
          </a:p>
        </p:txBody>
      </p:sp>
      <p:pic>
        <p:nvPicPr>
          <p:cNvPr id="183" name="Google Shape;183;g22d08646e5a_0_112"/>
          <p:cNvPicPr preferRelativeResize="0"/>
          <p:nvPr/>
        </p:nvPicPr>
        <p:blipFill>
          <a:blip r:embed="rId3">
            <a:alphaModFix/>
          </a:blip>
          <a:stretch>
            <a:fillRect/>
          </a:stretch>
        </p:blipFill>
        <p:spPr>
          <a:xfrm>
            <a:off x="1460650" y="1183375"/>
            <a:ext cx="6222723" cy="3517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2d08646e5a_0_119"/>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3.	Verify the migration</a:t>
            </a:r>
            <a:endParaRPr b="1" sz="2400"/>
          </a:p>
        </p:txBody>
      </p:sp>
      <p:sp>
        <p:nvSpPr>
          <p:cNvPr id="190" name="Google Shape;190;g22d08646e5a_0_119"/>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1" name="Google Shape;191;g22d08646e5a_0_119"/>
          <p:cNvSpPr txBox="1"/>
          <p:nvPr>
            <p:ph idx="1" type="body"/>
          </p:nvPr>
        </p:nvSpPr>
        <p:spPr>
          <a:xfrm>
            <a:off x="359100" y="682575"/>
            <a:ext cx="8784900" cy="11256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Run combined query</a:t>
            </a:r>
            <a:endParaRPr sz="1400"/>
          </a:p>
          <a:p>
            <a:pPr indent="-317500" lvl="1" marL="914400" rtl="0" algn="l">
              <a:lnSpc>
                <a:spcPct val="115000"/>
              </a:lnSpc>
              <a:spcBef>
                <a:spcPts val="0"/>
              </a:spcBef>
              <a:spcAft>
                <a:spcPts val="0"/>
              </a:spcAft>
              <a:buSzPts val="1400"/>
              <a:buChar char="❏"/>
            </a:pPr>
            <a:r>
              <a:rPr lang="en-US" sz="1400"/>
              <a:t>When user search for “art” in Args.me website. The framework will </a:t>
            </a:r>
            <a:r>
              <a:rPr lang="en-US" sz="1400"/>
              <a:t>retrieve</a:t>
            </a:r>
            <a:r>
              <a:rPr lang="en-US" sz="1400"/>
              <a:t> relevant document from Lucene </a:t>
            </a:r>
            <a:r>
              <a:rPr lang="en-US" sz="1400"/>
              <a:t>index, by constructing Lucene expression.</a:t>
            </a:r>
            <a:endParaRPr sz="1400"/>
          </a:p>
          <a:p>
            <a:pPr indent="-317500" lvl="1" marL="914400" rtl="0" algn="l">
              <a:lnSpc>
                <a:spcPct val="115000"/>
              </a:lnSpc>
              <a:spcBef>
                <a:spcPts val="0"/>
              </a:spcBef>
              <a:spcAft>
                <a:spcPts val="0"/>
              </a:spcAft>
              <a:buSzPts val="1400"/>
              <a:buChar char="❏"/>
            </a:pPr>
            <a:r>
              <a:rPr lang="en-US" sz="1400"/>
              <a:t>“+((conclusion:art)^0.5 (premises:art)^1.0 (sourceText:art)^0.2) +conclusion:art”</a:t>
            </a:r>
            <a:endParaRPr sz="1400"/>
          </a:p>
        </p:txBody>
      </p:sp>
      <p:pic>
        <p:nvPicPr>
          <p:cNvPr id="192" name="Google Shape;192;g22d08646e5a_0_119"/>
          <p:cNvPicPr preferRelativeResize="0"/>
          <p:nvPr/>
        </p:nvPicPr>
        <p:blipFill>
          <a:blip r:embed="rId3">
            <a:alphaModFix/>
          </a:blip>
          <a:stretch>
            <a:fillRect/>
          </a:stretch>
        </p:blipFill>
        <p:spPr>
          <a:xfrm>
            <a:off x="1358350" y="1808175"/>
            <a:ext cx="6427277" cy="3335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g22ca00ce298_0_36"/>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My Accomplishment</a:t>
            </a:r>
            <a:endParaRPr b="1" sz="2400"/>
          </a:p>
        </p:txBody>
      </p:sp>
      <p:sp>
        <p:nvSpPr>
          <p:cNvPr id="46" name="Google Shape;46;g22ca00ce298_0_36"/>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47" name="Google Shape;47;g22ca00ce298_0_36"/>
          <p:cNvSpPr txBox="1"/>
          <p:nvPr>
            <p:ph idx="1" type="body"/>
          </p:nvPr>
        </p:nvSpPr>
        <p:spPr>
          <a:xfrm>
            <a:off x="359100" y="1112390"/>
            <a:ext cx="8784900" cy="2642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400"/>
              <a:t>0.   ARGS</a:t>
            </a:r>
            <a:r>
              <a:rPr lang="en-US" sz="1400"/>
              <a:t> paper presentation / Practice task / Teammate support </a:t>
            </a:r>
            <a:r>
              <a:rPr b="1" lang="en-US" sz="1000" u="sng">
                <a:solidFill>
                  <a:schemeClr val="hlink"/>
                </a:solidFill>
                <a:hlinkClick r:id="rId3"/>
              </a:rPr>
              <a:t>(presentation,</a:t>
            </a:r>
            <a:r>
              <a:rPr b="1" lang="en-US" sz="1000"/>
              <a:t> </a:t>
            </a:r>
            <a:r>
              <a:rPr b="1" lang="en-US" sz="1000" u="sng">
                <a:solidFill>
                  <a:schemeClr val="hlink"/>
                </a:solidFill>
                <a:hlinkClick r:id="rId4"/>
              </a:rPr>
              <a:t>practice task)</a:t>
            </a:r>
            <a:endParaRPr b="1" sz="10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US" sz="1400"/>
              <a:t>1</a:t>
            </a:r>
            <a:r>
              <a:rPr lang="en-US" sz="1400"/>
              <a:t>.   Argument year filter implementation </a:t>
            </a:r>
            <a:r>
              <a:rPr b="1" lang="en-US" sz="1000" u="sng">
                <a:solidFill>
                  <a:schemeClr val="hlink"/>
                </a:solidFill>
                <a:hlinkClick r:id="rId5"/>
              </a:rPr>
              <a:t>(overview,</a:t>
            </a:r>
            <a:r>
              <a:rPr b="1" lang="en-US" sz="1000"/>
              <a:t>, </a:t>
            </a:r>
            <a:r>
              <a:rPr b="1" lang="en-US" sz="1000" u="sng">
                <a:solidFill>
                  <a:schemeClr val="hlink"/>
                </a:solidFill>
                <a:hlinkClick r:id="rId6"/>
              </a:rPr>
              <a:t>implementation code)</a:t>
            </a:r>
            <a:endParaRPr b="1" sz="10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US" sz="1400"/>
              <a:t>2.   Argument feedback implementation </a:t>
            </a:r>
            <a:r>
              <a:rPr b="1" lang="en-US" sz="1000" u="sng">
                <a:solidFill>
                  <a:schemeClr val="hlink"/>
                </a:solidFill>
                <a:hlinkClick r:id="rId7"/>
              </a:rPr>
              <a:t>(overview,</a:t>
            </a:r>
            <a:r>
              <a:rPr b="1" lang="en-US" sz="1000"/>
              <a:t> </a:t>
            </a:r>
            <a:r>
              <a:rPr b="1" lang="en-US" sz="1000" u="sng">
                <a:solidFill>
                  <a:schemeClr val="hlink"/>
                </a:solidFill>
                <a:hlinkClick r:id="rId8"/>
              </a:rPr>
              <a:t>implementation code)</a:t>
            </a:r>
            <a:endParaRPr b="1" sz="10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US" sz="1400"/>
              <a:t>3.   Elasticsearch migration POC </a:t>
            </a:r>
            <a:r>
              <a:rPr b="1" lang="en-US" sz="1000" u="sng">
                <a:solidFill>
                  <a:schemeClr val="hlink"/>
                </a:solidFill>
                <a:hlinkClick r:id="rId9"/>
              </a:rPr>
              <a:t>(overview)</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2d08646e5a_0_131"/>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3.	Verify the migration</a:t>
            </a:r>
            <a:endParaRPr b="1" sz="2400"/>
          </a:p>
        </p:txBody>
      </p:sp>
      <p:sp>
        <p:nvSpPr>
          <p:cNvPr id="199" name="Google Shape;199;g22d08646e5a_0_131"/>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0" name="Google Shape;200;g22d08646e5a_0_131"/>
          <p:cNvSpPr txBox="1"/>
          <p:nvPr>
            <p:ph idx="1" type="body"/>
          </p:nvPr>
        </p:nvSpPr>
        <p:spPr>
          <a:xfrm>
            <a:off x="359100" y="765825"/>
            <a:ext cx="8784900" cy="5739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Discover data with Kibana</a:t>
            </a:r>
            <a:endParaRPr sz="1400"/>
          </a:p>
        </p:txBody>
      </p:sp>
      <p:pic>
        <p:nvPicPr>
          <p:cNvPr id="201" name="Google Shape;201;g22d08646e5a_0_131"/>
          <p:cNvPicPr preferRelativeResize="0"/>
          <p:nvPr/>
        </p:nvPicPr>
        <p:blipFill>
          <a:blip r:embed="rId3">
            <a:alphaModFix/>
          </a:blip>
          <a:stretch>
            <a:fillRect/>
          </a:stretch>
        </p:blipFill>
        <p:spPr>
          <a:xfrm>
            <a:off x="1121163" y="1220850"/>
            <a:ext cx="6901677" cy="3753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2d08646e5a_0_139"/>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3.	Verify the migration</a:t>
            </a:r>
            <a:endParaRPr b="1" sz="2400"/>
          </a:p>
        </p:txBody>
      </p:sp>
      <p:sp>
        <p:nvSpPr>
          <p:cNvPr id="208" name="Google Shape;208;g22d08646e5a_0_139"/>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9" name="Google Shape;209;g22d08646e5a_0_139"/>
          <p:cNvSpPr txBox="1"/>
          <p:nvPr>
            <p:ph idx="1" type="body"/>
          </p:nvPr>
        </p:nvSpPr>
        <p:spPr>
          <a:xfrm>
            <a:off x="317075" y="749025"/>
            <a:ext cx="8784900" cy="5739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SzPts val="1400"/>
              <a:buChar char="❏"/>
            </a:pPr>
            <a:r>
              <a:rPr lang="en-US" sz="1400"/>
              <a:t>Create visualization dashboard </a:t>
            </a:r>
            <a:r>
              <a:rPr lang="en-US" sz="1400"/>
              <a:t>with Kibana</a:t>
            </a:r>
            <a:endParaRPr sz="1400"/>
          </a:p>
        </p:txBody>
      </p:sp>
      <p:pic>
        <p:nvPicPr>
          <p:cNvPr id="210" name="Google Shape;210;g22d08646e5a_0_139"/>
          <p:cNvPicPr preferRelativeResize="0"/>
          <p:nvPr/>
        </p:nvPicPr>
        <p:blipFill>
          <a:blip r:embed="rId3">
            <a:alphaModFix/>
          </a:blip>
          <a:stretch>
            <a:fillRect/>
          </a:stretch>
        </p:blipFill>
        <p:spPr>
          <a:xfrm>
            <a:off x="1278913" y="1181825"/>
            <a:ext cx="6586175" cy="3742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2d765d7a1f_0_0"/>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Open Questions (1)</a:t>
            </a:r>
            <a:endParaRPr b="1" sz="2400"/>
          </a:p>
        </p:txBody>
      </p:sp>
      <p:sp>
        <p:nvSpPr>
          <p:cNvPr id="217" name="Google Shape;217;g22d765d7a1f_0_0"/>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18" name="Google Shape;218;g22d765d7a1f_0_0"/>
          <p:cNvSpPr txBox="1"/>
          <p:nvPr/>
        </p:nvSpPr>
        <p:spPr>
          <a:xfrm>
            <a:off x="416425" y="715388"/>
            <a:ext cx="76893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a:latin typeface="Calibri"/>
                <a:ea typeface="Calibri"/>
                <a:cs typeface="Calibri"/>
                <a:sym typeface="Calibri"/>
              </a:rPr>
              <a:t>“</a:t>
            </a:r>
            <a:r>
              <a:rPr i="1" lang="en-US">
                <a:latin typeface="Calibri"/>
                <a:ea typeface="Calibri"/>
                <a:cs typeface="Calibri"/>
                <a:sym typeface="Calibri"/>
              </a:rPr>
              <a:t>I would like that the query endpoint of Elasticsearch is open (read only) so that everyone can directly test own retrieval functions on the arguments.”</a:t>
            </a:r>
            <a:endParaRPr i="1">
              <a:latin typeface="Calibri"/>
              <a:ea typeface="Calibri"/>
              <a:cs typeface="Calibri"/>
              <a:sym typeface="Calibri"/>
            </a:endParaRPr>
          </a:p>
        </p:txBody>
      </p:sp>
      <p:sp>
        <p:nvSpPr>
          <p:cNvPr id="219" name="Google Shape;219;g22d765d7a1f_0_0"/>
          <p:cNvSpPr txBox="1"/>
          <p:nvPr/>
        </p:nvSpPr>
        <p:spPr>
          <a:xfrm>
            <a:off x="531275" y="4830725"/>
            <a:ext cx="5961600" cy="160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
                <a:latin typeface="Calibri"/>
                <a:ea typeface="Calibri"/>
                <a:cs typeface="Calibri"/>
                <a:sym typeface="Calibri"/>
              </a:rPr>
              <a:t>Setting up security</a:t>
            </a:r>
            <a:r>
              <a:rPr lang="en-US" sz="800">
                <a:latin typeface="Calibri"/>
                <a:ea typeface="Calibri"/>
                <a:cs typeface="Calibri"/>
                <a:sym typeface="Calibri"/>
              </a:rPr>
              <a:t>: </a:t>
            </a:r>
            <a:r>
              <a:rPr lang="en-US" sz="800" u="sng">
                <a:solidFill>
                  <a:schemeClr val="hlink"/>
                </a:solidFill>
                <a:latin typeface="Calibri"/>
                <a:ea typeface="Calibri"/>
                <a:cs typeface="Calibri"/>
                <a:sym typeface="Calibri"/>
                <a:hlinkClick r:id="rId3"/>
              </a:rPr>
              <a:t>elastic.co/guide/en/elasticsearch/reference/master/field-and-document-access-control.html</a:t>
            </a:r>
            <a:r>
              <a:rPr lang="en-US" sz="800">
                <a:latin typeface="Calibri"/>
                <a:ea typeface="Calibri"/>
                <a:cs typeface="Calibri"/>
                <a:sym typeface="Calibri"/>
              </a:rPr>
              <a:t> </a:t>
            </a:r>
            <a:endParaRPr sz="800">
              <a:latin typeface="Calibri"/>
              <a:ea typeface="Calibri"/>
              <a:cs typeface="Calibri"/>
              <a:sym typeface="Calibri"/>
            </a:endParaRPr>
          </a:p>
        </p:txBody>
      </p:sp>
      <p:pic>
        <p:nvPicPr>
          <p:cNvPr id="220" name="Google Shape;220;g22d765d7a1f_0_0"/>
          <p:cNvPicPr preferRelativeResize="0"/>
          <p:nvPr/>
        </p:nvPicPr>
        <p:blipFill>
          <a:blip r:embed="rId4">
            <a:alphaModFix/>
          </a:blip>
          <a:stretch>
            <a:fillRect/>
          </a:stretch>
        </p:blipFill>
        <p:spPr>
          <a:xfrm>
            <a:off x="1477100" y="1425825"/>
            <a:ext cx="5787677" cy="3222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2d765d7a1f_0_40"/>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Open Questions (2)</a:t>
            </a:r>
            <a:endParaRPr b="1" sz="2400"/>
          </a:p>
        </p:txBody>
      </p:sp>
      <p:sp>
        <p:nvSpPr>
          <p:cNvPr id="227" name="Google Shape;227;g22d765d7a1f_0_40"/>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28" name="Google Shape;228;g22d765d7a1f_0_40"/>
          <p:cNvSpPr txBox="1"/>
          <p:nvPr/>
        </p:nvSpPr>
        <p:spPr>
          <a:xfrm>
            <a:off x="359100" y="715398"/>
            <a:ext cx="76893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a:solidFill>
                  <a:schemeClr val="dk1"/>
                </a:solidFill>
                <a:latin typeface="Calibri"/>
                <a:ea typeface="Calibri"/>
                <a:cs typeface="Calibri"/>
                <a:sym typeface="Calibri"/>
              </a:rPr>
              <a:t>“W</a:t>
            </a:r>
            <a:r>
              <a:rPr i="1" lang="en-US">
                <a:solidFill>
                  <a:schemeClr val="dk1"/>
                </a:solidFill>
                <a:latin typeface="Calibri"/>
                <a:ea typeface="Calibri"/>
                <a:cs typeface="Calibri"/>
                <a:sym typeface="Calibri"/>
              </a:rPr>
              <a:t>e have to store user ratings in a separate index to avoid leakage of personal data. How can we then consider those in argument retrieval?”</a:t>
            </a:r>
            <a:endParaRPr i="1">
              <a:latin typeface="Calibri"/>
              <a:ea typeface="Calibri"/>
              <a:cs typeface="Calibri"/>
              <a:sym typeface="Calibri"/>
            </a:endParaRPr>
          </a:p>
        </p:txBody>
      </p:sp>
      <p:pic>
        <p:nvPicPr>
          <p:cNvPr id="229" name="Google Shape;229;g22d765d7a1f_0_40"/>
          <p:cNvPicPr preferRelativeResize="0"/>
          <p:nvPr/>
        </p:nvPicPr>
        <p:blipFill>
          <a:blip r:embed="rId3">
            <a:alphaModFix/>
          </a:blip>
          <a:stretch>
            <a:fillRect/>
          </a:stretch>
        </p:blipFill>
        <p:spPr>
          <a:xfrm>
            <a:off x="1566950" y="1363400"/>
            <a:ext cx="5273600" cy="3780100"/>
          </a:xfrm>
          <a:prstGeom prst="rect">
            <a:avLst/>
          </a:prstGeom>
          <a:noFill/>
          <a:ln>
            <a:noFill/>
          </a:ln>
        </p:spPr>
      </p:pic>
      <p:sp>
        <p:nvSpPr>
          <p:cNvPr id="230" name="Google Shape;230;g22d765d7a1f_0_40"/>
          <p:cNvSpPr txBox="1"/>
          <p:nvPr/>
        </p:nvSpPr>
        <p:spPr>
          <a:xfrm>
            <a:off x="7033375" y="4265825"/>
            <a:ext cx="1825800" cy="454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
                <a:latin typeface="Calibri"/>
                <a:ea typeface="Calibri"/>
                <a:cs typeface="Calibri"/>
                <a:sym typeface="Calibri"/>
              </a:rPr>
              <a:t>Searching multiple indices:</a:t>
            </a:r>
            <a:r>
              <a:rPr lang="en-US"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None/>
            </a:pPr>
            <a:r>
              <a:rPr lang="en-US" sz="800" u="sng">
                <a:solidFill>
                  <a:schemeClr val="hlink"/>
                </a:solidFill>
                <a:latin typeface="Calibri"/>
                <a:ea typeface="Calibri"/>
                <a:cs typeface="Calibri"/>
                <a:sym typeface="Calibri"/>
                <a:hlinkClick r:id="rId4"/>
              </a:rPr>
              <a:t>elastic.co/guide/en/elasticsearch/reference/current/search-multiple-indices.html</a:t>
            </a:r>
            <a:r>
              <a:rPr lang="en-US" sz="800">
                <a:latin typeface="Calibri"/>
                <a:ea typeface="Calibri"/>
                <a:cs typeface="Calibri"/>
                <a:sym typeface="Calibri"/>
              </a:rPr>
              <a:t> </a:t>
            </a:r>
            <a:endParaRPr sz="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2d765d7a1f_0_7"/>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Open Questions (3)</a:t>
            </a:r>
            <a:endParaRPr b="1" sz="2400"/>
          </a:p>
        </p:txBody>
      </p:sp>
      <p:sp>
        <p:nvSpPr>
          <p:cNvPr id="237" name="Google Shape;237;g22d765d7a1f_0_7"/>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38" name="Google Shape;238;g22d765d7a1f_0_7"/>
          <p:cNvSpPr txBox="1"/>
          <p:nvPr/>
        </p:nvSpPr>
        <p:spPr>
          <a:xfrm>
            <a:off x="359100" y="715400"/>
            <a:ext cx="87849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US">
                <a:solidFill>
                  <a:schemeClr val="dk1"/>
                </a:solidFill>
                <a:latin typeface="Calibri"/>
                <a:ea typeface="Calibri"/>
                <a:cs typeface="Calibri"/>
                <a:sym typeface="Calibri"/>
              </a:rPr>
              <a:t>“</a:t>
            </a:r>
            <a:r>
              <a:rPr i="1" lang="en-US">
                <a:solidFill>
                  <a:schemeClr val="dk1"/>
                </a:solidFill>
                <a:latin typeface="Calibri"/>
                <a:ea typeface="Calibri"/>
                <a:cs typeface="Calibri"/>
                <a:sym typeface="Calibri"/>
              </a:rPr>
              <a:t>How to set up Kibana? When we have the open endpoint mentioned, is that everything that Kibana needs?”</a:t>
            </a:r>
            <a:endParaRPr i="1">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Generate an enrollment token </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e.g. eyJ2ZXIiOiI4LjcuMCIsImFkciI6WyIxOTIuMTY4LjAuMzc6OTIwMCJdLCJmZ3IiOiJhYjU4</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Config Kibana app to point to Elasticsearch’s address</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config location: kibana/config/kibana.yml</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Setup enrollment token in Kibana</a:t>
            </a:r>
            <a:endParaRPr>
              <a:solidFill>
                <a:schemeClr val="dk1"/>
              </a:solidFill>
              <a:latin typeface="Calibri"/>
              <a:ea typeface="Calibri"/>
              <a:cs typeface="Calibri"/>
              <a:sym typeface="Calibri"/>
            </a:endParaRPr>
          </a:p>
          <a:p>
            <a:pPr indent="-317500" lvl="1" marL="914400" rtl="0" algn="l">
              <a:lnSpc>
                <a:spcPct val="150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user still need to authenticate with Elasticsearch via username and password</a:t>
            </a:r>
            <a:endParaRPr>
              <a:solidFill>
                <a:schemeClr val="dk1"/>
              </a:solidFill>
              <a:latin typeface="Calibri"/>
              <a:ea typeface="Calibri"/>
              <a:cs typeface="Calibri"/>
              <a:sym typeface="Calibri"/>
            </a:endParaRPr>
          </a:p>
        </p:txBody>
      </p:sp>
      <p:pic>
        <p:nvPicPr>
          <p:cNvPr id="239" name="Google Shape;239;g22d765d7a1f_0_7"/>
          <p:cNvPicPr preferRelativeResize="0"/>
          <p:nvPr/>
        </p:nvPicPr>
        <p:blipFill>
          <a:blip r:embed="rId3">
            <a:alphaModFix/>
          </a:blip>
          <a:stretch>
            <a:fillRect/>
          </a:stretch>
        </p:blipFill>
        <p:spPr>
          <a:xfrm>
            <a:off x="152400" y="3282350"/>
            <a:ext cx="8839200" cy="589280"/>
          </a:xfrm>
          <a:prstGeom prst="rect">
            <a:avLst/>
          </a:prstGeom>
          <a:noFill/>
          <a:ln>
            <a:noFill/>
          </a:ln>
        </p:spPr>
      </p:pic>
      <p:sp>
        <p:nvSpPr>
          <p:cNvPr id="240" name="Google Shape;240;g22d765d7a1f_0_7"/>
          <p:cNvSpPr txBox="1"/>
          <p:nvPr/>
        </p:nvSpPr>
        <p:spPr>
          <a:xfrm>
            <a:off x="541425" y="4830725"/>
            <a:ext cx="5961600" cy="160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
                <a:latin typeface="Calibri"/>
                <a:ea typeface="Calibri"/>
                <a:cs typeface="Calibri"/>
                <a:sym typeface="Calibri"/>
              </a:rPr>
              <a:t>Creating enrollment token</a:t>
            </a:r>
            <a:r>
              <a:rPr lang="en-US" sz="800">
                <a:latin typeface="Calibri"/>
                <a:ea typeface="Calibri"/>
                <a:cs typeface="Calibri"/>
                <a:sym typeface="Calibri"/>
              </a:rPr>
              <a:t>: </a:t>
            </a:r>
            <a:r>
              <a:rPr lang="en-US" sz="800" u="sng">
                <a:solidFill>
                  <a:schemeClr val="hlink"/>
                </a:solidFill>
                <a:latin typeface="Calibri"/>
                <a:ea typeface="Calibri"/>
                <a:cs typeface="Calibri"/>
                <a:sym typeface="Calibri"/>
                <a:hlinkClick r:id="rId4"/>
              </a:rPr>
              <a:t>elastic.co/guide/en/elasticsearch/reference/master/create-enrollment-token.html</a:t>
            </a:r>
            <a:r>
              <a:rPr lang="en-US" sz="800">
                <a:latin typeface="Calibri"/>
                <a:ea typeface="Calibri"/>
                <a:cs typeface="Calibri"/>
                <a:sym typeface="Calibri"/>
              </a:rPr>
              <a:t> </a:t>
            </a:r>
            <a:endParaRPr sz="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2d765d7a1f_0_14"/>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Open Questions (4)</a:t>
            </a:r>
            <a:endParaRPr b="1" sz="2400"/>
          </a:p>
        </p:txBody>
      </p:sp>
      <p:sp>
        <p:nvSpPr>
          <p:cNvPr id="247" name="Google Shape;247;g22d765d7a1f_0_14"/>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48" name="Google Shape;248;g22d765d7a1f_0_14"/>
          <p:cNvSpPr txBox="1"/>
          <p:nvPr/>
        </p:nvSpPr>
        <p:spPr>
          <a:xfrm>
            <a:off x="416425" y="622938"/>
            <a:ext cx="76893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a:solidFill>
                  <a:schemeClr val="dk1"/>
                </a:solidFill>
                <a:latin typeface="Calibri"/>
                <a:ea typeface="Calibri"/>
                <a:cs typeface="Calibri"/>
                <a:sym typeface="Calibri"/>
              </a:rPr>
              <a:t>“I am also curious to see your mapping for the data. </a:t>
            </a:r>
            <a:r>
              <a:rPr i="1" lang="en-US">
                <a:solidFill>
                  <a:schemeClr val="dk1"/>
                </a:solidFill>
                <a:latin typeface="Calibri"/>
                <a:ea typeface="Calibri"/>
                <a:cs typeface="Calibri"/>
                <a:sym typeface="Calibri"/>
              </a:rPr>
              <a:t>At the moment much of the research in the Webis group deals with summarizing or phrasing arguments. And the premises in the current dataset also really need that. So I expect that we will soon have several different texts to display in the interface instead of the premise. How would you handle this?”</a:t>
            </a:r>
            <a:endParaRPr>
              <a:solidFill>
                <a:schemeClr val="dk1"/>
              </a:solidFill>
              <a:latin typeface="Calibri"/>
              <a:ea typeface="Calibri"/>
              <a:cs typeface="Calibri"/>
              <a:sym typeface="Calibri"/>
            </a:endParaRPr>
          </a:p>
        </p:txBody>
      </p:sp>
      <p:pic>
        <p:nvPicPr>
          <p:cNvPr id="249" name="Google Shape;249;g22d765d7a1f_0_14"/>
          <p:cNvPicPr preferRelativeResize="0"/>
          <p:nvPr/>
        </p:nvPicPr>
        <p:blipFill>
          <a:blip r:embed="rId3">
            <a:alphaModFix/>
          </a:blip>
          <a:stretch>
            <a:fillRect/>
          </a:stretch>
        </p:blipFill>
        <p:spPr>
          <a:xfrm>
            <a:off x="2986725" y="3098002"/>
            <a:ext cx="2548709" cy="2045500"/>
          </a:xfrm>
          <a:prstGeom prst="rect">
            <a:avLst/>
          </a:prstGeom>
          <a:noFill/>
          <a:ln>
            <a:noFill/>
          </a:ln>
        </p:spPr>
      </p:pic>
      <p:sp>
        <p:nvSpPr>
          <p:cNvPr id="250" name="Google Shape;250;g22d765d7a1f_0_14"/>
          <p:cNvSpPr txBox="1"/>
          <p:nvPr/>
        </p:nvSpPr>
        <p:spPr>
          <a:xfrm>
            <a:off x="466100" y="4742200"/>
            <a:ext cx="2143800" cy="454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
                <a:latin typeface="Calibri"/>
                <a:ea typeface="Calibri"/>
                <a:cs typeface="Calibri"/>
                <a:sym typeface="Calibri"/>
              </a:rPr>
              <a:t>Reindex API</a:t>
            </a:r>
            <a:r>
              <a:rPr lang="en-US" sz="800">
                <a:latin typeface="Calibri"/>
                <a:ea typeface="Calibri"/>
                <a:cs typeface="Calibri"/>
                <a:sym typeface="Calibri"/>
              </a:rPr>
              <a:t>:</a:t>
            </a:r>
            <a:endParaRPr sz="800">
              <a:latin typeface="Calibri"/>
              <a:ea typeface="Calibri"/>
              <a:cs typeface="Calibri"/>
              <a:sym typeface="Calibri"/>
            </a:endParaRPr>
          </a:p>
          <a:p>
            <a:pPr indent="0" lvl="0" marL="0" rtl="0" algn="l">
              <a:spcBef>
                <a:spcPts val="0"/>
              </a:spcBef>
              <a:spcAft>
                <a:spcPts val="0"/>
              </a:spcAft>
              <a:buNone/>
            </a:pPr>
            <a:r>
              <a:rPr lang="en-US" sz="800" u="sng">
                <a:solidFill>
                  <a:schemeClr val="hlink"/>
                </a:solidFill>
                <a:latin typeface="Calibri"/>
                <a:ea typeface="Calibri"/>
                <a:cs typeface="Calibri"/>
                <a:sym typeface="Calibri"/>
                <a:hlinkClick r:id="rId4"/>
              </a:rPr>
              <a:t>elastic.co/guide/en/elasticsearch/reference/current/docs-reindex.html</a:t>
            </a:r>
            <a:r>
              <a:rPr lang="en-US" sz="800">
                <a:latin typeface="Calibri"/>
                <a:ea typeface="Calibri"/>
                <a:cs typeface="Calibri"/>
                <a:sym typeface="Calibri"/>
              </a:rPr>
              <a:t> </a:t>
            </a:r>
            <a:endParaRPr sz="800">
              <a:latin typeface="Calibri"/>
              <a:ea typeface="Calibri"/>
              <a:cs typeface="Calibri"/>
              <a:sym typeface="Calibri"/>
            </a:endParaRPr>
          </a:p>
        </p:txBody>
      </p:sp>
      <p:sp>
        <p:nvSpPr>
          <p:cNvPr id="251" name="Google Shape;251;g22d765d7a1f_0_14"/>
          <p:cNvSpPr txBox="1"/>
          <p:nvPr/>
        </p:nvSpPr>
        <p:spPr>
          <a:xfrm>
            <a:off x="320500" y="1706600"/>
            <a:ext cx="70671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Elasticsearch create the default mapping by default (dynamic mapping)</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Alternative Approach</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Create new index with last mapping information</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Add or Modify desired field</a:t>
            </a:r>
            <a:endParaRPr>
              <a:solidFill>
                <a:schemeClr val="dk1"/>
              </a:solidFill>
              <a:latin typeface="Calibri"/>
              <a:ea typeface="Calibri"/>
              <a:cs typeface="Calibri"/>
              <a:sym typeface="Calibri"/>
            </a:endParaRPr>
          </a:p>
          <a:p>
            <a:pPr indent="-317500" lvl="1" marL="914400" rtl="0" algn="l">
              <a:lnSpc>
                <a:spcPct val="115000"/>
              </a:lnSpc>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Reindex the document from original index to the one that just created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2d765d7a1f_0_21"/>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Open Questions (5)</a:t>
            </a:r>
            <a:endParaRPr b="1" sz="2400"/>
          </a:p>
        </p:txBody>
      </p:sp>
      <p:sp>
        <p:nvSpPr>
          <p:cNvPr id="258" name="Google Shape;258;g22d765d7a1f_0_21"/>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59" name="Google Shape;259;g22d765d7a1f_0_21"/>
          <p:cNvSpPr txBox="1"/>
          <p:nvPr/>
        </p:nvSpPr>
        <p:spPr>
          <a:xfrm>
            <a:off x="416425" y="715400"/>
            <a:ext cx="83325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US">
                <a:latin typeface="Calibri"/>
                <a:ea typeface="Calibri"/>
                <a:cs typeface="Calibri"/>
                <a:sym typeface="Calibri"/>
              </a:rPr>
              <a:t>“</a:t>
            </a:r>
            <a:r>
              <a:rPr i="1" lang="en-US">
                <a:solidFill>
                  <a:schemeClr val="dk1"/>
                </a:solidFill>
                <a:latin typeface="Calibri"/>
                <a:ea typeface="Calibri"/>
                <a:cs typeface="Calibri"/>
                <a:sym typeface="Calibri"/>
              </a:rPr>
              <a:t> I assume that sooner or later someone wants to try out </a:t>
            </a:r>
            <a:r>
              <a:rPr b="1" i="1" lang="en-US" u="sng">
                <a:solidFill>
                  <a:schemeClr val="dk1"/>
                </a:solidFill>
                <a:latin typeface="Calibri"/>
                <a:ea typeface="Calibri"/>
                <a:cs typeface="Calibri"/>
                <a:sym typeface="Calibri"/>
              </a:rPr>
              <a:t>dense retrieval</a:t>
            </a:r>
            <a:r>
              <a:rPr i="1" lang="en-US">
                <a:solidFill>
                  <a:schemeClr val="dk1"/>
                </a:solidFill>
                <a:latin typeface="Calibri"/>
                <a:ea typeface="Calibri"/>
                <a:cs typeface="Calibri"/>
                <a:sym typeface="Calibri"/>
              </a:rPr>
              <a:t>. It seems Elastisearch supports that. How could one model that?</a:t>
            </a:r>
            <a:r>
              <a:rPr i="1" lang="en-US">
                <a:latin typeface="Calibri"/>
                <a:ea typeface="Calibri"/>
                <a:cs typeface="Calibri"/>
                <a:sym typeface="Calibri"/>
              </a:rPr>
              <a:t>”</a:t>
            </a:r>
            <a:endParaRPr i="1">
              <a:latin typeface="Calibri"/>
              <a:ea typeface="Calibri"/>
              <a:cs typeface="Calibri"/>
              <a:sym typeface="Calibri"/>
            </a:endParaRPr>
          </a:p>
        </p:txBody>
      </p:sp>
      <p:sp>
        <p:nvSpPr>
          <p:cNvPr id="260" name="Google Shape;260;g22d765d7a1f_0_21"/>
          <p:cNvSpPr txBox="1"/>
          <p:nvPr/>
        </p:nvSpPr>
        <p:spPr>
          <a:xfrm>
            <a:off x="525000" y="4765925"/>
            <a:ext cx="3964200" cy="290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US" sz="800">
                <a:latin typeface="Calibri"/>
                <a:ea typeface="Calibri"/>
                <a:cs typeface="Calibri"/>
                <a:sym typeface="Calibri"/>
              </a:rPr>
              <a:t>Dense </a:t>
            </a:r>
            <a:r>
              <a:rPr lang="en-US" sz="800">
                <a:latin typeface="Calibri"/>
                <a:ea typeface="Calibri"/>
                <a:cs typeface="Calibri"/>
                <a:sym typeface="Calibri"/>
              </a:rPr>
              <a:t>retrieval: </a:t>
            </a:r>
            <a:r>
              <a:rPr lang="en-US" sz="800" u="sng">
                <a:solidFill>
                  <a:schemeClr val="hlink"/>
                </a:solidFill>
                <a:latin typeface="Calibri"/>
                <a:ea typeface="Calibri"/>
                <a:cs typeface="Calibri"/>
                <a:sym typeface="Calibri"/>
                <a:hlinkClick r:id="rId3"/>
              </a:rPr>
              <a:t>elastic.co/blog/improving-information-retrieval-elastic-stack-search-relevance</a:t>
            </a:r>
            <a:r>
              <a:rPr lang="en-US"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None/>
            </a:pPr>
            <a:r>
              <a:rPr lang="en-US" sz="800">
                <a:latin typeface="Calibri"/>
                <a:ea typeface="Calibri"/>
                <a:cs typeface="Calibri"/>
                <a:sym typeface="Calibri"/>
              </a:rPr>
              <a:t>Dense vector: </a:t>
            </a:r>
            <a:r>
              <a:rPr lang="en-US" sz="800" u="sng">
                <a:solidFill>
                  <a:schemeClr val="hlink"/>
                </a:solidFill>
                <a:latin typeface="Calibri"/>
                <a:ea typeface="Calibri"/>
                <a:cs typeface="Calibri"/>
                <a:sym typeface="Calibri"/>
                <a:hlinkClick r:id="rId4"/>
              </a:rPr>
              <a:t>elastic.co/guide/en/elasticsearch/reference/current/dense-vector.html</a:t>
            </a:r>
            <a:r>
              <a:rPr lang="en-US"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None/>
            </a:pPr>
            <a:r>
              <a:t/>
            </a:r>
            <a:endParaRPr sz="800">
              <a:latin typeface="Calibri"/>
              <a:ea typeface="Calibri"/>
              <a:cs typeface="Calibri"/>
              <a:sym typeface="Calibri"/>
            </a:endParaRPr>
          </a:p>
        </p:txBody>
      </p:sp>
      <p:sp>
        <p:nvSpPr>
          <p:cNvPr id="261" name="Google Shape;261;g22d765d7a1f_0_21"/>
          <p:cNvSpPr txBox="1"/>
          <p:nvPr/>
        </p:nvSpPr>
        <p:spPr>
          <a:xfrm>
            <a:off x="416425" y="1563600"/>
            <a:ext cx="6206100" cy="2016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50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Choose a dense vector representation technique</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Generate dense vectors for your documents and store them in Elasticsearch</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Install a dense retrieval plugin or library </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Query your index with a dense vector representation of your query</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Perform nearest neighbor search using the installed plugin or library</a:t>
            </a:r>
            <a:endParaRPr>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Score your search results based on vector similarity</a:t>
            </a:r>
            <a:endParaRPr>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2ca00ce298_0_56"/>
          <p:cNvSpPr txBox="1"/>
          <p:nvPr>
            <p:ph type="ctrTitle"/>
          </p:nvPr>
        </p:nvSpPr>
        <p:spPr>
          <a:xfrm>
            <a:off x="0" y="2259746"/>
            <a:ext cx="9144000" cy="624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6189"/>
              </a:buClr>
              <a:buSzPts val="3600"/>
              <a:buFont typeface="Calibri"/>
              <a:buNone/>
            </a:pPr>
            <a:r>
              <a:rPr b="1" lang="en-US" sz="3200"/>
              <a:t>Thank you</a:t>
            </a:r>
            <a:endParaRPr b="1" sz="3200">
              <a:solidFill>
                <a:srgbClr val="A5A5A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22ca00ce298_0_73"/>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4" name="Google Shape;54;g22ca00ce298_0_73"/>
          <p:cNvSpPr txBox="1"/>
          <p:nvPr>
            <p:ph type="ctrTitle"/>
          </p:nvPr>
        </p:nvSpPr>
        <p:spPr>
          <a:xfrm>
            <a:off x="0" y="2259746"/>
            <a:ext cx="9144000" cy="624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b="1" lang="en-US" sz="3200">
                <a:solidFill>
                  <a:srgbClr val="006189"/>
                </a:solidFill>
                <a:latin typeface="Calibri"/>
                <a:ea typeface="Calibri"/>
                <a:cs typeface="Calibri"/>
                <a:sym typeface="Calibri"/>
              </a:rPr>
              <a:t>Argument Year Filter</a:t>
            </a:r>
            <a:endParaRPr b="1" sz="3200">
              <a:solidFill>
                <a:srgbClr val="A5A5A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2ca00ce298_0_111"/>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Overview</a:t>
            </a:r>
            <a:endParaRPr b="1" sz="2400"/>
          </a:p>
        </p:txBody>
      </p:sp>
      <p:sp>
        <p:nvSpPr>
          <p:cNvPr id="61" name="Google Shape;61;g22ca00ce298_0_111"/>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2" name="Google Shape;62;g22ca00ce298_0_111"/>
          <p:cNvPicPr preferRelativeResize="0"/>
          <p:nvPr/>
        </p:nvPicPr>
        <p:blipFill>
          <a:blip r:embed="rId3">
            <a:alphaModFix/>
          </a:blip>
          <a:stretch>
            <a:fillRect/>
          </a:stretch>
        </p:blipFill>
        <p:spPr>
          <a:xfrm>
            <a:off x="890300" y="775725"/>
            <a:ext cx="7363384" cy="3846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2ca00ce298_0_119"/>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High-level Implementation</a:t>
            </a:r>
            <a:endParaRPr b="1" sz="2400"/>
          </a:p>
        </p:txBody>
      </p:sp>
      <p:sp>
        <p:nvSpPr>
          <p:cNvPr id="69" name="Google Shape;69;g22ca00ce298_0_119"/>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0" name="Google Shape;70;g22ca00ce298_0_119"/>
          <p:cNvSpPr txBox="1"/>
          <p:nvPr>
            <p:ph idx="1" type="body"/>
          </p:nvPr>
        </p:nvSpPr>
        <p:spPr>
          <a:xfrm>
            <a:off x="359100" y="1152325"/>
            <a:ext cx="8784900" cy="21234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0"/>
              </a:spcBef>
              <a:spcAft>
                <a:spcPts val="0"/>
              </a:spcAft>
              <a:buSzPts val="1000"/>
              <a:buChar char="❏"/>
            </a:pPr>
            <a:r>
              <a:rPr lang="en-US" sz="1400"/>
              <a:t>Added filter panel on UI</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US" sz="1400"/>
              <a:t>Added date text in front of each argument snippet</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US" sz="1400"/>
              <a:t>Added yearFilter to Args query string</a:t>
            </a:r>
            <a:endParaRPr sz="1400"/>
          </a:p>
          <a:p>
            <a:pPr indent="0" lvl="0" marL="0" rtl="0" algn="l">
              <a:lnSpc>
                <a:spcPct val="115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US" sz="1400"/>
              <a:t>Implementing argument filtering by year</a:t>
            </a:r>
            <a:endParaRPr sz="1400"/>
          </a:p>
          <a:p>
            <a:pPr indent="-317500" lvl="1" marL="914400" rtl="0" algn="l">
              <a:lnSpc>
                <a:spcPct val="115000"/>
              </a:lnSpc>
              <a:spcBef>
                <a:spcPts val="0"/>
              </a:spcBef>
              <a:spcAft>
                <a:spcPts val="0"/>
              </a:spcAft>
              <a:buSzPts val="1400"/>
              <a:buChar char="❏"/>
            </a:pPr>
            <a:r>
              <a:rPr lang="en-US" sz="1400"/>
              <a:t>Filtering process happens after Lucene </a:t>
            </a:r>
            <a:r>
              <a:rPr lang="en-US" sz="1400"/>
              <a:t>retrieval</a:t>
            </a:r>
            <a:r>
              <a:rPr lang="en-US" sz="1400"/>
              <a:t> process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2ca00ce298_0_99"/>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7" name="Google Shape;77;g22ca00ce298_0_99"/>
          <p:cNvSpPr txBox="1"/>
          <p:nvPr>
            <p:ph type="ctrTitle"/>
          </p:nvPr>
        </p:nvSpPr>
        <p:spPr>
          <a:xfrm>
            <a:off x="-47625" y="2259746"/>
            <a:ext cx="9144000" cy="624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b="1" lang="en-US" sz="3200">
                <a:solidFill>
                  <a:srgbClr val="006189"/>
                </a:solidFill>
                <a:latin typeface="Calibri"/>
                <a:ea typeface="Calibri"/>
                <a:cs typeface="Calibri"/>
                <a:sym typeface="Calibri"/>
              </a:rPr>
              <a:t>Argument Feedback</a:t>
            </a:r>
            <a:endParaRPr b="1" sz="3200">
              <a:solidFill>
                <a:srgbClr val="A5A5A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2ca00ce298_0_141"/>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Overview</a:t>
            </a:r>
            <a:endParaRPr b="1" sz="2400"/>
          </a:p>
        </p:txBody>
      </p:sp>
      <p:sp>
        <p:nvSpPr>
          <p:cNvPr id="84" name="Google Shape;84;g22ca00ce298_0_141"/>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85" name="Google Shape;85;g22ca00ce298_0_141"/>
          <p:cNvPicPr preferRelativeResize="0"/>
          <p:nvPr/>
        </p:nvPicPr>
        <p:blipFill>
          <a:blip r:embed="rId3">
            <a:alphaModFix/>
          </a:blip>
          <a:stretch>
            <a:fillRect/>
          </a:stretch>
        </p:blipFill>
        <p:spPr>
          <a:xfrm>
            <a:off x="886550" y="1061788"/>
            <a:ext cx="7370899" cy="32870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2d765d7a1f_0_82"/>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Overview</a:t>
            </a:r>
            <a:endParaRPr b="1" sz="2400"/>
          </a:p>
        </p:txBody>
      </p:sp>
      <p:sp>
        <p:nvSpPr>
          <p:cNvPr id="92" name="Google Shape;92;g22d765d7a1f_0_82"/>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93" name="Google Shape;93;g22d765d7a1f_0_82"/>
          <p:cNvPicPr preferRelativeResize="0"/>
          <p:nvPr/>
        </p:nvPicPr>
        <p:blipFill>
          <a:blip r:embed="rId3">
            <a:alphaModFix/>
          </a:blip>
          <a:stretch>
            <a:fillRect/>
          </a:stretch>
        </p:blipFill>
        <p:spPr>
          <a:xfrm>
            <a:off x="2144213" y="715401"/>
            <a:ext cx="4740549" cy="1692674"/>
          </a:xfrm>
          <a:prstGeom prst="rect">
            <a:avLst/>
          </a:prstGeom>
          <a:noFill/>
          <a:ln>
            <a:noFill/>
          </a:ln>
          <a:effectLst>
            <a:outerShdw blurRad="57150" rotWithShape="0" algn="bl" dir="5400000" dist="19050">
              <a:srgbClr val="000000">
                <a:alpha val="50000"/>
              </a:srgbClr>
            </a:outerShdw>
          </a:effectLst>
        </p:spPr>
      </p:pic>
      <p:pic>
        <p:nvPicPr>
          <p:cNvPr id="94" name="Google Shape;94;g22d765d7a1f_0_82"/>
          <p:cNvPicPr preferRelativeResize="0"/>
          <p:nvPr/>
        </p:nvPicPr>
        <p:blipFill>
          <a:blip r:embed="rId4">
            <a:alphaModFix/>
          </a:blip>
          <a:stretch>
            <a:fillRect/>
          </a:stretch>
        </p:blipFill>
        <p:spPr>
          <a:xfrm>
            <a:off x="2144225" y="2640900"/>
            <a:ext cx="4740526" cy="237807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2ca00ce298_0_148"/>
          <p:cNvSpPr txBox="1"/>
          <p:nvPr>
            <p:ph type="title"/>
          </p:nvPr>
        </p:nvSpPr>
        <p:spPr>
          <a:xfrm>
            <a:off x="359112" y="260594"/>
            <a:ext cx="8784900" cy="45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6189"/>
              </a:buClr>
              <a:buSzPts val="3200"/>
              <a:buFont typeface="Calibri"/>
              <a:buNone/>
            </a:pPr>
            <a:r>
              <a:rPr b="1" lang="en-US" sz="2400"/>
              <a:t>High-level Implementation</a:t>
            </a:r>
            <a:endParaRPr b="1" sz="2400"/>
          </a:p>
          <a:p>
            <a:pPr indent="0" lvl="0" marL="0" rtl="0" algn="l">
              <a:spcBef>
                <a:spcPts val="0"/>
              </a:spcBef>
              <a:spcAft>
                <a:spcPts val="0"/>
              </a:spcAft>
              <a:buClr>
                <a:srgbClr val="006189"/>
              </a:buClr>
              <a:buSzPts val="3200"/>
              <a:buFont typeface="Calibri"/>
              <a:buNone/>
            </a:pPr>
            <a:r>
              <a:t/>
            </a:r>
            <a:endParaRPr b="1" sz="2400"/>
          </a:p>
        </p:txBody>
      </p:sp>
      <p:sp>
        <p:nvSpPr>
          <p:cNvPr id="101" name="Google Shape;101;g22ca00ce298_0_148"/>
          <p:cNvSpPr txBox="1"/>
          <p:nvPr>
            <p:ph idx="12" type="sldNum"/>
          </p:nvPr>
        </p:nvSpPr>
        <p:spPr>
          <a:xfrm>
            <a:off x="0" y="4802982"/>
            <a:ext cx="683700" cy="216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2" name="Google Shape;102;g22ca00ce298_0_148"/>
          <p:cNvSpPr txBox="1"/>
          <p:nvPr>
            <p:ph idx="1" type="body"/>
          </p:nvPr>
        </p:nvSpPr>
        <p:spPr>
          <a:xfrm>
            <a:off x="359100" y="937775"/>
            <a:ext cx="8784900" cy="38652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1200"/>
              </a:spcBef>
              <a:spcAft>
                <a:spcPts val="0"/>
              </a:spcAft>
              <a:buSzPts val="1400"/>
              <a:buChar char="❏"/>
            </a:pPr>
            <a:r>
              <a:rPr lang="en-US" sz="1400"/>
              <a:t>Added user feedback component on UI</a:t>
            </a:r>
            <a:endParaRPr sz="1400"/>
          </a:p>
          <a:p>
            <a:pPr indent="-317500" lvl="1" marL="914400" rtl="0" algn="l">
              <a:lnSpc>
                <a:spcPct val="150000"/>
              </a:lnSpc>
              <a:spcBef>
                <a:spcPts val="0"/>
              </a:spcBef>
              <a:spcAft>
                <a:spcPts val="0"/>
              </a:spcAft>
              <a:buSzPts val="1400"/>
              <a:buChar char="❏"/>
            </a:pPr>
            <a:r>
              <a:rPr lang="en-US" sz="1400"/>
              <a:t>Icon (this introduces addition font icon files to the project)</a:t>
            </a:r>
            <a:endParaRPr sz="1400"/>
          </a:p>
          <a:p>
            <a:pPr indent="-317500" lvl="1" marL="914400" rtl="0" algn="l">
              <a:lnSpc>
                <a:spcPct val="150000"/>
              </a:lnSpc>
              <a:spcBef>
                <a:spcPts val="0"/>
              </a:spcBef>
              <a:spcAft>
                <a:spcPts val="0"/>
              </a:spcAft>
              <a:buSzPts val="1400"/>
              <a:buChar char="❏"/>
            </a:pPr>
            <a:r>
              <a:rPr lang="en-US" sz="1400"/>
              <a:t>Number of feedback &amp; Tooltip information</a:t>
            </a:r>
            <a:endParaRPr sz="1400"/>
          </a:p>
          <a:p>
            <a:pPr indent="-317500" lvl="1" marL="914400" rtl="0" algn="l">
              <a:lnSpc>
                <a:spcPct val="150000"/>
              </a:lnSpc>
              <a:spcBef>
                <a:spcPts val="0"/>
              </a:spcBef>
              <a:spcAft>
                <a:spcPts val="0"/>
              </a:spcAft>
              <a:buSzPts val="1400"/>
              <a:buChar char="❏"/>
            </a:pPr>
            <a:r>
              <a:rPr lang="en-US" sz="1400"/>
              <a:t>Modal box for user comment</a:t>
            </a:r>
            <a:endParaRPr sz="1400"/>
          </a:p>
          <a:p>
            <a:pPr indent="-317500" lvl="0" marL="457200" rtl="0" algn="l">
              <a:lnSpc>
                <a:spcPct val="150000"/>
              </a:lnSpc>
              <a:spcBef>
                <a:spcPts val="0"/>
              </a:spcBef>
              <a:spcAft>
                <a:spcPts val="0"/>
              </a:spcAft>
              <a:buSzPts val="1400"/>
              <a:buChar char="❏"/>
            </a:pPr>
            <a:r>
              <a:rPr lang="en-US" sz="1400"/>
              <a:t>Implementing JS for handling all kind of user interaction with new UI component</a:t>
            </a:r>
            <a:endParaRPr sz="1400"/>
          </a:p>
          <a:p>
            <a:pPr indent="-317500" lvl="0" marL="457200" rtl="0" algn="l">
              <a:lnSpc>
                <a:spcPct val="150000"/>
              </a:lnSpc>
              <a:spcBef>
                <a:spcPts val="0"/>
              </a:spcBef>
              <a:spcAft>
                <a:spcPts val="0"/>
              </a:spcAft>
              <a:buSzPts val="1400"/>
              <a:buChar char="❏"/>
            </a:pPr>
            <a:r>
              <a:rPr lang="en-US" sz="1400"/>
              <a:t>Implementing JS for collecting user feedback information</a:t>
            </a:r>
            <a:endParaRPr sz="1400"/>
          </a:p>
          <a:p>
            <a:pPr indent="-317500" lvl="1" marL="914400" rtl="0" algn="l">
              <a:lnSpc>
                <a:spcPct val="150000"/>
              </a:lnSpc>
              <a:spcBef>
                <a:spcPts val="0"/>
              </a:spcBef>
              <a:spcAft>
                <a:spcPts val="0"/>
              </a:spcAft>
              <a:buSzPts val="1400"/>
              <a:buChar char="❏"/>
            </a:pPr>
            <a:r>
              <a:rPr lang="en-US" sz="1400"/>
              <a:t>argument ID, feedback, comment, search text, search parameters, date, user IP-Address, user ID</a:t>
            </a:r>
            <a:endParaRPr sz="1400"/>
          </a:p>
          <a:p>
            <a:pPr indent="-317500" lvl="0" marL="457200" rtl="0" algn="l">
              <a:lnSpc>
                <a:spcPct val="150000"/>
              </a:lnSpc>
              <a:spcBef>
                <a:spcPts val="0"/>
              </a:spcBef>
              <a:spcAft>
                <a:spcPts val="0"/>
              </a:spcAft>
              <a:buSzPts val="1400"/>
              <a:buChar char="❏"/>
            </a:pPr>
            <a:r>
              <a:rPr lang="en-US" sz="1400"/>
              <a:t>Implementing JS for sending logs to the server-side</a:t>
            </a:r>
            <a:endParaRPr sz="1400"/>
          </a:p>
          <a:p>
            <a:pPr indent="-317500" lvl="0" marL="457200" rtl="0" algn="l">
              <a:lnSpc>
                <a:spcPct val="150000"/>
              </a:lnSpc>
              <a:spcBef>
                <a:spcPts val="0"/>
              </a:spcBef>
              <a:spcAft>
                <a:spcPts val="0"/>
              </a:spcAft>
              <a:buSzPts val="1400"/>
              <a:buChar char="❏"/>
            </a:pPr>
            <a:r>
              <a:rPr lang="en-US" sz="1400"/>
              <a:t>Added an endpoint for handling log requests on the server-side</a:t>
            </a:r>
            <a:endParaRPr sz="1400"/>
          </a:p>
          <a:p>
            <a:pPr indent="-317500" lvl="1" marL="914400" rtl="0" algn="l">
              <a:lnSpc>
                <a:spcPct val="150000"/>
              </a:lnSpc>
              <a:spcBef>
                <a:spcPts val="0"/>
              </a:spcBef>
              <a:spcAft>
                <a:spcPts val="0"/>
              </a:spcAft>
              <a:buSzPts val="1400"/>
              <a:buChar char="❏"/>
            </a:pPr>
            <a:r>
              <a:rPr lang="en-US" sz="1400"/>
              <a:t>Implementing a file log class</a:t>
            </a:r>
            <a:endParaRPr sz="1400"/>
          </a:p>
          <a:p>
            <a:pPr indent="-317500" lvl="0" marL="457200" rtl="0" algn="l">
              <a:lnSpc>
                <a:spcPct val="150000"/>
              </a:lnSpc>
              <a:spcBef>
                <a:spcPts val="0"/>
              </a:spcBef>
              <a:spcAft>
                <a:spcPts val="0"/>
              </a:spcAft>
              <a:buSzPts val="1400"/>
              <a:buChar char="❏"/>
            </a:pPr>
            <a:r>
              <a:rPr lang="en-US" sz="1400"/>
              <a:t>Added an endpoint for fetching log information on the server-side</a:t>
            </a:r>
            <a:endParaRPr sz="1400"/>
          </a:p>
          <a:p>
            <a:pPr indent="-317500" lvl="1" marL="914400" rtl="0" algn="l">
              <a:lnSpc>
                <a:spcPct val="150000"/>
              </a:lnSpc>
              <a:spcBef>
                <a:spcPts val="0"/>
              </a:spcBef>
              <a:spcAft>
                <a:spcPts val="0"/>
              </a:spcAft>
              <a:buSzPts val="1400"/>
              <a:buChar char="❏"/>
            </a:pPr>
            <a:r>
              <a:rPr lang="en-US" sz="1400"/>
              <a:t>Implementing fetching log information from file</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1_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2013-10-15T11:45:38Z</dcterms:created>
  <dc:creator>lopa1693</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