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818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1" roundtripDataSignature="AMtx7mjha/PBIDbbyBcOqsA3vF31eiSR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16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98102" y="0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429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/>
          <p:nvPr>
            <p:ph idx="2" type="sldImg"/>
          </p:nvPr>
        </p:nvSpPr>
        <p:spPr>
          <a:xfrm>
            <a:off x="3429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" name="Google Shape;23;p1:notes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Hello everyone, my name is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Today I’m going to present my final project for visualization course.</a:t>
            </a:r>
            <a:endParaRPr/>
          </a:p>
        </p:txBody>
      </p:sp>
      <p:sp>
        <p:nvSpPr>
          <p:cNvPr id="24" name="Google Shape;24;p1:notes"/>
          <p:cNvSpPr txBox="1"/>
          <p:nvPr>
            <p:ph idx="12" type="sldNum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55eeba0c26_0_45:notes"/>
          <p:cNvSpPr/>
          <p:nvPr>
            <p:ph idx="2" type="sldImg"/>
          </p:nvPr>
        </p:nvSpPr>
        <p:spPr>
          <a:xfrm>
            <a:off x="342900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g155eeba0c26_0_45:notes"/>
          <p:cNvSpPr txBox="1"/>
          <p:nvPr>
            <p:ph idx="1" type="body"/>
          </p:nvPr>
        </p:nvSpPr>
        <p:spPr>
          <a:xfrm>
            <a:off x="688182" y="4415790"/>
            <a:ext cx="55056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My topic is 2022 Russian invasion of Ukraine.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 chose this topic because it is a well-known dataset tied to the current event.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addition, I would like to </a:t>
            </a:r>
            <a:r>
              <a:rPr b="1" lang="en-US"/>
              <a:t>visualize different questions compared to</a:t>
            </a:r>
            <a:r>
              <a:rPr lang="en-US"/>
              <a:t> other visualization that already uses this dataset on the internet, along with </a:t>
            </a:r>
            <a:r>
              <a:rPr b="1" lang="en-US"/>
              <a:t>implementing a bit of un-common design</a:t>
            </a:r>
            <a:r>
              <a:rPr lang="en-US"/>
              <a:t> that I learned from the lecture.</a:t>
            </a:r>
            <a:endParaRPr/>
          </a:p>
        </p:txBody>
      </p:sp>
      <p:sp>
        <p:nvSpPr>
          <p:cNvPr id="31" name="Google Shape;31;g155eeba0c26_0_45:notes"/>
          <p:cNvSpPr txBox="1"/>
          <p:nvPr>
            <p:ph idx="12" type="sldNum"/>
          </p:nvPr>
        </p:nvSpPr>
        <p:spPr>
          <a:xfrm>
            <a:off x="3898102" y="8829967"/>
            <a:ext cx="29820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55eeba0c26_0_1:notes"/>
          <p:cNvSpPr/>
          <p:nvPr>
            <p:ph idx="2" type="sldImg"/>
          </p:nvPr>
        </p:nvSpPr>
        <p:spPr>
          <a:xfrm>
            <a:off x="342900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155eeba0c26_0_1:notes"/>
          <p:cNvSpPr txBox="1"/>
          <p:nvPr>
            <p:ph idx="1" type="body"/>
          </p:nvPr>
        </p:nvSpPr>
        <p:spPr>
          <a:xfrm>
            <a:off x="688182" y="4415790"/>
            <a:ext cx="5505600" cy="41835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E101A"/>
                </a:solidFill>
              </a:rPr>
              <a:t>First, let’s start on my chosen dataset.</a:t>
            </a:r>
            <a:endParaRPr>
              <a:solidFill>
                <a:srgbClr val="0E101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101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dataset </a:t>
            </a:r>
            <a:r>
              <a:rPr b="1"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describes russian and ukrainian equipment losses</a:t>
            </a: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during the war.</a:t>
            </a:r>
            <a:endParaRPr>
              <a:solidFill>
                <a:srgbClr val="0E101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E101A"/>
                </a:solidFill>
              </a:rPr>
              <a:t>I used 2 table data files, each consisting of items and multi-attributes inside.</a:t>
            </a:r>
            <a:endParaRPr>
              <a:solidFill>
                <a:srgbClr val="0E101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E101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E101A"/>
                </a:solidFill>
              </a:rPr>
              <a:t>Some examples of attributes are:</a:t>
            </a:r>
            <a:endParaRPr>
              <a:solidFill>
                <a:srgbClr val="0E101A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200"/>
              <a:buFont typeface="Calibri"/>
              <a:buChar char="●"/>
            </a:pPr>
            <a:r>
              <a:rPr b="1" lang="en-US">
                <a:solidFill>
                  <a:srgbClr val="0E101A"/>
                </a:solidFill>
              </a:rPr>
              <a:t>Equipment</a:t>
            </a:r>
            <a:r>
              <a:rPr lang="en-US">
                <a:solidFill>
                  <a:srgbClr val="0E101A"/>
                </a:solidFill>
              </a:rPr>
              <a:t> which is categorical data </a:t>
            </a:r>
            <a:r>
              <a:rPr b="1" lang="en-US">
                <a:solidFill>
                  <a:srgbClr val="0E101A"/>
                </a:solidFill>
              </a:rPr>
              <a:t>and the value are equipment names</a:t>
            </a:r>
            <a:r>
              <a:rPr lang="en-US">
                <a:solidFill>
                  <a:srgbClr val="0E101A"/>
                </a:solidFill>
              </a:rPr>
              <a:t> like tank, naval ship, infantry fighting vehicle.</a:t>
            </a:r>
            <a:endParaRPr>
              <a:solidFill>
                <a:srgbClr val="0E101A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200"/>
              <a:buFont typeface="Calibri"/>
              <a:buChar char="●"/>
            </a:pPr>
            <a:r>
              <a:rPr b="1" lang="en-US">
                <a:solidFill>
                  <a:srgbClr val="0E101A"/>
                </a:solidFill>
              </a:rPr>
              <a:t>Model</a:t>
            </a:r>
            <a:r>
              <a:rPr lang="en-US">
                <a:solidFill>
                  <a:srgbClr val="0E101A"/>
                </a:solidFill>
              </a:rPr>
              <a:t> which is categorical data </a:t>
            </a:r>
            <a:r>
              <a:rPr b="1" lang="en-US">
                <a:solidFill>
                  <a:srgbClr val="0E101A"/>
                </a:solidFill>
              </a:rPr>
              <a:t>and the value are specific code names</a:t>
            </a:r>
            <a:r>
              <a:rPr lang="en-US">
                <a:solidFill>
                  <a:srgbClr val="0E101A"/>
                </a:solidFill>
              </a:rPr>
              <a:t> like T-80U, BMP3 which are not entirely necessary in my chart.</a:t>
            </a:r>
            <a:endParaRPr>
              <a:solidFill>
                <a:srgbClr val="0E101A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200"/>
              <a:buFont typeface="Calibri"/>
              <a:buChar char="●"/>
            </a:pPr>
            <a:r>
              <a:rPr b="1" lang="en-US">
                <a:solidFill>
                  <a:srgbClr val="0E101A"/>
                </a:solidFill>
              </a:rPr>
              <a:t>But the most used attributes are</a:t>
            </a:r>
            <a:r>
              <a:rPr lang="en-US">
                <a:solidFill>
                  <a:srgbClr val="0E101A"/>
                </a:solidFill>
              </a:rPr>
              <a:t> captured attributes, destroyed attributes, or abandoned attributes which are quantitative data and value range from 0 - 2000</a:t>
            </a:r>
            <a:endParaRPr>
              <a:solidFill>
                <a:srgbClr val="0E10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155eeba0c26_0_1:notes"/>
          <p:cNvSpPr txBox="1"/>
          <p:nvPr>
            <p:ph idx="12" type="sldNum"/>
          </p:nvPr>
        </p:nvSpPr>
        <p:spPr>
          <a:xfrm>
            <a:off x="3898102" y="8829967"/>
            <a:ext cx="2982000" cy="4647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55eeba0c26_0_29:notes"/>
          <p:cNvSpPr/>
          <p:nvPr>
            <p:ph idx="2" type="sldImg"/>
          </p:nvPr>
        </p:nvSpPr>
        <p:spPr>
          <a:xfrm>
            <a:off x="342900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155eeba0c26_0_29:notes"/>
          <p:cNvSpPr txBox="1"/>
          <p:nvPr>
            <p:ph idx="1" type="body"/>
          </p:nvPr>
        </p:nvSpPr>
        <p:spPr>
          <a:xfrm>
            <a:off x="688182" y="4415790"/>
            <a:ext cx="5505600" cy="41835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E101A"/>
                </a:solidFill>
              </a:rPr>
              <a:t>From the data, I formulate the questions that would benefit from visual analysis </a:t>
            </a:r>
            <a:endParaRPr>
              <a:solidFill>
                <a:srgbClr val="0E101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E101A"/>
                </a:solidFill>
              </a:rPr>
              <a:t>(and of course, along with the advice from the TA)</a:t>
            </a:r>
            <a:endParaRPr>
              <a:solidFill>
                <a:srgbClr val="0E101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E101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E101A"/>
                </a:solidFill>
              </a:rPr>
              <a:t>My first question is</a:t>
            </a:r>
            <a:r>
              <a:rPr lang="en-US">
                <a:solidFill>
                  <a:srgbClr val="0E101A"/>
                </a:solidFill>
              </a:rPr>
              <a:t>, I want to categorize equipment losses between Ukraine and Russia </a:t>
            </a:r>
            <a:r>
              <a:rPr b="1" lang="en-US">
                <a:solidFill>
                  <a:srgbClr val="0E101A"/>
                </a:solidFill>
              </a:rPr>
              <a:t>in this war so far</a:t>
            </a:r>
            <a:r>
              <a:rPr lang="en-US">
                <a:solidFill>
                  <a:srgbClr val="0E101A"/>
                </a:solidFill>
              </a:rPr>
              <a:t>. So I can see the big picture of who suffers the major losses </a:t>
            </a:r>
            <a:r>
              <a:rPr b="1" lang="en-US">
                <a:solidFill>
                  <a:srgbClr val="0E101A"/>
                </a:solidFill>
              </a:rPr>
              <a:t>and what type of equipment has the highest or </a:t>
            </a:r>
            <a:r>
              <a:rPr lang="en-US">
                <a:solidFill>
                  <a:srgbClr val="0E101A"/>
                </a:solidFill>
              </a:rPr>
              <a:t>lowest losses percentage.</a:t>
            </a:r>
            <a:endParaRPr>
              <a:solidFill>
                <a:srgbClr val="0E101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E101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E101A"/>
                </a:solidFill>
              </a:rPr>
              <a:t>In this case, I have to perform </a:t>
            </a:r>
            <a:r>
              <a:rPr b="1" lang="en-US">
                <a:solidFill>
                  <a:srgbClr val="0E101A"/>
                </a:solidFill>
              </a:rPr>
              <a:t>discover distribution task.</a:t>
            </a:r>
            <a:endParaRPr b="1">
              <a:solidFill>
                <a:srgbClr val="0E101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E101A"/>
                </a:solidFill>
              </a:rPr>
              <a:t>So I decided to </a:t>
            </a:r>
            <a:r>
              <a:rPr b="1" lang="en-US">
                <a:solidFill>
                  <a:srgbClr val="0E101A"/>
                </a:solidFill>
              </a:rPr>
              <a:t>go with a sunburst chart and sequence navigation interaction.</a:t>
            </a:r>
            <a:endParaRPr b="1">
              <a:solidFill>
                <a:srgbClr val="0E101A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200"/>
              <a:buFont typeface="Calibri"/>
              <a:buChar char="●"/>
            </a:pPr>
            <a:r>
              <a:rPr lang="en-US">
                <a:solidFill>
                  <a:srgbClr val="0E101A"/>
                </a:solidFill>
              </a:rPr>
              <a:t>because I think sunburst is a good use of area mark to discover distribution in visual encoding</a:t>
            </a:r>
            <a:endParaRPr>
              <a:solidFill>
                <a:srgbClr val="0E101A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200"/>
              <a:buFont typeface="Calibri"/>
              <a:buChar char="●"/>
            </a:pPr>
            <a:r>
              <a:rPr lang="en-US">
                <a:solidFill>
                  <a:srgbClr val="0E101A"/>
                </a:solidFill>
              </a:rPr>
              <a:t>sequence navigation help understand hierarchy relation between parent-child data</a:t>
            </a:r>
            <a:endParaRPr>
              <a:solidFill>
                <a:srgbClr val="0E101A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200"/>
              <a:buFont typeface="Calibri"/>
              <a:buChar char="●"/>
            </a:pPr>
            <a:r>
              <a:rPr lang="en-US">
                <a:solidFill>
                  <a:srgbClr val="0E101A"/>
                </a:solidFill>
              </a:rPr>
              <a:t>and the chart is also an uncommon design for this dataset compared to others on the internet</a:t>
            </a:r>
            <a:endParaRPr>
              <a:solidFill>
                <a:srgbClr val="0E101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E101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E101A"/>
                </a:solidFill>
              </a:rPr>
              <a:t>After I have the big picture of wars, the following interesting question would be, if one country has suffered a loss of one type of equipment, can that country find a change of equipment strategy in the data?</a:t>
            </a:r>
            <a:endParaRPr>
              <a:solidFill>
                <a:srgbClr val="0E101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E101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E101A"/>
                </a:solidFill>
              </a:rPr>
              <a:t>In this case, my task is to </a:t>
            </a:r>
            <a:r>
              <a:rPr b="1" lang="en-US">
                <a:solidFill>
                  <a:srgbClr val="0E101A"/>
                </a:solidFill>
              </a:rPr>
              <a:t>compare equipment loss distribution among each type</a:t>
            </a:r>
            <a:r>
              <a:rPr lang="en-US">
                <a:solidFill>
                  <a:srgbClr val="0E101A"/>
                </a:solidFill>
              </a:rPr>
              <a:t>. </a:t>
            </a:r>
            <a:endParaRPr>
              <a:solidFill>
                <a:srgbClr val="0E101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E101A"/>
                </a:solidFill>
              </a:rPr>
              <a:t>So I </a:t>
            </a:r>
            <a:r>
              <a:rPr b="1" lang="en-US">
                <a:solidFill>
                  <a:srgbClr val="0E101A"/>
                </a:solidFill>
              </a:rPr>
              <a:t>implemented a grouped bar chart with equipment filter interaction.</a:t>
            </a:r>
            <a:endParaRPr b="1">
              <a:solidFill>
                <a:srgbClr val="0E101A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200"/>
              <a:buFont typeface="Calibri"/>
              <a:buChar char="●"/>
            </a:pPr>
            <a:r>
              <a:rPr lang="en-US">
                <a:solidFill>
                  <a:srgbClr val="0E101A"/>
                </a:solidFill>
              </a:rPr>
              <a:t>because equipment data at the sunburst periphery are usually tiny and very difficult to distinguish</a:t>
            </a:r>
            <a:endParaRPr>
              <a:solidFill>
                <a:srgbClr val="0E101A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200"/>
              <a:buFont typeface="Calibri"/>
              <a:buChar char="●"/>
            </a:pPr>
            <a:r>
              <a:rPr lang="en-US">
                <a:solidFill>
                  <a:srgbClr val="0E101A"/>
                </a:solidFill>
              </a:rPr>
              <a:t>so bar chart is quite an excellent choice to compare the distribution easily</a:t>
            </a:r>
            <a:endParaRPr>
              <a:solidFill>
                <a:srgbClr val="0E101A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200"/>
              <a:buFont typeface="Calibri"/>
              <a:buChar char="●"/>
            </a:pPr>
            <a:r>
              <a:rPr lang="en-US">
                <a:solidFill>
                  <a:srgbClr val="0E101A"/>
                </a:solidFill>
              </a:rPr>
              <a:t>and it works well and is convenient with filter interaction</a:t>
            </a:r>
            <a:endParaRPr sz="1300">
              <a:solidFill>
                <a:srgbClr val="2C363A"/>
              </a:solidFill>
              <a:highlight>
                <a:srgbClr val="FFFFFF"/>
              </a:highlight>
            </a:endParaRPr>
          </a:p>
        </p:txBody>
      </p:sp>
      <p:sp>
        <p:nvSpPr>
          <p:cNvPr id="47" name="Google Shape;47;g155eeba0c26_0_29:notes"/>
          <p:cNvSpPr txBox="1"/>
          <p:nvPr>
            <p:ph idx="12" type="sldNum"/>
          </p:nvPr>
        </p:nvSpPr>
        <p:spPr>
          <a:xfrm>
            <a:off x="3898102" y="8829967"/>
            <a:ext cx="2982000" cy="4647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/>
          <p:nvPr>
            <p:ph idx="2" type="sldImg"/>
          </p:nvPr>
        </p:nvSpPr>
        <p:spPr>
          <a:xfrm>
            <a:off x="3429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02124"/>
                </a:solidFill>
                <a:highlight>
                  <a:srgbClr val="FFFFFF"/>
                </a:highlight>
              </a:rPr>
              <a:t>Without further ado, let see my implementation result.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My visualization dashboard consist of 2 chart as I stated previously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/>
              <a:t>For the sunburst chart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inner radial, middle radial, outer radial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sequence navigation (hover)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answer who are most loss / what equipment category most loss/less loss / equipment name most loss/less loss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/>
              <a:t>Because outer radial of sunburst are tiny to compare</a:t>
            </a:r>
            <a:r>
              <a:rPr lang="en-US"/>
              <a:t> and hard to </a:t>
            </a:r>
            <a:r>
              <a:rPr b="1" lang="en-US"/>
              <a:t>answer</a:t>
            </a:r>
            <a:r>
              <a:rPr b="1" lang="en-US"/>
              <a:t> the 2nd question that we want to</a:t>
            </a:r>
            <a:r>
              <a:rPr lang="en-US"/>
              <a:t> locate change of war strategy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So we can use bar chart with filter equipment category to answer that.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For example we can see most of equipment loss are greater from russia side. </a:t>
            </a:r>
            <a:r>
              <a:rPr b="1" lang="en-US"/>
              <a:t>But if we are russia side we can locate</a:t>
            </a:r>
            <a:r>
              <a:rPr lang="en-US"/>
              <a:t> and see we have advantage of </a:t>
            </a:r>
            <a:r>
              <a:rPr b="1" lang="en-US"/>
              <a:t>naval area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and</a:t>
            </a:r>
            <a:r>
              <a:rPr b="1" lang="en-US"/>
              <a:t> if we need to focus on ground area</a:t>
            </a:r>
            <a:r>
              <a:rPr lang="en-US"/>
              <a:t> we can focus to </a:t>
            </a:r>
            <a:r>
              <a:rPr b="1" lang="en-US"/>
              <a:t>choose more on infantry </a:t>
            </a:r>
            <a:r>
              <a:rPr b="1" lang="en-US"/>
              <a:t>vehicle</a:t>
            </a:r>
            <a:r>
              <a:rPr b="1" lang="en-US"/>
              <a:t> rather than using tank</a:t>
            </a:r>
            <a:r>
              <a:rPr lang="en-US"/>
              <a:t> etc.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US"/>
              <a:t>And if we are the ukraine side,</a:t>
            </a:r>
            <a:r>
              <a:rPr lang="en-US"/>
              <a:t> of course they need to avoid naval area and, let say on the air let use </a:t>
            </a:r>
            <a:r>
              <a:rPr lang="en-US"/>
              <a:t>helicopter</a:t>
            </a:r>
            <a:r>
              <a:rPr lang="en-US"/>
              <a:t> or unman aerial because </a:t>
            </a:r>
            <a:r>
              <a:rPr b="1" lang="en-US"/>
              <a:t>has quite different loss ratio compare to ukraine side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/>
              <a:t>And that’s how I use this chart to answer the 2nd question.</a:t>
            </a:r>
            <a:endParaRPr b="1"/>
          </a:p>
        </p:txBody>
      </p:sp>
      <p:sp>
        <p:nvSpPr>
          <p:cNvPr id="54" name="Google Shape;54;p3:notes"/>
          <p:cNvSpPr txBox="1"/>
          <p:nvPr>
            <p:ph idx="12" type="sldNum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685800" y="1142913"/>
            <a:ext cx="7772400" cy="996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6189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0061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685800" y="3232311"/>
            <a:ext cx="7772400" cy="347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24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92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" name="Google Shape;1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549140"/>
            <a:ext cx="2985732" cy="594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showMasterSp="0">
  <p:cSld name="Titel und Inhal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179512" y="90119"/>
            <a:ext cx="8784976" cy="454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6189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61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6"/>
          <p:cNvSpPr txBox="1"/>
          <p:nvPr>
            <p:ph idx="1" type="body"/>
          </p:nvPr>
        </p:nvSpPr>
        <p:spPr>
          <a:xfrm>
            <a:off x="179512" y="915566"/>
            <a:ext cx="8784976" cy="3546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6189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6189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8" name="Google Shape;1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0272" y="4720736"/>
            <a:ext cx="2123728" cy="42276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6"/>
          <p:cNvSpPr txBox="1"/>
          <p:nvPr>
            <p:ph idx="2" type="body"/>
          </p:nvPr>
        </p:nvSpPr>
        <p:spPr>
          <a:xfrm>
            <a:off x="683568" y="4655494"/>
            <a:ext cx="5832648" cy="4593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0" y="4802982"/>
            <a:ext cx="683568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134144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"/>
          <p:cNvSpPr txBox="1"/>
          <p:nvPr>
            <p:ph type="ctrTitle"/>
          </p:nvPr>
        </p:nvSpPr>
        <p:spPr>
          <a:xfrm>
            <a:off x="0" y="1964546"/>
            <a:ext cx="91440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6189"/>
              </a:buClr>
              <a:buSzPct val="100000"/>
              <a:buFont typeface="Calibri"/>
              <a:buNone/>
            </a:pPr>
            <a:r>
              <a:rPr lang="en-US" sz="3600"/>
              <a:t>Final Project</a:t>
            </a:r>
            <a:endParaRPr sz="2000">
              <a:solidFill>
                <a:srgbClr val="A5A5A5"/>
              </a:solidFill>
            </a:endParaRPr>
          </a:p>
        </p:txBody>
      </p:sp>
      <p:sp>
        <p:nvSpPr>
          <p:cNvPr id="27" name="Google Shape;27;p1"/>
          <p:cNvSpPr txBox="1"/>
          <p:nvPr/>
        </p:nvSpPr>
        <p:spPr>
          <a:xfrm>
            <a:off x="0" y="2701574"/>
            <a:ext cx="91440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Visualization Course</a:t>
            </a: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SS</a:t>
            </a: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022</a:t>
            </a:r>
            <a:endParaRPr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Pramoch Viriyathomrongul, 124244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55eeba0c26_0_45"/>
          <p:cNvSpPr txBox="1"/>
          <p:nvPr>
            <p:ph type="title"/>
          </p:nvPr>
        </p:nvSpPr>
        <p:spPr>
          <a:xfrm>
            <a:off x="217550" y="210525"/>
            <a:ext cx="70170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189"/>
              </a:buClr>
              <a:buSzPts val="3200"/>
              <a:buFont typeface="Calibri"/>
              <a:buNone/>
            </a:pPr>
            <a:r>
              <a:rPr lang="en-US" sz="2800"/>
              <a:t>2022 Russian invasion of Ukraine</a:t>
            </a:r>
            <a:endParaRPr sz="2800"/>
          </a:p>
        </p:txBody>
      </p:sp>
      <p:sp>
        <p:nvSpPr>
          <p:cNvPr id="34" name="Google Shape;34;g155eeba0c26_0_45"/>
          <p:cNvSpPr txBox="1"/>
          <p:nvPr/>
        </p:nvSpPr>
        <p:spPr>
          <a:xfrm>
            <a:off x="3725400" y="4788825"/>
            <a:ext cx="16932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Reference image: www.ft.com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" name="Google Shape;35;g155eeba0c26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863" y="866588"/>
            <a:ext cx="6658263" cy="3745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55eeba0c26_0_1"/>
          <p:cNvSpPr txBox="1"/>
          <p:nvPr>
            <p:ph type="title"/>
          </p:nvPr>
        </p:nvSpPr>
        <p:spPr>
          <a:xfrm>
            <a:off x="217550" y="210525"/>
            <a:ext cx="25872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189"/>
              </a:buClr>
              <a:buSzPts val="3200"/>
              <a:buFont typeface="Calibri"/>
              <a:buNone/>
            </a:pPr>
            <a:r>
              <a:rPr lang="en-US" sz="2800"/>
              <a:t>Data abstraction</a:t>
            </a:r>
            <a:endParaRPr sz="2800"/>
          </a:p>
        </p:txBody>
      </p:sp>
      <p:pic>
        <p:nvPicPr>
          <p:cNvPr id="42" name="Google Shape;42;g155eeba0c26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75" y="829125"/>
            <a:ext cx="5656826" cy="43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g155eeba0c26_0_1"/>
          <p:cNvSpPr txBox="1"/>
          <p:nvPr/>
        </p:nvSpPr>
        <p:spPr>
          <a:xfrm>
            <a:off x="6354150" y="829125"/>
            <a:ext cx="27156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2 Table data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losses_russia.csv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losses_ukraine.csv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Attribute sample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equipment: categorical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(e.g. tanks, naval ship)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model: categorical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(e.g. T-80U, BMP-3)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captured: quantitative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(e.g. 0-2,000)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destroyed: quantitative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abandoned: quantitative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55eeba0c26_0_29"/>
          <p:cNvSpPr txBox="1"/>
          <p:nvPr>
            <p:ph type="title"/>
          </p:nvPr>
        </p:nvSpPr>
        <p:spPr>
          <a:xfrm>
            <a:off x="217550" y="210525"/>
            <a:ext cx="54396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189"/>
              </a:buClr>
              <a:buSzPts val="3200"/>
              <a:buFont typeface="Calibri"/>
              <a:buNone/>
            </a:pPr>
            <a:r>
              <a:rPr lang="en-US" sz="2800"/>
              <a:t>Research question &amp; Technique</a:t>
            </a:r>
            <a:endParaRPr sz="2800"/>
          </a:p>
        </p:txBody>
      </p:sp>
      <p:sp>
        <p:nvSpPr>
          <p:cNvPr id="50" name="Google Shape;50;g155eeba0c26_0_29"/>
          <p:cNvSpPr txBox="1"/>
          <p:nvPr/>
        </p:nvSpPr>
        <p:spPr>
          <a:xfrm>
            <a:off x="217550" y="1115450"/>
            <a:ext cx="7333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R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Categorize military equipment losses between Ukraine and Russia in this war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task: discover distribution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visualization: sunburst chart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interaction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: sequence navigation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R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Locate type of equipments that can be benefit to change in war strategy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task: compare distribution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visualization: grouped bar chart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interaction: equipment filter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/>
          <p:nvPr>
            <p:ph type="ctrTitle"/>
          </p:nvPr>
        </p:nvSpPr>
        <p:spPr>
          <a:xfrm>
            <a:off x="0" y="2081696"/>
            <a:ext cx="91440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6189"/>
              </a:buClr>
              <a:buSzPct val="100000"/>
              <a:buFont typeface="Calibri"/>
              <a:buNone/>
            </a:pPr>
            <a:r>
              <a:rPr lang="en-US" sz="3600">
                <a:solidFill>
                  <a:srgbClr val="006189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sz="2000"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2013-10-15T11:45:38Z</dcterms:created>
  <dc:creator>lopa1693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