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3005120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3755348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29138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107183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2920111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3192348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12817300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2291485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542431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1282924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116867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2358821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3495523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705513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765642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637886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7A7E71-9A94-4328-9412-EE9CCB979A96}" type="datetimeFigureOut">
              <a:rPr lang="en-US" smtClean="0"/>
              <a:t>12/29/2024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78DF96D-4B8E-4A8D-990B-E88839EFE8A9}" type="slidenum">
              <a:rPr lang="en-US" smtClean="0"/>
              <a:t>‹#›</a:t>
            </a:fld>
            <a:endParaRPr lang="en-US" dirty="0"/>
          </a:p>
        </p:txBody>
      </p:sp>
    </p:spTree>
    <p:extLst>
      <p:ext uri="{BB962C8B-B14F-4D97-AF65-F5344CB8AC3E}">
        <p14:creationId xmlns:p14="http://schemas.microsoft.com/office/powerpoint/2010/main" val="4065462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27A7E71-9A94-4328-9412-EE9CCB979A96}" type="datetimeFigureOut">
              <a:rPr lang="en-US" smtClean="0"/>
              <a:t>12/29/2024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78DF96D-4B8E-4A8D-990B-E88839EFE8A9}" type="slidenum">
              <a:rPr lang="en-US" smtClean="0"/>
              <a:t>‹#›</a:t>
            </a:fld>
            <a:endParaRPr lang="en-US" dirty="0"/>
          </a:p>
        </p:txBody>
      </p:sp>
    </p:spTree>
    <p:extLst>
      <p:ext uri="{BB962C8B-B14F-4D97-AF65-F5344CB8AC3E}">
        <p14:creationId xmlns:p14="http://schemas.microsoft.com/office/powerpoint/2010/main" val="712112220"/>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3139182-3D2E-41F1-7D65-580BA4806241}"/>
              </a:ext>
            </a:extLst>
          </p:cNvPr>
          <p:cNvPicPr>
            <a:picLocks noChangeAspect="1"/>
          </p:cNvPicPr>
          <p:nvPr/>
        </p:nvPicPr>
        <p:blipFill>
          <a:blip r:embed="rId2"/>
          <a:stretch>
            <a:fillRect/>
          </a:stretch>
        </p:blipFill>
        <p:spPr>
          <a:xfrm>
            <a:off x="5354424" y="0"/>
            <a:ext cx="6837575" cy="6858000"/>
          </a:xfrm>
          <a:prstGeom prst="rect">
            <a:avLst/>
          </a:prstGeom>
        </p:spPr>
      </p:pic>
      <p:pic>
        <p:nvPicPr>
          <p:cNvPr id="17" name="Picture 16">
            <a:extLst>
              <a:ext uri="{FF2B5EF4-FFF2-40B4-BE49-F238E27FC236}">
                <a16:creationId xmlns:a16="http://schemas.microsoft.com/office/drawing/2014/main" id="{AE287033-8A09-71B5-1E6C-AC55C5B12F0B}"/>
              </a:ext>
            </a:extLst>
          </p:cNvPr>
          <p:cNvPicPr>
            <a:picLocks noChangeAspect="1"/>
          </p:cNvPicPr>
          <p:nvPr/>
        </p:nvPicPr>
        <p:blipFill>
          <a:blip r:embed="rId3"/>
          <a:stretch>
            <a:fillRect/>
          </a:stretch>
        </p:blipFill>
        <p:spPr>
          <a:xfrm>
            <a:off x="1469134" y="0"/>
            <a:ext cx="1492327" cy="1498677"/>
          </a:xfrm>
          <a:prstGeom prst="rect">
            <a:avLst/>
          </a:prstGeom>
        </p:spPr>
      </p:pic>
      <p:sp>
        <p:nvSpPr>
          <p:cNvPr id="15" name="TextBox 14">
            <a:extLst>
              <a:ext uri="{FF2B5EF4-FFF2-40B4-BE49-F238E27FC236}">
                <a16:creationId xmlns:a16="http://schemas.microsoft.com/office/drawing/2014/main" id="{5D428E23-9931-27A4-1D17-B0FF340CBF3D}"/>
              </a:ext>
            </a:extLst>
          </p:cNvPr>
          <p:cNvSpPr txBox="1"/>
          <p:nvPr/>
        </p:nvSpPr>
        <p:spPr>
          <a:xfrm>
            <a:off x="0" y="650449"/>
            <a:ext cx="5354424" cy="8402300"/>
          </a:xfrm>
          <a:prstGeom prst="rect">
            <a:avLst/>
          </a:prstGeom>
          <a:noFill/>
        </p:spPr>
        <p:txBody>
          <a:bodyPr wrap="square" rtlCol="0">
            <a:spAutoFit/>
          </a:bodyPr>
          <a:lstStyle/>
          <a:p>
            <a:r>
              <a:rPr lang="en-US" dirty="0"/>
              <a:t>              </a:t>
            </a:r>
          </a:p>
          <a:p>
            <a:endParaRPr lang="en-US" dirty="0"/>
          </a:p>
          <a:p>
            <a:r>
              <a:rPr lang="en-US" dirty="0"/>
              <a:t>              </a:t>
            </a:r>
          </a:p>
          <a:p>
            <a:r>
              <a:rPr lang="en-US" dirty="0"/>
              <a:t>               NEAR EAST UNIVERSITY</a:t>
            </a:r>
          </a:p>
          <a:p>
            <a:endParaRPr lang="en-US" dirty="0"/>
          </a:p>
          <a:p>
            <a:endParaRPr lang="en-US" dirty="0"/>
          </a:p>
          <a:p>
            <a:endParaRPr lang="en-US" dirty="0"/>
          </a:p>
          <a:p>
            <a:endParaRPr lang="en-US" dirty="0"/>
          </a:p>
          <a:p>
            <a:r>
              <a:rPr lang="en-US" dirty="0"/>
              <a:t>              FILE ORGANIZER PROJECT</a:t>
            </a:r>
          </a:p>
          <a:p>
            <a:endParaRPr lang="en-US" dirty="0"/>
          </a:p>
          <a:p>
            <a:endParaRPr lang="en-US" dirty="0"/>
          </a:p>
          <a:p>
            <a:endParaRPr lang="en-US" dirty="0"/>
          </a:p>
          <a:p>
            <a:endParaRPr lang="en-US" dirty="0"/>
          </a:p>
          <a:p>
            <a:endParaRPr lang="en-US" dirty="0"/>
          </a:p>
          <a:p>
            <a:endParaRPr lang="en-US" dirty="0"/>
          </a:p>
          <a:p>
            <a:r>
              <a:rPr lang="en-US" dirty="0"/>
              <a:t>PRESENTED BY: </a:t>
            </a:r>
          </a:p>
          <a:p>
            <a:r>
              <a:rPr lang="en-US" dirty="0"/>
              <a:t>Jedidiah M. </a:t>
            </a:r>
            <a:r>
              <a:rPr lang="en-US" dirty="0" err="1"/>
              <a:t>Katabana</a:t>
            </a:r>
            <a:r>
              <a:rPr lang="en-US" dirty="0"/>
              <a:t>: 20233370</a:t>
            </a:r>
          </a:p>
          <a:p>
            <a:r>
              <a:rPr lang="en-US" dirty="0"/>
              <a:t>Denis K. Anderson: 20234528</a:t>
            </a:r>
          </a:p>
          <a:p>
            <a:r>
              <a:rPr lang="en-US" dirty="0"/>
              <a:t>Joe C. </a:t>
            </a:r>
            <a:r>
              <a:rPr lang="en-US" dirty="0" err="1"/>
              <a:t>Mahundi</a:t>
            </a:r>
            <a:r>
              <a:rPr lang="en-US" dirty="0"/>
              <a:t>: 20235140</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41480196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6C4C1-3A17-3BAA-504D-8B86B9064BA2}"/>
              </a:ext>
            </a:extLst>
          </p:cNvPr>
          <p:cNvSpPr>
            <a:spLocks noGrp="1"/>
          </p:cNvSpPr>
          <p:nvPr>
            <p:ph type="title"/>
          </p:nvPr>
        </p:nvSpPr>
        <p:spPr>
          <a:xfrm>
            <a:off x="646112" y="452718"/>
            <a:ext cx="7131002" cy="801047"/>
          </a:xfrm>
        </p:spPr>
        <p:txBody>
          <a:bodyPr/>
          <a:lstStyle/>
          <a:p>
            <a:r>
              <a:rPr lang="en-US" dirty="0"/>
              <a:t>Overview</a:t>
            </a:r>
          </a:p>
        </p:txBody>
      </p:sp>
      <p:sp>
        <p:nvSpPr>
          <p:cNvPr id="3" name="Content Placeholder 2">
            <a:extLst>
              <a:ext uri="{FF2B5EF4-FFF2-40B4-BE49-F238E27FC236}">
                <a16:creationId xmlns:a16="http://schemas.microsoft.com/office/drawing/2014/main" id="{075CCC44-18F1-C0EA-8FD7-7F5CC3622F8B}"/>
              </a:ext>
            </a:extLst>
          </p:cNvPr>
          <p:cNvSpPr>
            <a:spLocks noGrp="1"/>
          </p:cNvSpPr>
          <p:nvPr>
            <p:ph idx="1"/>
          </p:nvPr>
        </p:nvSpPr>
        <p:spPr/>
        <p:txBody>
          <a:bodyPr>
            <a:normAutofit/>
          </a:bodyPr>
          <a:lstStyle/>
          <a:p>
            <a:pPr marL="0" indent="0">
              <a:buNone/>
            </a:pPr>
            <a:r>
              <a:rPr lang="en-US" dirty="0"/>
              <a:t>This Python script is a directory management tool that allows users to:	1.	View the contents of a directory sorted by size.	</a:t>
            </a:r>
          </a:p>
          <a:p>
            <a:pPr marL="0" indent="0">
              <a:buNone/>
            </a:pPr>
            <a:r>
              <a:rPr lang="en-US" dirty="0"/>
              <a:t>       2.	Navigate directories interactively.	</a:t>
            </a:r>
          </a:p>
          <a:p>
            <a:pPr marL="0" indent="0">
              <a:buNone/>
            </a:pPr>
            <a:r>
              <a:rPr lang="en-US" dirty="0"/>
              <a:t>       3.	Delete files or folders. </a:t>
            </a:r>
          </a:p>
          <a:p>
            <a:pPr marL="0" indent="0">
              <a:buNone/>
            </a:pPr>
            <a:r>
              <a:rPr lang="en-US" dirty="0"/>
              <a:t>It uses the </a:t>
            </a:r>
            <a:r>
              <a:rPr lang="en-US" dirty="0" err="1"/>
              <a:t>os</a:t>
            </a:r>
            <a:r>
              <a:rPr lang="en-US" dirty="0"/>
              <a:t>, </a:t>
            </a:r>
            <a:r>
              <a:rPr lang="en-US" dirty="0" err="1"/>
              <a:t>shutil</a:t>
            </a:r>
            <a:r>
              <a:rPr lang="en-US" dirty="0"/>
              <a:t>, and sys modules for file system operations, directory traversal, and program control.</a:t>
            </a:r>
          </a:p>
          <a:p>
            <a:pPr marL="0" indent="0">
              <a:buNone/>
            </a:pPr>
            <a:endParaRPr lang="en-US" dirty="0"/>
          </a:p>
        </p:txBody>
      </p:sp>
    </p:spTree>
    <p:extLst>
      <p:ext uri="{BB962C8B-B14F-4D97-AF65-F5344CB8AC3E}">
        <p14:creationId xmlns:p14="http://schemas.microsoft.com/office/powerpoint/2010/main" val="1394661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4B4F7-1344-4FC6-B12B-55423DEBF3D2}"/>
              </a:ext>
            </a:extLst>
          </p:cNvPr>
          <p:cNvSpPr>
            <a:spLocks noGrp="1"/>
          </p:cNvSpPr>
          <p:nvPr>
            <p:ph type="title"/>
          </p:nvPr>
        </p:nvSpPr>
        <p:spPr>
          <a:xfrm>
            <a:off x="646111" y="0"/>
            <a:ext cx="7649477" cy="867267"/>
          </a:xfrm>
        </p:spPr>
        <p:txBody>
          <a:bodyPr/>
          <a:lstStyle/>
          <a:p>
            <a:r>
              <a:rPr lang="en-US" dirty="0"/>
              <a:t>Function analysis</a:t>
            </a:r>
          </a:p>
        </p:txBody>
      </p:sp>
      <p:sp>
        <p:nvSpPr>
          <p:cNvPr id="3" name="Content Placeholder 2">
            <a:extLst>
              <a:ext uri="{FF2B5EF4-FFF2-40B4-BE49-F238E27FC236}">
                <a16:creationId xmlns:a16="http://schemas.microsoft.com/office/drawing/2014/main" id="{EACFD12C-5596-5B11-40B1-879794E72042}"/>
              </a:ext>
            </a:extLst>
          </p:cNvPr>
          <p:cNvSpPr>
            <a:spLocks noGrp="1"/>
          </p:cNvSpPr>
          <p:nvPr>
            <p:ph idx="1"/>
          </p:nvPr>
        </p:nvSpPr>
        <p:spPr>
          <a:xfrm>
            <a:off x="725864" y="1112363"/>
            <a:ext cx="9398524" cy="5745637"/>
          </a:xfrm>
        </p:spPr>
        <p:txBody>
          <a:bodyPr>
            <a:normAutofit fontScale="77500" lnSpcReduction="20000"/>
          </a:bodyPr>
          <a:lstStyle/>
          <a:p>
            <a:pPr marL="0" indent="0">
              <a:buNone/>
            </a:pPr>
            <a:r>
              <a:rPr lang="en-US" dirty="0"/>
              <a:t>	1.	get_folder_contents_sorted_by_size(directory)	</a:t>
            </a:r>
          </a:p>
          <a:p>
            <a:pPr marL="0" indent="0">
              <a:buNone/>
            </a:pPr>
            <a:r>
              <a:rPr lang="en-US" dirty="0"/>
              <a:t>•	Retrieves all items in the given directory and their sizes using </a:t>
            </a:r>
            <a:r>
              <a:rPr lang="en-US" dirty="0" err="1"/>
              <a:t>os.listdir</a:t>
            </a:r>
            <a:r>
              <a:rPr lang="en-US" dirty="0"/>
              <a:t>() and </a:t>
            </a:r>
            <a:r>
              <a:rPr lang="en-US" dirty="0" err="1"/>
              <a:t>os.path.getsize</a:t>
            </a:r>
            <a:r>
              <a:rPr lang="en-US" dirty="0"/>
              <a:t>().</a:t>
            </a:r>
          </a:p>
          <a:p>
            <a:pPr marL="0" indent="0">
              <a:buNone/>
            </a:pPr>
            <a:r>
              <a:rPr lang="en-US" dirty="0"/>
              <a:t>•	Sorts the items by size using sorted() with a lambda function.	</a:t>
            </a:r>
          </a:p>
          <a:p>
            <a:pPr marL="0" indent="0">
              <a:buNone/>
            </a:pPr>
            <a:r>
              <a:rPr lang="en-US" dirty="0"/>
              <a:t>•	Handles errors like invalid paths or access issues with a try-except block.	</a:t>
            </a:r>
          </a:p>
          <a:p>
            <a:pPr marL="457200" indent="-457200">
              <a:buAutoNum type="arabicPeriod" startAt="2"/>
            </a:pPr>
            <a:r>
              <a:rPr lang="en-US" dirty="0" err="1"/>
              <a:t>display_items</a:t>
            </a:r>
            <a:r>
              <a:rPr lang="en-US" dirty="0"/>
              <a:t>(items)	</a:t>
            </a:r>
          </a:p>
          <a:p>
            <a:pPr marL="0" indent="0">
              <a:buNone/>
            </a:pPr>
            <a:r>
              <a:rPr lang="en-US" dirty="0"/>
              <a:t>•	Loops through the list of items and prints their names and sizes in a user-friendly, numbered format.	</a:t>
            </a:r>
          </a:p>
          <a:p>
            <a:pPr marL="457200" indent="-457200">
              <a:buAutoNum type="arabicPeriod" startAt="3"/>
            </a:pPr>
            <a:r>
              <a:rPr lang="en-US" dirty="0" err="1"/>
              <a:t>handle_deletion</a:t>
            </a:r>
            <a:r>
              <a:rPr lang="en-US" dirty="0"/>
              <a:t>(path)	</a:t>
            </a:r>
          </a:p>
          <a:p>
            <a:pPr marL="0" indent="0">
              <a:buNone/>
            </a:pPr>
            <a:r>
              <a:rPr lang="en-US" dirty="0"/>
              <a:t>•	Deletes files with </a:t>
            </a:r>
            <a:r>
              <a:rPr lang="en-US" dirty="0" err="1"/>
              <a:t>os.remove</a:t>
            </a:r>
            <a:r>
              <a:rPr lang="en-US" dirty="0"/>
              <a:t>() or folders with </a:t>
            </a:r>
            <a:r>
              <a:rPr lang="en-US" dirty="0" err="1"/>
              <a:t>shutil.rmtree</a:t>
            </a:r>
            <a:r>
              <a:rPr lang="en-US" dirty="0"/>
              <a:t>().	</a:t>
            </a:r>
          </a:p>
          <a:p>
            <a:pPr marL="0" indent="0">
              <a:buNone/>
            </a:pPr>
            <a:r>
              <a:rPr lang="en-US" dirty="0"/>
              <a:t>•	Ensures proper error handling for missing paths or permission issues.	</a:t>
            </a:r>
          </a:p>
          <a:p>
            <a:pPr marL="457200" indent="-457200">
              <a:buAutoNum type="arabicPeriod" startAt="4"/>
            </a:pPr>
            <a:r>
              <a:rPr lang="en-US" dirty="0" err="1"/>
              <a:t>explore_folder</a:t>
            </a:r>
            <a:r>
              <a:rPr lang="en-US" dirty="0"/>
              <a:t>(</a:t>
            </a:r>
            <a:r>
              <a:rPr lang="en-US" dirty="0" err="1"/>
              <a:t>folder_path</a:t>
            </a:r>
            <a:r>
              <a:rPr lang="en-US" dirty="0"/>
              <a:t>)	</a:t>
            </a:r>
          </a:p>
          <a:p>
            <a:pPr marL="0" indent="0">
              <a:buNone/>
            </a:pPr>
            <a:r>
              <a:rPr lang="en-US" dirty="0"/>
              <a:t>•	Validates the folder path.	</a:t>
            </a:r>
          </a:p>
          <a:p>
            <a:pPr marL="0" indent="0">
              <a:buNone/>
            </a:pPr>
            <a:r>
              <a:rPr lang="en-US" dirty="0"/>
              <a:t>•	Displays contents sorted by size using </a:t>
            </a:r>
            <a:r>
              <a:rPr lang="en-US" dirty="0" err="1"/>
              <a:t>get_folder_contents_sorted_by_size</a:t>
            </a:r>
            <a:r>
              <a:rPr lang="en-US" dirty="0"/>
              <a:t>() and </a:t>
            </a:r>
            <a:r>
              <a:rPr lang="en-US" dirty="0" err="1"/>
              <a:t>display_items</a:t>
            </a:r>
            <a:r>
              <a:rPr lang="en-US" dirty="0"/>
              <a:t>().	</a:t>
            </a:r>
          </a:p>
          <a:p>
            <a:pPr marL="0" indent="0">
              <a:buNone/>
            </a:pPr>
            <a:r>
              <a:rPr lang="en-US" dirty="0"/>
              <a:t>•	Allows users to delete files interactively or return to the parent directory.	</a:t>
            </a:r>
          </a:p>
          <a:p>
            <a:pPr marL="457200" indent="-457200">
              <a:buAutoNum type="arabicPeriod" startAt="5"/>
            </a:pPr>
            <a:r>
              <a:rPr lang="en-US" dirty="0"/>
              <a:t>main()	</a:t>
            </a:r>
          </a:p>
          <a:p>
            <a:pPr marL="0" indent="0">
              <a:buNone/>
            </a:pPr>
            <a:r>
              <a:rPr lang="en-US" dirty="0"/>
              <a:t>•	Serves as the program’s entry point, validating the directory provided by the user.	</a:t>
            </a:r>
          </a:p>
          <a:p>
            <a:pPr marL="0" indent="0">
              <a:buNone/>
            </a:pPr>
            <a:r>
              <a:rPr lang="en-US" dirty="0"/>
              <a:t>•	Provides an interactive loop to explore directories, delete folders, or exit the program.</a:t>
            </a:r>
          </a:p>
        </p:txBody>
      </p:sp>
    </p:spTree>
    <p:extLst>
      <p:ext uri="{BB962C8B-B14F-4D97-AF65-F5344CB8AC3E}">
        <p14:creationId xmlns:p14="http://schemas.microsoft.com/office/powerpoint/2010/main" val="1517860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79719-162E-D34C-35E8-29F9E2CBF1B4}"/>
              </a:ext>
            </a:extLst>
          </p:cNvPr>
          <p:cNvSpPr>
            <a:spLocks noGrp="1"/>
          </p:cNvSpPr>
          <p:nvPr>
            <p:ph type="title"/>
          </p:nvPr>
        </p:nvSpPr>
        <p:spPr/>
        <p:txBody>
          <a:bodyPr/>
          <a:lstStyle/>
          <a:p>
            <a:r>
              <a:rPr lang="en-US" dirty="0"/>
              <a:t>Key features</a:t>
            </a:r>
          </a:p>
        </p:txBody>
      </p:sp>
      <p:sp>
        <p:nvSpPr>
          <p:cNvPr id="3" name="Content Placeholder 2">
            <a:extLst>
              <a:ext uri="{FF2B5EF4-FFF2-40B4-BE49-F238E27FC236}">
                <a16:creationId xmlns:a16="http://schemas.microsoft.com/office/drawing/2014/main" id="{6221F8D7-9E00-19BC-20B1-1D27455D969F}"/>
              </a:ext>
            </a:extLst>
          </p:cNvPr>
          <p:cNvSpPr>
            <a:spLocks noGrp="1"/>
          </p:cNvSpPr>
          <p:nvPr>
            <p:ph idx="1"/>
          </p:nvPr>
        </p:nvSpPr>
        <p:spPr/>
        <p:txBody>
          <a:bodyPr/>
          <a:lstStyle/>
          <a:p>
            <a:pPr marL="0" indent="0">
              <a:buNone/>
            </a:pPr>
            <a:r>
              <a:rPr lang="en-US" dirty="0"/>
              <a:t>•	Sorting by Size: Makes it easy to identify large files or folders.	</a:t>
            </a:r>
          </a:p>
          <a:p>
            <a:pPr marL="0" indent="0">
              <a:buNone/>
            </a:pPr>
            <a:r>
              <a:rPr lang="en-US" dirty="0"/>
              <a:t>•	Interactive Navigation: Allows users to navigate through subdirectories dynamically.	</a:t>
            </a:r>
          </a:p>
          <a:p>
            <a:pPr marL="0" indent="0">
              <a:buNone/>
            </a:pPr>
            <a:r>
              <a:rPr lang="en-US" dirty="0"/>
              <a:t>•	Deletion Functionality: Simplifies directory cleanup by enabling file and folder deletions.</a:t>
            </a:r>
          </a:p>
          <a:p>
            <a:pPr marL="0" indent="0">
              <a:buNone/>
            </a:pPr>
            <a:r>
              <a:rPr lang="en-US" dirty="0"/>
              <a:t>•	Error Handling: Ensures the program doesn’t crash when encountering invalid inputs or paths</a:t>
            </a:r>
          </a:p>
        </p:txBody>
      </p:sp>
    </p:spTree>
    <p:extLst>
      <p:ext uri="{BB962C8B-B14F-4D97-AF65-F5344CB8AC3E}">
        <p14:creationId xmlns:p14="http://schemas.microsoft.com/office/powerpoint/2010/main" val="2106917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512E1-2CDC-263E-E994-45FF29173EF8}"/>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F48FFBBB-6489-81F0-412A-3E3CA3FEE2C6}"/>
              </a:ext>
            </a:extLst>
          </p:cNvPr>
          <p:cNvSpPr>
            <a:spLocks noGrp="1"/>
          </p:cNvSpPr>
          <p:nvPr>
            <p:ph idx="1"/>
          </p:nvPr>
        </p:nvSpPr>
        <p:spPr/>
        <p:txBody>
          <a:bodyPr/>
          <a:lstStyle/>
          <a:p>
            <a:pPr marL="457200" indent="-457200">
              <a:buAutoNum type="arabicPeriod"/>
            </a:pPr>
            <a:r>
              <a:rPr lang="en-US" dirty="0"/>
              <a:t>No Confirmation for Deletion: Files or folders are deleted immediately without prompting for confirmation.	</a:t>
            </a:r>
          </a:p>
          <a:p>
            <a:pPr marL="0" indent="0">
              <a:buNone/>
            </a:pPr>
            <a:r>
              <a:rPr lang="en-US" dirty="0"/>
              <a:t>2. No Undo Feature: Deletions are permanent, with no way to recover removed items.	</a:t>
            </a:r>
          </a:p>
          <a:p>
            <a:pPr marL="0" indent="0">
              <a:buNone/>
            </a:pPr>
            <a:r>
              <a:rPr lang="en-US" dirty="0"/>
              <a:t>3. Performance: Sorting file sizes can be slow for directories with a large number of files.</a:t>
            </a:r>
          </a:p>
        </p:txBody>
      </p:sp>
    </p:spTree>
    <p:extLst>
      <p:ext uri="{BB962C8B-B14F-4D97-AF65-F5344CB8AC3E}">
        <p14:creationId xmlns:p14="http://schemas.microsoft.com/office/powerpoint/2010/main" val="2251286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018B-0EF4-144A-A548-12885BDEACC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E150F1A5-97B7-981D-91FA-2C871A1C781F}"/>
              </a:ext>
            </a:extLst>
          </p:cNvPr>
          <p:cNvSpPr>
            <a:spLocks noGrp="1"/>
          </p:cNvSpPr>
          <p:nvPr>
            <p:ph idx="1"/>
          </p:nvPr>
        </p:nvSpPr>
        <p:spPr/>
        <p:txBody>
          <a:bodyPr/>
          <a:lstStyle/>
          <a:p>
            <a:r>
              <a:rPr lang="en-US" dirty="0"/>
              <a:t>This script is a robust and user-friendly directory management tool. It is suitable for users looking to clean up and organize their file systems. However, adding features like deletion confirmation, undo functionality, and filtering options would enhance its usability and safety.</a:t>
            </a:r>
          </a:p>
        </p:txBody>
      </p:sp>
    </p:spTree>
    <p:extLst>
      <p:ext uri="{BB962C8B-B14F-4D97-AF65-F5344CB8AC3E}">
        <p14:creationId xmlns:p14="http://schemas.microsoft.com/office/powerpoint/2010/main" val="264574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0B5B-8C49-320F-5E8D-F1F4EC0F4968}"/>
              </a:ext>
            </a:extLst>
          </p:cNvPr>
          <p:cNvSpPr>
            <a:spLocks noGrp="1"/>
          </p:cNvSpPr>
          <p:nvPr>
            <p:ph type="title"/>
          </p:nvPr>
        </p:nvSpPr>
        <p:spPr/>
        <p:txBody>
          <a:bodyPr/>
          <a:lstStyle/>
          <a:p>
            <a:r>
              <a:rPr lang="en-US" dirty="0"/>
              <a:t>Introduction</a:t>
            </a:r>
          </a:p>
        </p:txBody>
      </p:sp>
      <p:sp>
        <p:nvSpPr>
          <p:cNvPr id="13" name="TextBox 12">
            <a:extLst>
              <a:ext uri="{FF2B5EF4-FFF2-40B4-BE49-F238E27FC236}">
                <a16:creationId xmlns:a16="http://schemas.microsoft.com/office/drawing/2014/main" id="{0C7AA084-4ECE-9A4E-9C7C-9E6DCFF4B911}"/>
              </a:ext>
            </a:extLst>
          </p:cNvPr>
          <p:cNvSpPr txBox="1"/>
          <p:nvPr/>
        </p:nvSpPr>
        <p:spPr>
          <a:xfrm>
            <a:off x="0" y="1348032"/>
            <a:ext cx="6410227" cy="2308324"/>
          </a:xfrm>
          <a:prstGeom prst="rect">
            <a:avLst/>
          </a:prstGeom>
          <a:noFill/>
        </p:spPr>
        <p:txBody>
          <a:bodyPr wrap="square" rtlCol="0">
            <a:spAutoFit/>
          </a:bodyPr>
          <a:lstStyle/>
          <a:p>
            <a:r>
              <a:rPr lang="en-US" dirty="0"/>
              <a:t>File organizers in Python refer to scripts or applications designed to streamline the storage, retrieval, and management of digital files. These tools leverage Python’s simplicity and powerful libraries to automate file organization processes. This report explores the types, benefits, and best practices associated with Python-based file organizers.</a:t>
            </a:r>
          </a:p>
          <a:p>
            <a:endParaRPr lang="en-US" dirty="0"/>
          </a:p>
        </p:txBody>
      </p:sp>
      <p:pic>
        <p:nvPicPr>
          <p:cNvPr id="16" name="Picture 15">
            <a:extLst>
              <a:ext uri="{FF2B5EF4-FFF2-40B4-BE49-F238E27FC236}">
                <a16:creationId xmlns:a16="http://schemas.microsoft.com/office/drawing/2014/main" id="{7313C425-F486-78C6-8F2C-FE506B4672F2}"/>
              </a:ext>
            </a:extLst>
          </p:cNvPr>
          <p:cNvPicPr>
            <a:picLocks noChangeAspect="1"/>
          </p:cNvPicPr>
          <p:nvPr/>
        </p:nvPicPr>
        <p:blipFill>
          <a:blip r:embed="rId2"/>
          <a:stretch>
            <a:fillRect/>
          </a:stretch>
        </p:blipFill>
        <p:spPr>
          <a:xfrm>
            <a:off x="6212264" y="1344200"/>
            <a:ext cx="5808408" cy="3532139"/>
          </a:xfrm>
          <a:prstGeom prst="rect">
            <a:avLst/>
          </a:prstGeom>
        </p:spPr>
      </p:pic>
    </p:spTree>
    <p:extLst>
      <p:ext uri="{BB962C8B-B14F-4D97-AF65-F5344CB8AC3E}">
        <p14:creationId xmlns:p14="http://schemas.microsoft.com/office/powerpoint/2010/main" val="4204318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9E04E1-FE86-1994-C90B-0975EEAE526D}"/>
              </a:ext>
            </a:extLst>
          </p:cNvPr>
          <p:cNvSpPr>
            <a:spLocks noGrp="1"/>
          </p:cNvSpPr>
          <p:nvPr>
            <p:ph type="title"/>
          </p:nvPr>
        </p:nvSpPr>
        <p:spPr>
          <a:xfrm>
            <a:off x="646111" y="452718"/>
            <a:ext cx="8383589" cy="779182"/>
          </a:xfrm>
        </p:spPr>
        <p:txBody>
          <a:bodyPr/>
          <a:lstStyle/>
          <a:p>
            <a:r>
              <a:rPr lang="en-US" dirty="0"/>
              <a:t>Types of file organizer</a:t>
            </a:r>
            <a:br>
              <a:rPr lang="en-US" dirty="0"/>
            </a:br>
            <a:endParaRPr lang="en-US" dirty="0"/>
          </a:p>
        </p:txBody>
      </p:sp>
      <p:pic>
        <p:nvPicPr>
          <p:cNvPr id="4" name="Picture 3">
            <a:extLst>
              <a:ext uri="{FF2B5EF4-FFF2-40B4-BE49-F238E27FC236}">
                <a16:creationId xmlns:a16="http://schemas.microsoft.com/office/drawing/2014/main" id="{A5C99B91-ABBA-3FB5-6A41-882EEBE0DEE8}"/>
              </a:ext>
            </a:extLst>
          </p:cNvPr>
          <p:cNvPicPr>
            <a:picLocks noChangeAspect="1"/>
          </p:cNvPicPr>
          <p:nvPr/>
        </p:nvPicPr>
        <p:blipFill>
          <a:blip r:embed="rId2"/>
          <a:stretch>
            <a:fillRect/>
          </a:stretch>
        </p:blipFill>
        <p:spPr>
          <a:xfrm>
            <a:off x="5636516" y="1301750"/>
            <a:ext cx="5911823" cy="3288696"/>
          </a:xfrm>
          <a:prstGeom prst="rect">
            <a:avLst/>
          </a:prstGeom>
        </p:spPr>
      </p:pic>
      <p:sp>
        <p:nvSpPr>
          <p:cNvPr id="7" name="TextBox 6">
            <a:extLst>
              <a:ext uri="{FF2B5EF4-FFF2-40B4-BE49-F238E27FC236}">
                <a16:creationId xmlns:a16="http://schemas.microsoft.com/office/drawing/2014/main" id="{9D79EE21-705A-1526-8034-399EE3488A5A}"/>
              </a:ext>
            </a:extLst>
          </p:cNvPr>
          <p:cNvSpPr txBox="1"/>
          <p:nvPr/>
        </p:nvSpPr>
        <p:spPr>
          <a:xfrm>
            <a:off x="1" y="1301750"/>
            <a:ext cx="5797549" cy="3416320"/>
          </a:xfrm>
          <a:prstGeom prst="rect">
            <a:avLst/>
          </a:prstGeom>
          <a:noFill/>
        </p:spPr>
        <p:txBody>
          <a:bodyPr wrap="square" rtlCol="0">
            <a:spAutoFit/>
          </a:bodyPr>
          <a:lstStyle/>
          <a:p>
            <a:pPr marL="342900" indent="-342900">
              <a:buFont typeface="+mj-lt"/>
              <a:buAutoNum type="arabicPeriod"/>
            </a:pPr>
            <a:r>
              <a:rPr lang="en-US" b="1" dirty="0"/>
              <a:t>Simple File Sorting Scripts</a:t>
            </a:r>
          </a:p>
          <a:p>
            <a:endParaRPr lang="en-US" b="1" dirty="0"/>
          </a:p>
          <a:p>
            <a:pPr lvl="1"/>
            <a:r>
              <a:rPr lang="en-US" b="1" dirty="0"/>
              <a:t>. </a:t>
            </a:r>
            <a:r>
              <a:rPr lang="en-US" dirty="0"/>
              <a:t>Python scripts that categorize files based on their extensions, such as grouping images, documents, and videos into separate folders.</a:t>
            </a:r>
          </a:p>
          <a:p>
            <a:pPr lvl="1"/>
            <a:endParaRPr lang="en-US" dirty="0"/>
          </a:p>
          <a:p>
            <a:pPr lvl="1"/>
            <a:endParaRPr lang="en-US" dirty="0"/>
          </a:p>
          <a:p>
            <a:pPr lvl="1"/>
            <a:r>
              <a:rPr lang="en-US" dirty="0"/>
              <a:t>Example: Using “</a:t>
            </a:r>
            <a:r>
              <a:rPr lang="en-US" dirty="0" err="1"/>
              <a:t>os</a:t>
            </a:r>
            <a:r>
              <a:rPr lang="en-US" dirty="0"/>
              <a:t>” and “</a:t>
            </a:r>
            <a:r>
              <a:rPr lang="en-US" dirty="0" err="1"/>
              <a:t>shutil</a:t>
            </a:r>
            <a:r>
              <a:rPr lang="en-US" dirty="0"/>
              <a:t>” libraries to move files based on predefined rules.</a:t>
            </a:r>
          </a:p>
          <a:p>
            <a:pPr lvl="1"/>
            <a:endParaRPr lang="en-US" dirty="0"/>
          </a:p>
          <a:p>
            <a:pPr lvl="1"/>
            <a:endParaRPr lang="en-US" dirty="0"/>
          </a:p>
          <a:p>
            <a:pPr lvl="1"/>
            <a:endParaRPr lang="en-US" dirty="0"/>
          </a:p>
        </p:txBody>
      </p:sp>
    </p:spTree>
    <p:extLst>
      <p:ext uri="{BB962C8B-B14F-4D97-AF65-F5344CB8AC3E}">
        <p14:creationId xmlns:p14="http://schemas.microsoft.com/office/powerpoint/2010/main" val="99559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918411-44D8-2C06-B9F2-9ABB06603A6F}"/>
              </a:ext>
            </a:extLst>
          </p:cNvPr>
          <p:cNvSpPr>
            <a:spLocks noGrp="1"/>
          </p:cNvSpPr>
          <p:nvPr>
            <p:ph idx="1"/>
          </p:nvPr>
        </p:nvSpPr>
        <p:spPr>
          <a:xfrm>
            <a:off x="677334" y="711200"/>
            <a:ext cx="5655733" cy="3911600"/>
          </a:xfrm>
        </p:spPr>
        <p:txBody>
          <a:bodyPr/>
          <a:lstStyle/>
          <a:p>
            <a:pPr marL="457200" indent="-457200">
              <a:buClr>
                <a:schemeClr val="tx2"/>
              </a:buClr>
              <a:buFont typeface="+mj-lt"/>
              <a:buAutoNum type="arabicPeriod" startAt="2"/>
            </a:pPr>
            <a:r>
              <a:rPr lang="en-US" dirty="0"/>
              <a:t>Advanced File Management Tools</a:t>
            </a:r>
          </a:p>
          <a:p>
            <a:pPr marL="400050" lvl="1" indent="0">
              <a:buClr>
                <a:schemeClr val="tx2"/>
              </a:buClr>
              <a:buNone/>
            </a:pPr>
            <a:endParaRPr lang="en-US" dirty="0"/>
          </a:p>
          <a:p>
            <a:pPr marL="400050" lvl="1" indent="0">
              <a:buClr>
                <a:schemeClr val="tx2"/>
              </a:buClr>
              <a:buNone/>
            </a:pPr>
            <a:r>
              <a:rPr lang="en-US" dirty="0"/>
              <a:t>. Programs with graphical user interfaces (GUIs) built using libraries like “</a:t>
            </a:r>
            <a:r>
              <a:rPr lang="en-US" dirty="0" err="1"/>
              <a:t>tkinter</a:t>
            </a:r>
            <a:r>
              <a:rPr lang="en-US" dirty="0"/>
              <a:t>”, “</a:t>
            </a:r>
            <a:r>
              <a:rPr lang="en-US" dirty="0" err="1"/>
              <a:t>PyQt</a:t>
            </a:r>
            <a:r>
              <a:rPr lang="en-US" dirty="0"/>
              <a:t>”, or “</a:t>
            </a:r>
            <a:r>
              <a:rPr lang="en-US" dirty="0" err="1"/>
              <a:t>Kivy</a:t>
            </a:r>
            <a:r>
              <a:rPr lang="en-US" dirty="0"/>
              <a:t>” for intuitive file organization.</a:t>
            </a:r>
          </a:p>
          <a:p>
            <a:pPr marL="400050" lvl="1" indent="0">
              <a:buClr>
                <a:schemeClr val="tx2"/>
              </a:buClr>
              <a:buNone/>
            </a:pPr>
            <a:endParaRPr lang="en-US" dirty="0"/>
          </a:p>
          <a:p>
            <a:pPr marL="400050" lvl="1" indent="0">
              <a:buClr>
                <a:schemeClr val="tx2"/>
              </a:buClr>
              <a:buNone/>
            </a:pPr>
            <a:r>
              <a:rPr lang="en-US" dirty="0"/>
              <a:t>Example: A tool that allows users to sort, search, and rename files interactively.</a:t>
            </a:r>
          </a:p>
          <a:p>
            <a:pPr marL="400050" lvl="1" indent="0">
              <a:buClr>
                <a:schemeClr val="tx2"/>
              </a:buClr>
              <a:buNone/>
            </a:pPr>
            <a:endParaRPr lang="en-US" dirty="0"/>
          </a:p>
          <a:p>
            <a:pPr marL="400050" lvl="1" indent="0">
              <a:buClr>
                <a:schemeClr val="tx2"/>
              </a:buClr>
              <a:buNone/>
            </a:pPr>
            <a:r>
              <a:rPr lang="en-US" dirty="0"/>
              <a:t> </a:t>
            </a:r>
          </a:p>
          <a:p>
            <a:pPr marL="400050" lvl="1" indent="0">
              <a:buClr>
                <a:schemeClr val="tx2"/>
              </a:buClr>
              <a:buNone/>
            </a:pPr>
            <a:endParaRPr lang="en-US" dirty="0"/>
          </a:p>
          <a:p>
            <a:pPr marL="400050" lvl="1" indent="0">
              <a:buClr>
                <a:schemeClr val="tx2"/>
              </a:buClr>
              <a:buNone/>
            </a:pPr>
            <a:endParaRPr lang="en-US" dirty="0"/>
          </a:p>
          <a:p>
            <a:pPr marL="400050" lvl="1" indent="0">
              <a:buClr>
                <a:schemeClr val="tx2"/>
              </a:buClr>
              <a:buNone/>
            </a:pPr>
            <a:endParaRPr lang="en-US" dirty="0"/>
          </a:p>
        </p:txBody>
      </p:sp>
      <p:pic>
        <p:nvPicPr>
          <p:cNvPr id="4" name="Picture 3">
            <a:extLst>
              <a:ext uri="{FF2B5EF4-FFF2-40B4-BE49-F238E27FC236}">
                <a16:creationId xmlns:a16="http://schemas.microsoft.com/office/drawing/2014/main" id="{6535F2D2-3F84-82CD-C33C-05EED712BCC9}"/>
              </a:ext>
            </a:extLst>
          </p:cNvPr>
          <p:cNvPicPr>
            <a:picLocks noChangeAspect="1"/>
          </p:cNvPicPr>
          <p:nvPr/>
        </p:nvPicPr>
        <p:blipFill>
          <a:blip r:embed="rId2"/>
          <a:stretch>
            <a:fillRect/>
          </a:stretch>
        </p:blipFill>
        <p:spPr>
          <a:xfrm>
            <a:off x="6333066" y="1329658"/>
            <a:ext cx="4461567" cy="3129219"/>
          </a:xfrm>
          <a:prstGeom prst="rect">
            <a:avLst/>
          </a:prstGeom>
        </p:spPr>
      </p:pic>
    </p:spTree>
    <p:extLst>
      <p:ext uri="{BB962C8B-B14F-4D97-AF65-F5344CB8AC3E}">
        <p14:creationId xmlns:p14="http://schemas.microsoft.com/office/powerpoint/2010/main" val="233728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890524-D487-C908-382D-93DDFA0BED16}"/>
              </a:ext>
            </a:extLst>
          </p:cNvPr>
          <p:cNvPicPr>
            <a:picLocks noChangeAspect="1"/>
          </p:cNvPicPr>
          <p:nvPr/>
        </p:nvPicPr>
        <p:blipFill>
          <a:blip r:embed="rId2"/>
          <a:stretch>
            <a:fillRect/>
          </a:stretch>
        </p:blipFill>
        <p:spPr>
          <a:xfrm>
            <a:off x="6809602" y="1511745"/>
            <a:ext cx="4104698" cy="2287257"/>
          </a:xfrm>
          <a:prstGeom prst="rect">
            <a:avLst/>
          </a:prstGeom>
        </p:spPr>
      </p:pic>
      <p:sp>
        <p:nvSpPr>
          <p:cNvPr id="3" name="Content Placeholder 2">
            <a:extLst>
              <a:ext uri="{FF2B5EF4-FFF2-40B4-BE49-F238E27FC236}">
                <a16:creationId xmlns:a16="http://schemas.microsoft.com/office/drawing/2014/main" id="{26574949-A247-2052-C02E-B0C28C2F15BC}"/>
              </a:ext>
            </a:extLst>
          </p:cNvPr>
          <p:cNvSpPr>
            <a:spLocks noGrp="1"/>
          </p:cNvSpPr>
          <p:nvPr>
            <p:ph idx="1"/>
          </p:nvPr>
        </p:nvSpPr>
        <p:spPr>
          <a:xfrm>
            <a:off x="369995" y="883920"/>
            <a:ext cx="6556585" cy="4358640"/>
          </a:xfrm>
        </p:spPr>
        <p:txBody>
          <a:bodyPr/>
          <a:lstStyle/>
          <a:p>
            <a:pPr marL="457200" indent="-457200">
              <a:buClr>
                <a:schemeClr val="tx2"/>
              </a:buClr>
              <a:buFont typeface="+mj-lt"/>
              <a:buAutoNum type="arabicPeriod" startAt="3"/>
            </a:pPr>
            <a:r>
              <a:rPr lang="en-US" dirty="0"/>
              <a:t>Cloud-Based File Organizers</a:t>
            </a:r>
          </a:p>
          <a:p>
            <a:pPr marL="400050" lvl="1" indent="0">
              <a:buClr>
                <a:schemeClr val="tx2"/>
              </a:buClr>
              <a:buNone/>
            </a:pPr>
            <a:endParaRPr lang="en-US" dirty="0"/>
          </a:p>
          <a:p>
            <a:pPr marL="400050" lvl="1" indent="0">
              <a:buClr>
                <a:schemeClr val="tx2"/>
              </a:buClr>
              <a:buNone/>
            </a:pPr>
            <a:r>
              <a:rPr lang="en-US" dirty="0"/>
              <a:t>. Python scripts that integrate with cloud storage APIs like Google Drive( using “</a:t>
            </a:r>
            <a:r>
              <a:rPr lang="en-US" dirty="0" err="1"/>
              <a:t>pydrive</a:t>
            </a:r>
            <a:r>
              <a:rPr lang="en-US" dirty="0"/>
              <a:t>” or “google-</a:t>
            </a:r>
            <a:r>
              <a:rPr lang="en-US" dirty="0" err="1"/>
              <a:t>api</a:t>
            </a:r>
            <a:r>
              <a:rPr lang="en-US" dirty="0"/>
              <a:t>-python-client”) or Dropbox( using “</a:t>
            </a:r>
            <a:r>
              <a:rPr lang="en-US" dirty="0" err="1"/>
              <a:t>dropbox</a:t>
            </a:r>
            <a:r>
              <a:rPr lang="en-US" dirty="0"/>
              <a:t>” library) for organizing files in the cloud.</a:t>
            </a:r>
          </a:p>
          <a:p>
            <a:pPr marL="400050" lvl="1" indent="0">
              <a:buClr>
                <a:schemeClr val="tx2"/>
              </a:buClr>
              <a:buNone/>
            </a:pPr>
            <a:endParaRPr lang="en-US" dirty="0"/>
          </a:p>
          <a:p>
            <a:pPr marL="400050" lvl="1" indent="0">
              <a:buClr>
                <a:schemeClr val="tx2"/>
              </a:buClr>
              <a:buNone/>
            </a:pPr>
            <a:endParaRPr lang="en-US" dirty="0"/>
          </a:p>
          <a:p>
            <a:pPr marL="400050" lvl="1" indent="0">
              <a:buClr>
                <a:schemeClr val="tx2"/>
              </a:buClr>
              <a:buNone/>
            </a:pPr>
            <a:endParaRPr lang="en-US" dirty="0"/>
          </a:p>
        </p:txBody>
      </p:sp>
    </p:spTree>
    <p:extLst>
      <p:ext uri="{BB962C8B-B14F-4D97-AF65-F5344CB8AC3E}">
        <p14:creationId xmlns:p14="http://schemas.microsoft.com/office/powerpoint/2010/main" val="3377682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8FD0FFB-10CD-4DD6-ACEA-E86AEAB7D97C}"/>
              </a:ext>
            </a:extLst>
          </p:cNvPr>
          <p:cNvPicPr>
            <a:picLocks noChangeAspect="1"/>
          </p:cNvPicPr>
          <p:nvPr/>
        </p:nvPicPr>
        <p:blipFill>
          <a:blip r:embed="rId2"/>
          <a:stretch>
            <a:fillRect/>
          </a:stretch>
        </p:blipFill>
        <p:spPr>
          <a:xfrm>
            <a:off x="6702458" y="1385741"/>
            <a:ext cx="4845377" cy="2726932"/>
          </a:xfrm>
          <a:prstGeom prst="rect">
            <a:avLst/>
          </a:prstGeom>
        </p:spPr>
      </p:pic>
      <p:sp>
        <p:nvSpPr>
          <p:cNvPr id="3" name="Content Placeholder 2">
            <a:extLst>
              <a:ext uri="{FF2B5EF4-FFF2-40B4-BE49-F238E27FC236}">
                <a16:creationId xmlns:a16="http://schemas.microsoft.com/office/drawing/2014/main" id="{164D58DD-9634-ADF9-AAAC-EC4ABD4D14A8}"/>
              </a:ext>
            </a:extLst>
          </p:cNvPr>
          <p:cNvSpPr>
            <a:spLocks noGrp="1"/>
          </p:cNvSpPr>
          <p:nvPr>
            <p:ph idx="1"/>
          </p:nvPr>
        </p:nvSpPr>
        <p:spPr>
          <a:xfrm>
            <a:off x="904974" y="867267"/>
            <a:ext cx="5797484" cy="3846136"/>
          </a:xfrm>
        </p:spPr>
        <p:txBody>
          <a:bodyPr/>
          <a:lstStyle/>
          <a:p>
            <a:pPr marL="457200" indent="-457200">
              <a:buClr>
                <a:schemeClr val="tx1"/>
              </a:buClr>
              <a:buFont typeface="+mj-lt"/>
              <a:buAutoNum type="arabicPeriod" startAt="4"/>
            </a:pPr>
            <a:r>
              <a:rPr lang="en-US" b="1" dirty="0"/>
              <a:t>Database-Integrated File Systems</a:t>
            </a:r>
          </a:p>
          <a:p>
            <a:pPr marL="400050" lvl="1" indent="0">
              <a:buClr>
                <a:schemeClr val="tx1"/>
              </a:buClr>
              <a:buNone/>
            </a:pPr>
            <a:r>
              <a:rPr lang="en-US" b="1" dirty="0"/>
              <a:t>. </a:t>
            </a:r>
            <a:r>
              <a:rPr lang="en-US" dirty="0"/>
              <a:t>Applications that store metadata about files in databases like SQLite, enabling advanced search and categorization capabilities.</a:t>
            </a:r>
          </a:p>
          <a:p>
            <a:pPr marL="685800" lvl="1">
              <a:buClr>
                <a:schemeClr val="tx1"/>
              </a:buClr>
            </a:pPr>
            <a:endParaRPr lang="en-US" dirty="0"/>
          </a:p>
          <a:p>
            <a:pPr marL="400050" lvl="1" indent="0">
              <a:buClr>
                <a:schemeClr val="tx1"/>
              </a:buClr>
              <a:buNone/>
            </a:pPr>
            <a:r>
              <a:rPr lang="en-US" dirty="0"/>
              <a:t>. Example: Using “sqlite3” to maintain a database of file locations, types, and tags.</a:t>
            </a:r>
          </a:p>
          <a:p>
            <a:pPr marL="400050" lvl="1" indent="0">
              <a:buClr>
                <a:schemeClr val="tx1"/>
              </a:buClr>
              <a:buNone/>
            </a:pPr>
            <a:endParaRPr lang="en-US" dirty="0"/>
          </a:p>
          <a:p>
            <a:pPr marL="400050" lvl="1" indent="0">
              <a:buClr>
                <a:schemeClr val="tx1"/>
              </a:buClr>
              <a:buNone/>
            </a:pPr>
            <a:endParaRPr lang="en-US" dirty="0"/>
          </a:p>
        </p:txBody>
      </p:sp>
    </p:spTree>
    <p:extLst>
      <p:ext uri="{BB962C8B-B14F-4D97-AF65-F5344CB8AC3E}">
        <p14:creationId xmlns:p14="http://schemas.microsoft.com/office/powerpoint/2010/main" val="153674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B5D9B-EBBB-7392-78CD-6615E8702D4E}"/>
              </a:ext>
            </a:extLst>
          </p:cNvPr>
          <p:cNvSpPr>
            <a:spLocks noGrp="1"/>
          </p:cNvSpPr>
          <p:nvPr>
            <p:ph type="title"/>
          </p:nvPr>
        </p:nvSpPr>
        <p:spPr>
          <a:xfrm>
            <a:off x="646111" y="452718"/>
            <a:ext cx="9695093" cy="1196973"/>
          </a:xfrm>
        </p:spPr>
        <p:txBody>
          <a:bodyPr/>
          <a:lstStyle/>
          <a:p>
            <a:r>
              <a:rPr lang="en-US" dirty="0"/>
              <a:t>Benefits of Python-Based File Organizers</a:t>
            </a:r>
            <a:br>
              <a:rPr lang="en-US" dirty="0"/>
            </a:br>
            <a:endParaRPr lang="en-US" dirty="0"/>
          </a:p>
        </p:txBody>
      </p:sp>
      <p:sp>
        <p:nvSpPr>
          <p:cNvPr id="3" name="Content Placeholder 2">
            <a:extLst>
              <a:ext uri="{FF2B5EF4-FFF2-40B4-BE49-F238E27FC236}">
                <a16:creationId xmlns:a16="http://schemas.microsoft.com/office/drawing/2014/main" id="{7E4AE7E4-77C0-448E-612C-8ECEDC7FF687}"/>
              </a:ext>
            </a:extLst>
          </p:cNvPr>
          <p:cNvSpPr>
            <a:spLocks noGrp="1"/>
          </p:cNvSpPr>
          <p:nvPr>
            <p:ph idx="1"/>
          </p:nvPr>
        </p:nvSpPr>
        <p:spPr/>
        <p:txBody>
          <a:bodyPr/>
          <a:lstStyle/>
          <a:p>
            <a:pPr>
              <a:buFont typeface="+mj-lt"/>
              <a:buAutoNum type="arabicPeriod"/>
            </a:pPr>
            <a:r>
              <a:rPr lang="en-US" b="1" dirty="0"/>
              <a:t>Automation:</a:t>
            </a:r>
            <a:r>
              <a:rPr lang="en-US" dirty="0"/>
              <a:t> Reduces manual effort by automating repetitive tasks like file sorting and renaming.</a:t>
            </a:r>
          </a:p>
          <a:p>
            <a:pPr>
              <a:buFont typeface="+mj-lt"/>
              <a:buAutoNum type="arabicPeriod"/>
            </a:pPr>
            <a:r>
              <a:rPr lang="en-US" b="1" dirty="0"/>
              <a:t>Customization:</a:t>
            </a:r>
            <a:r>
              <a:rPr lang="en-US" dirty="0"/>
              <a:t> Python’s flexibility allows users to tailor solutions to their specific needs.</a:t>
            </a:r>
          </a:p>
          <a:p>
            <a:pPr>
              <a:buFont typeface="+mj-lt"/>
              <a:buAutoNum type="arabicPeriod"/>
            </a:pPr>
            <a:r>
              <a:rPr lang="en-US" b="1" dirty="0"/>
              <a:t>Integration:</a:t>
            </a:r>
            <a:r>
              <a:rPr lang="en-US" dirty="0"/>
              <a:t> Seamlessly integrates with other systems, APIs, and platforms.</a:t>
            </a:r>
          </a:p>
          <a:p>
            <a:pPr>
              <a:buFont typeface="+mj-lt"/>
              <a:buAutoNum type="arabicPeriod"/>
            </a:pPr>
            <a:r>
              <a:rPr lang="en-US" b="1" dirty="0"/>
              <a:t>Scalability:</a:t>
            </a:r>
            <a:r>
              <a:rPr lang="en-US" dirty="0"/>
              <a:t> Python scripts can handle both small-scale and large-scale file management tasks.</a:t>
            </a:r>
          </a:p>
          <a:p>
            <a:pPr>
              <a:buFont typeface="+mj-lt"/>
              <a:buAutoNum type="arabicPeriod"/>
            </a:pPr>
            <a:r>
              <a:rPr lang="en-US" b="1" dirty="0"/>
              <a:t>Open Source:</a:t>
            </a:r>
            <a:r>
              <a:rPr lang="en-US" dirty="0"/>
              <a:t> Many Python libraries and tools are free to use, reducing development costs.</a:t>
            </a:r>
          </a:p>
          <a:p>
            <a:endParaRPr lang="en-US" dirty="0"/>
          </a:p>
        </p:txBody>
      </p:sp>
    </p:spTree>
    <p:extLst>
      <p:ext uri="{BB962C8B-B14F-4D97-AF65-F5344CB8AC3E}">
        <p14:creationId xmlns:p14="http://schemas.microsoft.com/office/powerpoint/2010/main" val="2832474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2413E-A31A-8998-8E9E-247864AD9D61}"/>
              </a:ext>
            </a:extLst>
          </p:cNvPr>
          <p:cNvSpPr>
            <a:spLocks noGrp="1"/>
          </p:cNvSpPr>
          <p:nvPr>
            <p:ph type="title"/>
          </p:nvPr>
        </p:nvSpPr>
        <p:spPr/>
        <p:txBody>
          <a:bodyPr/>
          <a:lstStyle/>
          <a:p>
            <a:r>
              <a:rPr lang="en-US" dirty="0"/>
              <a:t>Best Practices for Python File Organization Projects</a:t>
            </a:r>
            <a:br>
              <a:rPr lang="en-US" dirty="0"/>
            </a:br>
            <a:endParaRPr lang="en-US" dirty="0"/>
          </a:p>
        </p:txBody>
      </p:sp>
      <p:sp>
        <p:nvSpPr>
          <p:cNvPr id="5" name="Content Placeholder 4">
            <a:extLst>
              <a:ext uri="{FF2B5EF4-FFF2-40B4-BE49-F238E27FC236}">
                <a16:creationId xmlns:a16="http://schemas.microsoft.com/office/drawing/2014/main" id="{F8CEA34A-86A8-30A0-1298-139BA5B1A6F6}"/>
              </a:ext>
            </a:extLst>
          </p:cNvPr>
          <p:cNvSpPr>
            <a:spLocks noGrp="1"/>
          </p:cNvSpPr>
          <p:nvPr>
            <p:ph idx="1"/>
          </p:nvPr>
        </p:nvSpPr>
        <p:spPr/>
        <p:txBody>
          <a:bodyPr/>
          <a:lstStyle/>
          <a:p>
            <a:pPr marL="457200" indent="-457200">
              <a:buFont typeface="+mj-lt"/>
              <a:buAutoNum type="arabicPeriod"/>
            </a:pPr>
            <a:r>
              <a:rPr lang="en-US" b="1" dirty="0"/>
              <a:t>Use Standard Libraries:</a:t>
            </a:r>
            <a:r>
              <a:rPr lang="en-US" dirty="0"/>
              <a:t> Leverage “</a:t>
            </a:r>
            <a:r>
              <a:rPr lang="en-US" dirty="0" err="1"/>
              <a:t>os</a:t>
            </a:r>
            <a:r>
              <a:rPr lang="en-US" dirty="0"/>
              <a:t>”, “</a:t>
            </a:r>
            <a:r>
              <a:rPr lang="en-US" dirty="0" err="1"/>
              <a:t>shutil</a:t>
            </a:r>
            <a:r>
              <a:rPr lang="en-US" dirty="0"/>
              <a:t>” and “</a:t>
            </a:r>
            <a:r>
              <a:rPr lang="en-US" dirty="0" err="1"/>
              <a:t>pathlib</a:t>
            </a:r>
            <a:r>
              <a:rPr lang="en-US" dirty="0"/>
              <a:t>” for file and directory operations.</a:t>
            </a:r>
          </a:p>
          <a:p>
            <a:pPr marL="457200" indent="-457200">
              <a:buFont typeface="+mj-lt"/>
              <a:buAutoNum type="arabicPeriod"/>
            </a:pPr>
            <a:r>
              <a:rPr lang="en-US" b="1" dirty="0"/>
              <a:t>Implement Error Handling:</a:t>
            </a:r>
            <a:r>
              <a:rPr lang="en-US" dirty="0"/>
              <a:t> Anticipate issues like missing files or permission errors using “try-except” blocks.</a:t>
            </a:r>
          </a:p>
          <a:p>
            <a:pPr marL="457200" indent="-457200">
              <a:buFont typeface="+mj-lt"/>
              <a:buAutoNum type="arabicPeriod"/>
            </a:pPr>
            <a:r>
              <a:rPr lang="en-US" b="1" dirty="0"/>
              <a:t>Adopt Modular Design:</a:t>
            </a:r>
            <a:r>
              <a:rPr lang="en-US" dirty="0"/>
              <a:t> Organize code into functions or classes for better readability and reusability.</a:t>
            </a:r>
          </a:p>
          <a:p>
            <a:pPr marL="457200" indent="-457200">
              <a:buFont typeface="+mj-lt"/>
              <a:buAutoNum type="arabicPeriod"/>
            </a:pPr>
            <a:r>
              <a:rPr lang="en-US" b="1" dirty="0"/>
              <a:t>Incorporate Logging:</a:t>
            </a:r>
            <a:r>
              <a:rPr lang="en-US" dirty="0"/>
              <a:t> Use the “logging” module to track operations and debug issues effectively.</a:t>
            </a:r>
          </a:p>
          <a:p>
            <a:pPr marL="457200" indent="-457200">
              <a:buFont typeface="+mj-lt"/>
              <a:buAutoNum type="arabicPeriod"/>
            </a:pPr>
            <a:r>
              <a:rPr lang="en-US" b="1" dirty="0"/>
              <a:t>Test Thoroughly:</a:t>
            </a:r>
            <a:r>
              <a:rPr lang="en-US" dirty="0"/>
              <a:t> Ensure scripts handle edge cases, such as duplicate filenames or unsupported file types.</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endParaRPr lang="en-US" dirty="0"/>
          </a:p>
        </p:txBody>
      </p:sp>
    </p:spTree>
    <p:extLst>
      <p:ext uri="{BB962C8B-B14F-4D97-AF65-F5344CB8AC3E}">
        <p14:creationId xmlns:p14="http://schemas.microsoft.com/office/powerpoint/2010/main" val="2130708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B27B93E-B326-8A06-785E-053C4FA91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40643" y="1312427"/>
            <a:ext cx="8286161" cy="5524107"/>
          </a:xfrm>
        </p:spPr>
      </p:pic>
      <p:sp>
        <p:nvSpPr>
          <p:cNvPr id="2" name="Title 1">
            <a:extLst>
              <a:ext uri="{FF2B5EF4-FFF2-40B4-BE49-F238E27FC236}">
                <a16:creationId xmlns:a16="http://schemas.microsoft.com/office/drawing/2014/main" id="{8B7F68BF-0A01-ACA6-B77E-30E9176083D7}"/>
              </a:ext>
            </a:extLst>
          </p:cNvPr>
          <p:cNvSpPr>
            <a:spLocks noGrp="1"/>
          </p:cNvSpPr>
          <p:nvPr>
            <p:ph type="title"/>
          </p:nvPr>
        </p:nvSpPr>
        <p:spPr/>
        <p:txBody>
          <a:bodyPr/>
          <a:lstStyle/>
          <a:p>
            <a:r>
              <a:rPr lang="en-US" dirty="0"/>
              <a:t>Flow chart diagram </a:t>
            </a:r>
          </a:p>
        </p:txBody>
      </p:sp>
    </p:spTree>
    <p:extLst>
      <p:ext uri="{BB962C8B-B14F-4D97-AF65-F5344CB8AC3E}">
        <p14:creationId xmlns:p14="http://schemas.microsoft.com/office/powerpoint/2010/main" val="30033143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211</TotalTime>
  <Words>929</Words>
  <Application>Microsoft Office PowerPoint</Application>
  <PresentationFormat>Widescreen</PresentationFormat>
  <Paragraphs>102</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Century Gothic</vt:lpstr>
      <vt:lpstr>Wingdings 3</vt:lpstr>
      <vt:lpstr>Ion</vt:lpstr>
      <vt:lpstr>PowerPoint Presentation</vt:lpstr>
      <vt:lpstr>Introduction</vt:lpstr>
      <vt:lpstr>Types of file organizer </vt:lpstr>
      <vt:lpstr>PowerPoint Presentation</vt:lpstr>
      <vt:lpstr>PowerPoint Presentation</vt:lpstr>
      <vt:lpstr>PowerPoint Presentation</vt:lpstr>
      <vt:lpstr>Benefits of Python-Based File Organizers </vt:lpstr>
      <vt:lpstr>Best Practices for Python File Organization Projects </vt:lpstr>
      <vt:lpstr>Flow chart diagram </vt:lpstr>
      <vt:lpstr>Overview</vt:lpstr>
      <vt:lpstr>Function analysis</vt:lpstr>
      <vt:lpstr>Key features</vt:lpstr>
      <vt:lpstr>Limitations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Dennis Kingdom</dc:creator>
  <cp:lastModifiedBy>Dennis Kingdom</cp:lastModifiedBy>
  <cp:revision>5</cp:revision>
  <dcterms:created xsi:type="dcterms:W3CDTF">2024-12-23T17:58:21Z</dcterms:created>
  <dcterms:modified xsi:type="dcterms:W3CDTF">2024-12-29T13:41:02Z</dcterms:modified>
</cp:coreProperties>
</file>