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ata2.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DD3809-D79D-4673-9EAC-5488E557D704}"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BF89C10-77B3-4CAB-8715-78939D9C4DD1}">
      <dgm:prSet/>
      <dgm:spPr/>
      <dgm:t>
        <a:bodyPr/>
        <a:lstStyle/>
        <a:p>
          <a:pPr>
            <a:defRPr cap="all"/>
          </a:pPr>
          <a:r>
            <a:rPr lang="en-US" b="1"/>
            <a:t>Use Standard Libraries:</a:t>
          </a:r>
          <a:r>
            <a:rPr lang="en-US"/>
            <a:t> Leverage “os”, “shutil” and “pathlib” for file and directory operations.</a:t>
          </a:r>
        </a:p>
      </dgm:t>
    </dgm:pt>
    <dgm:pt modelId="{488E9681-107F-429C-AF33-A16E8AD6E05A}" type="parTrans" cxnId="{FAE77733-CE64-4733-A96D-8982D179A463}">
      <dgm:prSet/>
      <dgm:spPr/>
      <dgm:t>
        <a:bodyPr/>
        <a:lstStyle/>
        <a:p>
          <a:endParaRPr lang="en-US"/>
        </a:p>
      </dgm:t>
    </dgm:pt>
    <dgm:pt modelId="{A85A62C3-92F5-4C65-AD82-B7D1206842DF}" type="sibTrans" cxnId="{FAE77733-CE64-4733-A96D-8982D179A463}">
      <dgm:prSet/>
      <dgm:spPr/>
      <dgm:t>
        <a:bodyPr/>
        <a:lstStyle/>
        <a:p>
          <a:endParaRPr lang="en-US"/>
        </a:p>
      </dgm:t>
    </dgm:pt>
    <dgm:pt modelId="{3E9CE5D2-083A-4085-9410-EBAFA817840C}">
      <dgm:prSet/>
      <dgm:spPr/>
      <dgm:t>
        <a:bodyPr/>
        <a:lstStyle/>
        <a:p>
          <a:pPr>
            <a:defRPr cap="all"/>
          </a:pPr>
          <a:r>
            <a:rPr lang="en-US" b="1"/>
            <a:t>Implement Error Handling:</a:t>
          </a:r>
          <a:r>
            <a:rPr lang="en-US"/>
            <a:t> Anticipate issues like missing files or permission errors using “try-except” blocks.</a:t>
          </a:r>
        </a:p>
      </dgm:t>
    </dgm:pt>
    <dgm:pt modelId="{8241B4EC-2D0A-4D70-BEC0-E1EB1BC30685}" type="parTrans" cxnId="{BF3D92EA-43CF-457A-88F9-3E51B021327D}">
      <dgm:prSet/>
      <dgm:spPr/>
      <dgm:t>
        <a:bodyPr/>
        <a:lstStyle/>
        <a:p>
          <a:endParaRPr lang="en-US"/>
        </a:p>
      </dgm:t>
    </dgm:pt>
    <dgm:pt modelId="{4BF2FB45-9A37-4DB0-A3F3-CE44E0D13B0A}" type="sibTrans" cxnId="{BF3D92EA-43CF-457A-88F9-3E51B021327D}">
      <dgm:prSet/>
      <dgm:spPr/>
      <dgm:t>
        <a:bodyPr/>
        <a:lstStyle/>
        <a:p>
          <a:endParaRPr lang="en-US"/>
        </a:p>
      </dgm:t>
    </dgm:pt>
    <dgm:pt modelId="{F1FF585B-F964-4D24-A8BF-CB136F93F2CF}">
      <dgm:prSet/>
      <dgm:spPr/>
      <dgm:t>
        <a:bodyPr/>
        <a:lstStyle/>
        <a:p>
          <a:pPr>
            <a:defRPr cap="all"/>
          </a:pPr>
          <a:r>
            <a:rPr lang="en-US" b="1"/>
            <a:t>Adopt Modular Design:</a:t>
          </a:r>
          <a:r>
            <a:rPr lang="en-US"/>
            <a:t> Organize code into functions or classes for better readability and reusability.</a:t>
          </a:r>
        </a:p>
      </dgm:t>
    </dgm:pt>
    <dgm:pt modelId="{C419CD7C-C9C3-4C18-8CE7-480A26B4029F}" type="parTrans" cxnId="{2A976F2A-9402-468B-B58D-0BC4896B0480}">
      <dgm:prSet/>
      <dgm:spPr/>
      <dgm:t>
        <a:bodyPr/>
        <a:lstStyle/>
        <a:p>
          <a:endParaRPr lang="en-US"/>
        </a:p>
      </dgm:t>
    </dgm:pt>
    <dgm:pt modelId="{FD0FCD44-05A2-4052-BAE9-1DD63AD9F18C}" type="sibTrans" cxnId="{2A976F2A-9402-468B-B58D-0BC4896B0480}">
      <dgm:prSet/>
      <dgm:spPr/>
      <dgm:t>
        <a:bodyPr/>
        <a:lstStyle/>
        <a:p>
          <a:endParaRPr lang="en-US"/>
        </a:p>
      </dgm:t>
    </dgm:pt>
    <dgm:pt modelId="{188C7F8E-1E8E-4B16-9546-2F832A43D45E}">
      <dgm:prSet/>
      <dgm:spPr/>
      <dgm:t>
        <a:bodyPr/>
        <a:lstStyle/>
        <a:p>
          <a:pPr>
            <a:defRPr cap="all"/>
          </a:pPr>
          <a:r>
            <a:rPr lang="en-US" b="1"/>
            <a:t>Incorporate Logging:</a:t>
          </a:r>
          <a:r>
            <a:rPr lang="en-US"/>
            <a:t> Use the “logging” module to track operations and debug issues effectively.</a:t>
          </a:r>
        </a:p>
      </dgm:t>
    </dgm:pt>
    <dgm:pt modelId="{260E03C9-9B8F-4188-8D89-E1BF4A366B90}" type="parTrans" cxnId="{9808D063-7372-437A-AAB9-76D94CBBC69A}">
      <dgm:prSet/>
      <dgm:spPr/>
      <dgm:t>
        <a:bodyPr/>
        <a:lstStyle/>
        <a:p>
          <a:endParaRPr lang="en-US"/>
        </a:p>
      </dgm:t>
    </dgm:pt>
    <dgm:pt modelId="{824E6FB4-6EAD-4DCF-877A-6D4BD35C473B}" type="sibTrans" cxnId="{9808D063-7372-437A-AAB9-76D94CBBC69A}">
      <dgm:prSet/>
      <dgm:spPr/>
      <dgm:t>
        <a:bodyPr/>
        <a:lstStyle/>
        <a:p>
          <a:endParaRPr lang="en-US"/>
        </a:p>
      </dgm:t>
    </dgm:pt>
    <dgm:pt modelId="{4B301678-D583-4842-955D-82A17CF13DD3}">
      <dgm:prSet/>
      <dgm:spPr/>
      <dgm:t>
        <a:bodyPr/>
        <a:lstStyle/>
        <a:p>
          <a:pPr>
            <a:defRPr cap="all"/>
          </a:pPr>
          <a:r>
            <a:rPr lang="en-US" b="1"/>
            <a:t>Test Thoroughly:</a:t>
          </a:r>
          <a:r>
            <a:rPr lang="en-US"/>
            <a:t> Ensure scripts handle edge cases, such as duplicate filenames or unsupported file types.</a:t>
          </a:r>
        </a:p>
      </dgm:t>
    </dgm:pt>
    <dgm:pt modelId="{49DD7333-74D2-4926-A0E8-A5F4AFA2927A}" type="parTrans" cxnId="{BA6ECE87-A60F-48BE-896C-A83D63DEEB7B}">
      <dgm:prSet/>
      <dgm:spPr/>
      <dgm:t>
        <a:bodyPr/>
        <a:lstStyle/>
        <a:p>
          <a:endParaRPr lang="en-US"/>
        </a:p>
      </dgm:t>
    </dgm:pt>
    <dgm:pt modelId="{BCDA4929-3DEA-4446-85B3-BCAA37D34CE2}" type="sibTrans" cxnId="{BA6ECE87-A60F-48BE-896C-A83D63DEEB7B}">
      <dgm:prSet/>
      <dgm:spPr/>
      <dgm:t>
        <a:bodyPr/>
        <a:lstStyle/>
        <a:p>
          <a:endParaRPr lang="en-US"/>
        </a:p>
      </dgm:t>
    </dgm:pt>
    <dgm:pt modelId="{7685CB49-8FFC-42A0-8A6A-15F36C273917}" type="pres">
      <dgm:prSet presAssocID="{DDDD3809-D79D-4673-9EAC-5488E557D704}" presName="root" presStyleCnt="0">
        <dgm:presLayoutVars>
          <dgm:dir/>
          <dgm:resizeHandles val="exact"/>
        </dgm:presLayoutVars>
      </dgm:prSet>
      <dgm:spPr/>
    </dgm:pt>
    <dgm:pt modelId="{4B45B3B4-A2AD-4F3D-A3D8-54B24A3DE250}" type="pres">
      <dgm:prSet presAssocID="{BBF89C10-77B3-4CAB-8715-78939D9C4DD1}" presName="compNode" presStyleCnt="0"/>
      <dgm:spPr/>
    </dgm:pt>
    <dgm:pt modelId="{E4FFC2C7-ABB5-4685-A515-96F68AD485C4}" type="pres">
      <dgm:prSet presAssocID="{BBF89C10-77B3-4CAB-8715-78939D9C4DD1}" presName="iconBgRect" presStyleLbl="bgShp" presStyleIdx="0" presStyleCnt="5"/>
      <dgm:spPr/>
    </dgm:pt>
    <dgm:pt modelId="{ADA6B5A9-D1F3-4B21-8807-24AF9ACF3986}" type="pres">
      <dgm:prSet presAssocID="{BBF89C10-77B3-4CAB-8715-78939D9C4DD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on Shelf"/>
        </a:ext>
      </dgm:extLst>
    </dgm:pt>
    <dgm:pt modelId="{CBFE6B85-B690-433E-8235-57FC48DA3379}" type="pres">
      <dgm:prSet presAssocID="{BBF89C10-77B3-4CAB-8715-78939D9C4DD1}" presName="spaceRect" presStyleCnt="0"/>
      <dgm:spPr/>
    </dgm:pt>
    <dgm:pt modelId="{335007B3-48CC-443B-95BB-F51FE7647AFA}" type="pres">
      <dgm:prSet presAssocID="{BBF89C10-77B3-4CAB-8715-78939D9C4DD1}" presName="textRect" presStyleLbl="revTx" presStyleIdx="0" presStyleCnt="5">
        <dgm:presLayoutVars>
          <dgm:chMax val="1"/>
          <dgm:chPref val="1"/>
        </dgm:presLayoutVars>
      </dgm:prSet>
      <dgm:spPr/>
    </dgm:pt>
    <dgm:pt modelId="{30523631-A83A-43E8-972D-61CA0ADAC9C7}" type="pres">
      <dgm:prSet presAssocID="{A85A62C3-92F5-4C65-AD82-B7D1206842DF}" presName="sibTrans" presStyleCnt="0"/>
      <dgm:spPr/>
    </dgm:pt>
    <dgm:pt modelId="{056EE0F3-5317-4CB7-85F2-2AA379B114CE}" type="pres">
      <dgm:prSet presAssocID="{3E9CE5D2-083A-4085-9410-EBAFA817840C}" presName="compNode" presStyleCnt="0"/>
      <dgm:spPr/>
    </dgm:pt>
    <dgm:pt modelId="{6E7F7421-2237-4632-8330-EB19C1B835F2}" type="pres">
      <dgm:prSet presAssocID="{3E9CE5D2-083A-4085-9410-EBAFA817840C}" presName="iconBgRect" presStyleLbl="bgShp" presStyleIdx="1" presStyleCnt="5"/>
      <dgm:spPr/>
    </dgm:pt>
    <dgm:pt modelId="{AF42A0CB-2F0A-4830-B0D6-D5545771D4FA}" type="pres">
      <dgm:prSet presAssocID="{3E9CE5D2-083A-4085-9410-EBAFA817840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affic cone"/>
        </a:ext>
      </dgm:extLst>
    </dgm:pt>
    <dgm:pt modelId="{50B5607A-2AD2-458D-BAFC-5EDA1A474D7C}" type="pres">
      <dgm:prSet presAssocID="{3E9CE5D2-083A-4085-9410-EBAFA817840C}" presName="spaceRect" presStyleCnt="0"/>
      <dgm:spPr/>
    </dgm:pt>
    <dgm:pt modelId="{2B8B358C-8322-47E8-8724-51701FB956CD}" type="pres">
      <dgm:prSet presAssocID="{3E9CE5D2-083A-4085-9410-EBAFA817840C}" presName="textRect" presStyleLbl="revTx" presStyleIdx="1" presStyleCnt="5">
        <dgm:presLayoutVars>
          <dgm:chMax val="1"/>
          <dgm:chPref val="1"/>
        </dgm:presLayoutVars>
      </dgm:prSet>
      <dgm:spPr/>
    </dgm:pt>
    <dgm:pt modelId="{C852A2DC-9927-46C5-8A27-EC54EA362E16}" type="pres">
      <dgm:prSet presAssocID="{4BF2FB45-9A37-4DB0-A3F3-CE44E0D13B0A}" presName="sibTrans" presStyleCnt="0"/>
      <dgm:spPr/>
    </dgm:pt>
    <dgm:pt modelId="{267E3D79-E3E2-44A6-95DB-1724F9441CE0}" type="pres">
      <dgm:prSet presAssocID="{F1FF585B-F964-4D24-A8BF-CB136F93F2CF}" presName="compNode" presStyleCnt="0"/>
      <dgm:spPr/>
    </dgm:pt>
    <dgm:pt modelId="{144E886B-259F-42CF-BB15-C7A16DA057D7}" type="pres">
      <dgm:prSet presAssocID="{F1FF585B-F964-4D24-A8BF-CB136F93F2CF}" presName="iconBgRect" presStyleLbl="bgShp" presStyleIdx="2" presStyleCnt="5"/>
      <dgm:spPr/>
    </dgm:pt>
    <dgm:pt modelId="{D9BF0F7E-749C-4D3A-907C-DC9A5AB336B6}" type="pres">
      <dgm:prSet presAssocID="{F1FF585B-F964-4D24-A8BF-CB136F93F2C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8041F3EC-3816-45F1-9965-F288853B4B9D}" type="pres">
      <dgm:prSet presAssocID="{F1FF585B-F964-4D24-A8BF-CB136F93F2CF}" presName="spaceRect" presStyleCnt="0"/>
      <dgm:spPr/>
    </dgm:pt>
    <dgm:pt modelId="{DCAE1AFB-1220-461D-B2A8-8C97ACF44E31}" type="pres">
      <dgm:prSet presAssocID="{F1FF585B-F964-4D24-A8BF-CB136F93F2CF}" presName="textRect" presStyleLbl="revTx" presStyleIdx="2" presStyleCnt="5">
        <dgm:presLayoutVars>
          <dgm:chMax val="1"/>
          <dgm:chPref val="1"/>
        </dgm:presLayoutVars>
      </dgm:prSet>
      <dgm:spPr/>
    </dgm:pt>
    <dgm:pt modelId="{98CE05FD-F46B-45C4-A203-A4A531013D48}" type="pres">
      <dgm:prSet presAssocID="{FD0FCD44-05A2-4052-BAE9-1DD63AD9F18C}" presName="sibTrans" presStyleCnt="0"/>
      <dgm:spPr/>
    </dgm:pt>
    <dgm:pt modelId="{81B9C847-2F72-459A-B9EB-D0DC5DD597A4}" type="pres">
      <dgm:prSet presAssocID="{188C7F8E-1E8E-4B16-9546-2F832A43D45E}" presName="compNode" presStyleCnt="0"/>
      <dgm:spPr/>
    </dgm:pt>
    <dgm:pt modelId="{CE04512E-83B9-4BD0-B0E4-508E223F0B61}" type="pres">
      <dgm:prSet presAssocID="{188C7F8E-1E8E-4B16-9546-2F832A43D45E}" presName="iconBgRect" presStyleLbl="bgShp" presStyleIdx="3" presStyleCnt="5"/>
      <dgm:spPr/>
    </dgm:pt>
    <dgm:pt modelId="{63C38C3F-75A8-4647-A4DD-7BDB4AFCF112}" type="pres">
      <dgm:prSet presAssocID="{188C7F8E-1E8E-4B16-9546-2F832A43D45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r tree"/>
        </a:ext>
      </dgm:extLst>
    </dgm:pt>
    <dgm:pt modelId="{92274D11-E1C8-40A8-826F-4EB8F0210B94}" type="pres">
      <dgm:prSet presAssocID="{188C7F8E-1E8E-4B16-9546-2F832A43D45E}" presName="spaceRect" presStyleCnt="0"/>
      <dgm:spPr/>
    </dgm:pt>
    <dgm:pt modelId="{A4467730-4650-4D9C-9E88-C9B9AB55934F}" type="pres">
      <dgm:prSet presAssocID="{188C7F8E-1E8E-4B16-9546-2F832A43D45E}" presName="textRect" presStyleLbl="revTx" presStyleIdx="3" presStyleCnt="5">
        <dgm:presLayoutVars>
          <dgm:chMax val="1"/>
          <dgm:chPref val="1"/>
        </dgm:presLayoutVars>
      </dgm:prSet>
      <dgm:spPr/>
    </dgm:pt>
    <dgm:pt modelId="{43D03D27-9A6C-4C71-B6C8-E1D799E8DDF7}" type="pres">
      <dgm:prSet presAssocID="{824E6FB4-6EAD-4DCF-877A-6D4BD35C473B}" presName="sibTrans" presStyleCnt="0"/>
      <dgm:spPr/>
    </dgm:pt>
    <dgm:pt modelId="{17DBE8BC-D614-4E0E-B1B7-19C4D3FA1778}" type="pres">
      <dgm:prSet presAssocID="{4B301678-D583-4842-955D-82A17CF13DD3}" presName="compNode" presStyleCnt="0"/>
      <dgm:spPr/>
    </dgm:pt>
    <dgm:pt modelId="{8A2BD637-F970-4625-BA56-339D9CE8FFB3}" type="pres">
      <dgm:prSet presAssocID="{4B301678-D583-4842-955D-82A17CF13DD3}" presName="iconBgRect" presStyleLbl="bgShp" presStyleIdx="4" presStyleCnt="5"/>
      <dgm:spPr/>
    </dgm:pt>
    <dgm:pt modelId="{F0BA6F35-B3FF-4814-B54A-48C55F42DD49}" type="pres">
      <dgm:prSet presAssocID="{4B301678-D583-4842-955D-82A17CF13DD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pen Folder"/>
        </a:ext>
      </dgm:extLst>
    </dgm:pt>
    <dgm:pt modelId="{18598E27-2489-473D-975C-5DD72272B977}" type="pres">
      <dgm:prSet presAssocID="{4B301678-D583-4842-955D-82A17CF13DD3}" presName="spaceRect" presStyleCnt="0"/>
      <dgm:spPr/>
    </dgm:pt>
    <dgm:pt modelId="{DB637B3F-06F4-456C-9038-4F82B0CB8B02}" type="pres">
      <dgm:prSet presAssocID="{4B301678-D583-4842-955D-82A17CF13DD3}" presName="textRect" presStyleLbl="revTx" presStyleIdx="4" presStyleCnt="5">
        <dgm:presLayoutVars>
          <dgm:chMax val="1"/>
          <dgm:chPref val="1"/>
        </dgm:presLayoutVars>
      </dgm:prSet>
      <dgm:spPr/>
    </dgm:pt>
  </dgm:ptLst>
  <dgm:cxnLst>
    <dgm:cxn modelId="{499DAA03-C4D1-4F11-B4DA-B07058457C74}" type="presOf" srcId="{DDDD3809-D79D-4673-9EAC-5488E557D704}" destId="{7685CB49-8FFC-42A0-8A6A-15F36C273917}" srcOrd="0" destOrd="0" presId="urn:microsoft.com/office/officeart/2018/5/layout/IconCircleLabelList"/>
    <dgm:cxn modelId="{2A976F2A-9402-468B-B58D-0BC4896B0480}" srcId="{DDDD3809-D79D-4673-9EAC-5488E557D704}" destId="{F1FF585B-F964-4D24-A8BF-CB136F93F2CF}" srcOrd="2" destOrd="0" parTransId="{C419CD7C-C9C3-4C18-8CE7-480A26B4029F}" sibTransId="{FD0FCD44-05A2-4052-BAE9-1DD63AD9F18C}"/>
    <dgm:cxn modelId="{DDA3B932-F0EE-43B6-9CA3-CBC1BBE32520}" type="presOf" srcId="{F1FF585B-F964-4D24-A8BF-CB136F93F2CF}" destId="{DCAE1AFB-1220-461D-B2A8-8C97ACF44E31}" srcOrd="0" destOrd="0" presId="urn:microsoft.com/office/officeart/2018/5/layout/IconCircleLabelList"/>
    <dgm:cxn modelId="{FAE77733-CE64-4733-A96D-8982D179A463}" srcId="{DDDD3809-D79D-4673-9EAC-5488E557D704}" destId="{BBF89C10-77B3-4CAB-8715-78939D9C4DD1}" srcOrd="0" destOrd="0" parTransId="{488E9681-107F-429C-AF33-A16E8AD6E05A}" sibTransId="{A85A62C3-92F5-4C65-AD82-B7D1206842DF}"/>
    <dgm:cxn modelId="{9808D063-7372-437A-AAB9-76D94CBBC69A}" srcId="{DDDD3809-D79D-4673-9EAC-5488E557D704}" destId="{188C7F8E-1E8E-4B16-9546-2F832A43D45E}" srcOrd="3" destOrd="0" parTransId="{260E03C9-9B8F-4188-8D89-E1BF4A366B90}" sibTransId="{824E6FB4-6EAD-4DCF-877A-6D4BD35C473B}"/>
    <dgm:cxn modelId="{BF847E54-EDCC-4F93-9CC4-728AF3DF26BA}" type="presOf" srcId="{BBF89C10-77B3-4CAB-8715-78939D9C4DD1}" destId="{335007B3-48CC-443B-95BB-F51FE7647AFA}" srcOrd="0" destOrd="0" presId="urn:microsoft.com/office/officeart/2018/5/layout/IconCircleLabelList"/>
    <dgm:cxn modelId="{26FE1487-8870-4432-B43D-5C98A9A81D05}" type="presOf" srcId="{188C7F8E-1E8E-4B16-9546-2F832A43D45E}" destId="{A4467730-4650-4D9C-9E88-C9B9AB55934F}" srcOrd="0" destOrd="0" presId="urn:microsoft.com/office/officeart/2018/5/layout/IconCircleLabelList"/>
    <dgm:cxn modelId="{BA6ECE87-A60F-48BE-896C-A83D63DEEB7B}" srcId="{DDDD3809-D79D-4673-9EAC-5488E557D704}" destId="{4B301678-D583-4842-955D-82A17CF13DD3}" srcOrd="4" destOrd="0" parTransId="{49DD7333-74D2-4926-A0E8-A5F4AFA2927A}" sibTransId="{BCDA4929-3DEA-4446-85B3-BCAA37D34CE2}"/>
    <dgm:cxn modelId="{5807B0DF-1319-4B6C-BDB7-2D2BE4A33E39}" type="presOf" srcId="{3E9CE5D2-083A-4085-9410-EBAFA817840C}" destId="{2B8B358C-8322-47E8-8724-51701FB956CD}" srcOrd="0" destOrd="0" presId="urn:microsoft.com/office/officeart/2018/5/layout/IconCircleLabelList"/>
    <dgm:cxn modelId="{41B7C7E9-BA23-4BF3-9B48-67FF169FDE85}" type="presOf" srcId="{4B301678-D583-4842-955D-82A17CF13DD3}" destId="{DB637B3F-06F4-456C-9038-4F82B0CB8B02}" srcOrd="0" destOrd="0" presId="urn:microsoft.com/office/officeart/2018/5/layout/IconCircleLabelList"/>
    <dgm:cxn modelId="{BF3D92EA-43CF-457A-88F9-3E51B021327D}" srcId="{DDDD3809-D79D-4673-9EAC-5488E557D704}" destId="{3E9CE5D2-083A-4085-9410-EBAFA817840C}" srcOrd="1" destOrd="0" parTransId="{8241B4EC-2D0A-4D70-BEC0-E1EB1BC30685}" sibTransId="{4BF2FB45-9A37-4DB0-A3F3-CE44E0D13B0A}"/>
    <dgm:cxn modelId="{8EBB5372-51EB-41BB-ACD6-40C86906DC7A}" type="presParOf" srcId="{7685CB49-8FFC-42A0-8A6A-15F36C273917}" destId="{4B45B3B4-A2AD-4F3D-A3D8-54B24A3DE250}" srcOrd="0" destOrd="0" presId="urn:microsoft.com/office/officeart/2018/5/layout/IconCircleLabelList"/>
    <dgm:cxn modelId="{DECB1C64-4DC1-4787-9FF1-BD9B4A28F7E6}" type="presParOf" srcId="{4B45B3B4-A2AD-4F3D-A3D8-54B24A3DE250}" destId="{E4FFC2C7-ABB5-4685-A515-96F68AD485C4}" srcOrd="0" destOrd="0" presId="urn:microsoft.com/office/officeart/2018/5/layout/IconCircleLabelList"/>
    <dgm:cxn modelId="{1B7C549C-2FE2-4307-8CDB-AC673C7DB5A8}" type="presParOf" srcId="{4B45B3B4-A2AD-4F3D-A3D8-54B24A3DE250}" destId="{ADA6B5A9-D1F3-4B21-8807-24AF9ACF3986}" srcOrd="1" destOrd="0" presId="urn:microsoft.com/office/officeart/2018/5/layout/IconCircleLabelList"/>
    <dgm:cxn modelId="{855172BE-6A97-4E11-855E-36EF45640804}" type="presParOf" srcId="{4B45B3B4-A2AD-4F3D-A3D8-54B24A3DE250}" destId="{CBFE6B85-B690-433E-8235-57FC48DA3379}" srcOrd="2" destOrd="0" presId="urn:microsoft.com/office/officeart/2018/5/layout/IconCircleLabelList"/>
    <dgm:cxn modelId="{B0C90929-7FBD-470A-BFEF-D256E3D1F97D}" type="presParOf" srcId="{4B45B3B4-A2AD-4F3D-A3D8-54B24A3DE250}" destId="{335007B3-48CC-443B-95BB-F51FE7647AFA}" srcOrd="3" destOrd="0" presId="urn:microsoft.com/office/officeart/2018/5/layout/IconCircleLabelList"/>
    <dgm:cxn modelId="{60EC41C8-C4E1-4B17-9EEC-687C539D00A1}" type="presParOf" srcId="{7685CB49-8FFC-42A0-8A6A-15F36C273917}" destId="{30523631-A83A-43E8-972D-61CA0ADAC9C7}" srcOrd="1" destOrd="0" presId="urn:microsoft.com/office/officeart/2018/5/layout/IconCircleLabelList"/>
    <dgm:cxn modelId="{797FF95A-3A22-4858-8B3E-02C2DDF6A50A}" type="presParOf" srcId="{7685CB49-8FFC-42A0-8A6A-15F36C273917}" destId="{056EE0F3-5317-4CB7-85F2-2AA379B114CE}" srcOrd="2" destOrd="0" presId="urn:microsoft.com/office/officeart/2018/5/layout/IconCircleLabelList"/>
    <dgm:cxn modelId="{881AB76C-6DF7-4542-A769-A37EDCEA39C6}" type="presParOf" srcId="{056EE0F3-5317-4CB7-85F2-2AA379B114CE}" destId="{6E7F7421-2237-4632-8330-EB19C1B835F2}" srcOrd="0" destOrd="0" presId="urn:microsoft.com/office/officeart/2018/5/layout/IconCircleLabelList"/>
    <dgm:cxn modelId="{3340500D-B3D0-40A7-B149-F1DC1B993974}" type="presParOf" srcId="{056EE0F3-5317-4CB7-85F2-2AA379B114CE}" destId="{AF42A0CB-2F0A-4830-B0D6-D5545771D4FA}" srcOrd="1" destOrd="0" presId="urn:microsoft.com/office/officeart/2018/5/layout/IconCircleLabelList"/>
    <dgm:cxn modelId="{3AA2E730-830F-411E-81DD-621A74000273}" type="presParOf" srcId="{056EE0F3-5317-4CB7-85F2-2AA379B114CE}" destId="{50B5607A-2AD2-458D-BAFC-5EDA1A474D7C}" srcOrd="2" destOrd="0" presId="urn:microsoft.com/office/officeart/2018/5/layout/IconCircleLabelList"/>
    <dgm:cxn modelId="{53BD7350-8501-4289-9432-67F422504CD1}" type="presParOf" srcId="{056EE0F3-5317-4CB7-85F2-2AA379B114CE}" destId="{2B8B358C-8322-47E8-8724-51701FB956CD}" srcOrd="3" destOrd="0" presId="urn:microsoft.com/office/officeart/2018/5/layout/IconCircleLabelList"/>
    <dgm:cxn modelId="{E2798869-73B4-4E78-96F1-F1C2B3F4EA7A}" type="presParOf" srcId="{7685CB49-8FFC-42A0-8A6A-15F36C273917}" destId="{C852A2DC-9927-46C5-8A27-EC54EA362E16}" srcOrd="3" destOrd="0" presId="urn:microsoft.com/office/officeart/2018/5/layout/IconCircleLabelList"/>
    <dgm:cxn modelId="{E4F63CFC-6F04-4A10-9BF1-89866DAE2F33}" type="presParOf" srcId="{7685CB49-8FFC-42A0-8A6A-15F36C273917}" destId="{267E3D79-E3E2-44A6-95DB-1724F9441CE0}" srcOrd="4" destOrd="0" presId="urn:microsoft.com/office/officeart/2018/5/layout/IconCircleLabelList"/>
    <dgm:cxn modelId="{65D42E62-7B1E-4DE3-A32F-99D6A70A4894}" type="presParOf" srcId="{267E3D79-E3E2-44A6-95DB-1724F9441CE0}" destId="{144E886B-259F-42CF-BB15-C7A16DA057D7}" srcOrd="0" destOrd="0" presId="urn:microsoft.com/office/officeart/2018/5/layout/IconCircleLabelList"/>
    <dgm:cxn modelId="{2D3562F6-0C3B-4D6F-B52D-17D8A0E03AF3}" type="presParOf" srcId="{267E3D79-E3E2-44A6-95DB-1724F9441CE0}" destId="{D9BF0F7E-749C-4D3A-907C-DC9A5AB336B6}" srcOrd="1" destOrd="0" presId="urn:microsoft.com/office/officeart/2018/5/layout/IconCircleLabelList"/>
    <dgm:cxn modelId="{231DB90E-0EF6-4E1C-8FBA-BBD35B669114}" type="presParOf" srcId="{267E3D79-E3E2-44A6-95DB-1724F9441CE0}" destId="{8041F3EC-3816-45F1-9965-F288853B4B9D}" srcOrd="2" destOrd="0" presId="urn:microsoft.com/office/officeart/2018/5/layout/IconCircleLabelList"/>
    <dgm:cxn modelId="{04CE5CCD-73C3-49CF-9AF9-28F8E640A173}" type="presParOf" srcId="{267E3D79-E3E2-44A6-95DB-1724F9441CE0}" destId="{DCAE1AFB-1220-461D-B2A8-8C97ACF44E31}" srcOrd="3" destOrd="0" presId="urn:microsoft.com/office/officeart/2018/5/layout/IconCircleLabelList"/>
    <dgm:cxn modelId="{E95ECB23-A917-438F-B5E2-B7743B8B5D2B}" type="presParOf" srcId="{7685CB49-8FFC-42A0-8A6A-15F36C273917}" destId="{98CE05FD-F46B-45C4-A203-A4A531013D48}" srcOrd="5" destOrd="0" presId="urn:microsoft.com/office/officeart/2018/5/layout/IconCircleLabelList"/>
    <dgm:cxn modelId="{28BB8A1A-6823-4188-A149-C54041644B44}" type="presParOf" srcId="{7685CB49-8FFC-42A0-8A6A-15F36C273917}" destId="{81B9C847-2F72-459A-B9EB-D0DC5DD597A4}" srcOrd="6" destOrd="0" presId="urn:microsoft.com/office/officeart/2018/5/layout/IconCircleLabelList"/>
    <dgm:cxn modelId="{4D058F96-03D8-40E3-9F16-67EADBA97D73}" type="presParOf" srcId="{81B9C847-2F72-459A-B9EB-D0DC5DD597A4}" destId="{CE04512E-83B9-4BD0-B0E4-508E223F0B61}" srcOrd="0" destOrd="0" presId="urn:microsoft.com/office/officeart/2018/5/layout/IconCircleLabelList"/>
    <dgm:cxn modelId="{81C5BCDD-025F-4926-8D1C-11E962C5A7D7}" type="presParOf" srcId="{81B9C847-2F72-459A-B9EB-D0DC5DD597A4}" destId="{63C38C3F-75A8-4647-A4DD-7BDB4AFCF112}" srcOrd="1" destOrd="0" presId="urn:microsoft.com/office/officeart/2018/5/layout/IconCircleLabelList"/>
    <dgm:cxn modelId="{C2AC729E-5074-4588-8615-CEE4244A896D}" type="presParOf" srcId="{81B9C847-2F72-459A-B9EB-D0DC5DD597A4}" destId="{92274D11-E1C8-40A8-826F-4EB8F0210B94}" srcOrd="2" destOrd="0" presId="urn:microsoft.com/office/officeart/2018/5/layout/IconCircleLabelList"/>
    <dgm:cxn modelId="{0A7EE3CF-90FC-4403-BC9E-8BDE7B18FC55}" type="presParOf" srcId="{81B9C847-2F72-459A-B9EB-D0DC5DD597A4}" destId="{A4467730-4650-4D9C-9E88-C9B9AB55934F}" srcOrd="3" destOrd="0" presId="urn:microsoft.com/office/officeart/2018/5/layout/IconCircleLabelList"/>
    <dgm:cxn modelId="{1892A116-DC7B-45FD-BAE2-AD27C7C7BE02}" type="presParOf" srcId="{7685CB49-8FFC-42A0-8A6A-15F36C273917}" destId="{43D03D27-9A6C-4C71-B6C8-E1D799E8DDF7}" srcOrd="7" destOrd="0" presId="urn:microsoft.com/office/officeart/2018/5/layout/IconCircleLabelList"/>
    <dgm:cxn modelId="{12F0F90F-2D91-43D4-A72A-5BF00B8DE26D}" type="presParOf" srcId="{7685CB49-8FFC-42A0-8A6A-15F36C273917}" destId="{17DBE8BC-D614-4E0E-B1B7-19C4D3FA1778}" srcOrd="8" destOrd="0" presId="urn:microsoft.com/office/officeart/2018/5/layout/IconCircleLabelList"/>
    <dgm:cxn modelId="{CE71633E-9F78-41E8-9437-20F4F2FF303B}" type="presParOf" srcId="{17DBE8BC-D614-4E0E-B1B7-19C4D3FA1778}" destId="{8A2BD637-F970-4625-BA56-339D9CE8FFB3}" srcOrd="0" destOrd="0" presId="urn:microsoft.com/office/officeart/2018/5/layout/IconCircleLabelList"/>
    <dgm:cxn modelId="{F09EF568-C6F0-406B-A3D3-D3469D08DB76}" type="presParOf" srcId="{17DBE8BC-D614-4E0E-B1B7-19C4D3FA1778}" destId="{F0BA6F35-B3FF-4814-B54A-48C55F42DD49}" srcOrd="1" destOrd="0" presId="urn:microsoft.com/office/officeart/2018/5/layout/IconCircleLabelList"/>
    <dgm:cxn modelId="{EDB82ECC-C84D-4AAE-938F-5B48C2BAD70F}" type="presParOf" srcId="{17DBE8BC-D614-4E0E-B1B7-19C4D3FA1778}" destId="{18598E27-2489-473D-975C-5DD72272B977}" srcOrd="2" destOrd="0" presId="urn:microsoft.com/office/officeart/2018/5/layout/IconCircleLabelList"/>
    <dgm:cxn modelId="{EEB62A39-10C2-445B-974B-DE9AF753DF05}" type="presParOf" srcId="{17DBE8BC-D614-4E0E-B1B7-19C4D3FA1778}" destId="{DB637B3F-06F4-456C-9038-4F82B0CB8B0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4462B7-DF16-4F9C-B256-0399F158593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080658D-B4D6-4D4D-A4DE-371AEFBF5686}">
      <dgm:prSet/>
      <dgm:spPr/>
      <dgm:t>
        <a:bodyPr/>
        <a:lstStyle/>
        <a:p>
          <a:r>
            <a:rPr lang="en-US" b="0" i="0"/>
            <a:t>•	Sorting by Size: Makes it easy to identify large files or folders.	</a:t>
          </a:r>
          <a:endParaRPr lang="en-US"/>
        </a:p>
      </dgm:t>
    </dgm:pt>
    <dgm:pt modelId="{51FED724-9097-4FAC-BA56-534481A2AABB}" type="parTrans" cxnId="{C0BCA04C-8907-4670-8191-4137D5B4A370}">
      <dgm:prSet/>
      <dgm:spPr/>
      <dgm:t>
        <a:bodyPr/>
        <a:lstStyle/>
        <a:p>
          <a:endParaRPr lang="en-US"/>
        </a:p>
      </dgm:t>
    </dgm:pt>
    <dgm:pt modelId="{467FC8FC-DD32-4DF5-8E7D-78AC2ABF9BD6}" type="sibTrans" cxnId="{C0BCA04C-8907-4670-8191-4137D5B4A370}">
      <dgm:prSet/>
      <dgm:spPr/>
      <dgm:t>
        <a:bodyPr/>
        <a:lstStyle/>
        <a:p>
          <a:endParaRPr lang="en-US"/>
        </a:p>
      </dgm:t>
    </dgm:pt>
    <dgm:pt modelId="{D966625B-8F51-4EAA-AF40-5C5899B0930D}">
      <dgm:prSet/>
      <dgm:spPr/>
      <dgm:t>
        <a:bodyPr/>
        <a:lstStyle/>
        <a:p>
          <a:r>
            <a:rPr lang="en-US" b="0" i="0"/>
            <a:t>•	Interactive Navigation: Allows users to navigate through subdirectories dynamically.	</a:t>
          </a:r>
          <a:endParaRPr lang="en-US"/>
        </a:p>
      </dgm:t>
    </dgm:pt>
    <dgm:pt modelId="{73987C7C-CBA8-4C5E-B131-8D6CC6E9AE66}" type="parTrans" cxnId="{E67A951C-FC0F-4A06-9AE8-D7E34E5A77AC}">
      <dgm:prSet/>
      <dgm:spPr/>
      <dgm:t>
        <a:bodyPr/>
        <a:lstStyle/>
        <a:p>
          <a:endParaRPr lang="en-US"/>
        </a:p>
      </dgm:t>
    </dgm:pt>
    <dgm:pt modelId="{D43F9C35-1B19-4710-A853-58015D9775DB}" type="sibTrans" cxnId="{E67A951C-FC0F-4A06-9AE8-D7E34E5A77AC}">
      <dgm:prSet/>
      <dgm:spPr/>
      <dgm:t>
        <a:bodyPr/>
        <a:lstStyle/>
        <a:p>
          <a:endParaRPr lang="en-US"/>
        </a:p>
      </dgm:t>
    </dgm:pt>
    <dgm:pt modelId="{118F4A40-5A1E-4C74-B137-A87298B41F70}">
      <dgm:prSet/>
      <dgm:spPr/>
      <dgm:t>
        <a:bodyPr/>
        <a:lstStyle/>
        <a:p>
          <a:r>
            <a:rPr lang="en-US" b="0" i="0"/>
            <a:t>•	Deletion Functionality: Simplifies directory cleanup by enabling file and folder deletions.</a:t>
          </a:r>
          <a:endParaRPr lang="en-US"/>
        </a:p>
      </dgm:t>
    </dgm:pt>
    <dgm:pt modelId="{55C88F52-1921-4FFB-9D54-1948AE9DC7F3}" type="parTrans" cxnId="{146F50BD-4138-4BCA-9BAC-9B8C09ECD8A3}">
      <dgm:prSet/>
      <dgm:spPr/>
      <dgm:t>
        <a:bodyPr/>
        <a:lstStyle/>
        <a:p>
          <a:endParaRPr lang="en-US"/>
        </a:p>
      </dgm:t>
    </dgm:pt>
    <dgm:pt modelId="{B21DEF9A-47CA-41FC-BD40-39902A11DF4E}" type="sibTrans" cxnId="{146F50BD-4138-4BCA-9BAC-9B8C09ECD8A3}">
      <dgm:prSet/>
      <dgm:spPr/>
      <dgm:t>
        <a:bodyPr/>
        <a:lstStyle/>
        <a:p>
          <a:endParaRPr lang="en-US"/>
        </a:p>
      </dgm:t>
    </dgm:pt>
    <dgm:pt modelId="{4902344E-9B03-4A39-ABD0-8E3876FAAD81}">
      <dgm:prSet/>
      <dgm:spPr/>
      <dgm:t>
        <a:bodyPr/>
        <a:lstStyle/>
        <a:p>
          <a:r>
            <a:rPr lang="en-US" b="0" i="0"/>
            <a:t>•	Error Handling: Ensures the program doesn’t crash when encountering invalid inputs or paths</a:t>
          </a:r>
          <a:endParaRPr lang="en-US"/>
        </a:p>
      </dgm:t>
    </dgm:pt>
    <dgm:pt modelId="{E40C093D-57B6-41C2-8FEA-935F9D823D35}" type="parTrans" cxnId="{564DB754-1219-4AEA-B114-696428D95CC3}">
      <dgm:prSet/>
      <dgm:spPr/>
      <dgm:t>
        <a:bodyPr/>
        <a:lstStyle/>
        <a:p>
          <a:endParaRPr lang="en-US"/>
        </a:p>
      </dgm:t>
    </dgm:pt>
    <dgm:pt modelId="{664757B9-31AE-4E96-AF34-FBFAEF9D7EB1}" type="sibTrans" cxnId="{564DB754-1219-4AEA-B114-696428D95CC3}">
      <dgm:prSet/>
      <dgm:spPr/>
      <dgm:t>
        <a:bodyPr/>
        <a:lstStyle/>
        <a:p>
          <a:endParaRPr lang="en-US"/>
        </a:p>
      </dgm:t>
    </dgm:pt>
    <dgm:pt modelId="{E87AF79F-8A86-4F1F-8374-9B0397D9323C}" type="pres">
      <dgm:prSet presAssocID="{0B4462B7-DF16-4F9C-B256-0399F1585930}" presName="root" presStyleCnt="0">
        <dgm:presLayoutVars>
          <dgm:dir/>
          <dgm:resizeHandles val="exact"/>
        </dgm:presLayoutVars>
      </dgm:prSet>
      <dgm:spPr/>
    </dgm:pt>
    <dgm:pt modelId="{B83CF9EB-ABBA-4627-BD9B-993BBF9EAF45}" type="pres">
      <dgm:prSet presAssocID="{7080658D-B4D6-4D4D-A4DE-371AEFBF5686}" presName="compNode" presStyleCnt="0"/>
      <dgm:spPr/>
    </dgm:pt>
    <dgm:pt modelId="{9199364F-39BA-4D7F-BC0D-0C869440FB2D}" type="pres">
      <dgm:prSet presAssocID="{7080658D-B4D6-4D4D-A4DE-371AEFBF568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F7DB6F0A-8678-40F3-BC23-46F9FDA2BF8C}" type="pres">
      <dgm:prSet presAssocID="{7080658D-B4D6-4D4D-A4DE-371AEFBF5686}" presName="spaceRect" presStyleCnt="0"/>
      <dgm:spPr/>
    </dgm:pt>
    <dgm:pt modelId="{F38D4A63-059F-46F8-8C8A-A8D9245BD7F7}" type="pres">
      <dgm:prSet presAssocID="{7080658D-B4D6-4D4D-A4DE-371AEFBF5686}" presName="textRect" presStyleLbl="revTx" presStyleIdx="0" presStyleCnt="4">
        <dgm:presLayoutVars>
          <dgm:chMax val="1"/>
          <dgm:chPref val="1"/>
        </dgm:presLayoutVars>
      </dgm:prSet>
      <dgm:spPr/>
    </dgm:pt>
    <dgm:pt modelId="{B515151C-C65D-442B-9AAE-1A8BD354015A}" type="pres">
      <dgm:prSet presAssocID="{467FC8FC-DD32-4DF5-8E7D-78AC2ABF9BD6}" presName="sibTrans" presStyleCnt="0"/>
      <dgm:spPr/>
    </dgm:pt>
    <dgm:pt modelId="{3101DE92-123E-4FAF-AFE6-4220A0B85E73}" type="pres">
      <dgm:prSet presAssocID="{D966625B-8F51-4EAA-AF40-5C5899B0930D}" presName="compNode" presStyleCnt="0"/>
      <dgm:spPr/>
    </dgm:pt>
    <dgm:pt modelId="{342CF6E8-3B51-4506-BFC3-EF70A3879DC3}" type="pres">
      <dgm:prSet presAssocID="{D966625B-8F51-4EAA-AF40-5C5899B0930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ass"/>
        </a:ext>
      </dgm:extLst>
    </dgm:pt>
    <dgm:pt modelId="{A0087552-F2D6-4400-A057-DA8DAD0D2FA4}" type="pres">
      <dgm:prSet presAssocID="{D966625B-8F51-4EAA-AF40-5C5899B0930D}" presName="spaceRect" presStyleCnt="0"/>
      <dgm:spPr/>
    </dgm:pt>
    <dgm:pt modelId="{EEB47BAA-93C0-49F9-B820-6484B9974C2D}" type="pres">
      <dgm:prSet presAssocID="{D966625B-8F51-4EAA-AF40-5C5899B0930D}" presName="textRect" presStyleLbl="revTx" presStyleIdx="1" presStyleCnt="4">
        <dgm:presLayoutVars>
          <dgm:chMax val="1"/>
          <dgm:chPref val="1"/>
        </dgm:presLayoutVars>
      </dgm:prSet>
      <dgm:spPr/>
    </dgm:pt>
    <dgm:pt modelId="{BE3E023D-5EC6-4F86-8839-95C3E0D35588}" type="pres">
      <dgm:prSet presAssocID="{D43F9C35-1B19-4710-A853-58015D9775DB}" presName="sibTrans" presStyleCnt="0"/>
      <dgm:spPr/>
    </dgm:pt>
    <dgm:pt modelId="{7F248ACE-A4EE-4DA4-92A4-8FD814B2AC51}" type="pres">
      <dgm:prSet presAssocID="{118F4A40-5A1E-4C74-B137-A87298B41F70}" presName="compNode" presStyleCnt="0"/>
      <dgm:spPr/>
    </dgm:pt>
    <dgm:pt modelId="{3626FFE0-D745-42A2-A7B7-132787EBA2B0}" type="pres">
      <dgm:prSet presAssocID="{118F4A40-5A1E-4C74-B137-A87298B41F7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redder"/>
        </a:ext>
      </dgm:extLst>
    </dgm:pt>
    <dgm:pt modelId="{754A0937-61C8-4F98-96A8-0D8EC38D1F04}" type="pres">
      <dgm:prSet presAssocID="{118F4A40-5A1E-4C74-B137-A87298B41F70}" presName="spaceRect" presStyleCnt="0"/>
      <dgm:spPr/>
    </dgm:pt>
    <dgm:pt modelId="{15631B0E-5395-4D72-B988-345DFDDDFA86}" type="pres">
      <dgm:prSet presAssocID="{118F4A40-5A1E-4C74-B137-A87298B41F70}" presName="textRect" presStyleLbl="revTx" presStyleIdx="2" presStyleCnt="4">
        <dgm:presLayoutVars>
          <dgm:chMax val="1"/>
          <dgm:chPref val="1"/>
        </dgm:presLayoutVars>
      </dgm:prSet>
      <dgm:spPr/>
    </dgm:pt>
    <dgm:pt modelId="{82E1F1C7-1C9B-4875-AC51-52C60298B7E6}" type="pres">
      <dgm:prSet presAssocID="{B21DEF9A-47CA-41FC-BD40-39902A11DF4E}" presName="sibTrans" presStyleCnt="0"/>
      <dgm:spPr/>
    </dgm:pt>
    <dgm:pt modelId="{1C6DAB36-A1D5-4DC4-8757-08B902F5198A}" type="pres">
      <dgm:prSet presAssocID="{4902344E-9B03-4A39-ABD0-8E3876FAAD81}" presName="compNode" presStyleCnt="0"/>
      <dgm:spPr/>
    </dgm:pt>
    <dgm:pt modelId="{6FA164E1-4614-4623-B576-DA81E31DFBCF}" type="pres">
      <dgm:prSet presAssocID="{4902344E-9B03-4A39-ABD0-8E3876FAAD8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0FE6E4BE-D535-4BB1-AB64-D76A52A38CE0}" type="pres">
      <dgm:prSet presAssocID="{4902344E-9B03-4A39-ABD0-8E3876FAAD81}" presName="spaceRect" presStyleCnt="0"/>
      <dgm:spPr/>
    </dgm:pt>
    <dgm:pt modelId="{2CD57901-8D06-47A3-BC0C-22C1D7CEDFF8}" type="pres">
      <dgm:prSet presAssocID="{4902344E-9B03-4A39-ABD0-8E3876FAAD81}" presName="textRect" presStyleLbl="revTx" presStyleIdx="3" presStyleCnt="4">
        <dgm:presLayoutVars>
          <dgm:chMax val="1"/>
          <dgm:chPref val="1"/>
        </dgm:presLayoutVars>
      </dgm:prSet>
      <dgm:spPr/>
    </dgm:pt>
  </dgm:ptLst>
  <dgm:cxnLst>
    <dgm:cxn modelId="{E67A951C-FC0F-4A06-9AE8-D7E34E5A77AC}" srcId="{0B4462B7-DF16-4F9C-B256-0399F1585930}" destId="{D966625B-8F51-4EAA-AF40-5C5899B0930D}" srcOrd="1" destOrd="0" parTransId="{73987C7C-CBA8-4C5E-B131-8D6CC6E9AE66}" sibTransId="{D43F9C35-1B19-4710-A853-58015D9775DB}"/>
    <dgm:cxn modelId="{81F9EE63-0007-499F-9E35-B4E2DBF7FBCB}" type="presOf" srcId="{7080658D-B4D6-4D4D-A4DE-371AEFBF5686}" destId="{F38D4A63-059F-46F8-8C8A-A8D9245BD7F7}" srcOrd="0" destOrd="0" presId="urn:microsoft.com/office/officeart/2018/2/layout/IconLabelList"/>
    <dgm:cxn modelId="{BC8CF06B-860A-4517-B853-653DF832D065}" type="presOf" srcId="{4902344E-9B03-4A39-ABD0-8E3876FAAD81}" destId="{2CD57901-8D06-47A3-BC0C-22C1D7CEDFF8}" srcOrd="0" destOrd="0" presId="urn:microsoft.com/office/officeart/2018/2/layout/IconLabelList"/>
    <dgm:cxn modelId="{C0BCA04C-8907-4670-8191-4137D5B4A370}" srcId="{0B4462B7-DF16-4F9C-B256-0399F1585930}" destId="{7080658D-B4D6-4D4D-A4DE-371AEFBF5686}" srcOrd="0" destOrd="0" parTransId="{51FED724-9097-4FAC-BA56-534481A2AABB}" sibTransId="{467FC8FC-DD32-4DF5-8E7D-78AC2ABF9BD6}"/>
    <dgm:cxn modelId="{564DB754-1219-4AEA-B114-696428D95CC3}" srcId="{0B4462B7-DF16-4F9C-B256-0399F1585930}" destId="{4902344E-9B03-4A39-ABD0-8E3876FAAD81}" srcOrd="3" destOrd="0" parTransId="{E40C093D-57B6-41C2-8FEA-935F9D823D35}" sibTransId="{664757B9-31AE-4E96-AF34-FBFAEF9D7EB1}"/>
    <dgm:cxn modelId="{F107B192-97A4-48C8-87D5-871E072743F3}" type="presOf" srcId="{D966625B-8F51-4EAA-AF40-5C5899B0930D}" destId="{EEB47BAA-93C0-49F9-B820-6484B9974C2D}" srcOrd="0" destOrd="0" presId="urn:microsoft.com/office/officeart/2018/2/layout/IconLabelList"/>
    <dgm:cxn modelId="{9FA4D0BA-0F56-459E-975A-0CB53421849E}" type="presOf" srcId="{0B4462B7-DF16-4F9C-B256-0399F1585930}" destId="{E87AF79F-8A86-4F1F-8374-9B0397D9323C}" srcOrd="0" destOrd="0" presId="urn:microsoft.com/office/officeart/2018/2/layout/IconLabelList"/>
    <dgm:cxn modelId="{146F50BD-4138-4BCA-9BAC-9B8C09ECD8A3}" srcId="{0B4462B7-DF16-4F9C-B256-0399F1585930}" destId="{118F4A40-5A1E-4C74-B137-A87298B41F70}" srcOrd="2" destOrd="0" parTransId="{55C88F52-1921-4FFB-9D54-1948AE9DC7F3}" sibTransId="{B21DEF9A-47CA-41FC-BD40-39902A11DF4E}"/>
    <dgm:cxn modelId="{213B9BCA-3F3D-4700-8C7C-797156466EA6}" type="presOf" srcId="{118F4A40-5A1E-4C74-B137-A87298B41F70}" destId="{15631B0E-5395-4D72-B988-345DFDDDFA86}" srcOrd="0" destOrd="0" presId="urn:microsoft.com/office/officeart/2018/2/layout/IconLabelList"/>
    <dgm:cxn modelId="{9DDB6989-2916-48C1-AB78-C33A85AA43FE}" type="presParOf" srcId="{E87AF79F-8A86-4F1F-8374-9B0397D9323C}" destId="{B83CF9EB-ABBA-4627-BD9B-993BBF9EAF45}" srcOrd="0" destOrd="0" presId="urn:microsoft.com/office/officeart/2018/2/layout/IconLabelList"/>
    <dgm:cxn modelId="{48DF3413-B729-485F-99F5-F55E1D4C1940}" type="presParOf" srcId="{B83CF9EB-ABBA-4627-BD9B-993BBF9EAF45}" destId="{9199364F-39BA-4D7F-BC0D-0C869440FB2D}" srcOrd="0" destOrd="0" presId="urn:microsoft.com/office/officeart/2018/2/layout/IconLabelList"/>
    <dgm:cxn modelId="{EE303373-3E7A-4D0D-86A8-846A9815F725}" type="presParOf" srcId="{B83CF9EB-ABBA-4627-BD9B-993BBF9EAF45}" destId="{F7DB6F0A-8678-40F3-BC23-46F9FDA2BF8C}" srcOrd="1" destOrd="0" presId="urn:microsoft.com/office/officeart/2018/2/layout/IconLabelList"/>
    <dgm:cxn modelId="{D37834FC-31F9-48D6-BC84-5D8FB864B7EF}" type="presParOf" srcId="{B83CF9EB-ABBA-4627-BD9B-993BBF9EAF45}" destId="{F38D4A63-059F-46F8-8C8A-A8D9245BD7F7}" srcOrd="2" destOrd="0" presId="urn:microsoft.com/office/officeart/2018/2/layout/IconLabelList"/>
    <dgm:cxn modelId="{F7FC3D72-E1E0-4A01-A5A2-7DFD3C17AD20}" type="presParOf" srcId="{E87AF79F-8A86-4F1F-8374-9B0397D9323C}" destId="{B515151C-C65D-442B-9AAE-1A8BD354015A}" srcOrd="1" destOrd="0" presId="urn:microsoft.com/office/officeart/2018/2/layout/IconLabelList"/>
    <dgm:cxn modelId="{4FF7DCCE-3162-4F4E-A939-AE0AFBC7FDE7}" type="presParOf" srcId="{E87AF79F-8A86-4F1F-8374-9B0397D9323C}" destId="{3101DE92-123E-4FAF-AFE6-4220A0B85E73}" srcOrd="2" destOrd="0" presId="urn:microsoft.com/office/officeart/2018/2/layout/IconLabelList"/>
    <dgm:cxn modelId="{9714C17A-BE1B-460F-B867-80C5D9A464AC}" type="presParOf" srcId="{3101DE92-123E-4FAF-AFE6-4220A0B85E73}" destId="{342CF6E8-3B51-4506-BFC3-EF70A3879DC3}" srcOrd="0" destOrd="0" presId="urn:microsoft.com/office/officeart/2018/2/layout/IconLabelList"/>
    <dgm:cxn modelId="{4EC524A4-B6D6-4744-9CDF-CD020E935D7C}" type="presParOf" srcId="{3101DE92-123E-4FAF-AFE6-4220A0B85E73}" destId="{A0087552-F2D6-4400-A057-DA8DAD0D2FA4}" srcOrd="1" destOrd="0" presId="urn:microsoft.com/office/officeart/2018/2/layout/IconLabelList"/>
    <dgm:cxn modelId="{F55DC5B2-985C-4B8A-AECF-94F5EAF0C2C1}" type="presParOf" srcId="{3101DE92-123E-4FAF-AFE6-4220A0B85E73}" destId="{EEB47BAA-93C0-49F9-B820-6484B9974C2D}" srcOrd="2" destOrd="0" presId="urn:microsoft.com/office/officeart/2018/2/layout/IconLabelList"/>
    <dgm:cxn modelId="{936A3438-28EF-421C-B1FA-1422A4E77E2E}" type="presParOf" srcId="{E87AF79F-8A86-4F1F-8374-9B0397D9323C}" destId="{BE3E023D-5EC6-4F86-8839-95C3E0D35588}" srcOrd="3" destOrd="0" presId="urn:microsoft.com/office/officeart/2018/2/layout/IconLabelList"/>
    <dgm:cxn modelId="{5B1EE1F3-49ED-47D7-A3BF-C1F739EDB24E}" type="presParOf" srcId="{E87AF79F-8A86-4F1F-8374-9B0397D9323C}" destId="{7F248ACE-A4EE-4DA4-92A4-8FD814B2AC51}" srcOrd="4" destOrd="0" presId="urn:microsoft.com/office/officeart/2018/2/layout/IconLabelList"/>
    <dgm:cxn modelId="{C53F2A07-4E28-486A-9EFD-978CEE370F4F}" type="presParOf" srcId="{7F248ACE-A4EE-4DA4-92A4-8FD814B2AC51}" destId="{3626FFE0-D745-42A2-A7B7-132787EBA2B0}" srcOrd="0" destOrd="0" presId="urn:microsoft.com/office/officeart/2018/2/layout/IconLabelList"/>
    <dgm:cxn modelId="{10B88AE5-3A91-4F9C-8041-9258608952AF}" type="presParOf" srcId="{7F248ACE-A4EE-4DA4-92A4-8FD814B2AC51}" destId="{754A0937-61C8-4F98-96A8-0D8EC38D1F04}" srcOrd="1" destOrd="0" presId="urn:microsoft.com/office/officeart/2018/2/layout/IconLabelList"/>
    <dgm:cxn modelId="{89E11866-FF1D-4967-A900-2A8F3201A3AE}" type="presParOf" srcId="{7F248ACE-A4EE-4DA4-92A4-8FD814B2AC51}" destId="{15631B0E-5395-4D72-B988-345DFDDDFA86}" srcOrd="2" destOrd="0" presId="urn:microsoft.com/office/officeart/2018/2/layout/IconLabelList"/>
    <dgm:cxn modelId="{02447F51-3D48-471B-8C01-8E7AA6ABBBE6}" type="presParOf" srcId="{E87AF79F-8A86-4F1F-8374-9B0397D9323C}" destId="{82E1F1C7-1C9B-4875-AC51-52C60298B7E6}" srcOrd="5" destOrd="0" presId="urn:microsoft.com/office/officeart/2018/2/layout/IconLabelList"/>
    <dgm:cxn modelId="{F55188BF-52FD-4F0A-8D75-36547D8AD00A}" type="presParOf" srcId="{E87AF79F-8A86-4F1F-8374-9B0397D9323C}" destId="{1C6DAB36-A1D5-4DC4-8757-08B902F5198A}" srcOrd="6" destOrd="0" presId="urn:microsoft.com/office/officeart/2018/2/layout/IconLabelList"/>
    <dgm:cxn modelId="{C4B301CB-C8B3-48C9-9515-F5DAA52C2CE3}" type="presParOf" srcId="{1C6DAB36-A1D5-4DC4-8757-08B902F5198A}" destId="{6FA164E1-4614-4623-B576-DA81E31DFBCF}" srcOrd="0" destOrd="0" presId="urn:microsoft.com/office/officeart/2018/2/layout/IconLabelList"/>
    <dgm:cxn modelId="{6EDE5E31-D012-4305-AEDD-F71F15B7FA3C}" type="presParOf" srcId="{1C6DAB36-A1D5-4DC4-8757-08B902F5198A}" destId="{0FE6E4BE-D535-4BB1-AB64-D76A52A38CE0}" srcOrd="1" destOrd="0" presId="urn:microsoft.com/office/officeart/2018/2/layout/IconLabelList"/>
    <dgm:cxn modelId="{C5864950-7EBF-451D-AD52-4F9158BC365D}" type="presParOf" srcId="{1C6DAB36-A1D5-4DC4-8757-08B902F5198A}" destId="{2CD57901-8D06-47A3-BC0C-22C1D7CEDFF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C0BA84-CC82-4D2B-A572-33F34B3988D8}" type="doc">
      <dgm:prSet loTypeId="urn:microsoft.com/office/officeart/2016/7/layout/BasicLinearProcessNumbered" loCatId="process" qsTypeId="urn:microsoft.com/office/officeart/2005/8/quickstyle/simple1" qsCatId="simple" csTypeId="urn:microsoft.com/office/officeart/2005/8/colors/colorful5" csCatId="colorful"/>
      <dgm:spPr/>
      <dgm:t>
        <a:bodyPr/>
        <a:lstStyle/>
        <a:p>
          <a:endParaRPr lang="en-US"/>
        </a:p>
      </dgm:t>
    </dgm:pt>
    <dgm:pt modelId="{E336E9BB-10F0-4659-BF53-981027FB59B1}">
      <dgm:prSet/>
      <dgm:spPr/>
      <dgm:t>
        <a:bodyPr/>
        <a:lstStyle/>
        <a:p>
          <a:r>
            <a:rPr lang="en-US" b="0" i="0"/>
            <a:t>No Confirmation for Deletion: Files or folders are deleted immediately without prompting for confirmation.	</a:t>
          </a:r>
          <a:endParaRPr lang="en-US"/>
        </a:p>
      </dgm:t>
    </dgm:pt>
    <dgm:pt modelId="{1702C0CD-2445-4DF8-A8FA-AD7437D0CE87}" type="parTrans" cxnId="{AD7C5A1E-D320-4219-A25E-0430795D9DA5}">
      <dgm:prSet/>
      <dgm:spPr/>
      <dgm:t>
        <a:bodyPr/>
        <a:lstStyle/>
        <a:p>
          <a:endParaRPr lang="en-US"/>
        </a:p>
      </dgm:t>
    </dgm:pt>
    <dgm:pt modelId="{078670BF-DD40-4B9C-B3E2-C5ED4CCE0C38}" type="sibTrans" cxnId="{AD7C5A1E-D320-4219-A25E-0430795D9DA5}">
      <dgm:prSet phldrT="1" phldr="0"/>
      <dgm:spPr/>
      <dgm:t>
        <a:bodyPr/>
        <a:lstStyle/>
        <a:p>
          <a:r>
            <a:rPr lang="en-US"/>
            <a:t>1</a:t>
          </a:r>
        </a:p>
      </dgm:t>
    </dgm:pt>
    <dgm:pt modelId="{75641F52-79D6-49FE-9D6B-7530014ED103}">
      <dgm:prSet/>
      <dgm:spPr/>
      <dgm:t>
        <a:bodyPr/>
        <a:lstStyle/>
        <a:p>
          <a:r>
            <a:rPr lang="en-US" b="0" i="0"/>
            <a:t>2. No Undo Feature: Deletions are permanent, with no way to recover removed items.	</a:t>
          </a:r>
          <a:endParaRPr lang="en-US"/>
        </a:p>
      </dgm:t>
    </dgm:pt>
    <dgm:pt modelId="{4A1DE6F5-C9BF-4FC1-B93A-811C8E5FF7A7}" type="parTrans" cxnId="{3035780B-E8C7-451A-8B8D-656992EEFC7C}">
      <dgm:prSet/>
      <dgm:spPr/>
      <dgm:t>
        <a:bodyPr/>
        <a:lstStyle/>
        <a:p>
          <a:endParaRPr lang="en-US"/>
        </a:p>
      </dgm:t>
    </dgm:pt>
    <dgm:pt modelId="{DE648D53-87D1-468A-B82D-127CA8816CA5}" type="sibTrans" cxnId="{3035780B-E8C7-451A-8B8D-656992EEFC7C}">
      <dgm:prSet phldrT="2" phldr="0"/>
      <dgm:spPr/>
      <dgm:t>
        <a:bodyPr/>
        <a:lstStyle/>
        <a:p>
          <a:r>
            <a:rPr lang="en-US"/>
            <a:t>2</a:t>
          </a:r>
        </a:p>
      </dgm:t>
    </dgm:pt>
    <dgm:pt modelId="{72086FAC-089A-4E9A-8DE2-C256F44542AE}">
      <dgm:prSet/>
      <dgm:spPr/>
      <dgm:t>
        <a:bodyPr/>
        <a:lstStyle/>
        <a:p>
          <a:r>
            <a:rPr lang="en-US" b="0" i="0"/>
            <a:t>3. Performance: Sorting file sizes can be slow for directories with a large number of files.</a:t>
          </a:r>
          <a:endParaRPr lang="en-US"/>
        </a:p>
      </dgm:t>
    </dgm:pt>
    <dgm:pt modelId="{3301E95F-632E-4F33-ADA0-01948CFFA040}" type="parTrans" cxnId="{CB50D0E2-37D9-40EE-B416-D204C6AE5398}">
      <dgm:prSet/>
      <dgm:spPr/>
      <dgm:t>
        <a:bodyPr/>
        <a:lstStyle/>
        <a:p>
          <a:endParaRPr lang="en-US"/>
        </a:p>
      </dgm:t>
    </dgm:pt>
    <dgm:pt modelId="{51E81D6D-390E-43B8-8164-F4EF42C98BEE}" type="sibTrans" cxnId="{CB50D0E2-37D9-40EE-B416-D204C6AE5398}">
      <dgm:prSet phldrT="3" phldr="0"/>
      <dgm:spPr/>
      <dgm:t>
        <a:bodyPr/>
        <a:lstStyle/>
        <a:p>
          <a:r>
            <a:rPr lang="en-US"/>
            <a:t>3</a:t>
          </a:r>
        </a:p>
      </dgm:t>
    </dgm:pt>
    <dgm:pt modelId="{DACB10E7-A7D4-4134-8504-CB25C5C7E5E4}" type="pres">
      <dgm:prSet presAssocID="{41C0BA84-CC82-4D2B-A572-33F34B3988D8}" presName="Name0" presStyleCnt="0">
        <dgm:presLayoutVars>
          <dgm:animLvl val="lvl"/>
          <dgm:resizeHandles val="exact"/>
        </dgm:presLayoutVars>
      </dgm:prSet>
      <dgm:spPr/>
    </dgm:pt>
    <dgm:pt modelId="{71380609-284A-4C11-B747-6779ABF5D787}" type="pres">
      <dgm:prSet presAssocID="{E336E9BB-10F0-4659-BF53-981027FB59B1}" presName="compositeNode" presStyleCnt="0">
        <dgm:presLayoutVars>
          <dgm:bulletEnabled val="1"/>
        </dgm:presLayoutVars>
      </dgm:prSet>
      <dgm:spPr/>
    </dgm:pt>
    <dgm:pt modelId="{97FBAB98-750F-4563-8D8E-D0717A5409A3}" type="pres">
      <dgm:prSet presAssocID="{E336E9BB-10F0-4659-BF53-981027FB59B1}" presName="bgRect" presStyleLbl="bgAccFollowNode1" presStyleIdx="0" presStyleCnt="3"/>
      <dgm:spPr/>
    </dgm:pt>
    <dgm:pt modelId="{79B2C470-E161-4AD5-B9BC-834905D6DCC0}" type="pres">
      <dgm:prSet presAssocID="{078670BF-DD40-4B9C-B3E2-C5ED4CCE0C38}" presName="sibTransNodeCircle" presStyleLbl="alignNode1" presStyleIdx="0" presStyleCnt="6">
        <dgm:presLayoutVars>
          <dgm:chMax val="0"/>
          <dgm:bulletEnabled/>
        </dgm:presLayoutVars>
      </dgm:prSet>
      <dgm:spPr/>
    </dgm:pt>
    <dgm:pt modelId="{D8534CE2-2027-466C-8237-EF53A5FDC1A7}" type="pres">
      <dgm:prSet presAssocID="{E336E9BB-10F0-4659-BF53-981027FB59B1}" presName="bottomLine" presStyleLbl="alignNode1" presStyleIdx="1" presStyleCnt="6">
        <dgm:presLayoutVars/>
      </dgm:prSet>
      <dgm:spPr/>
    </dgm:pt>
    <dgm:pt modelId="{07E462B6-82C3-4C6A-BA26-067EEFFECD8F}" type="pres">
      <dgm:prSet presAssocID="{E336E9BB-10F0-4659-BF53-981027FB59B1}" presName="nodeText" presStyleLbl="bgAccFollowNode1" presStyleIdx="0" presStyleCnt="3">
        <dgm:presLayoutVars>
          <dgm:bulletEnabled val="1"/>
        </dgm:presLayoutVars>
      </dgm:prSet>
      <dgm:spPr/>
    </dgm:pt>
    <dgm:pt modelId="{B96D5399-0F8D-450B-9B44-339E5AB798B0}" type="pres">
      <dgm:prSet presAssocID="{078670BF-DD40-4B9C-B3E2-C5ED4CCE0C38}" presName="sibTrans" presStyleCnt="0"/>
      <dgm:spPr/>
    </dgm:pt>
    <dgm:pt modelId="{5A274A78-377C-46F4-A428-E0D76E26B377}" type="pres">
      <dgm:prSet presAssocID="{75641F52-79D6-49FE-9D6B-7530014ED103}" presName="compositeNode" presStyleCnt="0">
        <dgm:presLayoutVars>
          <dgm:bulletEnabled val="1"/>
        </dgm:presLayoutVars>
      </dgm:prSet>
      <dgm:spPr/>
    </dgm:pt>
    <dgm:pt modelId="{DDDF3E8A-6745-4BB2-BFA0-8B9D5EA4DF46}" type="pres">
      <dgm:prSet presAssocID="{75641F52-79D6-49FE-9D6B-7530014ED103}" presName="bgRect" presStyleLbl="bgAccFollowNode1" presStyleIdx="1" presStyleCnt="3"/>
      <dgm:spPr/>
    </dgm:pt>
    <dgm:pt modelId="{4FCB2511-EAF3-4E6C-8684-134ABDE933AE}" type="pres">
      <dgm:prSet presAssocID="{DE648D53-87D1-468A-B82D-127CA8816CA5}" presName="sibTransNodeCircle" presStyleLbl="alignNode1" presStyleIdx="2" presStyleCnt="6">
        <dgm:presLayoutVars>
          <dgm:chMax val="0"/>
          <dgm:bulletEnabled/>
        </dgm:presLayoutVars>
      </dgm:prSet>
      <dgm:spPr/>
    </dgm:pt>
    <dgm:pt modelId="{5612D79F-6C54-448D-BD33-3246C6D7FBE3}" type="pres">
      <dgm:prSet presAssocID="{75641F52-79D6-49FE-9D6B-7530014ED103}" presName="bottomLine" presStyleLbl="alignNode1" presStyleIdx="3" presStyleCnt="6">
        <dgm:presLayoutVars/>
      </dgm:prSet>
      <dgm:spPr/>
    </dgm:pt>
    <dgm:pt modelId="{20916D23-6EA5-4AB6-B380-E4605FFD3842}" type="pres">
      <dgm:prSet presAssocID="{75641F52-79D6-49FE-9D6B-7530014ED103}" presName="nodeText" presStyleLbl="bgAccFollowNode1" presStyleIdx="1" presStyleCnt="3">
        <dgm:presLayoutVars>
          <dgm:bulletEnabled val="1"/>
        </dgm:presLayoutVars>
      </dgm:prSet>
      <dgm:spPr/>
    </dgm:pt>
    <dgm:pt modelId="{2F4E46CE-6632-482C-B474-FF233CBF418F}" type="pres">
      <dgm:prSet presAssocID="{DE648D53-87D1-468A-B82D-127CA8816CA5}" presName="sibTrans" presStyleCnt="0"/>
      <dgm:spPr/>
    </dgm:pt>
    <dgm:pt modelId="{EDDAF52D-510A-4F99-B042-E985891F66FC}" type="pres">
      <dgm:prSet presAssocID="{72086FAC-089A-4E9A-8DE2-C256F44542AE}" presName="compositeNode" presStyleCnt="0">
        <dgm:presLayoutVars>
          <dgm:bulletEnabled val="1"/>
        </dgm:presLayoutVars>
      </dgm:prSet>
      <dgm:spPr/>
    </dgm:pt>
    <dgm:pt modelId="{F335AE20-686A-40B2-92CA-F39F5B5C1231}" type="pres">
      <dgm:prSet presAssocID="{72086FAC-089A-4E9A-8DE2-C256F44542AE}" presName="bgRect" presStyleLbl="bgAccFollowNode1" presStyleIdx="2" presStyleCnt="3"/>
      <dgm:spPr/>
    </dgm:pt>
    <dgm:pt modelId="{7BB3C4E0-D1F5-48C0-94D6-CBC99D3E1260}" type="pres">
      <dgm:prSet presAssocID="{51E81D6D-390E-43B8-8164-F4EF42C98BEE}" presName="sibTransNodeCircle" presStyleLbl="alignNode1" presStyleIdx="4" presStyleCnt="6">
        <dgm:presLayoutVars>
          <dgm:chMax val="0"/>
          <dgm:bulletEnabled/>
        </dgm:presLayoutVars>
      </dgm:prSet>
      <dgm:spPr/>
    </dgm:pt>
    <dgm:pt modelId="{9357B490-B02C-4046-AE9D-C3BC3023BCFB}" type="pres">
      <dgm:prSet presAssocID="{72086FAC-089A-4E9A-8DE2-C256F44542AE}" presName="bottomLine" presStyleLbl="alignNode1" presStyleIdx="5" presStyleCnt="6">
        <dgm:presLayoutVars/>
      </dgm:prSet>
      <dgm:spPr/>
    </dgm:pt>
    <dgm:pt modelId="{737E533E-B141-4A12-81C5-54D884F20084}" type="pres">
      <dgm:prSet presAssocID="{72086FAC-089A-4E9A-8DE2-C256F44542AE}" presName="nodeText" presStyleLbl="bgAccFollowNode1" presStyleIdx="2" presStyleCnt="3">
        <dgm:presLayoutVars>
          <dgm:bulletEnabled val="1"/>
        </dgm:presLayoutVars>
      </dgm:prSet>
      <dgm:spPr/>
    </dgm:pt>
  </dgm:ptLst>
  <dgm:cxnLst>
    <dgm:cxn modelId="{3035780B-E8C7-451A-8B8D-656992EEFC7C}" srcId="{41C0BA84-CC82-4D2B-A572-33F34B3988D8}" destId="{75641F52-79D6-49FE-9D6B-7530014ED103}" srcOrd="1" destOrd="0" parTransId="{4A1DE6F5-C9BF-4FC1-B93A-811C8E5FF7A7}" sibTransId="{DE648D53-87D1-468A-B82D-127CA8816CA5}"/>
    <dgm:cxn modelId="{AD7C5A1E-D320-4219-A25E-0430795D9DA5}" srcId="{41C0BA84-CC82-4D2B-A572-33F34B3988D8}" destId="{E336E9BB-10F0-4659-BF53-981027FB59B1}" srcOrd="0" destOrd="0" parTransId="{1702C0CD-2445-4DF8-A8FA-AD7437D0CE87}" sibTransId="{078670BF-DD40-4B9C-B3E2-C5ED4CCE0C38}"/>
    <dgm:cxn modelId="{4C5B0E24-D669-4DE8-BAED-938DC8672F30}" type="presOf" srcId="{E336E9BB-10F0-4659-BF53-981027FB59B1}" destId="{97FBAB98-750F-4563-8D8E-D0717A5409A3}" srcOrd="0" destOrd="0" presId="urn:microsoft.com/office/officeart/2016/7/layout/BasicLinearProcessNumbered"/>
    <dgm:cxn modelId="{35FEEB2C-FF83-404F-9EBA-CAAC6C029252}" type="presOf" srcId="{E336E9BB-10F0-4659-BF53-981027FB59B1}" destId="{07E462B6-82C3-4C6A-BA26-067EEFFECD8F}" srcOrd="1" destOrd="0" presId="urn:microsoft.com/office/officeart/2016/7/layout/BasicLinearProcessNumbered"/>
    <dgm:cxn modelId="{ED8E4264-E0A8-4F3D-AEC5-1714B2A53C36}" type="presOf" srcId="{75641F52-79D6-49FE-9D6B-7530014ED103}" destId="{20916D23-6EA5-4AB6-B380-E4605FFD3842}" srcOrd="1" destOrd="0" presId="urn:microsoft.com/office/officeart/2016/7/layout/BasicLinearProcessNumbered"/>
    <dgm:cxn modelId="{03E4E76C-CF0B-4DA1-A1CF-D206755BD88B}" type="presOf" srcId="{41C0BA84-CC82-4D2B-A572-33F34B3988D8}" destId="{DACB10E7-A7D4-4134-8504-CB25C5C7E5E4}" srcOrd="0" destOrd="0" presId="urn:microsoft.com/office/officeart/2016/7/layout/BasicLinearProcessNumbered"/>
    <dgm:cxn modelId="{0FEC4E9A-DA93-4BB1-AF28-D84F12162C94}" type="presOf" srcId="{DE648D53-87D1-468A-B82D-127CA8816CA5}" destId="{4FCB2511-EAF3-4E6C-8684-134ABDE933AE}" srcOrd="0" destOrd="0" presId="urn:microsoft.com/office/officeart/2016/7/layout/BasicLinearProcessNumbered"/>
    <dgm:cxn modelId="{94AA59A2-3CC1-4956-9141-D4E7F2B0FCED}" type="presOf" srcId="{75641F52-79D6-49FE-9D6B-7530014ED103}" destId="{DDDF3E8A-6745-4BB2-BFA0-8B9D5EA4DF46}" srcOrd="0" destOrd="0" presId="urn:microsoft.com/office/officeart/2016/7/layout/BasicLinearProcessNumbered"/>
    <dgm:cxn modelId="{A4A46CA5-2AE2-408F-BD29-38A510164DDF}" type="presOf" srcId="{078670BF-DD40-4B9C-B3E2-C5ED4CCE0C38}" destId="{79B2C470-E161-4AD5-B9BC-834905D6DCC0}" srcOrd="0" destOrd="0" presId="urn:microsoft.com/office/officeart/2016/7/layout/BasicLinearProcessNumbered"/>
    <dgm:cxn modelId="{A355A7BA-55CF-4903-B8BD-E666F3998B5C}" type="presOf" srcId="{72086FAC-089A-4E9A-8DE2-C256F44542AE}" destId="{737E533E-B141-4A12-81C5-54D884F20084}" srcOrd="1" destOrd="0" presId="urn:microsoft.com/office/officeart/2016/7/layout/BasicLinearProcessNumbered"/>
    <dgm:cxn modelId="{34CB7CDD-B956-45F6-94F0-BD5C740C33FB}" type="presOf" srcId="{51E81D6D-390E-43B8-8164-F4EF42C98BEE}" destId="{7BB3C4E0-D1F5-48C0-94D6-CBC99D3E1260}" srcOrd="0" destOrd="0" presId="urn:microsoft.com/office/officeart/2016/7/layout/BasicLinearProcessNumbered"/>
    <dgm:cxn modelId="{CB50D0E2-37D9-40EE-B416-D204C6AE5398}" srcId="{41C0BA84-CC82-4D2B-A572-33F34B3988D8}" destId="{72086FAC-089A-4E9A-8DE2-C256F44542AE}" srcOrd="2" destOrd="0" parTransId="{3301E95F-632E-4F33-ADA0-01948CFFA040}" sibTransId="{51E81D6D-390E-43B8-8164-F4EF42C98BEE}"/>
    <dgm:cxn modelId="{D59434FB-889B-446B-BEC6-0212E4B306C7}" type="presOf" srcId="{72086FAC-089A-4E9A-8DE2-C256F44542AE}" destId="{F335AE20-686A-40B2-92CA-F39F5B5C1231}" srcOrd="0" destOrd="0" presId="urn:microsoft.com/office/officeart/2016/7/layout/BasicLinearProcessNumbered"/>
    <dgm:cxn modelId="{27FDBA4B-519C-4E03-8306-AA96F15CAD1A}" type="presParOf" srcId="{DACB10E7-A7D4-4134-8504-CB25C5C7E5E4}" destId="{71380609-284A-4C11-B747-6779ABF5D787}" srcOrd="0" destOrd="0" presId="urn:microsoft.com/office/officeart/2016/7/layout/BasicLinearProcessNumbered"/>
    <dgm:cxn modelId="{FAA8291F-8CD1-4876-B7D3-FD313A65061F}" type="presParOf" srcId="{71380609-284A-4C11-B747-6779ABF5D787}" destId="{97FBAB98-750F-4563-8D8E-D0717A5409A3}" srcOrd="0" destOrd="0" presId="urn:microsoft.com/office/officeart/2016/7/layout/BasicLinearProcessNumbered"/>
    <dgm:cxn modelId="{D014D6AF-FD2C-4DCC-86A4-C3D29266FFF4}" type="presParOf" srcId="{71380609-284A-4C11-B747-6779ABF5D787}" destId="{79B2C470-E161-4AD5-B9BC-834905D6DCC0}" srcOrd="1" destOrd="0" presId="urn:microsoft.com/office/officeart/2016/7/layout/BasicLinearProcessNumbered"/>
    <dgm:cxn modelId="{C2B77695-FEE5-491C-B0EF-65C117DC923A}" type="presParOf" srcId="{71380609-284A-4C11-B747-6779ABF5D787}" destId="{D8534CE2-2027-466C-8237-EF53A5FDC1A7}" srcOrd="2" destOrd="0" presId="urn:microsoft.com/office/officeart/2016/7/layout/BasicLinearProcessNumbered"/>
    <dgm:cxn modelId="{CF680E4C-94BD-442B-BEDF-42F4B8984EE4}" type="presParOf" srcId="{71380609-284A-4C11-B747-6779ABF5D787}" destId="{07E462B6-82C3-4C6A-BA26-067EEFFECD8F}" srcOrd="3" destOrd="0" presId="urn:microsoft.com/office/officeart/2016/7/layout/BasicLinearProcessNumbered"/>
    <dgm:cxn modelId="{73EF45A5-CA47-4120-B668-636CFB231F77}" type="presParOf" srcId="{DACB10E7-A7D4-4134-8504-CB25C5C7E5E4}" destId="{B96D5399-0F8D-450B-9B44-339E5AB798B0}" srcOrd="1" destOrd="0" presId="urn:microsoft.com/office/officeart/2016/7/layout/BasicLinearProcessNumbered"/>
    <dgm:cxn modelId="{E25CF8A9-ADF1-4B34-B1FD-579096B40817}" type="presParOf" srcId="{DACB10E7-A7D4-4134-8504-CB25C5C7E5E4}" destId="{5A274A78-377C-46F4-A428-E0D76E26B377}" srcOrd="2" destOrd="0" presId="urn:microsoft.com/office/officeart/2016/7/layout/BasicLinearProcessNumbered"/>
    <dgm:cxn modelId="{A6F092E4-DEE0-40D5-9C47-5ED76F2AF369}" type="presParOf" srcId="{5A274A78-377C-46F4-A428-E0D76E26B377}" destId="{DDDF3E8A-6745-4BB2-BFA0-8B9D5EA4DF46}" srcOrd="0" destOrd="0" presId="urn:microsoft.com/office/officeart/2016/7/layout/BasicLinearProcessNumbered"/>
    <dgm:cxn modelId="{84594122-0A10-48F5-A9BD-7FDB08E9C01E}" type="presParOf" srcId="{5A274A78-377C-46F4-A428-E0D76E26B377}" destId="{4FCB2511-EAF3-4E6C-8684-134ABDE933AE}" srcOrd="1" destOrd="0" presId="urn:microsoft.com/office/officeart/2016/7/layout/BasicLinearProcessNumbered"/>
    <dgm:cxn modelId="{1EE35AC3-5807-4497-8257-092C49AEC385}" type="presParOf" srcId="{5A274A78-377C-46F4-A428-E0D76E26B377}" destId="{5612D79F-6C54-448D-BD33-3246C6D7FBE3}" srcOrd="2" destOrd="0" presId="urn:microsoft.com/office/officeart/2016/7/layout/BasicLinearProcessNumbered"/>
    <dgm:cxn modelId="{DD6DE2D1-C323-42E8-BF72-904627E28D0F}" type="presParOf" srcId="{5A274A78-377C-46F4-A428-E0D76E26B377}" destId="{20916D23-6EA5-4AB6-B380-E4605FFD3842}" srcOrd="3" destOrd="0" presId="urn:microsoft.com/office/officeart/2016/7/layout/BasicLinearProcessNumbered"/>
    <dgm:cxn modelId="{AEC297A4-3CEA-48DD-91AA-AC43ACA8345E}" type="presParOf" srcId="{DACB10E7-A7D4-4134-8504-CB25C5C7E5E4}" destId="{2F4E46CE-6632-482C-B474-FF233CBF418F}" srcOrd="3" destOrd="0" presId="urn:microsoft.com/office/officeart/2016/7/layout/BasicLinearProcessNumbered"/>
    <dgm:cxn modelId="{F2452084-4A99-423C-ACBC-54A124841686}" type="presParOf" srcId="{DACB10E7-A7D4-4134-8504-CB25C5C7E5E4}" destId="{EDDAF52D-510A-4F99-B042-E985891F66FC}" srcOrd="4" destOrd="0" presId="urn:microsoft.com/office/officeart/2016/7/layout/BasicLinearProcessNumbered"/>
    <dgm:cxn modelId="{8577EC56-BA96-42C0-BB7B-EE63A4E8DF6A}" type="presParOf" srcId="{EDDAF52D-510A-4F99-B042-E985891F66FC}" destId="{F335AE20-686A-40B2-92CA-F39F5B5C1231}" srcOrd="0" destOrd="0" presId="urn:microsoft.com/office/officeart/2016/7/layout/BasicLinearProcessNumbered"/>
    <dgm:cxn modelId="{ABAA07BF-1531-4483-A2CE-B6059A8291A3}" type="presParOf" srcId="{EDDAF52D-510A-4F99-B042-E985891F66FC}" destId="{7BB3C4E0-D1F5-48C0-94D6-CBC99D3E1260}" srcOrd="1" destOrd="0" presId="urn:microsoft.com/office/officeart/2016/7/layout/BasicLinearProcessNumbered"/>
    <dgm:cxn modelId="{D6480A9E-78A0-4DBF-9273-AC2AF1699294}" type="presParOf" srcId="{EDDAF52D-510A-4F99-B042-E985891F66FC}" destId="{9357B490-B02C-4046-AE9D-C3BC3023BCFB}" srcOrd="2" destOrd="0" presId="urn:microsoft.com/office/officeart/2016/7/layout/BasicLinearProcessNumbered"/>
    <dgm:cxn modelId="{69C6F561-C821-420B-AF63-EE932B6F4224}" type="presParOf" srcId="{EDDAF52D-510A-4F99-B042-E985891F66FC}" destId="{737E533E-B141-4A12-81C5-54D884F20084}"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FFC2C7-ABB5-4685-A515-96F68AD485C4}">
      <dsp:nvSpPr>
        <dsp:cNvPr id="0" name=""/>
        <dsp:cNvSpPr/>
      </dsp:nvSpPr>
      <dsp:spPr>
        <a:xfrm>
          <a:off x="668684" y="519174"/>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A6B5A9-D1F3-4B21-8807-24AF9ACF3986}">
      <dsp:nvSpPr>
        <dsp:cNvPr id="0" name=""/>
        <dsp:cNvSpPr/>
      </dsp:nvSpPr>
      <dsp:spPr>
        <a:xfrm>
          <a:off x="902684" y="753174"/>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35007B3-48CC-443B-95BB-F51FE7647AFA}">
      <dsp:nvSpPr>
        <dsp:cNvPr id="0" name=""/>
        <dsp:cNvSpPr/>
      </dsp:nvSpPr>
      <dsp:spPr>
        <a:xfrm>
          <a:off x="317684" y="1959174"/>
          <a:ext cx="1800000" cy="925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Use Standard Libraries:</a:t>
          </a:r>
          <a:r>
            <a:rPr lang="en-US" sz="1100" kern="1200"/>
            <a:t> Leverage “os”, “shutil” and “pathlib” for file and directory operations.</a:t>
          </a:r>
        </a:p>
      </dsp:txBody>
      <dsp:txXfrm>
        <a:off x="317684" y="1959174"/>
        <a:ext cx="1800000" cy="925927"/>
      </dsp:txXfrm>
    </dsp:sp>
    <dsp:sp modelId="{6E7F7421-2237-4632-8330-EB19C1B835F2}">
      <dsp:nvSpPr>
        <dsp:cNvPr id="0" name=""/>
        <dsp:cNvSpPr/>
      </dsp:nvSpPr>
      <dsp:spPr>
        <a:xfrm>
          <a:off x="2783684" y="519174"/>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42A0CB-2F0A-4830-B0D6-D5545771D4FA}">
      <dsp:nvSpPr>
        <dsp:cNvPr id="0" name=""/>
        <dsp:cNvSpPr/>
      </dsp:nvSpPr>
      <dsp:spPr>
        <a:xfrm>
          <a:off x="3017684" y="753174"/>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B8B358C-8322-47E8-8724-51701FB956CD}">
      <dsp:nvSpPr>
        <dsp:cNvPr id="0" name=""/>
        <dsp:cNvSpPr/>
      </dsp:nvSpPr>
      <dsp:spPr>
        <a:xfrm>
          <a:off x="2432684" y="1959174"/>
          <a:ext cx="1800000" cy="925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Implement Error Handling:</a:t>
          </a:r>
          <a:r>
            <a:rPr lang="en-US" sz="1100" kern="1200"/>
            <a:t> Anticipate issues like missing files or permission errors using “try-except” blocks.</a:t>
          </a:r>
        </a:p>
      </dsp:txBody>
      <dsp:txXfrm>
        <a:off x="2432684" y="1959174"/>
        <a:ext cx="1800000" cy="925927"/>
      </dsp:txXfrm>
    </dsp:sp>
    <dsp:sp modelId="{144E886B-259F-42CF-BB15-C7A16DA057D7}">
      <dsp:nvSpPr>
        <dsp:cNvPr id="0" name=""/>
        <dsp:cNvSpPr/>
      </dsp:nvSpPr>
      <dsp:spPr>
        <a:xfrm>
          <a:off x="4898684" y="519174"/>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BF0F7E-749C-4D3A-907C-DC9A5AB336B6}">
      <dsp:nvSpPr>
        <dsp:cNvPr id="0" name=""/>
        <dsp:cNvSpPr/>
      </dsp:nvSpPr>
      <dsp:spPr>
        <a:xfrm>
          <a:off x="5132684" y="753174"/>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CAE1AFB-1220-461D-B2A8-8C97ACF44E31}">
      <dsp:nvSpPr>
        <dsp:cNvPr id="0" name=""/>
        <dsp:cNvSpPr/>
      </dsp:nvSpPr>
      <dsp:spPr>
        <a:xfrm>
          <a:off x="4547684" y="1959174"/>
          <a:ext cx="1800000" cy="925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Adopt Modular Design:</a:t>
          </a:r>
          <a:r>
            <a:rPr lang="en-US" sz="1100" kern="1200"/>
            <a:t> Organize code into functions or classes for better readability and reusability.</a:t>
          </a:r>
        </a:p>
      </dsp:txBody>
      <dsp:txXfrm>
        <a:off x="4547684" y="1959174"/>
        <a:ext cx="1800000" cy="925927"/>
      </dsp:txXfrm>
    </dsp:sp>
    <dsp:sp modelId="{CE04512E-83B9-4BD0-B0E4-508E223F0B61}">
      <dsp:nvSpPr>
        <dsp:cNvPr id="0" name=""/>
        <dsp:cNvSpPr/>
      </dsp:nvSpPr>
      <dsp:spPr>
        <a:xfrm>
          <a:off x="7013685" y="519174"/>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C38C3F-75A8-4647-A4DD-7BDB4AFCF112}">
      <dsp:nvSpPr>
        <dsp:cNvPr id="0" name=""/>
        <dsp:cNvSpPr/>
      </dsp:nvSpPr>
      <dsp:spPr>
        <a:xfrm>
          <a:off x="7247685" y="753174"/>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4467730-4650-4D9C-9E88-C9B9AB55934F}">
      <dsp:nvSpPr>
        <dsp:cNvPr id="0" name=""/>
        <dsp:cNvSpPr/>
      </dsp:nvSpPr>
      <dsp:spPr>
        <a:xfrm>
          <a:off x="6662684" y="1959174"/>
          <a:ext cx="1800000" cy="925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Incorporate Logging:</a:t>
          </a:r>
          <a:r>
            <a:rPr lang="en-US" sz="1100" kern="1200"/>
            <a:t> Use the “logging” module to track operations and debug issues effectively.</a:t>
          </a:r>
        </a:p>
      </dsp:txBody>
      <dsp:txXfrm>
        <a:off x="6662684" y="1959174"/>
        <a:ext cx="1800000" cy="925927"/>
      </dsp:txXfrm>
    </dsp:sp>
    <dsp:sp modelId="{8A2BD637-F970-4625-BA56-339D9CE8FFB3}">
      <dsp:nvSpPr>
        <dsp:cNvPr id="0" name=""/>
        <dsp:cNvSpPr/>
      </dsp:nvSpPr>
      <dsp:spPr>
        <a:xfrm>
          <a:off x="9128685" y="519174"/>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A6F35-B3FF-4814-B54A-48C55F42DD49}">
      <dsp:nvSpPr>
        <dsp:cNvPr id="0" name=""/>
        <dsp:cNvSpPr/>
      </dsp:nvSpPr>
      <dsp:spPr>
        <a:xfrm>
          <a:off x="9362684" y="753174"/>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B637B3F-06F4-456C-9038-4F82B0CB8B02}">
      <dsp:nvSpPr>
        <dsp:cNvPr id="0" name=""/>
        <dsp:cNvSpPr/>
      </dsp:nvSpPr>
      <dsp:spPr>
        <a:xfrm>
          <a:off x="8777685" y="1959174"/>
          <a:ext cx="1800000" cy="925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Test Thoroughly:</a:t>
          </a:r>
          <a:r>
            <a:rPr lang="en-US" sz="1100" kern="1200"/>
            <a:t> Ensure scripts handle edge cases, such as duplicate filenames or unsupported file types.</a:t>
          </a:r>
        </a:p>
      </dsp:txBody>
      <dsp:txXfrm>
        <a:off x="8777685" y="1959174"/>
        <a:ext cx="1800000" cy="9259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99364F-39BA-4D7F-BC0D-0C869440FB2D}">
      <dsp:nvSpPr>
        <dsp:cNvPr id="0" name=""/>
        <dsp:cNvSpPr/>
      </dsp:nvSpPr>
      <dsp:spPr>
        <a:xfrm>
          <a:off x="740369" y="651654"/>
          <a:ext cx="1065807" cy="10658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38D4A63-059F-46F8-8C8A-A8D9245BD7F7}">
      <dsp:nvSpPr>
        <dsp:cNvPr id="0" name=""/>
        <dsp:cNvSpPr/>
      </dsp:nvSpPr>
      <dsp:spPr>
        <a:xfrm>
          <a:off x="89042" y="20326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a:t>•	Sorting by Size: Makes it easy to identify large files or folders.	</a:t>
          </a:r>
          <a:endParaRPr lang="en-US" sz="1200" kern="1200"/>
        </a:p>
      </dsp:txBody>
      <dsp:txXfrm>
        <a:off x="89042" y="2032622"/>
        <a:ext cx="2368460" cy="720000"/>
      </dsp:txXfrm>
    </dsp:sp>
    <dsp:sp modelId="{342CF6E8-3B51-4506-BFC3-EF70A3879DC3}">
      <dsp:nvSpPr>
        <dsp:cNvPr id="0" name=""/>
        <dsp:cNvSpPr/>
      </dsp:nvSpPr>
      <dsp:spPr>
        <a:xfrm>
          <a:off x="3523310" y="651654"/>
          <a:ext cx="1065807" cy="10658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EB47BAA-93C0-49F9-B820-6484B9974C2D}">
      <dsp:nvSpPr>
        <dsp:cNvPr id="0" name=""/>
        <dsp:cNvSpPr/>
      </dsp:nvSpPr>
      <dsp:spPr>
        <a:xfrm>
          <a:off x="2871984" y="20326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a:t>•	Interactive Navigation: Allows users to navigate through subdirectories dynamically.	</a:t>
          </a:r>
          <a:endParaRPr lang="en-US" sz="1200" kern="1200"/>
        </a:p>
      </dsp:txBody>
      <dsp:txXfrm>
        <a:off x="2871984" y="2032622"/>
        <a:ext cx="2368460" cy="720000"/>
      </dsp:txXfrm>
    </dsp:sp>
    <dsp:sp modelId="{3626FFE0-D745-42A2-A7B7-132787EBA2B0}">
      <dsp:nvSpPr>
        <dsp:cNvPr id="0" name=""/>
        <dsp:cNvSpPr/>
      </dsp:nvSpPr>
      <dsp:spPr>
        <a:xfrm>
          <a:off x="6306251" y="651654"/>
          <a:ext cx="1065807" cy="10658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5631B0E-5395-4D72-B988-345DFDDDFA86}">
      <dsp:nvSpPr>
        <dsp:cNvPr id="0" name=""/>
        <dsp:cNvSpPr/>
      </dsp:nvSpPr>
      <dsp:spPr>
        <a:xfrm>
          <a:off x="5654925" y="20326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a:t>•	Deletion Functionality: Simplifies directory cleanup by enabling file and folder deletions.</a:t>
          </a:r>
          <a:endParaRPr lang="en-US" sz="1200" kern="1200"/>
        </a:p>
      </dsp:txBody>
      <dsp:txXfrm>
        <a:off x="5654925" y="2032622"/>
        <a:ext cx="2368460" cy="720000"/>
      </dsp:txXfrm>
    </dsp:sp>
    <dsp:sp modelId="{6FA164E1-4614-4623-B576-DA81E31DFBCF}">
      <dsp:nvSpPr>
        <dsp:cNvPr id="0" name=""/>
        <dsp:cNvSpPr/>
      </dsp:nvSpPr>
      <dsp:spPr>
        <a:xfrm>
          <a:off x="9089193" y="651654"/>
          <a:ext cx="1065807" cy="10658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D57901-8D06-47A3-BC0C-22C1D7CEDFF8}">
      <dsp:nvSpPr>
        <dsp:cNvPr id="0" name=""/>
        <dsp:cNvSpPr/>
      </dsp:nvSpPr>
      <dsp:spPr>
        <a:xfrm>
          <a:off x="8437866" y="20326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a:t>•	Error Handling: Ensures the program doesn’t crash when encountering invalid inputs or paths</a:t>
          </a:r>
          <a:endParaRPr lang="en-US" sz="1200" kern="1200"/>
        </a:p>
      </dsp:txBody>
      <dsp:txXfrm>
        <a:off x="8437866" y="2032622"/>
        <a:ext cx="236846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BAB98-750F-4563-8D8E-D0717A5409A3}">
      <dsp:nvSpPr>
        <dsp:cNvPr id="0" name=""/>
        <dsp:cNvSpPr/>
      </dsp:nvSpPr>
      <dsp:spPr>
        <a:xfrm>
          <a:off x="0" y="0"/>
          <a:ext cx="3404803" cy="3404277"/>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5452" tIns="330200" rIns="265452" bIns="330200" numCol="1" spcCol="1270" anchor="t" anchorCtr="0">
          <a:noAutofit/>
        </a:bodyPr>
        <a:lstStyle/>
        <a:p>
          <a:pPr marL="0" lvl="0" indent="0" algn="l" defTabSz="800100">
            <a:lnSpc>
              <a:spcPct val="90000"/>
            </a:lnSpc>
            <a:spcBef>
              <a:spcPct val="0"/>
            </a:spcBef>
            <a:spcAft>
              <a:spcPct val="35000"/>
            </a:spcAft>
            <a:buNone/>
          </a:pPr>
          <a:r>
            <a:rPr lang="en-US" sz="1800" b="0" i="0" kern="1200"/>
            <a:t>No Confirmation for Deletion: Files or folders are deleted immediately without prompting for confirmation.	</a:t>
          </a:r>
          <a:endParaRPr lang="en-US" sz="1800" kern="1200"/>
        </a:p>
      </dsp:txBody>
      <dsp:txXfrm>
        <a:off x="0" y="1293625"/>
        <a:ext cx="3404803" cy="2042566"/>
      </dsp:txXfrm>
    </dsp:sp>
    <dsp:sp modelId="{79B2C470-E161-4AD5-B9BC-834905D6DCC0}">
      <dsp:nvSpPr>
        <dsp:cNvPr id="0" name=""/>
        <dsp:cNvSpPr/>
      </dsp:nvSpPr>
      <dsp:spPr>
        <a:xfrm>
          <a:off x="1191760" y="340427"/>
          <a:ext cx="1021283" cy="1021283"/>
        </a:xfrm>
        <a:prstGeom prst="ellips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623" tIns="12700" rIns="7962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341323" y="489990"/>
        <a:ext cx="722157" cy="722157"/>
      </dsp:txXfrm>
    </dsp:sp>
    <dsp:sp modelId="{D8534CE2-2027-466C-8237-EF53A5FDC1A7}">
      <dsp:nvSpPr>
        <dsp:cNvPr id="0" name=""/>
        <dsp:cNvSpPr/>
      </dsp:nvSpPr>
      <dsp:spPr>
        <a:xfrm>
          <a:off x="0" y="3404205"/>
          <a:ext cx="3404803" cy="72"/>
        </a:xfrm>
        <a:prstGeom prst="rect">
          <a:avLst/>
        </a:prstGeom>
        <a:solidFill>
          <a:schemeClr val="accent5">
            <a:hueOff val="1247448"/>
            <a:satOff val="-803"/>
            <a:lumOff val="549"/>
            <a:alphaOff val="0"/>
          </a:schemeClr>
        </a:solidFill>
        <a:ln w="19050" cap="rnd" cmpd="sng" algn="ctr">
          <a:solidFill>
            <a:schemeClr val="accent5">
              <a:hueOff val="1247448"/>
              <a:satOff val="-803"/>
              <a:lumOff val="54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DF3E8A-6745-4BB2-BFA0-8B9D5EA4DF46}">
      <dsp:nvSpPr>
        <dsp:cNvPr id="0" name=""/>
        <dsp:cNvSpPr/>
      </dsp:nvSpPr>
      <dsp:spPr>
        <a:xfrm>
          <a:off x="3745283" y="0"/>
          <a:ext cx="3404803" cy="3404277"/>
        </a:xfrm>
        <a:prstGeom prst="rect">
          <a:avLst/>
        </a:prstGeom>
        <a:solidFill>
          <a:schemeClr val="accent5">
            <a:tint val="40000"/>
            <a:alpha val="90000"/>
            <a:hueOff val="3014507"/>
            <a:satOff val="29"/>
            <a:lumOff val="232"/>
            <a:alphaOff val="0"/>
          </a:schemeClr>
        </a:solidFill>
        <a:ln w="19050" cap="rnd" cmpd="sng" algn="ctr">
          <a:solidFill>
            <a:schemeClr val="accent5">
              <a:tint val="40000"/>
              <a:alpha val="90000"/>
              <a:hueOff val="3014507"/>
              <a:satOff val="29"/>
              <a:lumOff val="23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5452" tIns="330200" rIns="265452" bIns="330200" numCol="1" spcCol="1270" anchor="t" anchorCtr="0">
          <a:noAutofit/>
        </a:bodyPr>
        <a:lstStyle/>
        <a:p>
          <a:pPr marL="0" lvl="0" indent="0" algn="l" defTabSz="800100">
            <a:lnSpc>
              <a:spcPct val="90000"/>
            </a:lnSpc>
            <a:spcBef>
              <a:spcPct val="0"/>
            </a:spcBef>
            <a:spcAft>
              <a:spcPct val="35000"/>
            </a:spcAft>
            <a:buNone/>
          </a:pPr>
          <a:r>
            <a:rPr lang="en-US" sz="1800" b="0" i="0" kern="1200"/>
            <a:t>2. No Undo Feature: Deletions are permanent, with no way to recover removed items.	</a:t>
          </a:r>
          <a:endParaRPr lang="en-US" sz="1800" kern="1200"/>
        </a:p>
      </dsp:txBody>
      <dsp:txXfrm>
        <a:off x="3745283" y="1293625"/>
        <a:ext cx="3404803" cy="2042566"/>
      </dsp:txXfrm>
    </dsp:sp>
    <dsp:sp modelId="{4FCB2511-EAF3-4E6C-8684-134ABDE933AE}">
      <dsp:nvSpPr>
        <dsp:cNvPr id="0" name=""/>
        <dsp:cNvSpPr/>
      </dsp:nvSpPr>
      <dsp:spPr>
        <a:xfrm>
          <a:off x="4937043" y="340427"/>
          <a:ext cx="1021283" cy="1021283"/>
        </a:xfrm>
        <a:prstGeom prst="ellipse">
          <a:avLst/>
        </a:prstGeom>
        <a:solidFill>
          <a:schemeClr val="accent5">
            <a:hueOff val="2494895"/>
            <a:satOff val="-1605"/>
            <a:lumOff val="1098"/>
            <a:alphaOff val="0"/>
          </a:schemeClr>
        </a:solidFill>
        <a:ln w="19050" cap="rnd" cmpd="sng" algn="ctr">
          <a:solidFill>
            <a:schemeClr val="accent5">
              <a:hueOff val="2494895"/>
              <a:satOff val="-1605"/>
              <a:lumOff val="10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623" tIns="12700" rIns="7962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5086606" y="489990"/>
        <a:ext cx="722157" cy="722157"/>
      </dsp:txXfrm>
    </dsp:sp>
    <dsp:sp modelId="{5612D79F-6C54-448D-BD33-3246C6D7FBE3}">
      <dsp:nvSpPr>
        <dsp:cNvPr id="0" name=""/>
        <dsp:cNvSpPr/>
      </dsp:nvSpPr>
      <dsp:spPr>
        <a:xfrm>
          <a:off x="3745283" y="3404205"/>
          <a:ext cx="3404803" cy="72"/>
        </a:xfrm>
        <a:prstGeom prst="rect">
          <a:avLst/>
        </a:prstGeom>
        <a:solidFill>
          <a:schemeClr val="accent5">
            <a:hueOff val="3742343"/>
            <a:satOff val="-2408"/>
            <a:lumOff val="1646"/>
            <a:alphaOff val="0"/>
          </a:schemeClr>
        </a:solidFill>
        <a:ln w="19050" cap="rnd" cmpd="sng" algn="ctr">
          <a:solidFill>
            <a:schemeClr val="accent5">
              <a:hueOff val="3742343"/>
              <a:satOff val="-2408"/>
              <a:lumOff val="16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35AE20-686A-40B2-92CA-F39F5B5C1231}">
      <dsp:nvSpPr>
        <dsp:cNvPr id="0" name=""/>
        <dsp:cNvSpPr/>
      </dsp:nvSpPr>
      <dsp:spPr>
        <a:xfrm>
          <a:off x="7490566" y="0"/>
          <a:ext cx="3404803" cy="3404277"/>
        </a:xfrm>
        <a:prstGeom prst="rect">
          <a:avLst/>
        </a:prstGeom>
        <a:solidFill>
          <a:schemeClr val="accent5">
            <a:tint val="40000"/>
            <a:alpha val="90000"/>
            <a:hueOff val="6029015"/>
            <a:satOff val="58"/>
            <a:lumOff val="463"/>
            <a:alphaOff val="0"/>
          </a:schemeClr>
        </a:solidFill>
        <a:ln w="19050" cap="rnd" cmpd="sng" algn="ctr">
          <a:solidFill>
            <a:schemeClr val="accent5">
              <a:tint val="40000"/>
              <a:alpha val="90000"/>
              <a:hueOff val="6029015"/>
              <a:satOff val="58"/>
              <a:lumOff val="4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5452" tIns="330200" rIns="265452" bIns="330200" numCol="1" spcCol="1270" anchor="t" anchorCtr="0">
          <a:noAutofit/>
        </a:bodyPr>
        <a:lstStyle/>
        <a:p>
          <a:pPr marL="0" lvl="0" indent="0" algn="l" defTabSz="800100">
            <a:lnSpc>
              <a:spcPct val="90000"/>
            </a:lnSpc>
            <a:spcBef>
              <a:spcPct val="0"/>
            </a:spcBef>
            <a:spcAft>
              <a:spcPct val="35000"/>
            </a:spcAft>
            <a:buNone/>
          </a:pPr>
          <a:r>
            <a:rPr lang="en-US" sz="1800" b="0" i="0" kern="1200"/>
            <a:t>3. Performance: Sorting file sizes can be slow for directories with a large number of files.</a:t>
          </a:r>
          <a:endParaRPr lang="en-US" sz="1800" kern="1200"/>
        </a:p>
      </dsp:txBody>
      <dsp:txXfrm>
        <a:off x="7490566" y="1293625"/>
        <a:ext cx="3404803" cy="2042566"/>
      </dsp:txXfrm>
    </dsp:sp>
    <dsp:sp modelId="{7BB3C4E0-D1F5-48C0-94D6-CBC99D3E1260}">
      <dsp:nvSpPr>
        <dsp:cNvPr id="0" name=""/>
        <dsp:cNvSpPr/>
      </dsp:nvSpPr>
      <dsp:spPr>
        <a:xfrm>
          <a:off x="8682326" y="340427"/>
          <a:ext cx="1021283" cy="1021283"/>
        </a:xfrm>
        <a:prstGeom prst="ellipse">
          <a:avLst/>
        </a:prstGeom>
        <a:solidFill>
          <a:schemeClr val="accent5">
            <a:hueOff val="4989790"/>
            <a:satOff val="-3210"/>
            <a:lumOff val="2195"/>
            <a:alphaOff val="0"/>
          </a:schemeClr>
        </a:solidFill>
        <a:ln w="19050" cap="rnd" cmpd="sng" algn="ctr">
          <a:solidFill>
            <a:schemeClr val="accent5">
              <a:hueOff val="4989790"/>
              <a:satOff val="-3210"/>
              <a:lumOff val="21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623" tIns="12700" rIns="79623"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831889" y="489990"/>
        <a:ext cx="722157" cy="722157"/>
      </dsp:txXfrm>
    </dsp:sp>
    <dsp:sp modelId="{9357B490-B02C-4046-AE9D-C3BC3023BCFB}">
      <dsp:nvSpPr>
        <dsp:cNvPr id="0" name=""/>
        <dsp:cNvSpPr/>
      </dsp:nvSpPr>
      <dsp:spPr>
        <a:xfrm>
          <a:off x="7490566" y="3404205"/>
          <a:ext cx="3404803" cy="72"/>
        </a:xfrm>
        <a:prstGeom prst="rect">
          <a:avLst/>
        </a:prstGeom>
        <a:solidFill>
          <a:schemeClr val="accent5">
            <a:hueOff val="6237238"/>
            <a:satOff val="-4013"/>
            <a:lumOff val="2744"/>
            <a:alphaOff val="0"/>
          </a:schemeClr>
        </a:solidFill>
        <a:ln w="19050" cap="rnd" cmpd="sng" algn="ctr">
          <a:solidFill>
            <a:schemeClr val="accent5">
              <a:hueOff val="6237238"/>
              <a:satOff val="-4013"/>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7A7E71-9A94-4328-9412-EE9CCB979A96}" type="datetimeFigureOut">
              <a:rPr lang="en-US" smtClean="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8DF96D-4B8E-4A8D-990B-E88839EFE8A9}" type="slidenum">
              <a:rPr lang="en-US" smtClean="0"/>
              <a:t>‹#›</a:t>
            </a:fld>
            <a:endParaRPr lang="en-US" dirty="0"/>
          </a:p>
        </p:txBody>
      </p:sp>
    </p:spTree>
    <p:extLst>
      <p:ext uri="{BB962C8B-B14F-4D97-AF65-F5344CB8AC3E}">
        <p14:creationId xmlns:p14="http://schemas.microsoft.com/office/powerpoint/2010/main" val="3005120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7A7E71-9A94-4328-9412-EE9CCB979A96}" type="datetimeFigureOut">
              <a:rPr lang="en-US" smtClean="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8DF96D-4B8E-4A8D-990B-E88839EFE8A9}" type="slidenum">
              <a:rPr lang="en-US" smtClean="0"/>
              <a:t>‹#›</a:t>
            </a:fld>
            <a:endParaRPr lang="en-US" dirty="0"/>
          </a:p>
        </p:txBody>
      </p:sp>
    </p:spTree>
    <p:extLst>
      <p:ext uri="{BB962C8B-B14F-4D97-AF65-F5344CB8AC3E}">
        <p14:creationId xmlns:p14="http://schemas.microsoft.com/office/powerpoint/2010/main" val="3755348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27A7E71-9A94-4328-9412-EE9CCB979A96}" type="datetimeFigureOut">
              <a:rPr lang="en-US" smtClean="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8DF96D-4B8E-4A8D-990B-E88839EFE8A9}" type="slidenum">
              <a:rPr lang="en-US" smtClean="0"/>
              <a:t>‹#›</a:t>
            </a:fld>
            <a:endParaRPr lang="en-US" dirty="0"/>
          </a:p>
        </p:txBody>
      </p:sp>
    </p:spTree>
    <p:extLst>
      <p:ext uri="{BB962C8B-B14F-4D97-AF65-F5344CB8AC3E}">
        <p14:creationId xmlns:p14="http://schemas.microsoft.com/office/powerpoint/2010/main" val="291384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27A7E71-9A94-4328-9412-EE9CCB979A96}" type="datetimeFigureOut">
              <a:rPr lang="en-US" smtClean="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8DF96D-4B8E-4A8D-990B-E88839EFE8A9}"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07183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7A7E71-9A94-4328-9412-EE9CCB979A96}" type="datetimeFigureOut">
              <a:rPr lang="en-US" smtClean="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8DF96D-4B8E-4A8D-990B-E88839EFE8A9}" type="slidenum">
              <a:rPr lang="en-US" smtClean="0"/>
              <a:t>‹#›</a:t>
            </a:fld>
            <a:endParaRPr lang="en-US" dirty="0"/>
          </a:p>
        </p:txBody>
      </p:sp>
    </p:spTree>
    <p:extLst>
      <p:ext uri="{BB962C8B-B14F-4D97-AF65-F5344CB8AC3E}">
        <p14:creationId xmlns:p14="http://schemas.microsoft.com/office/powerpoint/2010/main" val="2920111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27A7E71-9A94-4328-9412-EE9CCB979A96}" type="datetimeFigureOut">
              <a:rPr lang="en-US" smtClean="0"/>
              <a:t>12/29/2024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8DF96D-4B8E-4A8D-990B-E88839EFE8A9}" type="slidenum">
              <a:rPr lang="en-US" smtClean="0"/>
              <a:t>‹#›</a:t>
            </a:fld>
            <a:endParaRPr lang="en-US" dirty="0"/>
          </a:p>
        </p:txBody>
      </p:sp>
    </p:spTree>
    <p:extLst>
      <p:ext uri="{BB962C8B-B14F-4D97-AF65-F5344CB8AC3E}">
        <p14:creationId xmlns:p14="http://schemas.microsoft.com/office/powerpoint/2010/main" val="3192348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27A7E71-9A94-4328-9412-EE9CCB979A96}" type="datetimeFigureOut">
              <a:rPr lang="en-US" smtClean="0"/>
              <a:t>12/29/2024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8DF96D-4B8E-4A8D-990B-E88839EFE8A9}" type="slidenum">
              <a:rPr lang="en-US" smtClean="0"/>
              <a:t>‹#›</a:t>
            </a:fld>
            <a:endParaRPr lang="en-US" dirty="0"/>
          </a:p>
        </p:txBody>
      </p:sp>
    </p:spTree>
    <p:extLst>
      <p:ext uri="{BB962C8B-B14F-4D97-AF65-F5344CB8AC3E}">
        <p14:creationId xmlns:p14="http://schemas.microsoft.com/office/powerpoint/2010/main" val="1281730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7A7E71-9A94-4328-9412-EE9CCB979A96}" type="datetimeFigureOut">
              <a:rPr lang="en-US" smtClean="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8DF96D-4B8E-4A8D-990B-E88839EFE8A9}" type="slidenum">
              <a:rPr lang="en-US" smtClean="0"/>
              <a:t>‹#›</a:t>
            </a:fld>
            <a:endParaRPr lang="en-US" dirty="0"/>
          </a:p>
        </p:txBody>
      </p:sp>
    </p:spTree>
    <p:extLst>
      <p:ext uri="{BB962C8B-B14F-4D97-AF65-F5344CB8AC3E}">
        <p14:creationId xmlns:p14="http://schemas.microsoft.com/office/powerpoint/2010/main" val="2291485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7A7E71-9A94-4328-9412-EE9CCB979A96}" type="datetimeFigureOut">
              <a:rPr lang="en-US" smtClean="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8DF96D-4B8E-4A8D-990B-E88839EFE8A9}" type="slidenum">
              <a:rPr lang="en-US" smtClean="0"/>
              <a:t>‹#›</a:t>
            </a:fld>
            <a:endParaRPr lang="en-US" dirty="0"/>
          </a:p>
        </p:txBody>
      </p:sp>
    </p:spTree>
    <p:extLst>
      <p:ext uri="{BB962C8B-B14F-4D97-AF65-F5344CB8AC3E}">
        <p14:creationId xmlns:p14="http://schemas.microsoft.com/office/powerpoint/2010/main" val="54243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27A7E71-9A94-4328-9412-EE9CCB979A96}" type="datetimeFigureOut">
              <a:rPr lang="en-US" smtClean="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8DF96D-4B8E-4A8D-990B-E88839EFE8A9}" type="slidenum">
              <a:rPr lang="en-US" smtClean="0"/>
              <a:t>‹#›</a:t>
            </a:fld>
            <a:endParaRPr lang="en-US" dirty="0"/>
          </a:p>
        </p:txBody>
      </p:sp>
    </p:spTree>
    <p:extLst>
      <p:ext uri="{BB962C8B-B14F-4D97-AF65-F5344CB8AC3E}">
        <p14:creationId xmlns:p14="http://schemas.microsoft.com/office/powerpoint/2010/main" val="1282924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7A7E71-9A94-4328-9412-EE9CCB979A96}" type="datetimeFigureOut">
              <a:rPr lang="en-US" smtClean="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8DF96D-4B8E-4A8D-990B-E88839EFE8A9}" type="slidenum">
              <a:rPr lang="en-US" smtClean="0"/>
              <a:t>‹#›</a:t>
            </a:fld>
            <a:endParaRPr lang="en-US" dirty="0"/>
          </a:p>
        </p:txBody>
      </p:sp>
    </p:spTree>
    <p:extLst>
      <p:ext uri="{BB962C8B-B14F-4D97-AF65-F5344CB8AC3E}">
        <p14:creationId xmlns:p14="http://schemas.microsoft.com/office/powerpoint/2010/main" val="116867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7A7E71-9A94-4328-9412-EE9CCB979A96}" type="datetimeFigureOut">
              <a:rPr lang="en-US" smtClean="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8DF96D-4B8E-4A8D-990B-E88839EFE8A9}" type="slidenum">
              <a:rPr lang="en-US" smtClean="0"/>
              <a:t>‹#›</a:t>
            </a:fld>
            <a:endParaRPr lang="en-US" dirty="0"/>
          </a:p>
        </p:txBody>
      </p:sp>
    </p:spTree>
    <p:extLst>
      <p:ext uri="{BB962C8B-B14F-4D97-AF65-F5344CB8AC3E}">
        <p14:creationId xmlns:p14="http://schemas.microsoft.com/office/powerpoint/2010/main" val="2358821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7A7E71-9A94-4328-9412-EE9CCB979A96}" type="datetimeFigureOut">
              <a:rPr lang="en-US" smtClean="0"/>
              <a:t>12/29/2024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78DF96D-4B8E-4A8D-990B-E88839EFE8A9}" type="slidenum">
              <a:rPr lang="en-US" smtClean="0"/>
              <a:t>‹#›</a:t>
            </a:fld>
            <a:endParaRPr lang="en-US" dirty="0"/>
          </a:p>
        </p:txBody>
      </p:sp>
    </p:spTree>
    <p:extLst>
      <p:ext uri="{BB962C8B-B14F-4D97-AF65-F5344CB8AC3E}">
        <p14:creationId xmlns:p14="http://schemas.microsoft.com/office/powerpoint/2010/main" val="3495523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27A7E71-9A94-4328-9412-EE9CCB979A96}" type="datetimeFigureOut">
              <a:rPr lang="en-US" smtClean="0"/>
              <a:t>12/29/2024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78DF96D-4B8E-4A8D-990B-E88839EFE8A9}" type="slidenum">
              <a:rPr lang="en-US" smtClean="0"/>
              <a:t>‹#›</a:t>
            </a:fld>
            <a:endParaRPr lang="en-US" dirty="0"/>
          </a:p>
        </p:txBody>
      </p:sp>
    </p:spTree>
    <p:extLst>
      <p:ext uri="{BB962C8B-B14F-4D97-AF65-F5344CB8AC3E}">
        <p14:creationId xmlns:p14="http://schemas.microsoft.com/office/powerpoint/2010/main" val="705513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27A7E71-9A94-4328-9412-EE9CCB979A96}" type="datetimeFigureOut">
              <a:rPr lang="en-US" smtClean="0"/>
              <a:t>12/29/2024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78DF96D-4B8E-4A8D-990B-E88839EFE8A9}" type="slidenum">
              <a:rPr lang="en-US" smtClean="0"/>
              <a:t>‹#›</a:t>
            </a:fld>
            <a:endParaRPr lang="en-US" dirty="0"/>
          </a:p>
        </p:txBody>
      </p:sp>
    </p:spTree>
    <p:extLst>
      <p:ext uri="{BB962C8B-B14F-4D97-AF65-F5344CB8AC3E}">
        <p14:creationId xmlns:p14="http://schemas.microsoft.com/office/powerpoint/2010/main" val="765642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27A7E71-9A94-4328-9412-EE9CCB979A96}" type="datetimeFigureOut">
              <a:rPr lang="en-US" smtClean="0"/>
              <a:t>12/29/2024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78DF96D-4B8E-4A8D-990B-E88839EFE8A9}" type="slidenum">
              <a:rPr lang="en-US" smtClean="0"/>
              <a:t>‹#›</a:t>
            </a:fld>
            <a:endParaRPr lang="en-US" dirty="0"/>
          </a:p>
        </p:txBody>
      </p:sp>
    </p:spTree>
    <p:extLst>
      <p:ext uri="{BB962C8B-B14F-4D97-AF65-F5344CB8AC3E}">
        <p14:creationId xmlns:p14="http://schemas.microsoft.com/office/powerpoint/2010/main" val="637886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7A7E71-9A94-4328-9412-EE9CCB979A96}" type="datetimeFigureOut">
              <a:rPr lang="en-US" smtClean="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8DF96D-4B8E-4A8D-990B-E88839EFE8A9}" type="slidenum">
              <a:rPr lang="en-US" smtClean="0"/>
              <a:t>‹#›</a:t>
            </a:fld>
            <a:endParaRPr lang="en-US" dirty="0"/>
          </a:p>
        </p:txBody>
      </p:sp>
    </p:spTree>
    <p:extLst>
      <p:ext uri="{BB962C8B-B14F-4D97-AF65-F5344CB8AC3E}">
        <p14:creationId xmlns:p14="http://schemas.microsoft.com/office/powerpoint/2010/main" val="4065462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27A7E71-9A94-4328-9412-EE9CCB979A96}" type="datetimeFigureOut">
              <a:rPr lang="en-US" smtClean="0"/>
              <a:t>12/29/2024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78DF96D-4B8E-4A8D-990B-E88839EFE8A9}" type="slidenum">
              <a:rPr lang="en-US" smtClean="0"/>
              <a:t>‹#›</a:t>
            </a:fld>
            <a:endParaRPr lang="en-US" dirty="0"/>
          </a:p>
        </p:txBody>
      </p:sp>
    </p:spTree>
    <p:extLst>
      <p:ext uri="{BB962C8B-B14F-4D97-AF65-F5344CB8AC3E}">
        <p14:creationId xmlns:p14="http://schemas.microsoft.com/office/powerpoint/2010/main" val="712112220"/>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3.jp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3139182-3D2E-41F1-7D65-580BA4806241}"/>
              </a:ext>
            </a:extLst>
          </p:cNvPr>
          <p:cNvPicPr>
            <a:picLocks noChangeAspect="1"/>
          </p:cNvPicPr>
          <p:nvPr/>
        </p:nvPicPr>
        <p:blipFill>
          <a:blip r:embed="rId2"/>
          <a:stretch>
            <a:fillRect/>
          </a:stretch>
        </p:blipFill>
        <p:spPr>
          <a:xfrm>
            <a:off x="5354424" y="0"/>
            <a:ext cx="6837575" cy="6858000"/>
          </a:xfrm>
          <a:prstGeom prst="rect">
            <a:avLst/>
          </a:prstGeom>
        </p:spPr>
      </p:pic>
      <p:pic>
        <p:nvPicPr>
          <p:cNvPr id="17" name="Picture 16">
            <a:extLst>
              <a:ext uri="{FF2B5EF4-FFF2-40B4-BE49-F238E27FC236}">
                <a16:creationId xmlns:a16="http://schemas.microsoft.com/office/drawing/2014/main" id="{AE287033-8A09-71B5-1E6C-AC55C5B12F0B}"/>
              </a:ext>
            </a:extLst>
          </p:cNvPr>
          <p:cNvPicPr>
            <a:picLocks noChangeAspect="1"/>
          </p:cNvPicPr>
          <p:nvPr/>
        </p:nvPicPr>
        <p:blipFill>
          <a:blip r:embed="rId3"/>
          <a:stretch>
            <a:fillRect/>
          </a:stretch>
        </p:blipFill>
        <p:spPr>
          <a:xfrm>
            <a:off x="1469134" y="0"/>
            <a:ext cx="1492327" cy="1498677"/>
          </a:xfrm>
          <a:prstGeom prst="rect">
            <a:avLst/>
          </a:prstGeom>
        </p:spPr>
      </p:pic>
      <p:sp>
        <p:nvSpPr>
          <p:cNvPr id="15" name="TextBox 14">
            <a:extLst>
              <a:ext uri="{FF2B5EF4-FFF2-40B4-BE49-F238E27FC236}">
                <a16:creationId xmlns:a16="http://schemas.microsoft.com/office/drawing/2014/main" id="{5D428E23-9931-27A4-1D17-B0FF340CBF3D}"/>
              </a:ext>
            </a:extLst>
          </p:cNvPr>
          <p:cNvSpPr txBox="1"/>
          <p:nvPr/>
        </p:nvSpPr>
        <p:spPr>
          <a:xfrm>
            <a:off x="0" y="749338"/>
            <a:ext cx="5354424" cy="8402300"/>
          </a:xfrm>
          <a:prstGeom prst="rect">
            <a:avLst/>
          </a:prstGeom>
          <a:noFill/>
        </p:spPr>
        <p:txBody>
          <a:bodyPr wrap="square" rtlCol="0">
            <a:spAutoFit/>
          </a:bodyPr>
          <a:lstStyle/>
          <a:p>
            <a:r>
              <a:rPr lang="en-US" dirty="0"/>
              <a:t>              </a:t>
            </a:r>
          </a:p>
          <a:p>
            <a:endParaRPr lang="en-US" dirty="0"/>
          </a:p>
          <a:p>
            <a:r>
              <a:rPr lang="en-US" dirty="0"/>
              <a:t>              </a:t>
            </a:r>
          </a:p>
          <a:p>
            <a:r>
              <a:rPr lang="en-US" dirty="0"/>
              <a:t>               NEAR EAST UNIVERSITY</a:t>
            </a:r>
          </a:p>
          <a:p>
            <a:endParaRPr lang="en-US" dirty="0"/>
          </a:p>
          <a:p>
            <a:endParaRPr lang="en-US" dirty="0"/>
          </a:p>
          <a:p>
            <a:endParaRPr lang="en-US" dirty="0"/>
          </a:p>
          <a:p>
            <a:endParaRPr lang="en-US" dirty="0"/>
          </a:p>
          <a:p>
            <a:r>
              <a:rPr lang="en-US" dirty="0"/>
              <a:t>              </a:t>
            </a:r>
            <a:r>
              <a:rPr lang="en-US" sz="2000" b="1" dirty="0"/>
              <a:t>FILE ORGANIZER PROJECT</a:t>
            </a:r>
          </a:p>
          <a:p>
            <a:endParaRPr lang="en-US" dirty="0"/>
          </a:p>
          <a:p>
            <a:endParaRPr lang="en-US" dirty="0"/>
          </a:p>
          <a:p>
            <a:endParaRPr lang="en-US" dirty="0"/>
          </a:p>
          <a:p>
            <a:endParaRPr lang="en-US" dirty="0"/>
          </a:p>
          <a:p>
            <a:endParaRPr lang="en-US" dirty="0"/>
          </a:p>
          <a:p>
            <a:endParaRPr lang="en-US" dirty="0"/>
          </a:p>
          <a:p>
            <a:r>
              <a:rPr lang="en-US" i="1" dirty="0"/>
              <a:t>PRESENTED BY: </a:t>
            </a:r>
          </a:p>
          <a:p>
            <a:r>
              <a:rPr lang="en-US" b="1" dirty="0"/>
              <a:t>Jedidiah M. </a:t>
            </a:r>
            <a:r>
              <a:rPr lang="en-US" b="1" dirty="0" err="1"/>
              <a:t>Katabana</a:t>
            </a:r>
            <a:r>
              <a:rPr lang="en-US" b="1" dirty="0"/>
              <a:t>: 20233370</a:t>
            </a:r>
          </a:p>
          <a:p>
            <a:r>
              <a:rPr lang="en-US" b="1" dirty="0"/>
              <a:t>Denis K. Anderson: 20234528</a:t>
            </a:r>
          </a:p>
          <a:p>
            <a:r>
              <a:rPr lang="en-US" b="1" dirty="0"/>
              <a:t>Joe C. </a:t>
            </a:r>
            <a:r>
              <a:rPr lang="en-US" b="1" dirty="0" err="1"/>
              <a:t>Mahundi</a:t>
            </a:r>
            <a:r>
              <a:rPr lang="en-US" b="1" dirty="0"/>
              <a:t>: 20235140</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4801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xEl>
                                              <p:pRg st="16" end="16"/>
                                            </p:txEl>
                                          </p:spTgt>
                                        </p:tgtEl>
                                        <p:attrNameLst>
                                          <p:attrName>style.visibility</p:attrName>
                                        </p:attrNameLst>
                                      </p:cBhvr>
                                      <p:to>
                                        <p:strVal val="visible"/>
                                      </p:to>
                                    </p:set>
                                    <p:animEffect transition="in" filter="fade">
                                      <p:cBhvr>
                                        <p:cTn id="13" dur="500"/>
                                        <p:tgtEl>
                                          <p:spTgt spid="15">
                                            <p:txEl>
                                              <p:pRg st="16" end="16"/>
                                            </p:txEl>
                                          </p:spTgt>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5">
                                            <p:txEl>
                                              <p:pRg st="17" end="17"/>
                                            </p:txEl>
                                          </p:spTgt>
                                        </p:tgtEl>
                                        <p:attrNameLst>
                                          <p:attrName>style.visibility</p:attrName>
                                        </p:attrNameLst>
                                      </p:cBhvr>
                                      <p:to>
                                        <p:strVal val="visible"/>
                                      </p:to>
                                    </p:set>
                                    <p:animEffect transition="in" filter="fade">
                                      <p:cBhvr>
                                        <p:cTn id="17" dur="500"/>
                                        <p:tgtEl>
                                          <p:spTgt spid="15">
                                            <p:txEl>
                                              <p:pRg st="17" end="17"/>
                                            </p:txEl>
                                          </p:spTgt>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5">
                                            <p:txEl>
                                              <p:pRg st="18" end="18"/>
                                            </p:txEl>
                                          </p:spTgt>
                                        </p:tgtEl>
                                        <p:attrNameLst>
                                          <p:attrName>style.visibility</p:attrName>
                                        </p:attrNameLst>
                                      </p:cBhvr>
                                      <p:to>
                                        <p:strVal val="visible"/>
                                      </p:to>
                                    </p:set>
                                    <p:animEffect transition="in" filter="fade">
                                      <p:cBhvr>
                                        <p:cTn id="21" dur="500"/>
                                        <p:tgtEl>
                                          <p:spTgt spid="15">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4C1-3A17-3BAA-504D-8B86B9064BA2}"/>
              </a:ext>
            </a:extLst>
          </p:cNvPr>
          <p:cNvSpPr>
            <a:spLocks noGrp="1"/>
          </p:cNvSpPr>
          <p:nvPr>
            <p:ph type="title"/>
          </p:nvPr>
        </p:nvSpPr>
        <p:spPr>
          <a:xfrm>
            <a:off x="646112" y="452718"/>
            <a:ext cx="7131002" cy="801047"/>
          </a:xfrm>
        </p:spPr>
        <p:txBody>
          <a:bodyPr/>
          <a:lstStyle/>
          <a:p>
            <a:r>
              <a:rPr lang="en-US" dirty="0"/>
              <a:t>Overview</a:t>
            </a:r>
          </a:p>
        </p:txBody>
      </p:sp>
      <p:sp>
        <p:nvSpPr>
          <p:cNvPr id="3" name="Content Placeholder 2">
            <a:extLst>
              <a:ext uri="{FF2B5EF4-FFF2-40B4-BE49-F238E27FC236}">
                <a16:creationId xmlns:a16="http://schemas.microsoft.com/office/drawing/2014/main" id="{075CCC44-18F1-C0EA-8FD7-7F5CC3622F8B}"/>
              </a:ext>
            </a:extLst>
          </p:cNvPr>
          <p:cNvSpPr>
            <a:spLocks noGrp="1"/>
          </p:cNvSpPr>
          <p:nvPr>
            <p:ph idx="1"/>
          </p:nvPr>
        </p:nvSpPr>
        <p:spPr/>
        <p:txBody>
          <a:bodyPr>
            <a:normAutofit/>
          </a:bodyPr>
          <a:lstStyle/>
          <a:p>
            <a:pPr marL="0" indent="0">
              <a:buNone/>
            </a:pPr>
            <a:r>
              <a:rPr lang="en-US" dirty="0"/>
              <a:t>This Python script is a directory management tool that allows users to:	1.	View the contents of a directory sorted by size.	</a:t>
            </a:r>
          </a:p>
          <a:p>
            <a:pPr marL="0" indent="0">
              <a:buNone/>
            </a:pPr>
            <a:r>
              <a:rPr lang="en-US" dirty="0"/>
              <a:t>       2.	Navigate directories interactively.	</a:t>
            </a:r>
          </a:p>
          <a:p>
            <a:pPr marL="0" indent="0">
              <a:buNone/>
            </a:pPr>
            <a:r>
              <a:rPr lang="en-US" dirty="0"/>
              <a:t>       3.	Delete files or folders. </a:t>
            </a:r>
          </a:p>
          <a:p>
            <a:pPr marL="0" indent="0">
              <a:buNone/>
            </a:pPr>
            <a:r>
              <a:rPr lang="en-US" dirty="0"/>
              <a:t>It uses the </a:t>
            </a:r>
            <a:r>
              <a:rPr lang="en-US" dirty="0" err="1"/>
              <a:t>os</a:t>
            </a:r>
            <a:r>
              <a:rPr lang="en-US" dirty="0"/>
              <a:t>, </a:t>
            </a:r>
            <a:r>
              <a:rPr lang="en-US" dirty="0" err="1"/>
              <a:t>shutil</a:t>
            </a:r>
            <a:r>
              <a:rPr lang="en-US" dirty="0"/>
              <a:t>, and sys modules for file system operations, directory traversal, and program control.</a:t>
            </a:r>
          </a:p>
          <a:p>
            <a:pPr marL="0" indent="0">
              <a:buNone/>
            </a:pPr>
            <a:endParaRPr lang="en-US" dirty="0"/>
          </a:p>
        </p:txBody>
      </p:sp>
    </p:spTree>
    <p:extLst>
      <p:ext uri="{BB962C8B-B14F-4D97-AF65-F5344CB8AC3E}">
        <p14:creationId xmlns:p14="http://schemas.microsoft.com/office/powerpoint/2010/main" val="139466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4B4F7-1344-4FC6-B12B-55423DEBF3D2}"/>
              </a:ext>
            </a:extLst>
          </p:cNvPr>
          <p:cNvSpPr>
            <a:spLocks noGrp="1"/>
          </p:cNvSpPr>
          <p:nvPr>
            <p:ph type="title"/>
          </p:nvPr>
        </p:nvSpPr>
        <p:spPr>
          <a:xfrm>
            <a:off x="646111" y="0"/>
            <a:ext cx="7649477" cy="867267"/>
          </a:xfrm>
        </p:spPr>
        <p:txBody>
          <a:bodyPr/>
          <a:lstStyle/>
          <a:p>
            <a:r>
              <a:rPr lang="en-US"/>
              <a:t>Function analysis</a:t>
            </a:r>
            <a:endParaRPr lang="en-US" dirty="0"/>
          </a:p>
        </p:txBody>
      </p:sp>
      <p:sp>
        <p:nvSpPr>
          <p:cNvPr id="3" name="Content Placeholder 2">
            <a:extLst>
              <a:ext uri="{FF2B5EF4-FFF2-40B4-BE49-F238E27FC236}">
                <a16:creationId xmlns:a16="http://schemas.microsoft.com/office/drawing/2014/main" id="{EACFD12C-5596-5B11-40B1-879794E72042}"/>
              </a:ext>
            </a:extLst>
          </p:cNvPr>
          <p:cNvSpPr>
            <a:spLocks noGrp="1"/>
          </p:cNvSpPr>
          <p:nvPr>
            <p:ph idx="1"/>
          </p:nvPr>
        </p:nvSpPr>
        <p:spPr>
          <a:xfrm>
            <a:off x="725864" y="1134135"/>
            <a:ext cx="9398524" cy="5745637"/>
          </a:xfrm>
        </p:spPr>
        <p:txBody>
          <a:bodyPr>
            <a:normAutofit fontScale="77500" lnSpcReduction="20000"/>
          </a:bodyPr>
          <a:lstStyle/>
          <a:p>
            <a:pPr marL="0" indent="0">
              <a:buNone/>
            </a:pPr>
            <a:r>
              <a:rPr lang="en-US"/>
              <a:t>	1.	get_folder_contents_sorted_by_size(directory)	</a:t>
            </a:r>
          </a:p>
          <a:p>
            <a:pPr marL="0" indent="0">
              <a:buNone/>
            </a:pPr>
            <a:r>
              <a:rPr lang="en-US"/>
              <a:t>•	Retrieves all items in the given directory and their sizes using os.listdir() and os.path.getsize().</a:t>
            </a:r>
          </a:p>
          <a:p>
            <a:pPr marL="0" indent="0">
              <a:buNone/>
            </a:pPr>
            <a:r>
              <a:rPr lang="en-US"/>
              <a:t>•	Sorts the items by size using sorted() with a lambda function.	</a:t>
            </a:r>
          </a:p>
          <a:p>
            <a:pPr marL="0" indent="0">
              <a:buNone/>
            </a:pPr>
            <a:r>
              <a:rPr lang="en-US"/>
              <a:t>•	Handles errors like invalid paths or access issues with a try-except block.	</a:t>
            </a:r>
          </a:p>
          <a:p>
            <a:pPr marL="457200" indent="-457200">
              <a:buAutoNum type="arabicPeriod" startAt="2"/>
            </a:pPr>
            <a:r>
              <a:rPr lang="en-US"/>
              <a:t>display_items(items)	</a:t>
            </a:r>
          </a:p>
          <a:p>
            <a:pPr marL="0" indent="0">
              <a:buNone/>
            </a:pPr>
            <a:r>
              <a:rPr lang="en-US"/>
              <a:t>•	Loops through the list of items and prints their names and sizes in a user-friendly, numbered format.	</a:t>
            </a:r>
          </a:p>
          <a:p>
            <a:pPr marL="457200" indent="-457200">
              <a:buAutoNum type="arabicPeriod" startAt="3"/>
            </a:pPr>
            <a:r>
              <a:rPr lang="en-US"/>
              <a:t>handle_deletion(path)	</a:t>
            </a:r>
          </a:p>
          <a:p>
            <a:pPr marL="0" indent="0">
              <a:buNone/>
            </a:pPr>
            <a:r>
              <a:rPr lang="en-US"/>
              <a:t>•	Deletes files with os.remove() or folders with shutil.rmtree().	</a:t>
            </a:r>
          </a:p>
          <a:p>
            <a:pPr marL="0" indent="0">
              <a:buNone/>
            </a:pPr>
            <a:r>
              <a:rPr lang="en-US"/>
              <a:t>•	Ensures proper error handling for missing paths or permission issues.	</a:t>
            </a:r>
          </a:p>
          <a:p>
            <a:pPr marL="457200" indent="-457200">
              <a:buAutoNum type="arabicPeriod" startAt="4"/>
            </a:pPr>
            <a:r>
              <a:rPr lang="en-US"/>
              <a:t>explore_folder(folder_path)	</a:t>
            </a:r>
          </a:p>
          <a:p>
            <a:pPr marL="0" indent="0">
              <a:buNone/>
            </a:pPr>
            <a:r>
              <a:rPr lang="en-US"/>
              <a:t>•	Validates the folder path.	</a:t>
            </a:r>
          </a:p>
          <a:p>
            <a:pPr marL="0" indent="0">
              <a:buNone/>
            </a:pPr>
            <a:r>
              <a:rPr lang="en-US"/>
              <a:t>•	Displays contents sorted by size using get_folder_contents_sorted_by_size() and display_items().	</a:t>
            </a:r>
          </a:p>
          <a:p>
            <a:pPr marL="0" indent="0">
              <a:buNone/>
            </a:pPr>
            <a:r>
              <a:rPr lang="en-US"/>
              <a:t>•	Allows users to delete files interactively or return to the parent directory.	</a:t>
            </a:r>
          </a:p>
          <a:p>
            <a:pPr marL="457200" indent="-457200">
              <a:buAutoNum type="arabicPeriod" startAt="5"/>
            </a:pPr>
            <a:r>
              <a:rPr lang="en-US"/>
              <a:t>main()	</a:t>
            </a:r>
          </a:p>
          <a:p>
            <a:pPr marL="0" indent="0">
              <a:buNone/>
            </a:pPr>
            <a:r>
              <a:rPr lang="en-US"/>
              <a:t>•	Serves as the program’s entry point, validating the directory provided by the user.	</a:t>
            </a:r>
          </a:p>
          <a:p>
            <a:pPr marL="0" indent="0">
              <a:buNone/>
            </a:pPr>
            <a:r>
              <a:rPr lang="en-US"/>
              <a:t>•	Provides an interactive loop to explore directories, delete folders, or exit the program.</a:t>
            </a:r>
            <a:endParaRPr lang="en-US" dirty="0"/>
          </a:p>
        </p:txBody>
      </p:sp>
    </p:spTree>
    <p:extLst>
      <p:ext uri="{BB962C8B-B14F-4D97-AF65-F5344CB8AC3E}">
        <p14:creationId xmlns:p14="http://schemas.microsoft.com/office/powerpoint/2010/main" val="1517860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750"/>
                                        <p:tgtEl>
                                          <p:spTgt spid="3">
                                            <p:txEl>
                                              <p:pRg st="1" end="1"/>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750"/>
                                        <p:tgtEl>
                                          <p:spTgt spid="3">
                                            <p:txEl>
                                              <p:pRg st="2" end="2"/>
                                            </p:txEl>
                                          </p:spTgt>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750"/>
                                        <p:tgtEl>
                                          <p:spTgt spid="3">
                                            <p:txEl>
                                              <p:pRg st="3" end="3"/>
                                            </p:txEl>
                                          </p:spTgt>
                                        </p:tgtEl>
                                      </p:cBhvr>
                                    </p:animEffect>
                                  </p:childTnLst>
                                </p:cTn>
                              </p:par>
                            </p:childTnLst>
                          </p:cTn>
                        </p:par>
                        <p:par>
                          <p:cTn id="20" fill="hold">
                            <p:stCondLst>
                              <p:cond delay="3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750"/>
                                        <p:tgtEl>
                                          <p:spTgt spid="3">
                                            <p:txEl>
                                              <p:pRg st="4" end="4"/>
                                            </p:txEl>
                                          </p:spTgt>
                                        </p:tgtEl>
                                      </p:cBhvr>
                                    </p:animEffect>
                                  </p:childTnLst>
                                </p:cTn>
                              </p:par>
                            </p:childTnLst>
                          </p:cTn>
                        </p:par>
                        <p:par>
                          <p:cTn id="24" fill="hold">
                            <p:stCondLst>
                              <p:cond delay="375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750"/>
                                        <p:tgtEl>
                                          <p:spTgt spid="3">
                                            <p:txEl>
                                              <p:pRg st="5" end="5"/>
                                            </p:txEl>
                                          </p:spTgt>
                                        </p:tgtEl>
                                      </p:cBhvr>
                                    </p:animEffect>
                                  </p:childTnLst>
                                </p:cTn>
                              </p:par>
                            </p:childTnLst>
                          </p:cTn>
                        </p:par>
                        <p:par>
                          <p:cTn id="28" fill="hold">
                            <p:stCondLst>
                              <p:cond delay="45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750"/>
                                        <p:tgtEl>
                                          <p:spTgt spid="3">
                                            <p:txEl>
                                              <p:pRg st="6" end="6"/>
                                            </p:txEl>
                                          </p:spTgt>
                                        </p:tgtEl>
                                      </p:cBhvr>
                                    </p:animEffect>
                                  </p:childTnLst>
                                </p:cTn>
                              </p:par>
                            </p:childTnLst>
                          </p:cTn>
                        </p:par>
                        <p:par>
                          <p:cTn id="32" fill="hold">
                            <p:stCondLst>
                              <p:cond delay="5250"/>
                            </p:stCondLst>
                            <p:childTnLst>
                              <p:par>
                                <p:cTn id="33" presetID="10"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750"/>
                                        <p:tgtEl>
                                          <p:spTgt spid="3">
                                            <p:txEl>
                                              <p:pRg st="7" end="7"/>
                                            </p:txEl>
                                          </p:spTgt>
                                        </p:tgtEl>
                                      </p:cBhvr>
                                    </p:animEffect>
                                  </p:childTnLst>
                                </p:cTn>
                              </p:par>
                            </p:childTnLst>
                          </p:cTn>
                        </p:par>
                        <p:par>
                          <p:cTn id="36" fill="hold">
                            <p:stCondLst>
                              <p:cond delay="6000"/>
                            </p:stCondLst>
                            <p:childTnLst>
                              <p:par>
                                <p:cTn id="37" presetID="10" presetClass="entr" presetSubtype="0"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750"/>
                                        <p:tgtEl>
                                          <p:spTgt spid="3">
                                            <p:txEl>
                                              <p:pRg st="8" end="8"/>
                                            </p:txEl>
                                          </p:spTgt>
                                        </p:tgtEl>
                                      </p:cBhvr>
                                    </p:animEffect>
                                  </p:childTnLst>
                                </p:cTn>
                              </p:par>
                            </p:childTnLst>
                          </p:cTn>
                        </p:par>
                        <p:par>
                          <p:cTn id="40" fill="hold">
                            <p:stCondLst>
                              <p:cond delay="6750"/>
                            </p:stCondLst>
                            <p:childTnLst>
                              <p:par>
                                <p:cTn id="41" presetID="10" presetClass="entr" presetSubtype="0"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750"/>
                                        <p:tgtEl>
                                          <p:spTgt spid="3">
                                            <p:txEl>
                                              <p:pRg st="9" end="9"/>
                                            </p:txEl>
                                          </p:spTgt>
                                        </p:tgtEl>
                                      </p:cBhvr>
                                    </p:animEffect>
                                  </p:childTnLst>
                                </p:cTn>
                              </p:par>
                            </p:childTnLst>
                          </p:cTn>
                        </p:par>
                        <p:par>
                          <p:cTn id="44" fill="hold">
                            <p:stCondLst>
                              <p:cond delay="7500"/>
                            </p:stCondLst>
                            <p:childTnLst>
                              <p:par>
                                <p:cTn id="45" presetID="10" presetClass="entr" presetSubtype="0" fill="hold" grpId="0" nodeType="after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750"/>
                                        <p:tgtEl>
                                          <p:spTgt spid="3">
                                            <p:txEl>
                                              <p:pRg st="10" end="10"/>
                                            </p:txEl>
                                          </p:spTgt>
                                        </p:tgtEl>
                                      </p:cBhvr>
                                    </p:animEffect>
                                  </p:childTnLst>
                                </p:cTn>
                              </p:par>
                            </p:childTnLst>
                          </p:cTn>
                        </p:par>
                        <p:par>
                          <p:cTn id="48" fill="hold">
                            <p:stCondLst>
                              <p:cond delay="8250"/>
                            </p:stCondLst>
                            <p:childTnLst>
                              <p:par>
                                <p:cTn id="49" presetID="10" presetClass="entr" presetSubtype="0" fill="hold" grpId="0" nodeType="after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750"/>
                                        <p:tgtEl>
                                          <p:spTgt spid="3">
                                            <p:txEl>
                                              <p:pRg st="11" end="11"/>
                                            </p:txEl>
                                          </p:spTgt>
                                        </p:tgtEl>
                                      </p:cBhvr>
                                    </p:animEffect>
                                  </p:childTnLst>
                                </p:cTn>
                              </p:par>
                            </p:childTnLst>
                          </p:cTn>
                        </p:par>
                        <p:par>
                          <p:cTn id="52" fill="hold">
                            <p:stCondLst>
                              <p:cond delay="9000"/>
                            </p:stCondLst>
                            <p:childTnLst>
                              <p:par>
                                <p:cTn id="53" presetID="10" presetClass="entr" presetSubtype="0" fill="hold" grpId="0" nodeType="after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750"/>
                                        <p:tgtEl>
                                          <p:spTgt spid="3">
                                            <p:txEl>
                                              <p:pRg st="12" end="12"/>
                                            </p:txEl>
                                          </p:spTgt>
                                        </p:tgtEl>
                                      </p:cBhvr>
                                    </p:animEffect>
                                  </p:childTnLst>
                                </p:cTn>
                              </p:par>
                            </p:childTnLst>
                          </p:cTn>
                        </p:par>
                        <p:par>
                          <p:cTn id="56" fill="hold">
                            <p:stCondLst>
                              <p:cond delay="9750"/>
                            </p:stCondLst>
                            <p:childTnLst>
                              <p:par>
                                <p:cTn id="57" presetID="10" presetClass="entr" presetSubtype="0" fill="hold" grpId="0" nodeType="after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Effect transition="in" filter="fade">
                                      <p:cBhvr>
                                        <p:cTn id="59" dur="750"/>
                                        <p:tgtEl>
                                          <p:spTgt spid="3">
                                            <p:txEl>
                                              <p:pRg st="13" end="13"/>
                                            </p:txEl>
                                          </p:spTgt>
                                        </p:tgtEl>
                                      </p:cBhvr>
                                    </p:animEffect>
                                  </p:childTnLst>
                                </p:cTn>
                              </p:par>
                            </p:childTnLst>
                          </p:cTn>
                        </p:par>
                        <p:par>
                          <p:cTn id="60" fill="hold">
                            <p:stCondLst>
                              <p:cond delay="10500"/>
                            </p:stCondLst>
                            <p:childTnLst>
                              <p:par>
                                <p:cTn id="61" presetID="10" presetClass="entr" presetSubtype="0" fill="hold" grpId="0" nodeType="after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animEffect transition="in" filter="fade">
                                      <p:cBhvr>
                                        <p:cTn id="63" dur="750"/>
                                        <p:tgtEl>
                                          <p:spTgt spid="3">
                                            <p:txEl>
                                              <p:pRg st="14" end="14"/>
                                            </p:txEl>
                                          </p:spTgt>
                                        </p:tgtEl>
                                      </p:cBhvr>
                                    </p:animEffect>
                                  </p:childTnLst>
                                </p:cTn>
                              </p:par>
                            </p:childTnLst>
                          </p:cTn>
                        </p:par>
                        <p:par>
                          <p:cTn id="64" fill="hold">
                            <p:stCondLst>
                              <p:cond delay="11250"/>
                            </p:stCondLst>
                            <p:childTnLst>
                              <p:par>
                                <p:cTn id="65" presetID="10" presetClass="entr" presetSubtype="0" fill="hold" grpId="0" nodeType="after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Effect transition="in" filter="fade">
                                      <p:cBhvr>
                                        <p:cTn id="67" dur="75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0C79719-162E-D34C-35E8-29F9E2CBF1B4}"/>
              </a:ext>
            </a:extLst>
          </p:cNvPr>
          <p:cNvSpPr>
            <a:spLocks noGrp="1"/>
          </p:cNvSpPr>
          <p:nvPr>
            <p:ph type="title"/>
          </p:nvPr>
        </p:nvSpPr>
        <p:spPr>
          <a:xfrm>
            <a:off x="648930" y="629267"/>
            <a:ext cx="9252154" cy="1016654"/>
          </a:xfrm>
        </p:spPr>
        <p:txBody>
          <a:bodyPr>
            <a:normAutofit/>
          </a:bodyPr>
          <a:lstStyle/>
          <a:p>
            <a:r>
              <a:rPr lang="en-US">
                <a:solidFill>
                  <a:srgbClr val="EBEBEB"/>
                </a:solidFill>
              </a:rPr>
              <a:t>Key features</a:t>
            </a: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id="{2A417AA9-454E-C579-12AD-FEF5C7863E0B}"/>
              </a:ext>
            </a:extLst>
          </p:cNvPr>
          <p:cNvGraphicFramePr>
            <a:graphicFrameLocks noGrp="1"/>
          </p:cNvGraphicFramePr>
          <p:nvPr>
            <p:ph idx="1"/>
            <p:extLst>
              <p:ext uri="{D42A27DB-BD31-4B8C-83A1-F6EECF244321}">
                <p14:modId xmlns:p14="http://schemas.microsoft.com/office/powerpoint/2010/main" val="2992318780"/>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691738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7A512E1-2CDC-263E-E994-45FF29173EF8}"/>
              </a:ext>
            </a:extLst>
          </p:cNvPr>
          <p:cNvSpPr>
            <a:spLocks noGrp="1"/>
          </p:cNvSpPr>
          <p:nvPr>
            <p:ph type="title"/>
          </p:nvPr>
        </p:nvSpPr>
        <p:spPr>
          <a:xfrm>
            <a:off x="648930" y="629267"/>
            <a:ext cx="9252154" cy="1016654"/>
          </a:xfrm>
        </p:spPr>
        <p:txBody>
          <a:bodyPr>
            <a:normAutofit/>
          </a:bodyPr>
          <a:lstStyle/>
          <a:p>
            <a:r>
              <a:rPr lang="en-US">
                <a:solidFill>
                  <a:srgbClr val="EBEBEB"/>
                </a:solidFill>
              </a:rPr>
              <a:t>Limitations</a:t>
            </a:r>
          </a:p>
        </p:txBody>
      </p:sp>
      <p:sp>
        <p:nvSpPr>
          <p:cNvPr id="13" name="Rectangle 12">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Freeform: Shape 14">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id="{EBE04F51-58E2-BCF3-5436-0240FD8FA7FB}"/>
              </a:ext>
            </a:extLst>
          </p:cNvPr>
          <p:cNvGraphicFramePr>
            <a:graphicFrameLocks noGrp="1"/>
          </p:cNvGraphicFramePr>
          <p:nvPr>
            <p:ph idx="1"/>
            <p:extLst>
              <p:ext uri="{D42A27DB-BD31-4B8C-83A1-F6EECF244321}">
                <p14:modId xmlns:p14="http://schemas.microsoft.com/office/powerpoint/2010/main" val="312147602"/>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128646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92C018B-0EF4-144A-A548-12885BDEACC0}"/>
              </a:ext>
            </a:extLst>
          </p:cNvPr>
          <p:cNvSpPr>
            <a:spLocks noGrp="1"/>
          </p:cNvSpPr>
          <p:nvPr>
            <p:ph type="title"/>
          </p:nvPr>
        </p:nvSpPr>
        <p:spPr>
          <a:xfrm>
            <a:off x="653143" y="1645920"/>
            <a:ext cx="3522879" cy="4470821"/>
          </a:xfrm>
        </p:spPr>
        <p:txBody>
          <a:bodyPr>
            <a:normAutofit/>
          </a:bodyPr>
          <a:lstStyle/>
          <a:p>
            <a:pPr algn="r"/>
            <a:r>
              <a:rPr lang="en-US">
                <a:solidFill>
                  <a:schemeClr val="bg2"/>
                </a:solidFill>
              </a:rPr>
              <a:t>Conclusion</a:t>
            </a:r>
          </a:p>
        </p:txBody>
      </p:sp>
      <p:sp>
        <p:nvSpPr>
          <p:cNvPr id="3" name="Content Placeholder 2">
            <a:extLst>
              <a:ext uri="{FF2B5EF4-FFF2-40B4-BE49-F238E27FC236}">
                <a16:creationId xmlns:a16="http://schemas.microsoft.com/office/drawing/2014/main" id="{E150F1A5-97B7-981D-91FA-2C871A1C781F}"/>
              </a:ext>
            </a:extLst>
          </p:cNvPr>
          <p:cNvSpPr>
            <a:spLocks noGrp="1"/>
          </p:cNvSpPr>
          <p:nvPr>
            <p:ph idx="1"/>
          </p:nvPr>
        </p:nvSpPr>
        <p:spPr>
          <a:xfrm>
            <a:off x="5204109" y="1645920"/>
            <a:ext cx="6269434" cy="4470821"/>
          </a:xfrm>
        </p:spPr>
        <p:txBody>
          <a:bodyPr>
            <a:normAutofit/>
          </a:bodyPr>
          <a:lstStyle/>
          <a:p>
            <a:r>
              <a:rPr lang="en-US" dirty="0"/>
              <a:t>This script is a robust and user-friendly directory management tool. It is suitable for users looking to clean up and organize their file systems. However, adding features like deletion confirmation, undo functionality, and filtering options would enhance its usability and safety.</a:t>
            </a:r>
          </a:p>
        </p:txBody>
      </p:sp>
    </p:spTree>
    <p:extLst>
      <p:ext uri="{BB962C8B-B14F-4D97-AF65-F5344CB8AC3E}">
        <p14:creationId xmlns:p14="http://schemas.microsoft.com/office/powerpoint/2010/main" val="264574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870B5B-8C49-320F-5E8D-F1F4EC0F4968}"/>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b="0" i="0" kern="1200">
                <a:solidFill>
                  <a:srgbClr val="EBEBEB"/>
                </a:solidFill>
                <a:latin typeface="+mj-lt"/>
                <a:ea typeface="+mj-ea"/>
                <a:cs typeface="+mj-cs"/>
              </a:rPr>
              <a:t>Introduction</a:t>
            </a:r>
          </a:p>
        </p:txBody>
      </p:sp>
      <p:sp>
        <p:nvSpPr>
          <p:cNvPr id="2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16" name="Picture 15">
            <a:extLst>
              <a:ext uri="{FF2B5EF4-FFF2-40B4-BE49-F238E27FC236}">
                <a16:creationId xmlns:a16="http://schemas.microsoft.com/office/drawing/2014/main" id="{7313C425-F486-78C6-8F2C-FE506B4672F2}"/>
              </a:ext>
            </a:extLst>
          </p:cNvPr>
          <p:cNvPicPr>
            <a:picLocks noChangeAspect="1"/>
          </p:cNvPicPr>
          <p:nvPr/>
        </p:nvPicPr>
        <p:blipFill>
          <a:blip r:embed="rId2"/>
          <a:stretch>
            <a:fillRect/>
          </a:stretch>
        </p:blipFill>
        <p:spPr>
          <a:xfrm>
            <a:off x="6093992" y="1771938"/>
            <a:ext cx="5449889" cy="3314121"/>
          </a:xfrm>
          <a:prstGeom prst="rect">
            <a:avLst/>
          </a:prstGeom>
          <a:effectLst/>
        </p:spPr>
      </p:pic>
      <p:sp>
        <p:nvSpPr>
          <p:cNvPr id="27" name="Rectangle 2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TextBox 12">
            <a:extLst>
              <a:ext uri="{FF2B5EF4-FFF2-40B4-BE49-F238E27FC236}">
                <a16:creationId xmlns:a16="http://schemas.microsoft.com/office/drawing/2014/main" id="{0C7AA084-4ECE-9A4E-9C7C-9E6DCFF4B911}"/>
              </a:ext>
            </a:extLst>
          </p:cNvPr>
          <p:cNvSpPr txBox="1"/>
          <p:nvPr/>
        </p:nvSpPr>
        <p:spPr>
          <a:xfrm>
            <a:off x="648931" y="2438400"/>
            <a:ext cx="4166509" cy="3785419"/>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dirty="0">
                <a:solidFill>
                  <a:srgbClr val="EBEBEB"/>
                </a:solidFill>
                <a:latin typeface="+mj-lt"/>
                <a:ea typeface="+mj-ea"/>
                <a:cs typeface="+mj-cs"/>
              </a:rPr>
              <a:t>File organizers in Python refer to scripts or applications designed to streamline the storage, retrieval, and management of digital files. These tools leverage Python’s simplicity and powerful libraries to automate file organization processes. This report explores the types, benefits, and best practices associated with Python-based file organizers.</a:t>
            </a:r>
          </a:p>
          <a:p>
            <a:pPr>
              <a:spcBef>
                <a:spcPts val="1000"/>
              </a:spcBef>
              <a:buClr>
                <a:schemeClr val="bg2">
                  <a:lumMod val="40000"/>
                  <a:lumOff val="60000"/>
                </a:schemeClr>
              </a:buClr>
              <a:buSzPct val="80000"/>
              <a:buFont typeface="Wingdings 3" charset="2"/>
              <a:buChar char=""/>
            </a:pPr>
            <a:endParaRPr lang="en-US" dirty="0">
              <a:solidFill>
                <a:srgbClr val="EBEBEB"/>
              </a:solidFill>
              <a:latin typeface="+mj-lt"/>
              <a:ea typeface="+mj-ea"/>
              <a:cs typeface="+mj-cs"/>
            </a:endParaRPr>
          </a:p>
        </p:txBody>
      </p:sp>
    </p:spTree>
    <p:extLst>
      <p:ext uri="{BB962C8B-B14F-4D97-AF65-F5344CB8AC3E}">
        <p14:creationId xmlns:p14="http://schemas.microsoft.com/office/powerpoint/2010/main" val="42043187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9E04E1-FE86-1994-C90B-0975EEAE526D}"/>
              </a:ext>
            </a:extLst>
          </p:cNvPr>
          <p:cNvSpPr>
            <a:spLocks noGrp="1"/>
          </p:cNvSpPr>
          <p:nvPr>
            <p:ph type="title"/>
          </p:nvPr>
        </p:nvSpPr>
        <p:spPr>
          <a:xfrm>
            <a:off x="648931" y="629266"/>
            <a:ext cx="4166510" cy="1622321"/>
          </a:xfrm>
        </p:spPr>
        <p:txBody>
          <a:bodyPr vert="horz" lIns="91440" tIns="45720" rIns="91440" bIns="45720" rtlCol="0" anchor="t">
            <a:normAutofit/>
          </a:bodyPr>
          <a:lstStyle/>
          <a:p>
            <a:pPr>
              <a:lnSpc>
                <a:spcPct val="90000"/>
              </a:lnSpc>
            </a:pPr>
            <a:r>
              <a:rPr lang="en-US" sz="3600" b="0" i="0" kern="1200">
                <a:solidFill>
                  <a:srgbClr val="EBEBEB"/>
                </a:solidFill>
                <a:latin typeface="+mj-lt"/>
                <a:ea typeface="+mj-ea"/>
                <a:cs typeface="+mj-cs"/>
              </a:rPr>
              <a:t>Types of file organizer</a:t>
            </a:r>
            <a:br>
              <a:rPr lang="en-US" sz="3600" b="0" i="0" kern="1200">
                <a:solidFill>
                  <a:srgbClr val="EBEBEB"/>
                </a:solidFill>
                <a:latin typeface="+mj-lt"/>
                <a:ea typeface="+mj-ea"/>
                <a:cs typeface="+mj-cs"/>
              </a:rPr>
            </a:br>
            <a:endParaRPr lang="en-US" sz="3600" b="0" i="0" kern="1200">
              <a:solidFill>
                <a:srgbClr val="EBEBEB"/>
              </a:solidFill>
              <a:latin typeface="+mj-lt"/>
              <a:ea typeface="+mj-ea"/>
              <a:cs typeface="+mj-cs"/>
            </a:endParaRP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4" name="Picture 3">
            <a:extLst>
              <a:ext uri="{FF2B5EF4-FFF2-40B4-BE49-F238E27FC236}">
                <a16:creationId xmlns:a16="http://schemas.microsoft.com/office/drawing/2014/main" id="{A5C99B91-ABBA-3FB5-6A41-882EEBE0DEE8}"/>
              </a:ext>
            </a:extLst>
          </p:cNvPr>
          <p:cNvPicPr>
            <a:picLocks noChangeAspect="1"/>
          </p:cNvPicPr>
          <p:nvPr/>
        </p:nvPicPr>
        <p:blipFill>
          <a:blip r:embed="rId2"/>
          <a:stretch>
            <a:fillRect/>
          </a:stretch>
        </p:blipFill>
        <p:spPr>
          <a:xfrm>
            <a:off x="6093992" y="1909842"/>
            <a:ext cx="5449889" cy="3038313"/>
          </a:xfrm>
          <a:prstGeom prst="rect">
            <a:avLst/>
          </a:prstGeom>
          <a:effectLst/>
        </p:spPr>
      </p:pic>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extBox 6">
            <a:extLst>
              <a:ext uri="{FF2B5EF4-FFF2-40B4-BE49-F238E27FC236}">
                <a16:creationId xmlns:a16="http://schemas.microsoft.com/office/drawing/2014/main" id="{9D79EE21-705A-1526-8034-399EE3488A5A}"/>
              </a:ext>
            </a:extLst>
          </p:cNvPr>
          <p:cNvSpPr txBox="1"/>
          <p:nvPr/>
        </p:nvSpPr>
        <p:spPr>
          <a:xfrm>
            <a:off x="648931" y="2438400"/>
            <a:ext cx="4166509" cy="3785419"/>
          </a:xfrm>
          <a:prstGeom prst="rect">
            <a:avLst/>
          </a:prstGeom>
        </p:spPr>
        <p:txBody>
          <a:bodyPr vert="horz" lIns="91440" tIns="45720" rIns="91440" bIns="45720" rtlCol="0">
            <a:normAutofit/>
          </a:bodyPr>
          <a:lstStyle/>
          <a:p>
            <a:pPr marL="342900" indent="-342900">
              <a:lnSpc>
                <a:spcPct val="90000"/>
              </a:lnSpc>
              <a:spcBef>
                <a:spcPts val="1000"/>
              </a:spcBef>
              <a:buClr>
                <a:schemeClr val="bg2">
                  <a:lumMod val="40000"/>
                  <a:lumOff val="60000"/>
                </a:schemeClr>
              </a:buClr>
              <a:buSzPct val="80000"/>
              <a:buFont typeface="Wingdings 3" charset="2"/>
              <a:buChar char=""/>
            </a:pPr>
            <a:r>
              <a:rPr lang="en-US" dirty="0">
                <a:solidFill>
                  <a:srgbClr val="EBEBEB"/>
                </a:solidFill>
                <a:latin typeface="+mj-lt"/>
                <a:ea typeface="+mj-ea"/>
                <a:cs typeface="+mj-cs"/>
              </a:rPr>
              <a:t>Simple File Sorting Scripts</a:t>
            </a:r>
          </a:p>
          <a:p>
            <a:pPr>
              <a:lnSpc>
                <a:spcPct val="90000"/>
              </a:lnSpc>
              <a:spcBef>
                <a:spcPts val="1000"/>
              </a:spcBef>
              <a:buClr>
                <a:schemeClr val="bg2">
                  <a:lumMod val="40000"/>
                  <a:lumOff val="60000"/>
                </a:schemeClr>
              </a:buClr>
              <a:buSzPct val="80000"/>
              <a:buFont typeface="Wingdings 3" charset="2"/>
              <a:buChar char=""/>
            </a:pPr>
            <a:endParaRPr lang="en-US" dirty="0">
              <a:solidFill>
                <a:srgbClr val="EBEBEB"/>
              </a:solidFill>
              <a:latin typeface="+mj-lt"/>
              <a:ea typeface="+mj-ea"/>
              <a:cs typeface="+mj-cs"/>
            </a:endParaRPr>
          </a:p>
          <a:p>
            <a:pPr lvl="1">
              <a:lnSpc>
                <a:spcPct val="90000"/>
              </a:lnSpc>
              <a:spcBef>
                <a:spcPts val="1000"/>
              </a:spcBef>
              <a:buClr>
                <a:schemeClr val="bg2">
                  <a:lumMod val="40000"/>
                  <a:lumOff val="60000"/>
                </a:schemeClr>
              </a:buClr>
              <a:buSzPct val="80000"/>
              <a:buFont typeface="Wingdings 3" charset="2"/>
              <a:buChar char=""/>
            </a:pPr>
            <a:r>
              <a:rPr lang="en-US" dirty="0">
                <a:solidFill>
                  <a:srgbClr val="EBEBEB"/>
                </a:solidFill>
                <a:latin typeface="+mj-lt"/>
                <a:ea typeface="+mj-ea"/>
                <a:cs typeface="+mj-cs"/>
              </a:rPr>
              <a:t>. Python scripts that categorize files based on their extensions, such as grouping images, documents, and videos into separate folders.</a:t>
            </a:r>
          </a:p>
          <a:p>
            <a:pPr lvl="1">
              <a:lnSpc>
                <a:spcPct val="90000"/>
              </a:lnSpc>
              <a:spcBef>
                <a:spcPts val="1000"/>
              </a:spcBef>
              <a:buClr>
                <a:schemeClr val="bg2">
                  <a:lumMod val="40000"/>
                  <a:lumOff val="60000"/>
                </a:schemeClr>
              </a:buClr>
              <a:buSzPct val="80000"/>
              <a:buFont typeface="Wingdings 3" charset="2"/>
              <a:buChar char=""/>
            </a:pPr>
            <a:endParaRPr lang="en-US" dirty="0">
              <a:solidFill>
                <a:srgbClr val="EBEBEB"/>
              </a:solidFill>
              <a:latin typeface="+mj-lt"/>
              <a:ea typeface="+mj-ea"/>
              <a:cs typeface="+mj-cs"/>
            </a:endParaRPr>
          </a:p>
          <a:p>
            <a:pPr lvl="1">
              <a:lnSpc>
                <a:spcPct val="90000"/>
              </a:lnSpc>
              <a:spcBef>
                <a:spcPts val="1000"/>
              </a:spcBef>
              <a:buClr>
                <a:schemeClr val="bg2">
                  <a:lumMod val="40000"/>
                  <a:lumOff val="60000"/>
                </a:schemeClr>
              </a:buClr>
              <a:buSzPct val="80000"/>
              <a:buFont typeface="Wingdings 3" charset="2"/>
              <a:buChar char=""/>
            </a:pPr>
            <a:endParaRPr lang="en-US" dirty="0">
              <a:solidFill>
                <a:srgbClr val="EBEBEB"/>
              </a:solidFill>
              <a:latin typeface="+mj-lt"/>
              <a:ea typeface="+mj-ea"/>
              <a:cs typeface="+mj-cs"/>
            </a:endParaRPr>
          </a:p>
          <a:p>
            <a:pPr lvl="1">
              <a:lnSpc>
                <a:spcPct val="90000"/>
              </a:lnSpc>
              <a:spcBef>
                <a:spcPts val="1000"/>
              </a:spcBef>
              <a:buClr>
                <a:schemeClr val="bg2">
                  <a:lumMod val="40000"/>
                  <a:lumOff val="60000"/>
                </a:schemeClr>
              </a:buClr>
              <a:buSzPct val="80000"/>
              <a:buFont typeface="Wingdings 3" charset="2"/>
              <a:buChar char=""/>
            </a:pPr>
            <a:r>
              <a:rPr lang="en-US" dirty="0">
                <a:solidFill>
                  <a:srgbClr val="EBEBEB"/>
                </a:solidFill>
                <a:latin typeface="+mj-lt"/>
                <a:ea typeface="+mj-ea"/>
                <a:cs typeface="+mj-cs"/>
              </a:rPr>
              <a:t>Example: Using “</a:t>
            </a:r>
            <a:r>
              <a:rPr lang="en-US" dirty="0" err="1">
                <a:solidFill>
                  <a:srgbClr val="EBEBEB"/>
                </a:solidFill>
                <a:latin typeface="+mj-lt"/>
                <a:ea typeface="+mj-ea"/>
                <a:cs typeface="+mj-cs"/>
              </a:rPr>
              <a:t>os</a:t>
            </a:r>
            <a:r>
              <a:rPr lang="en-US" dirty="0">
                <a:solidFill>
                  <a:srgbClr val="EBEBEB"/>
                </a:solidFill>
                <a:latin typeface="+mj-lt"/>
                <a:ea typeface="+mj-ea"/>
                <a:cs typeface="+mj-cs"/>
              </a:rPr>
              <a:t>” and “</a:t>
            </a:r>
            <a:r>
              <a:rPr lang="en-US" dirty="0" err="1">
                <a:solidFill>
                  <a:srgbClr val="EBEBEB"/>
                </a:solidFill>
                <a:latin typeface="+mj-lt"/>
                <a:ea typeface="+mj-ea"/>
                <a:cs typeface="+mj-cs"/>
              </a:rPr>
              <a:t>shutil</a:t>
            </a:r>
            <a:r>
              <a:rPr lang="en-US" dirty="0">
                <a:solidFill>
                  <a:srgbClr val="EBEBEB"/>
                </a:solidFill>
                <a:latin typeface="+mj-lt"/>
                <a:ea typeface="+mj-ea"/>
                <a:cs typeface="+mj-cs"/>
              </a:rPr>
              <a:t>” libraries to move files based on predefined rules.</a:t>
            </a:r>
          </a:p>
          <a:p>
            <a:pPr lvl="1">
              <a:lnSpc>
                <a:spcPct val="90000"/>
              </a:lnSpc>
              <a:spcBef>
                <a:spcPts val="1000"/>
              </a:spcBef>
              <a:buClr>
                <a:schemeClr val="bg2">
                  <a:lumMod val="40000"/>
                  <a:lumOff val="60000"/>
                </a:schemeClr>
              </a:buClr>
              <a:buSzPct val="80000"/>
              <a:buFont typeface="Wingdings 3" charset="2"/>
              <a:buChar char=""/>
            </a:pPr>
            <a:endParaRPr lang="en-US" dirty="0">
              <a:solidFill>
                <a:srgbClr val="EBEBEB"/>
              </a:solidFill>
              <a:latin typeface="+mj-lt"/>
              <a:ea typeface="+mj-ea"/>
              <a:cs typeface="+mj-cs"/>
            </a:endParaRPr>
          </a:p>
          <a:p>
            <a:pPr lvl="1">
              <a:lnSpc>
                <a:spcPct val="90000"/>
              </a:lnSpc>
              <a:spcBef>
                <a:spcPts val="1000"/>
              </a:spcBef>
              <a:buClr>
                <a:schemeClr val="bg2">
                  <a:lumMod val="40000"/>
                  <a:lumOff val="60000"/>
                </a:schemeClr>
              </a:buClr>
              <a:buSzPct val="80000"/>
              <a:buFont typeface="Wingdings 3" charset="2"/>
              <a:buChar char=""/>
            </a:pPr>
            <a:endParaRPr lang="en-US" dirty="0">
              <a:solidFill>
                <a:srgbClr val="EBEBEB"/>
              </a:solidFill>
              <a:latin typeface="+mj-lt"/>
              <a:ea typeface="+mj-ea"/>
              <a:cs typeface="+mj-cs"/>
            </a:endParaRPr>
          </a:p>
          <a:p>
            <a:pPr lvl="1">
              <a:lnSpc>
                <a:spcPct val="90000"/>
              </a:lnSpc>
              <a:spcBef>
                <a:spcPts val="1000"/>
              </a:spcBef>
              <a:buClr>
                <a:schemeClr val="bg2">
                  <a:lumMod val="40000"/>
                  <a:lumOff val="60000"/>
                </a:schemeClr>
              </a:buClr>
              <a:buSzPct val="80000"/>
              <a:buFont typeface="Wingdings 3" charset="2"/>
              <a:buChar char=""/>
            </a:pPr>
            <a:endParaRPr lang="en-US" dirty="0">
              <a:solidFill>
                <a:srgbClr val="EBEBEB"/>
              </a:solidFill>
              <a:latin typeface="+mj-lt"/>
              <a:ea typeface="+mj-ea"/>
              <a:cs typeface="+mj-cs"/>
            </a:endParaRPr>
          </a:p>
        </p:txBody>
      </p:sp>
    </p:spTree>
    <p:extLst>
      <p:ext uri="{BB962C8B-B14F-4D97-AF65-F5344CB8AC3E}">
        <p14:creationId xmlns:p14="http://schemas.microsoft.com/office/powerpoint/2010/main" val="995595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4" name="Picture 3">
            <a:extLst>
              <a:ext uri="{FF2B5EF4-FFF2-40B4-BE49-F238E27FC236}">
                <a16:creationId xmlns:a16="http://schemas.microsoft.com/office/drawing/2014/main" id="{6535F2D2-3F84-82CD-C33C-05EED712BCC9}"/>
              </a:ext>
            </a:extLst>
          </p:cNvPr>
          <p:cNvPicPr>
            <a:picLocks noChangeAspect="1"/>
          </p:cNvPicPr>
          <p:nvPr/>
        </p:nvPicPr>
        <p:blipFill>
          <a:blip r:embed="rId2"/>
          <a:stretch>
            <a:fillRect/>
          </a:stretch>
        </p:blipFill>
        <p:spPr>
          <a:xfrm>
            <a:off x="6093992" y="1514725"/>
            <a:ext cx="5449889" cy="3828546"/>
          </a:xfrm>
          <a:prstGeom prst="rect">
            <a:avLst/>
          </a:prstGeom>
          <a:effectLst/>
        </p:spPr>
      </p:pic>
      <p:sp>
        <p:nvSpPr>
          <p:cNvPr id="15" name="Rectangle 1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AD918411-44D8-2C06-B9F2-9ABB06603A6F}"/>
              </a:ext>
            </a:extLst>
          </p:cNvPr>
          <p:cNvSpPr>
            <a:spLocks noGrp="1"/>
          </p:cNvSpPr>
          <p:nvPr>
            <p:ph idx="1"/>
          </p:nvPr>
        </p:nvSpPr>
        <p:spPr>
          <a:xfrm>
            <a:off x="648931" y="2438400"/>
            <a:ext cx="4166509" cy="3785419"/>
          </a:xfrm>
        </p:spPr>
        <p:txBody>
          <a:bodyPr>
            <a:normAutofit/>
          </a:bodyPr>
          <a:lstStyle/>
          <a:p>
            <a:pPr marL="457200" indent="-457200">
              <a:lnSpc>
                <a:spcPct val="90000"/>
              </a:lnSpc>
              <a:buClr>
                <a:schemeClr val="tx2"/>
              </a:buClr>
              <a:buFont typeface="+mj-lt"/>
              <a:buAutoNum type="arabicPeriod" startAt="2"/>
            </a:pPr>
            <a:r>
              <a:rPr lang="en-US" sz="1500" dirty="0">
                <a:solidFill>
                  <a:srgbClr val="EBEBEB"/>
                </a:solidFill>
              </a:rPr>
              <a:t>Advanced File Management Tools</a:t>
            </a:r>
          </a:p>
          <a:p>
            <a:pPr marL="400050" lvl="1" indent="0">
              <a:lnSpc>
                <a:spcPct val="90000"/>
              </a:lnSpc>
              <a:buClr>
                <a:schemeClr val="tx2"/>
              </a:buClr>
              <a:buNone/>
            </a:pPr>
            <a:endParaRPr lang="en-US" sz="1500" dirty="0">
              <a:solidFill>
                <a:srgbClr val="EBEBEB"/>
              </a:solidFill>
            </a:endParaRPr>
          </a:p>
          <a:p>
            <a:pPr marL="400050" lvl="1" indent="0">
              <a:lnSpc>
                <a:spcPct val="90000"/>
              </a:lnSpc>
              <a:buClr>
                <a:schemeClr val="tx2"/>
              </a:buClr>
              <a:buNone/>
            </a:pPr>
            <a:r>
              <a:rPr lang="en-US" sz="1500" dirty="0">
                <a:solidFill>
                  <a:srgbClr val="EBEBEB"/>
                </a:solidFill>
              </a:rPr>
              <a:t>. Programs with graphical user interfaces (GUIs) built using libraries like “</a:t>
            </a:r>
            <a:r>
              <a:rPr lang="en-US" sz="1500" dirty="0" err="1">
                <a:solidFill>
                  <a:srgbClr val="EBEBEB"/>
                </a:solidFill>
              </a:rPr>
              <a:t>tkinter</a:t>
            </a:r>
            <a:r>
              <a:rPr lang="en-US" sz="1500" dirty="0">
                <a:solidFill>
                  <a:srgbClr val="EBEBEB"/>
                </a:solidFill>
              </a:rPr>
              <a:t>”, “</a:t>
            </a:r>
            <a:r>
              <a:rPr lang="en-US" sz="1500" dirty="0" err="1">
                <a:solidFill>
                  <a:srgbClr val="EBEBEB"/>
                </a:solidFill>
              </a:rPr>
              <a:t>PyQt</a:t>
            </a:r>
            <a:r>
              <a:rPr lang="en-US" sz="1500" dirty="0">
                <a:solidFill>
                  <a:srgbClr val="EBEBEB"/>
                </a:solidFill>
              </a:rPr>
              <a:t>”, or “</a:t>
            </a:r>
            <a:r>
              <a:rPr lang="en-US" sz="1500" dirty="0" err="1">
                <a:solidFill>
                  <a:srgbClr val="EBEBEB"/>
                </a:solidFill>
              </a:rPr>
              <a:t>Kivy</a:t>
            </a:r>
            <a:r>
              <a:rPr lang="en-US" sz="1500" dirty="0">
                <a:solidFill>
                  <a:srgbClr val="EBEBEB"/>
                </a:solidFill>
              </a:rPr>
              <a:t>” for intuitive file organization.</a:t>
            </a:r>
          </a:p>
          <a:p>
            <a:pPr marL="400050" lvl="1" indent="0">
              <a:lnSpc>
                <a:spcPct val="90000"/>
              </a:lnSpc>
              <a:buClr>
                <a:schemeClr val="tx2"/>
              </a:buClr>
              <a:buNone/>
            </a:pPr>
            <a:endParaRPr lang="en-US" sz="1500" dirty="0">
              <a:solidFill>
                <a:srgbClr val="EBEBEB"/>
              </a:solidFill>
            </a:endParaRPr>
          </a:p>
          <a:p>
            <a:pPr marL="400050" lvl="1" indent="0">
              <a:lnSpc>
                <a:spcPct val="90000"/>
              </a:lnSpc>
              <a:buClr>
                <a:schemeClr val="tx2"/>
              </a:buClr>
              <a:buNone/>
            </a:pPr>
            <a:r>
              <a:rPr lang="en-US" sz="1500" dirty="0">
                <a:solidFill>
                  <a:srgbClr val="EBEBEB"/>
                </a:solidFill>
              </a:rPr>
              <a:t>Example: A tool that allows users to sort, search, and rename files interactively.</a:t>
            </a:r>
          </a:p>
          <a:p>
            <a:pPr marL="400050" lvl="1" indent="0">
              <a:lnSpc>
                <a:spcPct val="90000"/>
              </a:lnSpc>
              <a:buClr>
                <a:schemeClr val="tx2"/>
              </a:buClr>
              <a:buNone/>
            </a:pPr>
            <a:endParaRPr lang="en-US" sz="1500" dirty="0">
              <a:solidFill>
                <a:srgbClr val="EBEBEB"/>
              </a:solidFill>
            </a:endParaRPr>
          </a:p>
          <a:p>
            <a:pPr marL="400050" lvl="1" indent="0">
              <a:lnSpc>
                <a:spcPct val="90000"/>
              </a:lnSpc>
              <a:buClr>
                <a:schemeClr val="tx2"/>
              </a:buClr>
              <a:buNone/>
            </a:pPr>
            <a:r>
              <a:rPr lang="en-US" sz="1500" dirty="0">
                <a:solidFill>
                  <a:srgbClr val="EBEBEB"/>
                </a:solidFill>
              </a:rPr>
              <a:t> </a:t>
            </a:r>
          </a:p>
          <a:p>
            <a:pPr marL="400050" lvl="1" indent="0">
              <a:lnSpc>
                <a:spcPct val="90000"/>
              </a:lnSpc>
              <a:buClr>
                <a:schemeClr val="tx2"/>
              </a:buClr>
              <a:buNone/>
            </a:pPr>
            <a:endParaRPr lang="en-US" sz="1500" dirty="0">
              <a:solidFill>
                <a:srgbClr val="EBEBEB"/>
              </a:solidFill>
            </a:endParaRPr>
          </a:p>
          <a:p>
            <a:pPr marL="400050" lvl="1" indent="0">
              <a:lnSpc>
                <a:spcPct val="90000"/>
              </a:lnSpc>
              <a:buClr>
                <a:schemeClr val="tx2"/>
              </a:buClr>
              <a:buNone/>
            </a:pPr>
            <a:endParaRPr lang="en-US" sz="1500" dirty="0">
              <a:solidFill>
                <a:srgbClr val="EBEBEB"/>
              </a:solidFill>
            </a:endParaRPr>
          </a:p>
          <a:p>
            <a:pPr marL="400050" lvl="1" indent="0">
              <a:lnSpc>
                <a:spcPct val="90000"/>
              </a:lnSpc>
              <a:buClr>
                <a:schemeClr val="tx2"/>
              </a:buClr>
              <a:buNone/>
            </a:pPr>
            <a:endParaRPr lang="en-US" sz="1500" dirty="0">
              <a:solidFill>
                <a:srgbClr val="EBEBEB"/>
              </a:solidFill>
            </a:endParaRPr>
          </a:p>
        </p:txBody>
      </p:sp>
    </p:spTree>
    <p:extLst>
      <p:ext uri="{BB962C8B-B14F-4D97-AF65-F5344CB8AC3E}">
        <p14:creationId xmlns:p14="http://schemas.microsoft.com/office/powerpoint/2010/main" val="23372844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4" name="Picture 3">
            <a:extLst>
              <a:ext uri="{FF2B5EF4-FFF2-40B4-BE49-F238E27FC236}">
                <a16:creationId xmlns:a16="http://schemas.microsoft.com/office/drawing/2014/main" id="{1C890524-D487-C908-382D-93DDFA0BED16}"/>
              </a:ext>
            </a:extLst>
          </p:cNvPr>
          <p:cNvPicPr>
            <a:picLocks noChangeAspect="1"/>
          </p:cNvPicPr>
          <p:nvPr/>
        </p:nvPicPr>
        <p:blipFill>
          <a:blip r:embed="rId2"/>
          <a:stretch>
            <a:fillRect/>
          </a:stretch>
        </p:blipFill>
        <p:spPr>
          <a:xfrm>
            <a:off x="6093992" y="1909842"/>
            <a:ext cx="5449889" cy="3038313"/>
          </a:xfrm>
          <a:prstGeom prst="rect">
            <a:avLst/>
          </a:prstGeom>
          <a:effectLst/>
        </p:spPr>
      </p:pic>
      <p:sp>
        <p:nvSpPr>
          <p:cNvPr id="15" name="Rectangle 1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26574949-A247-2052-C02E-B0C28C2F15BC}"/>
              </a:ext>
            </a:extLst>
          </p:cNvPr>
          <p:cNvSpPr>
            <a:spLocks noGrp="1"/>
          </p:cNvSpPr>
          <p:nvPr>
            <p:ph idx="1"/>
          </p:nvPr>
        </p:nvSpPr>
        <p:spPr>
          <a:xfrm>
            <a:off x="648931" y="2438400"/>
            <a:ext cx="4166509" cy="3785419"/>
          </a:xfrm>
        </p:spPr>
        <p:txBody>
          <a:bodyPr>
            <a:normAutofit/>
          </a:bodyPr>
          <a:lstStyle/>
          <a:p>
            <a:pPr marL="457200" indent="-457200">
              <a:buClr>
                <a:schemeClr val="tx2"/>
              </a:buClr>
              <a:buFont typeface="+mj-lt"/>
              <a:buAutoNum type="arabicPeriod" startAt="3"/>
            </a:pPr>
            <a:r>
              <a:rPr lang="en-US">
                <a:solidFill>
                  <a:srgbClr val="EBEBEB"/>
                </a:solidFill>
              </a:rPr>
              <a:t>Cloud-Based File Organizers</a:t>
            </a:r>
          </a:p>
          <a:p>
            <a:pPr marL="400050" lvl="1" indent="0">
              <a:buClr>
                <a:schemeClr val="tx2"/>
              </a:buClr>
              <a:buNone/>
            </a:pPr>
            <a:endParaRPr lang="en-US">
              <a:solidFill>
                <a:srgbClr val="EBEBEB"/>
              </a:solidFill>
            </a:endParaRPr>
          </a:p>
          <a:p>
            <a:pPr marL="400050" lvl="1" indent="0">
              <a:buClr>
                <a:schemeClr val="tx2"/>
              </a:buClr>
              <a:buNone/>
            </a:pPr>
            <a:r>
              <a:rPr lang="en-US">
                <a:solidFill>
                  <a:srgbClr val="EBEBEB"/>
                </a:solidFill>
              </a:rPr>
              <a:t>. Python scripts that integrate with cloud storage APIs like Google Drive( using “pydrive” or “google-api-python-client”) or Dropbox( using “dropbox” library) for organizing files in the cloud.</a:t>
            </a:r>
          </a:p>
          <a:p>
            <a:pPr marL="400050" lvl="1" indent="0">
              <a:buClr>
                <a:schemeClr val="tx2"/>
              </a:buClr>
              <a:buNone/>
            </a:pPr>
            <a:endParaRPr lang="en-US">
              <a:solidFill>
                <a:srgbClr val="EBEBEB"/>
              </a:solidFill>
            </a:endParaRPr>
          </a:p>
          <a:p>
            <a:pPr marL="400050" lvl="1" indent="0">
              <a:buClr>
                <a:schemeClr val="tx2"/>
              </a:buClr>
              <a:buNone/>
            </a:pPr>
            <a:endParaRPr lang="en-US">
              <a:solidFill>
                <a:srgbClr val="EBEBEB"/>
              </a:solidFill>
            </a:endParaRPr>
          </a:p>
          <a:p>
            <a:pPr marL="400050" lvl="1" indent="0">
              <a:buClr>
                <a:schemeClr val="tx2"/>
              </a:buClr>
              <a:buNone/>
            </a:pPr>
            <a:endParaRPr lang="en-US">
              <a:solidFill>
                <a:srgbClr val="EBEBEB"/>
              </a:solidFill>
            </a:endParaRPr>
          </a:p>
        </p:txBody>
      </p:sp>
    </p:spTree>
    <p:extLst>
      <p:ext uri="{BB962C8B-B14F-4D97-AF65-F5344CB8AC3E}">
        <p14:creationId xmlns:p14="http://schemas.microsoft.com/office/powerpoint/2010/main" val="33776826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5" name="Picture 4">
            <a:extLst>
              <a:ext uri="{FF2B5EF4-FFF2-40B4-BE49-F238E27FC236}">
                <a16:creationId xmlns:a16="http://schemas.microsoft.com/office/drawing/2014/main" id="{C8FD0FFB-10CD-4DD6-ACEA-E86AEAB7D97C}"/>
              </a:ext>
            </a:extLst>
          </p:cNvPr>
          <p:cNvPicPr>
            <a:picLocks noChangeAspect="1"/>
          </p:cNvPicPr>
          <p:nvPr/>
        </p:nvPicPr>
        <p:blipFill>
          <a:blip r:embed="rId2"/>
          <a:stretch>
            <a:fillRect/>
          </a:stretch>
        </p:blipFill>
        <p:spPr>
          <a:xfrm>
            <a:off x="6093992" y="1896218"/>
            <a:ext cx="5449889" cy="3065561"/>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164D58DD-9634-ADF9-AAAC-EC4ABD4D14A8}"/>
              </a:ext>
            </a:extLst>
          </p:cNvPr>
          <p:cNvSpPr>
            <a:spLocks noGrp="1"/>
          </p:cNvSpPr>
          <p:nvPr>
            <p:ph idx="1"/>
          </p:nvPr>
        </p:nvSpPr>
        <p:spPr>
          <a:xfrm>
            <a:off x="648931" y="2438400"/>
            <a:ext cx="4166509" cy="3785419"/>
          </a:xfrm>
        </p:spPr>
        <p:txBody>
          <a:bodyPr>
            <a:normAutofit/>
          </a:bodyPr>
          <a:lstStyle/>
          <a:p>
            <a:pPr marL="457200" indent="-457200">
              <a:buClr>
                <a:schemeClr val="tx1"/>
              </a:buClr>
              <a:buFont typeface="+mj-lt"/>
              <a:buAutoNum type="arabicPeriod" startAt="4"/>
            </a:pPr>
            <a:r>
              <a:rPr lang="en-US" b="1">
                <a:solidFill>
                  <a:srgbClr val="EBEBEB"/>
                </a:solidFill>
              </a:rPr>
              <a:t>Database-Integrated File Systems</a:t>
            </a:r>
          </a:p>
          <a:p>
            <a:pPr marL="400050" lvl="1" indent="0">
              <a:buClr>
                <a:schemeClr val="tx1"/>
              </a:buClr>
              <a:buNone/>
            </a:pPr>
            <a:r>
              <a:rPr lang="en-US" b="1">
                <a:solidFill>
                  <a:srgbClr val="EBEBEB"/>
                </a:solidFill>
              </a:rPr>
              <a:t>. </a:t>
            </a:r>
            <a:r>
              <a:rPr lang="en-US">
                <a:solidFill>
                  <a:srgbClr val="EBEBEB"/>
                </a:solidFill>
              </a:rPr>
              <a:t>Applications that store metadata about files in databases like SQLite, enabling advanced search and categorization capabilities.</a:t>
            </a:r>
          </a:p>
          <a:p>
            <a:pPr marL="685800" lvl="1">
              <a:buClr>
                <a:schemeClr val="tx1"/>
              </a:buClr>
            </a:pPr>
            <a:endParaRPr lang="en-US">
              <a:solidFill>
                <a:srgbClr val="EBEBEB"/>
              </a:solidFill>
            </a:endParaRPr>
          </a:p>
          <a:p>
            <a:pPr marL="400050" lvl="1" indent="0">
              <a:buClr>
                <a:schemeClr val="tx1"/>
              </a:buClr>
              <a:buNone/>
            </a:pPr>
            <a:r>
              <a:rPr lang="en-US">
                <a:solidFill>
                  <a:srgbClr val="EBEBEB"/>
                </a:solidFill>
              </a:rPr>
              <a:t>. Example: Using “sqlite3” to maintain a database of file locations, types, and tags.</a:t>
            </a:r>
          </a:p>
          <a:p>
            <a:pPr marL="400050" lvl="1" indent="0">
              <a:buClr>
                <a:schemeClr val="tx1"/>
              </a:buClr>
              <a:buNone/>
            </a:pPr>
            <a:endParaRPr lang="en-US">
              <a:solidFill>
                <a:srgbClr val="EBEBEB"/>
              </a:solidFill>
            </a:endParaRPr>
          </a:p>
          <a:p>
            <a:pPr marL="400050" lvl="1" indent="0">
              <a:buClr>
                <a:schemeClr val="tx1"/>
              </a:buClr>
              <a:buNone/>
            </a:pPr>
            <a:endParaRPr lang="en-US">
              <a:solidFill>
                <a:srgbClr val="EBEBEB"/>
              </a:solidFill>
            </a:endParaRPr>
          </a:p>
        </p:txBody>
      </p:sp>
    </p:spTree>
    <p:extLst>
      <p:ext uri="{BB962C8B-B14F-4D97-AF65-F5344CB8AC3E}">
        <p14:creationId xmlns:p14="http://schemas.microsoft.com/office/powerpoint/2010/main" val="15367480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B5D9B-EBBB-7392-78CD-6615E8702D4E}"/>
              </a:ext>
            </a:extLst>
          </p:cNvPr>
          <p:cNvSpPr>
            <a:spLocks noGrp="1"/>
          </p:cNvSpPr>
          <p:nvPr>
            <p:ph type="title"/>
          </p:nvPr>
        </p:nvSpPr>
        <p:spPr>
          <a:xfrm>
            <a:off x="646111" y="452718"/>
            <a:ext cx="9695093" cy="1196973"/>
          </a:xfrm>
        </p:spPr>
        <p:txBody>
          <a:bodyPr/>
          <a:lstStyle/>
          <a:p>
            <a:r>
              <a:rPr lang="en-US" dirty="0"/>
              <a:t>Benefits of Python-Based File Organizers</a:t>
            </a:r>
            <a:br>
              <a:rPr lang="en-US" dirty="0"/>
            </a:br>
            <a:endParaRPr lang="en-US" dirty="0"/>
          </a:p>
        </p:txBody>
      </p:sp>
      <p:sp>
        <p:nvSpPr>
          <p:cNvPr id="3" name="Content Placeholder 2">
            <a:extLst>
              <a:ext uri="{FF2B5EF4-FFF2-40B4-BE49-F238E27FC236}">
                <a16:creationId xmlns:a16="http://schemas.microsoft.com/office/drawing/2014/main" id="{7E4AE7E4-77C0-448E-612C-8ECEDC7FF687}"/>
              </a:ext>
            </a:extLst>
          </p:cNvPr>
          <p:cNvSpPr>
            <a:spLocks noGrp="1"/>
          </p:cNvSpPr>
          <p:nvPr>
            <p:ph idx="1"/>
          </p:nvPr>
        </p:nvSpPr>
        <p:spPr/>
        <p:txBody>
          <a:bodyPr/>
          <a:lstStyle/>
          <a:p>
            <a:pPr>
              <a:buFont typeface="+mj-lt"/>
              <a:buAutoNum type="arabicPeriod"/>
            </a:pPr>
            <a:r>
              <a:rPr lang="en-US" b="1" dirty="0"/>
              <a:t>Automation:</a:t>
            </a:r>
            <a:r>
              <a:rPr lang="en-US" dirty="0"/>
              <a:t> Reduces manual effort by automating repetitive tasks like file sorting and renaming.</a:t>
            </a:r>
          </a:p>
          <a:p>
            <a:pPr>
              <a:buFont typeface="+mj-lt"/>
              <a:buAutoNum type="arabicPeriod"/>
            </a:pPr>
            <a:r>
              <a:rPr lang="en-US" b="1" dirty="0"/>
              <a:t>Customization:</a:t>
            </a:r>
            <a:r>
              <a:rPr lang="en-US" dirty="0"/>
              <a:t> Python’s flexibility allows users to tailor solutions to their specific needs.</a:t>
            </a:r>
          </a:p>
          <a:p>
            <a:pPr>
              <a:buFont typeface="+mj-lt"/>
              <a:buAutoNum type="arabicPeriod"/>
            </a:pPr>
            <a:r>
              <a:rPr lang="en-US" b="1" dirty="0"/>
              <a:t>Integration:</a:t>
            </a:r>
            <a:r>
              <a:rPr lang="en-US" dirty="0"/>
              <a:t> Seamlessly integrates with other systems, APIs, and platforms.</a:t>
            </a:r>
          </a:p>
          <a:p>
            <a:pPr>
              <a:buFont typeface="+mj-lt"/>
              <a:buAutoNum type="arabicPeriod"/>
            </a:pPr>
            <a:r>
              <a:rPr lang="en-US" b="1" dirty="0"/>
              <a:t>Scalability:</a:t>
            </a:r>
            <a:r>
              <a:rPr lang="en-US" dirty="0"/>
              <a:t> Python scripts can handle both small-scale and large-scale file management tasks.</a:t>
            </a:r>
          </a:p>
          <a:p>
            <a:pPr>
              <a:buFont typeface="+mj-lt"/>
              <a:buAutoNum type="arabicPeriod"/>
            </a:pPr>
            <a:r>
              <a:rPr lang="en-US" b="1" dirty="0"/>
              <a:t>Open Source:</a:t>
            </a:r>
            <a:r>
              <a:rPr lang="en-US" dirty="0"/>
              <a:t> Many Python libraries and tools are free to use, reducing development costs.</a:t>
            </a:r>
          </a:p>
          <a:p>
            <a:endParaRPr lang="en-US" dirty="0"/>
          </a:p>
        </p:txBody>
      </p:sp>
    </p:spTree>
    <p:extLst>
      <p:ext uri="{BB962C8B-B14F-4D97-AF65-F5344CB8AC3E}">
        <p14:creationId xmlns:p14="http://schemas.microsoft.com/office/powerpoint/2010/main" val="283247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0"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742413E-A31A-8998-8E9E-247864AD9D61}"/>
              </a:ext>
            </a:extLst>
          </p:cNvPr>
          <p:cNvSpPr>
            <a:spLocks noGrp="1"/>
          </p:cNvSpPr>
          <p:nvPr>
            <p:ph type="title"/>
          </p:nvPr>
        </p:nvSpPr>
        <p:spPr>
          <a:xfrm>
            <a:off x="648930" y="629267"/>
            <a:ext cx="9252154" cy="1016654"/>
          </a:xfrm>
        </p:spPr>
        <p:txBody>
          <a:bodyPr>
            <a:normAutofit/>
          </a:bodyPr>
          <a:lstStyle/>
          <a:p>
            <a:pPr>
              <a:lnSpc>
                <a:spcPct val="90000"/>
              </a:lnSpc>
            </a:pPr>
            <a:r>
              <a:rPr lang="en-US" sz="2900">
                <a:solidFill>
                  <a:srgbClr val="EBEBEB"/>
                </a:solidFill>
              </a:rPr>
              <a:t>Best Practices for Python File Organization Projects</a:t>
            </a:r>
            <a:br>
              <a:rPr lang="en-US" sz="2900">
                <a:solidFill>
                  <a:srgbClr val="EBEBEB"/>
                </a:solidFill>
              </a:rPr>
            </a:br>
            <a:endParaRPr lang="en-US" sz="2900">
              <a:solidFill>
                <a:srgbClr val="EBEBEB"/>
              </a:solidFill>
            </a:endParaRPr>
          </a:p>
        </p:txBody>
      </p:sp>
      <p:sp>
        <p:nvSpPr>
          <p:cNvPr id="21" name="Rectangle 20">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Freeform: Shape 21">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23" name="Content Placeholder 4">
            <a:extLst>
              <a:ext uri="{FF2B5EF4-FFF2-40B4-BE49-F238E27FC236}">
                <a16:creationId xmlns:a16="http://schemas.microsoft.com/office/drawing/2014/main" id="{084B9706-1455-2E95-64B8-432324BE7E56}"/>
              </a:ext>
            </a:extLst>
          </p:cNvPr>
          <p:cNvGraphicFramePr>
            <a:graphicFrameLocks noGrp="1"/>
          </p:cNvGraphicFramePr>
          <p:nvPr>
            <p:ph idx="1"/>
            <p:extLst>
              <p:ext uri="{D42A27DB-BD31-4B8C-83A1-F6EECF244321}">
                <p14:modId xmlns:p14="http://schemas.microsoft.com/office/powerpoint/2010/main" val="1664682313"/>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07089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7F68BF-0A01-ACA6-B77E-30E9176083D7}"/>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Flow chart diagram </a:t>
            </a:r>
          </a:p>
        </p:txBody>
      </p:sp>
      <p:sp>
        <p:nvSpPr>
          <p:cNvPr id="2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a:extLst>
              <a:ext uri="{FF2B5EF4-FFF2-40B4-BE49-F238E27FC236}">
                <a16:creationId xmlns:a16="http://schemas.microsoft.com/office/drawing/2014/main" id="{0B27B93E-B326-8A06-785E-053C4FA91C47}"/>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643854" y="1335934"/>
            <a:ext cx="6270662" cy="4185666"/>
          </a:xfrm>
          <a:prstGeom prst="rect">
            <a:avLst/>
          </a:prstGeom>
          <a:effectLst/>
        </p:spPr>
      </p:pic>
    </p:spTree>
    <p:extLst>
      <p:ext uri="{BB962C8B-B14F-4D97-AF65-F5344CB8AC3E}">
        <p14:creationId xmlns:p14="http://schemas.microsoft.com/office/powerpoint/2010/main" val="30033143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240</TotalTime>
  <Words>932</Words>
  <Application>Microsoft Office PowerPoint</Application>
  <PresentationFormat>Widescreen</PresentationFormat>
  <Paragraphs>103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Wingdings 3</vt:lpstr>
      <vt:lpstr>Ion</vt:lpstr>
      <vt:lpstr>PowerPoint Presentation</vt:lpstr>
      <vt:lpstr>Introduction</vt:lpstr>
      <vt:lpstr>Types of file organizer </vt:lpstr>
      <vt:lpstr>PowerPoint Presentation</vt:lpstr>
      <vt:lpstr>PowerPoint Presentation</vt:lpstr>
      <vt:lpstr>PowerPoint Presentation</vt:lpstr>
      <vt:lpstr>Benefits of Python-Based File Organizers </vt:lpstr>
      <vt:lpstr>Best Practices for Python File Organization Projects </vt:lpstr>
      <vt:lpstr>Flow chart diagram </vt:lpstr>
      <vt:lpstr>Overview</vt:lpstr>
      <vt:lpstr>Function analysis</vt:lpstr>
      <vt:lpstr>Key features</vt:lpstr>
      <vt:lpstr>Limitations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Dennis Kingdom</dc:creator>
  <cp:lastModifiedBy>Jedidiah Katabana</cp:lastModifiedBy>
  <cp:revision>6</cp:revision>
  <dcterms:created xsi:type="dcterms:W3CDTF">2024-12-23T17:58:21Z</dcterms:created>
  <dcterms:modified xsi:type="dcterms:W3CDTF">2024-12-29T14:20:07Z</dcterms:modified>
</cp:coreProperties>
</file>