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9" r:id="rId3"/>
    <p:sldId id="285" r:id="rId4"/>
    <p:sldId id="257" r:id="rId5"/>
    <p:sldId id="261" r:id="rId6"/>
    <p:sldId id="288" r:id="rId7"/>
    <p:sldId id="262" r:id="rId8"/>
    <p:sldId id="258" r:id="rId9"/>
    <p:sldId id="259" r:id="rId10"/>
    <p:sldId id="286" r:id="rId11"/>
    <p:sldId id="287" r:id="rId12"/>
    <p:sldId id="263" r:id="rId13"/>
    <p:sldId id="266" r:id="rId14"/>
    <p:sldId id="264" r:id="rId15"/>
    <p:sldId id="267" r:id="rId16"/>
    <p:sldId id="268" r:id="rId17"/>
    <p:sldId id="269" r:id="rId18"/>
    <p:sldId id="270" r:id="rId19"/>
    <p:sldId id="271" r:id="rId20"/>
    <p:sldId id="272" r:id="rId21"/>
    <p:sldId id="273" r:id="rId22"/>
    <p:sldId id="274" r:id="rId23"/>
    <p:sldId id="275" r:id="rId24"/>
    <p:sldId id="279" r:id="rId25"/>
    <p:sldId id="280" r:id="rId26"/>
    <p:sldId id="276" r:id="rId27"/>
    <p:sldId id="278" r:id="rId28"/>
    <p:sldId id="277" r:id="rId29"/>
    <p:sldId id="281" r:id="rId30"/>
    <p:sldId id="282" r:id="rId31"/>
    <p:sldId id="283" r:id="rId32"/>
    <p:sldId id="284" r:id="rId33"/>
    <p:sldId id="290" r:id="rId3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4" autoAdjust="0"/>
    <p:restoredTop sz="94660"/>
  </p:normalViewPr>
  <p:slideViewPr>
    <p:cSldViewPr snapToGrid="0">
      <p:cViewPr varScale="1">
        <p:scale>
          <a:sx n="112" d="100"/>
          <a:sy n="112" d="100"/>
        </p:scale>
        <p:origin x="78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4DB71-42F0-4553-9863-C5413256B2A6}" type="datetimeFigureOut">
              <a:rPr lang="ko-KR" altLang="en-US" smtClean="0"/>
              <a:t>2022-03-06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E476D-2E70-4487-80D3-6A216C96CE2E}" type="slidenum">
              <a:rPr lang="ko-KR" altLang="en-US" smtClean="0"/>
              <a:t>‹#›</a:t>
            </a:fld>
            <a:endParaRPr lang="ko-KR" altLang="en-US"/>
          </a:p>
        </p:txBody>
      </p:sp>
    </p:spTree>
    <p:extLst>
      <p:ext uri="{BB962C8B-B14F-4D97-AF65-F5344CB8AC3E}">
        <p14:creationId xmlns:p14="http://schemas.microsoft.com/office/powerpoint/2010/main" val="2576679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sp>
        <p:nvSpPr>
          <p:cNvPr id="3" name="물결 2">
            <a:extLst>
              <a:ext uri="{FF2B5EF4-FFF2-40B4-BE49-F238E27FC236}">
                <a16:creationId xmlns:a16="http://schemas.microsoft.com/office/drawing/2014/main" id="{0D224039-598D-40FC-8FB1-B1AE5DE1B45C}"/>
              </a:ext>
            </a:extLst>
          </p:cNvPr>
          <p:cNvSpPr/>
          <p:nvPr userDrawn="1"/>
        </p:nvSpPr>
        <p:spPr>
          <a:xfrm rot="19065202">
            <a:off x="-5174808" y="-4907265"/>
            <a:ext cx="11464751" cy="9814529"/>
          </a:xfrm>
          <a:prstGeom prst="wav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물결 3">
            <a:extLst>
              <a:ext uri="{FF2B5EF4-FFF2-40B4-BE49-F238E27FC236}">
                <a16:creationId xmlns:a16="http://schemas.microsoft.com/office/drawing/2014/main" id="{C70700DC-113B-4F88-84FA-073232796735}"/>
              </a:ext>
            </a:extLst>
          </p:cNvPr>
          <p:cNvSpPr/>
          <p:nvPr userDrawn="1"/>
        </p:nvSpPr>
        <p:spPr>
          <a:xfrm rot="19065202">
            <a:off x="-3460683" y="-3512382"/>
            <a:ext cx="6083166" cy="5342017"/>
          </a:xfrm>
          <a:prstGeom prst="wav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73035A59-BFED-4891-8DDA-5EEF13747B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4942" y="3180789"/>
            <a:ext cx="3006589" cy="2984318"/>
          </a:xfrm>
          <a:prstGeom prst="rect">
            <a:avLst/>
          </a:prstGeom>
        </p:spPr>
      </p:pic>
      <p:sp>
        <p:nvSpPr>
          <p:cNvPr id="8" name="텍스트 개체 틀 7">
            <a:extLst>
              <a:ext uri="{FF2B5EF4-FFF2-40B4-BE49-F238E27FC236}">
                <a16:creationId xmlns:a16="http://schemas.microsoft.com/office/drawing/2014/main" id="{88F21CF3-93D9-463C-9F38-3196DB4C2C18}"/>
              </a:ext>
            </a:extLst>
          </p:cNvPr>
          <p:cNvSpPr>
            <a:spLocks noGrp="1"/>
          </p:cNvSpPr>
          <p:nvPr>
            <p:ph type="body" sz="quarter" idx="10" hasCustomPrompt="1"/>
          </p:nvPr>
        </p:nvSpPr>
        <p:spPr>
          <a:xfrm>
            <a:off x="6243662" y="2315873"/>
            <a:ext cx="5479248" cy="1432395"/>
          </a:xfrm>
          <a:prstGeom prst="rect">
            <a:avLst/>
          </a:prstGeom>
        </p:spPr>
        <p:txBody>
          <a:bodyPr/>
          <a:lstStyle>
            <a:lvl1pPr marL="0" indent="0">
              <a:buNone/>
              <a:defRPr sz="4000"/>
            </a:lvl1pPr>
          </a:lstStyle>
          <a:p>
            <a:pPr lvl="0"/>
            <a:r>
              <a:rPr lang="en-US" altLang="ko-KR" dirty="0"/>
              <a:t>Include </a:t>
            </a:r>
            <a:r>
              <a:rPr lang="ko-KR" altLang="en-US" dirty="0"/>
              <a:t>템플릿</a:t>
            </a:r>
          </a:p>
        </p:txBody>
      </p:sp>
      <p:sp>
        <p:nvSpPr>
          <p:cNvPr id="10" name="텍스트 개체 틀 9">
            <a:extLst>
              <a:ext uri="{FF2B5EF4-FFF2-40B4-BE49-F238E27FC236}">
                <a16:creationId xmlns:a16="http://schemas.microsoft.com/office/drawing/2014/main" id="{6AFB309E-7A34-43CA-926C-2EBDA74294BC}"/>
              </a:ext>
            </a:extLst>
          </p:cNvPr>
          <p:cNvSpPr>
            <a:spLocks noGrp="1"/>
          </p:cNvSpPr>
          <p:nvPr>
            <p:ph type="body" sz="quarter" idx="11" hasCustomPrompt="1"/>
          </p:nvPr>
        </p:nvSpPr>
        <p:spPr>
          <a:xfrm>
            <a:off x="6243662" y="3962987"/>
            <a:ext cx="5479248" cy="924073"/>
          </a:xfrm>
          <a:prstGeom prst="rect">
            <a:avLst/>
          </a:prstGeom>
        </p:spPr>
        <p:txBody>
          <a:bodyPr/>
          <a:lstStyle>
            <a:lvl1pPr marL="0" indent="0">
              <a:buNone/>
              <a:defRPr sz="2000"/>
            </a:lvl1pPr>
          </a:lstStyle>
          <a:p>
            <a:pPr lvl="0"/>
            <a:r>
              <a:rPr lang="ko-KR" altLang="en-US" dirty="0"/>
              <a:t>소제목</a:t>
            </a:r>
          </a:p>
        </p:txBody>
      </p:sp>
    </p:spTree>
    <p:extLst>
      <p:ext uri="{BB962C8B-B14F-4D97-AF65-F5344CB8AC3E}">
        <p14:creationId xmlns:p14="http://schemas.microsoft.com/office/powerpoint/2010/main" val="389103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3" name="물결 2">
            <a:extLst>
              <a:ext uri="{FF2B5EF4-FFF2-40B4-BE49-F238E27FC236}">
                <a16:creationId xmlns:a16="http://schemas.microsoft.com/office/drawing/2014/main" id="{0D224039-598D-40FC-8FB1-B1AE5DE1B45C}"/>
              </a:ext>
            </a:extLst>
          </p:cNvPr>
          <p:cNvSpPr/>
          <p:nvPr userDrawn="1"/>
        </p:nvSpPr>
        <p:spPr>
          <a:xfrm rot="19065202">
            <a:off x="-5174808" y="-4907265"/>
            <a:ext cx="11464751" cy="9814529"/>
          </a:xfrm>
          <a:prstGeom prst="wav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물결 3">
            <a:extLst>
              <a:ext uri="{FF2B5EF4-FFF2-40B4-BE49-F238E27FC236}">
                <a16:creationId xmlns:a16="http://schemas.microsoft.com/office/drawing/2014/main" id="{C70700DC-113B-4F88-84FA-073232796735}"/>
              </a:ext>
            </a:extLst>
          </p:cNvPr>
          <p:cNvSpPr/>
          <p:nvPr userDrawn="1"/>
        </p:nvSpPr>
        <p:spPr>
          <a:xfrm rot="19065202">
            <a:off x="-3460683" y="-3512382"/>
            <a:ext cx="6083166" cy="5342017"/>
          </a:xfrm>
          <a:prstGeom prst="wav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8213065-C9F5-43B2-9384-EA1EBCAA6BAC}"/>
              </a:ext>
            </a:extLst>
          </p:cNvPr>
          <p:cNvSpPr txBox="1"/>
          <p:nvPr userDrawn="1"/>
        </p:nvSpPr>
        <p:spPr>
          <a:xfrm>
            <a:off x="9763432" y="6488668"/>
            <a:ext cx="3087329" cy="369332"/>
          </a:xfrm>
          <a:prstGeom prst="rect">
            <a:avLst/>
          </a:prstGeom>
          <a:noFill/>
        </p:spPr>
        <p:txBody>
          <a:bodyPr wrap="square" rtlCol="0">
            <a:spAutoFit/>
          </a:bodyPr>
          <a:lstStyle/>
          <a:p>
            <a:r>
              <a:rPr lang="en-US" altLang="ko-KR" dirty="0"/>
              <a:t>include</a:t>
            </a:r>
            <a:endParaRPr lang="ko-KR" altLang="en-US" dirty="0"/>
          </a:p>
        </p:txBody>
      </p:sp>
      <p:pic>
        <p:nvPicPr>
          <p:cNvPr id="6" name="그림 5">
            <a:extLst>
              <a:ext uri="{FF2B5EF4-FFF2-40B4-BE49-F238E27FC236}">
                <a16:creationId xmlns:a16="http://schemas.microsoft.com/office/drawing/2014/main" id="{73035A59-BFED-4891-8DDA-5EEF13747B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1354" y="5349875"/>
            <a:ext cx="1520205" cy="1508944"/>
          </a:xfrm>
          <a:prstGeom prst="rect">
            <a:avLst/>
          </a:prstGeom>
        </p:spPr>
      </p:pic>
      <p:sp>
        <p:nvSpPr>
          <p:cNvPr id="8" name="텍스트 개체 틀 7">
            <a:extLst>
              <a:ext uri="{FF2B5EF4-FFF2-40B4-BE49-F238E27FC236}">
                <a16:creationId xmlns:a16="http://schemas.microsoft.com/office/drawing/2014/main" id="{88F21CF3-93D9-463C-9F38-3196DB4C2C18}"/>
              </a:ext>
            </a:extLst>
          </p:cNvPr>
          <p:cNvSpPr>
            <a:spLocks noGrp="1"/>
          </p:cNvSpPr>
          <p:nvPr>
            <p:ph type="body" sz="quarter" idx="10" hasCustomPrompt="1"/>
          </p:nvPr>
        </p:nvSpPr>
        <p:spPr>
          <a:xfrm>
            <a:off x="887950" y="570706"/>
            <a:ext cx="10364250" cy="914400"/>
          </a:xfrm>
          <a:prstGeom prst="rect">
            <a:avLst/>
          </a:prstGeom>
        </p:spPr>
        <p:txBody>
          <a:bodyPr/>
          <a:lstStyle>
            <a:lvl1pPr marL="0" indent="0">
              <a:buNone/>
              <a:defRPr sz="4000"/>
            </a:lvl1pPr>
          </a:lstStyle>
          <a:p>
            <a:pPr lvl="0"/>
            <a:r>
              <a:rPr lang="ko-KR" altLang="en-US" dirty="0"/>
              <a:t>제목</a:t>
            </a:r>
          </a:p>
        </p:txBody>
      </p:sp>
    </p:spTree>
    <p:extLst>
      <p:ext uri="{BB962C8B-B14F-4D97-AF65-F5344CB8AC3E}">
        <p14:creationId xmlns:p14="http://schemas.microsoft.com/office/powerpoint/2010/main" val="1975742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187912"/>
      </p:ext>
    </p:extLst>
  </p:cSld>
  <p:clrMap bg1="lt1" tx1="dk1" bg2="lt2" tx2="dk2" accent1="accent1" accent2="accent2" accent3="accent3" accent4="accent4" accent5="accent5" accent6="accent6" hlink="hlink" folHlink="folHlink"/>
  <p:sldLayoutIdLst>
    <p:sldLayoutId id="2147483649" r:id="rId1"/>
    <p:sldLayoutId id="2147483652"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7227D89-B212-4325-8126-B7C0D14FBA9E}"/>
              </a:ext>
            </a:extLst>
          </p:cNvPr>
          <p:cNvSpPr>
            <a:spLocks noGrp="1"/>
          </p:cNvSpPr>
          <p:nvPr>
            <p:ph type="body" sz="quarter" idx="10"/>
          </p:nvPr>
        </p:nvSpPr>
        <p:spPr/>
        <p:txBody>
          <a:bodyPr/>
          <a:lstStyle/>
          <a:p>
            <a:r>
              <a:rPr lang="ko-KR" altLang="en-US" dirty="0"/>
              <a:t>인공지능 기초 강의</a:t>
            </a:r>
            <a:endParaRPr lang="en-US" altLang="ko-KR" dirty="0"/>
          </a:p>
        </p:txBody>
      </p:sp>
      <p:sp>
        <p:nvSpPr>
          <p:cNvPr id="3" name="텍스트 개체 틀 2">
            <a:extLst>
              <a:ext uri="{FF2B5EF4-FFF2-40B4-BE49-F238E27FC236}">
                <a16:creationId xmlns:a16="http://schemas.microsoft.com/office/drawing/2014/main" id="{EC789A32-97E7-4A37-B9F7-BAD5B7F450F6}"/>
              </a:ext>
            </a:extLst>
          </p:cNvPr>
          <p:cNvSpPr>
            <a:spLocks noGrp="1"/>
          </p:cNvSpPr>
          <p:nvPr>
            <p:ph type="body" sz="quarter" idx="11"/>
          </p:nvPr>
        </p:nvSpPr>
        <p:spPr/>
        <p:txBody>
          <a:bodyPr/>
          <a:lstStyle/>
          <a:p>
            <a:r>
              <a:rPr lang="en-US" altLang="ko-KR" dirty="0"/>
              <a:t> 1</a:t>
            </a:r>
            <a:r>
              <a:rPr lang="ko-KR" altLang="en-US" dirty="0"/>
              <a:t>주차 </a:t>
            </a:r>
            <a:r>
              <a:rPr lang="en-US" altLang="ko-KR" dirty="0"/>
              <a:t>– </a:t>
            </a:r>
            <a:r>
              <a:rPr lang="ko-KR" altLang="en-US" dirty="0"/>
              <a:t>기계학습 기초</a:t>
            </a:r>
          </a:p>
        </p:txBody>
      </p:sp>
    </p:spTree>
    <p:extLst>
      <p:ext uri="{BB962C8B-B14F-4D97-AF65-F5344CB8AC3E}">
        <p14:creationId xmlns:p14="http://schemas.microsoft.com/office/powerpoint/2010/main" val="2932446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a:xfrm>
            <a:off x="887950" y="570706"/>
            <a:ext cx="10364250" cy="914400"/>
          </a:xfrm>
        </p:spPr>
        <p:txBody>
          <a:bodyPr/>
          <a:lstStyle/>
          <a:p>
            <a:r>
              <a:rPr lang="en-US" altLang="ko-KR" dirty="0"/>
              <a:t>Machine Learning</a:t>
            </a:r>
            <a:r>
              <a:rPr lang="ko-KR" altLang="en-US" dirty="0"/>
              <a:t> </a:t>
            </a:r>
            <a:r>
              <a:rPr lang="en-US" altLang="ko-KR" dirty="0"/>
              <a:t>Task - classification</a:t>
            </a:r>
            <a:endParaRPr lang="ko-KR" altLang="en-US" dirty="0"/>
          </a:p>
        </p:txBody>
      </p:sp>
      <p:sp>
        <p:nvSpPr>
          <p:cNvPr id="3" name="TextBox 2">
            <a:extLst>
              <a:ext uri="{FF2B5EF4-FFF2-40B4-BE49-F238E27FC236}">
                <a16:creationId xmlns:a16="http://schemas.microsoft.com/office/drawing/2014/main" id="{64B81178-4471-4A3D-8E46-9E5399457A32}"/>
              </a:ext>
            </a:extLst>
          </p:cNvPr>
          <p:cNvSpPr txBox="1"/>
          <p:nvPr/>
        </p:nvSpPr>
        <p:spPr>
          <a:xfrm>
            <a:off x="2068081" y="5973222"/>
            <a:ext cx="837473" cy="369332"/>
          </a:xfrm>
          <a:prstGeom prst="rect">
            <a:avLst/>
          </a:prstGeom>
          <a:noFill/>
        </p:spPr>
        <p:txBody>
          <a:bodyPr wrap="none" rtlCol="0">
            <a:spAutoFit/>
          </a:bodyPr>
          <a:lstStyle/>
          <a:p>
            <a:r>
              <a:rPr lang="en-US" altLang="ko-KR" dirty="0"/>
              <a:t>binary</a:t>
            </a:r>
            <a:endParaRPr lang="ko-KR" altLang="en-US" dirty="0"/>
          </a:p>
        </p:txBody>
      </p:sp>
      <p:sp>
        <p:nvSpPr>
          <p:cNvPr id="4" name="TextBox 3">
            <a:extLst>
              <a:ext uri="{FF2B5EF4-FFF2-40B4-BE49-F238E27FC236}">
                <a16:creationId xmlns:a16="http://schemas.microsoft.com/office/drawing/2014/main" id="{644DED52-B9C0-4833-8735-25D39226853B}"/>
              </a:ext>
            </a:extLst>
          </p:cNvPr>
          <p:cNvSpPr txBox="1"/>
          <p:nvPr/>
        </p:nvSpPr>
        <p:spPr>
          <a:xfrm>
            <a:off x="6922093" y="5973222"/>
            <a:ext cx="1420582" cy="369332"/>
          </a:xfrm>
          <a:prstGeom prst="rect">
            <a:avLst/>
          </a:prstGeom>
          <a:noFill/>
        </p:spPr>
        <p:txBody>
          <a:bodyPr wrap="none" rtlCol="0">
            <a:spAutoFit/>
          </a:bodyPr>
          <a:lstStyle/>
          <a:p>
            <a:r>
              <a:rPr lang="en-US" altLang="ko-KR" dirty="0"/>
              <a:t>multinomial</a:t>
            </a:r>
            <a:endParaRPr lang="ko-KR" altLang="en-US" dirty="0"/>
          </a:p>
        </p:txBody>
      </p:sp>
      <p:pic>
        <p:nvPicPr>
          <p:cNvPr id="1026" name="Picture 2" descr="Binary Classification B. Multiclass Classification In machine learning, multiclass or multinomial classification is the problem of classifying instances into one of the three or more classes. It has mutual exclusivity illustrated in the Fig 2. Each training point belongs to one of N different classes. The goal is to construct a function which, given a new data point, will correctly predict the class to which the new point belongs.">
            <a:extLst>
              <a:ext uri="{FF2B5EF4-FFF2-40B4-BE49-F238E27FC236}">
                <a16:creationId xmlns:a16="http://schemas.microsoft.com/office/drawing/2014/main" id="{0E50D785-B33F-43BD-B685-1E3C42324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667" y="2923747"/>
            <a:ext cx="2678498" cy="21556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proxy/1*fBjniQPOKigqxYSKEumXoA.png">
            <a:extLst>
              <a:ext uri="{FF2B5EF4-FFF2-40B4-BE49-F238E27FC236}">
                <a16:creationId xmlns:a16="http://schemas.microsoft.com/office/drawing/2014/main" id="{3AA13959-3258-4E3D-A77F-962A572BF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222" y="2663815"/>
            <a:ext cx="2813189" cy="2643122"/>
          </a:xfrm>
          <a:prstGeom prst="rect">
            <a:avLst/>
          </a:prstGeom>
          <a:noFill/>
          <a:extLst>
            <a:ext uri="{909E8E84-426E-40DD-AFC4-6F175D3DCCD1}">
              <a14:hiddenFill xmlns:a14="http://schemas.microsoft.com/office/drawing/2010/main">
                <a:solidFill>
                  <a:srgbClr val="FFFFFF"/>
                </a:solidFill>
              </a14:hiddenFill>
            </a:ext>
          </a:extLst>
        </p:spPr>
      </p:pic>
      <p:pic>
        <p:nvPicPr>
          <p:cNvPr id="6" name="그림 5">
            <a:extLst>
              <a:ext uri="{FF2B5EF4-FFF2-40B4-BE49-F238E27FC236}">
                <a16:creationId xmlns:a16="http://schemas.microsoft.com/office/drawing/2014/main" id="{56340A17-6E1C-452B-B8BB-E80179783E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414" y="2696247"/>
            <a:ext cx="3061561" cy="2610690"/>
          </a:xfrm>
          <a:prstGeom prst="rect">
            <a:avLst/>
          </a:prstGeom>
        </p:spPr>
      </p:pic>
    </p:spTree>
    <p:extLst>
      <p:ext uri="{BB962C8B-B14F-4D97-AF65-F5344CB8AC3E}">
        <p14:creationId xmlns:p14="http://schemas.microsoft.com/office/powerpoint/2010/main" val="291500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a:xfrm>
            <a:off x="887950" y="570706"/>
            <a:ext cx="10364250" cy="914400"/>
          </a:xfrm>
        </p:spPr>
        <p:txBody>
          <a:bodyPr/>
          <a:lstStyle/>
          <a:p>
            <a:r>
              <a:rPr lang="en-US" altLang="ko-KR" dirty="0"/>
              <a:t>Machine Learning</a:t>
            </a:r>
            <a:r>
              <a:rPr lang="ko-KR" altLang="en-US" dirty="0"/>
              <a:t> </a:t>
            </a:r>
            <a:r>
              <a:rPr lang="en-US" altLang="ko-KR" dirty="0"/>
              <a:t>Task - classification</a:t>
            </a:r>
            <a:endParaRPr lang="ko-KR" altLang="en-US" dirty="0"/>
          </a:p>
        </p:txBody>
      </p:sp>
      <p:sp>
        <p:nvSpPr>
          <p:cNvPr id="3" name="TextBox 2">
            <a:extLst>
              <a:ext uri="{FF2B5EF4-FFF2-40B4-BE49-F238E27FC236}">
                <a16:creationId xmlns:a16="http://schemas.microsoft.com/office/drawing/2014/main" id="{64B81178-4471-4A3D-8E46-9E5399457A32}"/>
              </a:ext>
            </a:extLst>
          </p:cNvPr>
          <p:cNvSpPr txBox="1"/>
          <p:nvPr/>
        </p:nvSpPr>
        <p:spPr>
          <a:xfrm>
            <a:off x="2297166" y="5973222"/>
            <a:ext cx="837473" cy="369332"/>
          </a:xfrm>
          <a:prstGeom prst="rect">
            <a:avLst/>
          </a:prstGeom>
          <a:noFill/>
        </p:spPr>
        <p:txBody>
          <a:bodyPr wrap="none" rtlCol="0">
            <a:spAutoFit/>
          </a:bodyPr>
          <a:lstStyle/>
          <a:p>
            <a:r>
              <a:rPr lang="en-US" altLang="ko-KR" dirty="0"/>
              <a:t>binary</a:t>
            </a:r>
            <a:endParaRPr lang="ko-KR" altLang="en-US" dirty="0"/>
          </a:p>
        </p:txBody>
      </p:sp>
      <p:sp>
        <p:nvSpPr>
          <p:cNvPr id="4" name="TextBox 3">
            <a:extLst>
              <a:ext uri="{FF2B5EF4-FFF2-40B4-BE49-F238E27FC236}">
                <a16:creationId xmlns:a16="http://schemas.microsoft.com/office/drawing/2014/main" id="{644DED52-B9C0-4833-8735-25D39226853B}"/>
              </a:ext>
            </a:extLst>
          </p:cNvPr>
          <p:cNvSpPr txBox="1"/>
          <p:nvPr/>
        </p:nvSpPr>
        <p:spPr>
          <a:xfrm>
            <a:off x="6819543" y="5973222"/>
            <a:ext cx="2350094" cy="369332"/>
          </a:xfrm>
          <a:prstGeom prst="rect">
            <a:avLst/>
          </a:prstGeom>
          <a:noFill/>
        </p:spPr>
        <p:txBody>
          <a:bodyPr wrap="square" rtlCol="0">
            <a:spAutoFit/>
          </a:bodyPr>
          <a:lstStyle/>
          <a:p>
            <a:r>
              <a:rPr lang="en-US" altLang="ko-KR" dirty="0"/>
              <a:t>Multinomial(MNIST)</a:t>
            </a:r>
            <a:endParaRPr lang="ko-KR" altLang="en-US" dirty="0"/>
          </a:p>
        </p:txBody>
      </p:sp>
      <p:pic>
        <p:nvPicPr>
          <p:cNvPr id="2050" name="Picture 2" descr="How to Develop a CNN for MNIST Handwritten Digit Classification">
            <a:extLst>
              <a:ext uri="{FF2B5EF4-FFF2-40B4-BE49-F238E27FC236}">
                <a16:creationId xmlns:a16="http://schemas.microsoft.com/office/drawing/2014/main" id="{8A87E65E-6B8A-4F7E-9B7B-BA568F4FB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439" y="2418460"/>
            <a:ext cx="4039677" cy="30297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cdn.nextliteracy.co.kr/news/photo/202101/175_206_3229.jpg">
            <a:extLst>
              <a:ext uri="{FF2B5EF4-FFF2-40B4-BE49-F238E27FC236}">
                <a16:creationId xmlns:a16="http://schemas.microsoft.com/office/drawing/2014/main" id="{BB6638D6-0A01-4A7A-800C-3FAD903EB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82" y="2808272"/>
            <a:ext cx="4303043" cy="225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84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p:txBody>
          <a:bodyPr/>
          <a:lstStyle/>
          <a:p>
            <a:r>
              <a:rPr lang="ko-KR" altLang="en-US" dirty="0"/>
              <a:t>기계학습 알고리즘 </a:t>
            </a:r>
            <a:r>
              <a:rPr lang="en-US" altLang="ko-KR" dirty="0"/>
              <a:t>Task - regression</a:t>
            </a:r>
            <a:endParaRPr lang="ko-KR" altLang="en-US" dirty="0"/>
          </a:p>
        </p:txBody>
      </p:sp>
      <p:sp>
        <p:nvSpPr>
          <p:cNvPr id="8" name="TextBox 7">
            <a:extLst>
              <a:ext uri="{FF2B5EF4-FFF2-40B4-BE49-F238E27FC236}">
                <a16:creationId xmlns:a16="http://schemas.microsoft.com/office/drawing/2014/main" id="{750BA324-AA2E-4D51-BF9E-5B2F7498E359}"/>
              </a:ext>
            </a:extLst>
          </p:cNvPr>
          <p:cNvSpPr txBox="1"/>
          <p:nvPr/>
        </p:nvSpPr>
        <p:spPr>
          <a:xfrm>
            <a:off x="887950" y="1572994"/>
            <a:ext cx="4302492" cy="369332"/>
          </a:xfrm>
          <a:prstGeom prst="rect">
            <a:avLst/>
          </a:prstGeom>
          <a:noFill/>
        </p:spPr>
        <p:txBody>
          <a:bodyPr wrap="square" rtlCol="0">
            <a:spAutoFit/>
          </a:bodyPr>
          <a:lstStyle/>
          <a:p>
            <a:r>
              <a:rPr lang="ko-KR" altLang="en-US" dirty="0"/>
              <a:t>입력데이터에 대한 연속적인 값 예측</a:t>
            </a:r>
          </a:p>
        </p:txBody>
      </p:sp>
      <p:pic>
        <p:nvPicPr>
          <p:cNvPr id="3076" name="Picture 4" descr="http://down.humoruniv.com/hwiparambbs/data/pdswait/a_waee911001_01222f2947f6c270d1373887307f8bf4731d018a.jpg">
            <a:extLst>
              <a:ext uri="{FF2B5EF4-FFF2-40B4-BE49-F238E27FC236}">
                <a16:creationId xmlns:a16="http://schemas.microsoft.com/office/drawing/2014/main" id="{DFB3681B-0760-46B7-9216-9E6067908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950" y="2030214"/>
            <a:ext cx="3874550" cy="43206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on-Linear Regression with R - Minimatech">
            <a:extLst>
              <a:ext uri="{FF2B5EF4-FFF2-40B4-BE49-F238E27FC236}">
                <a16:creationId xmlns:a16="http://schemas.microsoft.com/office/drawing/2014/main" id="{64AFA5B9-C407-4A7C-AAF2-E1A87EEB0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2814157"/>
            <a:ext cx="438721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44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p:txBody>
          <a:bodyPr/>
          <a:lstStyle/>
          <a:p>
            <a:r>
              <a:rPr lang="ko-KR" altLang="en-US" dirty="0"/>
              <a:t>기계학습 알고리즘 </a:t>
            </a:r>
            <a:r>
              <a:rPr lang="en-US" altLang="ko-KR" dirty="0"/>
              <a:t>Task</a:t>
            </a:r>
            <a:endParaRPr lang="ko-KR" altLang="en-US" dirty="0"/>
          </a:p>
        </p:txBody>
      </p:sp>
      <p:sp>
        <p:nvSpPr>
          <p:cNvPr id="3" name="TextBox 2">
            <a:extLst>
              <a:ext uri="{FF2B5EF4-FFF2-40B4-BE49-F238E27FC236}">
                <a16:creationId xmlns:a16="http://schemas.microsoft.com/office/drawing/2014/main" id="{88646BFC-75DD-49E6-AF12-B094AFD64244}"/>
              </a:ext>
            </a:extLst>
          </p:cNvPr>
          <p:cNvSpPr txBox="1"/>
          <p:nvPr/>
        </p:nvSpPr>
        <p:spPr>
          <a:xfrm>
            <a:off x="1013078" y="2250699"/>
            <a:ext cx="7199697" cy="1477328"/>
          </a:xfrm>
          <a:prstGeom prst="rect">
            <a:avLst/>
          </a:prstGeom>
          <a:noFill/>
        </p:spPr>
        <p:txBody>
          <a:bodyPr wrap="square" rtlCol="0">
            <a:spAutoFit/>
          </a:bodyPr>
          <a:lstStyle/>
          <a:p>
            <a:r>
              <a:rPr lang="ko-KR" altLang="en-US" dirty="0"/>
              <a:t>데이터를 입력 받고 결과를 출력하는 일종의 모델</a:t>
            </a:r>
            <a:endParaRPr lang="en-US" altLang="ko-KR" dirty="0"/>
          </a:p>
          <a:p>
            <a:endParaRPr lang="en-US" altLang="ko-KR" dirty="0"/>
          </a:p>
          <a:p>
            <a:r>
              <a:rPr lang="ko-KR" altLang="en-US" dirty="0"/>
              <a:t>기계학습 모델</a:t>
            </a:r>
            <a:endParaRPr lang="en-US" altLang="ko-KR" dirty="0"/>
          </a:p>
          <a:p>
            <a:endParaRPr lang="en-US" altLang="ko-KR" dirty="0"/>
          </a:p>
          <a:p>
            <a:r>
              <a:rPr lang="en-US" altLang="ko-KR" dirty="0"/>
              <a:t>Y = F(x)</a:t>
            </a:r>
            <a:endParaRPr lang="ko-KR" altLang="en-US" dirty="0"/>
          </a:p>
        </p:txBody>
      </p:sp>
    </p:spTree>
    <p:extLst>
      <p:ext uri="{BB962C8B-B14F-4D97-AF65-F5344CB8AC3E}">
        <p14:creationId xmlns:p14="http://schemas.microsoft.com/office/powerpoint/2010/main" val="384599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p:txBody>
          <a:bodyPr/>
          <a:lstStyle/>
          <a:p>
            <a:r>
              <a:rPr lang="ko-KR" altLang="en-US" dirty="0"/>
              <a:t>모델의 수용력</a:t>
            </a:r>
            <a:r>
              <a:rPr lang="en-US" altLang="ko-KR" dirty="0"/>
              <a:t>(Capacity)</a:t>
            </a:r>
            <a:endParaRPr lang="ko-KR" altLang="en-US" dirty="0"/>
          </a:p>
        </p:txBody>
      </p:sp>
      <p:sp>
        <p:nvSpPr>
          <p:cNvPr id="3" name="타원 2">
            <a:extLst>
              <a:ext uri="{FF2B5EF4-FFF2-40B4-BE49-F238E27FC236}">
                <a16:creationId xmlns:a16="http://schemas.microsoft.com/office/drawing/2014/main" id="{7A1D0659-E724-4ED6-8B7D-D49483180925}"/>
              </a:ext>
            </a:extLst>
          </p:cNvPr>
          <p:cNvSpPr/>
          <p:nvPr/>
        </p:nvSpPr>
        <p:spPr>
          <a:xfrm>
            <a:off x="1484716" y="3676849"/>
            <a:ext cx="2259510" cy="1376413"/>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dirty="0"/>
              <a:t>Train Data Set</a:t>
            </a:r>
            <a:endParaRPr lang="ko-KR" altLang="en-US" dirty="0"/>
          </a:p>
        </p:txBody>
      </p:sp>
      <p:sp>
        <p:nvSpPr>
          <p:cNvPr id="4" name="사각형: 둥근 모서리 3">
            <a:extLst>
              <a:ext uri="{FF2B5EF4-FFF2-40B4-BE49-F238E27FC236}">
                <a16:creationId xmlns:a16="http://schemas.microsoft.com/office/drawing/2014/main" id="{ED50EDB7-FD84-4323-9E29-413CB282084D}"/>
              </a:ext>
            </a:extLst>
          </p:cNvPr>
          <p:cNvSpPr/>
          <p:nvPr/>
        </p:nvSpPr>
        <p:spPr>
          <a:xfrm>
            <a:off x="4672672" y="3258151"/>
            <a:ext cx="3542097" cy="2069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모델</a:t>
            </a:r>
          </a:p>
        </p:txBody>
      </p:sp>
      <p:sp>
        <p:nvSpPr>
          <p:cNvPr id="5" name="화살표: 오른쪽 4">
            <a:extLst>
              <a:ext uri="{FF2B5EF4-FFF2-40B4-BE49-F238E27FC236}">
                <a16:creationId xmlns:a16="http://schemas.microsoft.com/office/drawing/2014/main" id="{75CD1D6C-62EB-4399-9277-5512BE9C822D}"/>
              </a:ext>
            </a:extLst>
          </p:cNvPr>
          <p:cNvSpPr/>
          <p:nvPr/>
        </p:nvSpPr>
        <p:spPr>
          <a:xfrm>
            <a:off x="3967817" y="4013733"/>
            <a:ext cx="413886" cy="55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2FBEF1FE-D2B1-48BA-AE01-5E27FDF3A3D7}"/>
              </a:ext>
            </a:extLst>
          </p:cNvPr>
          <p:cNvSpPr/>
          <p:nvPr/>
        </p:nvSpPr>
        <p:spPr>
          <a:xfrm>
            <a:off x="5313964" y="1160455"/>
            <a:ext cx="2259510" cy="1376413"/>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dirty="0"/>
              <a:t>Test Data Set</a:t>
            </a:r>
            <a:endParaRPr lang="ko-KR" altLang="en-US" dirty="0"/>
          </a:p>
        </p:txBody>
      </p:sp>
      <p:sp>
        <p:nvSpPr>
          <p:cNvPr id="7" name="화살표: 오른쪽 6">
            <a:extLst>
              <a:ext uri="{FF2B5EF4-FFF2-40B4-BE49-F238E27FC236}">
                <a16:creationId xmlns:a16="http://schemas.microsoft.com/office/drawing/2014/main" id="{6013CA18-DD83-4034-8417-5C8BF3AE2854}"/>
              </a:ext>
            </a:extLst>
          </p:cNvPr>
          <p:cNvSpPr/>
          <p:nvPr/>
        </p:nvSpPr>
        <p:spPr>
          <a:xfrm rot="5400000">
            <a:off x="6293528" y="2606243"/>
            <a:ext cx="300382" cy="55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CC423AAB-9883-4C07-918A-2D8AEBD529F4}"/>
              </a:ext>
            </a:extLst>
          </p:cNvPr>
          <p:cNvSpPr txBox="1"/>
          <p:nvPr/>
        </p:nvSpPr>
        <p:spPr>
          <a:xfrm>
            <a:off x="8505738" y="2344362"/>
            <a:ext cx="2993457" cy="1477328"/>
          </a:xfrm>
          <a:prstGeom prst="rect">
            <a:avLst/>
          </a:prstGeom>
          <a:noFill/>
        </p:spPr>
        <p:txBody>
          <a:bodyPr wrap="square" rtlCol="0">
            <a:spAutoFit/>
          </a:bodyPr>
          <a:lstStyle/>
          <a:p>
            <a:r>
              <a:rPr lang="en-US" altLang="ko-KR" dirty="0"/>
              <a:t>Train Data Set </a:t>
            </a:r>
            <a:r>
              <a:rPr lang="ko-KR" altLang="en-US" dirty="0"/>
              <a:t>을 이용하여 학습한 모델이</a:t>
            </a:r>
            <a:endParaRPr lang="en-US" altLang="ko-KR" dirty="0"/>
          </a:p>
          <a:p>
            <a:endParaRPr lang="en-US" altLang="ko-KR" dirty="0"/>
          </a:p>
          <a:p>
            <a:r>
              <a:rPr lang="ko-KR" altLang="en-US" dirty="0"/>
              <a:t>새로운 데이터에 대해서도 잘 작동할까</a:t>
            </a:r>
            <a:r>
              <a:rPr lang="en-US" altLang="ko-KR" dirty="0"/>
              <a:t>? (</a:t>
            </a:r>
            <a:r>
              <a:rPr lang="ko-KR" altLang="en-US" dirty="0"/>
              <a:t>일반화</a:t>
            </a:r>
            <a:r>
              <a:rPr lang="en-US" altLang="ko-KR" dirty="0"/>
              <a:t>)</a:t>
            </a:r>
            <a:endParaRPr lang="ko-KR" altLang="en-US" dirty="0"/>
          </a:p>
        </p:txBody>
      </p:sp>
    </p:spTree>
    <p:extLst>
      <p:ext uri="{BB962C8B-B14F-4D97-AF65-F5344CB8AC3E}">
        <p14:creationId xmlns:p14="http://schemas.microsoft.com/office/powerpoint/2010/main" val="339677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E9AD9AD-09C4-4BD3-B2A2-BE4FDD328EB6}"/>
              </a:ext>
            </a:extLst>
          </p:cNvPr>
          <p:cNvSpPr>
            <a:spLocks noGrp="1"/>
          </p:cNvSpPr>
          <p:nvPr>
            <p:ph type="body" sz="quarter" idx="10"/>
          </p:nvPr>
        </p:nvSpPr>
        <p:spPr/>
        <p:txBody>
          <a:bodyPr/>
          <a:lstStyle/>
          <a:p>
            <a:r>
              <a:rPr lang="ko-KR" altLang="en-US" dirty="0"/>
              <a:t>모델의 수용력</a:t>
            </a:r>
          </a:p>
        </p:txBody>
      </p:sp>
      <p:sp>
        <p:nvSpPr>
          <p:cNvPr id="3" name="타원 2">
            <a:extLst>
              <a:ext uri="{FF2B5EF4-FFF2-40B4-BE49-F238E27FC236}">
                <a16:creationId xmlns:a16="http://schemas.microsoft.com/office/drawing/2014/main" id="{DF0CE35E-DDB7-4C35-B241-588529D3DE2D}"/>
              </a:ext>
            </a:extLst>
          </p:cNvPr>
          <p:cNvSpPr/>
          <p:nvPr/>
        </p:nvSpPr>
        <p:spPr>
          <a:xfrm>
            <a:off x="3110306" y="1282975"/>
            <a:ext cx="5919537" cy="2002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dirty="0"/>
              <a:t>전체 데이터 분포</a:t>
            </a:r>
          </a:p>
        </p:txBody>
      </p:sp>
      <p:sp>
        <p:nvSpPr>
          <p:cNvPr id="4" name="타원 3">
            <a:extLst>
              <a:ext uri="{FF2B5EF4-FFF2-40B4-BE49-F238E27FC236}">
                <a16:creationId xmlns:a16="http://schemas.microsoft.com/office/drawing/2014/main" id="{FB9D248E-CEBC-4368-9BF2-5C278FA7E8C7}"/>
              </a:ext>
            </a:extLst>
          </p:cNvPr>
          <p:cNvSpPr/>
          <p:nvPr/>
        </p:nvSpPr>
        <p:spPr>
          <a:xfrm>
            <a:off x="2040556" y="3801980"/>
            <a:ext cx="2781701" cy="1116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Train data</a:t>
            </a:r>
            <a:endParaRPr lang="ko-KR" altLang="en-US" dirty="0"/>
          </a:p>
        </p:txBody>
      </p:sp>
      <p:sp>
        <p:nvSpPr>
          <p:cNvPr id="5" name="타원 4">
            <a:extLst>
              <a:ext uri="{FF2B5EF4-FFF2-40B4-BE49-F238E27FC236}">
                <a16:creationId xmlns:a16="http://schemas.microsoft.com/office/drawing/2014/main" id="{FF8F32A5-B5C6-4596-B4C0-ADA7A6117202}"/>
              </a:ext>
            </a:extLst>
          </p:cNvPr>
          <p:cNvSpPr/>
          <p:nvPr/>
        </p:nvSpPr>
        <p:spPr>
          <a:xfrm>
            <a:off x="7275095" y="3801980"/>
            <a:ext cx="2781701" cy="1116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Test data</a:t>
            </a:r>
            <a:endParaRPr lang="ko-KR" altLang="en-US" dirty="0"/>
          </a:p>
        </p:txBody>
      </p:sp>
      <p:cxnSp>
        <p:nvCxnSpPr>
          <p:cNvPr id="7" name="직선 화살표 연결선 6">
            <a:extLst>
              <a:ext uri="{FF2B5EF4-FFF2-40B4-BE49-F238E27FC236}">
                <a16:creationId xmlns:a16="http://schemas.microsoft.com/office/drawing/2014/main" id="{2A5924C4-2703-446A-93A5-86567CB76373}"/>
              </a:ext>
            </a:extLst>
          </p:cNvPr>
          <p:cNvCxnSpPr>
            <a:stCxn id="3" idx="3"/>
          </p:cNvCxnSpPr>
          <p:nvPr/>
        </p:nvCxnSpPr>
        <p:spPr>
          <a:xfrm flipH="1">
            <a:off x="3580598" y="2991836"/>
            <a:ext cx="396604" cy="58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18B123CB-E3A8-4129-AD81-5D81E9B9B05B}"/>
              </a:ext>
            </a:extLst>
          </p:cNvPr>
          <p:cNvCxnSpPr>
            <a:cxnSpLocks/>
          </p:cNvCxnSpPr>
          <p:nvPr/>
        </p:nvCxnSpPr>
        <p:spPr>
          <a:xfrm>
            <a:off x="7904824" y="3056020"/>
            <a:ext cx="396604" cy="58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684DA6F-0350-4AE4-BA6F-A63C1C43E0E1}"/>
              </a:ext>
            </a:extLst>
          </p:cNvPr>
          <p:cNvSpPr txBox="1"/>
          <p:nvPr/>
        </p:nvSpPr>
        <p:spPr>
          <a:xfrm>
            <a:off x="4822257" y="3732817"/>
            <a:ext cx="2571549" cy="369332"/>
          </a:xfrm>
          <a:prstGeom prst="rect">
            <a:avLst/>
          </a:prstGeom>
          <a:noFill/>
        </p:spPr>
        <p:txBody>
          <a:bodyPr wrap="square" rtlCol="0">
            <a:spAutoFit/>
          </a:bodyPr>
          <a:lstStyle/>
          <a:p>
            <a:r>
              <a:rPr lang="en-US" altLang="ko-KR" dirty="0"/>
              <a:t> </a:t>
            </a:r>
            <a:r>
              <a:rPr lang="ko-KR" altLang="en-US" dirty="0"/>
              <a:t>자료 생성 </a:t>
            </a:r>
            <a:r>
              <a:rPr lang="en-US" altLang="ko-KR" dirty="0" err="1"/>
              <a:t>i.i.d</a:t>
            </a:r>
            <a:r>
              <a:rPr lang="en-US" altLang="ko-KR" dirty="0"/>
              <a:t> </a:t>
            </a:r>
            <a:r>
              <a:rPr lang="ko-KR" altLang="en-US" dirty="0"/>
              <a:t>분포</a:t>
            </a:r>
          </a:p>
        </p:txBody>
      </p:sp>
    </p:spTree>
    <p:extLst>
      <p:ext uri="{BB962C8B-B14F-4D97-AF65-F5344CB8AC3E}">
        <p14:creationId xmlns:p14="http://schemas.microsoft.com/office/powerpoint/2010/main" val="4055753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EFCE1B-CB3D-4BC7-A4EF-9554ED44F7DF}"/>
              </a:ext>
            </a:extLst>
          </p:cNvPr>
          <p:cNvSpPr>
            <a:spLocks noGrp="1"/>
          </p:cNvSpPr>
          <p:nvPr>
            <p:ph type="body" sz="quarter" idx="10"/>
          </p:nvPr>
        </p:nvSpPr>
        <p:spPr/>
        <p:txBody>
          <a:bodyPr/>
          <a:lstStyle/>
          <a:p>
            <a:r>
              <a:rPr lang="ko-KR" altLang="en-US" dirty="0"/>
              <a:t>모델의 수용력</a:t>
            </a:r>
          </a:p>
        </p:txBody>
      </p:sp>
      <p:sp>
        <p:nvSpPr>
          <p:cNvPr id="4" name="TextBox 3">
            <a:extLst>
              <a:ext uri="{FF2B5EF4-FFF2-40B4-BE49-F238E27FC236}">
                <a16:creationId xmlns:a16="http://schemas.microsoft.com/office/drawing/2014/main" id="{69B14061-8DD3-4A34-B92F-C2B128C6D1CE}"/>
              </a:ext>
            </a:extLst>
          </p:cNvPr>
          <p:cNvSpPr txBox="1"/>
          <p:nvPr/>
        </p:nvSpPr>
        <p:spPr>
          <a:xfrm>
            <a:off x="1126156" y="2598821"/>
            <a:ext cx="5582652" cy="2031325"/>
          </a:xfrm>
          <a:prstGeom prst="rect">
            <a:avLst/>
          </a:prstGeom>
          <a:noFill/>
        </p:spPr>
        <p:txBody>
          <a:bodyPr wrap="square" rtlCol="0">
            <a:spAutoFit/>
          </a:bodyPr>
          <a:lstStyle/>
          <a:p>
            <a:r>
              <a:rPr lang="en-US" altLang="ko-KR" dirty="0"/>
              <a:t>Overfitting : train data set</a:t>
            </a:r>
            <a:r>
              <a:rPr lang="ko-KR" altLang="en-US" dirty="0"/>
              <a:t>에 대해 </a:t>
            </a:r>
            <a:r>
              <a:rPr lang="ko-KR" altLang="en-US" dirty="0" err="1"/>
              <a:t>과대적합되어</a:t>
            </a:r>
            <a:r>
              <a:rPr lang="ko-KR" altLang="en-US" dirty="0"/>
              <a:t> </a:t>
            </a:r>
            <a:r>
              <a:rPr lang="en-US" altLang="ko-KR" dirty="0"/>
              <a:t>test </a:t>
            </a:r>
            <a:r>
              <a:rPr lang="ko-KR" altLang="en-US" dirty="0"/>
              <a:t>셋과 괴리 증가</a:t>
            </a:r>
            <a:endParaRPr lang="en-US" altLang="ko-KR" dirty="0"/>
          </a:p>
          <a:p>
            <a:endParaRPr lang="en-US" altLang="ko-KR" dirty="0"/>
          </a:p>
          <a:p>
            <a:r>
              <a:rPr lang="en-US" altLang="ko-KR" dirty="0"/>
              <a:t>Underfitting : </a:t>
            </a:r>
            <a:r>
              <a:rPr lang="ko-KR" altLang="en-US" dirty="0"/>
              <a:t>학습이 부족</a:t>
            </a:r>
            <a:endParaRPr lang="en-US" altLang="ko-KR" dirty="0"/>
          </a:p>
          <a:p>
            <a:endParaRPr lang="en-US" altLang="ko-KR" dirty="0"/>
          </a:p>
          <a:p>
            <a:r>
              <a:rPr lang="ko-KR" altLang="en-US" dirty="0"/>
              <a:t>함수 알고리즘이 선택할 수 있는 가설 공간의 크기에 따라 수용력이 결정됨</a:t>
            </a:r>
            <a:endParaRPr lang="en-US" altLang="ko-KR" dirty="0"/>
          </a:p>
        </p:txBody>
      </p:sp>
    </p:spTree>
    <p:extLst>
      <p:ext uri="{BB962C8B-B14F-4D97-AF65-F5344CB8AC3E}">
        <p14:creationId xmlns:p14="http://schemas.microsoft.com/office/powerpoint/2010/main" val="333766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0F5717D-13BB-49B6-8CE5-B82A724BDC63}"/>
              </a:ext>
            </a:extLst>
          </p:cNvPr>
          <p:cNvSpPr>
            <a:spLocks noGrp="1"/>
          </p:cNvSpPr>
          <p:nvPr>
            <p:ph type="body" sz="quarter" idx="10"/>
          </p:nvPr>
        </p:nvSpPr>
        <p:spPr/>
        <p:txBody>
          <a:bodyPr/>
          <a:lstStyle/>
          <a:p>
            <a:r>
              <a:rPr lang="ko-KR" altLang="en-US" dirty="0"/>
              <a:t>모델의 수용력 </a:t>
            </a:r>
            <a:r>
              <a:rPr lang="en-US" altLang="ko-KR" dirty="0"/>
              <a:t>– </a:t>
            </a:r>
            <a:r>
              <a:rPr lang="ko-KR" altLang="en-US" dirty="0"/>
              <a:t>회귀 예제</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36A917-BAB5-4D21-BCA5-4599B4896138}"/>
                  </a:ext>
                </a:extLst>
              </p:cNvPr>
              <p:cNvSpPr txBox="1"/>
              <p:nvPr/>
            </p:nvSpPr>
            <p:spPr>
              <a:xfrm>
                <a:off x="1679608" y="3429000"/>
                <a:ext cx="1714765"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nary>
                        <m:naryPr>
                          <m:chr m:val="∑"/>
                          <m:subHide m:val="on"/>
                          <m:supHide m:val="on"/>
                          <m:ctrlPr>
                            <a:rPr lang="en-US" altLang="ko-KR" b="0" i="1" smtClean="0">
                              <a:latin typeface="Cambria Math" panose="02040503050406030204" pitchFamily="18" charset="0"/>
                            </a:rPr>
                          </m:ctrlPr>
                        </m:naryPr>
                        <m:sub/>
                        <m:sup/>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𝑖</m:t>
                              </m:r>
                            </m:sub>
                          </m:sSub>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𝑥</m:t>
                              </m:r>
                            </m:e>
                            <m:sup>
                              <m:r>
                                <a:rPr lang="en-US" altLang="ko-KR" b="0" i="1" smtClean="0">
                                  <a:latin typeface="Cambria Math" panose="02040503050406030204" pitchFamily="18" charset="0"/>
                                </a:rPr>
                                <m:t>𝑖</m:t>
                              </m:r>
                            </m:sup>
                          </m:sSup>
                        </m:e>
                      </m:nary>
                      <m:r>
                        <a:rPr lang="en-US" altLang="ko-KR" b="0" i="1" smtClean="0">
                          <a:latin typeface="Cambria Math" panose="02040503050406030204" pitchFamily="18" charset="0"/>
                        </a:rPr>
                        <m:t>+</m:t>
                      </m:r>
                      <m:r>
                        <a:rPr lang="en-US" altLang="ko-KR" b="0" i="1" smtClean="0">
                          <a:latin typeface="Cambria Math" panose="02040503050406030204" pitchFamily="18" charset="0"/>
                        </a:rPr>
                        <m:t>𝑏</m:t>
                      </m:r>
                    </m:oMath>
                  </m:oMathPara>
                </a14:m>
                <a:endParaRPr lang="ko-KR" altLang="en-US" dirty="0"/>
              </a:p>
            </p:txBody>
          </p:sp>
        </mc:Choice>
        <mc:Fallback xmlns="">
          <p:sp>
            <p:nvSpPr>
              <p:cNvPr id="4" name="TextBox 3">
                <a:extLst>
                  <a:ext uri="{FF2B5EF4-FFF2-40B4-BE49-F238E27FC236}">
                    <a16:creationId xmlns:a16="http://schemas.microsoft.com/office/drawing/2014/main" id="{0236A917-BAB5-4D21-BCA5-4599B4896138}"/>
                  </a:ext>
                </a:extLst>
              </p:cNvPr>
              <p:cNvSpPr txBox="1">
                <a:spLocks noRot="1" noChangeAspect="1" noMove="1" noResize="1" noEditPoints="1" noAdjustHandles="1" noChangeArrowheads="1" noChangeShapeType="1" noTextEdit="1"/>
              </p:cNvSpPr>
              <p:nvPr/>
            </p:nvSpPr>
            <p:spPr>
              <a:xfrm>
                <a:off x="1679608" y="3429000"/>
                <a:ext cx="1714765" cy="670761"/>
              </a:xfrm>
              <a:prstGeom prst="rect">
                <a:avLst/>
              </a:prstGeom>
              <a:blipFill>
                <a:blip r:embed="rId2"/>
                <a:stretch>
                  <a:fillRect/>
                </a:stretch>
              </a:blipFill>
            </p:spPr>
            <p:txBody>
              <a:bodyPr/>
              <a:lstStyle/>
              <a:p>
                <a:r>
                  <a:rPr lang="ko-KR" altLang="en-US">
                    <a:noFill/>
                  </a:rPr>
                  <a:t> </a:t>
                </a:r>
              </a:p>
            </p:txBody>
          </p:sp>
        </mc:Fallback>
      </mc:AlternateContent>
      <p:grpSp>
        <p:nvGrpSpPr>
          <p:cNvPr id="11" name="그룹 10">
            <a:extLst>
              <a:ext uri="{FF2B5EF4-FFF2-40B4-BE49-F238E27FC236}">
                <a16:creationId xmlns:a16="http://schemas.microsoft.com/office/drawing/2014/main" id="{3BAFED52-C764-40C0-B45B-8C8F5F94F5DA}"/>
              </a:ext>
            </a:extLst>
          </p:cNvPr>
          <p:cNvGrpSpPr/>
          <p:nvPr/>
        </p:nvGrpSpPr>
        <p:grpSpPr>
          <a:xfrm>
            <a:off x="4455467" y="2627697"/>
            <a:ext cx="1973179" cy="2146433"/>
            <a:chOff x="5168766" y="2329314"/>
            <a:chExt cx="1973179" cy="2146433"/>
          </a:xfrm>
        </p:grpSpPr>
        <p:sp>
          <p:nvSpPr>
            <p:cNvPr id="10" name="직사각형 9">
              <a:extLst>
                <a:ext uri="{FF2B5EF4-FFF2-40B4-BE49-F238E27FC236}">
                  <a16:creationId xmlns:a16="http://schemas.microsoft.com/office/drawing/2014/main" id="{37BF5C61-BF2B-448C-9134-B0B3E8E49E0B}"/>
                </a:ext>
              </a:extLst>
            </p:cNvPr>
            <p:cNvSpPr/>
            <p:nvPr/>
          </p:nvSpPr>
          <p:spPr>
            <a:xfrm>
              <a:off x="5168766" y="2329314"/>
              <a:ext cx="1973179" cy="2146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 name="순서도: 연결자 4">
              <a:extLst>
                <a:ext uri="{FF2B5EF4-FFF2-40B4-BE49-F238E27FC236}">
                  <a16:creationId xmlns:a16="http://schemas.microsoft.com/office/drawing/2014/main" id="{1E7E04DC-2471-444C-80E3-C40BF6DDC158}"/>
                </a:ext>
              </a:extLst>
            </p:cNvPr>
            <p:cNvSpPr/>
            <p:nvPr/>
          </p:nvSpPr>
          <p:spPr>
            <a:xfrm>
              <a:off x="5983448" y="3243712"/>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6" name="순서도: 연결자 5">
              <a:extLst>
                <a:ext uri="{FF2B5EF4-FFF2-40B4-BE49-F238E27FC236}">
                  <a16:creationId xmlns:a16="http://schemas.microsoft.com/office/drawing/2014/main" id="{09754045-A95F-4B91-B43A-5F1D355FCA68}"/>
                </a:ext>
              </a:extLst>
            </p:cNvPr>
            <p:cNvSpPr/>
            <p:nvPr/>
          </p:nvSpPr>
          <p:spPr>
            <a:xfrm>
              <a:off x="6395730" y="2799345"/>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 name="순서도: 연결자 6">
              <a:extLst>
                <a:ext uri="{FF2B5EF4-FFF2-40B4-BE49-F238E27FC236}">
                  <a16:creationId xmlns:a16="http://schemas.microsoft.com/office/drawing/2014/main" id="{885D1800-B5F4-4E99-ABAE-D1AB191B4FDC}"/>
                </a:ext>
              </a:extLst>
            </p:cNvPr>
            <p:cNvSpPr/>
            <p:nvPr/>
          </p:nvSpPr>
          <p:spPr>
            <a:xfrm>
              <a:off x="6944370" y="27993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 name="순서도: 연결자 7">
              <a:extLst>
                <a:ext uri="{FF2B5EF4-FFF2-40B4-BE49-F238E27FC236}">
                  <a16:creationId xmlns:a16="http://schemas.microsoft.com/office/drawing/2014/main" id="{B69D43AF-BBA3-44AA-A14C-F3D9CA3A65B6}"/>
                </a:ext>
              </a:extLst>
            </p:cNvPr>
            <p:cNvSpPr/>
            <p:nvPr/>
          </p:nvSpPr>
          <p:spPr>
            <a:xfrm>
              <a:off x="5336951" y="3713847"/>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 name="순서도: 연결자 8">
              <a:extLst>
                <a:ext uri="{FF2B5EF4-FFF2-40B4-BE49-F238E27FC236}">
                  <a16:creationId xmlns:a16="http://schemas.microsoft.com/office/drawing/2014/main" id="{1BAC6684-1552-443C-BEAC-511CF2016EB1}"/>
                </a:ext>
              </a:extLst>
            </p:cNvPr>
            <p:cNvSpPr/>
            <p:nvPr/>
          </p:nvSpPr>
          <p:spPr>
            <a:xfrm>
              <a:off x="5808589" y="32942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grpSp>
        <p:nvGrpSpPr>
          <p:cNvPr id="12" name="그룹 11">
            <a:extLst>
              <a:ext uri="{FF2B5EF4-FFF2-40B4-BE49-F238E27FC236}">
                <a16:creationId xmlns:a16="http://schemas.microsoft.com/office/drawing/2014/main" id="{B68AFC71-3503-4FC2-ACE4-6B10F913D5FF}"/>
              </a:ext>
            </a:extLst>
          </p:cNvPr>
          <p:cNvGrpSpPr/>
          <p:nvPr/>
        </p:nvGrpSpPr>
        <p:grpSpPr>
          <a:xfrm>
            <a:off x="6669020" y="2627696"/>
            <a:ext cx="1973179" cy="2146433"/>
            <a:chOff x="5168766" y="2329314"/>
            <a:chExt cx="1973179" cy="2146433"/>
          </a:xfrm>
        </p:grpSpPr>
        <p:sp>
          <p:nvSpPr>
            <p:cNvPr id="13" name="직사각형 12">
              <a:extLst>
                <a:ext uri="{FF2B5EF4-FFF2-40B4-BE49-F238E27FC236}">
                  <a16:creationId xmlns:a16="http://schemas.microsoft.com/office/drawing/2014/main" id="{479F89B3-1522-4FB7-8983-BF1B1BFD2C0E}"/>
                </a:ext>
              </a:extLst>
            </p:cNvPr>
            <p:cNvSpPr/>
            <p:nvPr/>
          </p:nvSpPr>
          <p:spPr>
            <a:xfrm>
              <a:off x="5168766" y="2329314"/>
              <a:ext cx="1973179" cy="2146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4" name="순서도: 연결자 13">
              <a:extLst>
                <a:ext uri="{FF2B5EF4-FFF2-40B4-BE49-F238E27FC236}">
                  <a16:creationId xmlns:a16="http://schemas.microsoft.com/office/drawing/2014/main" id="{53644362-77AF-4F62-BB19-1B0A554E6DFE}"/>
                </a:ext>
              </a:extLst>
            </p:cNvPr>
            <p:cNvSpPr/>
            <p:nvPr/>
          </p:nvSpPr>
          <p:spPr>
            <a:xfrm>
              <a:off x="5983448" y="3243712"/>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5" name="순서도: 연결자 14">
              <a:extLst>
                <a:ext uri="{FF2B5EF4-FFF2-40B4-BE49-F238E27FC236}">
                  <a16:creationId xmlns:a16="http://schemas.microsoft.com/office/drawing/2014/main" id="{B4465F71-5576-4398-B46C-4467735CFE65}"/>
                </a:ext>
              </a:extLst>
            </p:cNvPr>
            <p:cNvSpPr/>
            <p:nvPr/>
          </p:nvSpPr>
          <p:spPr>
            <a:xfrm>
              <a:off x="6395730" y="2799345"/>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6" name="순서도: 연결자 15">
              <a:extLst>
                <a:ext uri="{FF2B5EF4-FFF2-40B4-BE49-F238E27FC236}">
                  <a16:creationId xmlns:a16="http://schemas.microsoft.com/office/drawing/2014/main" id="{B0020371-2B30-4867-921C-6A22184C22F8}"/>
                </a:ext>
              </a:extLst>
            </p:cNvPr>
            <p:cNvSpPr/>
            <p:nvPr/>
          </p:nvSpPr>
          <p:spPr>
            <a:xfrm>
              <a:off x="6944370" y="27993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7" name="순서도: 연결자 16">
              <a:extLst>
                <a:ext uri="{FF2B5EF4-FFF2-40B4-BE49-F238E27FC236}">
                  <a16:creationId xmlns:a16="http://schemas.microsoft.com/office/drawing/2014/main" id="{B3D860A4-920E-44C9-AAA6-7B59064F9C3A}"/>
                </a:ext>
              </a:extLst>
            </p:cNvPr>
            <p:cNvSpPr/>
            <p:nvPr/>
          </p:nvSpPr>
          <p:spPr>
            <a:xfrm>
              <a:off x="5336951" y="3713847"/>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8" name="순서도: 연결자 17">
              <a:extLst>
                <a:ext uri="{FF2B5EF4-FFF2-40B4-BE49-F238E27FC236}">
                  <a16:creationId xmlns:a16="http://schemas.microsoft.com/office/drawing/2014/main" id="{05730E60-D7C5-4A40-80DF-9FB667D761ED}"/>
                </a:ext>
              </a:extLst>
            </p:cNvPr>
            <p:cNvSpPr/>
            <p:nvPr/>
          </p:nvSpPr>
          <p:spPr>
            <a:xfrm>
              <a:off x="5808589" y="32942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grpSp>
        <p:nvGrpSpPr>
          <p:cNvPr id="19" name="그룹 18">
            <a:extLst>
              <a:ext uri="{FF2B5EF4-FFF2-40B4-BE49-F238E27FC236}">
                <a16:creationId xmlns:a16="http://schemas.microsoft.com/office/drawing/2014/main" id="{91FC48AF-5A2B-4DC9-8E0B-DBF131C83836}"/>
              </a:ext>
            </a:extLst>
          </p:cNvPr>
          <p:cNvGrpSpPr/>
          <p:nvPr/>
        </p:nvGrpSpPr>
        <p:grpSpPr>
          <a:xfrm>
            <a:off x="8882573" y="2627695"/>
            <a:ext cx="1973179" cy="2146433"/>
            <a:chOff x="5168766" y="2329314"/>
            <a:chExt cx="1973179" cy="2146433"/>
          </a:xfrm>
        </p:grpSpPr>
        <p:sp>
          <p:nvSpPr>
            <p:cNvPr id="20" name="직사각형 19">
              <a:extLst>
                <a:ext uri="{FF2B5EF4-FFF2-40B4-BE49-F238E27FC236}">
                  <a16:creationId xmlns:a16="http://schemas.microsoft.com/office/drawing/2014/main" id="{E69ADA3B-7648-467B-8D0D-41DF0902C9C1}"/>
                </a:ext>
              </a:extLst>
            </p:cNvPr>
            <p:cNvSpPr/>
            <p:nvPr/>
          </p:nvSpPr>
          <p:spPr>
            <a:xfrm>
              <a:off x="5168766" y="2329314"/>
              <a:ext cx="1973179" cy="2146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1" name="순서도: 연결자 20">
              <a:extLst>
                <a:ext uri="{FF2B5EF4-FFF2-40B4-BE49-F238E27FC236}">
                  <a16:creationId xmlns:a16="http://schemas.microsoft.com/office/drawing/2014/main" id="{E3CA0787-6CE6-44E3-9B70-7199D7B71141}"/>
                </a:ext>
              </a:extLst>
            </p:cNvPr>
            <p:cNvSpPr/>
            <p:nvPr/>
          </p:nvSpPr>
          <p:spPr>
            <a:xfrm>
              <a:off x="5983448" y="3243712"/>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2" name="순서도: 연결자 21">
              <a:extLst>
                <a:ext uri="{FF2B5EF4-FFF2-40B4-BE49-F238E27FC236}">
                  <a16:creationId xmlns:a16="http://schemas.microsoft.com/office/drawing/2014/main" id="{17E7AD4A-E600-4065-86E9-B821F9DC7E6D}"/>
                </a:ext>
              </a:extLst>
            </p:cNvPr>
            <p:cNvSpPr/>
            <p:nvPr/>
          </p:nvSpPr>
          <p:spPr>
            <a:xfrm>
              <a:off x="6352416" y="27993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3" name="순서도: 연결자 22">
              <a:extLst>
                <a:ext uri="{FF2B5EF4-FFF2-40B4-BE49-F238E27FC236}">
                  <a16:creationId xmlns:a16="http://schemas.microsoft.com/office/drawing/2014/main" id="{55D73CFF-483D-4626-97BB-F8DD6EC2343B}"/>
                </a:ext>
              </a:extLst>
            </p:cNvPr>
            <p:cNvSpPr/>
            <p:nvPr/>
          </p:nvSpPr>
          <p:spPr>
            <a:xfrm>
              <a:off x="6944370" y="27993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4" name="순서도: 연결자 23">
              <a:extLst>
                <a:ext uri="{FF2B5EF4-FFF2-40B4-BE49-F238E27FC236}">
                  <a16:creationId xmlns:a16="http://schemas.microsoft.com/office/drawing/2014/main" id="{F90C3A62-FD16-4793-948B-AFFC703AFCCC}"/>
                </a:ext>
              </a:extLst>
            </p:cNvPr>
            <p:cNvSpPr/>
            <p:nvPr/>
          </p:nvSpPr>
          <p:spPr>
            <a:xfrm>
              <a:off x="5285813" y="3713848"/>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5" name="순서도: 연결자 24">
              <a:extLst>
                <a:ext uri="{FF2B5EF4-FFF2-40B4-BE49-F238E27FC236}">
                  <a16:creationId xmlns:a16="http://schemas.microsoft.com/office/drawing/2014/main" id="{C6FADB62-A2A2-4799-840B-155B20D570B9}"/>
                </a:ext>
              </a:extLst>
            </p:cNvPr>
            <p:cNvSpPr/>
            <p:nvPr/>
          </p:nvSpPr>
          <p:spPr>
            <a:xfrm>
              <a:off x="5703286" y="3275897"/>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cxnSp>
        <p:nvCxnSpPr>
          <p:cNvPr id="27" name="직선 연결선 26">
            <a:extLst>
              <a:ext uri="{FF2B5EF4-FFF2-40B4-BE49-F238E27FC236}">
                <a16:creationId xmlns:a16="http://schemas.microsoft.com/office/drawing/2014/main" id="{6411C5A3-0447-4D71-841E-F4EDACE8B927}"/>
              </a:ext>
            </a:extLst>
          </p:cNvPr>
          <p:cNvCxnSpPr>
            <a:cxnSpLocks/>
          </p:cNvCxnSpPr>
          <p:nvPr/>
        </p:nvCxnSpPr>
        <p:spPr>
          <a:xfrm flipV="1">
            <a:off x="4489671" y="2800952"/>
            <a:ext cx="1938975" cy="1559292"/>
          </a:xfrm>
          <a:prstGeom prst="line">
            <a:avLst/>
          </a:prstGeom>
        </p:spPr>
        <p:style>
          <a:lnRef idx="1">
            <a:schemeClr val="dk1"/>
          </a:lnRef>
          <a:fillRef idx="0">
            <a:schemeClr val="dk1"/>
          </a:fillRef>
          <a:effectRef idx="0">
            <a:schemeClr val="dk1"/>
          </a:effectRef>
          <a:fontRef idx="minor">
            <a:schemeClr val="tx1"/>
          </a:fontRef>
        </p:style>
      </p:cxnSp>
      <p:sp>
        <p:nvSpPr>
          <p:cNvPr id="30" name="자유형: 도형 29">
            <a:extLst>
              <a:ext uri="{FF2B5EF4-FFF2-40B4-BE49-F238E27FC236}">
                <a16:creationId xmlns:a16="http://schemas.microsoft.com/office/drawing/2014/main" id="{AB2B774B-5A01-434E-8826-798D80D2E46D}"/>
              </a:ext>
            </a:extLst>
          </p:cNvPr>
          <p:cNvSpPr/>
          <p:nvPr/>
        </p:nvSpPr>
        <p:spPr>
          <a:xfrm>
            <a:off x="6708808" y="2945331"/>
            <a:ext cx="1828800" cy="1771048"/>
          </a:xfrm>
          <a:custGeom>
            <a:avLst/>
            <a:gdLst>
              <a:gd name="connsiteX0" fmla="*/ 0 w 1828800"/>
              <a:gd name="connsiteY0" fmla="*/ 1771048 h 1771048"/>
              <a:gd name="connsiteX1" fmla="*/ 827773 w 1828800"/>
              <a:gd name="connsiteY1" fmla="*/ 539014 h 1771048"/>
              <a:gd name="connsiteX2" fmla="*/ 1828800 w 1828800"/>
              <a:gd name="connsiteY2" fmla="*/ 0 h 1771048"/>
              <a:gd name="connsiteX3" fmla="*/ 1828800 w 1828800"/>
              <a:gd name="connsiteY3" fmla="*/ 0 h 1771048"/>
            </a:gdLst>
            <a:ahLst/>
            <a:cxnLst>
              <a:cxn ang="0">
                <a:pos x="connsiteX0" y="connsiteY0"/>
              </a:cxn>
              <a:cxn ang="0">
                <a:pos x="connsiteX1" y="connsiteY1"/>
              </a:cxn>
              <a:cxn ang="0">
                <a:pos x="connsiteX2" y="connsiteY2"/>
              </a:cxn>
              <a:cxn ang="0">
                <a:pos x="connsiteX3" y="connsiteY3"/>
              </a:cxn>
            </a:cxnLst>
            <a:rect l="l" t="t" r="r" b="b"/>
            <a:pathLst>
              <a:path w="1828800" h="1771048">
                <a:moveTo>
                  <a:pt x="0" y="1771048"/>
                </a:moveTo>
                <a:cubicBezTo>
                  <a:pt x="261486" y="1302618"/>
                  <a:pt x="522973" y="834189"/>
                  <a:pt x="827773" y="539014"/>
                </a:cubicBezTo>
                <a:cubicBezTo>
                  <a:pt x="1132573" y="243839"/>
                  <a:pt x="1828800" y="0"/>
                  <a:pt x="1828800" y="0"/>
                </a:cubicBezTo>
                <a:lnTo>
                  <a:pt x="1828800"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4245B1BB-F310-467D-AC24-B6BA743E8934}"/>
              </a:ext>
            </a:extLst>
          </p:cNvPr>
          <p:cNvSpPr/>
          <p:nvPr/>
        </p:nvSpPr>
        <p:spPr>
          <a:xfrm>
            <a:off x="8951495" y="2800952"/>
            <a:ext cx="1896177" cy="1963553"/>
          </a:xfrm>
          <a:custGeom>
            <a:avLst/>
            <a:gdLst>
              <a:gd name="connsiteX0" fmla="*/ 0 w 1896177"/>
              <a:gd name="connsiteY0" fmla="*/ 1963553 h 1963553"/>
              <a:gd name="connsiteX1" fmla="*/ 250257 w 1896177"/>
              <a:gd name="connsiteY1" fmla="*/ 683393 h 1963553"/>
              <a:gd name="connsiteX2" fmla="*/ 693019 w 1896177"/>
              <a:gd name="connsiteY2" fmla="*/ 933650 h 1963553"/>
              <a:gd name="connsiteX3" fmla="*/ 981777 w 1896177"/>
              <a:gd name="connsiteY3" fmla="*/ 240631 h 1963553"/>
              <a:gd name="connsiteX4" fmla="*/ 1491916 w 1896177"/>
              <a:gd name="connsiteY4" fmla="*/ 683393 h 1963553"/>
              <a:gd name="connsiteX5" fmla="*/ 1896177 w 1896177"/>
              <a:gd name="connsiteY5" fmla="*/ 0 h 196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6177" h="1963553">
                <a:moveTo>
                  <a:pt x="0" y="1963553"/>
                </a:moveTo>
                <a:cubicBezTo>
                  <a:pt x="67377" y="1409298"/>
                  <a:pt x="134754" y="855043"/>
                  <a:pt x="250257" y="683393"/>
                </a:cubicBezTo>
                <a:cubicBezTo>
                  <a:pt x="365760" y="511743"/>
                  <a:pt x="571099" y="1007444"/>
                  <a:pt x="693019" y="933650"/>
                </a:cubicBezTo>
                <a:cubicBezTo>
                  <a:pt x="814939" y="859856"/>
                  <a:pt x="848628" y="282340"/>
                  <a:pt x="981777" y="240631"/>
                </a:cubicBezTo>
                <a:cubicBezTo>
                  <a:pt x="1114926" y="198922"/>
                  <a:pt x="1339516" y="723498"/>
                  <a:pt x="1491916" y="683393"/>
                </a:cubicBezTo>
                <a:cubicBezTo>
                  <a:pt x="1644316" y="643288"/>
                  <a:pt x="1770246" y="321644"/>
                  <a:pt x="1896177"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217895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B079CB8-506E-4C1C-88E7-57F9405E024E}"/>
              </a:ext>
            </a:extLst>
          </p:cNvPr>
          <p:cNvSpPr>
            <a:spLocks noGrp="1"/>
          </p:cNvSpPr>
          <p:nvPr>
            <p:ph type="body" sz="quarter" idx="10"/>
          </p:nvPr>
        </p:nvSpPr>
        <p:spPr/>
        <p:txBody>
          <a:bodyPr/>
          <a:lstStyle/>
          <a:p>
            <a:r>
              <a:rPr lang="ko-KR" altLang="en-US" dirty="0"/>
              <a:t>모델</a:t>
            </a:r>
            <a:r>
              <a:rPr lang="en-US" altLang="ko-KR" dirty="0"/>
              <a:t> </a:t>
            </a:r>
            <a:r>
              <a:rPr lang="ko-KR" altLang="en-US" dirty="0"/>
              <a:t>수용력</a:t>
            </a:r>
          </a:p>
        </p:txBody>
      </p:sp>
      <p:grpSp>
        <p:nvGrpSpPr>
          <p:cNvPr id="7" name="그룹 6">
            <a:extLst>
              <a:ext uri="{FF2B5EF4-FFF2-40B4-BE49-F238E27FC236}">
                <a16:creationId xmlns:a16="http://schemas.microsoft.com/office/drawing/2014/main" id="{2B54253F-DAA3-4B27-8163-8C9269195940}"/>
              </a:ext>
            </a:extLst>
          </p:cNvPr>
          <p:cNvGrpSpPr/>
          <p:nvPr/>
        </p:nvGrpSpPr>
        <p:grpSpPr>
          <a:xfrm>
            <a:off x="2107932" y="2945330"/>
            <a:ext cx="5603508" cy="2887579"/>
            <a:chOff x="1992429" y="2329314"/>
            <a:chExt cx="5603508" cy="2887579"/>
          </a:xfrm>
        </p:grpSpPr>
        <p:cxnSp>
          <p:nvCxnSpPr>
            <p:cNvPr id="4" name="직선 화살표 연결선 3">
              <a:extLst>
                <a:ext uri="{FF2B5EF4-FFF2-40B4-BE49-F238E27FC236}">
                  <a16:creationId xmlns:a16="http://schemas.microsoft.com/office/drawing/2014/main" id="{AFA693DF-D8F4-4655-A3BE-3896462F840A}"/>
                </a:ext>
              </a:extLst>
            </p:cNvPr>
            <p:cNvCxnSpPr/>
            <p:nvPr/>
          </p:nvCxnSpPr>
          <p:spPr>
            <a:xfrm flipV="1">
              <a:off x="1992429" y="2329314"/>
              <a:ext cx="0" cy="2887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직선 화살표 연결선 4">
              <a:extLst>
                <a:ext uri="{FF2B5EF4-FFF2-40B4-BE49-F238E27FC236}">
                  <a16:creationId xmlns:a16="http://schemas.microsoft.com/office/drawing/2014/main" id="{2DAA7DB1-0A69-474D-A3DA-21E269F0DBC9}"/>
                </a:ext>
              </a:extLst>
            </p:cNvPr>
            <p:cNvCxnSpPr>
              <a:cxnSpLocks/>
            </p:cNvCxnSpPr>
            <p:nvPr/>
          </p:nvCxnSpPr>
          <p:spPr>
            <a:xfrm>
              <a:off x="1992429" y="5216893"/>
              <a:ext cx="56035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 name="자유형: 도형 8">
            <a:extLst>
              <a:ext uri="{FF2B5EF4-FFF2-40B4-BE49-F238E27FC236}">
                <a16:creationId xmlns:a16="http://schemas.microsoft.com/office/drawing/2014/main" id="{EBB707FC-F8D8-4684-AA7C-367DD5846739}"/>
              </a:ext>
            </a:extLst>
          </p:cNvPr>
          <p:cNvSpPr/>
          <p:nvPr/>
        </p:nvSpPr>
        <p:spPr>
          <a:xfrm>
            <a:off x="2165695" y="2972486"/>
            <a:ext cx="5197638" cy="1974899"/>
          </a:xfrm>
          <a:custGeom>
            <a:avLst/>
            <a:gdLst>
              <a:gd name="connsiteX0" fmla="*/ 0 w 5313145"/>
              <a:gd name="connsiteY0" fmla="*/ 0 h 2449890"/>
              <a:gd name="connsiteX1" fmla="*/ 914400 w 5313145"/>
              <a:gd name="connsiteY1" fmla="*/ 2425566 h 2449890"/>
              <a:gd name="connsiteX2" fmla="*/ 5313145 w 5313145"/>
              <a:gd name="connsiteY2" fmla="*/ 1289785 h 2449890"/>
            </a:gdLst>
            <a:ahLst/>
            <a:cxnLst>
              <a:cxn ang="0">
                <a:pos x="connsiteX0" y="connsiteY0"/>
              </a:cxn>
              <a:cxn ang="0">
                <a:pos x="connsiteX1" y="connsiteY1"/>
              </a:cxn>
              <a:cxn ang="0">
                <a:pos x="connsiteX2" y="connsiteY2"/>
              </a:cxn>
            </a:cxnLst>
            <a:rect l="l" t="t" r="r" b="b"/>
            <a:pathLst>
              <a:path w="5313145" h="2449890">
                <a:moveTo>
                  <a:pt x="0" y="0"/>
                </a:moveTo>
                <a:cubicBezTo>
                  <a:pt x="14438" y="1105301"/>
                  <a:pt x="28876" y="2210602"/>
                  <a:pt x="914400" y="2425566"/>
                </a:cubicBezTo>
                <a:cubicBezTo>
                  <a:pt x="1799924" y="2640530"/>
                  <a:pt x="4721191" y="1361975"/>
                  <a:pt x="5313145" y="1289785"/>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ko-KR" altLang="en-US"/>
          </a:p>
        </p:txBody>
      </p:sp>
      <p:cxnSp>
        <p:nvCxnSpPr>
          <p:cNvPr id="32" name="연결선: 구부러짐 31">
            <a:extLst>
              <a:ext uri="{FF2B5EF4-FFF2-40B4-BE49-F238E27FC236}">
                <a16:creationId xmlns:a16="http://schemas.microsoft.com/office/drawing/2014/main" id="{4FE184CC-5DF9-4E56-AD07-2423F52E1EBE}"/>
              </a:ext>
            </a:extLst>
          </p:cNvPr>
          <p:cNvCxnSpPr>
            <a:cxnSpLocks/>
            <a:stCxn id="9" idx="0"/>
          </p:cNvCxnSpPr>
          <p:nvPr/>
        </p:nvCxnSpPr>
        <p:spPr>
          <a:xfrm>
            <a:off x="2165695" y="2972486"/>
            <a:ext cx="5447888" cy="2754546"/>
          </a:xfrm>
          <a:prstGeom prst="curvedConnector3">
            <a:avLst>
              <a:gd name="adj1" fmla="val -177"/>
            </a:avLst>
          </a:prstGeom>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A5B6AEFA-EDDB-42C1-86CF-8AE4B54A4F81}"/>
              </a:ext>
            </a:extLst>
          </p:cNvPr>
          <p:cNvCxnSpPr/>
          <p:nvPr/>
        </p:nvCxnSpPr>
        <p:spPr>
          <a:xfrm>
            <a:off x="3128211" y="3301465"/>
            <a:ext cx="0" cy="2531444"/>
          </a:xfrm>
          <a:prstGeom prst="line">
            <a:avLst/>
          </a:prstGeom>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404F4CE1-E4B6-4BD6-AEFB-315BA3D0097A}"/>
              </a:ext>
            </a:extLst>
          </p:cNvPr>
          <p:cNvSpPr txBox="1"/>
          <p:nvPr/>
        </p:nvSpPr>
        <p:spPr>
          <a:xfrm>
            <a:off x="2829838" y="2839453"/>
            <a:ext cx="2425566" cy="369332"/>
          </a:xfrm>
          <a:prstGeom prst="rect">
            <a:avLst/>
          </a:prstGeom>
          <a:noFill/>
        </p:spPr>
        <p:txBody>
          <a:bodyPr wrap="square" rtlCol="0">
            <a:spAutoFit/>
          </a:bodyPr>
          <a:lstStyle/>
          <a:p>
            <a:r>
              <a:rPr lang="ko-KR" altLang="en-US" dirty="0"/>
              <a:t>최적</a:t>
            </a:r>
          </a:p>
        </p:txBody>
      </p:sp>
      <p:sp>
        <p:nvSpPr>
          <p:cNvPr id="60" name="TextBox 59">
            <a:extLst>
              <a:ext uri="{FF2B5EF4-FFF2-40B4-BE49-F238E27FC236}">
                <a16:creationId xmlns:a16="http://schemas.microsoft.com/office/drawing/2014/main" id="{FDD23CA7-DF8A-483B-B754-5804A24978EF}"/>
              </a:ext>
            </a:extLst>
          </p:cNvPr>
          <p:cNvSpPr txBox="1"/>
          <p:nvPr/>
        </p:nvSpPr>
        <p:spPr>
          <a:xfrm>
            <a:off x="7613583" y="3753853"/>
            <a:ext cx="1790299" cy="369332"/>
          </a:xfrm>
          <a:prstGeom prst="rect">
            <a:avLst/>
          </a:prstGeom>
          <a:noFill/>
        </p:spPr>
        <p:txBody>
          <a:bodyPr wrap="square" rtlCol="0">
            <a:spAutoFit/>
          </a:bodyPr>
          <a:lstStyle/>
          <a:p>
            <a:r>
              <a:rPr lang="en-US" altLang="ko-KR"/>
              <a:t>Test </a:t>
            </a:r>
            <a:r>
              <a:rPr lang="ko-KR" altLang="en-US" dirty="0"/>
              <a:t>오차</a:t>
            </a:r>
          </a:p>
        </p:txBody>
      </p:sp>
      <p:sp>
        <p:nvSpPr>
          <p:cNvPr id="61" name="TextBox 60">
            <a:extLst>
              <a:ext uri="{FF2B5EF4-FFF2-40B4-BE49-F238E27FC236}">
                <a16:creationId xmlns:a16="http://schemas.microsoft.com/office/drawing/2014/main" id="{5DC64B2E-82C0-4FAF-870F-10C3B62D10E2}"/>
              </a:ext>
            </a:extLst>
          </p:cNvPr>
          <p:cNvSpPr txBox="1"/>
          <p:nvPr/>
        </p:nvSpPr>
        <p:spPr>
          <a:xfrm>
            <a:off x="7671345" y="5475170"/>
            <a:ext cx="1790299" cy="369332"/>
          </a:xfrm>
          <a:prstGeom prst="rect">
            <a:avLst/>
          </a:prstGeom>
          <a:noFill/>
        </p:spPr>
        <p:txBody>
          <a:bodyPr wrap="square" rtlCol="0">
            <a:spAutoFit/>
          </a:bodyPr>
          <a:lstStyle/>
          <a:p>
            <a:r>
              <a:rPr lang="en-US" altLang="ko-KR" dirty="0"/>
              <a:t>Train </a:t>
            </a:r>
            <a:r>
              <a:rPr lang="ko-KR" altLang="en-US" dirty="0"/>
              <a:t>오차</a:t>
            </a:r>
          </a:p>
        </p:txBody>
      </p:sp>
      <p:sp>
        <p:nvSpPr>
          <p:cNvPr id="62" name="TextBox 61">
            <a:extLst>
              <a:ext uri="{FF2B5EF4-FFF2-40B4-BE49-F238E27FC236}">
                <a16:creationId xmlns:a16="http://schemas.microsoft.com/office/drawing/2014/main" id="{1C37C21A-A630-49D1-8559-FBECEF06BD8E}"/>
              </a:ext>
            </a:extLst>
          </p:cNvPr>
          <p:cNvSpPr txBox="1"/>
          <p:nvPr/>
        </p:nvSpPr>
        <p:spPr>
          <a:xfrm>
            <a:off x="8075595" y="1733031"/>
            <a:ext cx="3705727" cy="369332"/>
          </a:xfrm>
          <a:prstGeom prst="rect">
            <a:avLst/>
          </a:prstGeom>
          <a:noFill/>
        </p:spPr>
        <p:txBody>
          <a:bodyPr wrap="square" rtlCol="0">
            <a:spAutoFit/>
          </a:bodyPr>
          <a:lstStyle/>
          <a:p>
            <a:r>
              <a:rPr lang="en-US" altLang="ko-KR" dirty="0"/>
              <a:t>Regularization </a:t>
            </a:r>
            <a:r>
              <a:rPr lang="ko-KR" altLang="en-US" dirty="0"/>
              <a:t>을 통한 완화</a:t>
            </a:r>
          </a:p>
        </p:txBody>
      </p:sp>
    </p:spTree>
    <p:extLst>
      <p:ext uri="{BB962C8B-B14F-4D97-AF65-F5344CB8AC3E}">
        <p14:creationId xmlns:p14="http://schemas.microsoft.com/office/powerpoint/2010/main" val="261383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5340B32-2F6B-40D3-B569-311AC4DEEB27}"/>
              </a:ext>
            </a:extLst>
          </p:cNvPr>
          <p:cNvSpPr>
            <a:spLocks noGrp="1"/>
          </p:cNvSpPr>
          <p:nvPr>
            <p:ph type="body" sz="quarter" idx="10"/>
          </p:nvPr>
        </p:nvSpPr>
        <p:spPr/>
        <p:txBody>
          <a:bodyPr/>
          <a:lstStyle/>
          <a:p>
            <a:r>
              <a:rPr lang="ko-KR" altLang="en-US" dirty="0"/>
              <a:t>추정 </a:t>
            </a:r>
            <a:r>
              <a:rPr lang="en-US" altLang="ko-KR" dirty="0"/>
              <a:t>– point estimate</a:t>
            </a:r>
            <a:endParaRPr lang="ko-KR" altLang="en-US" dirty="0"/>
          </a:p>
        </p:txBody>
      </p:sp>
      <p:sp>
        <p:nvSpPr>
          <p:cNvPr id="3" name="TextBox 2">
            <a:extLst>
              <a:ext uri="{FF2B5EF4-FFF2-40B4-BE49-F238E27FC236}">
                <a16:creationId xmlns:a16="http://schemas.microsoft.com/office/drawing/2014/main" id="{D12FD37B-31A4-4131-8FDA-D962EC4AD9E5}"/>
              </a:ext>
            </a:extLst>
          </p:cNvPr>
          <p:cNvSpPr txBox="1"/>
          <p:nvPr/>
        </p:nvSpPr>
        <p:spPr>
          <a:xfrm>
            <a:off x="991402" y="2218623"/>
            <a:ext cx="7575082" cy="369332"/>
          </a:xfrm>
          <a:prstGeom prst="rect">
            <a:avLst/>
          </a:prstGeom>
          <a:noFill/>
        </p:spPr>
        <p:txBody>
          <a:bodyPr wrap="square" rtlCol="0">
            <a:spAutoFit/>
          </a:bodyPr>
          <a:lstStyle/>
          <a:p>
            <a:r>
              <a:rPr lang="ko-KR" altLang="en-US" dirty="0"/>
              <a:t>점 추정 </a:t>
            </a:r>
            <a:r>
              <a:rPr lang="en-US" altLang="ko-KR" dirty="0"/>
              <a:t>: </a:t>
            </a:r>
            <a:r>
              <a:rPr lang="ko-KR" altLang="en-US" dirty="0"/>
              <a:t>어떤 미지 분포에 대한 근사적인 하나의 단일 값 도출</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5A0DF5-6EC8-4B3E-B6DA-CCCAB29C16E8}"/>
                  </a:ext>
                </a:extLst>
              </p:cNvPr>
              <p:cNvSpPr txBox="1"/>
              <p:nvPr/>
            </p:nvSpPr>
            <p:spPr>
              <a:xfrm>
                <a:off x="1487103" y="3797166"/>
                <a:ext cx="2153282" cy="2887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b="0" i="1" smtClean="0">
                                  <a:latin typeface="Cambria Math" panose="02040503050406030204" pitchFamily="18" charset="0"/>
                                </a:rPr>
                                <m:t>3</m:t>
                              </m:r>
                            </m:sub>
                          </m:sSub>
                          <m:r>
                            <a:rPr lang="en-US" altLang="ko-KR" b="0" i="1" smtClean="0">
                              <a:latin typeface="Cambria Math" panose="02040503050406030204" pitchFamily="18" charset="0"/>
                            </a:rPr>
                            <m:t> …</m:t>
                          </m:r>
                        </m:e>
                      </m:d>
                      <m:r>
                        <a:rPr lang="en-US" altLang="ko-KR" b="0" i="1" smtClean="0">
                          <a:latin typeface="Cambria Math" panose="02040503050406030204" pitchFamily="18" charset="0"/>
                        </a:rPr>
                        <m:t>= </m:t>
                      </m:r>
                      <m:acc>
                        <m:accPr>
                          <m:chr m:val="̂"/>
                          <m:ctrlPr>
                            <a:rPr lang="ko-KR" altLang="en-US" b="0" i="1" smtClean="0">
                              <a:latin typeface="Cambria Math" panose="02040503050406030204" pitchFamily="18" charset="0"/>
                            </a:rPr>
                          </m:ctrlPr>
                        </m:accPr>
                        <m:e>
                          <m:r>
                            <a:rPr lang="ko-KR" altLang="en-US" i="1">
                              <a:latin typeface="Cambria Math" panose="02040503050406030204" pitchFamily="18" charset="0"/>
                            </a:rPr>
                            <m:t>𝜃</m:t>
                          </m:r>
                        </m:e>
                      </m:acc>
                    </m:oMath>
                  </m:oMathPara>
                </a14:m>
                <a:endParaRPr lang="ko-KR" altLang="en-US" dirty="0"/>
              </a:p>
            </p:txBody>
          </p:sp>
        </mc:Choice>
        <mc:Fallback xmlns="">
          <p:sp>
            <p:nvSpPr>
              <p:cNvPr id="4" name="TextBox 3">
                <a:extLst>
                  <a:ext uri="{FF2B5EF4-FFF2-40B4-BE49-F238E27FC236}">
                    <a16:creationId xmlns:a16="http://schemas.microsoft.com/office/drawing/2014/main" id="{DA5A0DF5-6EC8-4B3E-B6DA-CCCAB29C16E8}"/>
                  </a:ext>
                </a:extLst>
              </p:cNvPr>
              <p:cNvSpPr txBox="1">
                <a:spLocks noRot="1" noChangeAspect="1" noMove="1" noResize="1" noEditPoints="1" noAdjustHandles="1" noChangeArrowheads="1" noChangeShapeType="1" noTextEdit="1"/>
              </p:cNvSpPr>
              <p:nvPr/>
            </p:nvSpPr>
            <p:spPr>
              <a:xfrm>
                <a:off x="1487103" y="3797166"/>
                <a:ext cx="2153282" cy="288733"/>
              </a:xfrm>
              <a:prstGeom prst="rect">
                <a:avLst/>
              </a:prstGeom>
              <a:blipFill>
                <a:blip r:embed="rId2"/>
                <a:stretch>
                  <a:fillRect l="-2833" t="-23404" r="-11048" b="-38298"/>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0BAF6B21-6B8F-43CC-97E0-D88AAEAE225E}"/>
              </a:ext>
            </a:extLst>
          </p:cNvPr>
          <p:cNvSpPr txBox="1"/>
          <p:nvPr/>
        </p:nvSpPr>
        <p:spPr>
          <a:xfrm>
            <a:off x="1487103" y="3121687"/>
            <a:ext cx="5606716" cy="646331"/>
          </a:xfrm>
          <a:prstGeom prst="rect">
            <a:avLst/>
          </a:prstGeom>
          <a:noFill/>
        </p:spPr>
        <p:txBody>
          <a:bodyPr wrap="square" rtlCol="0">
            <a:spAutoFit/>
          </a:bodyPr>
          <a:lstStyle/>
          <a:p>
            <a:r>
              <a:rPr lang="en-US" altLang="ko-KR" dirty="0"/>
              <a:t>x </a:t>
            </a:r>
            <a:r>
              <a:rPr lang="ko-KR" altLang="en-US" dirty="0"/>
              <a:t>데이터셋 집합이 있을 때 함수 </a:t>
            </a:r>
            <a:r>
              <a:rPr lang="en-US" altLang="ko-KR" dirty="0"/>
              <a:t>f </a:t>
            </a:r>
            <a:r>
              <a:rPr lang="ko-KR" altLang="en-US" dirty="0"/>
              <a:t>는 </a:t>
            </a:r>
            <a:r>
              <a:rPr lang="en-US" altLang="ko-KR" dirty="0"/>
              <a:t>data distribution </a:t>
            </a:r>
            <a:r>
              <a:rPr lang="ko-KR" altLang="en-US" dirty="0"/>
              <a:t>에 대한 단일 추정 값을 반환 </a:t>
            </a:r>
            <a:r>
              <a:rPr lang="en-US" altLang="ko-KR" dirty="0"/>
              <a:t> </a:t>
            </a:r>
            <a:endParaRPr lang="ko-KR" altLang="en-US" dirty="0"/>
          </a:p>
        </p:txBody>
      </p:sp>
      <p:sp>
        <p:nvSpPr>
          <p:cNvPr id="6" name="TextBox 5">
            <a:extLst>
              <a:ext uri="{FF2B5EF4-FFF2-40B4-BE49-F238E27FC236}">
                <a16:creationId xmlns:a16="http://schemas.microsoft.com/office/drawing/2014/main" id="{8507CE32-3DF5-4084-89A7-0942631FAB37}"/>
              </a:ext>
            </a:extLst>
          </p:cNvPr>
          <p:cNvSpPr txBox="1"/>
          <p:nvPr/>
        </p:nvSpPr>
        <p:spPr>
          <a:xfrm>
            <a:off x="1421762" y="4398746"/>
            <a:ext cx="4437246" cy="646331"/>
          </a:xfrm>
          <a:prstGeom prst="rect">
            <a:avLst/>
          </a:prstGeom>
          <a:noFill/>
        </p:spPr>
        <p:txBody>
          <a:bodyPr wrap="square" rtlCol="0">
            <a:spAutoFit/>
          </a:bodyPr>
          <a:lstStyle/>
          <a:p>
            <a:r>
              <a:rPr lang="ko-KR" altLang="en-US" dirty="0"/>
              <a:t>데이터 분포는 무작위 과정을 통해 얻기에 점 추정 값 또한 </a:t>
            </a:r>
            <a:r>
              <a:rPr lang="en-US" altLang="ko-KR" dirty="0"/>
              <a:t>random variable</a:t>
            </a:r>
            <a:endParaRPr lang="ko-KR"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BFCF40-760A-4CFE-8FE1-56AFFC2EC602}"/>
                  </a:ext>
                </a:extLst>
              </p:cNvPr>
              <p:cNvSpPr txBox="1"/>
              <p:nvPr/>
            </p:nvSpPr>
            <p:spPr>
              <a:xfrm>
                <a:off x="8317615" y="3182972"/>
                <a:ext cx="12980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 , </m:t>
                          </m:r>
                          <m:r>
                            <a:rPr lang="ko-KR" altLang="en-US" b="0" i="1" smtClean="0">
                              <a:latin typeface="Cambria Math" panose="02040503050406030204" pitchFamily="18" charset="0"/>
                            </a:rPr>
                            <m:t>𝜃</m:t>
                          </m:r>
                          <m:r>
                            <a:rPr lang="en-US" altLang="ko-KR" b="0" i="1" smtClean="0">
                              <a:latin typeface="Cambria Math" panose="02040503050406030204" pitchFamily="18" charset="0"/>
                            </a:rPr>
                            <m:t> </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𝑦</m:t>
                      </m:r>
                    </m:oMath>
                  </m:oMathPara>
                </a14:m>
                <a:endParaRPr lang="ko-KR" altLang="en-US" dirty="0"/>
              </a:p>
            </p:txBody>
          </p:sp>
        </mc:Choice>
        <mc:Fallback xmlns="">
          <p:sp>
            <p:nvSpPr>
              <p:cNvPr id="7" name="TextBox 6">
                <a:extLst>
                  <a:ext uri="{FF2B5EF4-FFF2-40B4-BE49-F238E27FC236}">
                    <a16:creationId xmlns:a16="http://schemas.microsoft.com/office/drawing/2014/main" id="{B8BFCF40-760A-4CFE-8FE1-56AFFC2EC602}"/>
                  </a:ext>
                </a:extLst>
              </p:cNvPr>
              <p:cNvSpPr txBox="1">
                <a:spLocks noRot="1" noChangeAspect="1" noMove="1" noResize="1" noEditPoints="1" noAdjustHandles="1" noChangeArrowheads="1" noChangeShapeType="1" noTextEdit="1"/>
              </p:cNvSpPr>
              <p:nvPr/>
            </p:nvSpPr>
            <p:spPr>
              <a:xfrm>
                <a:off x="8317615" y="3182972"/>
                <a:ext cx="1298048" cy="276999"/>
              </a:xfrm>
              <a:prstGeom prst="rect">
                <a:avLst/>
              </a:prstGeom>
              <a:blipFill>
                <a:blip r:embed="rId3"/>
                <a:stretch>
                  <a:fillRect l="-4695" r="-2347" b="-3695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3750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p:txBody>
          <a:bodyPr/>
          <a:lstStyle/>
          <a:p>
            <a:r>
              <a:rPr lang="en-US" altLang="ko-KR" dirty="0"/>
              <a:t>Plan</a:t>
            </a:r>
            <a:endParaRPr lang="ko-KR" altLang="en-US" dirty="0"/>
          </a:p>
        </p:txBody>
      </p:sp>
      <p:sp>
        <p:nvSpPr>
          <p:cNvPr id="3" name="TextBox 2">
            <a:extLst>
              <a:ext uri="{FF2B5EF4-FFF2-40B4-BE49-F238E27FC236}">
                <a16:creationId xmlns:a16="http://schemas.microsoft.com/office/drawing/2014/main" id="{478487A7-341A-4EA1-BC99-A4039C128DD7}"/>
              </a:ext>
            </a:extLst>
          </p:cNvPr>
          <p:cNvSpPr txBox="1"/>
          <p:nvPr/>
        </p:nvSpPr>
        <p:spPr>
          <a:xfrm>
            <a:off x="1122690" y="1282976"/>
            <a:ext cx="9894770" cy="4436151"/>
          </a:xfrm>
          <a:prstGeom prst="rect">
            <a:avLst/>
          </a:prstGeom>
          <a:noFill/>
        </p:spPr>
        <p:txBody>
          <a:bodyPr wrap="square" rtlCol="0">
            <a:spAutoFit/>
          </a:bodyPr>
          <a:lstStyle/>
          <a:p>
            <a:pPr>
              <a:lnSpc>
                <a:spcPct val="200000"/>
              </a:lnSpc>
            </a:pPr>
            <a:r>
              <a:rPr lang="en-US" altLang="ko-KR" dirty="0"/>
              <a:t>1. ML Basic</a:t>
            </a:r>
          </a:p>
          <a:p>
            <a:pPr>
              <a:lnSpc>
                <a:spcPct val="200000"/>
              </a:lnSpc>
            </a:pPr>
            <a:r>
              <a:rPr lang="en-US" altLang="ko-KR" dirty="0"/>
              <a:t>2. Neural Network basic</a:t>
            </a:r>
          </a:p>
          <a:p>
            <a:pPr>
              <a:lnSpc>
                <a:spcPct val="200000"/>
              </a:lnSpc>
            </a:pPr>
            <a:r>
              <a:rPr lang="en-US" altLang="ko-KR" dirty="0"/>
              <a:t>3. MLP &amp; </a:t>
            </a:r>
            <a:r>
              <a:rPr lang="en-US" altLang="ko-KR" dirty="0" err="1"/>
              <a:t>Pytorch</a:t>
            </a:r>
            <a:endParaRPr lang="en-US" altLang="ko-KR" dirty="0"/>
          </a:p>
          <a:p>
            <a:pPr>
              <a:lnSpc>
                <a:spcPct val="200000"/>
              </a:lnSpc>
            </a:pPr>
            <a:r>
              <a:rPr lang="en-US" altLang="ko-KR" dirty="0"/>
              <a:t>4. Regularization</a:t>
            </a:r>
          </a:p>
          <a:p>
            <a:pPr>
              <a:lnSpc>
                <a:spcPct val="200000"/>
              </a:lnSpc>
            </a:pPr>
            <a:r>
              <a:rPr lang="en-US" altLang="ko-KR" dirty="0"/>
              <a:t>5. CNN</a:t>
            </a:r>
          </a:p>
          <a:p>
            <a:pPr>
              <a:lnSpc>
                <a:spcPct val="200000"/>
              </a:lnSpc>
            </a:pPr>
            <a:r>
              <a:rPr lang="en-US" altLang="ko-KR" dirty="0"/>
              <a:t>6. Data augmentation</a:t>
            </a:r>
          </a:p>
          <a:p>
            <a:pPr>
              <a:lnSpc>
                <a:spcPct val="200000"/>
              </a:lnSpc>
            </a:pPr>
            <a:r>
              <a:rPr lang="en-US" altLang="ko-KR" dirty="0"/>
              <a:t>7. RNN</a:t>
            </a:r>
          </a:p>
          <a:p>
            <a:pPr>
              <a:lnSpc>
                <a:spcPct val="200000"/>
              </a:lnSpc>
            </a:pPr>
            <a:r>
              <a:rPr lang="en-US" altLang="ko-KR" dirty="0"/>
              <a:t>8. Attention</a:t>
            </a:r>
          </a:p>
        </p:txBody>
      </p:sp>
    </p:spTree>
    <p:extLst>
      <p:ext uri="{BB962C8B-B14F-4D97-AF65-F5344CB8AC3E}">
        <p14:creationId xmlns:p14="http://schemas.microsoft.com/office/powerpoint/2010/main" val="53608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3586A00-49A6-4361-BB63-C4E11D94437C}"/>
              </a:ext>
            </a:extLst>
          </p:cNvPr>
          <p:cNvSpPr>
            <a:spLocks noGrp="1"/>
          </p:cNvSpPr>
          <p:nvPr>
            <p:ph type="body" sz="quarter" idx="10"/>
          </p:nvPr>
        </p:nvSpPr>
        <p:spPr/>
        <p:txBody>
          <a:bodyPr/>
          <a:lstStyle/>
          <a:p>
            <a:r>
              <a:rPr lang="ko-KR" altLang="en-US" dirty="0"/>
              <a:t>추정 </a:t>
            </a:r>
            <a:r>
              <a:rPr lang="en-US" altLang="ko-KR" dirty="0"/>
              <a:t>– function estimate</a:t>
            </a:r>
            <a:endParaRPr lang="ko-KR" alt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84CC361-DFA4-4064-AF66-C7849010F360}"/>
                  </a:ext>
                </a:extLst>
              </p:cNvPr>
              <p:cNvSpPr txBox="1"/>
              <p:nvPr/>
            </p:nvSpPr>
            <p:spPr>
              <a:xfrm>
                <a:off x="1435552" y="2813447"/>
                <a:ext cx="287508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4000" b="0" i="1" smtClean="0">
                          <a:latin typeface="Cambria Math" panose="02040503050406030204" pitchFamily="18" charset="0"/>
                        </a:rPr>
                        <m:t>𝑓</m:t>
                      </m:r>
                      <m:d>
                        <m:dPr>
                          <m:ctrlPr>
                            <a:rPr lang="en-US" altLang="ko-KR" sz="4000" b="0" i="1" smtClean="0">
                              <a:latin typeface="Cambria Math" panose="02040503050406030204" pitchFamily="18" charset="0"/>
                            </a:rPr>
                          </m:ctrlPr>
                        </m:dPr>
                        <m:e>
                          <m:r>
                            <a:rPr lang="en-US" altLang="ko-KR" sz="4000" b="0" i="1" smtClean="0">
                              <a:latin typeface="Cambria Math" panose="02040503050406030204" pitchFamily="18" charset="0"/>
                            </a:rPr>
                            <m:t>𝑥</m:t>
                          </m:r>
                          <m:r>
                            <a:rPr lang="en-US" altLang="ko-KR" sz="4000" b="0" i="1" smtClean="0">
                              <a:latin typeface="Cambria Math" panose="02040503050406030204" pitchFamily="18" charset="0"/>
                            </a:rPr>
                            <m:t> , </m:t>
                          </m:r>
                          <m:r>
                            <a:rPr lang="ko-KR" altLang="en-US" sz="4000" b="0" i="1" smtClean="0">
                              <a:latin typeface="Cambria Math" panose="02040503050406030204" pitchFamily="18" charset="0"/>
                            </a:rPr>
                            <m:t>𝜃</m:t>
                          </m:r>
                          <m:r>
                            <a:rPr lang="en-US" altLang="ko-KR" sz="4000" b="0" i="1" smtClean="0">
                              <a:latin typeface="Cambria Math" panose="02040503050406030204" pitchFamily="18" charset="0"/>
                            </a:rPr>
                            <m:t> </m:t>
                          </m:r>
                        </m:e>
                      </m:d>
                      <m:r>
                        <a:rPr lang="en-US" altLang="ko-KR" sz="4000" b="0" i="1" smtClean="0">
                          <a:latin typeface="Cambria Math" panose="02040503050406030204" pitchFamily="18" charset="0"/>
                        </a:rPr>
                        <m:t>=</m:t>
                      </m:r>
                      <m:r>
                        <a:rPr lang="en-US" altLang="ko-KR" sz="4000" b="0" i="1" smtClean="0">
                          <a:latin typeface="Cambria Math" panose="02040503050406030204" pitchFamily="18" charset="0"/>
                        </a:rPr>
                        <m:t>𝑦</m:t>
                      </m:r>
                    </m:oMath>
                  </m:oMathPara>
                </a14:m>
                <a:endParaRPr lang="ko-KR" altLang="en-US" sz="4000" dirty="0"/>
              </a:p>
            </p:txBody>
          </p:sp>
        </mc:Choice>
        <mc:Fallback xmlns="">
          <p:sp>
            <p:nvSpPr>
              <p:cNvPr id="3" name="TextBox 2">
                <a:extLst>
                  <a:ext uri="{FF2B5EF4-FFF2-40B4-BE49-F238E27FC236}">
                    <a16:creationId xmlns:a16="http://schemas.microsoft.com/office/drawing/2014/main" id="{A84CC361-DFA4-4064-AF66-C7849010F360}"/>
                  </a:ext>
                </a:extLst>
              </p:cNvPr>
              <p:cNvSpPr txBox="1">
                <a:spLocks noRot="1" noChangeAspect="1" noMove="1" noResize="1" noEditPoints="1" noAdjustHandles="1" noChangeArrowheads="1" noChangeShapeType="1" noTextEdit="1"/>
              </p:cNvSpPr>
              <p:nvPr/>
            </p:nvSpPr>
            <p:spPr>
              <a:xfrm>
                <a:off x="1435552" y="2813447"/>
                <a:ext cx="2875082" cy="615553"/>
              </a:xfrm>
              <a:prstGeom prst="rect">
                <a:avLst/>
              </a:prstGeom>
              <a:blipFill>
                <a:blip r:embed="rId2"/>
                <a:stretch>
                  <a:fillRect/>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48B0BDA9-BE09-4D13-8099-FB767A4ADCAC}"/>
              </a:ext>
            </a:extLst>
          </p:cNvPr>
          <p:cNvSpPr txBox="1"/>
          <p:nvPr/>
        </p:nvSpPr>
        <p:spPr>
          <a:xfrm>
            <a:off x="1512554" y="3955983"/>
            <a:ext cx="6795435" cy="923330"/>
          </a:xfrm>
          <a:prstGeom prst="rect">
            <a:avLst/>
          </a:prstGeom>
          <a:noFill/>
        </p:spPr>
        <p:txBody>
          <a:bodyPr wrap="square" rtlCol="0">
            <a:spAutoFit/>
          </a:bodyPr>
          <a:lstStyle/>
          <a:p>
            <a:r>
              <a:rPr lang="en-US" altLang="ko-KR" dirty="0"/>
              <a:t>x </a:t>
            </a:r>
            <a:r>
              <a:rPr lang="ko-KR" altLang="en-US" dirty="0"/>
              <a:t>에서 </a:t>
            </a:r>
            <a:r>
              <a:rPr lang="en-US" altLang="ko-KR" dirty="0"/>
              <a:t>y</a:t>
            </a:r>
            <a:r>
              <a:rPr lang="ko-KR" altLang="en-US" dirty="0"/>
              <a:t>를 출력하는 수 많은 함수 중 한 가지를 점 추정</a:t>
            </a:r>
            <a:endParaRPr lang="en-US" altLang="ko-KR" dirty="0"/>
          </a:p>
          <a:p>
            <a:endParaRPr lang="en-US" altLang="ko-KR" dirty="0"/>
          </a:p>
          <a:p>
            <a:r>
              <a:rPr lang="ko-KR" altLang="en-US" dirty="0"/>
              <a:t>여기서 함수를 이루는 파라미터를 점 추정 </a:t>
            </a:r>
          </a:p>
        </p:txBody>
      </p:sp>
    </p:spTree>
    <p:extLst>
      <p:ext uri="{BB962C8B-B14F-4D97-AF65-F5344CB8AC3E}">
        <p14:creationId xmlns:p14="http://schemas.microsoft.com/office/powerpoint/2010/main" val="1290614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순서도: 연결자 4">
            <a:extLst>
              <a:ext uri="{FF2B5EF4-FFF2-40B4-BE49-F238E27FC236}">
                <a16:creationId xmlns:a16="http://schemas.microsoft.com/office/drawing/2014/main" id="{11948B10-9582-46F7-BD32-CB9172DEDAAA}"/>
              </a:ext>
            </a:extLst>
          </p:cNvPr>
          <p:cNvSpPr/>
          <p:nvPr/>
        </p:nvSpPr>
        <p:spPr>
          <a:xfrm>
            <a:off x="701238" y="4054643"/>
            <a:ext cx="1961549" cy="19294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 name="순서도: 연결자 3">
            <a:extLst>
              <a:ext uri="{FF2B5EF4-FFF2-40B4-BE49-F238E27FC236}">
                <a16:creationId xmlns:a16="http://schemas.microsoft.com/office/drawing/2014/main" id="{E9CA76DA-FAA3-475B-AD6D-F608D13D6396}"/>
              </a:ext>
            </a:extLst>
          </p:cNvPr>
          <p:cNvSpPr/>
          <p:nvPr/>
        </p:nvSpPr>
        <p:spPr>
          <a:xfrm>
            <a:off x="1110514" y="4481564"/>
            <a:ext cx="1142999" cy="107562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 name="텍스트 개체 틀 1">
            <a:extLst>
              <a:ext uri="{FF2B5EF4-FFF2-40B4-BE49-F238E27FC236}">
                <a16:creationId xmlns:a16="http://schemas.microsoft.com/office/drawing/2014/main" id="{9BBBF8F5-048B-473F-9738-96342C9FAB2A}"/>
              </a:ext>
            </a:extLst>
          </p:cNvPr>
          <p:cNvSpPr>
            <a:spLocks noGrp="1"/>
          </p:cNvSpPr>
          <p:nvPr>
            <p:ph type="body" sz="quarter" idx="10"/>
          </p:nvPr>
        </p:nvSpPr>
        <p:spPr/>
        <p:txBody>
          <a:bodyPr/>
          <a:lstStyle/>
          <a:p>
            <a:r>
              <a:rPr lang="ko-KR" altLang="en-US" dirty="0"/>
              <a:t>추정 </a:t>
            </a:r>
            <a:r>
              <a:rPr lang="en-US" altLang="ko-KR" dirty="0"/>
              <a:t>– </a:t>
            </a:r>
            <a:r>
              <a:rPr lang="ko-KR" altLang="en-US" dirty="0"/>
              <a:t>편향과 분산 </a:t>
            </a:r>
          </a:p>
        </p:txBody>
      </p:sp>
      <p:sp>
        <p:nvSpPr>
          <p:cNvPr id="3" name="순서도: 연결자 2">
            <a:extLst>
              <a:ext uri="{FF2B5EF4-FFF2-40B4-BE49-F238E27FC236}">
                <a16:creationId xmlns:a16="http://schemas.microsoft.com/office/drawing/2014/main" id="{97A7D71F-55E3-4EF4-85F0-844FD41AD1F9}"/>
              </a:ext>
            </a:extLst>
          </p:cNvPr>
          <p:cNvSpPr/>
          <p:nvPr/>
        </p:nvSpPr>
        <p:spPr>
          <a:xfrm>
            <a:off x="1453414" y="4790776"/>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6" name="순서도: 연결자 5">
            <a:extLst>
              <a:ext uri="{FF2B5EF4-FFF2-40B4-BE49-F238E27FC236}">
                <a16:creationId xmlns:a16="http://schemas.microsoft.com/office/drawing/2014/main" id="{3A3E00BC-2305-4B03-AA3D-BAFD0760664A}"/>
              </a:ext>
            </a:extLst>
          </p:cNvPr>
          <p:cNvSpPr/>
          <p:nvPr/>
        </p:nvSpPr>
        <p:spPr>
          <a:xfrm>
            <a:off x="1390849" y="4686102"/>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 name="순서도: 연결자 6">
            <a:extLst>
              <a:ext uri="{FF2B5EF4-FFF2-40B4-BE49-F238E27FC236}">
                <a16:creationId xmlns:a16="http://schemas.microsoft.com/office/drawing/2014/main" id="{022FB3E2-C3AD-4F65-A5BD-BEAE5A3A96DF}"/>
              </a:ext>
            </a:extLst>
          </p:cNvPr>
          <p:cNvSpPr/>
          <p:nvPr/>
        </p:nvSpPr>
        <p:spPr>
          <a:xfrm>
            <a:off x="1453414" y="5308233"/>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 name="순서도: 연결자 7">
            <a:extLst>
              <a:ext uri="{FF2B5EF4-FFF2-40B4-BE49-F238E27FC236}">
                <a16:creationId xmlns:a16="http://schemas.microsoft.com/office/drawing/2014/main" id="{63E41758-6F1F-45E6-8388-25A68F5FBC83}"/>
              </a:ext>
            </a:extLst>
          </p:cNvPr>
          <p:cNvSpPr/>
          <p:nvPr/>
        </p:nvSpPr>
        <p:spPr>
          <a:xfrm>
            <a:off x="1682012" y="4950995"/>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 name="순서도: 연결자 8">
            <a:extLst>
              <a:ext uri="{FF2B5EF4-FFF2-40B4-BE49-F238E27FC236}">
                <a16:creationId xmlns:a16="http://schemas.microsoft.com/office/drawing/2014/main" id="{7F4B1B06-91CE-46D3-B986-FDF64F4F3342}"/>
              </a:ext>
            </a:extLst>
          </p:cNvPr>
          <p:cNvSpPr/>
          <p:nvPr/>
        </p:nvSpPr>
        <p:spPr>
          <a:xfrm>
            <a:off x="2052685" y="5019375"/>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0" name="순서도: 연결자 9">
            <a:extLst>
              <a:ext uri="{FF2B5EF4-FFF2-40B4-BE49-F238E27FC236}">
                <a16:creationId xmlns:a16="http://schemas.microsoft.com/office/drawing/2014/main" id="{6FB57E9E-1D78-4763-8ED1-93B568E159DE}"/>
              </a:ext>
            </a:extLst>
          </p:cNvPr>
          <p:cNvSpPr/>
          <p:nvPr/>
        </p:nvSpPr>
        <p:spPr>
          <a:xfrm>
            <a:off x="3654590" y="4054643"/>
            <a:ext cx="1961549" cy="19294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1" name="순서도: 연결자 10">
            <a:extLst>
              <a:ext uri="{FF2B5EF4-FFF2-40B4-BE49-F238E27FC236}">
                <a16:creationId xmlns:a16="http://schemas.microsoft.com/office/drawing/2014/main" id="{70CFF216-2866-438C-80B8-01FDB564EB3C}"/>
              </a:ext>
            </a:extLst>
          </p:cNvPr>
          <p:cNvSpPr/>
          <p:nvPr/>
        </p:nvSpPr>
        <p:spPr>
          <a:xfrm>
            <a:off x="4063864" y="4481564"/>
            <a:ext cx="1142999" cy="107562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2" name="순서도: 연결자 11">
            <a:extLst>
              <a:ext uri="{FF2B5EF4-FFF2-40B4-BE49-F238E27FC236}">
                <a16:creationId xmlns:a16="http://schemas.microsoft.com/office/drawing/2014/main" id="{753A3710-45FA-4698-A5F5-1A6711C044DB}"/>
              </a:ext>
            </a:extLst>
          </p:cNvPr>
          <p:cNvSpPr/>
          <p:nvPr/>
        </p:nvSpPr>
        <p:spPr>
          <a:xfrm>
            <a:off x="4406766" y="4790776"/>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3" name="순서도: 연결자 12">
            <a:extLst>
              <a:ext uri="{FF2B5EF4-FFF2-40B4-BE49-F238E27FC236}">
                <a16:creationId xmlns:a16="http://schemas.microsoft.com/office/drawing/2014/main" id="{CBA00433-3189-4B2A-8125-E92FFFFCBE02}"/>
              </a:ext>
            </a:extLst>
          </p:cNvPr>
          <p:cNvSpPr/>
          <p:nvPr/>
        </p:nvSpPr>
        <p:spPr>
          <a:xfrm>
            <a:off x="4689102" y="5025893"/>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4" name="순서도: 연결자 13">
            <a:extLst>
              <a:ext uri="{FF2B5EF4-FFF2-40B4-BE49-F238E27FC236}">
                <a16:creationId xmlns:a16="http://schemas.microsoft.com/office/drawing/2014/main" id="{20174C79-5ADC-4C9B-BF60-CA6F86CBADA4}"/>
              </a:ext>
            </a:extLst>
          </p:cNvPr>
          <p:cNvSpPr/>
          <p:nvPr/>
        </p:nvSpPr>
        <p:spPr>
          <a:xfrm>
            <a:off x="4572798" y="5095677"/>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5" name="순서도: 연결자 14">
            <a:extLst>
              <a:ext uri="{FF2B5EF4-FFF2-40B4-BE49-F238E27FC236}">
                <a16:creationId xmlns:a16="http://schemas.microsoft.com/office/drawing/2014/main" id="{1E5092A1-C28B-4D79-A19A-7A598771C619}"/>
              </a:ext>
            </a:extLst>
          </p:cNvPr>
          <p:cNvSpPr/>
          <p:nvPr/>
        </p:nvSpPr>
        <p:spPr>
          <a:xfrm>
            <a:off x="4635364" y="4950995"/>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6" name="순서도: 연결자 15">
            <a:extLst>
              <a:ext uri="{FF2B5EF4-FFF2-40B4-BE49-F238E27FC236}">
                <a16:creationId xmlns:a16="http://schemas.microsoft.com/office/drawing/2014/main" id="{3C953AED-E8F2-4EC6-8A39-F3FC90E48285}"/>
              </a:ext>
            </a:extLst>
          </p:cNvPr>
          <p:cNvSpPr/>
          <p:nvPr/>
        </p:nvSpPr>
        <p:spPr>
          <a:xfrm>
            <a:off x="4469327" y="5007845"/>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7" name="화살표: 갈매기형 수장 16">
            <a:extLst>
              <a:ext uri="{FF2B5EF4-FFF2-40B4-BE49-F238E27FC236}">
                <a16:creationId xmlns:a16="http://schemas.microsoft.com/office/drawing/2014/main" id="{84D71F12-D95A-4713-B076-C3683278270E}"/>
              </a:ext>
            </a:extLst>
          </p:cNvPr>
          <p:cNvSpPr/>
          <p:nvPr/>
        </p:nvSpPr>
        <p:spPr>
          <a:xfrm>
            <a:off x="2944724" y="4493795"/>
            <a:ext cx="472646" cy="914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845F89CC-A78E-4E51-8D62-252759FC1AD1}"/>
              </a:ext>
            </a:extLst>
          </p:cNvPr>
          <p:cNvSpPr txBox="1"/>
          <p:nvPr/>
        </p:nvSpPr>
        <p:spPr>
          <a:xfrm>
            <a:off x="2796938" y="3560766"/>
            <a:ext cx="3469908" cy="369332"/>
          </a:xfrm>
          <a:prstGeom prst="rect">
            <a:avLst/>
          </a:prstGeom>
          <a:noFill/>
        </p:spPr>
        <p:txBody>
          <a:bodyPr wrap="square" rtlCol="0">
            <a:spAutoFit/>
          </a:bodyPr>
          <a:lstStyle/>
          <a:p>
            <a:r>
              <a:rPr lang="ko-KR" altLang="en-US"/>
              <a:t>분산</a:t>
            </a:r>
          </a:p>
        </p:txBody>
      </p:sp>
      <p:sp>
        <p:nvSpPr>
          <p:cNvPr id="35" name="순서도: 연결자 34">
            <a:extLst>
              <a:ext uri="{FF2B5EF4-FFF2-40B4-BE49-F238E27FC236}">
                <a16:creationId xmlns:a16="http://schemas.microsoft.com/office/drawing/2014/main" id="{DF2478DC-5084-4C17-AF9F-793E5C4E5C00}"/>
              </a:ext>
            </a:extLst>
          </p:cNvPr>
          <p:cNvSpPr/>
          <p:nvPr/>
        </p:nvSpPr>
        <p:spPr>
          <a:xfrm>
            <a:off x="5887651" y="1942476"/>
            <a:ext cx="1961549" cy="19294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6" name="순서도: 연결자 35">
            <a:extLst>
              <a:ext uri="{FF2B5EF4-FFF2-40B4-BE49-F238E27FC236}">
                <a16:creationId xmlns:a16="http://schemas.microsoft.com/office/drawing/2014/main" id="{8E1FB2AE-5F4B-4E86-8458-E6F1899D059C}"/>
              </a:ext>
            </a:extLst>
          </p:cNvPr>
          <p:cNvSpPr/>
          <p:nvPr/>
        </p:nvSpPr>
        <p:spPr>
          <a:xfrm>
            <a:off x="6296927" y="2369397"/>
            <a:ext cx="1142999" cy="107562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7" name="순서도: 연결자 36">
            <a:extLst>
              <a:ext uri="{FF2B5EF4-FFF2-40B4-BE49-F238E27FC236}">
                <a16:creationId xmlns:a16="http://schemas.microsoft.com/office/drawing/2014/main" id="{E866F2B3-F260-4E4A-89A5-393929842948}"/>
              </a:ext>
            </a:extLst>
          </p:cNvPr>
          <p:cNvSpPr/>
          <p:nvPr/>
        </p:nvSpPr>
        <p:spPr>
          <a:xfrm>
            <a:off x="6639827" y="2678609"/>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8" name="순서도: 연결자 37">
            <a:extLst>
              <a:ext uri="{FF2B5EF4-FFF2-40B4-BE49-F238E27FC236}">
                <a16:creationId xmlns:a16="http://schemas.microsoft.com/office/drawing/2014/main" id="{7867296C-68C1-4AF4-8FD1-8D09812F54AD}"/>
              </a:ext>
            </a:extLst>
          </p:cNvPr>
          <p:cNvSpPr/>
          <p:nvPr/>
        </p:nvSpPr>
        <p:spPr>
          <a:xfrm>
            <a:off x="6296927" y="3161876"/>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9" name="순서도: 연결자 38">
            <a:extLst>
              <a:ext uri="{FF2B5EF4-FFF2-40B4-BE49-F238E27FC236}">
                <a16:creationId xmlns:a16="http://schemas.microsoft.com/office/drawing/2014/main" id="{B2A2F059-5258-4EAD-AC21-CBA3A4B49E8C}"/>
              </a:ext>
            </a:extLst>
          </p:cNvPr>
          <p:cNvSpPr/>
          <p:nvPr/>
        </p:nvSpPr>
        <p:spPr>
          <a:xfrm>
            <a:off x="6639827" y="3196066"/>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0" name="순서도: 연결자 39">
            <a:extLst>
              <a:ext uri="{FF2B5EF4-FFF2-40B4-BE49-F238E27FC236}">
                <a16:creationId xmlns:a16="http://schemas.microsoft.com/office/drawing/2014/main" id="{2E1A8DF0-5088-471D-8D50-44070D522EA6}"/>
              </a:ext>
            </a:extLst>
          </p:cNvPr>
          <p:cNvSpPr/>
          <p:nvPr/>
        </p:nvSpPr>
        <p:spPr>
          <a:xfrm>
            <a:off x="6425763" y="3327391"/>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1" name="순서도: 연결자 40">
            <a:extLst>
              <a:ext uri="{FF2B5EF4-FFF2-40B4-BE49-F238E27FC236}">
                <a16:creationId xmlns:a16="http://schemas.microsoft.com/office/drawing/2014/main" id="{7EAFAF85-3003-4BB5-BD22-A70913A7C277}"/>
              </a:ext>
            </a:extLst>
          </p:cNvPr>
          <p:cNvSpPr/>
          <p:nvPr/>
        </p:nvSpPr>
        <p:spPr>
          <a:xfrm>
            <a:off x="6489935" y="3067429"/>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2" name="순서도: 연결자 41">
            <a:extLst>
              <a:ext uri="{FF2B5EF4-FFF2-40B4-BE49-F238E27FC236}">
                <a16:creationId xmlns:a16="http://schemas.microsoft.com/office/drawing/2014/main" id="{4E2C4811-D444-43E6-B6E8-280A5CB5158F}"/>
              </a:ext>
            </a:extLst>
          </p:cNvPr>
          <p:cNvSpPr/>
          <p:nvPr/>
        </p:nvSpPr>
        <p:spPr>
          <a:xfrm>
            <a:off x="8841003" y="1942476"/>
            <a:ext cx="1961549" cy="19294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3" name="순서도: 연결자 42">
            <a:extLst>
              <a:ext uri="{FF2B5EF4-FFF2-40B4-BE49-F238E27FC236}">
                <a16:creationId xmlns:a16="http://schemas.microsoft.com/office/drawing/2014/main" id="{5E150CB0-9CBB-4B0C-A0C6-1ED2E218F087}"/>
              </a:ext>
            </a:extLst>
          </p:cNvPr>
          <p:cNvSpPr/>
          <p:nvPr/>
        </p:nvSpPr>
        <p:spPr>
          <a:xfrm>
            <a:off x="9250277" y="2369397"/>
            <a:ext cx="1142999" cy="107562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4" name="순서도: 연결자 43">
            <a:extLst>
              <a:ext uri="{FF2B5EF4-FFF2-40B4-BE49-F238E27FC236}">
                <a16:creationId xmlns:a16="http://schemas.microsoft.com/office/drawing/2014/main" id="{1386787C-26BD-4B71-B47B-1C5143347249}"/>
              </a:ext>
            </a:extLst>
          </p:cNvPr>
          <p:cNvSpPr/>
          <p:nvPr/>
        </p:nvSpPr>
        <p:spPr>
          <a:xfrm>
            <a:off x="9593179" y="2678609"/>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5" name="순서도: 연결자 44">
            <a:extLst>
              <a:ext uri="{FF2B5EF4-FFF2-40B4-BE49-F238E27FC236}">
                <a16:creationId xmlns:a16="http://schemas.microsoft.com/office/drawing/2014/main" id="{D071CFBF-1A8A-40DF-9267-CDBE3756466B}"/>
              </a:ext>
            </a:extLst>
          </p:cNvPr>
          <p:cNvSpPr/>
          <p:nvPr/>
        </p:nvSpPr>
        <p:spPr>
          <a:xfrm>
            <a:off x="9875515" y="2913726"/>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6" name="순서도: 연결자 45">
            <a:extLst>
              <a:ext uri="{FF2B5EF4-FFF2-40B4-BE49-F238E27FC236}">
                <a16:creationId xmlns:a16="http://schemas.microsoft.com/office/drawing/2014/main" id="{7B8B92E2-56C7-4EDE-91DF-B4A6BFDDA611}"/>
              </a:ext>
            </a:extLst>
          </p:cNvPr>
          <p:cNvSpPr/>
          <p:nvPr/>
        </p:nvSpPr>
        <p:spPr>
          <a:xfrm>
            <a:off x="9759211" y="2983510"/>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7" name="순서도: 연결자 46">
            <a:extLst>
              <a:ext uri="{FF2B5EF4-FFF2-40B4-BE49-F238E27FC236}">
                <a16:creationId xmlns:a16="http://schemas.microsoft.com/office/drawing/2014/main" id="{604C2AAA-1D28-4796-ADCA-18D79AE052FF}"/>
              </a:ext>
            </a:extLst>
          </p:cNvPr>
          <p:cNvSpPr/>
          <p:nvPr/>
        </p:nvSpPr>
        <p:spPr>
          <a:xfrm>
            <a:off x="9821777" y="2838828"/>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8" name="순서도: 연결자 47">
            <a:extLst>
              <a:ext uri="{FF2B5EF4-FFF2-40B4-BE49-F238E27FC236}">
                <a16:creationId xmlns:a16="http://schemas.microsoft.com/office/drawing/2014/main" id="{01FB427F-1531-4B07-BD7D-1F421AD5AF4A}"/>
              </a:ext>
            </a:extLst>
          </p:cNvPr>
          <p:cNvSpPr/>
          <p:nvPr/>
        </p:nvSpPr>
        <p:spPr>
          <a:xfrm>
            <a:off x="9655740" y="2895678"/>
            <a:ext cx="62565" cy="6838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9" name="화살표: 갈매기형 수장 48">
            <a:extLst>
              <a:ext uri="{FF2B5EF4-FFF2-40B4-BE49-F238E27FC236}">
                <a16:creationId xmlns:a16="http://schemas.microsoft.com/office/drawing/2014/main" id="{7D6DF181-5D64-4B1D-8609-5798B889E932}"/>
              </a:ext>
            </a:extLst>
          </p:cNvPr>
          <p:cNvSpPr/>
          <p:nvPr/>
        </p:nvSpPr>
        <p:spPr>
          <a:xfrm>
            <a:off x="8131137" y="2381628"/>
            <a:ext cx="472646" cy="914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0" name="TextBox 49">
            <a:extLst>
              <a:ext uri="{FF2B5EF4-FFF2-40B4-BE49-F238E27FC236}">
                <a16:creationId xmlns:a16="http://schemas.microsoft.com/office/drawing/2014/main" id="{55CB2462-CE95-422B-A95A-B9B2D969737B}"/>
              </a:ext>
            </a:extLst>
          </p:cNvPr>
          <p:cNvSpPr txBox="1"/>
          <p:nvPr/>
        </p:nvSpPr>
        <p:spPr>
          <a:xfrm>
            <a:off x="7983351" y="1448599"/>
            <a:ext cx="3469908" cy="369332"/>
          </a:xfrm>
          <a:prstGeom prst="rect">
            <a:avLst/>
          </a:prstGeom>
          <a:noFill/>
        </p:spPr>
        <p:txBody>
          <a:bodyPr wrap="square" rtlCol="0">
            <a:spAutoFit/>
          </a:bodyPr>
          <a:lstStyle/>
          <a:p>
            <a:r>
              <a:rPr lang="ko-KR" altLang="en-US" dirty="0"/>
              <a:t>편향</a:t>
            </a:r>
          </a:p>
        </p:txBody>
      </p:sp>
    </p:spTree>
    <p:extLst>
      <p:ext uri="{BB962C8B-B14F-4D97-AF65-F5344CB8AC3E}">
        <p14:creationId xmlns:p14="http://schemas.microsoft.com/office/powerpoint/2010/main" val="2744582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851C284-CC38-46C4-94F2-D6EC2221DDCD}"/>
              </a:ext>
            </a:extLst>
          </p:cNvPr>
          <p:cNvSpPr>
            <a:spLocks noGrp="1"/>
          </p:cNvSpPr>
          <p:nvPr>
            <p:ph type="body" sz="quarter" idx="10"/>
          </p:nvPr>
        </p:nvSpPr>
        <p:spPr/>
        <p:txBody>
          <a:bodyPr/>
          <a:lstStyle/>
          <a:p>
            <a:r>
              <a:rPr lang="en-US" altLang="ko-KR" dirty="0"/>
              <a:t>Bias – Variance Tradeoff</a:t>
            </a:r>
            <a:endParaRPr lang="ko-KR" altLang="en-US" dirty="0"/>
          </a:p>
        </p:txBody>
      </p:sp>
      <p:sp>
        <p:nvSpPr>
          <p:cNvPr id="3" name="TextBox 2">
            <a:extLst>
              <a:ext uri="{FF2B5EF4-FFF2-40B4-BE49-F238E27FC236}">
                <a16:creationId xmlns:a16="http://schemas.microsoft.com/office/drawing/2014/main" id="{5B93C3C9-7A45-4AD8-93AC-A3FCCA41F377}"/>
              </a:ext>
            </a:extLst>
          </p:cNvPr>
          <p:cNvSpPr txBox="1"/>
          <p:nvPr/>
        </p:nvSpPr>
        <p:spPr>
          <a:xfrm>
            <a:off x="4834314" y="1406715"/>
            <a:ext cx="7103445" cy="369332"/>
          </a:xfrm>
          <a:prstGeom prst="rect">
            <a:avLst/>
          </a:prstGeom>
          <a:noFill/>
        </p:spPr>
        <p:txBody>
          <a:bodyPr wrap="square" rtlCol="0">
            <a:spAutoFit/>
          </a:bodyPr>
          <a:lstStyle/>
          <a:p>
            <a:r>
              <a:rPr lang="ko-KR" altLang="en-US" dirty="0"/>
              <a:t>편향과 분산은 그 원천이 동일하지 않고 일종의 교환 관계에 존재</a:t>
            </a:r>
          </a:p>
        </p:txBody>
      </p:sp>
      <p:grpSp>
        <p:nvGrpSpPr>
          <p:cNvPr id="4" name="그룹 3">
            <a:extLst>
              <a:ext uri="{FF2B5EF4-FFF2-40B4-BE49-F238E27FC236}">
                <a16:creationId xmlns:a16="http://schemas.microsoft.com/office/drawing/2014/main" id="{40B503CA-7258-48D9-AA5F-E80DA1E80428}"/>
              </a:ext>
            </a:extLst>
          </p:cNvPr>
          <p:cNvGrpSpPr/>
          <p:nvPr/>
        </p:nvGrpSpPr>
        <p:grpSpPr>
          <a:xfrm>
            <a:off x="4834314" y="1897603"/>
            <a:ext cx="1973179" cy="2146433"/>
            <a:chOff x="5168766" y="2329314"/>
            <a:chExt cx="1973179" cy="2146433"/>
          </a:xfrm>
        </p:grpSpPr>
        <p:sp>
          <p:nvSpPr>
            <p:cNvPr id="5" name="직사각형 4">
              <a:extLst>
                <a:ext uri="{FF2B5EF4-FFF2-40B4-BE49-F238E27FC236}">
                  <a16:creationId xmlns:a16="http://schemas.microsoft.com/office/drawing/2014/main" id="{7C763A6D-3CD2-4E21-8B43-2000A98495DD}"/>
                </a:ext>
              </a:extLst>
            </p:cNvPr>
            <p:cNvSpPr/>
            <p:nvPr/>
          </p:nvSpPr>
          <p:spPr>
            <a:xfrm>
              <a:off x="5168766" y="2329314"/>
              <a:ext cx="1973179" cy="2146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6" name="순서도: 연결자 5">
              <a:extLst>
                <a:ext uri="{FF2B5EF4-FFF2-40B4-BE49-F238E27FC236}">
                  <a16:creationId xmlns:a16="http://schemas.microsoft.com/office/drawing/2014/main" id="{703B468B-7A4D-42C1-A356-40C71B21C58E}"/>
                </a:ext>
              </a:extLst>
            </p:cNvPr>
            <p:cNvSpPr/>
            <p:nvPr/>
          </p:nvSpPr>
          <p:spPr>
            <a:xfrm>
              <a:off x="5983448" y="3243712"/>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 name="순서도: 연결자 6">
              <a:extLst>
                <a:ext uri="{FF2B5EF4-FFF2-40B4-BE49-F238E27FC236}">
                  <a16:creationId xmlns:a16="http://schemas.microsoft.com/office/drawing/2014/main" id="{6FAFE470-C1FF-4C43-A9BA-24D17719631B}"/>
                </a:ext>
              </a:extLst>
            </p:cNvPr>
            <p:cNvSpPr/>
            <p:nvPr/>
          </p:nvSpPr>
          <p:spPr>
            <a:xfrm>
              <a:off x="6395730" y="2799345"/>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 name="순서도: 연결자 7">
              <a:extLst>
                <a:ext uri="{FF2B5EF4-FFF2-40B4-BE49-F238E27FC236}">
                  <a16:creationId xmlns:a16="http://schemas.microsoft.com/office/drawing/2014/main" id="{3DEACCED-8DDD-4C0B-BD38-D916F30441E8}"/>
                </a:ext>
              </a:extLst>
            </p:cNvPr>
            <p:cNvSpPr/>
            <p:nvPr/>
          </p:nvSpPr>
          <p:spPr>
            <a:xfrm>
              <a:off x="6944370" y="27993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 name="순서도: 연결자 8">
              <a:extLst>
                <a:ext uri="{FF2B5EF4-FFF2-40B4-BE49-F238E27FC236}">
                  <a16:creationId xmlns:a16="http://schemas.microsoft.com/office/drawing/2014/main" id="{56592429-DC5E-4A36-B984-9E05B8A973F3}"/>
                </a:ext>
              </a:extLst>
            </p:cNvPr>
            <p:cNvSpPr/>
            <p:nvPr/>
          </p:nvSpPr>
          <p:spPr>
            <a:xfrm>
              <a:off x="5336951" y="3713847"/>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0" name="순서도: 연결자 9">
              <a:extLst>
                <a:ext uri="{FF2B5EF4-FFF2-40B4-BE49-F238E27FC236}">
                  <a16:creationId xmlns:a16="http://schemas.microsoft.com/office/drawing/2014/main" id="{81A03A18-99E0-463A-A820-843A0202900F}"/>
                </a:ext>
              </a:extLst>
            </p:cNvPr>
            <p:cNvSpPr/>
            <p:nvPr/>
          </p:nvSpPr>
          <p:spPr>
            <a:xfrm>
              <a:off x="5808589" y="32942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grpSp>
        <p:nvGrpSpPr>
          <p:cNvPr id="11" name="그룹 10">
            <a:extLst>
              <a:ext uri="{FF2B5EF4-FFF2-40B4-BE49-F238E27FC236}">
                <a16:creationId xmlns:a16="http://schemas.microsoft.com/office/drawing/2014/main" id="{63078314-236C-49CB-B206-55335F10328B}"/>
              </a:ext>
            </a:extLst>
          </p:cNvPr>
          <p:cNvGrpSpPr/>
          <p:nvPr/>
        </p:nvGrpSpPr>
        <p:grpSpPr>
          <a:xfrm>
            <a:off x="7047867" y="1897602"/>
            <a:ext cx="1973179" cy="2146433"/>
            <a:chOff x="5168766" y="2329314"/>
            <a:chExt cx="1973179" cy="2146433"/>
          </a:xfrm>
        </p:grpSpPr>
        <p:sp>
          <p:nvSpPr>
            <p:cNvPr id="12" name="직사각형 11">
              <a:extLst>
                <a:ext uri="{FF2B5EF4-FFF2-40B4-BE49-F238E27FC236}">
                  <a16:creationId xmlns:a16="http://schemas.microsoft.com/office/drawing/2014/main" id="{ED1734AB-EC9A-419A-AACB-97CFB446DF59}"/>
                </a:ext>
              </a:extLst>
            </p:cNvPr>
            <p:cNvSpPr/>
            <p:nvPr/>
          </p:nvSpPr>
          <p:spPr>
            <a:xfrm>
              <a:off x="5168766" y="2329314"/>
              <a:ext cx="1973179" cy="2146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3" name="순서도: 연결자 12">
              <a:extLst>
                <a:ext uri="{FF2B5EF4-FFF2-40B4-BE49-F238E27FC236}">
                  <a16:creationId xmlns:a16="http://schemas.microsoft.com/office/drawing/2014/main" id="{B7B1BD60-7D11-4687-ADE4-00D190438202}"/>
                </a:ext>
              </a:extLst>
            </p:cNvPr>
            <p:cNvSpPr/>
            <p:nvPr/>
          </p:nvSpPr>
          <p:spPr>
            <a:xfrm>
              <a:off x="5983448" y="3243712"/>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4" name="순서도: 연결자 13">
              <a:extLst>
                <a:ext uri="{FF2B5EF4-FFF2-40B4-BE49-F238E27FC236}">
                  <a16:creationId xmlns:a16="http://schemas.microsoft.com/office/drawing/2014/main" id="{304A8A35-5F48-47F0-9D5A-6090582D93C0}"/>
                </a:ext>
              </a:extLst>
            </p:cNvPr>
            <p:cNvSpPr/>
            <p:nvPr/>
          </p:nvSpPr>
          <p:spPr>
            <a:xfrm>
              <a:off x="6395730" y="2799345"/>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5" name="순서도: 연결자 14">
              <a:extLst>
                <a:ext uri="{FF2B5EF4-FFF2-40B4-BE49-F238E27FC236}">
                  <a16:creationId xmlns:a16="http://schemas.microsoft.com/office/drawing/2014/main" id="{EF1362E5-23F1-4236-B93D-D34A45FFE5F5}"/>
                </a:ext>
              </a:extLst>
            </p:cNvPr>
            <p:cNvSpPr/>
            <p:nvPr/>
          </p:nvSpPr>
          <p:spPr>
            <a:xfrm>
              <a:off x="6944370" y="27993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6" name="순서도: 연결자 15">
              <a:extLst>
                <a:ext uri="{FF2B5EF4-FFF2-40B4-BE49-F238E27FC236}">
                  <a16:creationId xmlns:a16="http://schemas.microsoft.com/office/drawing/2014/main" id="{563255BD-031D-4175-908B-4D76D792D0B4}"/>
                </a:ext>
              </a:extLst>
            </p:cNvPr>
            <p:cNvSpPr/>
            <p:nvPr/>
          </p:nvSpPr>
          <p:spPr>
            <a:xfrm>
              <a:off x="5336951" y="3713847"/>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7" name="순서도: 연결자 16">
              <a:extLst>
                <a:ext uri="{FF2B5EF4-FFF2-40B4-BE49-F238E27FC236}">
                  <a16:creationId xmlns:a16="http://schemas.microsoft.com/office/drawing/2014/main" id="{01C36C09-44A0-4945-B7DA-E527B7D8DDC7}"/>
                </a:ext>
              </a:extLst>
            </p:cNvPr>
            <p:cNvSpPr/>
            <p:nvPr/>
          </p:nvSpPr>
          <p:spPr>
            <a:xfrm>
              <a:off x="5808589" y="32942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grpSp>
        <p:nvGrpSpPr>
          <p:cNvPr id="18" name="그룹 17">
            <a:extLst>
              <a:ext uri="{FF2B5EF4-FFF2-40B4-BE49-F238E27FC236}">
                <a16:creationId xmlns:a16="http://schemas.microsoft.com/office/drawing/2014/main" id="{E507DE95-113C-44FA-AAE4-DD01584A3DEC}"/>
              </a:ext>
            </a:extLst>
          </p:cNvPr>
          <p:cNvGrpSpPr/>
          <p:nvPr/>
        </p:nvGrpSpPr>
        <p:grpSpPr>
          <a:xfrm>
            <a:off x="9261420" y="1897601"/>
            <a:ext cx="1973179" cy="2146433"/>
            <a:chOff x="5168766" y="2329314"/>
            <a:chExt cx="1973179" cy="2146433"/>
          </a:xfrm>
        </p:grpSpPr>
        <p:sp>
          <p:nvSpPr>
            <p:cNvPr id="19" name="직사각형 18">
              <a:extLst>
                <a:ext uri="{FF2B5EF4-FFF2-40B4-BE49-F238E27FC236}">
                  <a16:creationId xmlns:a16="http://schemas.microsoft.com/office/drawing/2014/main" id="{6EB8F410-8E40-4E47-921C-AC68BC290BF2}"/>
                </a:ext>
              </a:extLst>
            </p:cNvPr>
            <p:cNvSpPr/>
            <p:nvPr/>
          </p:nvSpPr>
          <p:spPr>
            <a:xfrm>
              <a:off x="5168766" y="2329314"/>
              <a:ext cx="1973179" cy="2146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0" name="순서도: 연결자 19">
              <a:extLst>
                <a:ext uri="{FF2B5EF4-FFF2-40B4-BE49-F238E27FC236}">
                  <a16:creationId xmlns:a16="http://schemas.microsoft.com/office/drawing/2014/main" id="{BD13DECA-98FD-4705-9258-5D8F2596C62A}"/>
                </a:ext>
              </a:extLst>
            </p:cNvPr>
            <p:cNvSpPr/>
            <p:nvPr/>
          </p:nvSpPr>
          <p:spPr>
            <a:xfrm>
              <a:off x="5983448" y="3243712"/>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1" name="순서도: 연결자 20">
              <a:extLst>
                <a:ext uri="{FF2B5EF4-FFF2-40B4-BE49-F238E27FC236}">
                  <a16:creationId xmlns:a16="http://schemas.microsoft.com/office/drawing/2014/main" id="{956A411B-F5D9-45D4-B7F7-A96881850E48}"/>
                </a:ext>
              </a:extLst>
            </p:cNvPr>
            <p:cNvSpPr/>
            <p:nvPr/>
          </p:nvSpPr>
          <p:spPr>
            <a:xfrm>
              <a:off x="6352416" y="27993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2" name="순서도: 연결자 21">
              <a:extLst>
                <a:ext uri="{FF2B5EF4-FFF2-40B4-BE49-F238E27FC236}">
                  <a16:creationId xmlns:a16="http://schemas.microsoft.com/office/drawing/2014/main" id="{147BBF72-52FE-4F06-8591-8A9EB6C883FD}"/>
                </a:ext>
              </a:extLst>
            </p:cNvPr>
            <p:cNvSpPr/>
            <p:nvPr/>
          </p:nvSpPr>
          <p:spPr>
            <a:xfrm>
              <a:off x="6944370" y="2799344"/>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3" name="순서도: 연결자 22">
              <a:extLst>
                <a:ext uri="{FF2B5EF4-FFF2-40B4-BE49-F238E27FC236}">
                  <a16:creationId xmlns:a16="http://schemas.microsoft.com/office/drawing/2014/main" id="{DE9052F6-3D7B-4DD9-93F1-F2E394053E51}"/>
                </a:ext>
              </a:extLst>
            </p:cNvPr>
            <p:cNvSpPr/>
            <p:nvPr/>
          </p:nvSpPr>
          <p:spPr>
            <a:xfrm>
              <a:off x="5285813" y="3713848"/>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4" name="순서도: 연결자 23">
              <a:extLst>
                <a:ext uri="{FF2B5EF4-FFF2-40B4-BE49-F238E27FC236}">
                  <a16:creationId xmlns:a16="http://schemas.microsoft.com/office/drawing/2014/main" id="{6DFC7518-1225-4B5D-A227-A615E312D1A7}"/>
                </a:ext>
              </a:extLst>
            </p:cNvPr>
            <p:cNvSpPr/>
            <p:nvPr/>
          </p:nvSpPr>
          <p:spPr>
            <a:xfrm>
              <a:off x="5703286" y="3275897"/>
              <a:ext cx="86627" cy="101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cxnSp>
        <p:nvCxnSpPr>
          <p:cNvPr id="25" name="직선 연결선 24">
            <a:extLst>
              <a:ext uri="{FF2B5EF4-FFF2-40B4-BE49-F238E27FC236}">
                <a16:creationId xmlns:a16="http://schemas.microsoft.com/office/drawing/2014/main" id="{9FE65F65-34F7-437A-AD62-895509614049}"/>
              </a:ext>
            </a:extLst>
          </p:cNvPr>
          <p:cNvCxnSpPr>
            <a:cxnSpLocks/>
          </p:cNvCxnSpPr>
          <p:nvPr/>
        </p:nvCxnSpPr>
        <p:spPr>
          <a:xfrm flipV="1">
            <a:off x="4868518" y="2070858"/>
            <a:ext cx="1938975" cy="1559292"/>
          </a:xfrm>
          <a:prstGeom prst="line">
            <a:avLst/>
          </a:prstGeom>
        </p:spPr>
        <p:style>
          <a:lnRef idx="1">
            <a:schemeClr val="dk1"/>
          </a:lnRef>
          <a:fillRef idx="0">
            <a:schemeClr val="dk1"/>
          </a:fillRef>
          <a:effectRef idx="0">
            <a:schemeClr val="dk1"/>
          </a:effectRef>
          <a:fontRef idx="minor">
            <a:schemeClr val="tx1"/>
          </a:fontRef>
        </p:style>
      </p:cxnSp>
      <p:sp>
        <p:nvSpPr>
          <p:cNvPr id="26" name="자유형: 도형 25">
            <a:extLst>
              <a:ext uri="{FF2B5EF4-FFF2-40B4-BE49-F238E27FC236}">
                <a16:creationId xmlns:a16="http://schemas.microsoft.com/office/drawing/2014/main" id="{825680A0-E82E-4B33-B3B4-E60D551FE261}"/>
              </a:ext>
            </a:extLst>
          </p:cNvPr>
          <p:cNvSpPr/>
          <p:nvPr/>
        </p:nvSpPr>
        <p:spPr>
          <a:xfrm>
            <a:off x="7087655" y="2215237"/>
            <a:ext cx="1828800" cy="1771048"/>
          </a:xfrm>
          <a:custGeom>
            <a:avLst/>
            <a:gdLst>
              <a:gd name="connsiteX0" fmla="*/ 0 w 1828800"/>
              <a:gd name="connsiteY0" fmla="*/ 1771048 h 1771048"/>
              <a:gd name="connsiteX1" fmla="*/ 827773 w 1828800"/>
              <a:gd name="connsiteY1" fmla="*/ 539014 h 1771048"/>
              <a:gd name="connsiteX2" fmla="*/ 1828800 w 1828800"/>
              <a:gd name="connsiteY2" fmla="*/ 0 h 1771048"/>
              <a:gd name="connsiteX3" fmla="*/ 1828800 w 1828800"/>
              <a:gd name="connsiteY3" fmla="*/ 0 h 1771048"/>
            </a:gdLst>
            <a:ahLst/>
            <a:cxnLst>
              <a:cxn ang="0">
                <a:pos x="connsiteX0" y="connsiteY0"/>
              </a:cxn>
              <a:cxn ang="0">
                <a:pos x="connsiteX1" y="connsiteY1"/>
              </a:cxn>
              <a:cxn ang="0">
                <a:pos x="connsiteX2" y="connsiteY2"/>
              </a:cxn>
              <a:cxn ang="0">
                <a:pos x="connsiteX3" y="connsiteY3"/>
              </a:cxn>
            </a:cxnLst>
            <a:rect l="l" t="t" r="r" b="b"/>
            <a:pathLst>
              <a:path w="1828800" h="1771048">
                <a:moveTo>
                  <a:pt x="0" y="1771048"/>
                </a:moveTo>
                <a:cubicBezTo>
                  <a:pt x="261486" y="1302618"/>
                  <a:pt x="522973" y="834189"/>
                  <a:pt x="827773" y="539014"/>
                </a:cubicBezTo>
                <a:cubicBezTo>
                  <a:pt x="1132573" y="243839"/>
                  <a:pt x="1828800" y="0"/>
                  <a:pt x="1828800" y="0"/>
                </a:cubicBezTo>
                <a:lnTo>
                  <a:pt x="1828800"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27" name="자유형: 도형 26">
            <a:extLst>
              <a:ext uri="{FF2B5EF4-FFF2-40B4-BE49-F238E27FC236}">
                <a16:creationId xmlns:a16="http://schemas.microsoft.com/office/drawing/2014/main" id="{CCB1D91C-9C6C-40B6-8879-9889C475DC3D}"/>
              </a:ext>
            </a:extLst>
          </p:cNvPr>
          <p:cNvSpPr/>
          <p:nvPr/>
        </p:nvSpPr>
        <p:spPr>
          <a:xfrm>
            <a:off x="9330342" y="2070858"/>
            <a:ext cx="1896177" cy="1963553"/>
          </a:xfrm>
          <a:custGeom>
            <a:avLst/>
            <a:gdLst>
              <a:gd name="connsiteX0" fmla="*/ 0 w 1896177"/>
              <a:gd name="connsiteY0" fmla="*/ 1963553 h 1963553"/>
              <a:gd name="connsiteX1" fmla="*/ 250257 w 1896177"/>
              <a:gd name="connsiteY1" fmla="*/ 683393 h 1963553"/>
              <a:gd name="connsiteX2" fmla="*/ 693019 w 1896177"/>
              <a:gd name="connsiteY2" fmla="*/ 933650 h 1963553"/>
              <a:gd name="connsiteX3" fmla="*/ 981777 w 1896177"/>
              <a:gd name="connsiteY3" fmla="*/ 240631 h 1963553"/>
              <a:gd name="connsiteX4" fmla="*/ 1491916 w 1896177"/>
              <a:gd name="connsiteY4" fmla="*/ 683393 h 1963553"/>
              <a:gd name="connsiteX5" fmla="*/ 1896177 w 1896177"/>
              <a:gd name="connsiteY5" fmla="*/ 0 h 196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6177" h="1963553">
                <a:moveTo>
                  <a:pt x="0" y="1963553"/>
                </a:moveTo>
                <a:cubicBezTo>
                  <a:pt x="67377" y="1409298"/>
                  <a:pt x="134754" y="855043"/>
                  <a:pt x="250257" y="683393"/>
                </a:cubicBezTo>
                <a:cubicBezTo>
                  <a:pt x="365760" y="511743"/>
                  <a:pt x="571099" y="1007444"/>
                  <a:pt x="693019" y="933650"/>
                </a:cubicBezTo>
                <a:cubicBezTo>
                  <a:pt x="814939" y="859856"/>
                  <a:pt x="848628" y="282340"/>
                  <a:pt x="981777" y="240631"/>
                </a:cubicBezTo>
                <a:cubicBezTo>
                  <a:pt x="1114926" y="198922"/>
                  <a:pt x="1339516" y="723498"/>
                  <a:pt x="1491916" y="683393"/>
                </a:cubicBezTo>
                <a:cubicBezTo>
                  <a:pt x="1644316" y="643288"/>
                  <a:pt x="1770246" y="321644"/>
                  <a:pt x="1896177"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grpSp>
        <p:nvGrpSpPr>
          <p:cNvPr id="29" name="그룹 28">
            <a:extLst>
              <a:ext uri="{FF2B5EF4-FFF2-40B4-BE49-F238E27FC236}">
                <a16:creationId xmlns:a16="http://schemas.microsoft.com/office/drawing/2014/main" id="{E092B575-A573-4142-834C-83077424DE13}"/>
              </a:ext>
            </a:extLst>
          </p:cNvPr>
          <p:cNvGrpSpPr/>
          <p:nvPr/>
        </p:nvGrpSpPr>
        <p:grpSpPr>
          <a:xfrm>
            <a:off x="887950" y="3659825"/>
            <a:ext cx="5603508" cy="2887579"/>
            <a:chOff x="1992429" y="2329314"/>
            <a:chExt cx="5603508" cy="2887579"/>
          </a:xfrm>
        </p:grpSpPr>
        <p:cxnSp>
          <p:nvCxnSpPr>
            <p:cNvPr id="30" name="직선 화살표 연결선 29">
              <a:extLst>
                <a:ext uri="{FF2B5EF4-FFF2-40B4-BE49-F238E27FC236}">
                  <a16:creationId xmlns:a16="http://schemas.microsoft.com/office/drawing/2014/main" id="{E97737C6-3044-4FEF-BB4B-660283679249}"/>
                </a:ext>
              </a:extLst>
            </p:cNvPr>
            <p:cNvCxnSpPr/>
            <p:nvPr/>
          </p:nvCxnSpPr>
          <p:spPr>
            <a:xfrm flipV="1">
              <a:off x="1992429" y="2329314"/>
              <a:ext cx="0" cy="2887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직선 화살표 연결선 30">
              <a:extLst>
                <a:ext uri="{FF2B5EF4-FFF2-40B4-BE49-F238E27FC236}">
                  <a16:creationId xmlns:a16="http://schemas.microsoft.com/office/drawing/2014/main" id="{9EF5400A-2BC7-4F4D-8EFD-A4E91EC7113B}"/>
                </a:ext>
              </a:extLst>
            </p:cNvPr>
            <p:cNvCxnSpPr>
              <a:cxnSpLocks/>
            </p:cNvCxnSpPr>
            <p:nvPr/>
          </p:nvCxnSpPr>
          <p:spPr>
            <a:xfrm>
              <a:off x="1992429" y="5216893"/>
              <a:ext cx="56035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2" name="자유형: 도형 31">
            <a:extLst>
              <a:ext uri="{FF2B5EF4-FFF2-40B4-BE49-F238E27FC236}">
                <a16:creationId xmlns:a16="http://schemas.microsoft.com/office/drawing/2014/main" id="{83AA5850-9E47-431D-A780-B3E4DC2EF8A1}"/>
              </a:ext>
            </a:extLst>
          </p:cNvPr>
          <p:cNvSpPr/>
          <p:nvPr/>
        </p:nvSpPr>
        <p:spPr>
          <a:xfrm>
            <a:off x="945713" y="3686981"/>
            <a:ext cx="5197638" cy="1974899"/>
          </a:xfrm>
          <a:custGeom>
            <a:avLst/>
            <a:gdLst>
              <a:gd name="connsiteX0" fmla="*/ 0 w 5313145"/>
              <a:gd name="connsiteY0" fmla="*/ 0 h 2449890"/>
              <a:gd name="connsiteX1" fmla="*/ 914400 w 5313145"/>
              <a:gd name="connsiteY1" fmla="*/ 2425566 h 2449890"/>
              <a:gd name="connsiteX2" fmla="*/ 5313145 w 5313145"/>
              <a:gd name="connsiteY2" fmla="*/ 1289785 h 2449890"/>
            </a:gdLst>
            <a:ahLst/>
            <a:cxnLst>
              <a:cxn ang="0">
                <a:pos x="connsiteX0" y="connsiteY0"/>
              </a:cxn>
              <a:cxn ang="0">
                <a:pos x="connsiteX1" y="connsiteY1"/>
              </a:cxn>
              <a:cxn ang="0">
                <a:pos x="connsiteX2" y="connsiteY2"/>
              </a:cxn>
            </a:cxnLst>
            <a:rect l="l" t="t" r="r" b="b"/>
            <a:pathLst>
              <a:path w="5313145" h="2449890">
                <a:moveTo>
                  <a:pt x="0" y="0"/>
                </a:moveTo>
                <a:cubicBezTo>
                  <a:pt x="14438" y="1105301"/>
                  <a:pt x="28876" y="2210602"/>
                  <a:pt x="914400" y="2425566"/>
                </a:cubicBezTo>
                <a:cubicBezTo>
                  <a:pt x="1799924" y="2640530"/>
                  <a:pt x="4721191" y="1361975"/>
                  <a:pt x="5313145" y="1289785"/>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ko-KR" altLang="en-US"/>
          </a:p>
        </p:txBody>
      </p:sp>
      <p:cxnSp>
        <p:nvCxnSpPr>
          <p:cNvPr id="33" name="연결선: 구부러짐 32">
            <a:extLst>
              <a:ext uri="{FF2B5EF4-FFF2-40B4-BE49-F238E27FC236}">
                <a16:creationId xmlns:a16="http://schemas.microsoft.com/office/drawing/2014/main" id="{0EECC714-1F27-4371-ACDC-04DAFBC43345}"/>
              </a:ext>
            </a:extLst>
          </p:cNvPr>
          <p:cNvCxnSpPr>
            <a:cxnSpLocks/>
            <a:stCxn id="32" idx="0"/>
          </p:cNvCxnSpPr>
          <p:nvPr/>
        </p:nvCxnSpPr>
        <p:spPr>
          <a:xfrm>
            <a:off x="945713" y="3686981"/>
            <a:ext cx="5447888" cy="2754546"/>
          </a:xfrm>
          <a:prstGeom prst="curvedConnector3">
            <a:avLst>
              <a:gd name="adj1" fmla="val -177"/>
            </a:avLst>
          </a:prstGeom>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7BC3E68E-AF57-4D20-82D6-D23AD69B0BCF}"/>
              </a:ext>
            </a:extLst>
          </p:cNvPr>
          <p:cNvCxnSpPr/>
          <p:nvPr/>
        </p:nvCxnSpPr>
        <p:spPr>
          <a:xfrm>
            <a:off x="1908229" y="4015960"/>
            <a:ext cx="0" cy="2531444"/>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0AA4FBFA-3D29-46E4-924E-600183F86CD2}"/>
              </a:ext>
            </a:extLst>
          </p:cNvPr>
          <p:cNvSpPr txBox="1"/>
          <p:nvPr/>
        </p:nvSpPr>
        <p:spPr>
          <a:xfrm>
            <a:off x="5443143" y="3218490"/>
            <a:ext cx="2425566" cy="369332"/>
          </a:xfrm>
          <a:prstGeom prst="rect">
            <a:avLst/>
          </a:prstGeom>
          <a:noFill/>
        </p:spPr>
        <p:txBody>
          <a:bodyPr wrap="square" rtlCol="0">
            <a:spAutoFit/>
          </a:bodyPr>
          <a:lstStyle/>
          <a:p>
            <a:r>
              <a:rPr lang="ko-KR" altLang="en-US" dirty="0"/>
              <a:t>최적</a:t>
            </a:r>
          </a:p>
        </p:txBody>
      </p:sp>
      <p:sp>
        <p:nvSpPr>
          <p:cNvPr id="36" name="TextBox 35">
            <a:extLst>
              <a:ext uri="{FF2B5EF4-FFF2-40B4-BE49-F238E27FC236}">
                <a16:creationId xmlns:a16="http://schemas.microsoft.com/office/drawing/2014/main" id="{634C0012-6F9B-4D8F-BB02-43DBD192C10B}"/>
              </a:ext>
            </a:extLst>
          </p:cNvPr>
          <p:cNvSpPr txBox="1"/>
          <p:nvPr/>
        </p:nvSpPr>
        <p:spPr>
          <a:xfrm>
            <a:off x="6393601" y="4468348"/>
            <a:ext cx="1790299" cy="369332"/>
          </a:xfrm>
          <a:prstGeom prst="rect">
            <a:avLst/>
          </a:prstGeom>
          <a:noFill/>
        </p:spPr>
        <p:txBody>
          <a:bodyPr wrap="square" rtlCol="0">
            <a:spAutoFit/>
          </a:bodyPr>
          <a:lstStyle/>
          <a:p>
            <a:r>
              <a:rPr lang="en-US" altLang="ko-KR"/>
              <a:t>Test </a:t>
            </a:r>
            <a:r>
              <a:rPr lang="ko-KR" altLang="en-US" dirty="0"/>
              <a:t>오차</a:t>
            </a:r>
          </a:p>
        </p:txBody>
      </p:sp>
      <p:sp>
        <p:nvSpPr>
          <p:cNvPr id="37" name="TextBox 36">
            <a:extLst>
              <a:ext uri="{FF2B5EF4-FFF2-40B4-BE49-F238E27FC236}">
                <a16:creationId xmlns:a16="http://schemas.microsoft.com/office/drawing/2014/main" id="{F05705BB-2599-44E7-A71A-7E3A2E4F8BC3}"/>
              </a:ext>
            </a:extLst>
          </p:cNvPr>
          <p:cNvSpPr txBox="1"/>
          <p:nvPr/>
        </p:nvSpPr>
        <p:spPr>
          <a:xfrm>
            <a:off x="6451363" y="6189665"/>
            <a:ext cx="1790299" cy="369332"/>
          </a:xfrm>
          <a:prstGeom prst="rect">
            <a:avLst/>
          </a:prstGeom>
          <a:noFill/>
        </p:spPr>
        <p:txBody>
          <a:bodyPr wrap="square" rtlCol="0">
            <a:spAutoFit/>
          </a:bodyPr>
          <a:lstStyle/>
          <a:p>
            <a:r>
              <a:rPr lang="en-US" altLang="ko-KR" dirty="0"/>
              <a:t>Train </a:t>
            </a:r>
            <a:r>
              <a:rPr lang="ko-KR" altLang="en-US" dirty="0"/>
              <a:t>오차</a:t>
            </a:r>
          </a:p>
        </p:txBody>
      </p:sp>
    </p:spTree>
    <p:extLst>
      <p:ext uri="{BB962C8B-B14F-4D97-AF65-F5344CB8AC3E}">
        <p14:creationId xmlns:p14="http://schemas.microsoft.com/office/powerpoint/2010/main" val="4274343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E24E95A-450D-416F-967D-67BB82A4C43B}"/>
              </a:ext>
            </a:extLst>
          </p:cNvPr>
          <p:cNvSpPr>
            <a:spLocks noGrp="1"/>
          </p:cNvSpPr>
          <p:nvPr>
            <p:ph type="body" sz="quarter" idx="10"/>
          </p:nvPr>
        </p:nvSpPr>
        <p:spPr/>
        <p:txBody>
          <a:bodyPr/>
          <a:lstStyle/>
          <a:p>
            <a:r>
              <a:rPr lang="en-US" altLang="ko-KR" dirty="0"/>
              <a:t>Bias – Variance Tradeoff</a:t>
            </a:r>
            <a:endParaRPr lang="ko-KR" altLang="en-US" dirty="0"/>
          </a:p>
          <a:p>
            <a:endParaRPr lang="ko-KR" altLang="en-US" dirty="0"/>
          </a:p>
        </p:txBody>
      </p:sp>
      <p:sp>
        <p:nvSpPr>
          <p:cNvPr id="3" name="TextBox 2">
            <a:extLst>
              <a:ext uri="{FF2B5EF4-FFF2-40B4-BE49-F238E27FC236}">
                <a16:creationId xmlns:a16="http://schemas.microsoft.com/office/drawing/2014/main" id="{FCA332ED-2963-4E28-BE79-71BD6F9B5957}"/>
              </a:ext>
            </a:extLst>
          </p:cNvPr>
          <p:cNvSpPr txBox="1"/>
          <p:nvPr/>
        </p:nvSpPr>
        <p:spPr>
          <a:xfrm>
            <a:off x="1068404" y="1578543"/>
            <a:ext cx="9221002" cy="3416320"/>
          </a:xfrm>
          <a:prstGeom prst="rect">
            <a:avLst/>
          </a:prstGeom>
          <a:noFill/>
        </p:spPr>
        <p:txBody>
          <a:bodyPr wrap="square" rtlCol="0">
            <a:spAutoFit/>
          </a:bodyPr>
          <a:lstStyle/>
          <a:p>
            <a:r>
              <a:rPr lang="en-US" altLang="ko-KR" dirty="0"/>
              <a:t>Bias</a:t>
            </a:r>
            <a:r>
              <a:rPr lang="ko-KR" altLang="en-US" dirty="0"/>
              <a:t>는</a:t>
            </a:r>
            <a:r>
              <a:rPr lang="en-US" altLang="ko-KR" dirty="0"/>
              <a:t> </a:t>
            </a:r>
            <a:r>
              <a:rPr lang="ko-KR" altLang="en-US" dirty="0"/>
              <a:t>잘못된 가정으로 인해 발생</a:t>
            </a:r>
            <a:endParaRPr lang="en-US" altLang="ko-KR" dirty="0"/>
          </a:p>
          <a:p>
            <a:r>
              <a:rPr lang="ko-KR" altLang="en-US" dirty="0"/>
              <a:t>높은 편향은 피처와 타겟 간의 관계 자체를 모델이 제대로 학습 하지 못할 경우 발생한다</a:t>
            </a:r>
            <a:r>
              <a:rPr lang="en-US" altLang="ko-KR" dirty="0"/>
              <a:t>.</a:t>
            </a:r>
          </a:p>
          <a:p>
            <a:r>
              <a:rPr lang="en-US" altLang="ko-KR" dirty="0"/>
              <a:t>Underfitting</a:t>
            </a:r>
          </a:p>
          <a:p>
            <a:endParaRPr lang="en-US" altLang="ko-KR" dirty="0"/>
          </a:p>
          <a:p>
            <a:endParaRPr lang="en-US" altLang="ko-KR" dirty="0"/>
          </a:p>
          <a:p>
            <a:r>
              <a:rPr lang="en-US" altLang="ko-KR" dirty="0"/>
              <a:t>Variance </a:t>
            </a:r>
            <a:r>
              <a:rPr lang="ko-KR" altLang="en-US" dirty="0"/>
              <a:t>는 데이터의 무작위 노이즈로 인해 발생</a:t>
            </a:r>
            <a:endParaRPr lang="en-US" altLang="ko-KR" dirty="0"/>
          </a:p>
          <a:p>
            <a:r>
              <a:rPr lang="ko-KR" altLang="en-US" dirty="0"/>
              <a:t>높은 분산은 출력 성능에 큰 영향을 줌</a:t>
            </a:r>
            <a:endParaRPr lang="en-US" altLang="ko-KR" dirty="0"/>
          </a:p>
          <a:p>
            <a:r>
              <a:rPr lang="en-US" altLang="ko-KR" dirty="0"/>
              <a:t>Overfitting</a:t>
            </a:r>
          </a:p>
          <a:p>
            <a:endParaRPr lang="en-US" altLang="ko-KR" dirty="0"/>
          </a:p>
          <a:p>
            <a:endParaRPr lang="en-US" altLang="ko-KR" dirty="0"/>
          </a:p>
          <a:p>
            <a:r>
              <a:rPr lang="ko-KR" altLang="en-US" dirty="0"/>
              <a:t>일반적으로 수용력이 커질수록 편향은 작아지고 분산은 커지는 경향이 존재</a:t>
            </a:r>
            <a:endParaRPr lang="en-US" altLang="ko-KR" dirty="0"/>
          </a:p>
        </p:txBody>
      </p:sp>
    </p:spTree>
    <p:extLst>
      <p:ext uri="{BB962C8B-B14F-4D97-AF65-F5344CB8AC3E}">
        <p14:creationId xmlns:p14="http://schemas.microsoft.com/office/powerpoint/2010/main" val="290536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EA62142-1415-4EE5-A19E-0502171C507D}"/>
              </a:ext>
            </a:extLst>
          </p:cNvPr>
          <p:cNvSpPr>
            <a:spLocks noGrp="1"/>
          </p:cNvSpPr>
          <p:nvPr>
            <p:ph type="body" sz="quarter" idx="10"/>
          </p:nvPr>
        </p:nvSpPr>
        <p:spPr/>
        <p:txBody>
          <a:bodyPr/>
          <a:lstStyle/>
          <a:p>
            <a:r>
              <a:rPr lang="ko-KR" altLang="en-US" dirty="0"/>
              <a:t>추정 </a:t>
            </a:r>
            <a:r>
              <a:rPr lang="en-US" altLang="ko-KR" dirty="0"/>
              <a:t>– </a:t>
            </a:r>
            <a:r>
              <a:rPr lang="ko-KR" altLang="en-US" dirty="0" err="1"/>
              <a:t>베이즈</a:t>
            </a:r>
            <a:r>
              <a:rPr lang="ko-KR" altLang="en-US" dirty="0"/>
              <a:t> 정리</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CB044F-29F2-4014-ADE5-0C5B007168F0}"/>
                  </a:ext>
                </a:extLst>
              </p:cNvPr>
              <p:cNvSpPr txBox="1"/>
              <p:nvPr/>
            </p:nvSpPr>
            <p:spPr>
              <a:xfrm>
                <a:off x="3687679" y="2508584"/>
                <a:ext cx="2464970"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𝑤</m:t>
                          </m:r>
                        </m:e>
                        <m:e>
                          <m:r>
                            <a:rPr lang="en-US" altLang="ko-KR" b="0" i="1" smtClean="0">
                              <a:latin typeface="Cambria Math" panose="02040503050406030204" pitchFamily="18" charset="0"/>
                            </a:rPr>
                            <m:t>𝐷</m:t>
                          </m:r>
                        </m:e>
                      </m:d>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𝐷</m:t>
                              </m:r>
                            </m:e>
                            <m:e>
                              <m:r>
                                <a:rPr lang="en-US" altLang="ko-KR" b="0" i="1" smtClean="0">
                                  <a:latin typeface="Cambria Math" panose="02040503050406030204" pitchFamily="18" charset="0"/>
                                </a:rPr>
                                <m:t>𝑤</m:t>
                              </m:r>
                            </m:e>
                          </m:d>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𝑤</m:t>
                          </m:r>
                          <m:r>
                            <a:rPr lang="en-US" altLang="ko-KR" b="0" i="1" smtClean="0">
                              <a:latin typeface="Cambria Math" panose="02040503050406030204" pitchFamily="18" charset="0"/>
                            </a:rPr>
                            <m:t>)</m:t>
                          </m:r>
                        </m:num>
                        <m:den>
                          <m:r>
                            <a:rPr lang="en-US" altLang="ko-KR" b="0" i="1" smtClean="0">
                              <a:latin typeface="Cambria Math" panose="02040503050406030204" pitchFamily="18" charset="0"/>
                            </a:rPr>
                            <m:t>𝑝</m:t>
                          </m:r>
                          <m:r>
                            <a:rPr lang="en-US" altLang="ko-KR" b="0" i="1" smtClean="0">
                              <a:latin typeface="Cambria Math" panose="02040503050406030204" pitchFamily="18" charset="0"/>
                            </a:rPr>
                            <m:t>(</m:t>
                          </m:r>
                          <m:r>
                            <a:rPr lang="en-US" altLang="ko-KR" b="0" i="1" smtClean="0">
                              <a:latin typeface="Cambria Math" panose="02040503050406030204" pitchFamily="18" charset="0"/>
                            </a:rPr>
                            <m:t>𝐷</m:t>
                          </m:r>
                          <m:r>
                            <a:rPr lang="en-US" altLang="ko-KR" b="0" i="1" smtClean="0">
                              <a:latin typeface="Cambria Math" panose="02040503050406030204" pitchFamily="18" charset="0"/>
                            </a:rPr>
                            <m:t>)</m:t>
                          </m:r>
                        </m:den>
                      </m:f>
                    </m:oMath>
                  </m:oMathPara>
                </a14:m>
                <a:endParaRPr lang="ko-KR" altLang="en-US" dirty="0"/>
              </a:p>
            </p:txBody>
          </p:sp>
        </mc:Choice>
        <mc:Fallback xmlns="">
          <p:sp>
            <p:nvSpPr>
              <p:cNvPr id="3" name="TextBox 2">
                <a:extLst>
                  <a:ext uri="{FF2B5EF4-FFF2-40B4-BE49-F238E27FC236}">
                    <a16:creationId xmlns:a16="http://schemas.microsoft.com/office/drawing/2014/main" id="{33CB044F-29F2-4014-ADE5-0C5B007168F0}"/>
                  </a:ext>
                </a:extLst>
              </p:cNvPr>
              <p:cNvSpPr txBox="1">
                <a:spLocks noRot="1" noChangeAspect="1" noMove="1" noResize="1" noEditPoints="1" noAdjustHandles="1" noChangeArrowheads="1" noChangeShapeType="1" noTextEdit="1"/>
              </p:cNvSpPr>
              <p:nvPr/>
            </p:nvSpPr>
            <p:spPr>
              <a:xfrm>
                <a:off x="3687679" y="2508584"/>
                <a:ext cx="2464970" cy="586699"/>
              </a:xfrm>
              <a:prstGeom prst="rect">
                <a:avLst/>
              </a:prstGeom>
              <a:blipFill>
                <a:blip r:embed="rId2"/>
                <a:stretch>
                  <a:fillRect/>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598FF037-EF56-48A6-BDEB-A67263118EEA}"/>
              </a:ext>
            </a:extLst>
          </p:cNvPr>
          <p:cNvSpPr txBox="1"/>
          <p:nvPr/>
        </p:nvSpPr>
        <p:spPr>
          <a:xfrm>
            <a:off x="1106905" y="1876926"/>
            <a:ext cx="6075948" cy="646331"/>
          </a:xfrm>
          <a:prstGeom prst="rect">
            <a:avLst/>
          </a:prstGeom>
          <a:noFill/>
        </p:spPr>
        <p:txBody>
          <a:bodyPr wrap="square" rtlCol="0">
            <a:spAutoFit/>
          </a:bodyPr>
          <a:lstStyle/>
          <a:p>
            <a:r>
              <a:rPr lang="en-US" altLang="ko-KR" dirty="0"/>
              <a:t>w</a:t>
            </a:r>
            <a:r>
              <a:rPr lang="ko-KR" altLang="en-US" dirty="0"/>
              <a:t>를 함수의 매개변수 </a:t>
            </a:r>
            <a:r>
              <a:rPr lang="en-US" altLang="ko-KR" dirty="0"/>
              <a:t>(</a:t>
            </a:r>
            <a:r>
              <a:rPr lang="ko-KR" altLang="en-US" dirty="0"/>
              <a:t>함수 추정</a:t>
            </a:r>
            <a:r>
              <a:rPr lang="en-US" altLang="ko-KR" dirty="0"/>
              <a:t>)</a:t>
            </a:r>
          </a:p>
          <a:p>
            <a:r>
              <a:rPr lang="en-US" altLang="ko-KR" dirty="0"/>
              <a:t>D</a:t>
            </a:r>
            <a:r>
              <a:rPr lang="ko-KR" altLang="en-US" dirty="0"/>
              <a:t>를 학습 데이터 분포</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0C6C2D-7745-46F1-BD48-50E4244D4309}"/>
                  </a:ext>
                </a:extLst>
              </p:cNvPr>
              <p:cNvSpPr txBox="1"/>
              <p:nvPr/>
            </p:nvSpPr>
            <p:spPr>
              <a:xfrm>
                <a:off x="1215189" y="3789947"/>
                <a:ext cx="8049127" cy="1200329"/>
              </a:xfrm>
              <a:prstGeom prst="rect">
                <a:avLst/>
              </a:prstGeom>
              <a:noFill/>
            </p:spPr>
            <p:txBody>
              <a:bodyPr wrap="square" rtlCol="0">
                <a:spAutoFit/>
              </a:bodyPr>
              <a:lstStyle/>
              <a:p>
                <a:r>
                  <a:rPr lang="ko-KR" altLang="en-US" dirty="0"/>
                  <a:t>학습 데이터 분포는 고정이므로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𝐷</m:t>
                        </m:r>
                      </m:e>
                      <m:e>
                        <m:r>
                          <a:rPr lang="en-US" altLang="ko-KR" b="0" i="1" smtClean="0">
                            <a:latin typeface="Cambria Math" panose="02040503050406030204" pitchFamily="18" charset="0"/>
                          </a:rPr>
                          <m:t>𝑤</m:t>
                        </m:r>
                      </m:e>
                    </m:d>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𝑤</m:t>
                        </m:r>
                      </m:e>
                    </m:d>
                  </m:oMath>
                </a14:m>
                <a:r>
                  <a:rPr lang="ko-KR" altLang="en-US" dirty="0"/>
                  <a:t> 에 의해 결정</a:t>
                </a:r>
              </a:p>
              <a:p>
                <a:r>
                  <a:rPr lang="ko-KR" altLang="en-US" dirty="0"/>
                  <a:t> </a:t>
                </a:r>
                <a:endParaRPr lang="en-US" altLang="ko-KR" dirty="0"/>
              </a:p>
              <a:p>
                <a:endParaRPr lang="en-US" altLang="ko-KR" dirty="0"/>
              </a:p>
              <a:p>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𝐷</m:t>
                        </m:r>
                      </m:e>
                      <m:e>
                        <m:r>
                          <a:rPr lang="en-US" altLang="ko-KR" b="0" i="1" smtClean="0">
                            <a:latin typeface="Cambria Math" panose="02040503050406030204" pitchFamily="18" charset="0"/>
                          </a:rPr>
                          <m:t>𝑤</m:t>
                        </m:r>
                      </m:e>
                    </m:d>
                  </m:oMath>
                </a14:m>
                <a:r>
                  <a:rPr lang="en-US" altLang="ko-KR" dirty="0"/>
                  <a:t> </a:t>
                </a:r>
                <a:r>
                  <a:rPr lang="ko-KR" altLang="en-US" dirty="0"/>
                  <a:t>는 가능도 함수로써 사용</a:t>
                </a:r>
              </a:p>
            </p:txBody>
          </p:sp>
        </mc:Choice>
        <mc:Fallback xmlns="">
          <p:sp>
            <p:nvSpPr>
              <p:cNvPr id="5" name="TextBox 4">
                <a:extLst>
                  <a:ext uri="{FF2B5EF4-FFF2-40B4-BE49-F238E27FC236}">
                    <a16:creationId xmlns:a16="http://schemas.microsoft.com/office/drawing/2014/main" id="{C50C6C2D-7745-46F1-BD48-50E4244D4309}"/>
                  </a:ext>
                </a:extLst>
              </p:cNvPr>
              <p:cNvSpPr txBox="1">
                <a:spLocks noRot="1" noChangeAspect="1" noMove="1" noResize="1" noEditPoints="1" noAdjustHandles="1" noChangeArrowheads="1" noChangeShapeType="1" noTextEdit="1"/>
              </p:cNvSpPr>
              <p:nvPr/>
            </p:nvSpPr>
            <p:spPr>
              <a:xfrm>
                <a:off x="1215189" y="3789947"/>
                <a:ext cx="8049127" cy="1200329"/>
              </a:xfrm>
              <a:prstGeom prst="rect">
                <a:avLst/>
              </a:prstGeom>
              <a:blipFill>
                <a:blip r:embed="rId3"/>
                <a:stretch>
                  <a:fillRect l="-606" t="-3046" b="-710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51197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E71D4D2-F21B-42BF-A310-7416085297AC}"/>
              </a:ext>
            </a:extLst>
          </p:cNvPr>
          <p:cNvSpPr>
            <a:spLocks noGrp="1"/>
          </p:cNvSpPr>
          <p:nvPr>
            <p:ph type="body" sz="quarter" idx="10"/>
          </p:nvPr>
        </p:nvSpPr>
        <p:spPr/>
        <p:txBody>
          <a:bodyPr/>
          <a:lstStyle/>
          <a:p>
            <a:r>
              <a:rPr lang="ko-KR" altLang="en-US" dirty="0"/>
              <a:t>추정 </a:t>
            </a:r>
            <a:r>
              <a:rPr lang="en-US" altLang="ko-KR" dirty="0"/>
              <a:t>– </a:t>
            </a:r>
            <a:r>
              <a:rPr lang="ko-KR" altLang="en-US" dirty="0" err="1"/>
              <a:t>빈도적</a:t>
            </a:r>
            <a:r>
              <a:rPr lang="ko-KR" altLang="en-US" dirty="0"/>
              <a:t> 관점과 </a:t>
            </a:r>
            <a:r>
              <a:rPr lang="ko-KR" altLang="en-US" dirty="0" err="1"/>
              <a:t>베이지안적</a:t>
            </a:r>
            <a:r>
              <a:rPr lang="ko-KR" altLang="en-US" dirty="0"/>
              <a:t> 관점</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22FBE83-5CDF-42BA-B252-A8DA8B1EAC63}"/>
                  </a:ext>
                </a:extLst>
              </p:cNvPr>
              <p:cNvSpPr txBox="1"/>
              <p:nvPr/>
            </p:nvSpPr>
            <p:spPr>
              <a:xfrm>
                <a:off x="887950" y="3715413"/>
                <a:ext cx="192204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3600" b="0" i="1" smtClean="0">
                          <a:latin typeface="Cambria Math" panose="02040503050406030204" pitchFamily="18" charset="0"/>
                        </a:rPr>
                        <m:t>𝑃</m:t>
                      </m:r>
                      <m:d>
                        <m:dPr>
                          <m:ctrlPr>
                            <a:rPr lang="en-US" altLang="ko-KR" sz="3600" b="0" i="1" smtClean="0">
                              <a:latin typeface="Cambria Math" panose="02040503050406030204" pitchFamily="18" charset="0"/>
                            </a:rPr>
                          </m:ctrlPr>
                        </m:dPr>
                        <m:e>
                          <m:r>
                            <a:rPr lang="en-US" altLang="ko-KR" sz="3600" b="0" i="1" smtClean="0">
                              <a:latin typeface="Cambria Math" panose="02040503050406030204" pitchFamily="18" charset="0"/>
                            </a:rPr>
                            <m:t>𝐷</m:t>
                          </m:r>
                        </m:e>
                        <m:e>
                          <m:r>
                            <a:rPr lang="en-US" altLang="ko-KR" sz="3600" b="0" i="1" smtClean="0">
                              <a:latin typeface="Cambria Math" panose="02040503050406030204" pitchFamily="18" charset="0"/>
                            </a:rPr>
                            <m:t>𝑤</m:t>
                          </m:r>
                        </m:e>
                      </m:d>
                    </m:oMath>
                  </m:oMathPara>
                </a14:m>
                <a:endParaRPr lang="ko-KR" altLang="en-US" sz="3600" dirty="0"/>
              </a:p>
            </p:txBody>
          </p:sp>
        </mc:Choice>
        <mc:Fallback xmlns="">
          <p:sp>
            <p:nvSpPr>
              <p:cNvPr id="4" name="TextBox 3">
                <a:extLst>
                  <a:ext uri="{FF2B5EF4-FFF2-40B4-BE49-F238E27FC236}">
                    <a16:creationId xmlns:a16="http://schemas.microsoft.com/office/drawing/2014/main" id="{C22FBE83-5CDF-42BA-B252-A8DA8B1EAC63}"/>
                  </a:ext>
                </a:extLst>
              </p:cNvPr>
              <p:cNvSpPr txBox="1">
                <a:spLocks noRot="1" noChangeAspect="1" noMove="1" noResize="1" noEditPoints="1" noAdjustHandles="1" noChangeArrowheads="1" noChangeShapeType="1" noTextEdit="1"/>
              </p:cNvSpPr>
              <p:nvPr/>
            </p:nvSpPr>
            <p:spPr>
              <a:xfrm>
                <a:off x="887950" y="3715413"/>
                <a:ext cx="1922044" cy="646331"/>
              </a:xfrm>
              <a:prstGeom prst="rect">
                <a:avLst/>
              </a:prstGeom>
              <a:blipFill>
                <a:blip r:embed="rId2"/>
                <a:stretch>
                  <a:fillRect/>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35205A51-B378-463E-8528-8BD7362BE804}"/>
              </a:ext>
            </a:extLst>
          </p:cNvPr>
          <p:cNvSpPr txBox="1"/>
          <p:nvPr/>
        </p:nvSpPr>
        <p:spPr>
          <a:xfrm>
            <a:off x="887950" y="1485106"/>
            <a:ext cx="10000629" cy="646331"/>
          </a:xfrm>
          <a:prstGeom prst="rect">
            <a:avLst/>
          </a:prstGeom>
          <a:noFill/>
        </p:spPr>
        <p:txBody>
          <a:bodyPr wrap="square" rtlCol="0">
            <a:spAutoFit/>
          </a:bodyPr>
          <a:lstStyle/>
          <a:p>
            <a:r>
              <a:rPr lang="ko-KR" altLang="en-US" dirty="0"/>
              <a:t>반복가능한 임의의 사건의 빈도수 라는 관점 </a:t>
            </a:r>
            <a:r>
              <a:rPr lang="en-US" altLang="ko-KR" dirty="0"/>
              <a:t>: </a:t>
            </a:r>
            <a:r>
              <a:rPr lang="ko-KR" altLang="en-US" dirty="0" err="1"/>
              <a:t>빈도적</a:t>
            </a:r>
            <a:r>
              <a:rPr lang="ko-KR" altLang="en-US" dirty="0"/>
              <a:t> 관점</a:t>
            </a:r>
            <a:endParaRPr lang="en-US" altLang="ko-KR" dirty="0"/>
          </a:p>
          <a:p>
            <a:r>
              <a:rPr lang="ko-KR" altLang="en-US" dirty="0"/>
              <a:t>확률의 통한 불확실성의 정량화 </a:t>
            </a:r>
            <a:r>
              <a:rPr lang="en-US" altLang="ko-KR" dirty="0"/>
              <a:t>: </a:t>
            </a:r>
            <a:r>
              <a:rPr lang="ko-KR" altLang="en-US" dirty="0" err="1"/>
              <a:t>베이지안적</a:t>
            </a:r>
            <a:r>
              <a:rPr lang="ko-KR" altLang="en-US" dirty="0"/>
              <a:t> 관점</a:t>
            </a:r>
            <a:endParaRPr lang="en-US" altLang="ko-KR" dirty="0"/>
          </a:p>
        </p:txBody>
      </p:sp>
      <p:sp>
        <p:nvSpPr>
          <p:cNvPr id="6" name="TextBox 5">
            <a:extLst>
              <a:ext uri="{FF2B5EF4-FFF2-40B4-BE49-F238E27FC236}">
                <a16:creationId xmlns:a16="http://schemas.microsoft.com/office/drawing/2014/main" id="{568C8AEB-D122-48BF-B3B8-29FA1D062BF6}"/>
              </a:ext>
            </a:extLst>
          </p:cNvPr>
          <p:cNvSpPr txBox="1"/>
          <p:nvPr/>
        </p:nvSpPr>
        <p:spPr>
          <a:xfrm>
            <a:off x="3188368" y="2526632"/>
            <a:ext cx="8063832" cy="646331"/>
          </a:xfrm>
          <a:prstGeom prst="rect">
            <a:avLst/>
          </a:prstGeom>
          <a:noFill/>
        </p:spPr>
        <p:txBody>
          <a:bodyPr wrap="square" rtlCol="0">
            <a:spAutoFit/>
          </a:bodyPr>
          <a:lstStyle/>
          <a:p>
            <a:r>
              <a:rPr lang="ko-KR" altLang="en-US" dirty="0" err="1"/>
              <a:t>빈도적</a:t>
            </a:r>
            <a:r>
              <a:rPr lang="ko-KR" altLang="en-US" dirty="0"/>
              <a:t> 관점에서 </a:t>
            </a:r>
            <a:r>
              <a:rPr lang="en-US" altLang="ko-KR" dirty="0"/>
              <a:t>likelihood</a:t>
            </a:r>
            <a:r>
              <a:rPr lang="ko-KR" altLang="en-US" dirty="0"/>
              <a:t>는 고정적인 </a:t>
            </a:r>
            <a:r>
              <a:rPr lang="en-US" altLang="ko-KR" dirty="0"/>
              <a:t>w </a:t>
            </a:r>
            <a:r>
              <a:rPr lang="ko-KR" altLang="en-US" dirty="0"/>
              <a:t>에 따른 </a:t>
            </a:r>
            <a:r>
              <a:rPr lang="ko-KR" altLang="en-US" dirty="0" err="1"/>
              <a:t>추정값</a:t>
            </a:r>
            <a:endParaRPr lang="en-US" altLang="ko-KR" dirty="0"/>
          </a:p>
          <a:p>
            <a:r>
              <a:rPr lang="ko-KR" altLang="en-US" dirty="0"/>
              <a:t>얻은 데이터 집합 간의 오차를 최소화 하는 형태로 </a:t>
            </a:r>
            <a:r>
              <a:rPr lang="en-US" altLang="ko-KR" dirty="0"/>
              <a:t>w</a:t>
            </a:r>
            <a:r>
              <a:rPr lang="ko-KR" altLang="en-US" dirty="0"/>
              <a:t>를 최적화</a:t>
            </a:r>
          </a:p>
        </p:txBody>
      </p:sp>
      <p:sp>
        <p:nvSpPr>
          <p:cNvPr id="7" name="TextBox 6">
            <a:extLst>
              <a:ext uri="{FF2B5EF4-FFF2-40B4-BE49-F238E27FC236}">
                <a16:creationId xmlns:a16="http://schemas.microsoft.com/office/drawing/2014/main" id="{E56C11C1-7A76-4D03-B3AA-32BF040B8842}"/>
              </a:ext>
            </a:extLst>
          </p:cNvPr>
          <p:cNvSpPr txBox="1"/>
          <p:nvPr/>
        </p:nvSpPr>
        <p:spPr>
          <a:xfrm>
            <a:off x="3188368" y="4066674"/>
            <a:ext cx="7919453" cy="646331"/>
          </a:xfrm>
          <a:prstGeom prst="rect">
            <a:avLst/>
          </a:prstGeom>
          <a:noFill/>
        </p:spPr>
        <p:txBody>
          <a:bodyPr wrap="square" rtlCol="0">
            <a:spAutoFit/>
          </a:bodyPr>
          <a:lstStyle/>
          <a:p>
            <a:r>
              <a:rPr lang="ko-KR" altLang="en-US" dirty="0" err="1"/>
              <a:t>베이지안적</a:t>
            </a:r>
            <a:r>
              <a:rPr lang="ko-KR" altLang="en-US" dirty="0"/>
              <a:t> 관점에서 </a:t>
            </a:r>
            <a:r>
              <a:rPr lang="en-US" altLang="ko-KR" dirty="0"/>
              <a:t>Data distribution</a:t>
            </a:r>
            <a:r>
              <a:rPr lang="ko-KR" altLang="en-US" dirty="0"/>
              <a:t>은 고정적</a:t>
            </a:r>
            <a:endParaRPr lang="en-US" altLang="ko-KR" dirty="0"/>
          </a:p>
          <a:p>
            <a:r>
              <a:rPr lang="ko-KR" altLang="en-US" dirty="0"/>
              <a:t>매개변수의 불확실성을 통해 </a:t>
            </a:r>
            <a:r>
              <a:rPr lang="en-US" altLang="ko-KR" dirty="0"/>
              <a:t>w</a:t>
            </a:r>
            <a:r>
              <a:rPr lang="ko-KR" altLang="en-US" dirty="0"/>
              <a:t>를 최적화 </a:t>
            </a:r>
          </a:p>
        </p:txBody>
      </p:sp>
    </p:spTree>
    <p:extLst>
      <p:ext uri="{BB962C8B-B14F-4D97-AF65-F5344CB8AC3E}">
        <p14:creationId xmlns:p14="http://schemas.microsoft.com/office/powerpoint/2010/main" val="58869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0D96DC-EDA7-4F7D-90A8-004C04F370D8}"/>
              </a:ext>
            </a:extLst>
          </p:cNvPr>
          <p:cNvSpPr>
            <a:spLocks noGrp="1"/>
          </p:cNvSpPr>
          <p:nvPr>
            <p:ph type="body" sz="quarter" idx="10"/>
          </p:nvPr>
        </p:nvSpPr>
        <p:spPr/>
        <p:txBody>
          <a:bodyPr/>
          <a:lstStyle/>
          <a:p>
            <a:r>
              <a:rPr lang="ko-KR" altLang="en-US" dirty="0"/>
              <a:t>추정 </a:t>
            </a:r>
            <a:r>
              <a:rPr lang="en-US" altLang="ko-KR" dirty="0"/>
              <a:t>-</a:t>
            </a:r>
            <a:r>
              <a:rPr lang="ko-KR" altLang="en-US" dirty="0"/>
              <a:t> 최대 가능도</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E9C4A5B-3214-4264-A630-4B237CEED8B9}"/>
                  </a:ext>
                </a:extLst>
              </p:cNvPr>
              <p:cNvSpPr txBox="1"/>
              <p:nvPr/>
            </p:nvSpPr>
            <p:spPr>
              <a:xfrm>
                <a:off x="1087655" y="1597794"/>
                <a:ext cx="7055318" cy="5037789"/>
              </a:xfrm>
              <a:prstGeom prst="rect">
                <a:avLst/>
              </a:prstGeom>
              <a:noFill/>
            </p:spPr>
            <p:txBody>
              <a:bodyPr wrap="square" rtlCol="0">
                <a:spAutoFit/>
              </a:bodyPr>
              <a:lstStyle/>
              <a:p>
                <a:r>
                  <a:rPr lang="ko-KR" altLang="en-US" dirty="0"/>
                  <a:t>어떤 </a:t>
                </a:r>
                <a:r>
                  <a:rPr lang="ko-KR" altLang="en-US" dirty="0" err="1"/>
                  <a:t>모수</a:t>
                </a:r>
                <a:r>
                  <a:rPr lang="ko-KR" altLang="en-US" dirty="0"/>
                  <a:t> </a:t>
                </a:r>
                <a14:m>
                  <m:oMath xmlns:m="http://schemas.openxmlformats.org/officeDocument/2006/math">
                    <m:r>
                      <a:rPr lang="ko-KR" altLang="en-US" sz="1800" b="0" i="1" smtClean="0">
                        <a:latin typeface="Cambria Math" panose="02040503050406030204" pitchFamily="18" charset="0"/>
                      </a:rPr>
                      <m:t>𝜃</m:t>
                    </m:r>
                  </m:oMath>
                </a14:m>
                <a:r>
                  <a:rPr lang="ko-KR" altLang="en-US" dirty="0"/>
                  <a:t> 에 의해 결정되는 확률 변수의 모임 </a:t>
                </a:r>
                <a:r>
                  <a:rPr lang="en-US" altLang="ko-KR" dirty="0"/>
                  <a:t>X </a:t>
                </a:r>
                <a:r>
                  <a:rPr lang="ko-KR" altLang="en-US" dirty="0"/>
                  <a:t>가 있고</a:t>
                </a:r>
                <a:endParaRPr lang="en-US" altLang="ko-KR" dirty="0"/>
              </a:p>
              <a:p>
                <a:r>
                  <a:rPr lang="en-US" altLang="ko-KR" dirty="0"/>
                  <a:t>X </a:t>
                </a:r>
                <a:r>
                  <a:rPr lang="ko-KR" altLang="en-US" dirty="0"/>
                  <a:t>의 확률 밀도 함수가 </a:t>
                </a:r>
                <a:r>
                  <a:rPr lang="en-US" altLang="ko-KR" dirty="0"/>
                  <a:t>f </a:t>
                </a:r>
                <a:r>
                  <a:rPr lang="ko-KR" altLang="en-US" dirty="0"/>
                  <a:t>라고 </a:t>
                </a:r>
                <a:r>
                  <a:rPr lang="ko-KR" altLang="en-US" dirty="0" err="1"/>
                  <a:t>할때</a:t>
                </a:r>
                <a:endParaRPr lang="en-US" altLang="ko-KR" dirty="0"/>
              </a:p>
              <a:p>
                <a:endParaRPr lang="en-US" altLang="ko-KR" dirty="0"/>
              </a:p>
              <a:p>
                <a:r>
                  <a:rPr lang="en-US" altLang="ko-KR" dirty="0"/>
                  <a:t>F(X) </a:t>
                </a:r>
                <a:r>
                  <a:rPr lang="ko-KR" altLang="en-US" dirty="0"/>
                  <a:t>를 가능도 라고 한다</a:t>
                </a:r>
                <a:r>
                  <a:rPr lang="en-US" altLang="ko-KR" dirty="0"/>
                  <a:t>.</a:t>
                </a:r>
              </a:p>
              <a:p>
                <a:endParaRPr lang="en-US" altLang="ko-KR" dirty="0"/>
              </a:p>
              <a:p>
                <a:r>
                  <a:rPr lang="ko-KR" altLang="en-US" dirty="0"/>
                  <a:t>최대 가능도 방법은 이 가능도를 최대화 하는 방법</a:t>
                </a:r>
                <a:endParaRPr lang="en-US" altLang="ko-KR" dirty="0"/>
              </a:p>
              <a:p>
                <a:r>
                  <a:rPr lang="ko-KR" altLang="en-US" dirty="0"/>
                  <a:t>각 확률의 합의 법칙에 의해 아래와 같이 표현</a:t>
                </a:r>
                <a:endParaRPr lang="en-US" altLang="ko-KR" dirty="0"/>
              </a:p>
              <a:p>
                <a:endParaRPr lang="en-US" altLang="ko-KR" dirty="0"/>
              </a:p>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𝐿</m:t>
                      </m:r>
                      <m:d>
                        <m:dPr>
                          <m:ctrlPr>
                            <a:rPr lang="en-US" altLang="ko-KR" b="0" i="1" smtClean="0">
                              <a:latin typeface="Cambria Math" panose="02040503050406030204" pitchFamily="18" charset="0"/>
                            </a:rPr>
                          </m:ctrlPr>
                        </m:dPr>
                        <m:e>
                          <m:r>
                            <a:rPr lang="ko-KR" altLang="en-US" b="0" i="1" smtClean="0">
                              <a:latin typeface="Cambria Math" panose="02040503050406030204" pitchFamily="18" charset="0"/>
                            </a:rPr>
                            <m:t>𝜃</m:t>
                          </m:r>
                        </m:e>
                      </m:d>
                      <m:r>
                        <a:rPr lang="en-US" altLang="ko-KR" b="0" i="1" smtClean="0">
                          <a:latin typeface="Cambria Math" panose="02040503050406030204" pitchFamily="18" charset="0"/>
                        </a:rPr>
                        <m:t>= </m:t>
                      </m:r>
                      <m:nary>
                        <m:naryPr>
                          <m:chr m:val="∏"/>
                          <m:supHide m:val="on"/>
                          <m:ctrlPr>
                            <a:rPr lang="en-US" altLang="ko-KR" b="0" i="1" smtClean="0">
                              <a:latin typeface="Cambria Math" panose="02040503050406030204" pitchFamily="18" charset="0"/>
                            </a:rPr>
                          </m:ctrlPr>
                        </m:naryPr>
                        <m:sub>
                          <m:r>
                            <m:rPr>
                              <m:brk m:alnAt="7"/>
                            </m:rPr>
                            <a:rPr lang="en-US" altLang="ko-KR" b="0" i="1" smtClean="0">
                              <a:latin typeface="Cambria Math" panose="02040503050406030204" pitchFamily="18" charset="0"/>
                            </a:rPr>
                            <m:t>𝑖</m:t>
                          </m:r>
                        </m:sub>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𝑓</m:t>
                              </m:r>
                            </m:e>
                            <m:sub>
                              <m:r>
                                <a:rPr lang="ko-KR" altLang="en-US" b="0" i="1" smtClean="0">
                                  <a:latin typeface="Cambria Math" panose="02040503050406030204" pitchFamily="18" charset="0"/>
                                </a:rPr>
                                <m:t>𝜃</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e>
                      </m:nary>
                    </m:oMath>
                  </m:oMathPara>
                </a14:m>
                <a:endParaRPr lang="en-US" altLang="ko-KR" dirty="0"/>
              </a:p>
              <a:p>
                <a:endParaRPr lang="en-US" altLang="ko-KR" dirty="0"/>
              </a:p>
              <a:p>
                <a:r>
                  <a:rPr lang="ko-KR" altLang="en-US" dirty="0"/>
                  <a:t>로그 함수는 단조 증가 함수 이므로 </a:t>
                </a:r>
                <a:r>
                  <a:rPr lang="en-US" altLang="ko-KR" dirty="0"/>
                  <a:t>log </a:t>
                </a:r>
                <a:r>
                  <a:rPr lang="ko-KR" altLang="en-US" dirty="0"/>
                  <a:t>함수를 씌어 합으로 변환</a:t>
                </a:r>
                <a:endParaRPr lang="en-US" altLang="ko-KR" dirty="0"/>
              </a:p>
              <a:p>
                <a:r>
                  <a:rPr lang="ko-KR" altLang="en-US" dirty="0"/>
                  <a:t>그리고 음수를 추가해 일종의 최소화에 쓰이는 </a:t>
                </a:r>
                <a:r>
                  <a:rPr lang="en-US" altLang="ko-KR" dirty="0"/>
                  <a:t>error function </a:t>
                </a:r>
                <a:r>
                  <a:rPr lang="ko-KR" altLang="en-US" dirty="0"/>
                  <a:t>으로 변환</a:t>
                </a:r>
                <a:endParaRPr lang="en-US" altLang="ko-KR" dirty="0"/>
              </a:p>
              <a:p>
                <a:endParaRPr lang="en-US" altLang="ko-KR" dirty="0"/>
              </a:p>
              <a:p>
                <a:pPr/>
                <a14:m>
                  <m:oMathPara xmlns:m="http://schemas.openxmlformats.org/officeDocument/2006/math">
                    <m:oMathParaPr>
                      <m:jc m:val="centerGroup"/>
                    </m:oMathParaPr>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𝐿</m:t>
                          </m:r>
                        </m:e>
                        <m:sup>
                          <m:r>
                            <a:rPr lang="en-US" altLang="ko-KR" b="0" i="1" smtClean="0">
                              <a:latin typeface="Cambria Math" panose="02040503050406030204" pitchFamily="18" charset="0"/>
                            </a:rPr>
                            <m:t>∗</m:t>
                          </m:r>
                        </m:sup>
                      </m:sSup>
                      <m:d>
                        <m:dPr>
                          <m:ctrlPr>
                            <a:rPr lang="en-US" altLang="ko-KR" b="0" i="1" smtClean="0">
                              <a:latin typeface="Cambria Math" panose="02040503050406030204" pitchFamily="18" charset="0"/>
                            </a:rPr>
                          </m:ctrlPr>
                        </m:dPr>
                        <m:e>
                          <m:r>
                            <a:rPr lang="ko-KR" altLang="en-US" b="0" i="1" smtClean="0">
                              <a:latin typeface="Cambria Math" panose="02040503050406030204" pitchFamily="18" charset="0"/>
                            </a:rPr>
                            <m:t>𝜃</m:t>
                          </m:r>
                        </m:e>
                      </m:d>
                      <m:r>
                        <a:rPr lang="en-US" altLang="ko-KR" b="0" i="1" smtClean="0">
                          <a:latin typeface="Cambria Math" panose="02040503050406030204" pitchFamily="18" charset="0"/>
                        </a:rPr>
                        <m:t>=−</m:t>
                      </m:r>
                      <m:nary>
                        <m:naryPr>
                          <m:chr m:val="∑"/>
                          <m:supHide m:val="on"/>
                          <m:ctrlPr>
                            <a:rPr lang="en-US" altLang="ko-KR" b="0" i="1" smtClean="0">
                              <a:latin typeface="Cambria Math" panose="02040503050406030204" pitchFamily="18" charset="0"/>
                            </a:rPr>
                          </m:ctrlPr>
                        </m:naryPr>
                        <m:sub>
                          <m:r>
                            <m:rPr>
                              <m:brk m:alnAt="7"/>
                            </m:rPr>
                            <a:rPr lang="en-US" altLang="ko-KR" b="0" i="1" smtClean="0">
                              <a:latin typeface="Cambria Math" panose="02040503050406030204" pitchFamily="18" charset="0"/>
                            </a:rPr>
                            <m:t>𝑖</m:t>
                          </m:r>
                        </m:sub>
                        <m:sup/>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sSub>
                                <m:sSubPr>
                                  <m:ctrlPr>
                                    <a:rPr lang="en-US" altLang="ko-KR" i="1">
                                      <a:latin typeface="Cambria Math" panose="02040503050406030204" pitchFamily="18" charset="0"/>
                                    </a:rPr>
                                  </m:ctrlPr>
                                </m:sSubPr>
                                <m:e>
                                  <m:r>
                                    <a:rPr lang="en-US" altLang="ko-KR" i="1">
                                      <a:latin typeface="Cambria Math" panose="02040503050406030204" pitchFamily="18" charset="0"/>
                                    </a:rPr>
                                    <m:t>𝑓</m:t>
                                  </m:r>
                                </m:e>
                                <m:sub>
                                  <m:r>
                                    <a:rPr lang="ko-KR" altLang="en-US" i="1">
                                      <a:latin typeface="Cambria Math" panose="02040503050406030204" pitchFamily="18" charset="0"/>
                                    </a:rPr>
                                    <m:t>𝜃</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e>
                          </m:func>
                        </m:e>
                      </m:nary>
                    </m:oMath>
                  </m:oMathPara>
                </a14:m>
                <a:endParaRPr lang="ko-KR" altLang="en-US" dirty="0"/>
              </a:p>
            </p:txBody>
          </p:sp>
        </mc:Choice>
        <mc:Fallback xmlns="">
          <p:sp>
            <p:nvSpPr>
              <p:cNvPr id="3" name="TextBox 2">
                <a:extLst>
                  <a:ext uri="{FF2B5EF4-FFF2-40B4-BE49-F238E27FC236}">
                    <a16:creationId xmlns:a16="http://schemas.microsoft.com/office/drawing/2014/main" id="{7E9C4A5B-3214-4264-A630-4B237CEED8B9}"/>
                  </a:ext>
                </a:extLst>
              </p:cNvPr>
              <p:cNvSpPr txBox="1">
                <a:spLocks noRot="1" noChangeAspect="1" noMove="1" noResize="1" noEditPoints="1" noAdjustHandles="1" noChangeArrowheads="1" noChangeShapeType="1" noTextEdit="1"/>
              </p:cNvSpPr>
              <p:nvPr/>
            </p:nvSpPr>
            <p:spPr>
              <a:xfrm>
                <a:off x="1087655" y="1597794"/>
                <a:ext cx="7055318" cy="5037789"/>
              </a:xfrm>
              <a:prstGeom prst="rect">
                <a:avLst/>
              </a:prstGeom>
              <a:blipFill>
                <a:blip r:embed="rId2"/>
                <a:stretch>
                  <a:fillRect l="-691" t="-605"/>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08FBA764-4A6F-4643-A023-9B635C45826F}"/>
              </a:ext>
            </a:extLst>
          </p:cNvPr>
          <p:cNvSpPr txBox="1"/>
          <p:nvPr/>
        </p:nvSpPr>
        <p:spPr>
          <a:xfrm>
            <a:off x="7721868" y="2967335"/>
            <a:ext cx="2673416" cy="923330"/>
          </a:xfrm>
          <a:prstGeom prst="rect">
            <a:avLst/>
          </a:prstGeom>
          <a:noFill/>
        </p:spPr>
        <p:txBody>
          <a:bodyPr wrap="square" rtlCol="0">
            <a:spAutoFit/>
          </a:bodyPr>
          <a:lstStyle/>
          <a:p>
            <a:r>
              <a:rPr lang="ko-KR" altLang="en-US" dirty="0"/>
              <a:t>로그 </a:t>
            </a:r>
            <a:r>
              <a:rPr lang="ko-KR" altLang="en-US"/>
              <a:t>사용에는 학습 포화를 막기 위해서 라는 다른 이유도 존재</a:t>
            </a:r>
            <a:endParaRPr lang="ko-KR" altLang="en-US" dirty="0"/>
          </a:p>
        </p:txBody>
      </p:sp>
    </p:spTree>
    <p:extLst>
      <p:ext uri="{BB962C8B-B14F-4D97-AF65-F5344CB8AC3E}">
        <p14:creationId xmlns:p14="http://schemas.microsoft.com/office/powerpoint/2010/main" val="1933685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F33B4A0-382D-49C5-A744-FC6350653CAF}"/>
              </a:ext>
            </a:extLst>
          </p:cNvPr>
          <p:cNvSpPr>
            <a:spLocks noGrp="1"/>
          </p:cNvSpPr>
          <p:nvPr>
            <p:ph type="body" sz="quarter" idx="10"/>
          </p:nvPr>
        </p:nvSpPr>
        <p:spPr/>
        <p:txBody>
          <a:bodyPr/>
          <a:lstStyle/>
          <a:p>
            <a:r>
              <a:rPr lang="ko-KR" altLang="en-US" dirty="0"/>
              <a:t>추정 </a:t>
            </a:r>
            <a:r>
              <a:rPr lang="en-US" altLang="ko-KR" dirty="0"/>
              <a:t>– </a:t>
            </a:r>
            <a:r>
              <a:rPr lang="ko-KR" altLang="en-US" dirty="0"/>
              <a:t>최대 가능도</a:t>
            </a:r>
          </a:p>
        </p:txBody>
      </p:sp>
      <p:sp>
        <p:nvSpPr>
          <p:cNvPr id="3" name="TextBox 2">
            <a:extLst>
              <a:ext uri="{FF2B5EF4-FFF2-40B4-BE49-F238E27FC236}">
                <a16:creationId xmlns:a16="http://schemas.microsoft.com/office/drawing/2014/main" id="{755EA5DA-439C-49B2-8032-2FBAB514ED33}"/>
              </a:ext>
            </a:extLst>
          </p:cNvPr>
          <p:cNvSpPr txBox="1"/>
          <p:nvPr/>
        </p:nvSpPr>
        <p:spPr>
          <a:xfrm>
            <a:off x="1010653" y="1485106"/>
            <a:ext cx="9083842" cy="2031325"/>
          </a:xfrm>
          <a:prstGeom prst="rect">
            <a:avLst/>
          </a:prstGeom>
          <a:noFill/>
        </p:spPr>
        <p:txBody>
          <a:bodyPr wrap="square" rtlCol="0">
            <a:spAutoFit/>
          </a:bodyPr>
          <a:lstStyle/>
          <a:p>
            <a:r>
              <a:rPr lang="en-US" altLang="ko-KR" dirty="0"/>
              <a:t>Cross entropy</a:t>
            </a:r>
            <a:r>
              <a:rPr lang="ko-KR" altLang="en-US" dirty="0"/>
              <a:t>는 한편으로는</a:t>
            </a:r>
            <a:endParaRPr lang="en-US" altLang="ko-KR" dirty="0"/>
          </a:p>
          <a:p>
            <a:endParaRPr lang="en-US" altLang="ko-KR" dirty="0"/>
          </a:p>
          <a:p>
            <a:r>
              <a:rPr lang="ko-KR" altLang="en-US" dirty="0"/>
              <a:t>타겟 데이터셋의 분포와의 유사도를 나타낸다고도 볼 수 있다</a:t>
            </a:r>
            <a:r>
              <a:rPr lang="en-US" altLang="ko-KR" dirty="0"/>
              <a:t>.</a:t>
            </a:r>
          </a:p>
          <a:p>
            <a:endParaRPr lang="en-US" altLang="ko-KR" dirty="0"/>
          </a:p>
          <a:p>
            <a:r>
              <a:rPr lang="ko-KR" altLang="en-US" dirty="0"/>
              <a:t>두 분포의 거리를 나타내는 </a:t>
            </a:r>
            <a:r>
              <a:rPr lang="en-US" altLang="ko-KR" dirty="0"/>
              <a:t>KL Divergence</a:t>
            </a:r>
            <a:r>
              <a:rPr lang="ko-KR" altLang="en-US" dirty="0"/>
              <a:t>는</a:t>
            </a:r>
            <a:endParaRPr lang="en-US" altLang="ko-KR" dirty="0"/>
          </a:p>
          <a:p>
            <a:endParaRPr lang="en-US" altLang="ko-KR" dirty="0"/>
          </a:p>
          <a:p>
            <a:endParaRPr lang="en-US" altLang="ko-KR"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20F716-62C1-4E3A-83B1-D43BCF251D42}"/>
                  </a:ext>
                </a:extLst>
              </p:cNvPr>
              <p:cNvSpPr txBox="1"/>
              <p:nvPr/>
            </p:nvSpPr>
            <p:spPr>
              <a:xfrm>
                <a:off x="3396599" y="3516431"/>
                <a:ext cx="4311950" cy="298415"/>
              </a:xfrm>
              <a:prstGeom prst="rect">
                <a:avLst/>
              </a:prstGeom>
              <a:noFill/>
            </p:spPr>
            <p:txBody>
              <a:bodyPr wrap="none" lIns="0" tIns="0" rIns="0" bIns="0" rtlCol="0">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𝐷</m:t>
                        </m:r>
                      </m:e>
                      <m:sub>
                        <m:r>
                          <a:rPr lang="en-US" altLang="ko-KR" b="0" i="1" smtClean="0">
                            <a:latin typeface="Cambria Math" panose="02040503050406030204" pitchFamily="18" charset="0"/>
                          </a:rPr>
                          <m:t>𝐾𝐿</m:t>
                        </m:r>
                      </m:sub>
                    </m:sSub>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r>
                          <a:rPr lang="en-US" altLang="ko-KR" b="0" i="1" smtClean="0">
                            <a:latin typeface="Cambria Math" panose="02040503050406030204" pitchFamily="18" charset="0"/>
                          </a:rPr>
                          <m:t> || </m:t>
                        </m:r>
                        <m:r>
                          <a:rPr lang="en-US" altLang="ko-KR" b="0" i="1" smtClean="0">
                            <a:latin typeface="Cambria Math" panose="02040503050406030204" pitchFamily="18" charset="0"/>
                          </a:rPr>
                          <m:t>𝑝</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𝐸</m:t>
                        </m:r>
                      </m:e>
                      <m:sub>
                        <m:r>
                          <a:rPr lang="en-US" altLang="ko-KR" b="0" i="1" smtClean="0">
                            <a:latin typeface="Cambria Math" panose="02040503050406030204" pitchFamily="18" charset="0"/>
                          </a:rPr>
                          <m:t>𝑥</m:t>
                        </m:r>
                        <m:r>
                          <a:rPr lang="en-US" altLang="ko-KR" b="0" i="1" smtClean="0">
                            <a:latin typeface="Cambria Math" panose="02040503050406030204" pitchFamily="18" charset="0"/>
                          </a:rPr>
                          <m:t> ~ </m:t>
                        </m:r>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sub>
                    </m:sSub>
                    <m:r>
                      <a:rPr lang="en-US" altLang="ko-KR" b="0" i="1" smtClean="0">
                        <a:latin typeface="Cambria Math" panose="02040503050406030204" pitchFamily="18" charset="0"/>
                      </a:rPr>
                      <m:t>[</m:t>
                    </m:r>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𝑝</m:t>
                            </m:r>
                          </m:e>
                        </m:acc>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e>
                    </m:func>
                    <m:r>
                      <a:rPr lang="en-US" altLang="ko-KR" b="0" i="1" smtClean="0">
                        <a:latin typeface="Cambria Math" panose="02040503050406030204" pitchFamily="18" charset="0"/>
                      </a:rPr>
                      <m:t> − </m:t>
                    </m:r>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𝑝</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e>
                    </m:func>
                    <m:r>
                      <a:rPr lang="en-US" altLang="ko-KR" b="0" i="1" smtClean="0">
                        <a:latin typeface="Cambria Math" panose="02040503050406030204" pitchFamily="18" charset="0"/>
                      </a:rPr>
                      <m:t>] </m:t>
                    </m:r>
                  </m:oMath>
                </a14:m>
                <a:r>
                  <a:rPr lang="ko-KR" altLang="en-US" dirty="0"/>
                  <a:t> </a:t>
                </a:r>
                <a:r>
                  <a:rPr lang="en-US" altLang="ko-KR" dirty="0"/>
                  <a:t> </a:t>
                </a:r>
                <a:endParaRPr lang="ko-KR" altLang="en-US" dirty="0"/>
              </a:p>
            </p:txBody>
          </p:sp>
        </mc:Choice>
        <mc:Fallback xmlns="">
          <p:sp>
            <p:nvSpPr>
              <p:cNvPr id="4" name="TextBox 3">
                <a:extLst>
                  <a:ext uri="{FF2B5EF4-FFF2-40B4-BE49-F238E27FC236}">
                    <a16:creationId xmlns:a16="http://schemas.microsoft.com/office/drawing/2014/main" id="{2820F716-62C1-4E3A-83B1-D43BCF251D42}"/>
                  </a:ext>
                </a:extLst>
              </p:cNvPr>
              <p:cNvSpPr txBox="1">
                <a:spLocks noRot="1" noChangeAspect="1" noMove="1" noResize="1" noEditPoints="1" noAdjustHandles="1" noChangeArrowheads="1" noChangeShapeType="1" noTextEdit="1"/>
              </p:cNvSpPr>
              <p:nvPr/>
            </p:nvSpPr>
            <p:spPr>
              <a:xfrm>
                <a:off x="3396599" y="3516431"/>
                <a:ext cx="4311950" cy="298415"/>
              </a:xfrm>
              <a:prstGeom prst="rect">
                <a:avLst/>
              </a:prstGeom>
              <a:blipFill>
                <a:blip r:embed="rId2"/>
                <a:stretch>
                  <a:fillRect l="-1836" t="-22449" b="-28571"/>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90538E55-893D-40A6-B624-76DC3CFA09B8}"/>
              </a:ext>
            </a:extLst>
          </p:cNvPr>
          <p:cNvSpPr txBox="1"/>
          <p:nvPr/>
        </p:nvSpPr>
        <p:spPr>
          <a:xfrm>
            <a:off x="1143000" y="4463716"/>
            <a:ext cx="4953000" cy="646331"/>
          </a:xfrm>
          <a:prstGeom prst="rect">
            <a:avLst/>
          </a:prstGeom>
          <a:noFill/>
        </p:spPr>
        <p:txBody>
          <a:bodyPr wrap="square" rtlCol="0">
            <a:spAutoFit/>
          </a:bodyPr>
          <a:lstStyle/>
          <a:p>
            <a:r>
              <a:rPr lang="ko-KR" altLang="en-US" dirty="0"/>
              <a:t>미분을 이용한 최적화 사용시</a:t>
            </a:r>
            <a:endParaRPr lang="en-US" altLang="ko-KR" dirty="0"/>
          </a:p>
          <a:p>
            <a:r>
              <a:rPr lang="ko-KR" altLang="en-US" dirty="0"/>
              <a:t>동일하다</a:t>
            </a:r>
            <a:r>
              <a:rPr lang="en-US" altLang="ko-KR" dirty="0"/>
              <a:t>.</a:t>
            </a:r>
          </a:p>
        </p:txBody>
      </p:sp>
    </p:spTree>
    <p:extLst>
      <p:ext uri="{BB962C8B-B14F-4D97-AF65-F5344CB8AC3E}">
        <p14:creationId xmlns:p14="http://schemas.microsoft.com/office/powerpoint/2010/main" val="372625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8444955-1FCC-4B47-9310-F308ADC5F186}"/>
              </a:ext>
            </a:extLst>
          </p:cNvPr>
          <p:cNvSpPr>
            <a:spLocks noGrp="1"/>
          </p:cNvSpPr>
          <p:nvPr>
            <p:ph type="body" sz="quarter" idx="10"/>
          </p:nvPr>
        </p:nvSpPr>
        <p:spPr/>
        <p:txBody>
          <a:bodyPr/>
          <a:lstStyle/>
          <a:p>
            <a:r>
              <a:rPr lang="ko-KR" altLang="en-US" dirty="0"/>
              <a:t>추정 </a:t>
            </a:r>
            <a:r>
              <a:rPr lang="en-US" altLang="ko-KR" dirty="0"/>
              <a:t>– </a:t>
            </a:r>
            <a:r>
              <a:rPr lang="ko-KR" altLang="en-US" dirty="0" err="1"/>
              <a:t>가우시안</a:t>
            </a:r>
            <a:r>
              <a:rPr lang="ko-KR" altLang="en-US" dirty="0"/>
              <a:t> 추정</a:t>
            </a:r>
          </a:p>
        </p:txBody>
      </p:sp>
      <p:sp>
        <p:nvSpPr>
          <p:cNvPr id="3" name="TextBox 2">
            <a:extLst>
              <a:ext uri="{FF2B5EF4-FFF2-40B4-BE49-F238E27FC236}">
                <a16:creationId xmlns:a16="http://schemas.microsoft.com/office/drawing/2014/main" id="{F0BA0A53-CDA4-4909-B1A0-2FC53AAD21E1}"/>
              </a:ext>
            </a:extLst>
          </p:cNvPr>
          <p:cNvSpPr txBox="1"/>
          <p:nvPr/>
        </p:nvSpPr>
        <p:spPr>
          <a:xfrm>
            <a:off x="1046746" y="1600200"/>
            <a:ext cx="9938085" cy="1754326"/>
          </a:xfrm>
          <a:prstGeom prst="rect">
            <a:avLst/>
          </a:prstGeom>
          <a:noFill/>
        </p:spPr>
        <p:txBody>
          <a:bodyPr wrap="square" rtlCol="0">
            <a:spAutoFit/>
          </a:bodyPr>
          <a:lstStyle/>
          <a:p>
            <a:r>
              <a:rPr lang="en-US" altLang="ko-KR" dirty="0" err="1"/>
              <a:t>Mse</a:t>
            </a:r>
            <a:r>
              <a:rPr lang="en-US" altLang="ko-KR" dirty="0"/>
              <a:t> error</a:t>
            </a:r>
            <a:r>
              <a:rPr lang="ko-KR" altLang="en-US" dirty="0"/>
              <a:t>는 타겟이 </a:t>
            </a:r>
            <a:r>
              <a:rPr lang="ko-KR" altLang="en-US" dirty="0" err="1"/>
              <a:t>가우시안</a:t>
            </a:r>
            <a:r>
              <a:rPr lang="ko-KR" altLang="en-US" dirty="0"/>
              <a:t> 분포에서 추출이 되었다 가정 되어 있을 때</a:t>
            </a:r>
            <a:endParaRPr lang="en-US" altLang="ko-KR" dirty="0"/>
          </a:p>
          <a:p>
            <a:r>
              <a:rPr lang="ko-KR" altLang="en-US" dirty="0"/>
              <a:t>최대 가능도 방법이라고 볼 수 있다</a:t>
            </a:r>
            <a:r>
              <a:rPr lang="en-US" altLang="ko-KR" dirty="0"/>
              <a:t>. (</a:t>
            </a:r>
            <a:r>
              <a:rPr lang="ko-KR" altLang="en-US" dirty="0"/>
              <a:t>자세한 것은 찾아 보세요</a:t>
            </a:r>
            <a:r>
              <a:rPr lang="en-US" altLang="ko-KR" dirty="0"/>
              <a:t>)</a:t>
            </a:r>
          </a:p>
          <a:p>
            <a:endParaRPr lang="en-US" altLang="ko-KR" dirty="0"/>
          </a:p>
          <a:p>
            <a:endParaRPr lang="en-US" altLang="ko-KR" dirty="0"/>
          </a:p>
          <a:p>
            <a:r>
              <a:rPr lang="ko-KR" altLang="en-US" dirty="0" err="1"/>
              <a:t>한변</a:t>
            </a:r>
            <a:r>
              <a:rPr lang="ko-KR" altLang="en-US" dirty="0"/>
              <a:t> 함수 파라미터가 어느 </a:t>
            </a:r>
            <a:r>
              <a:rPr lang="ko-KR" altLang="en-US" dirty="0" err="1"/>
              <a:t>가우시안</a:t>
            </a:r>
            <a:r>
              <a:rPr lang="ko-KR" altLang="en-US" dirty="0"/>
              <a:t> 분포를 가지고 있다고 가정을 하고 </a:t>
            </a:r>
            <a:r>
              <a:rPr lang="en-US" altLang="ko-KR" dirty="0"/>
              <a:t>(</a:t>
            </a:r>
            <a:r>
              <a:rPr lang="ko-KR" altLang="en-US" dirty="0" err="1"/>
              <a:t>하이퍼파라미터</a:t>
            </a:r>
            <a:r>
              <a:rPr lang="en-US" altLang="ko-KR" dirty="0"/>
              <a:t>)</a:t>
            </a:r>
          </a:p>
          <a:p>
            <a:r>
              <a:rPr lang="en-US" altLang="ko-KR" dirty="0"/>
              <a:t>MAP</a:t>
            </a:r>
            <a:r>
              <a:rPr lang="ko-KR" altLang="en-US" dirty="0"/>
              <a:t>를 사용할 경우에 이는 </a:t>
            </a:r>
            <a:r>
              <a:rPr lang="en-US" altLang="ko-KR" dirty="0"/>
              <a:t>MSE + L2 </a:t>
            </a:r>
            <a:r>
              <a:rPr lang="ko-KR" altLang="en-US" dirty="0"/>
              <a:t>정규화 와 같다</a:t>
            </a:r>
            <a:r>
              <a:rPr lang="en-US" altLang="ko-KR" dirty="0"/>
              <a:t>. (</a:t>
            </a:r>
            <a:r>
              <a:rPr lang="ko-KR" altLang="en-US" dirty="0"/>
              <a:t>찾아보세요</a:t>
            </a:r>
            <a:r>
              <a:rPr lang="en-US" altLang="ko-KR" dirty="0"/>
              <a:t>)</a:t>
            </a:r>
            <a:endParaRPr lang="ko-KR" altLang="en-US" dirty="0"/>
          </a:p>
        </p:txBody>
      </p:sp>
    </p:spTree>
    <p:extLst>
      <p:ext uri="{BB962C8B-B14F-4D97-AF65-F5344CB8AC3E}">
        <p14:creationId xmlns:p14="http://schemas.microsoft.com/office/powerpoint/2010/main" val="4219869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49A220E-699B-477A-A956-AFDF3290B994}"/>
              </a:ext>
            </a:extLst>
          </p:cNvPr>
          <p:cNvSpPr>
            <a:spLocks noGrp="1"/>
          </p:cNvSpPr>
          <p:nvPr>
            <p:ph type="body" sz="quarter" idx="10"/>
          </p:nvPr>
        </p:nvSpPr>
        <p:spPr/>
        <p:txBody>
          <a:bodyPr/>
          <a:lstStyle/>
          <a:p>
            <a:r>
              <a:rPr lang="ko-KR" altLang="en-US" dirty="0"/>
              <a:t>학습 알고리즘</a:t>
            </a:r>
          </a:p>
        </p:txBody>
      </p:sp>
      <p:sp>
        <p:nvSpPr>
          <p:cNvPr id="3" name="TextBox 2">
            <a:extLst>
              <a:ext uri="{FF2B5EF4-FFF2-40B4-BE49-F238E27FC236}">
                <a16:creationId xmlns:a16="http://schemas.microsoft.com/office/drawing/2014/main" id="{DEAC4336-74C8-44F2-AB8F-3804347F5E93}"/>
              </a:ext>
            </a:extLst>
          </p:cNvPr>
          <p:cNvSpPr txBox="1"/>
          <p:nvPr/>
        </p:nvSpPr>
        <p:spPr>
          <a:xfrm>
            <a:off x="992605" y="2045368"/>
            <a:ext cx="10364250" cy="3139321"/>
          </a:xfrm>
          <a:prstGeom prst="rect">
            <a:avLst/>
          </a:prstGeom>
          <a:noFill/>
        </p:spPr>
        <p:txBody>
          <a:bodyPr wrap="square" rtlCol="0">
            <a:spAutoFit/>
          </a:bodyPr>
          <a:lstStyle/>
          <a:p>
            <a:r>
              <a:rPr lang="ko-KR" altLang="en-US" dirty="0"/>
              <a:t>앞서 나온 내용들은 일반적으로 사용되는 확률적 지도 학습의 예시</a:t>
            </a:r>
            <a:endParaRPr lang="en-US" altLang="ko-KR" dirty="0"/>
          </a:p>
          <a:p>
            <a:endParaRPr lang="en-US" altLang="ko-KR" dirty="0"/>
          </a:p>
          <a:p>
            <a:r>
              <a:rPr lang="ko-KR" altLang="en-US" dirty="0"/>
              <a:t>확률 분포 추정에 사용되는 매개변수를 최적화</a:t>
            </a:r>
            <a:endParaRPr lang="en-US" altLang="ko-KR" dirty="0"/>
          </a:p>
          <a:p>
            <a:endParaRPr lang="en-US" altLang="ko-KR" dirty="0"/>
          </a:p>
          <a:p>
            <a:r>
              <a:rPr lang="ko-KR" altLang="en-US" dirty="0"/>
              <a:t>선형회귀 </a:t>
            </a:r>
            <a:r>
              <a:rPr lang="en-US" altLang="ko-KR" dirty="0"/>
              <a:t>&lt;- </a:t>
            </a:r>
            <a:r>
              <a:rPr lang="ko-KR" altLang="en-US" dirty="0" err="1"/>
              <a:t>가우시안</a:t>
            </a:r>
            <a:r>
              <a:rPr lang="ko-KR" altLang="en-US" dirty="0"/>
              <a:t> 확률 분포를 추정하는 것이라 볼 수 있다</a:t>
            </a:r>
            <a:r>
              <a:rPr lang="en-US" altLang="ko-KR" dirty="0"/>
              <a:t>.</a:t>
            </a:r>
          </a:p>
          <a:p>
            <a:endParaRPr lang="en-US" altLang="ko-KR" dirty="0"/>
          </a:p>
          <a:p>
            <a:r>
              <a:rPr lang="ko-KR" altLang="en-US" dirty="0"/>
              <a:t>선형회귀 </a:t>
            </a:r>
            <a:r>
              <a:rPr lang="en-US" altLang="ko-KR" dirty="0"/>
              <a:t>-&gt; </a:t>
            </a:r>
            <a:r>
              <a:rPr lang="ko-KR" altLang="en-US" dirty="0"/>
              <a:t>어떠한 결과에 대한 확률 값으로 일반화 가능</a:t>
            </a:r>
            <a:endParaRPr lang="en-US" altLang="ko-KR" dirty="0"/>
          </a:p>
          <a:p>
            <a:endParaRPr lang="en-US" altLang="ko-KR" dirty="0"/>
          </a:p>
          <a:p>
            <a:r>
              <a:rPr lang="ko-KR" altLang="en-US" dirty="0"/>
              <a:t>로지스틱 회귀를 통해</a:t>
            </a:r>
            <a:endParaRPr lang="en-US" altLang="ko-KR" dirty="0"/>
          </a:p>
          <a:p>
            <a:r>
              <a:rPr lang="en-US" altLang="ko-KR" dirty="0"/>
              <a:t>0 ~ 1 </a:t>
            </a:r>
            <a:r>
              <a:rPr lang="ko-KR" altLang="en-US" dirty="0"/>
              <a:t>사이의 값을 출력하도록 하여 확률 분포로 변환</a:t>
            </a:r>
            <a:endParaRPr lang="en-US" altLang="ko-KR" dirty="0"/>
          </a:p>
          <a:p>
            <a:endParaRPr lang="en-US" altLang="ko-KR" dirty="0"/>
          </a:p>
        </p:txBody>
      </p:sp>
    </p:spTree>
    <p:extLst>
      <p:ext uri="{BB962C8B-B14F-4D97-AF65-F5344CB8AC3E}">
        <p14:creationId xmlns:p14="http://schemas.microsoft.com/office/powerpoint/2010/main" val="20805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p:txBody>
          <a:bodyPr/>
          <a:lstStyle/>
          <a:p>
            <a:r>
              <a:rPr lang="en-US" altLang="ko-KR" dirty="0"/>
              <a:t>Recommendation</a:t>
            </a:r>
            <a:endParaRPr lang="ko-KR" altLang="en-US" dirty="0"/>
          </a:p>
        </p:txBody>
      </p:sp>
      <p:sp>
        <p:nvSpPr>
          <p:cNvPr id="3" name="TextBox 2">
            <a:extLst>
              <a:ext uri="{FF2B5EF4-FFF2-40B4-BE49-F238E27FC236}">
                <a16:creationId xmlns:a16="http://schemas.microsoft.com/office/drawing/2014/main" id="{478487A7-341A-4EA1-BC99-A4039C128DD7}"/>
              </a:ext>
            </a:extLst>
          </p:cNvPr>
          <p:cNvSpPr txBox="1"/>
          <p:nvPr/>
        </p:nvSpPr>
        <p:spPr>
          <a:xfrm>
            <a:off x="1122690" y="1282976"/>
            <a:ext cx="9894770" cy="920508"/>
          </a:xfrm>
          <a:prstGeom prst="rect">
            <a:avLst/>
          </a:prstGeom>
          <a:noFill/>
        </p:spPr>
        <p:txBody>
          <a:bodyPr wrap="square" rtlCol="0">
            <a:spAutoFit/>
          </a:bodyPr>
          <a:lstStyle/>
          <a:p>
            <a:pPr>
              <a:lnSpc>
                <a:spcPct val="200000"/>
              </a:lnSpc>
            </a:pPr>
            <a:endParaRPr lang="en-US" altLang="ko-KR" sz="3200" dirty="0"/>
          </a:p>
        </p:txBody>
      </p:sp>
      <p:sp>
        <p:nvSpPr>
          <p:cNvPr id="4" name="TextBox 3">
            <a:extLst>
              <a:ext uri="{FF2B5EF4-FFF2-40B4-BE49-F238E27FC236}">
                <a16:creationId xmlns:a16="http://schemas.microsoft.com/office/drawing/2014/main" id="{9A79485C-307A-4AD0-AF55-4C1D629AB337}"/>
              </a:ext>
            </a:extLst>
          </p:cNvPr>
          <p:cNvSpPr txBox="1"/>
          <p:nvPr/>
        </p:nvSpPr>
        <p:spPr>
          <a:xfrm>
            <a:off x="1155032" y="1630279"/>
            <a:ext cx="9740856" cy="2308324"/>
          </a:xfrm>
          <a:prstGeom prst="rect">
            <a:avLst/>
          </a:prstGeom>
          <a:noFill/>
        </p:spPr>
        <p:txBody>
          <a:bodyPr wrap="square" rtlCol="0">
            <a:spAutoFit/>
          </a:bodyPr>
          <a:lstStyle/>
          <a:p>
            <a:r>
              <a:rPr lang="en-US" altLang="ko-KR" dirty="0"/>
              <a:t>(ML) Mathematics for machine learning (Marc Peter </a:t>
            </a:r>
            <a:r>
              <a:rPr lang="en-US" altLang="ko-KR" dirty="0" err="1"/>
              <a:t>Deisenroth</a:t>
            </a:r>
            <a:r>
              <a:rPr lang="en-US" altLang="ko-KR" dirty="0"/>
              <a:t>)</a:t>
            </a:r>
          </a:p>
          <a:p>
            <a:r>
              <a:rPr lang="en-US" altLang="ko-KR" dirty="0"/>
              <a:t>	- (ML) Machine Learning :  A Probabilistic Perspective (Kevin P. Murphy)</a:t>
            </a:r>
          </a:p>
          <a:p>
            <a:endParaRPr lang="en-US" altLang="ko-KR" dirty="0"/>
          </a:p>
          <a:p>
            <a:r>
              <a:rPr lang="en-US" altLang="ko-KR" dirty="0"/>
              <a:t>(ML) Pattern Recognition and Machine Learning (Bishop)</a:t>
            </a:r>
          </a:p>
          <a:p>
            <a:endParaRPr lang="en-US" altLang="ko-KR" dirty="0"/>
          </a:p>
          <a:p>
            <a:r>
              <a:rPr lang="en-US" altLang="ko-KR" dirty="0"/>
              <a:t>(DL) Dive into Deep Learning</a:t>
            </a:r>
          </a:p>
          <a:p>
            <a:endParaRPr lang="en-US" altLang="ko-KR" dirty="0"/>
          </a:p>
          <a:p>
            <a:r>
              <a:rPr lang="en-US" altLang="ko-KR" dirty="0"/>
              <a:t>(DL) Deep Learning (Ian Goodfellow)</a:t>
            </a:r>
          </a:p>
        </p:txBody>
      </p:sp>
    </p:spTree>
    <p:extLst>
      <p:ext uri="{BB962C8B-B14F-4D97-AF65-F5344CB8AC3E}">
        <p14:creationId xmlns:p14="http://schemas.microsoft.com/office/powerpoint/2010/main" val="281500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4FCFE71-CC65-42FE-938A-E1991E9551EF}"/>
              </a:ext>
            </a:extLst>
          </p:cNvPr>
          <p:cNvSpPr>
            <a:spLocks noGrp="1"/>
          </p:cNvSpPr>
          <p:nvPr>
            <p:ph type="body" sz="quarter" idx="10"/>
          </p:nvPr>
        </p:nvSpPr>
        <p:spPr/>
        <p:txBody>
          <a:bodyPr/>
          <a:lstStyle/>
          <a:p>
            <a:r>
              <a:rPr lang="ko-KR" altLang="en-US" dirty="0"/>
              <a:t>학습 알고리즘 </a:t>
            </a:r>
            <a:r>
              <a:rPr lang="en-US" altLang="ko-KR" dirty="0"/>
              <a:t>– </a:t>
            </a:r>
            <a:r>
              <a:rPr lang="ko-KR" altLang="en-US" dirty="0"/>
              <a:t>전통적 기계학습</a:t>
            </a:r>
          </a:p>
        </p:txBody>
      </p:sp>
      <p:sp>
        <p:nvSpPr>
          <p:cNvPr id="3" name="TextBox 2">
            <a:extLst>
              <a:ext uri="{FF2B5EF4-FFF2-40B4-BE49-F238E27FC236}">
                <a16:creationId xmlns:a16="http://schemas.microsoft.com/office/drawing/2014/main" id="{C64DA211-53B9-45B7-AF5C-B1856C9EB23A}"/>
              </a:ext>
            </a:extLst>
          </p:cNvPr>
          <p:cNvSpPr txBox="1"/>
          <p:nvPr/>
        </p:nvSpPr>
        <p:spPr>
          <a:xfrm>
            <a:off x="2953751" y="3350795"/>
            <a:ext cx="1786689" cy="1477328"/>
          </a:xfrm>
          <a:prstGeom prst="rect">
            <a:avLst/>
          </a:prstGeom>
          <a:noFill/>
        </p:spPr>
        <p:txBody>
          <a:bodyPr wrap="square" rtlCol="0">
            <a:spAutoFit/>
          </a:bodyPr>
          <a:lstStyle/>
          <a:p>
            <a:r>
              <a:rPr lang="en-US" altLang="ko-KR" dirty="0"/>
              <a:t>SVM</a:t>
            </a:r>
          </a:p>
          <a:p>
            <a:r>
              <a:rPr lang="ko-KR" altLang="en-US" dirty="0"/>
              <a:t>커널</a:t>
            </a:r>
            <a:endParaRPr lang="en-US" altLang="ko-KR" dirty="0"/>
          </a:p>
          <a:p>
            <a:r>
              <a:rPr lang="ko-KR" altLang="en-US" dirty="0"/>
              <a:t>의사 결정 트리</a:t>
            </a:r>
            <a:endParaRPr lang="en-US" altLang="ko-KR" dirty="0"/>
          </a:p>
          <a:p>
            <a:r>
              <a:rPr lang="ko-KR" altLang="en-US" dirty="0" err="1"/>
              <a:t>배깅</a:t>
            </a:r>
            <a:endParaRPr lang="en-US" altLang="ko-KR" dirty="0"/>
          </a:p>
          <a:p>
            <a:r>
              <a:rPr lang="ko-KR" altLang="en-US" dirty="0" err="1"/>
              <a:t>부스팅</a:t>
            </a:r>
            <a:r>
              <a:rPr lang="ko-KR" altLang="en-US" dirty="0"/>
              <a:t> </a:t>
            </a:r>
            <a:r>
              <a:rPr lang="en-US" altLang="ko-KR" dirty="0"/>
              <a:t>….</a:t>
            </a:r>
            <a:endParaRPr lang="ko-KR" altLang="en-US" dirty="0"/>
          </a:p>
        </p:txBody>
      </p:sp>
      <p:sp>
        <p:nvSpPr>
          <p:cNvPr id="4" name="TextBox 3">
            <a:extLst>
              <a:ext uri="{FF2B5EF4-FFF2-40B4-BE49-F238E27FC236}">
                <a16:creationId xmlns:a16="http://schemas.microsoft.com/office/drawing/2014/main" id="{8037FDB6-A833-4E49-8652-CC28AE419A9C}"/>
              </a:ext>
            </a:extLst>
          </p:cNvPr>
          <p:cNvSpPr txBox="1"/>
          <p:nvPr/>
        </p:nvSpPr>
        <p:spPr>
          <a:xfrm>
            <a:off x="6236369" y="3350795"/>
            <a:ext cx="1822785" cy="923330"/>
          </a:xfrm>
          <a:prstGeom prst="rect">
            <a:avLst/>
          </a:prstGeom>
          <a:noFill/>
        </p:spPr>
        <p:txBody>
          <a:bodyPr wrap="square" rtlCol="0">
            <a:spAutoFit/>
          </a:bodyPr>
          <a:lstStyle/>
          <a:p>
            <a:r>
              <a:rPr lang="en-US" altLang="ko-KR" dirty="0"/>
              <a:t>K-mean</a:t>
            </a:r>
          </a:p>
          <a:p>
            <a:r>
              <a:rPr lang="en-US" altLang="ko-KR" dirty="0"/>
              <a:t>PCA</a:t>
            </a:r>
          </a:p>
          <a:p>
            <a:r>
              <a:rPr lang="en-US" altLang="ko-KR" dirty="0"/>
              <a:t>…</a:t>
            </a:r>
            <a:endParaRPr lang="ko-KR" altLang="en-US" dirty="0"/>
          </a:p>
        </p:txBody>
      </p:sp>
      <p:sp>
        <p:nvSpPr>
          <p:cNvPr id="6" name="사각형: 잘린 대각선 방향 모서리 5">
            <a:extLst>
              <a:ext uri="{FF2B5EF4-FFF2-40B4-BE49-F238E27FC236}">
                <a16:creationId xmlns:a16="http://schemas.microsoft.com/office/drawing/2014/main" id="{1D948BF8-A5E6-4FC8-B93E-DF8B6C6D7912}"/>
              </a:ext>
            </a:extLst>
          </p:cNvPr>
          <p:cNvSpPr/>
          <p:nvPr/>
        </p:nvSpPr>
        <p:spPr>
          <a:xfrm>
            <a:off x="2695073" y="2737184"/>
            <a:ext cx="2304047" cy="457200"/>
          </a:xfrm>
          <a:prstGeom prst="snip2DiagRect">
            <a:avLst/>
          </a:prstGeom>
          <a:solidFill>
            <a:schemeClr val="accent4">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dirty="0">
                <a:solidFill>
                  <a:schemeClr val="tx1"/>
                </a:solidFill>
              </a:rPr>
              <a:t>지도학습</a:t>
            </a:r>
          </a:p>
        </p:txBody>
      </p:sp>
      <p:sp>
        <p:nvSpPr>
          <p:cNvPr id="7" name="사각형: 잘린 대각선 방향 모서리 6">
            <a:extLst>
              <a:ext uri="{FF2B5EF4-FFF2-40B4-BE49-F238E27FC236}">
                <a16:creationId xmlns:a16="http://schemas.microsoft.com/office/drawing/2014/main" id="{BB4667D9-DA50-42EB-8168-817445DBE3CF}"/>
              </a:ext>
            </a:extLst>
          </p:cNvPr>
          <p:cNvSpPr/>
          <p:nvPr/>
        </p:nvSpPr>
        <p:spPr>
          <a:xfrm>
            <a:off x="5855368" y="2737184"/>
            <a:ext cx="2304047" cy="457200"/>
          </a:xfrm>
          <a:prstGeom prst="snip2DiagRect">
            <a:avLst/>
          </a:prstGeom>
          <a:solidFill>
            <a:schemeClr val="accent4">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dirty="0">
                <a:solidFill>
                  <a:schemeClr val="tx1"/>
                </a:solidFill>
              </a:rPr>
              <a:t>비지도학습</a:t>
            </a:r>
          </a:p>
        </p:txBody>
      </p:sp>
    </p:spTree>
    <p:extLst>
      <p:ext uri="{BB962C8B-B14F-4D97-AF65-F5344CB8AC3E}">
        <p14:creationId xmlns:p14="http://schemas.microsoft.com/office/powerpoint/2010/main" val="767373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B4FBC31-A49C-413B-BDC0-9F81378E1F38}"/>
              </a:ext>
            </a:extLst>
          </p:cNvPr>
          <p:cNvSpPr>
            <a:spLocks noGrp="1"/>
          </p:cNvSpPr>
          <p:nvPr>
            <p:ph type="body" sz="quarter" idx="10"/>
          </p:nvPr>
        </p:nvSpPr>
        <p:spPr/>
        <p:txBody>
          <a:bodyPr/>
          <a:lstStyle/>
          <a:p>
            <a:r>
              <a:rPr lang="ko-KR" altLang="en-US" dirty="0"/>
              <a:t>학습 알고리즘 </a:t>
            </a:r>
            <a:r>
              <a:rPr lang="en-US" altLang="ko-KR" dirty="0"/>
              <a:t>–</a:t>
            </a:r>
            <a:r>
              <a:rPr lang="ko-KR" altLang="en-US" dirty="0"/>
              <a:t>경사 </a:t>
            </a:r>
            <a:r>
              <a:rPr lang="ko-KR" altLang="en-US" dirty="0" err="1"/>
              <a:t>하강법</a:t>
            </a:r>
            <a:r>
              <a:rPr lang="ko-KR" altLang="en-US" dirty="0"/>
              <a:t> </a:t>
            </a:r>
          </a:p>
        </p:txBody>
      </p:sp>
      <p:sp>
        <p:nvSpPr>
          <p:cNvPr id="4" name="TextBox 3">
            <a:extLst>
              <a:ext uri="{FF2B5EF4-FFF2-40B4-BE49-F238E27FC236}">
                <a16:creationId xmlns:a16="http://schemas.microsoft.com/office/drawing/2014/main" id="{EBF0AC47-A816-4213-852F-AA79E0A34F1C}"/>
              </a:ext>
            </a:extLst>
          </p:cNvPr>
          <p:cNvSpPr txBox="1"/>
          <p:nvPr/>
        </p:nvSpPr>
        <p:spPr>
          <a:xfrm>
            <a:off x="1109913" y="1684421"/>
            <a:ext cx="9038723" cy="923330"/>
          </a:xfrm>
          <a:prstGeom prst="rect">
            <a:avLst/>
          </a:prstGeom>
          <a:noFill/>
        </p:spPr>
        <p:txBody>
          <a:bodyPr wrap="square" rtlCol="0">
            <a:spAutoFit/>
          </a:bodyPr>
          <a:lstStyle/>
          <a:p>
            <a:r>
              <a:rPr lang="ko-KR" altLang="en-US" dirty="0"/>
              <a:t>모델 함수의 파라미터를 최적화 시키고자 할 때</a:t>
            </a:r>
            <a:endParaRPr lang="en-US" altLang="ko-KR" dirty="0"/>
          </a:p>
          <a:p>
            <a:r>
              <a:rPr lang="ko-KR" altLang="en-US" dirty="0"/>
              <a:t>목적함수를 두고 목적 함수가 최소화 되는 방향으로 모델 함수의 파라미터를 수정</a:t>
            </a:r>
            <a:endParaRPr lang="en-US" altLang="ko-KR" dirty="0"/>
          </a:p>
          <a:p>
            <a:endParaRPr lang="ko-KR"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64DE66-25BB-4C60-B642-E4121BE54F52}"/>
                  </a:ext>
                </a:extLst>
              </p:cNvPr>
              <p:cNvSpPr txBox="1"/>
              <p:nvPr/>
            </p:nvSpPr>
            <p:spPr>
              <a:xfrm>
                <a:off x="1290387" y="3540292"/>
                <a:ext cx="19189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𝑥</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 − </m:t>
                      </m:r>
                      <m:r>
                        <a:rPr lang="ko-KR" altLang="en-US" b="0" i="1" smtClean="0">
                          <a:latin typeface="Cambria Math" panose="02040503050406030204" pitchFamily="18" charset="0"/>
                        </a:rPr>
                        <m:t>𝜖</m:t>
                      </m:r>
                      <m:sSub>
                        <m:sSubPr>
                          <m:ctrlPr>
                            <a:rPr lang="en-US" altLang="ko-KR" b="0" i="1" smtClean="0">
                              <a:latin typeface="Cambria Math" panose="02040503050406030204" pitchFamily="18" charset="0"/>
                            </a:rPr>
                          </m:ctrlPr>
                        </m:sSubPr>
                        <m:e>
                          <m:r>
                            <m:rPr>
                              <m:sty m:val="p"/>
                            </m:rPr>
                            <a:rPr lang="en-US" altLang="ko-KR" b="0" i="1" smtClean="0">
                              <a:latin typeface="Cambria Math" panose="02040503050406030204" pitchFamily="18" charset="0"/>
                              <a:ea typeface="Cambria Math" panose="02040503050406030204" pitchFamily="18" charset="0"/>
                            </a:rPr>
                            <m:t>∇</m:t>
                          </m:r>
                        </m:e>
                        <m:sub>
                          <m:r>
                            <a:rPr lang="en-US" altLang="ko-KR" b="0" i="1" smtClean="0">
                              <a:latin typeface="Cambria Math" panose="02040503050406030204" pitchFamily="18" charset="0"/>
                            </a:rPr>
                            <m:t>𝑥</m:t>
                          </m:r>
                        </m:sub>
                      </m:sSub>
                      <m:r>
                        <a:rPr lang="en-US" altLang="ko-KR" b="0" i="1" smtClean="0">
                          <a:latin typeface="Cambria Math" panose="02040503050406030204" pitchFamily="18" charset="0"/>
                        </a:rPr>
                        <m:t>𝑓</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oMath>
                  </m:oMathPara>
                </a14:m>
                <a:endParaRPr lang="ko-KR" altLang="en-US" dirty="0"/>
              </a:p>
            </p:txBody>
          </p:sp>
        </mc:Choice>
        <mc:Fallback xmlns="">
          <p:sp>
            <p:nvSpPr>
              <p:cNvPr id="5" name="TextBox 4">
                <a:extLst>
                  <a:ext uri="{FF2B5EF4-FFF2-40B4-BE49-F238E27FC236}">
                    <a16:creationId xmlns:a16="http://schemas.microsoft.com/office/drawing/2014/main" id="{2064DE66-25BB-4C60-B642-E4121BE54F52}"/>
                  </a:ext>
                </a:extLst>
              </p:cNvPr>
              <p:cNvSpPr txBox="1">
                <a:spLocks noRot="1" noChangeAspect="1" noMove="1" noResize="1" noEditPoints="1" noAdjustHandles="1" noChangeArrowheads="1" noChangeShapeType="1" noTextEdit="1"/>
              </p:cNvSpPr>
              <p:nvPr/>
            </p:nvSpPr>
            <p:spPr>
              <a:xfrm>
                <a:off x="1290387" y="3540292"/>
                <a:ext cx="1918923" cy="276999"/>
              </a:xfrm>
              <a:prstGeom prst="rect">
                <a:avLst/>
              </a:prstGeom>
              <a:blipFill>
                <a:blip r:embed="rId2"/>
                <a:stretch>
                  <a:fillRect l="-637" r="-3503" b="-4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E0C75B-590A-489C-9EA1-9E4236012246}"/>
                  </a:ext>
                </a:extLst>
              </p:cNvPr>
              <p:cNvSpPr txBox="1"/>
              <p:nvPr/>
            </p:nvSpPr>
            <p:spPr>
              <a:xfrm>
                <a:off x="1276761" y="3040709"/>
                <a:ext cx="973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𝑓</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oMath>
                  </m:oMathPara>
                </a14:m>
                <a:endParaRPr lang="ko-KR" altLang="en-US" dirty="0"/>
              </a:p>
            </p:txBody>
          </p:sp>
        </mc:Choice>
        <mc:Fallback xmlns="">
          <p:sp>
            <p:nvSpPr>
              <p:cNvPr id="6" name="TextBox 5">
                <a:extLst>
                  <a:ext uri="{FF2B5EF4-FFF2-40B4-BE49-F238E27FC236}">
                    <a16:creationId xmlns:a16="http://schemas.microsoft.com/office/drawing/2014/main" id="{F2E0C75B-590A-489C-9EA1-9E4236012246}"/>
                  </a:ext>
                </a:extLst>
              </p:cNvPr>
              <p:cNvSpPr txBox="1">
                <a:spLocks noRot="1" noChangeAspect="1" noMove="1" noResize="1" noEditPoints="1" noAdjustHandles="1" noChangeArrowheads="1" noChangeShapeType="1" noTextEdit="1"/>
              </p:cNvSpPr>
              <p:nvPr/>
            </p:nvSpPr>
            <p:spPr>
              <a:xfrm>
                <a:off x="1276761" y="3040709"/>
                <a:ext cx="973087" cy="276999"/>
              </a:xfrm>
              <a:prstGeom prst="rect">
                <a:avLst/>
              </a:prstGeom>
              <a:blipFill>
                <a:blip r:embed="rId3"/>
                <a:stretch>
                  <a:fillRect l="-4375" r="-6250" b="-40000"/>
                </a:stretch>
              </a:blipFill>
            </p:spPr>
            <p:txBody>
              <a:bodyPr/>
              <a:lstStyle/>
              <a:p>
                <a:r>
                  <a:rPr lang="ko-KR" altLang="en-US">
                    <a:noFill/>
                  </a:rPr>
                  <a:t> </a:t>
                </a:r>
              </a:p>
            </p:txBody>
          </p:sp>
        </mc:Fallback>
      </mc:AlternateContent>
      <p:pic>
        <p:nvPicPr>
          <p:cNvPr id="5122" name="Picture 2" descr="https://blog.paperspace.com/content/images/2018/05/convex_cost_function.png">
            <a:extLst>
              <a:ext uri="{FF2B5EF4-FFF2-40B4-BE49-F238E27FC236}">
                <a16:creationId xmlns:a16="http://schemas.microsoft.com/office/drawing/2014/main" id="{9AA951F7-24C6-4454-A3D6-FDD981A7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036" y="2607751"/>
            <a:ext cx="5562600" cy="31813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139DF23-DB40-4177-8045-F9760FC02C5B}"/>
              </a:ext>
            </a:extLst>
          </p:cNvPr>
          <p:cNvSpPr txBox="1"/>
          <p:nvPr/>
        </p:nvSpPr>
        <p:spPr>
          <a:xfrm>
            <a:off x="9296895" y="4804247"/>
            <a:ext cx="1399679" cy="369332"/>
          </a:xfrm>
          <a:prstGeom prst="rect">
            <a:avLst/>
          </a:prstGeom>
          <a:noFill/>
        </p:spPr>
        <p:txBody>
          <a:bodyPr wrap="none" rtlCol="0">
            <a:spAutoFit/>
          </a:bodyPr>
          <a:lstStyle/>
          <a:p>
            <a:r>
              <a:rPr lang="en-US" altLang="ko-KR" dirty="0"/>
              <a:t>Input</a:t>
            </a:r>
            <a:r>
              <a:rPr lang="ko-KR" altLang="en-US" dirty="0"/>
              <a:t> </a:t>
            </a:r>
            <a:r>
              <a:rPr lang="en-US" altLang="ko-KR" dirty="0"/>
              <a:t>space</a:t>
            </a:r>
            <a:endParaRPr lang="ko-KR" altLang="en-US" dirty="0"/>
          </a:p>
        </p:txBody>
      </p:sp>
      <p:sp>
        <p:nvSpPr>
          <p:cNvPr id="16" name="TextBox 15">
            <a:extLst>
              <a:ext uri="{FF2B5EF4-FFF2-40B4-BE49-F238E27FC236}">
                <a16:creationId xmlns:a16="http://schemas.microsoft.com/office/drawing/2014/main" id="{28017823-E914-4902-8E20-D691FAF4A82F}"/>
              </a:ext>
            </a:extLst>
          </p:cNvPr>
          <p:cNvSpPr txBox="1"/>
          <p:nvPr/>
        </p:nvSpPr>
        <p:spPr>
          <a:xfrm>
            <a:off x="4305795" y="4051772"/>
            <a:ext cx="1689886" cy="646331"/>
          </a:xfrm>
          <a:prstGeom prst="rect">
            <a:avLst/>
          </a:prstGeom>
          <a:noFill/>
        </p:spPr>
        <p:txBody>
          <a:bodyPr wrap="none" rtlCol="0">
            <a:spAutoFit/>
          </a:bodyPr>
          <a:lstStyle/>
          <a:p>
            <a:pPr algn="ctr"/>
            <a:r>
              <a:rPr lang="en-US" altLang="ko-KR" dirty="0"/>
              <a:t>Loss</a:t>
            </a:r>
          </a:p>
          <a:p>
            <a:pPr algn="ctr"/>
            <a:r>
              <a:rPr lang="en-US" altLang="ko-KR" dirty="0"/>
              <a:t>(cost function)</a:t>
            </a:r>
            <a:endParaRPr lang="ko-KR" altLang="en-US" dirty="0"/>
          </a:p>
        </p:txBody>
      </p:sp>
      <p:cxnSp>
        <p:nvCxnSpPr>
          <p:cNvPr id="9" name="직선 화살표 연결선 8">
            <a:extLst>
              <a:ext uri="{FF2B5EF4-FFF2-40B4-BE49-F238E27FC236}">
                <a16:creationId xmlns:a16="http://schemas.microsoft.com/office/drawing/2014/main" id="{FF3393A3-3E6C-4887-90E2-119E33CBFFE5}"/>
              </a:ext>
            </a:extLst>
          </p:cNvPr>
          <p:cNvCxnSpPr>
            <a:cxnSpLocks/>
          </p:cNvCxnSpPr>
          <p:nvPr/>
        </p:nvCxnSpPr>
        <p:spPr>
          <a:xfrm flipH="1">
            <a:off x="7648575" y="4198426"/>
            <a:ext cx="299758" cy="2687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8EFC0934-7DD3-4166-8699-DB38F5FF1CA2}"/>
              </a:ext>
            </a:extLst>
          </p:cNvPr>
          <p:cNvCxnSpPr>
            <a:cxnSpLocks/>
          </p:cNvCxnSpPr>
          <p:nvPr/>
        </p:nvCxnSpPr>
        <p:spPr>
          <a:xfrm>
            <a:off x="7800975" y="3817290"/>
            <a:ext cx="147358" cy="3811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36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0E72503-FE35-4F27-85CA-E7AF2414C87C}"/>
              </a:ext>
            </a:extLst>
          </p:cNvPr>
          <p:cNvSpPr>
            <a:spLocks noGrp="1"/>
          </p:cNvSpPr>
          <p:nvPr>
            <p:ph type="body" sz="quarter" idx="10"/>
          </p:nvPr>
        </p:nvSpPr>
        <p:spPr/>
        <p:txBody>
          <a:bodyPr/>
          <a:lstStyle/>
          <a:p>
            <a:r>
              <a:rPr lang="ko-KR" altLang="en-US" dirty="0"/>
              <a:t>학습 알고리즘 </a:t>
            </a:r>
            <a:r>
              <a:rPr lang="en-US" altLang="ko-KR" dirty="0"/>
              <a:t>– </a:t>
            </a:r>
            <a:r>
              <a:rPr lang="ko-KR" altLang="en-US" dirty="0"/>
              <a:t>확률적 </a:t>
            </a:r>
            <a:r>
              <a:rPr lang="ko-KR" altLang="en-US" dirty="0" err="1"/>
              <a:t>경사하강법</a:t>
            </a:r>
            <a:endParaRPr lang="ko-KR" altLang="en-US" dirty="0"/>
          </a:p>
        </p:txBody>
      </p:sp>
      <p:sp>
        <p:nvSpPr>
          <p:cNvPr id="3" name="TextBox 2">
            <a:extLst>
              <a:ext uri="{FF2B5EF4-FFF2-40B4-BE49-F238E27FC236}">
                <a16:creationId xmlns:a16="http://schemas.microsoft.com/office/drawing/2014/main" id="{5D05A108-1ABE-49B8-861B-A06FE66F0BCA}"/>
              </a:ext>
            </a:extLst>
          </p:cNvPr>
          <p:cNvSpPr txBox="1"/>
          <p:nvPr/>
        </p:nvSpPr>
        <p:spPr>
          <a:xfrm>
            <a:off x="1155032" y="1630279"/>
            <a:ext cx="7309184" cy="1754326"/>
          </a:xfrm>
          <a:prstGeom prst="rect">
            <a:avLst/>
          </a:prstGeom>
          <a:noFill/>
        </p:spPr>
        <p:txBody>
          <a:bodyPr wrap="square" rtlCol="0">
            <a:spAutoFit/>
          </a:bodyPr>
          <a:lstStyle/>
          <a:p>
            <a:r>
              <a:rPr lang="ko-KR" altLang="en-US" dirty="0"/>
              <a:t>대부분 </a:t>
            </a:r>
            <a:r>
              <a:rPr lang="ko-KR" altLang="en-US" dirty="0" err="1"/>
              <a:t>딥러닝에서</a:t>
            </a:r>
            <a:r>
              <a:rPr lang="ko-KR" altLang="en-US" dirty="0"/>
              <a:t> 사용하는 방식</a:t>
            </a:r>
            <a:endParaRPr lang="en-US" altLang="ko-KR" dirty="0"/>
          </a:p>
          <a:p>
            <a:endParaRPr lang="en-US" altLang="ko-KR" dirty="0"/>
          </a:p>
          <a:p>
            <a:r>
              <a:rPr lang="ko-KR" altLang="en-US" dirty="0"/>
              <a:t>데이터셋이 매우 커질 경우 이것을 모두 계산하는 것은 컴퓨팅 자원이 너무 많이 소모됨</a:t>
            </a:r>
            <a:endParaRPr lang="en-US" altLang="ko-KR" dirty="0"/>
          </a:p>
          <a:p>
            <a:endParaRPr lang="en-US" altLang="ko-KR" dirty="0"/>
          </a:p>
          <a:p>
            <a:r>
              <a:rPr lang="ko-KR" altLang="en-US" dirty="0"/>
              <a:t>정해진 크기의 미니배치를 이용해 기울기를 추정</a:t>
            </a:r>
          </a:p>
        </p:txBody>
      </p:sp>
    </p:spTree>
    <p:extLst>
      <p:ext uri="{BB962C8B-B14F-4D97-AF65-F5344CB8AC3E}">
        <p14:creationId xmlns:p14="http://schemas.microsoft.com/office/powerpoint/2010/main" val="1772406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p:txBody>
          <a:bodyPr/>
          <a:lstStyle/>
          <a:p>
            <a:r>
              <a:rPr lang="en-US" altLang="ko-KR" dirty="0"/>
              <a:t>Recommendation</a:t>
            </a:r>
            <a:endParaRPr lang="ko-KR" altLang="en-US" dirty="0"/>
          </a:p>
        </p:txBody>
      </p:sp>
      <p:sp>
        <p:nvSpPr>
          <p:cNvPr id="3" name="TextBox 2">
            <a:extLst>
              <a:ext uri="{FF2B5EF4-FFF2-40B4-BE49-F238E27FC236}">
                <a16:creationId xmlns:a16="http://schemas.microsoft.com/office/drawing/2014/main" id="{478487A7-341A-4EA1-BC99-A4039C128DD7}"/>
              </a:ext>
            </a:extLst>
          </p:cNvPr>
          <p:cNvSpPr txBox="1"/>
          <p:nvPr/>
        </p:nvSpPr>
        <p:spPr>
          <a:xfrm>
            <a:off x="1122690" y="1282976"/>
            <a:ext cx="9894770" cy="920508"/>
          </a:xfrm>
          <a:prstGeom prst="rect">
            <a:avLst/>
          </a:prstGeom>
          <a:noFill/>
        </p:spPr>
        <p:txBody>
          <a:bodyPr wrap="square" rtlCol="0">
            <a:spAutoFit/>
          </a:bodyPr>
          <a:lstStyle/>
          <a:p>
            <a:pPr>
              <a:lnSpc>
                <a:spcPct val="200000"/>
              </a:lnSpc>
            </a:pPr>
            <a:endParaRPr lang="en-US" altLang="ko-KR" sz="3200" dirty="0"/>
          </a:p>
        </p:txBody>
      </p:sp>
      <p:sp>
        <p:nvSpPr>
          <p:cNvPr id="4" name="TextBox 3">
            <a:extLst>
              <a:ext uri="{FF2B5EF4-FFF2-40B4-BE49-F238E27FC236}">
                <a16:creationId xmlns:a16="http://schemas.microsoft.com/office/drawing/2014/main" id="{9A79485C-307A-4AD0-AF55-4C1D629AB337}"/>
              </a:ext>
            </a:extLst>
          </p:cNvPr>
          <p:cNvSpPr txBox="1"/>
          <p:nvPr/>
        </p:nvSpPr>
        <p:spPr>
          <a:xfrm>
            <a:off x="1155032" y="1630279"/>
            <a:ext cx="9740856" cy="2308324"/>
          </a:xfrm>
          <a:prstGeom prst="rect">
            <a:avLst/>
          </a:prstGeom>
          <a:noFill/>
        </p:spPr>
        <p:txBody>
          <a:bodyPr wrap="square" rtlCol="0">
            <a:spAutoFit/>
          </a:bodyPr>
          <a:lstStyle/>
          <a:p>
            <a:r>
              <a:rPr lang="en-US" altLang="ko-KR" dirty="0"/>
              <a:t>(ML) Mathematics for machine learning (Marc Peter </a:t>
            </a:r>
            <a:r>
              <a:rPr lang="en-US" altLang="ko-KR" dirty="0" err="1"/>
              <a:t>Deisenroth</a:t>
            </a:r>
            <a:r>
              <a:rPr lang="en-US" altLang="ko-KR" dirty="0"/>
              <a:t>)</a:t>
            </a:r>
          </a:p>
          <a:p>
            <a:r>
              <a:rPr lang="en-US" altLang="ko-KR" dirty="0"/>
              <a:t>	- (ML) Machine Learning :  A Probabilistic Perspective (Kevin P. Murphy)</a:t>
            </a:r>
          </a:p>
          <a:p>
            <a:endParaRPr lang="en-US" altLang="ko-KR" dirty="0"/>
          </a:p>
          <a:p>
            <a:r>
              <a:rPr lang="en-US" altLang="ko-KR" dirty="0"/>
              <a:t>(ML) Pattern Recognition and Machine Learning (Bishop)</a:t>
            </a:r>
          </a:p>
          <a:p>
            <a:endParaRPr lang="en-US" altLang="ko-KR" dirty="0"/>
          </a:p>
          <a:p>
            <a:r>
              <a:rPr lang="en-US" altLang="ko-KR" dirty="0"/>
              <a:t>(DL) Dive into Deep Learning</a:t>
            </a:r>
          </a:p>
          <a:p>
            <a:endParaRPr lang="en-US" altLang="ko-KR" dirty="0"/>
          </a:p>
          <a:p>
            <a:r>
              <a:rPr lang="en-US" altLang="ko-KR" dirty="0"/>
              <a:t>(DL) Deep Learning (Ian Goodfellow)</a:t>
            </a:r>
          </a:p>
        </p:txBody>
      </p:sp>
    </p:spTree>
    <p:extLst>
      <p:ext uri="{BB962C8B-B14F-4D97-AF65-F5344CB8AC3E}">
        <p14:creationId xmlns:p14="http://schemas.microsoft.com/office/powerpoint/2010/main" val="348328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p:txBody>
          <a:bodyPr/>
          <a:lstStyle/>
          <a:p>
            <a:r>
              <a:rPr lang="ko-KR" altLang="en-US" dirty="0"/>
              <a:t>목차</a:t>
            </a:r>
          </a:p>
        </p:txBody>
      </p:sp>
      <p:sp>
        <p:nvSpPr>
          <p:cNvPr id="3" name="TextBox 2">
            <a:extLst>
              <a:ext uri="{FF2B5EF4-FFF2-40B4-BE49-F238E27FC236}">
                <a16:creationId xmlns:a16="http://schemas.microsoft.com/office/drawing/2014/main" id="{478487A7-341A-4EA1-BC99-A4039C128DD7}"/>
              </a:ext>
            </a:extLst>
          </p:cNvPr>
          <p:cNvSpPr txBox="1"/>
          <p:nvPr/>
        </p:nvSpPr>
        <p:spPr>
          <a:xfrm>
            <a:off x="1122690" y="1282976"/>
            <a:ext cx="9894770" cy="4860048"/>
          </a:xfrm>
          <a:prstGeom prst="rect">
            <a:avLst/>
          </a:prstGeom>
          <a:noFill/>
        </p:spPr>
        <p:txBody>
          <a:bodyPr wrap="square" rtlCol="0">
            <a:spAutoFit/>
          </a:bodyPr>
          <a:lstStyle/>
          <a:p>
            <a:pPr>
              <a:lnSpc>
                <a:spcPct val="200000"/>
              </a:lnSpc>
            </a:pPr>
            <a:r>
              <a:rPr lang="en-US" altLang="ko-KR" sz="3200" dirty="0"/>
              <a:t>1. </a:t>
            </a:r>
            <a:r>
              <a:rPr lang="ko-KR" altLang="en-US" sz="3200" dirty="0"/>
              <a:t>인공지능 개념</a:t>
            </a:r>
            <a:endParaRPr lang="en-US" altLang="ko-KR" sz="3200" dirty="0"/>
          </a:p>
          <a:p>
            <a:pPr>
              <a:lnSpc>
                <a:spcPct val="200000"/>
              </a:lnSpc>
            </a:pPr>
            <a:r>
              <a:rPr lang="en-US" altLang="ko-KR" sz="3200" dirty="0"/>
              <a:t>2. Machine Learning</a:t>
            </a:r>
            <a:r>
              <a:rPr lang="ko-KR" altLang="en-US" sz="3200" dirty="0"/>
              <a:t> </a:t>
            </a:r>
            <a:r>
              <a:rPr lang="en-US" altLang="ko-KR" sz="3200" dirty="0"/>
              <a:t>Task</a:t>
            </a:r>
          </a:p>
          <a:p>
            <a:pPr>
              <a:lnSpc>
                <a:spcPct val="200000"/>
              </a:lnSpc>
            </a:pPr>
            <a:r>
              <a:rPr lang="en-US" altLang="ko-KR" sz="3200" dirty="0"/>
              <a:t>3. Model Capacity(</a:t>
            </a:r>
            <a:r>
              <a:rPr lang="ko-KR" altLang="en-US" sz="3200" dirty="0"/>
              <a:t>수용력</a:t>
            </a:r>
            <a:r>
              <a:rPr lang="en-US" altLang="ko-KR" sz="3200" dirty="0"/>
              <a:t>)</a:t>
            </a:r>
          </a:p>
          <a:p>
            <a:pPr>
              <a:lnSpc>
                <a:spcPct val="200000"/>
              </a:lnSpc>
            </a:pPr>
            <a:r>
              <a:rPr lang="en-US" altLang="ko-KR" sz="3200" dirty="0"/>
              <a:t>4. </a:t>
            </a:r>
            <a:r>
              <a:rPr lang="ko-KR" altLang="en-US" sz="3200" dirty="0"/>
              <a:t>추정</a:t>
            </a:r>
            <a:endParaRPr lang="en-US" altLang="ko-KR" sz="3200" dirty="0"/>
          </a:p>
          <a:p>
            <a:pPr>
              <a:lnSpc>
                <a:spcPct val="200000"/>
              </a:lnSpc>
            </a:pPr>
            <a:r>
              <a:rPr lang="en-US" altLang="ko-KR" sz="3200" dirty="0"/>
              <a:t>5. </a:t>
            </a:r>
            <a:r>
              <a:rPr lang="ko-KR" altLang="en-US" sz="3200" dirty="0"/>
              <a:t>학습 알고리즘</a:t>
            </a:r>
            <a:endParaRPr lang="en-US" altLang="ko-KR" sz="3200" dirty="0"/>
          </a:p>
        </p:txBody>
      </p:sp>
    </p:spTree>
    <p:extLst>
      <p:ext uri="{BB962C8B-B14F-4D97-AF65-F5344CB8AC3E}">
        <p14:creationId xmlns:p14="http://schemas.microsoft.com/office/powerpoint/2010/main" val="207931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0D3D95-FFEB-4A31-B244-6B038367EC3B}"/>
              </a:ext>
            </a:extLst>
          </p:cNvPr>
          <p:cNvSpPr>
            <a:spLocks noGrp="1"/>
          </p:cNvSpPr>
          <p:nvPr>
            <p:ph type="body" sz="quarter" idx="10"/>
          </p:nvPr>
        </p:nvSpPr>
        <p:spPr/>
        <p:txBody>
          <a:bodyPr/>
          <a:lstStyle/>
          <a:p>
            <a:r>
              <a:rPr lang="ko-KR" altLang="en-US" dirty="0"/>
              <a:t>인공지능 개념</a:t>
            </a:r>
          </a:p>
        </p:txBody>
      </p:sp>
      <p:sp>
        <p:nvSpPr>
          <p:cNvPr id="3" name="타원 2">
            <a:extLst>
              <a:ext uri="{FF2B5EF4-FFF2-40B4-BE49-F238E27FC236}">
                <a16:creationId xmlns:a16="http://schemas.microsoft.com/office/drawing/2014/main" id="{EA6E8C02-EBD3-480E-8C69-00BDC7E69DB3}"/>
              </a:ext>
            </a:extLst>
          </p:cNvPr>
          <p:cNvSpPr/>
          <p:nvPr/>
        </p:nvSpPr>
        <p:spPr>
          <a:xfrm>
            <a:off x="887950" y="1485106"/>
            <a:ext cx="9654139" cy="4631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1AB80843-6EBA-44E0-A1F9-F4F9F5D969BF}"/>
              </a:ext>
            </a:extLst>
          </p:cNvPr>
          <p:cNvSpPr/>
          <p:nvPr/>
        </p:nvSpPr>
        <p:spPr>
          <a:xfrm>
            <a:off x="1319484" y="1866105"/>
            <a:ext cx="7295128" cy="3869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75F4F28C-3534-40B3-B8C0-00C53A5C787E}"/>
              </a:ext>
            </a:extLst>
          </p:cNvPr>
          <p:cNvSpPr/>
          <p:nvPr/>
        </p:nvSpPr>
        <p:spPr>
          <a:xfrm>
            <a:off x="1842416" y="2290813"/>
            <a:ext cx="4866392" cy="31562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3DE3A4B5-94CB-4D8C-8073-78E3A54DFD45}"/>
              </a:ext>
            </a:extLst>
          </p:cNvPr>
          <p:cNvSpPr txBox="1"/>
          <p:nvPr/>
        </p:nvSpPr>
        <p:spPr>
          <a:xfrm>
            <a:off x="8796280" y="3477126"/>
            <a:ext cx="1542468" cy="369332"/>
          </a:xfrm>
          <a:prstGeom prst="rect">
            <a:avLst/>
          </a:prstGeom>
          <a:noFill/>
        </p:spPr>
        <p:txBody>
          <a:bodyPr wrap="square" rtlCol="0">
            <a:spAutoFit/>
          </a:bodyPr>
          <a:lstStyle/>
          <a:p>
            <a:r>
              <a:rPr lang="ko-KR" altLang="en-US" dirty="0"/>
              <a:t>인공지능</a:t>
            </a:r>
          </a:p>
        </p:txBody>
      </p:sp>
      <p:sp>
        <p:nvSpPr>
          <p:cNvPr id="7" name="TextBox 6">
            <a:extLst>
              <a:ext uri="{FF2B5EF4-FFF2-40B4-BE49-F238E27FC236}">
                <a16:creationId xmlns:a16="http://schemas.microsoft.com/office/drawing/2014/main" id="{713C79F3-C89D-44F9-BFAE-99B11479E75E}"/>
              </a:ext>
            </a:extLst>
          </p:cNvPr>
          <p:cNvSpPr txBox="1"/>
          <p:nvPr/>
        </p:nvSpPr>
        <p:spPr>
          <a:xfrm>
            <a:off x="6901312" y="3499622"/>
            <a:ext cx="1542468" cy="369332"/>
          </a:xfrm>
          <a:prstGeom prst="rect">
            <a:avLst/>
          </a:prstGeom>
          <a:noFill/>
        </p:spPr>
        <p:txBody>
          <a:bodyPr wrap="square" rtlCol="0">
            <a:spAutoFit/>
          </a:bodyPr>
          <a:lstStyle/>
          <a:p>
            <a:r>
              <a:rPr lang="ko-KR" altLang="en-US"/>
              <a:t>머신러닝</a:t>
            </a:r>
            <a:endParaRPr lang="ko-KR" altLang="en-US" dirty="0"/>
          </a:p>
        </p:txBody>
      </p:sp>
      <p:sp>
        <p:nvSpPr>
          <p:cNvPr id="8" name="TextBox 7">
            <a:extLst>
              <a:ext uri="{FF2B5EF4-FFF2-40B4-BE49-F238E27FC236}">
                <a16:creationId xmlns:a16="http://schemas.microsoft.com/office/drawing/2014/main" id="{5529A5E4-43B5-46CB-9759-FD8F1B9ABA80}"/>
              </a:ext>
            </a:extLst>
          </p:cNvPr>
          <p:cNvSpPr txBox="1"/>
          <p:nvPr/>
        </p:nvSpPr>
        <p:spPr>
          <a:xfrm>
            <a:off x="2568340" y="3499622"/>
            <a:ext cx="1542468" cy="369332"/>
          </a:xfrm>
          <a:prstGeom prst="rect">
            <a:avLst/>
          </a:prstGeom>
          <a:noFill/>
        </p:spPr>
        <p:txBody>
          <a:bodyPr wrap="square" rtlCol="0">
            <a:spAutoFit/>
          </a:bodyPr>
          <a:lstStyle/>
          <a:p>
            <a:r>
              <a:rPr lang="ko-KR" altLang="en-US" dirty="0"/>
              <a:t>딥러닝</a:t>
            </a:r>
          </a:p>
        </p:txBody>
      </p:sp>
    </p:spTree>
    <p:extLst>
      <p:ext uri="{BB962C8B-B14F-4D97-AF65-F5344CB8AC3E}">
        <p14:creationId xmlns:p14="http://schemas.microsoft.com/office/powerpoint/2010/main" val="85024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0D3D95-FFEB-4A31-B244-6B038367EC3B}"/>
              </a:ext>
            </a:extLst>
          </p:cNvPr>
          <p:cNvSpPr>
            <a:spLocks noGrp="1"/>
          </p:cNvSpPr>
          <p:nvPr>
            <p:ph type="body" sz="quarter" idx="10"/>
          </p:nvPr>
        </p:nvSpPr>
        <p:spPr/>
        <p:txBody>
          <a:bodyPr/>
          <a:lstStyle/>
          <a:p>
            <a:r>
              <a:rPr lang="ko-KR" altLang="en-US" dirty="0"/>
              <a:t>인공지능 개념</a:t>
            </a:r>
          </a:p>
        </p:txBody>
      </p:sp>
      <p:sp>
        <p:nvSpPr>
          <p:cNvPr id="3" name="타원 2">
            <a:extLst>
              <a:ext uri="{FF2B5EF4-FFF2-40B4-BE49-F238E27FC236}">
                <a16:creationId xmlns:a16="http://schemas.microsoft.com/office/drawing/2014/main" id="{EA6E8C02-EBD3-480E-8C69-00BDC7E69DB3}"/>
              </a:ext>
            </a:extLst>
          </p:cNvPr>
          <p:cNvSpPr/>
          <p:nvPr/>
        </p:nvSpPr>
        <p:spPr>
          <a:xfrm>
            <a:off x="887950" y="1485106"/>
            <a:ext cx="9654139" cy="4631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1AB80843-6EBA-44E0-A1F9-F4F9F5D969BF}"/>
              </a:ext>
            </a:extLst>
          </p:cNvPr>
          <p:cNvSpPr/>
          <p:nvPr/>
        </p:nvSpPr>
        <p:spPr>
          <a:xfrm>
            <a:off x="1319484" y="1866105"/>
            <a:ext cx="7295128" cy="38697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75F4F28C-3534-40B3-B8C0-00C53A5C787E}"/>
              </a:ext>
            </a:extLst>
          </p:cNvPr>
          <p:cNvSpPr/>
          <p:nvPr/>
        </p:nvSpPr>
        <p:spPr>
          <a:xfrm>
            <a:off x="1842416" y="2290813"/>
            <a:ext cx="4866392" cy="3156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3DE3A4B5-94CB-4D8C-8073-78E3A54DFD45}"/>
              </a:ext>
            </a:extLst>
          </p:cNvPr>
          <p:cNvSpPr txBox="1"/>
          <p:nvPr/>
        </p:nvSpPr>
        <p:spPr>
          <a:xfrm>
            <a:off x="8796280" y="3477126"/>
            <a:ext cx="1542468" cy="369332"/>
          </a:xfrm>
          <a:prstGeom prst="rect">
            <a:avLst/>
          </a:prstGeom>
          <a:noFill/>
        </p:spPr>
        <p:txBody>
          <a:bodyPr wrap="square" rtlCol="0">
            <a:spAutoFit/>
          </a:bodyPr>
          <a:lstStyle/>
          <a:p>
            <a:r>
              <a:rPr lang="ko-KR" altLang="en-US" dirty="0"/>
              <a:t>인공지능</a:t>
            </a:r>
          </a:p>
        </p:txBody>
      </p:sp>
      <p:sp>
        <p:nvSpPr>
          <p:cNvPr id="7" name="TextBox 6">
            <a:extLst>
              <a:ext uri="{FF2B5EF4-FFF2-40B4-BE49-F238E27FC236}">
                <a16:creationId xmlns:a16="http://schemas.microsoft.com/office/drawing/2014/main" id="{713C79F3-C89D-44F9-BFAE-99B11479E75E}"/>
              </a:ext>
            </a:extLst>
          </p:cNvPr>
          <p:cNvSpPr txBox="1"/>
          <p:nvPr/>
        </p:nvSpPr>
        <p:spPr>
          <a:xfrm>
            <a:off x="6901312" y="3499622"/>
            <a:ext cx="1542468" cy="369332"/>
          </a:xfrm>
          <a:prstGeom prst="rect">
            <a:avLst/>
          </a:prstGeom>
          <a:noFill/>
        </p:spPr>
        <p:txBody>
          <a:bodyPr wrap="square" rtlCol="0">
            <a:spAutoFit/>
          </a:bodyPr>
          <a:lstStyle/>
          <a:p>
            <a:r>
              <a:rPr lang="ko-KR" altLang="en-US"/>
              <a:t>머신러닝</a:t>
            </a:r>
            <a:endParaRPr lang="ko-KR" altLang="en-US" dirty="0"/>
          </a:p>
        </p:txBody>
      </p:sp>
      <p:sp>
        <p:nvSpPr>
          <p:cNvPr id="8" name="TextBox 7">
            <a:extLst>
              <a:ext uri="{FF2B5EF4-FFF2-40B4-BE49-F238E27FC236}">
                <a16:creationId xmlns:a16="http://schemas.microsoft.com/office/drawing/2014/main" id="{5529A5E4-43B5-46CB-9759-FD8F1B9ABA80}"/>
              </a:ext>
            </a:extLst>
          </p:cNvPr>
          <p:cNvSpPr txBox="1"/>
          <p:nvPr/>
        </p:nvSpPr>
        <p:spPr>
          <a:xfrm>
            <a:off x="2568340" y="3499622"/>
            <a:ext cx="1542468" cy="369332"/>
          </a:xfrm>
          <a:prstGeom prst="rect">
            <a:avLst/>
          </a:prstGeom>
          <a:noFill/>
        </p:spPr>
        <p:txBody>
          <a:bodyPr wrap="square" rtlCol="0">
            <a:spAutoFit/>
          </a:bodyPr>
          <a:lstStyle/>
          <a:p>
            <a:r>
              <a:rPr lang="ko-KR" altLang="en-US" dirty="0">
                <a:solidFill>
                  <a:srgbClr val="FF0000"/>
                </a:solidFill>
              </a:rPr>
              <a:t>딥러닝</a:t>
            </a:r>
          </a:p>
        </p:txBody>
      </p:sp>
    </p:spTree>
    <p:extLst>
      <p:ext uri="{BB962C8B-B14F-4D97-AF65-F5344CB8AC3E}">
        <p14:creationId xmlns:p14="http://schemas.microsoft.com/office/powerpoint/2010/main" val="35704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0D3D95-FFEB-4A31-B244-6B038367EC3B}"/>
              </a:ext>
            </a:extLst>
          </p:cNvPr>
          <p:cNvSpPr>
            <a:spLocks noGrp="1"/>
          </p:cNvSpPr>
          <p:nvPr>
            <p:ph type="body" sz="quarter" idx="10"/>
          </p:nvPr>
        </p:nvSpPr>
        <p:spPr/>
        <p:txBody>
          <a:bodyPr/>
          <a:lstStyle/>
          <a:p>
            <a:r>
              <a:rPr lang="ko-KR" altLang="en-US" dirty="0"/>
              <a:t>인공지능 개념</a:t>
            </a:r>
          </a:p>
        </p:txBody>
      </p:sp>
      <p:sp>
        <p:nvSpPr>
          <p:cNvPr id="9" name="TextBox 8">
            <a:extLst>
              <a:ext uri="{FF2B5EF4-FFF2-40B4-BE49-F238E27FC236}">
                <a16:creationId xmlns:a16="http://schemas.microsoft.com/office/drawing/2014/main" id="{8791C0B9-64A8-4570-8FAC-20513CCA3E77}"/>
              </a:ext>
            </a:extLst>
          </p:cNvPr>
          <p:cNvSpPr txBox="1"/>
          <p:nvPr/>
        </p:nvSpPr>
        <p:spPr>
          <a:xfrm>
            <a:off x="1232033" y="1752002"/>
            <a:ext cx="7632834" cy="1754326"/>
          </a:xfrm>
          <a:prstGeom prst="rect">
            <a:avLst/>
          </a:prstGeom>
          <a:noFill/>
        </p:spPr>
        <p:txBody>
          <a:bodyPr wrap="square" rtlCol="0">
            <a:spAutoFit/>
          </a:bodyPr>
          <a:lstStyle/>
          <a:p>
            <a:r>
              <a:rPr lang="ko-KR" altLang="en-US" dirty="0"/>
              <a:t>인공지능 </a:t>
            </a:r>
            <a:r>
              <a:rPr lang="en-US" altLang="ko-KR" dirty="0"/>
              <a:t>&lt;- </a:t>
            </a:r>
            <a:r>
              <a:rPr lang="ko-KR" altLang="en-US" dirty="0"/>
              <a:t>가장 포괄적 개념</a:t>
            </a:r>
            <a:endParaRPr lang="en-US" altLang="ko-KR" dirty="0"/>
          </a:p>
          <a:p>
            <a:r>
              <a:rPr lang="ko-KR" altLang="en-US" dirty="0"/>
              <a:t>컴퓨터를 통한 학습이나 문제해결 </a:t>
            </a:r>
            <a:endParaRPr lang="en-US" altLang="ko-KR" dirty="0"/>
          </a:p>
          <a:p>
            <a:endParaRPr lang="en-US" altLang="ko-KR" dirty="0"/>
          </a:p>
          <a:p>
            <a:r>
              <a:rPr lang="ko-KR" altLang="en-US" dirty="0"/>
              <a:t>기계학습 </a:t>
            </a:r>
            <a:r>
              <a:rPr lang="en-US" altLang="ko-KR" dirty="0"/>
              <a:t>&lt;- </a:t>
            </a:r>
            <a:r>
              <a:rPr lang="ko-KR" altLang="en-US" dirty="0"/>
              <a:t>데이터를 통한 스로로 학습</a:t>
            </a:r>
            <a:endParaRPr lang="en-US" altLang="ko-KR" dirty="0"/>
          </a:p>
          <a:p>
            <a:endParaRPr lang="en-US" altLang="ko-KR" dirty="0"/>
          </a:p>
          <a:p>
            <a:r>
              <a:rPr lang="ko-KR" altLang="en-US" dirty="0"/>
              <a:t>딥러닝 </a:t>
            </a:r>
            <a:r>
              <a:rPr lang="en-US" altLang="ko-KR" dirty="0"/>
              <a:t>&lt;- </a:t>
            </a:r>
            <a:r>
              <a:rPr lang="ko-KR" altLang="en-US" dirty="0"/>
              <a:t>데이터의 특징을 계층화해 </a:t>
            </a:r>
            <a:r>
              <a:rPr lang="ko-KR" altLang="en-US" b="1" dirty="0"/>
              <a:t>복잡한 특징을 학습</a:t>
            </a:r>
            <a:r>
              <a:rPr lang="ko-KR" altLang="en-US" dirty="0"/>
              <a:t>가능 하도록 함</a:t>
            </a:r>
            <a:r>
              <a:rPr lang="en-US" altLang="ko-KR" dirty="0"/>
              <a:t>.</a:t>
            </a:r>
            <a:endParaRPr lang="ko-KR" altLang="en-US" dirty="0"/>
          </a:p>
        </p:txBody>
      </p:sp>
    </p:spTree>
    <p:extLst>
      <p:ext uri="{BB962C8B-B14F-4D97-AF65-F5344CB8AC3E}">
        <p14:creationId xmlns:p14="http://schemas.microsoft.com/office/powerpoint/2010/main" val="184078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p:txBody>
          <a:bodyPr/>
          <a:lstStyle/>
          <a:p>
            <a:r>
              <a:rPr lang="ko-KR" altLang="en-US" dirty="0"/>
              <a:t>인공지능 개념 </a:t>
            </a:r>
            <a:r>
              <a:rPr lang="en-US" altLang="ko-KR" dirty="0"/>
              <a:t>-</a:t>
            </a:r>
            <a:r>
              <a:rPr lang="ko-KR" altLang="en-US" dirty="0"/>
              <a:t> 학습 기법</a:t>
            </a:r>
          </a:p>
        </p:txBody>
      </p:sp>
      <p:sp>
        <p:nvSpPr>
          <p:cNvPr id="3" name="타원 2">
            <a:extLst>
              <a:ext uri="{FF2B5EF4-FFF2-40B4-BE49-F238E27FC236}">
                <a16:creationId xmlns:a16="http://schemas.microsoft.com/office/drawing/2014/main" id="{21E292C9-CC77-4565-9775-16562EE5F840}"/>
              </a:ext>
            </a:extLst>
          </p:cNvPr>
          <p:cNvSpPr/>
          <p:nvPr/>
        </p:nvSpPr>
        <p:spPr>
          <a:xfrm>
            <a:off x="1395662" y="2021304"/>
            <a:ext cx="3012708" cy="25025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dirty="0"/>
              <a:t>지도 학습</a:t>
            </a:r>
            <a:endParaRPr lang="en-US" altLang="ko-KR" dirty="0"/>
          </a:p>
          <a:p>
            <a:pPr algn="ctr"/>
            <a:r>
              <a:rPr lang="en-US" altLang="ko-KR" dirty="0"/>
              <a:t>Supervised learning</a:t>
            </a:r>
            <a:endParaRPr lang="ko-KR" altLang="en-US" dirty="0"/>
          </a:p>
        </p:txBody>
      </p:sp>
      <p:sp>
        <p:nvSpPr>
          <p:cNvPr id="4" name="타원 3">
            <a:extLst>
              <a:ext uri="{FF2B5EF4-FFF2-40B4-BE49-F238E27FC236}">
                <a16:creationId xmlns:a16="http://schemas.microsoft.com/office/drawing/2014/main" id="{26688970-522F-4F3B-B826-618EAADB7D3D}"/>
              </a:ext>
            </a:extLst>
          </p:cNvPr>
          <p:cNvSpPr/>
          <p:nvPr/>
        </p:nvSpPr>
        <p:spPr>
          <a:xfrm>
            <a:off x="7140339" y="2021303"/>
            <a:ext cx="3012708" cy="25025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dirty="0"/>
              <a:t>비지도 학습</a:t>
            </a:r>
            <a:endParaRPr lang="en-US" altLang="ko-KR" dirty="0"/>
          </a:p>
          <a:p>
            <a:pPr algn="ctr"/>
            <a:r>
              <a:rPr lang="en-US" altLang="ko-KR" dirty="0"/>
              <a:t>Unsupervised</a:t>
            </a:r>
          </a:p>
          <a:p>
            <a:pPr algn="ctr"/>
            <a:r>
              <a:rPr lang="en-US" altLang="ko-KR" dirty="0"/>
              <a:t>learning</a:t>
            </a:r>
          </a:p>
        </p:txBody>
      </p:sp>
      <p:sp>
        <p:nvSpPr>
          <p:cNvPr id="5" name="TextBox 4">
            <a:extLst>
              <a:ext uri="{FF2B5EF4-FFF2-40B4-BE49-F238E27FC236}">
                <a16:creationId xmlns:a16="http://schemas.microsoft.com/office/drawing/2014/main" id="{39DEC15C-6A8B-40FB-B854-504EDA803D6B}"/>
              </a:ext>
            </a:extLst>
          </p:cNvPr>
          <p:cNvSpPr txBox="1"/>
          <p:nvPr/>
        </p:nvSpPr>
        <p:spPr>
          <a:xfrm>
            <a:off x="726706" y="4669528"/>
            <a:ext cx="4350619" cy="646331"/>
          </a:xfrm>
          <a:prstGeom prst="rect">
            <a:avLst/>
          </a:prstGeom>
          <a:noFill/>
        </p:spPr>
        <p:txBody>
          <a:bodyPr wrap="square" rtlCol="0">
            <a:spAutoFit/>
          </a:bodyPr>
          <a:lstStyle/>
          <a:p>
            <a:pPr algn="ctr"/>
            <a:r>
              <a:rPr lang="ko-KR" altLang="en-US" dirty="0"/>
              <a:t>데이터에 대한 원하는 출력 값</a:t>
            </a:r>
            <a:endParaRPr lang="en-US" altLang="ko-KR" dirty="0"/>
          </a:p>
          <a:p>
            <a:pPr algn="ctr"/>
            <a:r>
              <a:rPr lang="ko-KR" altLang="en-US" dirty="0"/>
              <a:t>레이블이 존재</a:t>
            </a:r>
            <a:endParaRPr lang="en-US" altLang="ko-KR" dirty="0"/>
          </a:p>
        </p:txBody>
      </p:sp>
    </p:spTree>
    <p:extLst>
      <p:ext uri="{BB962C8B-B14F-4D97-AF65-F5344CB8AC3E}">
        <p14:creationId xmlns:p14="http://schemas.microsoft.com/office/powerpoint/2010/main" val="7702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3A6771E-281B-4890-A87F-9D52F4805669}"/>
              </a:ext>
            </a:extLst>
          </p:cNvPr>
          <p:cNvSpPr>
            <a:spLocks noGrp="1"/>
          </p:cNvSpPr>
          <p:nvPr>
            <p:ph type="body" sz="quarter" idx="10"/>
          </p:nvPr>
        </p:nvSpPr>
        <p:spPr>
          <a:xfrm>
            <a:off x="887950" y="570706"/>
            <a:ext cx="10364250" cy="914400"/>
          </a:xfrm>
        </p:spPr>
        <p:txBody>
          <a:bodyPr/>
          <a:lstStyle/>
          <a:p>
            <a:r>
              <a:rPr lang="en-US" altLang="ko-KR" dirty="0"/>
              <a:t>Machine Learning</a:t>
            </a:r>
            <a:r>
              <a:rPr lang="ko-KR" altLang="en-US" dirty="0"/>
              <a:t> </a:t>
            </a:r>
            <a:r>
              <a:rPr lang="en-US" altLang="ko-KR" dirty="0"/>
              <a:t>Task - classification</a:t>
            </a:r>
            <a:endParaRPr lang="ko-KR" altLang="en-US" dirty="0"/>
          </a:p>
        </p:txBody>
      </p:sp>
      <p:pic>
        <p:nvPicPr>
          <p:cNvPr id="1028" name="Picture 4" descr="https://cdn.nextliteracy.co.kr/news/photo/202101/175_206_3229.jpg">
            <a:extLst>
              <a:ext uri="{FF2B5EF4-FFF2-40B4-BE49-F238E27FC236}">
                <a16:creationId xmlns:a16="http://schemas.microsoft.com/office/drawing/2014/main" id="{9D7FAE10-B968-4F05-A48A-C85DC4E5E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7" y="1958980"/>
            <a:ext cx="8237786" cy="43076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BC77EC-5DD1-4E3B-9A4D-48A63F1FC74E}"/>
              </a:ext>
            </a:extLst>
          </p:cNvPr>
          <p:cNvSpPr txBox="1"/>
          <p:nvPr/>
        </p:nvSpPr>
        <p:spPr>
          <a:xfrm>
            <a:off x="0" y="6581001"/>
            <a:ext cx="5548442" cy="276999"/>
          </a:xfrm>
          <a:prstGeom prst="rect">
            <a:avLst/>
          </a:prstGeom>
          <a:noFill/>
        </p:spPr>
        <p:txBody>
          <a:bodyPr wrap="none" rtlCol="0">
            <a:spAutoFit/>
          </a:bodyPr>
          <a:lstStyle/>
          <a:p>
            <a:r>
              <a:rPr lang="en-US" altLang="ko-KR" sz="1200" dirty="0"/>
              <a:t>Image credit : http://www.nextliteracy.co.kr/news/articleView.html?idxno=175</a:t>
            </a:r>
            <a:endParaRPr lang="ko-KR" altLang="en-US" sz="1200" dirty="0"/>
          </a:p>
        </p:txBody>
      </p:sp>
      <p:sp>
        <p:nvSpPr>
          <p:cNvPr id="9" name="TextBox 8">
            <a:extLst>
              <a:ext uri="{FF2B5EF4-FFF2-40B4-BE49-F238E27FC236}">
                <a16:creationId xmlns:a16="http://schemas.microsoft.com/office/drawing/2014/main" id="{2F3B35AB-F704-42CD-9CD6-FEF6BB347833}"/>
              </a:ext>
            </a:extLst>
          </p:cNvPr>
          <p:cNvSpPr txBox="1"/>
          <p:nvPr/>
        </p:nvSpPr>
        <p:spPr>
          <a:xfrm>
            <a:off x="948584" y="1509877"/>
            <a:ext cx="2836033" cy="369332"/>
          </a:xfrm>
          <a:prstGeom prst="rect">
            <a:avLst/>
          </a:prstGeom>
          <a:noFill/>
        </p:spPr>
        <p:txBody>
          <a:bodyPr wrap="none" rtlCol="0">
            <a:spAutoFit/>
          </a:bodyPr>
          <a:lstStyle/>
          <a:p>
            <a:r>
              <a:rPr lang="ko-KR" altLang="en-US" dirty="0"/>
              <a:t>입력을 카테고리로 </a:t>
            </a:r>
            <a:r>
              <a:rPr lang="en-US" altLang="ko-KR" dirty="0"/>
              <a:t>“</a:t>
            </a:r>
            <a:r>
              <a:rPr lang="ko-KR" altLang="en-US" dirty="0"/>
              <a:t>분류</a:t>
            </a:r>
            <a:r>
              <a:rPr lang="en-US" altLang="ko-KR" dirty="0"/>
              <a:t>”</a:t>
            </a:r>
            <a:endParaRPr lang="ko-KR" altLang="en-US" dirty="0"/>
          </a:p>
        </p:txBody>
      </p:sp>
    </p:spTree>
    <p:extLst>
      <p:ext uri="{BB962C8B-B14F-4D97-AF65-F5344CB8AC3E}">
        <p14:creationId xmlns:p14="http://schemas.microsoft.com/office/powerpoint/2010/main" val="223706002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TotalTime>
  <Words>985</Words>
  <Application>Microsoft Office PowerPoint</Application>
  <PresentationFormat>와이드스크린</PresentationFormat>
  <Paragraphs>215</Paragraphs>
  <Slides>33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33</vt:i4>
      </vt:variant>
    </vt:vector>
  </HeadingPairs>
  <TitlesOfParts>
    <vt:vector size="37" baseType="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동영 김</dc:creator>
  <cp:lastModifiedBy>이윤호</cp:lastModifiedBy>
  <cp:revision>35</cp:revision>
  <dcterms:created xsi:type="dcterms:W3CDTF">2022-03-03T15:09:54Z</dcterms:created>
  <dcterms:modified xsi:type="dcterms:W3CDTF">2022-03-06T11:26:14Z</dcterms:modified>
</cp:coreProperties>
</file>