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8"/>
  </p:notesMasterIdLst>
  <p:handoutMasterIdLst>
    <p:handoutMasterId r:id="rId39"/>
  </p:handoutMasterIdLst>
  <p:sldIdLst>
    <p:sldId id="257" r:id="rId2"/>
    <p:sldId id="262" r:id="rId3"/>
    <p:sldId id="264" r:id="rId4"/>
    <p:sldId id="263" r:id="rId5"/>
    <p:sldId id="266" r:id="rId6"/>
    <p:sldId id="265" r:id="rId7"/>
    <p:sldId id="267" r:id="rId8"/>
    <p:sldId id="268" r:id="rId9"/>
    <p:sldId id="270" r:id="rId10"/>
    <p:sldId id="271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2021-09-18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2021-09-18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2021-09-18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2021-09-18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2021-09-18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2021-09-18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2021-09-18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2021-09-18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2021-09-18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2021-09-18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2021-09-18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2021-09-18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2021-09-18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altLang="ko" sz="4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rl</a:t>
            </a:r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스터디 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7333-381D-44BE-8EE4-BA565574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– 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ABDEB-E7C5-4B3F-AF1B-615B8534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 </a:t>
            </a:r>
            <a:r>
              <a:rPr lang="ko-KR" altLang="en-US" dirty="0"/>
              <a:t>함수를 두개 두고 서로가 서로의 타겟이 되어 학습이 된다</a:t>
            </a:r>
            <a:r>
              <a:rPr lang="en-US" altLang="ko-KR" dirty="0"/>
              <a:t>. &lt;= </a:t>
            </a:r>
            <a:r>
              <a:rPr lang="ko-KR" altLang="en-US" dirty="0"/>
              <a:t>서로 독립적이라 편향이 없다</a:t>
            </a:r>
            <a:r>
              <a:rPr lang="en-US" altLang="ko-KR" dirty="0"/>
              <a:t>.(</a:t>
            </a:r>
            <a:r>
              <a:rPr lang="ko-KR" altLang="en-US" dirty="0"/>
              <a:t>완전 독립은 아님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DDQN</a:t>
            </a:r>
            <a:r>
              <a:rPr lang="ko-KR" altLang="en-US" dirty="0"/>
              <a:t>은 컴퓨터 오버헤드 감소를 위해 </a:t>
            </a:r>
            <a:r>
              <a:rPr lang="en-US" altLang="ko-KR" dirty="0"/>
              <a:t>target Net</a:t>
            </a:r>
            <a:r>
              <a:rPr lang="ko-KR" altLang="en-US" dirty="0"/>
              <a:t>을 일정 학습 단위마다 </a:t>
            </a:r>
            <a:r>
              <a:rPr lang="en-US" altLang="ko-KR" dirty="0"/>
              <a:t>policy</a:t>
            </a:r>
            <a:r>
              <a:rPr lang="ko-KR" altLang="en-US" dirty="0"/>
              <a:t>에서 복사하는 방식을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Policy</a:t>
            </a:r>
            <a:r>
              <a:rPr lang="ko-KR" altLang="en-US" dirty="0"/>
              <a:t>와 </a:t>
            </a:r>
            <a:r>
              <a:rPr lang="en-US" altLang="ko-KR" dirty="0"/>
              <a:t>Target</a:t>
            </a:r>
            <a:r>
              <a:rPr lang="ko-KR" altLang="en-US" dirty="0"/>
              <a:t>을 독립시킴 </a:t>
            </a:r>
            <a:r>
              <a:rPr lang="en-US" altLang="ko-KR" dirty="0"/>
              <a:t>&lt;= (</a:t>
            </a:r>
            <a:r>
              <a:rPr lang="ko-KR" altLang="en-US" dirty="0"/>
              <a:t>사실 완전 독립은 아님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6ED3B-EF72-4A48-BF14-5BA3F0B7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8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93D4-E79D-4F34-829A-D0EAE305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DDQN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333DB-2450-49F7-9E0C-80F493F1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2052" name="Picture 4" descr="강화학습 Key Paper] Double DQN">
            <a:extLst>
              <a:ext uri="{FF2B5EF4-FFF2-40B4-BE49-F238E27FC236}">
                <a16:creationId xmlns:a16="http://schemas.microsoft.com/office/drawing/2014/main" id="{8E026B1B-1BD3-4B82-B409-23AC807A4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86" y="2190998"/>
            <a:ext cx="9268010" cy="348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15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416B-0D9F-495B-8874-578F69F5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Dueling Q network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9707-B360-43B6-A8DE-043CF72F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C80EB6-6BE5-46B1-AEEE-DD0CB79F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53" y="1258784"/>
            <a:ext cx="5127547" cy="46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79FED-F5C8-486A-950A-D30E62C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Dueling Q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35ADD-5510-4D62-BF55-45DA73DC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state value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action advantage 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를 명시적으로 표현</a:t>
            </a:r>
            <a:endParaRPr lang="en-US" altLang="ko-KR" dirty="0">
              <a:solidFill>
                <a:srgbClr val="3D4144"/>
              </a:solidFill>
              <a:latin typeface="-apple-system"/>
            </a:endParaRPr>
          </a:p>
          <a:p>
            <a:endParaRPr lang="en-US" altLang="ko-KR" dirty="0">
              <a:solidFill>
                <a:srgbClr val="3D4144"/>
              </a:solidFill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F71A7-43FD-4A78-A6CB-33BC9563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79FED-F5C8-486A-950A-D30E62C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Dueling Q network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F71A7-43FD-4A78-A6CB-33BC9563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462537-8482-4972-8EB9-F33DB55C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00" y="1328394"/>
            <a:ext cx="3650018" cy="478247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88B2406-7E28-4431-A61C-1DB14807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915891" cy="3849624"/>
          </a:xfrm>
        </p:spPr>
        <p:txBody>
          <a:bodyPr/>
          <a:lstStyle/>
          <a:p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현재의 상태를 원시안 적인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value 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와 근시안 적인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advantage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로 분리해 판단할 수 있도록 돕는다고 한다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3D4144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Advantage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는 현재 당장의 이득이 될 수 있는 행동에 대해 집중적으로 학습이 되고</a:t>
            </a:r>
            <a:endParaRPr lang="en-US" altLang="ko-KR" dirty="0">
              <a:solidFill>
                <a:srgbClr val="3D4144"/>
              </a:solidFill>
              <a:latin typeface="-apple-system"/>
            </a:endParaRPr>
          </a:p>
          <a:p>
            <a:endParaRPr lang="en-US" altLang="ko-KR" dirty="0">
              <a:solidFill>
                <a:srgbClr val="3D4144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Value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는 전체적인 이득을 </a:t>
            </a:r>
            <a:r>
              <a:rPr lang="ko-KR" altLang="en-US" dirty="0" err="1">
                <a:solidFill>
                  <a:srgbClr val="3D4144"/>
                </a:solidFill>
                <a:latin typeface="-apple-system"/>
              </a:rPr>
              <a:t>쫒도록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 학습이 된다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59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79FED-F5C8-486A-950A-D30E62C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Dueling Q network Target Q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F71A7-43FD-4A78-A6CB-33BC9563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A5C016-3A2B-4B6D-97F9-1C07D061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3" y="2014194"/>
            <a:ext cx="7362825" cy="904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F52401-6128-4B2E-99F0-551966DE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1" y="4134802"/>
            <a:ext cx="7572375" cy="199072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3E4F03-B2E0-44C2-811E-1556661D9DCF}"/>
              </a:ext>
            </a:extLst>
          </p:cNvPr>
          <p:cNvSpPr/>
          <p:nvPr/>
        </p:nvSpPr>
        <p:spPr>
          <a:xfrm>
            <a:off x="3616036" y="3079017"/>
            <a:ext cx="1193470" cy="859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2E95C-56AA-45C2-BE0E-53547976436C}"/>
              </a:ext>
            </a:extLst>
          </p:cNvPr>
          <p:cNvSpPr txBox="1"/>
          <p:nvPr/>
        </p:nvSpPr>
        <p:spPr>
          <a:xfrm>
            <a:off x="8116784" y="2021364"/>
            <a:ext cx="3574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단순히 더하면 </a:t>
            </a:r>
            <a:r>
              <a:rPr lang="en-US" altLang="ko-KR" dirty="0"/>
              <a:t>Q</a:t>
            </a:r>
            <a:r>
              <a:rPr lang="ko-KR" altLang="en-US" dirty="0"/>
              <a:t>가 </a:t>
            </a:r>
            <a:r>
              <a:rPr lang="en-US" altLang="ko-KR" dirty="0"/>
              <a:t>V</a:t>
            </a:r>
            <a:r>
              <a:rPr lang="ko-KR" altLang="en-US" dirty="0"/>
              <a:t>에 의존해서 변하는지 </a:t>
            </a:r>
            <a:r>
              <a:rPr lang="en-US" altLang="ko-KR" dirty="0"/>
              <a:t>A</a:t>
            </a:r>
            <a:r>
              <a:rPr lang="ko-KR" altLang="en-US" dirty="0"/>
              <a:t>에 의존해서 정해지는지 </a:t>
            </a:r>
            <a:r>
              <a:rPr lang="en-US" altLang="ko-KR" dirty="0"/>
              <a:t>identity</a:t>
            </a:r>
            <a:r>
              <a:rPr lang="ko-KR" altLang="en-US" dirty="0"/>
              <a:t>가 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7A350-D060-4B3B-BDA7-AEE71A46B1DA}"/>
              </a:ext>
            </a:extLst>
          </p:cNvPr>
          <p:cNvSpPr txBox="1"/>
          <p:nvPr/>
        </p:nvSpPr>
        <p:spPr>
          <a:xfrm>
            <a:off x="8191806" y="4391500"/>
            <a:ext cx="3574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Argmax</a:t>
            </a:r>
            <a:r>
              <a:rPr lang="ko-KR" altLang="en-US" dirty="0"/>
              <a:t>를 통해 </a:t>
            </a:r>
            <a:r>
              <a:rPr lang="en-US" altLang="ko-KR" dirty="0"/>
              <a:t>a</a:t>
            </a:r>
            <a:r>
              <a:rPr lang="ko-KR" altLang="en-US" dirty="0"/>
              <a:t>를 선택하면 </a:t>
            </a:r>
            <a:endParaRPr lang="en-US" altLang="ko-KR" dirty="0"/>
          </a:p>
          <a:p>
            <a:r>
              <a:rPr lang="en-US" altLang="ko-KR" dirty="0"/>
              <a:t>Q = V </a:t>
            </a:r>
            <a:r>
              <a:rPr lang="ko-KR" altLang="en-US" dirty="0"/>
              <a:t>즉 학습의 타겟에는 </a:t>
            </a:r>
            <a:r>
              <a:rPr lang="en-US" altLang="ko-KR" dirty="0"/>
              <a:t>V</a:t>
            </a:r>
            <a:r>
              <a:rPr lang="ko-KR" altLang="en-US" dirty="0"/>
              <a:t>만 영향을 주게 </a:t>
            </a:r>
            <a:endParaRPr lang="en-US" altLang="ko-KR" dirty="0"/>
          </a:p>
          <a:p>
            <a:r>
              <a:rPr lang="ko-KR" altLang="en-US" dirty="0"/>
              <a:t>행동을 결정할 때만 </a:t>
            </a:r>
            <a:r>
              <a:rPr lang="en-US" altLang="ko-KR" dirty="0"/>
              <a:t>A</a:t>
            </a:r>
            <a:r>
              <a:rPr lang="ko-KR" altLang="en-US" dirty="0"/>
              <a:t>가 영향을 줄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7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9094A-377C-4D70-9E0B-FA6628F7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Dueling Q network Target 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BAB65-DC92-4A41-A7FB-F5D491EE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실험에는 편의상 다음과 같은 수식을 사용</a:t>
            </a:r>
            <a:endParaRPr lang="en-US" altLang="ko-KR" dirty="0"/>
          </a:p>
          <a:p>
            <a:r>
              <a:rPr lang="ko-KR" altLang="en-US" dirty="0"/>
              <a:t>정의와는 다르지만 안정성이 증가 오히려 성능이 오른다고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B7D86-61F0-4A38-92BB-A463C5D6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7A6BCC-0F2C-4B5B-9EFC-B610AFAA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77" y="3538847"/>
            <a:ext cx="7648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17FF5-5418-4736-BFD0-64A11859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 – </a:t>
            </a:r>
            <a:r>
              <a:rPr lang="en-US" altLang="ko-KR" dirty="0" err="1"/>
              <a:t>perioritized</a:t>
            </a:r>
            <a:r>
              <a:rPr lang="en-US" altLang="ko-KR" dirty="0"/>
              <a:t> experience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DFC94-773B-42E3-A70F-3AD729C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Replay </a:t>
            </a:r>
            <a:r>
              <a:rPr lang="ko-KR" altLang="en-US" dirty="0"/>
              <a:t>메모리를 보면 좀 쓸데 없는 그런 것들보다 좀 중요한 것들 위주로 학습시키고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학습에 큰 영향을 주는 데이터 </a:t>
            </a:r>
            <a:r>
              <a:rPr lang="en-US" altLang="ko-KR" dirty="0"/>
              <a:t>&lt;= </a:t>
            </a:r>
            <a:r>
              <a:rPr lang="ko-KR" altLang="en-US" dirty="0"/>
              <a:t>의외성이 높고 현재 문제가 있는 행동을 해서 교정을 해야 하거나 </a:t>
            </a:r>
            <a:r>
              <a:rPr lang="en-US" altLang="ko-KR" dirty="0"/>
              <a:t>task</a:t>
            </a:r>
            <a:r>
              <a:rPr lang="ko-KR" altLang="en-US" dirty="0"/>
              <a:t>와 직접적인 연관을 가지는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이중 의외성과 현재 문제가 있는 행동은 </a:t>
            </a:r>
            <a:r>
              <a:rPr lang="en-US" altLang="ko-KR" dirty="0"/>
              <a:t>td error</a:t>
            </a:r>
            <a:r>
              <a:rPr lang="ko-KR" altLang="en-US" dirty="0"/>
              <a:t>를 통해 쉽게 우위를 결정할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1B23C-10C8-4B23-A728-497B4D57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17FF5-5418-4736-BFD0-64A11859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 – </a:t>
            </a:r>
            <a:r>
              <a:rPr lang="en-US" altLang="ko-KR" dirty="0" err="1"/>
              <a:t>perioritized</a:t>
            </a:r>
            <a:r>
              <a:rPr lang="en-US" altLang="ko-KR" dirty="0"/>
              <a:t> experience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DFC94-773B-42E3-A70F-3AD729C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샘플링의 우선도</a:t>
            </a:r>
            <a:r>
              <a:rPr lang="en-US" altLang="ko-KR" dirty="0"/>
              <a:t>? =&gt; </a:t>
            </a:r>
            <a:r>
              <a:rPr lang="ko-KR" altLang="en-US" dirty="0"/>
              <a:t>무조건 데이터를 의외성이 높은 순으로만 학습하면 학습에 편향이 발생</a:t>
            </a:r>
            <a:endParaRPr lang="en-US" altLang="ko-KR" dirty="0"/>
          </a:p>
          <a:p>
            <a:r>
              <a:rPr lang="ko-KR" altLang="en-US" dirty="0"/>
              <a:t>다른 것들도 중요해 그냥 우선일 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우선도는 어떻게 정할까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1B23C-10C8-4B23-A728-497B4D57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73BAA-66AD-4837-B9CE-49676E9C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92" y="2586755"/>
            <a:ext cx="4927332" cy="37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2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17FF5-5418-4736-BFD0-64A11859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 – </a:t>
            </a:r>
            <a:r>
              <a:rPr lang="en-US" altLang="ko-KR" dirty="0" err="1"/>
              <a:t>perioritized</a:t>
            </a:r>
            <a:r>
              <a:rPr lang="en-US" altLang="ko-KR" dirty="0"/>
              <a:t> experience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DFC94-773B-42E3-A70F-3AD729C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확률을 다르게 표본을 추출 </a:t>
            </a:r>
            <a:r>
              <a:rPr lang="en-US" altLang="ko-KR" dirty="0"/>
              <a:t>=&gt; important sampling </a:t>
            </a:r>
            <a:r>
              <a:rPr lang="ko-KR" altLang="en-US" dirty="0"/>
              <a:t>이 필요 이는 </a:t>
            </a:r>
            <a:r>
              <a:rPr lang="en-US" altLang="ko-KR" dirty="0"/>
              <a:t>important weight</a:t>
            </a:r>
            <a:r>
              <a:rPr lang="ko-KR" altLang="en-US" dirty="0"/>
              <a:t>를 곱해주어 해결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1B23C-10C8-4B23-A728-497B4D57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FCCAE9-340B-4322-AE91-F2A021D7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18" y="3561361"/>
            <a:ext cx="5905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A14E-2566-4569-8D5A-9649F3C8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base model free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BAD2D-414A-40C8-97BB-227E82DC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Model-Free control </a:t>
            </a:r>
            <a:r>
              <a:rPr lang="ko-KR" altLang="en-US" dirty="0"/>
              <a:t>은 </a:t>
            </a:r>
            <a:r>
              <a:rPr lang="en-US" altLang="ko-KR" dirty="0"/>
              <a:t>MDP </a:t>
            </a:r>
            <a:r>
              <a:rPr lang="ko-KR" altLang="en-US" dirty="0"/>
              <a:t>같은 확률적 전이 과정을 모르는 상태에서 문제를 풀어나가는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Value base</a:t>
            </a:r>
            <a:r>
              <a:rPr lang="ko-KR" altLang="en-US" dirty="0"/>
              <a:t>는 그 중에서 상태에 따른 가치를 근사하고 이를 기반으로 행동을 결정하는 방식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en-US" altLang="ko-KR" dirty="0" err="1"/>
              <a:t>dqn</a:t>
            </a:r>
            <a:r>
              <a:rPr lang="en-US" altLang="ko-KR" dirty="0"/>
              <a:t>, </a:t>
            </a:r>
            <a:r>
              <a:rPr lang="en-US" altLang="ko-KR" dirty="0" err="1"/>
              <a:t>ddqn</a:t>
            </a:r>
            <a:r>
              <a:rPr lang="en-US" altLang="ko-KR" dirty="0"/>
              <a:t>, per, </a:t>
            </a:r>
            <a:r>
              <a:rPr lang="en-US" altLang="ko-KR" dirty="0" err="1"/>
              <a:t>noisy_net</a:t>
            </a:r>
            <a:r>
              <a:rPr lang="en-US" altLang="ko-KR" dirty="0"/>
              <a:t>, C51, rainbow </a:t>
            </a:r>
            <a:r>
              <a:rPr lang="ko-KR" altLang="en-US" dirty="0"/>
              <a:t>를 다룰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F9C49-58E0-49F3-988B-00D75C20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2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C1B0-F37F-4DEE-A462-2195D857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 </a:t>
            </a:r>
            <a:r>
              <a:rPr lang="ko-KR" altLang="en-US" dirty="0"/>
              <a:t>구현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DFB46-86AA-493B-8C2B-F3994705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 </a:t>
            </a:r>
            <a:r>
              <a:rPr lang="ko-KR" altLang="en-US" dirty="0"/>
              <a:t>특성상 </a:t>
            </a:r>
            <a:r>
              <a:rPr lang="en-US" altLang="ko-KR" dirty="0"/>
              <a:t>td error </a:t>
            </a:r>
            <a:r>
              <a:rPr lang="ko-KR" altLang="en-US" dirty="0"/>
              <a:t>가 커서 </a:t>
            </a:r>
            <a:r>
              <a:rPr lang="en-US" altLang="ko-KR" dirty="0"/>
              <a:t>-1 ~ 1 </a:t>
            </a:r>
            <a:r>
              <a:rPr lang="ko-KR" altLang="en-US" dirty="0"/>
              <a:t>범위로 잘라서 사용</a:t>
            </a:r>
            <a:endParaRPr lang="en-US" altLang="ko-KR" dirty="0"/>
          </a:p>
          <a:p>
            <a:r>
              <a:rPr lang="en-US" altLang="ko-KR" dirty="0"/>
              <a:t>Per</a:t>
            </a:r>
            <a:r>
              <a:rPr lang="ko-KR" altLang="en-US" dirty="0"/>
              <a:t> 특성상 </a:t>
            </a:r>
            <a:r>
              <a:rPr lang="en-US" altLang="ko-KR" dirty="0"/>
              <a:t>loss</a:t>
            </a:r>
            <a:r>
              <a:rPr lang="ko-KR" altLang="en-US" dirty="0"/>
              <a:t>가 크기 때문에 </a:t>
            </a:r>
            <a:r>
              <a:rPr lang="en-US" altLang="ko-KR" dirty="0" err="1"/>
              <a:t>lr</a:t>
            </a:r>
            <a:r>
              <a:rPr lang="en-US" altLang="ko-KR" dirty="0"/>
              <a:t> </a:t>
            </a:r>
            <a:r>
              <a:rPr lang="ko-KR" altLang="en-US" dirty="0"/>
              <a:t>를 좀 작게 해 주는 것이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3397E-9004-4F95-A6AE-FC5A742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5D291-D7B6-4408-873E-E1BD0647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4B5A-5802-43D3-8613-286BDCAC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기존의 탐색 방식은 너무 휴리스틱에 의존 </a:t>
            </a:r>
            <a:r>
              <a:rPr lang="en-US" altLang="ko-KR" dirty="0"/>
              <a:t>e-greedy</a:t>
            </a:r>
          </a:p>
          <a:p>
            <a:r>
              <a:rPr lang="ko-KR" altLang="en-US" dirty="0"/>
              <a:t>실제 학습의 진척도에 따라 환경에 따라 최적화된 탐색이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명시적인 내적 동기를 기반으로 한 탐사 방식이 좀 있긴 한데 일반화가 힘들고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직접적으로 탐사의 어떠한 지표를 등록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정책의 분포를 기반으로 한 탐사 방식은 환경과의 상호작용이 너무 많이 필요함 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policy state </a:t>
            </a:r>
            <a:r>
              <a:rPr lang="ko-KR" altLang="en-US" dirty="0"/>
              <a:t>분포에 의존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네트워크 가중치의 변화를 기반으로 한 좀더 일반적인 차원의 탐색 방법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환경에 상관없이 매우 일반화가 가능하고 쉽게 적용이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AC305-073D-487C-B0AB-2BBA320A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0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67FD-5B47-4934-8A86-9E04E1EA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Net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D69E1-3FD4-4717-8F84-21E340E2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C86B45-E458-4BA6-BAC5-D6F223D9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266" y="1496291"/>
            <a:ext cx="5777212" cy="47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6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67FD-5B47-4934-8A86-9E04E1EA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Net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D69E1-3FD4-4717-8F84-21E340E2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98C7CB-BF6F-4A66-ADF5-A3034E13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28" y="2014194"/>
            <a:ext cx="45243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78815-8F61-4367-A219-33AAC86E0300}"/>
              </a:ext>
            </a:extLst>
          </p:cNvPr>
          <p:cNvSpPr txBox="1"/>
          <p:nvPr/>
        </p:nvSpPr>
        <p:spPr>
          <a:xfrm>
            <a:off x="1193470" y="2014194"/>
            <a:ext cx="4405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 방식이 두가지인데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 개는 모든 파라미터를 독립적으로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또다른 한가지 방법은 다음과 같은 </a:t>
            </a:r>
            <a:endParaRPr lang="en-US" altLang="ko-KR" dirty="0"/>
          </a:p>
          <a:p>
            <a:r>
              <a:rPr lang="en-US" altLang="ko-KR" dirty="0" err="1"/>
              <a:t>Factorised</a:t>
            </a:r>
            <a:r>
              <a:rPr lang="ko-KR" altLang="en-US" dirty="0"/>
              <a:t> </a:t>
            </a:r>
            <a:r>
              <a:rPr lang="en-US" altLang="ko-KR" dirty="0"/>
              <a:t>gaussian noise 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가우시안</a:t>
            </a:r>
            <a:r>
              <a:rPr lang="ko-KR" altLang="en-US" dirty="0"/>
              <a:t> 분포를 뽑는 양을 줄여서 컴퓨터 오버헤드를 감소시킨다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942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67FD-5B47-4934-8A86-9E04E1EA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Net – loss function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D69E1-3FD4-4717-8F84-21E340E2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D80C40-01EA-49E6-8CDC-499490AB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33811"/>
            <a:ext cx="7800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A454-02B2-457C-85DE-519FEB7F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Net </a:t>
            </a:r>
            <a:r>
              <a:rPr lang="ko-KR" altLang="en-US" dirty="0"/>
              <a:t>부가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2E2F4-309E-42EF-BEF0-1FDE95E31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자세한 구현은 논문 참조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2</a:t>
            </a:r>
            <a:r>
              <a:rPr lang="ko-KR" altLang="en-US" dirty="0"/>
              <a:t>개 정도의 레이어를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 레이어는 학습 진척에 따라 일반적으로 노이즈가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결정론적으로 무조건 감소하는 것은 아님 </a:t>
            </a:r>
            <a:r>
              <a:rPr lang="en-US" altLang="ko-KR" dirty="0"/>
              <a:t>&lt;= </a:t>
            </a:r>
            <a:r>
              <a:rPr lang="ko-KR" altLang="en-US" dirty="0"/>
              <a:t>확률적인 상태 분포를 학습하는 경우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D4A87-B5BE-4245-9923-1CB2050B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3252-20CE-4A5B-A1D9-0E07631B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C51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A0E86-1A93-4076-9944-AE7EF61D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상태에서 </a:t>
            </a:r>
            <a:r>
              <a:rPr lang="en-US" altLang="ko-KR" dirty="0"/>
              <a:t>value</a:t>
            </a:r>
            <a:r>
              <a:rPr lang="ko-KR" altLang="en-US" dirty="0"/>
              <a:t>는 결정론적으로 선택되지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상태에 따른 </a:t>
            </a:r>
            <a:r>
              <a:rPr lang="en-US" altLang="ko-KR" dirty="0"/>
              <a:t>value</a:t>
            </a:r>
            <a:r>
              <a:rPr lang="ko-KR" altLang="en-US" dirty="0"/>
              <a:t>는 어떠한 </a:t>
            </a:r>
            <a:r>
              <a:rPr lang="en-US" altLang="ko-KR" dirty="0"/>
              <a:t>distribution</a:t>
            </a:r>
            <a:r>
              <a:rPr lang="ko-KR" altLang="en-US" dirty="0"/>
              <a:t>을 뛸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DAC3D-588A-43D2-A504-DDF5FD12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F16EBD-8567-4A2A-BC0F-B0FEE8E0DCD2}"/>
              </a:ext>
            </a:extLst>
          </p:cNvPr>
          <p:cNvCxnSpPr/>
          <p:nvPr/>
        </p:nvCxnSpPr>
        <p:spPr>
          <a:xfrm>
            <a:off x="1478478" y="4233553"/>
            <a:ext cx="780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242C88-7F92-46E4-811D-B5F200BBB8DF}"/>
              </a:ext>
            </a:extLst>
          </p:cNvPr>
          <p:cNvCxnSpPr/>
          <p:nvPr/>
        </p:nvCxnSpPr>
        <p:spPr>
          <a:xfrm>
            <a:off x="1478478" y="5264727"/>
            <a:ext cx="780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AF27E1-E40B-4C30-9E17-B1F422858520}"/>
              </a:ext>
            </a:extLst>
          </p:cNvPr>
          <p:cNvSpPr/>
          <p:nvPr/>
        </p:nvSpPr>
        <p:spPr>
          <a:xfrm>
            <a:off x="3663538" y="4382987"/>
            <a:ext cx="1715984" cy="76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A4BE3F-90D3-487E-A96A-6E71EEA52CF0}"/>
              </a:ext>
            </a:extLst>
          </p:cNvPr>
          <p:cNvSpPr/>
          <p:nvPr/>
        </p:nvSpPr>
        <p:spPr>
          <a:xfrm>
            <a:off x="1773382" y="3318167"/>
            <a:ext cx="1715984" cy="76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F2BD004-D6C8-44B3-BAEB-68E519D267BD}"/>
              </a:ext>
            </a:extLst>
          </p:cNvPr>
          <p:cNvSpPr/>
          <p:nvPr/>
        </p:nvSpPr>
        <p:spPr>
          <a:xfrm rot="13582617">
            <a:off x="5787588" y="3890967"/>
            <a:ext cx="356260" cy="846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C6AB4-965A-4850-965B-8A12DDD37BF2}"/>
              </a:ext>
            </a:extLst>
          </p:cNvPr>
          <p:cNvSpPr txBox="1"/>
          <p:nvPr/>
        </p:nvSpPr>
        <p:spPr>
          <a:xfrm>
            <a:off x="6520940" y="3150769"/>
            <a:ext cx="467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차선 변경은 뒤의 차</a:t>
            </a:r>
            <a:r>
              <a:rPr lang="en-US" altLang="ko-KR" dirty="0"/>
              <a:t>2</a:t>
            </a:r>
            <a:r>
              <a:rPr lang="ko-KR" altLang="en-US" dirty="0"/>
              <a:t>가 어떤 행동을 </a:t>
            </a:r>
            <a:r>
              <a:rPr lang="ko-KR" altLang="en-US" dirty="0" err="1"/>
              <a:t>하냐에</a:t>
            </a:r>
            <a:r>
              <a:rPr lang="ko-KR" altLang="en-US" dirty="0"/>
              <a:t> 따라 매우 위험한 행동이 될 수도 그냥 안전한 행동이 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단순히 평균으로 땡 치기에는 상황 표현이 안됨</a:t>
            </a:r>
          </a:p>
        </p:txBody>
      </p:sp>
    </p:spTree>
    <p:extLst>
      <p:ext uri="{BB962C8B-B14F-4D97-AF65-F5344CB8AC3E}">
        <p14:creationId xmlns:p14="http://schemas.microsoft.com/office/powerpoint/2010/main" val="37382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3D3D1-8C80-4362-8B4F-5623F83F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C51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AB2F6-9826-4CF1-A689-B2687EFC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F3598-45CC-4336-8EE1-CBBC6BD8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91" y="782524"/>
            <a:ext cx="6044540" cy="5392090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230FC19-D3AC-44C3-B3FE-DC904EBB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199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01F0F-ECFA-4F36-BB03-71B33E04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C51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DE3DE-805C-4577-BC55-2C92700C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가치를 일정한 간격의 이산 확률 분포를 가진다고 가정</a:t>
            </a:r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 err="1"/>
              <a:t>는기대값으로</a:t>
            </a:r>
            <a:r>
              <a:rPr lang="ko-KR" altLang="en-US" dirty="0"/>
              <a:t> 생각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7EC93-1FBB-4F7E-A463-5DE669BC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D25587-0D2F-4E9E-91C7-2CF2C5EB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36" y="3567412"/>
            <a:ext cx="72771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25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630A-98B1-407C-AC13-F4AF794A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C51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7CB14-C708-46A2-9D0C-C6B2A215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방정식을 쓰면 일정한 이산 분포 간격이 깨지는데</a:t>
            </a:r>
            <a:r>
              <a:rPr lang="en-US" altLang="ko-KR" dirty="0"/>
              <a:t>? =&gt; projection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 ) </a:t>
            </a:r>
            <a:r>
              <a:rPr lang="ko-KR" altLang="en-US" dirty="0"/>
              <a:t>가치가 </a:t>
            </a:r>
            <a:r>
              <a:rPr lang="en-US" altLang="ko-KR" dirty="0"/>
              <a:t>1</a:t>
            </a:r>
            <a:r>
              <a:rPr lang="ko-KR" altLang="en-US" dirty="0"/>
              <a:t>일 확률이 </a:t>
            </a:r>
            <a:r>
              <a:rPr lang="en-US" altLang="ko-KR" dirty="0"/>
              <a:t>0.5 2</a:t>
            </a:r>
            <a:r>
              <a:rPr lang="ko-KR" altLang="en-US" dirty="0"/>
              <a:t>일 확률이 </a:t>
            </a:r>
            <a:r>
              <a:rPr lang="en-US" altLang="ko-KR" dirty="0"/>
              <a:t>0.5, r = 1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r>
              <a:rPr lang="en-US" altLang="ko-KR" dirty="0"/>
              <a:t>Q = r +0.99*</a:t>
            </a:r>
            <a:r>
              <a:rPr lang="en-US" altLang="ko-KR" dirty="0" err="1"/>
              <a:t>Qnext</a:t>
            </a:r>
            <a:r>
              <a:rPr lang="en-US" altLang="ko-KR" dirty="0"/>
              <a:t>   =&gt; </a:t>
            </a:r>
            <a:r>
              <a:rPr lang="ko-KR" altLang="en-US" dirty="0"/>
              <a:t>가치가 </a:t>
            </a:r>
            <a:r>
              <a:rPr lang="en-US" altLang="ko-KR" dirty="0"/>
              <a:t>1.99 </a:t>
            </a:r>
            <a:r>
              <a:rPr lang="ko-KR" altLang="en-US" dirty="0"/>
              <a:t>일 확률이 </a:t>
            </a:r>
            <a:r>
              <a:rPr lang="en-US" altLang="ko-KR" dirty="0"/>
              <a:t>0.5 </a:t>
            </a:r>
            <a:r>
              <a:rPr lang="ko-KR" altLang="en-US" dirty="0"/>
              <a:t>가치가 </a:t>
            </a:r>
            <a:r>
              <a:rPr lang="en-US" altLang="ko-KR" dirty="0"/>
              <a:t>2.99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확률이 </a:t>
            </a:r>
            <a:r>
              <a:rPr lang="en-US" altLang="ko-KR" dirty="0"/>
              <a:t>0.5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9D0EA-8F52-49FA-B5BC-AE446620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1270DF-1577-46B8-B26E-AA8F5BE0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40" y="4447433"/>
            <a:ext cx="76581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8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E401E-6BED-4409-B11F-41BE79CF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 – Deep 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195A4-1DFA-42AC-878E-833B10A4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/>
              <a:t>Q- Learning </a:t>
            </a:r>
            <a:r>
              <a:rPr lang="ko-KR" altLang="en-US" dirty="0"/>
              <a:t>은 </a:t>
            </a:r>
            <a:r>
              <a:rPr lang="en-US" altLang="ko-KR" dirty="0"/>
              <a:t>Q table</a:t>
            </a:r>
            <a:r>
              <a:rPr lang="ko-KR" altLang="en-US" dirty="0"/>
              <a:t>을 기반으로 행동을 결정 </a:t>
            </a:r>
            <a:r>
              <a:rPr lang="en-US" altLang="ko-KR" dirty="0"/>
              <a:t>state =&gt; Q</a:t>
            </a:r>
          </a:p>
          <a:p>
            <a:pPr marL="0" indent="0" algn="l">
              <a:buNone/>
            </a:pPr>
            <a:endParaRPr lang="en-US" altLang="ko-KR" dirty="0"/>
          </a:p>
          <a:p>
            <a:pPr marL="0" indent="0" algn="l">
              <a:buNone/>
            </a:pPr>
            <a:endParaRPr lang="en-US" altLang="ko-KR" dirty="0"/>
          </a:p>
          <a:p>
            <a:pPr marL="0" indent="0" algn="l">
              <a:buNone/>
            </a:pPr>
            <a:r>
              <a:rPr lang="ko-KR" altLang="en-US" dirty="0"/>
              <a:t>문제점</a:t>
            </a:r>
            <a:endParaRPr lang="en-US" altLang="ko-KR" dirty="0"/>
          </a:p>
          <a:p>
            <a:pPr marL="0" indent="0" algn="l">
              <a:buNone/>
            </a:pPr>
            <a:r>
              <a:rPr lang="en-US" altLang="ko-KR" dirty="0"/>
              <a:t>State</a:t>
            </a:r>
            <a:r>
              <a:rPr lang="ko-KR" altLang="en-US" dirty="0"/>
              <a:t>가 고차원에 있으면</a:t>
            </a:r>
            <a:r>
              <a:rPr lang="en-US" altLang="ko-KR" dirty="0"/>
              <a:t>?</a:t>
            </a:r>
            <a:r>
              <a:rPr lang="ko-KR" altLang="en-US" dirty="0"/>
              <a:t> 예를 들어 이전까지는 상태를 이산화 해서 상태 별 </a:t>
            </a:r>
            <a:r>
              <a:rPr lang="en-US" altLang="ko-KR" dirty="0"/>
              <a:t>Q</a:t>
            </a:r>
            <a:r>
              <a:rPr lang="ko-KR" altLang="en-US" dirty="0"/>
              <a:t>를 계산했는데 실제는 가능</a:t>
            </a:r>
            <a:r>
              <a:rPr lang="en-US" altLang="ko-KR" dirty="0"/>
              <a:t>?</a:t>
            </a:r>
          </a:p>
          <a:p>
            <a:pPr marL="0" indent="0" algn="l">
              <a:buNone/>
            </a:pPr>
            <a:endParaRPr lang="en-US" altLang="ko-KR" dirty="0"/>
          </a:p>
          <a:p>
            <a:pPr marL="0" indent="0" algn="l">
              <a:buNone/>
            </a:pPr>
            <a:r>
              <a:rPr lang="ko-KR" altLang="en-US" dirty="0"/>
              <a:t>해결</a:t>
            </a:r>
            <a:endParaRPr lang="en-US" altLang="ko-KR" dirty="0"/>
          </a:p>
          <a:p>
            <a:pPr marL="0" indent="0" algn="l">
              <a:buNone/>
            </a:pPr>
            <a:r>
              <a:rPr lang="ko-KR" altLang="en-US" dirty="0"/>
              <a:t>인공신경망 이용 </a:t>
            </a:r>
            <a:r>
              <a:rPr lang="en-US" altLang="ko-KR" dirty="0"/>
              <a:t>=&gt; </a:t>
            </a:r>
          </a:p>
          <a:p>
            <a:pPr marL="0" indent="0" algn="l">
              <a:buNone/>
            </a:pPr>
            <a:r>
              <a:rPr lang="ko-KR" altLang="en-US" dirty="0"/>
              <a:t>고차원의 데이터를 입력 받을 수 있다</a:t>
            </a:r>
            <a:r>
              <a:rPr lang="en-US" altLang="ko-KR" dirty="0"/>
              <a:t>. Ex)</a:t>
            </a:r>
            <a:r>
              <a:rPr lang="ko-KR" altLang="en-US" dirty="0"/>
              <a:t> 사진</a:t>
            </a:r>
            <a:r>
              <a:rPr lang="en-US" altLang="ko-KR" dirty="0"/>
              <a:t>, </a:t>
            </a:r>
            <a:r>
              <a:rPr lang="ko-KR" altLang="en-US" dirty="0"/>
              <a:t>어떤 상태의 벡터 등등</a:t>
            </a:r>
            <a:endParaRPr lang="en-US" altLang="ko-KR" dirty="0"/>
          </a:p>
          <a:p>
            <a:pPr marL="0" indent="0" algn="l">
              <a:buNone/>
            </a:pPr>
            <a:r>
              <a:rPr lang="ko-KR" altLang="en-US" dirty="0"/>
              <a:t>복잡한 함수로 이루어진 상태 </a:t>
            </a:r>
            <a:r>
              <a:rPr lang="en-US" altLang="ko-KR" dirty="0"/>
              <a:t>= &gt; Q </a:t>
            </a:r>
            <a:r>
              <a:rPr lang="ko-KR" altLang="en-US" dirty="0"/>
              <a:t>근사가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C577E-2604-4594-9075-D2ADF52C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CE3DB-7ACE-4310-ADC2-D7B3666E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C51- 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0509E-C26D-4734-819E-FE7E754A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 의 분포를 쓰기에 </a:t>
            </a:r>
            <a:r>
              <a:rPr lang="en-US" altLang="ko-KR" dirty="0"/>
              <a:t>KL divergence</a:t>
            </a:r>
            <a:r>
              <a:rPr lang="ko-KR" altLang="en-US" dirty="0"/>
              <a:t>를 사용해 </a:t>
            </a:r>
            <a:r>
              <a:rPr lang="en-US" altLang="ko-KR" dirty="0"/>
              <a:t>loss</a:t>
            </a:r>
            <a:r>
              <a:rPr lang="ko-KR" altLang="en-US" dirty="0"/>
              <a:t>를 계산 수학적으로는 </a:t>
            </a:r>
            <a:r>
              <a:rPr lang="en-US" altLang="ko-KR" dirty="0"/>
              <a:t>l2 distance </a:t>
            </a:r>
            <a:r>
              <a:rPr lang="ko-KR" altLang="en-US" dirty="0"/>
              <a:t>즉 </a:t>
            </a:r>
            <a:r>
              <a:rPr lang="en-US" altLang="ko-KR" dirty="0" err="1"/>
              <a:t>mse</a:t>
            </a:r>
            <a:r>
              <a:rPr lang="en-US" altLang="ko-KR" dirty="0"/>
              <a:t> </a:t>
            </a:r>
            <a:r>
              <a:rPr lang="ko-KR" altLang="en-US" dirty="0"/>
              <a:t>랑 </a:t>
            </a:r>
            <a:r>
              <a:rPr lang="ko-KR" altLang="en-US" dirty="0" err="1"/>
              <a:t>같긴함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D78C6-384B-4D27-BBE4-7D494222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250E3F-C562-41C2-84AD-821C6B2E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16" y="3220039"/>
            <a:ext cx="3810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D8C5D-9429-4B9A-BF8B-F117FA2B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C51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5EF45-D9BE-4F6B-80D0-4516D7A6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확률적인 시행이 강할 수록 성능이 높게 나온다</a:t>
            </a:r>
            <a:endParaRPr lang="en-US" altLang="ko-KR" dirty="0"/>
          </a:p>
          <a:p>
            <a:r>
              <a:rPr lang="ko-KR" altLang="en-US" dirty="0"/>
              <a:t>보상이 희박한 경우 기존보다 성능이 잘 나온다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65A71-50E8-4278-8DE2-F01A5A9B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5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41BA2-B5BF-43E5-8E99-7D58B43B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rainbow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2337A-A377-469C-8D9E-BE31E4D0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Rainbow</a:t>
            </a:r>
            <a:r>
              <a:rPr lang="ko-KR" altLang="en-US" dirty="0"/>
              <a:t>는 이산 행동 공간에서 </a:t>
            </a:r>
            <a:r>
              <a:rPr lang="en-US" altLang="ko-KR" dirty="0"/>
              <a:t>value base model free </a:t>
            </a:r>
            <a:r>
              <a:rPr lang="ko-KR" altLang="en-US" dirty="0"/>
              <a:t>알고리즘 중 서로 겹치지 않으면서 중요하고 시너지를 낼 수 있는 요소 </a:t>
            </a:r>
            <a:r>
              <a:rPr lang="en-US" altLang="ko-KR" dirty="0"/>
              <a:t>7(6) </a:t>
            </a:r>
            <a:r>
              <a:rPr lang="ko-KR" altLang="en-US" dirty="0"/>
              <a:t>가지를 섞은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앞에 안 나온 </a:t>
            </a:r>
            <a:r>
              <a:rPr lang="en-US" altLang="ko-KR" dirty="0"/>
              <a:t>A3C</a:t>
            </a:r>
            <a:r>
              <a:rPr lang="ko-KR" altLang="en-US" dirty="0"/>
              <a:t>의  </a:t>
            </a:r>
            <a:r>
              <a:rPr lang="en-US" altLang="ko-KR" dirty="0"/>
              <a:t>n-step </a:t>
            </a:r>
            <a:r>
              <a:rPr lang="ko-KR" altLang="en-US" dirty="0"/>
              <a:t>학습이 포함되어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B393F-023A-41FC-9ACD-45540464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E5E73-C883-4D4B-BCFC-58CE57A7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19" y="3806324"/>
            <a:ext cx="40100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2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CD27F-0C52-4A98-9214-771191A2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rainbow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0505E-DC91-4106-A8BA-2E06279B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CA41BD-6A98-4419-85F0-8B47CE61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636" y="1145644"/>
            <a:ext cx="5357241" cy="51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C0F85-89F9-418F-89EF-6D6892D4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Rainbow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49239-5AC2-458A-A593-0DCC293C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F5D379-1C1A-4140-9E97-3F6204B3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009" y="630199"/>
            <a:ext cx="3853272" cy="57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5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14E0D-1614-4283-891C-60D75076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rainbow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C927-6987-4036-AE28-EDA15199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8B0422-A5EC-450C-B063-8A306FA6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346" y="534389"/>
            <a:ext cx="6312739" cy="6038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A3494-AA07-43C1-A444-C168915838CC}"/>
              </a:ext>
            </a:extLst>
          </p:cNvPr>
          <p:cNvSpPr txBox="1"/>
          <p:nvPr/>
        </p:nvSpPr>
        <p:spPr>
          <a:xfrm>
            <a:off x="979714" y="2122399"/>
            <a:ext cx="3354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DDQN </a:t>
            </a:r>
            <a:r>
              <a:rPr lang="ko-KR" altLang="en-US" dirty="0"/>
              <a:t>방식은 별 영향이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Dueling</a:t>
            </a:r>
            <a:r>
              <a:rPr lang="ko-KR" altLang="en-US" dirty="0"/>
              <a:t>도 좀 영향이 약함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Noisy</a:t>
            </a:r>
            <a:r>
              <a:rPr lang="ko-KR" altLang="en-US" dirty="0"/>
              <a:t>는 꽤 중요한 요소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Distribution</a:t>
            </a:r>
            <a:r>
              <a:rPr lang="ko-KR" altLang="en-US" dirty="0"/>
              <a:t>은 중요한 성능 요인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multi-step</a:t>
            </a:r>
            <a:r>
              <a:rPr lang="ko-KR" altLang="en-US" dirty="0"/>
              <a:t>과 </a:t>
            </a:r>
            <a:r>
              <a:rPr lang="en-US" altLang="ko-KR" dirty="0"/>
              <a:t>per</a:t>
            </a:r>
            <a:r>
              <a:rPr lang="ko-KR" altLang="en-US" dirty="0"/>
              <a:t>은 성능에 필수적인 요소이다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006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F8E3F-D788-4865-B597-BFDE1115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89" y="2619836"/>
            <a:ext cx="10058400" cy="1371600"/>
          </a:xfr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8D42B-F347-4AD6-B313-1B287AF4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E401E-6BED-4409-B11F-41BE79CF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 – Deep 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195A4-1DFA-42AC-878E-833B10A4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기존 딥러닝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지도학습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은 학습시킬 수많은 데이터를 직접 라벨링을 통해 제작해야 하는데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RL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알고리즘의 경우에는 학습시킬 보상이 노이즈가 끼거나 지체되는 경우가 빈번하다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여기서 보상이 지체된다는 것은 지금의 행동이 결과에 영향을 주더라도 일정한 상태에 도달하기 전까지는 보상이 나오지 않은 다는 것을 의미한다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기존 딥러닝 알고리즘은 각 학습의 데이터가 독립적이지만 강화학습의 경우 연속적인 행동과 상태가 매우 중요하다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또한 학습시킬 데이터가 이전의 행동에 의해 결정된다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기존의 딥러닝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(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지도학습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이 고정된 상태 분포를 가진다고 가정하는 것과 상반된다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C577E-2604-4594-9075-D2ADF52C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5" name="Picture 2" descr="CS 285] Lecture 8: Deep RL with Q-Functions - Hojoon&amp;#39;s blog">
            <a:extLst>
              <a:ext uri="{FF2B5EF4-FFF2-40B4-BE49-F238E27FC236}">
                <a16:creationId xmlns:a16="http://schemas.microsoft.com/office/drawing/2014/main" id="{3B2A4CEB-CDFE-463B-A359-B9C63187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29" y="3845181"/>
            <a:ext cx="8813270" cy="25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61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E401E-6BED-4409-B11F-41BE79CF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replay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195A4-1DFA-42AC-878E-833B10A4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Time-step </a:t>
            </a:r>
            <a:r>
              <a:rPr lang="ko-KR" altLang="en-US" dirty="0"/>
              <a:t>별</a:t>
            </a:r>
            <a:r>
              <a:rPr lang="en-US" altLang="ko-KR" dirty="0"/>
              <a:t>,</a:t>
            </a:r>
            <a:r>
              <a:rPr lang="ko-KR" altLang="en-US" dirty="0"/>
              <a:t> 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  <a:r>
              <a:rPr lang="en-US" altLang="ko-KR" dirty="0"/>
              <a:t>, </a:t>
            </a:r>
            <a:r>
              <a:rPr lang="ko-KR" altLang="en-US" dirty="0"/>
              <a:t>다음 상태 </a:t>
            </a:r>
            <a:r>
              <a:rPr lang="en-US" altLang="ko-KR" dirty="0"/>
              <a:t>=&gt; </a:t>
            </a:r>
            <a:r>
              <a:rPr lang="ko-KR" altLang="en-US" dirty="0"/>
              <a:t>저장 </a:t>
            </a:r>
            <a:r>
              <a:rPr lang="en-US" altLang="ko-KR" dirty="0"/>
              <a:t>=&gt; </a:t>
            </a:r>
            <a:r>
              <a:rPr lang="ko-KR" altLang="en-US" dirty="0"/>
              <a:t>랜덤 샘플링으로 불러온다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한번 얻은 경험 </a:t>
            </a:r>
            <a:r>
              <a:rPr lang="en-US" altLang="ko-KR" dirty="0"/>
              <a:t>(experience) </a:t>
            </a:r>
            <a:r>
              <a:rPr lang="ko-KR" altLang="en-US" dirty="0"/>
              <a:t>는 여러 번 사용가능 즉 샘플 효율성이 높아진다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학습 시키는 데이터를 최대한 독립되도록 학습에 편향이 이루어지지 않도록 돕는다</a:t>
            </a:r>
            <a:r>
              <a:rPr lang="en-US" altLang="ko-KR" dirty="0"/>
              <a:t>. &lt;= </a:t>
            </a:r>
            <a:r>
              <a:rPr lang="ko-KR" altLang="en-US" dirty="0"/>
              <a:t>제일 중요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C577E-2604-4594-9075-D2ADF52C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6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CEDBD-F9E0-4300-8392-9D1D273A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AD397-18C1-4C2C-8124-3FA03FF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2021-09-18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9571F1-1A06-4F36-A128-6333D89CD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43" y="1988549"/>
            <a:ext cx="7426978" cy="42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5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F0886-1EED-4D79-ADD1-55696F65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DDQN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B3245-07AA-455A-A8B3-5725DB2A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의 </a:t>
            </a:r>
            <a:r>
              <a:rPr lang="en-US" altLang="ko-KR" dirty="0"/>
              <a:t>overestimate </a:t>
            </a:r>
            <a:r>
              <a:rPr lang="ko-KR" altLang="en-US" dirty="0"/>
              <a:t>가 문제야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환경은 노이즈가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어떠한 상태는 정확하게 한가지 상태 가치로 표현하기 애매하다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는 일단 과적합이 매우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99890-56AF-4F69-8740-BE6840C0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9F027-5637-4F51-B1CF-BAD30379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1787"/>
            <a:ext cx="10058400" cy="1371600"/>
          </a:xfrm>
        </p:spPr>
        <p:txBody>
          <a:bodyPr/>
          <a:lstStyle/>
          <a:p>
            <a:r>
              <a:rPr lang="ko-KR" altLang="en-US" dirty="0" err="1"/>
              <a:t>과적합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A434D-8210-4547-A6F0-AD9F6307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76084-A468-48F1-8832-DC0A0FD07C45}"/>
              </a:ext>
            </a:extLst>
          </p:cNvPr>
          <p:cNvSpPr/>
          <p:nvPr/>
        </p:nvSpPr>
        <p:spPr>
          <a:xfrm>
            <a:off x="1822863" y="2014194"/>
            <a:ext cx="65314" cy="2980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57AAC-91DC-4A3E-AB9D-132EBD56495C}"/>
              </a:ext>
            </a:extLst>
          </p:cNvPr>
          <p:cNvSpPr/>
          <p:nvPr/>
        </p:nvSpPr>
        <p:spPr>
          <a:xfrm>
            <a:off x="1558637" y="4928260"/>
            <a:ext cx="659080" cy="231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325874-D159-4D2E-928D-95DD819463A3}"/>
              </a:ext>
            </a:extLst>
          </p:cNvPr>
          <p:cNvSpPr/>
          <p:nvPr/>
        </p:nvSpPr>
        <p:spPr>
          <a:xfrm rot="21394680">
            <a:off x="4091544" y="692446"/>
            <a:ext cx="65314" cy="2980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08C733-CF58-4592-82F3-6AF878591DB9}"/>
              </a:ext>
            </a:extLst>
          </p:cNvPr>
          <p:cNvSpPr/>
          <p:nvPr/>
        </p:nvSpPr>
        <p:spPr>
          <a:xfrm>
            <a:off x="3866409" y="3556660"/>
            <a:ext cx="659080" cy="231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533A81-D736-48D8-8A5D-2164B28D8442}"/>
              </a:ext>
            </a:extLst>
          </p:cNvPr>
          <p:cNvSpPr/>
          <p:nvPr/>
        </p:nvSpPr>
        <p:spPr>
          <a:xfrm rot="661449">
            <a:off x="6290256" y="3216710"/>
            <a:ext cx="65314" cy="2980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7DD41B-17EE-45B7-A8BC-3CF73A2B4A8A}"/>
              </a:ext>
            </a:extLst>
          </p:cNvPr>
          <p:cNvSpPr/>
          <p:nvPr/>
        </p:nvSpPr>
        <p:spPr>
          <a:xfrm>
            <a:off x="5766460" y="6060374"/>
            <a:ext cx="659080" cy="231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27F5D6F-E6FE-40CF-9A10-313A0E0E8860}"/>
              </a:ext>
            </a:extLst>
          </p:cNvPr>
          <p:cNvSpPr/>
          <p:nvPr/>
        </p:nvSpPr>
        <p:spPr>
          <a:xfrm rot="19233369">
            <a:off x="2742502" y="2320290"/>
            <a:ext cx="843148" cy="611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D933199-AACC-435D-A474-092F416C13C1}"/>
              </a:ext>
            </a:extLst>
          </p:cNvPr>
          <p:cNvSpPr/>
          <p:nvPr/>
        </p:nvSpPr>
        <p:spPr>
          <a:xfrm rot="1500591">
            <a:off x="3522975" y="4318533"/>
            <a:ext cx="843148" cy="611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078ABA8-365A-451D-864E-6E6A062D6953}"/>
              </a:ext>
            </a:extLst>
          </p:cNvPr>
          <p:cNvSpPr/>
          <p:nvPr/>
        </p:nvSpPr>
        <p:spPr>
          <a:xfrm rot="2192145">
            <a:off x="6524739" y="1609214"/>
            <a:ext cx="843148" cy="611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94C85B4-5BFC-47FB-B678-E77F1D9B7569}"/>
              </a:ext>
            </a:extLst>
          </p:cNvPr>
          <p:cNvSpPr/>
          <p:nvPr/>
        </p:nvSpPr>
        <p:spPr>
          <a:xfrm rot="20308350">
            <a:off x="6876785" y="4115695"/>
            <a:ext cx="843148" cy="611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B6E41F-6D25-4C20-B2B2-0560AB8CD37B}"/>
              </a:ext>
            </a:extLst>
          </p:cNvPr>
          <p:cNvSpPr/>
          <p:nvPr/>
        </p:nvSpPr>
        <p:spPr>
          <a:xfrm>
            <a:off x="9747004" y="1753006"/>
            <a:ext cx="65314" cy="2980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92479E-0BAA-4D0C-937B-AF007544FF5C}"/>
              </a:ext>
            </a:extLst>
          </p:cNvPr>
          <p:cNvSpPr/>
          <p:nvPr/>
        </p:nvSpPr>
        <p:spPr>
          <a:xfrm>
            <a:off x="9482778" y="4667072"/>
            <a:ext cx="659080" cy="231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A3D87-EE6F-4655-B970-94861F32CF4D}"/>
              </a:ext>
            </a:extLst>
          </p:cNvPr>
          <p:cNvSpPr txBox="1"/>
          <p:nvPr/>
        </p:nvSpPr>
        <p:spPr>
          <a:xfrm>
            <a:off x="676894" y="2624447"/>
            <a:ext cx="8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F4D50-BBF6-4095-8490-155205C79B1F}"/>
              </a:ext>
            </a:extLst>
          </p:cNvPr>
          <p:cNvSpPr txBox="1"/>
          <p:nvPr/>
        </p:nvSpPr>
        <p:spPr>
          <a:xfrm>
            <a:off x="4569288" y="1049000"/>
            <a:ext cx="152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= 1 + 0.99 =1.99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2C41C-F27D-4BEC-9760-69DCFCCAE5BA}"/>
              </a:ext>
            </a:extLst>
          </p:cNvPr>
          <p:cNvSpPr txBox="1"/>
          <p:nvPr/>
        </p:nvSpPr>
        <p:spPr>
          <a:xfrm>
            <a:off x="6663239" y="5256823"/>
            <a:ext cx="152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= 1 + 0.99 =1.99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5EB4C-AD3C-4E74-83C4-9C76B60AE54F}"/>
              </a:ext>
            </a:extLst>
          </p:cNvPr>
          <p:cNvSpPr txBox="1"/>
          <p:nvPr/>
        </p:nvSpPr>
        <p:spPr>
          <a:xfrm>
            <a:off x="9988394" y="2122099"/>
            <a:ext cx="163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= 1.99*0.99 + 1 =</a:t>
            </a:r>
            <a:r>
              <a:rPr lang="ko-KR" altLang="en-US" dirty="0"/>
              <a:t>약</a:t>
            </a:r>
            <a:r>
              <a:rPr lang="en-US" altLang="ko-KR" dirty="0"/>
              <a:t> 3 ????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C2C941-5C34-46E4-825A-9B6FAB335885}"/>
              </a:ext>
            </a:extLst>
          </p:cNvPr>
          <p:cNvSpPr txBox="1"/>
          <p:nvPr/>
        </p:nvSpPr>
        <p:spPr>
          <a:xfrm>
            <a:off x="7256794" y="469075"/>
            <a:ext cx="446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주의 </a:t>
            </a:r>
            <a:r>
              <a:rPr lang="en-US" altLang="ko-KR" dirty="0"/>
              <a:t>– DDQN</a:t>
            </a:r>
            <a:r>
              <a:rPr lang="ko-KR" altLang="en-US" dirty="0"/>
              <a:t>은 이런 과적합을 해결하지 않는다</a:t>
            </a:r>
            <a:r>
              <a:rPr lang="en-US" altLang="ko-KR" dirty="0"/>
              <a:t>. </a:t>
            </a:r>
            <a:r>
              <a:rPr lang="ko-KR" altLang="en-US" dirty="0"/>
              <a:t>그냥 </a:t>
            </a:r>
            <a:r>
              <a:rPr lang="ko-KR" altLang="en-US" dirty="0" err="1"/>
              <a:t>과적합</a:t>
            </a:r>
            <a:r>
              <a:rPr lang="ko-KR" altLang="en-US" dirty="0"/>
              <a:t> </a:t>
            </a:r>
            <a:r>
              <a:rPr lang="ko-KR" altLang="en-US" dirty="0" err="1"/>
              <a:t>예시일뿐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77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45249-3859-4A3F-B098-226B5971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DDQN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87DF7-0C9C-4F96-9B36-A4A119DB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400388-A097-4BF3-B168-2332A807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4434316"/>
            <a:ext cx="9667875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2EBBB7-EB3C-47BD-9696-1A82A009FE14}"/>
              </a:ext>
            </a:extLst>
          </p:cNvPr>
          <p:cNvSpPr txBox="1"/>
          <p:nvPr/>
        </p:nvSpPr>
        <p:spPr>
          <a:xfrm>
            <a:off x="1229096" y="1799112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수식은 논문 참조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환경은 노이즈가 많다 </a:t>
            </a:r>
            <a:r>
              <a:rPr lang="en-US" altLang="ko-KR" dirty="0"/>
              <a:t>=&gt; estimate error</a:t>
            </a:r>
            <a:r>
              <a:rPr lang="ko-KR" altLang="en-US" dirty="0"/>
              <a:t>로 이어짐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en-US" altLang="ko-KR" dirty="0"/>
              <a:t>estimate error</a:t>
            </a:r>
            <a:r>
              <a:rPr lang="ko-KR" altLang="en-US" dirty="0"/>
              <a:t>는 실제 </a:t>
            </a:r>
            <a:r>
              <a:rPr lang="en-US" altLang="ko-KR" dirty="0"/>
              <a:t>value </a:t>
            </a:r>
            <a:r>
              <a:rPr lang="ko-KR" altLang="en-US" dirty="0"/>
              <a:t>보다 큰 값을 </a:t>
            </a:r>
            <a:r>
              <a:rPr lang="en-US" altLang="ko-KR" dirty="0"/>
              <a:t>low bound </a:t>
            </a:r>
            <a:r>
              <a:rPr lang="ko-KR" altLang="en-US" dirty="0"/>
              <a:t>가 되도록 학습하게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Double Q learning</a:t>
            </a:r>
            <a:r>
              <a:rPr lang="ko-KR" altLang="en-US" dirty="0"/>
              <a:t>에서 아이디어를 획득 </a:t>
            </a:r>
          </a:p>
        </p:txBody>
      </p:sp>
    </p:spTree>
    <p:extLst>
      <p:ext uri="{BB962C8B-B14F-4D97-AF65-F5344CB8AC3E}">
        <p14:creationId xmlns:p14="http://schemas.microsoft.com/office/powerpoint/2010/main" val="208729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{292ADCE7-3362-4478-8BD9-6B0BD6DD0CEF}tf78438558_win32</Template>
  <TotalTime>86</TotalTime>
  <Words>1070</Words>
  <Application>Microsoft Office PowerPoint</Application>
  <PresentationFormat>와이드스크린</PresentationFormat>
  <Paragraphs>198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-apple-system</vt:lpstr>
      <vt:lpstr>맑은 고딕</vt:lpstr>
      <vt:lpstr>맑은 고딕</vt:lpstr>
      <vt:lpstr>Arial</vt:lpstr>
      <vt:lpstr>Calibri</vt:lpstr>
      <vt:lpstr>Century Gothic</vt:lpstr>
      <vt:lpstr>Garamond</vt:lpstr>
      <vt:lpstr>Symbol</vt:lpstr>
      <vt:lpstr>SavonVTI</vt:lpstr>
      <vt:lpstr>rl 스터디 </vt:lpstr>
      <vt:lpstr>Value base model free</vt:lpstr>
      <vt:lpstr>DQN – Deep Q Learning</vt:lpstr>
      <vt:lpstr>DQN – Deep Q Learning</vt:lpstr>
      <vt:lpstr>replay memory</vt:lpstr>
      <vt:lpstr>DQN</vt:lpstr>
      <vt:lpstr>DDQN</vt:lpstr>
      <vt:lpstr>과적합 예시</vt:lpstr>
      <vt:lpstr>DDQN</vt:lpstr>
      <vt:lpstr>Double – q learning</vt:lpstr>
      <vt:lpstr>DDQN</vt:lpstr>
      <vt:lpstr>Dueling Q network</vt:lpstr>
      <vt:lpstr>Dueling Q network</vt:lpstr>
      <vt:lpstr>Dueling Q network</vt:lpstr>
      <vt:lpstr>Dueling Q network Target Q</vt:lpstr>
      <vt:lpstr>Dueling Q network Target Q</vt:lpstr>
      <vt:lpstr>PER – perioritized experience memory</vt:lpstr>
      <vt:lpstr>PER – perioritized experience memory</vt:lpstr>
      <vt:lpstr>PER – perioritized experience memory</vt:lpstr>
      <vt:lpstr>PER 구현 이슈</vt:lpstr>
      <vt:lpstr>Noisy Net</vt:lpstr>
      <vt:lpstr>Noisy Net</vt:lpstr>
      <vt:lpstr>Noisy Net</vt:lpstr>
      <vt:lpstr>Noisy Net – loss function</vt:lpstr>
      <vt:lpstr>Noisy Net 부가 설명</vt:lpstr>
      <vt:lpstr>C51</vt:lpstr>
      <vt:lpstr>C51</vt:lpstr>
      <vt:lpstr>C51</vt:lpstr>
      <vt:lpstr>C51</vt:lpstr>
      <vt:lpstr>C51- loss</vt:lpstr>
      <vt:lpstr>C51</vt:lpstr>
      <vt:lpstr>rainbow</vt:lpstr>
      <vt:lpstr>rainbow</vt:lpstr>
      <vt:lpstr>Rainbow </vt:lpstr>
      <vt:lpstr>rainbow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스터디 </dc:title>
  <dc:creator>동영 김</dc:creator>
  <cp:lastModifiedBy>동영 김</cp:lastModifiedBy>
  <cp:revision>6</cp:revision>
  <dcterms:created xsi:type="dcterms:W3CDTF">2021-09-18T14:46:34Z</dcterms:created>
  <dcterms:modified xsi:type="dcterms:W3CDTF">2021-09-18T16:13:23Z</dcterms:modified>
</cp:coreProperties>
</file>