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4"/>
  </p:notesMasterIdLst>
  <p:handoutMasterIdLst>
    <p:handoutMasterId r:id="rId25"/>
  </p:handout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8" r:id="rId18"/>
    <p:sldId id="276" r:id="rId19"/>
    <p:sldId id="279" r:id="rId20"/>
    <p:sldId id="280" r:id="rId21"/>
    <p:sldId id="281" r:id="rId22"/>
    <p:sldId id="261" r:id="rId2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839092-15F8-4C72-A6BC-E11C1D12CDAA}" type="datetime1">
              <a:rPr lang="ko-KR" altLang="en-US" smtClean="0"/>
              <a:t>2021-09-26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34EDFF-C18C-466F-B693-08283F9FE7CF}" type="datetime1">
              <a:rPr lang="ko-KR" altLang="en-US" smtClean="0"/>
              <a:t>2021-09-26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0421086B-92A0-4D22-94D7-207C8E029793}" type="datetime1">
              <a:rPr lang="ko-KR" altLang="en-US" smtClean="0"/>
              <a:t>2021-09-26</a:t>
            </a:fld>
            <a:endParaRPr lang="en-US" dirty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AA789D4-F75C-46F1-A8E1-B49D7553F821}" type="datetime1">
              <a:rPr lang="ko-KR" altLang="en-US" smtClean="0"/>
              <a:t>2021-09-26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E95217A-41F5-40B0-A1B1-26DD36AFCC5B}" type="datetime1">
              <a:rPr lang="ko-KR" altLang="en-US" smtClean="0"/>
              <a:t>2021-09-26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EABA43C-120F-4415-98B3-372D2FECC855}" type="datetime1">
              <a:rPr lang="ko-KR" altLang="en-US" smtClean="0"/>
              <a:t>2021-09-26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7A3EB572-C624-418B-8597-163D90616FC8}" type="datetime1">
              <a:rPr lang="ko-KR" altLang="en-US" smtClean="0"/>
              <a:t>2021-09-26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E760CE9-DAAA-4235-992F-BD3E0145916A}" type="datetime1">
              <a:rPr lang="ko-KR" altLang="en-US" smtClean="0"/>
              <a:t>2021-09-26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2DB1AE6-F89A-4A3B-A7FF-0FB649FB73D9}" type="datetime1">
              <a:rPr lang="ko-KR" altLang="en-US" smtClean="0"/>
              <a:t>2021-09-26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692FE0A-EA49-4D7D-9497-837FBECB3F6B}" type="datetime1">
              <a:rPr lang="ko-KR" altLang="en-US" smtClean="0"/>
              <a:t>2021-09-26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6FBB2DF-47A9-40D1-8CCE-28FE2873E83F}" type="datetime1">
              <a:rPr lang="ko-KR" altLang="en-US" smtClean="0"/>
              <a:t>2021-09-26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490B79C2-6C94-403B-8C2C-F3D94681D3D0}" type="datetime1">
              <a:rPr lang="ko-KR" altLang="en-US" smtClean="0"/>
              <a:t>2021-09-26</a:t>
            </a:fld>
            <a:endParaRPr 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85759F83-5FB7-41EB-8B77-54D18451864A}" type="datetime1">
              <a:rPr lang="ko-KR" altLang="en-US" smtClean="0"/>
              <a:t>2021-09-26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98D2B5FF-957F-493E-A036-A1B14CB1BDF4}" type="datetime1">
              <a:rPr lang="ko-KR" altLang="en-US" smtClean="0"/>
              <a:t>2021-09-26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RL </a:t>
            </a:r>
            <a:r>
              <a:rPr lang="ko-KR" altLang="en-US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스터디</a:t>
            </a:r>
            <a:endParaRPr lang="ko" sz="44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ko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3</a:t>
            </a:r>
            <a:r>
              <a:rPr lang="ko-KR" altLang="en-US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주차</a:t>
            </a:r>
            <a:endParaRPr lang="ko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E29E2-FC26-4D64-9EAB-E0392C816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A3C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1F89A-B413-43B2-9BCE-03D138D87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A3C</a:t>
            </a:r>
            <a:r>
              <a:rPr lang="ko-KR" altLang="en-US" dirty="0"/>
              <a:t>는 </a:t>
            </a:r>
            <a:r>
              <a:rPr lang="en-US" altLang="ko-KR" dirty="0"/>
              <a:t>Asynchronous</a:t>
            </a:r>
            <a:r>
              <a:rPr lang="ko-KR" altLang="en-US" dirty="0"/>
              <a:t> </a:t>
            </a:r>
            <a:r>
              <a:rPr lang="en-US" altLang="ko-KR" dirty="0"/>
              <a:t>Advantage Actor Critic </a:t>
            </a:r>
            <a:r>
              <a:rPr lang="ko-KR" altLang="en-US" dirty="0"/>
              <a:t>라서 </a:t>
            </a:r>
            <a:r>
              <a:rPr lang="en-US" altLang="ko-KR" dirty="0"/>
              <a:t>A3C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Advantage </a:t>
            </a:r>
            <a:r>
              <a:rPr lang="ko-KR" altLang="en-US" dirty="0"/>
              <a:t>함수는 일종의 </a:t>
            </a:r>
            <a:r>
              <a:rPr lang="en-US" altLang="ko-KR" dirty="0"/>
              <a:t>base line</a:t>
            </a:r>
            <a:r>
              <a:rPr lang="ko-KR" altLang="en-US" dirty="0"/>
              <a:t>으로 현재 정책이 기존보다 나은지 아닌지를 판단한다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여기서 </a:t>
            </a:r>
            <a:r>
              <a:rPr lang="en-US" altLang="ko-KR" dirty="0"/>
              <a:t>n-step </a:t>
            </a:r>
            <a:r>
              <a:rPr lang="ko-KR" altLang="en-US" dirty="0"/>
              <a:t>학습을 도입 성능을 높인다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208094-2AC0-4D35-906E-088E2FB9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2021-09-26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8AFCA6-4D60-4A14-BFBE-B00585EDA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471" y="4288414"/>
            <a:ext cx="5629275" cy="5810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F8E55F6-E2E7-48DE-92BC-A197409CB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471" y="5153916"/>
            <a:ext cx="43243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1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9D6B4-D4A0-4872-AB69-32219FCEF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A3C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84506A-38BE-4F82-AC05-14EB3E52D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추가적으로 앞서 말했던 </a:t>
            </a:r>
            <a:r>
              <a:rPr lang="en-US" altLang="ko-KR" dirty="0"/>
              <a:t>local optimal</a:t>
            </a:r>
            <a:r>
              <a:rPr lang="ko-KR" altLang="en-US" dirty="0"/>
              <a:t>에 빠지는 것을 방지하기 위해 추가적으로 </a:t>
            </a:r>
            <a:r>
              <a:rPr lang="ko-KR" altLang="en-US" dirty="0" err="1"/>
              <a:t>그라디언트에</a:t>
            </a:r>
            <a:r>
              <a:rPr lang="ko-KR" altLang="en-US" dirty="0"/>
              <a:t> 엔트로피 항을 추가해 학습시킨다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앞서 나왔던 </a:t>
            </a:r>
            <a:r>
              <a:rPr lang="en-US" altLang="ko-KR" dirty="0"/>
              <a:t>DQN</a:t>
            </a:r>
            <a:r>
              <a:rPr lang="ko-KR" altLang="en-US" dirty="0"/>
              <a:t>에서의 </a:t>
            </a:r>
            <a:r>
              <a:rPr lang="en-US" altLang="ko-KR" dirty="0"/>
              <a:t>replay memory</a:t>
            </a:r>
            <a:r>
              <a:rPr lang="ko-KR" altLang="en-US" dirty="0"/>
              <a:t>는 없다</a:t>
            </a:r>
            <a:r>
              <a:rPr lang="en-US" altLang="ko-KR" dirty="0"/>
              <a:t>. </a:t>
            </a:r>
            <a:r>
              <a:rPr lang="ko-KR" altLang="en-US" dirty="0"/>
              <a:t>이는 각 데이터별 시간 종속성을 없애기 </a:t>
            </a:r>
            <a:r>
              <a:rPr lang="ko-KR" altLang="en-US" dirty="0" err="1"/>
              <a:t>위함이었는데</a:t>
            </a:r>
            <a:r>
              <a:rPr lang="ko-KR" altLang="en-US" dirty="0"/>
              <a:t> 이는 비동기적 시행이 해결한다</a:t>
            </a:r>
            <a:r>
              <a:rPr lang="en-US" altLang="ko-KR" dirty="0"/>
              <a:t>. </a:t>
            </a:r>
            <a:r>
              <a:rPr lang="ko-KR" altLang="en-US" dirty="0"/>
              <a:t>여러 개의 쓰레드에서 동시적으로 에이전트가 돌아가며 각 에이전트는 독립적이라 각 에이전트가 보내는 </a:t>
            </a:r>
            <a:r>
              <a:rPr lang="ko-KR" altLang="en-US" dirty="0" err="1"/>
              <a:t>그라디언트는</a:t>
            </a:r>
            <a:r>
              <a:rPr lang="ko-KR" altLang="en-US" dirty="0"/>
              <a:t> 시간 종속성이 없다</a:t>
            </a:r>
            <a:r>
              <a:rPr lang="en-US" altLang="ko-KR" dirty="0"/>
              <a:t>. </a:t>
            </a:r>
            <a:r>
              <a:rPr lang="ko-KR" altLang="en-US" dirty="0"/>
              <a:t>거기에다 </a:t>
            </a:r>
            <a:r>
              <a:rPr lang="en-US" altLang="ko-KR" dirty="0" err="1"/>
              <a:t>cpu</a:t>
            </a:r>
            <a:r>
              <a:rPr lang="en-US" altLang="ko-KR" dirty="0"/>
              <a:t> </a:t>
            </a:r>
            <a:r>
              <a:rPr lang="ko-KR" altLang="en-US" dirty="0"/>
              <a:t>쓰레드를 사용해서 데이터를 쉽게 주고 받으며 학습 속도도 현저히 올릴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2286E0-CE25-4576-8231-F98CAF6AB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2021-09-26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DC54B3-65EE-4A48-91D2-600C5A3A2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801" y="2589934"/>
            <a:ext cx="24479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64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9D6B4-D4A0-4872-AB69-32219FCEF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A3C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2286E0-CE25-4576-8231-F98CAF6AB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2021-09-26</a:t>
            </a:fld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6DE9FB1-7BC8-49C2-BF6A-1411E5E51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06" y="1993580"/>
            <a:ext cx="11275188" cy="273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70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AA67C-C4DB-4DA0-984C-F7EDE2CE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TRPO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39F33D-FA02-42AD-B03A-A7C02BDFB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Policy </a:t>
            </a:r>
            <a:r>
              <a:rPr lang="en-US" altLang="ko-KR" dirty="0" err="1"/>
              <a:t>gradien</a:t>
            </a:r>
            <a:r>
              <a:rPr lang="ko-KR" altLang="en-US" dirty="0"/>
              <a:t>의 근본적인 문제란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해당 </a:t>
            </a:r>
            <a:r>
              <a:rPr lang="ko-KR" altLang="en-US" dirty="0" err="1"/>
              <a:t>그라디언트가</a:t>
            </a:r>
            <a:r>
              <a:rPr lang="ko-KR" altLang="en-US" dirty="0"/>
              <a:t> 성능의 증가를 보장하지 않는다</a:t>
            </a:r>
            <a:r>
              <a:rPr lang="en-US" altLang="ko-KR" dirty="0"/>
              <a:t>. ???</a:t>
            </a:r>
          </a:p>
          <a:p>
            <a:endParaRPr lang="en-US" altLang="ko-KR" dirty="0"/>
          </a:p>
          <a:p>
            <a:r>
              <a:rPr lang="ko-KR" altLang="en-US" dirty="0"/>
              <a:t>이유는 간단한데 일반적으로 </a:t>
            </a:r>
            <a:r>
              <a:rPr lang="en-US" altLang="ko-KR" dirty="0"/>
              <a:t>loss </a:t>
            </a:r>
            <a:r>
              <a:rPr lang="ko-KR" altLang="en-US" dirty="0"/>
              <a:t>함수는 </a:t>
            </a:r>
            <a:r>
              <a:rPr lang="en-US" altLang="ko-KR" dirty="0"/>
              <a:t>0</a:t>
            </a:r>
            <a:r>
              <a:rPr lang="ko-KR" altLang="en-US" dirty="0"/>
              <a:t>으로 수렴시키기 위해 학습하지만 목적함수는 커지게 하기 위해 학습하기 때문이고</a:t>
            </a:r>
            <a:r>
              <a:rPr lang="en-US" altLang="ko-KR" dirty="0"/>
              <a:t> </a:t>
            </a:r>
            <a:r>
              <a:rPr lang="ko-KR" altLang="en-US" dirty="0" err="1"/>
              <a:t>그라디언트에</a:t>
            </a:r>
            <a:r>
              <a:rPr lang="ko-KR" altLang="en-US" dirty="0"/>
              <a:t> 곱해지는 지표가 </a:t>
            </a:r>
            <a:r>
              <a:rPr lang="en-US" altLang="ko-KR" dirty="0"/>
              <a:t>variance</a:t>
            </a:r>
            <a:r>
              <a:rPr lang="ko-KR" altLang="en-US" dirty="0"/>
              <a:t>가 너무 높기도 하기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BA3DFF-14E9-45CD-8550-BD4559EE9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63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C3143-7F9E-4907-A432-E6E22688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TRPO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CDFE21-F559-42CC-ACE5-5CB49C59C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2021-09-26</a:t>
            </a:fld>
            <a:endParaRPr 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0DE137A3-153E-4A47-B16C-980C4F1F7092}"/>
              </a:ext>
            </a:extLst>
          </p:cNvPr>
          <p:cNvSpPr/>
          <p:nvPr/>
        </p:nvSpPr>
        <p:spPr>
          <a:xfrm>
            <a:off x="2479963" y="2446955"/>
            <a:ext cx="4599710" cy="2396852"/>
          </a:xfrm>
          <a:custGeom>
            <a:avLst/>
            <a:gdLst>
              <a:gd name="connsiteX0" fmla="*/ 0 w 4599710"/>
              <a:gd name="connsiteY0" fmla="*/ 2299855 h 2396852"/>
              <a:gd name="connsiteX1" fmla="*/ 1704110 w 4599710"/>
              <a:gd name="connsiteY1" fmla="*/ 41564 h 2396852"/>
              <a:gd name="connsiteX2" fmla="*/ 3061855 w 4599710"/>
              <a:gd name="connsiteY2" fmla="*/ 2396837 h 2396852"/>
              <a:gd name="connsiteX3" fmla="*/ 4599710 w 4599710"/>
              <a:gd name="connsiteY3" fmla="*/ 0 h 2396852"/>
              <a:gd name="connsiteX4" fmla="*/ 4599710 w 4599710"/>
              <a:gd name="connsiteY4" fmla="*/ 0 h 239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9710" h="2396852">
                <a:moveTo>
                  <a:pt x="0" y="2299855"/>
                </a:moveTo>
                <a:cubicBezTo>
                  <a:pt x="596900" y="1162627"/>
                  <a:pt x="1193801" y="25400"/>
                  <a:pt x="1704110" y="41564"/>
                </a:cubicBezTo>
                <a:cubicBezTo>
                  <a:pt x="2214419" y="57728"/>
                  <a:pt x="2579255" y="2403764"/>
                  <a:pt x="3061855" y="2396837"/>
                </a:cubicBezTo>
                <a:cubicBezTo>
                  <a:pt x="3544455" y="2389910"/>
                  <a:pt x="4599710" y="0"/>
                  <a:pt x="4599710" y="0"/>
                </a:cubicBezTo>
                <a:lnTo>
                  <a:pt x="459971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B48BD3A-28FF-494F-A5FE-9E736894CD54}"/>
              </a:ext>
            </a:extLst>
          </p:cNvPr>
          <p:cNvSpPr/>
          <p:nvPr/>
        </p:nvSpPr>
        <p:spPr>
          <a:xfrm rot="4130991">
            <a:off x="4788608" y="4007299"/>
            <a:ext cx="651163" cy="450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F241E5A6-D15F-4890-8A20-C02D32C780C5}"/>
              </a:ext>
            </a:extLst>
          </p:cNvPr>
          <p:cNvSpPr/>
          <p:nvPr/>
        </p:nvSpPr>
        <p:spPr>
          <a:xfrm rot="15018831">
            <a:off x="4466952" y="3228150"/>
            <a:ext cx="651163" cy="450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869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4E959-F847-4E6A-A7A5-A0504C67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TRPO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AD81C4-C3E5-45C2-9318-04160822D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수학적으로 성능 증가가 보장되는 범위 내에서 학습이 이루어지도록 강제화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여기서 수학적 증명을 설명하기에는 너무나 길다</a:t>
            </a:r>
            <a:r>
              <a:rPr lang="en-US" altLang="ko-KR" dirty="0"/>
              <a:t>. </a:t>
            </a:r>
            <a:r>
              <a:rPr lang="ko-KR" altLang="en-US" dirty="0"/>
              <a:t>본 논문을 찾아서 보도록 하자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C59C9A-7AB6-407D-B971-520A93BE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25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4E959-F847-4E6A-A7A5-A0504C67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TRPO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C59C9A-7AB6-407D-B971-520A93BE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2021-09-26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F9F092-813A-448E-A473-07D14B144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9" y="1773851"/>
            <a:ext cx="6885709" cy="45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85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4E959-F847-4E6A-A7A5-A0504C67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TRPO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C59C9A-7AB6-407D-B971-520A93BE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2021-09-26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43AF2F-D74E-4F19-8AE1-D47743AA8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47059"/>
            <a:ext cx="5210175" cy="800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B1A373-9105-4DCD-BAA5-33946E88D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385396"/>
            <a:ext cx="4143375" cy="1190625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C56087F8-62D8-4898-BD0D-2DAB8B1634DE}"/>
              </a:ext>
            </a:extLst>
          </p:cNvPr>
          <p:cNvSpPr/>
          <p:nvPr/>
        </p:nvSpPr>
        <p:spPr>
          <a:xfrm>
            <a:off x="1690254" y="3440905"/>
            <a:ext cx="1260763" cy="800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5E645B3-E063-49F2-B1C2-9F06E9E80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8166" y="3440905"/>
            <a:ext cx="6210300" cy="1362075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D46AB9AE-D6E1-40FB-9942-0E1E348C9B42}"/>
              </a:ext>
            </a:extLst>
          </p:cNvPr>
          <p:cNvSpPr/>
          <p:nvPr/>
        </p:nvSpPr>
        <p:spPr>
          <a:xfrm rot="14598894">
            <a:off x="5302839" y="5072461"/>
            <a:ext cx="1260763" cy="800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812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6FF78-A1C1-420E-9445-6F2F2F52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TRPO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D3C862-9ABD-4D4B-84BB-E89824B7A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보통 저 </a:t>
            </a:r>
            <a:r>
              <a:rPr lang="en-US" altLang="ko-KR" dirty="0"/>
              <a:t>surrogate </a:t>
            </a:r>
            <a:r>
              <a:rPr lang="ko-KR" altLang="en-US" dirty="0"/>
              <a:t>목적함수를 아래 제약조건내에서 학습 </a:t>
            </a:r>
            <a:r>
              <a:rPr lang="ko-KR" altLang="en-US" dirty="0" err="1"/>
              <a:t>시키는게</a:t>
            </a:r>
            <a:r>
              <a:rPr lang="ko-KR" altLang="en-US" dirty="0"/>
              <a:t> 좀 까다롭다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가장 구현적으로 </a:t>
            </a:r>
            <a:r>
              <a:rPr lang="ko-KR" altLang="en-US" dirty="0" err="1"/>
              <a:t>편한건</a:t>
            </a:r>
            <a:r>
              <a:rPr lang="ko-KR" altLang="en-US" dirty="0"/>
              <a:t> 위 아래를 </a:t>
            </a:r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en-US" altLang="ko-KR" dirty="0"/>
              <a:t>2</a:t>
            </a:r>
            <a:r>
              <a:rPr lang="ko-KR" altLang="en-US" dirty="0"/>
              <a:t>차 근사화해서 </a:t>
            </a:r>
            <a:r>
              <a:rPr lang="en-US" altLang="ko-KR" dirty="0"/>
              <a:t>NPG</a:t>
            </a:r>
            <a:r>
              <a:rPr lang="ko-KR" altLang="en-US" dirty="0"/>
              <a:t>로 학습시키는데 이것도 좀 </a:t>
            </a:r>
            <a:r>
              <a:rPr lang="ko-KR" altLang="en-US" dirty="0" err="1"/>
              <a:t>힘듬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916E98-5FAC-4278-9C2F-3ED6E42A3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2021-09-26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692DBA-EE23-42D0-B9A0-0B4DC53EC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111" y="652119"/>
            <a:ext cx="62103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79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9AEDA-CA7B-479D-80A6-1A3C29C3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PPO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99AFE-380E-470F-B39C-489A94FFA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그래서 나온 것이 </a:t>
            </a:r>
            <a:r>
              <a:rPr lang="en-US" altLang="ko-KR" dirty="0"/>
              <a:t>PPO</a:t>
            </a:r>
          </a:p>
          <a:p>
            <a:endParaRPr lang="en-US" altLang="ko-KR" dirty="0"/>
          </a:p>
          <a:p>
            <a:r>
              <a:rPr lang="ko-KR" altLang="en-US" dirty="0"/>
              <a:t>아래 식은 정책 파라미터에 따라 적절한 베타 선택이 어렵고 </a:t>
            </a:r>
            <a:r>
              <a:rPr lang="en-US" altLang="ko-KR" dirty="0"/>
              <a:t>variance</a:t>
            </a:r>
            <a:r>
              <a:rPr lang="ko-KR" altLang="en-US" dirty="0"/>
              <a:t>가 너무 커서 문제가 있었는데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79E282-22DF-405D-AAFE-A94B2C07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2021-09-26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2E8CC2-A1C6-46C2-BF83-C2D60A847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66" y="3688495"/>
            <a:ext cx="75628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9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F2CDF-D786-4FC6-B12F-59807106C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 base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E4B542-3867-4839-846B-F670D09E2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같이 정책을 바로 파라미터화 해서 함수로 근사시키는 방법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장점</a:t>
            </a:r>
            <a:endParaRPr lang="en-US" altLang="ko-KR" dirty="0"/>
          </a:p>
          <a:p>
            <a:r>
              <a:rPr lang="ko-KR" altLang="en-US" dirty="0"/>
              <a:t>빠른 수렴</a:t>
            </a:r>
            <a:endParaRPr lang="en-US" altLang="ko-KR" dirty="0"/>
          </a:p>
          <a:p>
            <a:r>
              <a:rPr lang="ko-KR" altLang="en-US" dirty="0"/>
              <a:t>연속되거나 높은 차원의 출력에 강하다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확률적 정책 학습이 편리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단점</a:t>
            </a:r>
            <a:endParaRPr lang="en-US" altLang="ko-KR" dirty="0"/>
          </a:p>
          <a:p>
            <a:r>
              <a:rPr lang="en-US" altLang="ko-KR" dirty="0"/>
              <a:t>Local optimum</a:t>
            </a:r>
            <a:r>
              <a:rPr lang="ko-KR" altLang="en-US" dirty="0"/>
              <a:t>에 갇히기 쉽다</a:t>
            </a:r>
            <a:endParaRPr lang="en-US" altLang="ko-KR" dirty="0"/>
          </a:p>
          <a:p>
            <a:r>
              <a:rPr lang="en-US" altLang="ko-KR" dirty="0"/>
              <a:t>Variance</a:t>
            </a:r>
            <a:r>
              <a:rPr lang="ko-KR" altLang="en-US" dirty="0"/>
              <a:t>가 높다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25D3AD-9BE2-4C83-89AE-FF55E8AC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2021-09-26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825E6F-10D9-45BD-959B-E70335A19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794" y="1873827"/>
            <a:ext cx="43529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98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BE11A-6DE4-45A3-B16B-1143C667D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PPO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C030E3-6B9F-4E83-B9E9-ECC1738C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2021-09-26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19EC7E-D016-45E8-9DF4-BC12273A6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00" y="2479964"/>
            <a:ext cx="5052628" cy="16519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01963CD-C5BC-42E5-BEB5-4FF6B3364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431" y="484909"/>
            <a:ext cx="5771769" cy="591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82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EDFD1-40AA-4E9F-ADFF-0B611DA75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PPO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50FA5-DEA8-4798-B025-B67C93743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이런식으로</a:t>
            </a:r>
            <a:r>
              <a:rPr lang="ko-KR" altLang="en-US" dirty="0"/>
              <a:t> </a:t>
            </a:r>
            <a:r>
              <a:rPr lang="en-US" altLang="ko-KR" dirty="0"/>
              <a:t>clip</a:t>
            </a:r>
            <a:r>
              <a:rPr lang="ko-KR" altLang="en-US" dirty="0"/>
              <a:t>과 </a:t>
            </a:r>
            <a:r>
              <a:rPr lang="en-US" altLang="ko-KR" dirty="0"/>
              <a:t>min </a:t>
            </a:r>
            <a:r>
              <a:rPr lang="ko-KR" altLang="en-US" dirty="0"/>
              <a:t>함수가 일종의 </a:t>
            </a:r>
            <a:r>
              <a:rPr lang="en-US" altLang="ko-KR" dirty="0"/>
              <a:t>lower bound</a:t>
            </a:r>
            <a:r>
              <a:rPr lang="ko-KR" altLang="en-US" dirty="0"/>
              <a:t>가 되도록 해서 학습의 안정성을 높일 뿐더러 구현도 쉽고 속도도 빠르다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CA219B-3945-4391-A53F-0FA658366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2021-09-26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CAF532-9A3E-45CE-8745-C6A9B9DB6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17" y="2782165"/>
            <a:ext cx="7577779" cy="32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76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99103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ko-KR" altLang="en-US" dirty="0">
                <a:latin typeface="+mj-ea"/>
                <a:ea typeface="+mj-ea"/>
              </a:rPr>
              <a:t>끝</a:t>
            </a:r>
            <a:endParaRPr lang="ko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25352-8882-4FA2-A774-3B376398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목적함수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44FBA8-51AD-485B-8729-BF009AD1B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정책을 학습시키기 위해 해당 정책이 최대화하고자 하는 목적이 목적 함수이고 이를 통해 </a:t>
            </a:r>
            <a:r>
              <a:rPr lang="en-US" altLang="ko-KR" dirty="0"/>
              <a:t>gradient decent</a:t>
            </a:r>
            <a:r>
              <a:rPr lang="ko-KR" altLang="en-US" dirty="0"/>
              <a:t>를 진행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일반적으로 다음과 같은 목적함수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/>
              <a:t>d</a:t>
            </a:r>
            <a:r>
              <a:rPr lang="ko-KR" altLang="en-US" dirty="0"/>
              <a:t>는 </a:t>
            </a:r>
            <a:r>
              <a:rPr lang="en-US" altLang="ko-KR" dirty="0"/>
              <a:t>stationary distribution</a:t>
            </a:r>
            <a:r>
              <a:rPr lang="ko-KR" altLang="en-US" dirty="0"/>
              <a:t>이라 해서 해당 </a:t>
            </a:r>
            <a:r>
              <a:rPr lang="en-US" altLang="ko-KR" dirty="0"/>
              <a:t>state</a:t>
            </a:r>
            <a:r>
              <a:rPr lang="ko-KR" altLang="en-US" dirty="0"/>
              <a:t>를 머물 확률 즉 </a:t>
            </a:r>
            <a:r>
              <a:rPr lang="en-US" altLang="ko-KR" dirty="0"/>
              <a:t>state</a:t>
            </a:r>
            <a:r>
              <a:rPr lang="ko-KR" altLang="en-US" dirty="0"/>
              <a:t>의 분포를 나타냄</a:t>
            </a:r>
            <a:endParaRPr lang="en-US" altLang="ko-KR" dirty="0"/>
          </a:p>
          <a:p>
            <a:r>
              <a:rPr lang="ko-KR" altLang="en-US" dirty="0"/>
              <a:t>즉 식은 해당 정책을 사용 </a:t>
            </a:r>
            <a:r>
              <a:rPr lang="ko-KR" altLang="en-US" dirty="0" err="1"/>
              <a:t>할때</a:t>
            </a:r>
            <a:r>
              <a:rPr lang="ko-KR" altLang="en-US" dirty="0"/>
              <a:t> 얻게 되는 보상의 합이다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4051E-1E11-462E-A0DF-6461F6F33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2021-09-26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B68389-A561-4D32-947A-39D54A98F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5" y="2629766"/>
            <a:ext cx="60293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7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5A0A4-FE88-4F0C-A4B8-08CD383B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REINFORCE – monte </a:t>
            </a:r>
            <a:r>
              <a:rPr lang="en-US" altLang="ko-KR" dirty="0" err="1"/>
              <a:t>carlo</a:t>
            </a:r>
            <a:r>
              <a:rPr lang="en-US" altLang="ko-KR" dirty="0"/>
              <a:t> gradient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0ABD23-5B53-4F97-9A09-C213D13EC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2021-09-26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56EA87-4701-4714-B6B4-86AF405D2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1833562"/>
            <a:ext cx="7107382" cy="29819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2DD615B-2CF6-4B1B-84AB-78D20C4B6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815523"/>
            <a:ext cx="5511120" cy="15698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BA576D-718E-471C-B6EB-4A7EBAA7F578}"/>
              </a:ext>
            </a:extLst>
          </p:cNvPr>
          <p:cNvSpPr txBox="1"/>
          <p:nvPr/>
        </p:nvSpPr>
        <p:spPr>
          <a:xfrm>
            <a:off x="7661565" y="4164518"/>
            <a:ext cx="3699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기대 값으로 표현</a:t>
            </a: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확률적 샘플링 사용</a:t>
            </a:r>
          </a:p>
        </p:txBody>
      </p:sp>
    </p:spTree>
    <p:extLst>
      <p:ext uri="{BB962C8B-B14F-4D97-AF65-F5344CB8AC3E}">
        <p14:creationId xmlns:p14="http://schemas.microsoft.com/office/powerpoint/2010/main" val="276579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ADD10-4E43-4D68-A61B-F1234CEA2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목적함수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BCF0AE-F072-4743-BEE0-3EAE5BA0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2021-09-26</a:t>
            </a:fld>
            <a:endParaRPr 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1B76698-AA7C-4480-AB48-5711D588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옆의 식이 가지는 의미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파라미터 공간에서 </a:t>
            </a:r>
            <a:r>
              <a:rPr lang="ko-KR" altLang="en-US" dirty="0" err="1"/>
              <a:t>그라디언트의</a:t>
            </a:r>
            <a:r>
              <a:rPr lang="ko-KR" altLang="en-US" dirty="0"/>
              <a:t> 방향과 </a:t>
            </a:r>
            <a:r>
              <a:rPr lang="en-US" altLang="ko-KR" dirty="0"/>
              <a:t>r</a:t>
            </a:r>
            <a:r>
              <a:rPr lang="ko-KR" altLang="en-US" dirty="0"/>
              <a:t>는 그 크기를 나타낸다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우리는 간헐적으로 </a:t>
            </a:r>
            <a:r>
              <a:rPr lang="en-US" altLang="ko-KR" dirty="0"/>
              <a:t>r</a:t>
            </a:r>
            <a:r>
              <a:rPr lang="ko-KR" altLang="en-US" dirty="0"/>
              <a:t>를 사용해서 하기보다 그 의미가 비슷한 여러 지표를 대신 사용하는데</a:t>
            </a:r>
            <a:endParaRPr lang="en-US" altLang="ko-KR" dirty="0"/>
          </a:p>
          <a:p>
            <a:r>
              <a:rPr lang="ko-KR" altLang="en-US" dirty="0"/>
              <a:t>여기서는 미래 행동에 대한 예상 보상치인 </a:t>
            </a:r>
            <a:r>
              <a:rPr lang="en-US" altLang="ko-KR" dirty="0"/>
              <a:t>Q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이에 대한 증명은 여기서는 언급 안함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383D95C-9DF7-40D7-9C53-D290B611C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794" y="2014194"/>
            <a:ext cx="37433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51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21F260E-47CA-4FA9-B8DC-3684F51F2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389" y="878060"/>
            <a:ext cx="10455221" cy="5339860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BCF0AE-F072-4743-BEE0-3EAE5BA0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ADD10-4E43-4D68-A61B-F1234CEA2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REINFORCE – monte </a:t>
            </a:r>
            <a:r>
              <a:rPr lang="en-US" altLang="ko-KR" dirty="0" err="1"/>
              <a:t>carlo</a:t>
            </a:r>
            <a:r>
              <a:rPr lang="en-US" altLang="ko-KR" dirty="0"/>
              <a:t> gradient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BCF0AE-F072-4743-BEE0-3EAE5BA0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2021-09-26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5F6B189-03C2-4A26-AB4E-8E10662D6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400" y="1806375"/>
            <a:ext cx="5714036" cy="424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39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7C034-07C0-4CAD-A647-911D61DEE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A3C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6AD8EE-353E-4E11-B035-AB7FD7A50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en-US" altLang="ko-KR" dirty="0"/>
              <a:t>high variance </a:t>
            </a:r>
            <a:r>
              <a:rPr lang="ko-KR" altLang="en-US" dirty="0"/>
              <a:t>문제 </a:t>
            </a:r>
            <a:r>
              <a:rPr lang="en-US" altLang="ko-KR" dirty="0">
                <a:sym typeface="Wingdings" panose="05000000000000000000" pitchFamily="2" charset="2"/>
              </a:rPr>
              <a:t>why </a:t>
            </a:r>
            <a:r>
              <a:rPr lang="ko-KR" altLang="en-US" dirty="0">
                <a:sym typeface="Wingdings" panose="05000000000000000000" pitchFamily="2" charset="2"/>
              </a:rPr>
              <a:t>바로 </a:t>
            </a:r>
            <a:r>
              <a:rPr lang="en-US" altLang="ko-KR" dirty="0">
                <a:sym typeface="Wingdings" panose="05000000000000000000" pitchFamily="2" charset="2"/>
              </a:rPr>
              <a:t>return</a:t>
            </a:r>
            <a:r>
              <a:rPr lang="ko-KR" altLang="en-US" dirty="0">
                <a:sym typeface="Wingdings" panose="05000000000000000000" pitchFamily="2" charset="2"/>
              </a:rPr>
              <a:t>을 이용하기에</a:t>
            </a:r>
            <a:endParaRPr lang="en-US" altLang="ko-KR" dirty="0"/>
          </a:p>
          <a:p>
            <a:r>
              <a:rPr lang="en-US" altLang="ko-KR" dirty="0"/>
              <a:t>Episode </a:t>
            </a:r>
            <a:r>
              <a:rPr lang="ko-KR" altLang="en-US" dirty="0"/>
              <a:t>길이가 길면 학습이 느려짐 </a:t>
            </a:r>
            <a:r>
              <a:rPr lang="en-US" altLang="ko-KR" dirty="0"/>
              <a:t>=&gt; step </a:t>
            </a:r>
            <a:r>
              <a:rPr lang="ko-KR" altLang="en-US" dirty="0"/>
              <a:t>별 학습을 원함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해결 방법</a:t>
            </a:r>
            <a:endParaRPr lang="en-US" altLang="ko-KR" dirty="0"/>
          </a:p>
          <a:p>
            <a:r>
              <a:rPr lang="en-US" altLang="ko-KR" dirty="0"/>
              <a:t>Actor</a:t>
            </a:r>
            <a:r>
              <a:rPr lang="ko-KR" altLang="en-US" dirty="0"/>
              <a:t> </a:t>
            </a:r>
            <a:r>
              <a:rPr lang="en-US" altLang="ko-KR" dirty="0"/>
              <a:t>critic </a:t>
            </a:r>
            <a:r>
              <a:rPr lang="ko-KR" altLang="en-US" dirty="0"/>
              <a:t>이라는 방식 도입</a:t>
            </a:r>
            <a:endParaRPr lang="en-US" altLang="ko-KR" dirty="0"/>
          </a:p>
          <a:p>
            <a:r>
              <a:rPr lang="ko-KR" altLang="en-US" dirty="0"/>
              <a:t>비동기적 학습</a:t>
            </a:r>
            <a:endParaRPr lang="en-US" altLang="ko-KR" dirty="0"/>
          </a:p>
          <a:p>
            <a:r>
              <a:rPr lang="en-US" altLang="ko-KR" dirty="0"/>
              <a:t>Advantage </a:t>
            </a:r>
            <a:r>
              <a:rPr lang="ko-KR" altLang="en-US" dirty="0"/>
              <a:t>함수 도입</a:t>
            </a:r>
            <a:endParaRPr lang="en-US" altLang="ko-KR" dirty="0"/>
          </a:p>
          <a:p>
            <a:r>
              <a:rPr lang="en-US" altLang="ko-KR" dirty="0"/>
              <a:t>N- step  </a:t>
            </a:r>
            <a:r>
              <a:rPr lang="ko-KR" altLang="en-US" dirty="0"/>
              <a:t>학습</a:t>
            </a:r>
            <a:endParaRPr lang="en-US" altLang="ko-KR" dirty="0"/>
          </a:p>
          <a:p>
            <a:r>
              <a:rPr lang="en-US" altLang="ko-KR" dirty="0"/>
              <a:t>………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E3D49-E9B6-499A-95D8-E9D7C2D1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29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7C034-07C0-4CAD-A647-911D61DEE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Actor</a:t>
            </a:r>
            <a:r>
              <a:rPr lang="ko-KR" altLang="en-US" dirty="0"/>
              <a:t> </a:t>
            </a:r>
            <a:r>
              <a:rPr lang="en-US" altLang="ko-KR" dirty="0"/>
              <a:t>critic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E3D49-E9B6-499A-95D8-E9D7C2D1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2021-09-26</a:t>
            </a:fld>
            <a:endParaRPr 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2C9046-9596-4B6D-BE28-F3664745A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836" y="1977084"/>
            <a:ext cx="10058400" cy="38496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Critic</a:t>
            </a:r>
            <a:r>
              <a:rPr lang="ko-KR" altLang="en-US" dirty="0"/>
              <a:t>은 </a:t>
            </a:r>
            <a:r>
              <a:rPr lang="en-US" altLang="ko-KR" dirty="0"/>
              <a:t>TD </a:t>
            </a:r>
            <a:r>
              <a:rPr lang="ko-KR" altLang="en-US" dirty="0"/>
              <a:t>에러를 이용 </a:t>
            </a:r>
            <a:r>
              <a:rPr lang="en-US" altLang="ko-KR" dirty="0"/>
              <a:t>state action value </a:t>
            </a:r>
            <a:r>
              <a:rPr lang="ko-KR" altLang="en-US" dirty="0"/>
              <a:t>최적화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Actor</a:t>
            </a:r>
            <a:r>
              <a:rPr lang="ko-KR" altLang="en-US" dirty="0"/>
              <a:t>는 </a:t>
            </a:r>
            <a:r>
              <a:rPr lang="en-US" altLang="ko-KR" dirty="0"/>
              <a:t>critic</a:t>
            </a:r>
            <a:r>
              <a:rPr lang="ko-KR" altLang="en-US" dirty="0"/>
              <a:t>을 바탕으로 목적함수를 최적화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이를 스텝별로 시행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02B13C-DA6F-48E0-879C-39FB72BC4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343" y="1206123"/>
            <a:ext cx="6213763" cy="472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58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84_TF78438558" id="{3CB50A5E-A4A2-4D8C-92BF-ECB022D5D39A}" vid="{3F4CD028-47E6-4463-B06D-5EDDC9C069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{292ADCE7-3362-4478-8BD9-6B0BD6DD0CEF}tf78438558_win32</Template>
  <TotalTime>67</TotalTime>
  <Words>470</Words>
  <Application>Microsoft Office PowerPoint</Application>
  <PresentationFormat>와이드스크린</PresentationFormat>
  <Paragraphs>107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Malgun Gothic</vt:lpstr>
      <vt:lpstr>Malgun Gothic</vt:lpstr>
      <vt:lpstr>Calibri</vt:lpstr>
      <vt:lpstr>Century Gothic</vt:lpstr>
      <vt:lpstr>Garamond</vt:lpstr>
      <vt:lpstr>SavonVTI</vt:lpstr>
      <vt:lpstr>RL 스터디</vt:lpstr>
      <vt:lpstr>Policy base </vt:lpstr>
      <vt:lpstr>목적함수</vt:lpstr>
      <vt:lpstr>REINFORCE – monte carlo gradient </vt:lpstr>
      <vt:lpstr>목적함수</vt:lpstr>
      <vt:lpstr>PowerPoint 프레젠테이션</vt:lpstr>
      <vt:lpstr>REINFORCE – monte carlo gradient </vt:lpstr>
      <vt:lpstr>A3C</vt:lpstr>
      <vt:lpstr>Actor critic</vt:lpstr>
      <vt:lpstr>A3C</vt:lpstr>
      <vt:lpstr>A3C</vt:lpstr>
      <vt:lpstr>A3C</vt:lpstr>
      <vt:lpstr>TRPO</vt:lpstr>
      <vt:lpstr>TRPO</vt:lpstr>
      <vt:lpstr>TRPO</vt:lpstr>
      <vt:lpstr>TRPO</vt:lpstr>
      <vt:lpstr>TRPO</vt:lpstr>
      <vt:lpstr>TRPO</vt:lpstr>
      <vt:lpstr>PPO</vt:lpstr>
      <vt:lpstr>PPO</vt:lpstr>
      <vt:lpstr>PPO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동영 김</dc:creator>
  <cp:lastModifiedBy>동영 김</cp:lastModifiedBy>
  <cp:revision>9</cp:revision>
  <dcterms:created xsi:type="dcterms:W3CDTF">2021-09-26T05:12:19Z</dcterms:created>
  <dcterms:modified xsi:type="dcterms:W3CDTF">2021-09-26T08:10:21Z</dcterms:modified>
</cp:coreProperties>
</file>