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6"/>
  </p:notesMasterIdLst>
  <p:handoutMasterIdLst>
    <p:handoutMasterId r:id="rId27"/>
  </p:handoutMasterIdLst>
  <p:sldIdLst>
    <p:sldId id="257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8" r:id="rId17"/>
    <p:sldId id="283" r:id="rId18"/>
    <p:sldId id="279" r:id="rId19"/>
    <p:sldId id="277" r:id="rId20"/>
    <p:sldId id="280" r:id="rId21"/>
    <p:sldId id="276" r:id="rId22"/>
    <p:sldId id="282" r:id="rId23"/>
    <p:sldId id="281" r:id="rId24"/>
    <p:sldId id="284" r:id="rId2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46" autoAdjust="0"/>
  </p:normalViewPr>
  <p:slideViewPr>
    <p:cSldViewPr snapToGrid="0">
      <p:cViewPr varScale="1">
        <p:scale>
          <a:sx n="154" d="100"/>
          <a:sy n="154" d="100"/>
        </p:scale>
        <p:origin x="432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F839092-15F8-4C72-A6BC-E11C1D12CDAA}" type="datetime1">
              <a:rPr lang="ko-KR" altLang="en-US" smtClean="0"/>
              <a:t>2021-09-12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834EDFF-C18C-466F-B693-08283F9FE7CF}" type="datetime1">
              <a:rPr lang="ko-KR" altLang="en-US" smtClean="0"/>
              <a:t>2021-09-12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 useBgFill="1">
        <p:nvSpPr>
          <p:cNvPr id="10" name="직사각형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직사각형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직사각형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 스타일</a:t>
            </a:r>
            <a:br>
              <a:rPr lang="en-US" altLang="ko" dirty="0"/>
            </a:br>
            <a:r>
              <a:rPr lang="ko" dirty="0"/>
              <a:t>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20" name="날짜 개체 틀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fld id="{0421086B-92A0-4D22-94D7-207C8E029793}" type="datetime1">
              <a:rPr lang="ko-KR" altLang="en-US" smtClean="0"/>
              <a:t>2021-09-12</a:t>
            </a:fld>
            <a:endParaRPr lang="en-US" dirty="0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AA789D4-F75C-46F1-A8E1-B49D7553F821}" type="datetime1">
              <a:rPr lang="ko-KR" altLang="en-US" smtClean="0"/>
              <a:t>2021-09-12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E95217A-41F5-40B0-A1B1-26DD36AFCC5B}" type="datetime1">
              <a:rPr lang="ko-KR" altLang="en-US" smtClean="0"/>
              <a:t>2021-09-12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2EABA43C-120F-4415-98B3-372D2FECC855}" type="datetime1">
              <a:rPr lang="ko-KR" altLang="en-US" smtClean="0"/>
              <a:t>2021-09-12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 useBgFill="1">
        <p:nvSpPr>
          <p:cNvPr id="23" name="직사각형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직사각형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직사각형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 스타일</a:t>
            </a:r>
            <a:br>
              <a:rPr lang="en-US" altLang="ko" dirty="0"/>
            </a:br>
            <a:r>
              <a:rPr lang="ko" dirty="0"/>
              <a:t>편집</a:t>
            </a:r>
            <a:endParaRPr 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j-ea"/>
                <a:ea typeface="+mj-ea"/>
                <a:cs typeface="+mn-cs"/>
              </a:defRPr>
            </a:lvl1pPr>
          </a:lstStyle>
          <a:p>
            <a:fld id="{7A3EB572-C624-418B-8597-163D90616FC8}" type="datetime1">
              <a:rPr lang="ko-KR" altLang="en-US" smtClean="0"/>
              <a:t>2021-09-12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E760CE9-DAAA-4235-992F-BD3E0145916A}" type="datetime1">
              <a:rPr lang="ko-KR" altLang="en-US" smtClean="0"/>
              <a:t>2021-09-12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12DB1AE6-F89A-4A3B-A7FF-0FB649FB73D9}" type="datetime1">
              <a:rPr lang="ko-KR" altLang="en-US" smtClean="0"/>
              <a:t>2021-09-12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D692FE0A-EA49-4D7D-9497-837FBECB3F6B}" type="datetime1">
              <a:rPr lang="ko-KR" altLang="en-US" smtClean="0"/>
              <a:t>2021-09-12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56FBB2DF-47A9-40D1-8CCE-28FE2873E83F}" type="datetime1">
              <a:rPr lang="ko-KR" altLang="en-US" smtClean="0"/>
              <a:t>2021-09-12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" dirty="0"/>
              <a:t>마스터 텍스트 스타일을</a:t>
            </a:r>
            <a:br>
              <a:rPr lang="en-US" altLang="ko" dirty="0"/>
            </a:br>
            <a:r>
              <a:rPr lang="ko" dirty="0"/>
              <a:t>편집하려면 클릭하세요.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490B79C2-6C94-403B-8C2C-F3D94681D3D0}" type="datetime1">
              <a:rPr lang="ko-KR" altLang="en-US" smtClean="0"/>
              <a:t>2021-09-12</a:t>
            </a:fld>
            <a:endParaRPr 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defRPr>
            </a:lvl1pPr>
          </a:lstStyle>
          <a:p>
            <a:fld id="{85759F83-5FB7-41EB-8B77-54D18451864A}" type="datetime1">
              <a:rPr lang="ko-KR" altLang="en-US" smtClean="0"/>
              <a:t>2021-09-12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algn="l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" dirty="0"/>
              <a:t>마스터 텍스트 스타일을</a:t>
            </a:r>
            <a:br>
              <a:rPr lang="en-US" altLang="ko" dirty="0"/>
            </a:br>
            <a:r>
              <a:rPr lang="ko" dirty="0"/>
              <a:t>편집하려면 클릭하세요.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직사각형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98D2B5FF-957F-493E-A036-A1B14CB1BDF4}" type="datetime1">
              <a:rPr lang="ko-KR" altLang="en-US" smtClean="0"/>
              <a:t>2021-09-12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ea"/>
          <a:ea typeface="+mj-ea"/>
          <a:cs typeface="+mn-cs"/>
        </a:defRPr>
      </a:lvl1pPr>
    </p:titleStyle>
    <p:bodyStyle>
      <a:lvl1pPr marL="182880" indent="-182880" algn="l" defTabSz="914400" rtl="0" eaLnBrk="1" latinLnBrk="1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j-ea"/>
          <a:ea typeface="+mj-ea"/>
          <a:cs typeface="+mn-cs"/>
        </a:defRPr>
      </a:lvl1pPr>
      <a:lvl2pPr marL="45720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j-ea"/>
          <a:ea typeface="+mj-ea"/>
          <a:cs typeface="+mn-cs"/>
        </a:defRPr>
      </a:lvl2pPr>
      <a:lvl3pPr marL="73152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3pPr>
      <a:lvl4pPr marL="100584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4pPr>
      <a:lvl5pPr marL="128016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5pPr>
      <a:lvl6pPr marL="16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로고 클로즈업&#10;&#10;자동 생성되는 설명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직사각형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en-US" altLang="ko" sz="4400" dirty="0" err="1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rl</a:t>
            </a:r>
            <a:r>
              <a:rPr lang="en-US" altLang="ko" sz="4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sz="4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스터디 </a:t>
            </a:r>
            <a:endParaRPr lang="ko" sz="440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 altLang="ko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주차</a:t>
            </a:r>
            <a:endParaRPr lang="ko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A070F6-A37E-4B54-92FF-B2753229B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Optimal</a:t>
            </a:r>
            <a:r>
              <a:rPr lang="ko-KR" altLang="en-US" dirty="0"/>
              <a:t> </a:t>
            </a:r>
            <a:r>
              <a:rPr lang="en-US" altLang="ko-KR" dirty="0"/>
              <a:t>Bellman equation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503E42-BCFB-406E-943A-0ED9F24E6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2021-09-12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A29876C-A552-43CD-B21C-4D73EB8B2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344" y="2283375"/>
            <a:ext cx="72199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888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2A8A5-E752-492D-95F7-92D39AA6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4A7921-3A80-4788-B9CA-98D4FF9B9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DP</a:t>
            </a:r>
          </a:p>
          <a:p>
            <a:r>
              <a:rPr lang="en-US" altLang="ko-KR" dirty="0"/>
              <a:t>Monte Carlo</a:t>
            </a:r>
          </a:p>
          <a:p>
            <a:r>
              <a:rPr lang="en-US" altLang="ko-KR" dirty="0"/>
              <a:t>Temporal Difference</a:t>
            </a:r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076DE9-4B5D-48D8-93A3-710BB2FA7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2021-09-12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33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0F0B7-A9CC-4893-A5C5-19C943695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DP – policy iteration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4805E5-EB1D-4C7F-AEC9-18403D1D2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2021-09-12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53DC1-CB40-437E-A9C1-A4A29DBA67B9}"/>
              </a:ext>
            </a:extLst>
          </p:cNvPr>
          <p:cNvSpPr txBox="1"/>
          <p:nvPr/>
        </p:nvSpPr>
        <p:spPr>
          <a:xfrm>
            <a:off x="1219200" y="1729273"/>
            <a:ext cx="10176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Dp</a:t>
            </a:r>
            <a:r>
              <a:rPr lang="ko-KR" altLang="en-US" dirty="0"/>
              <a:t>는 완벽한 </a:t>
            </a:r>
            <a:r>
              <a:rPr lang="en-US" altLang="ko-KR" dirty="0"/>
              <a:t>MDP </a:t>
            </a:r>
            <a:r>
              <a:rPr lang="ko-KR" altLang="en-US" dirty="0"/>
              <a:t>환경일때 최적의 정책을 결정하는데 도움을 주는 알고리즘</a:t>
            </a:r>
            <a:endParaRPr lang="en-US" altLang="ko-KR" dirty="0"/>
          </a:p>
          <a:p>
            <a:r>
              <a:rPr lang="ko-KR" altLang="en-US" dirty="0"/>
              <a:t>환경을 정확히 알지 못하기에 상호작용을 통해 최적의 정책을 결정</a:t>
            </a:r>
          </a:p>
        </p:txBody>
      </p:sp>
      <p:pic>
        <p:nvPicPr>
          <p:cNvPr id="1028" name="Picture 4" descr="RL] Flexibility of the Policy Iteration Framework">
            <a:extLst>
              <a:ext uri="{FF2B5EF4-FFF2-40B4-BE49-F238E27FC236}">
                <a16:creationId xmlns:a16="http://schemas.microsoft.com/office/drawing/2014/main" id="{A4594077-A8D3-41D0-AF44-ECC09020C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03" y="2375604"/>
            <a:ext cx="5915025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530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0F0B7-A9CC-4893-A5C5-19C943695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DP – value iteration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4805E5-EB1D-4C7F-AEC9-18403D1D2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2021-09-12</a:t>
            </a:fld>
            <a:endParaRPr lang="en-US"/>
          </a:p>
        </p:txBody>
      </p:sp>
      <p:pic>
        <p:nvPicPr>
          <p:cNvPr id="2050" name="Picture 2" descr="GitHub - mbodenham/gridworld-value-iteration: Using value iteration to find  the optimum policy in a grid world environment.">
            <a:extLst>
              <a:ext uri="{FF2B5EF4-FFF2-40B4-BE49-F238E27FC236}">
                <a16:creationId xmlns:a16="http://schemas.microsoft.com/office/drawing/2014/main" id="{43594B83-4A86-43DF-BAD8-CF5E4FFB9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86" y="2012779"/>
            <a:ext cx="10691014" cy="4202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072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4CD8E-4C97-4023-AD42-C86454C3C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Monte Carlo Predict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B40E84-9EA9-408A-8936-E7501054F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689843"/>
          </a:xfrm>
        </p:spPr>
        <p:txBody>
          <a:bodyPr/>
          <a:lstStyle/>
          <a:p>
            <a:r>
              <a:rPr lang="ko-KR" altLang="en-US" dirty="0"/>
              <a:t>확률적 샘플링을 통한 학습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0C923D-AEA2-487A-98C9-2719290B0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2021-09-12</a:t>
            </a:fld>
            <a:endParaRPr lang="en-US"/>
          </a:p>
        </p:txBody>
      </p:sp>
      <p:pic>
        <p:nvPicPr>
          <p:cNvPr id="3074" name="Picture 2" descr="What is the difference between First-Visit Monte-Carlo and Every-Visit Monte -Carlo Policy Evaluation? - Artificial Intelligence Stack Exchange">
            <a:extLst>
              <a:ext uri="{FF2B5EF4-FFF2-40B4-BE49-F238E27FC236}">
                <a16:creationId xmlns:a16="http://schemas.microsoft.com/office/drawing/2014/main" id="{D0FE3C34-7C60-4058-A79F-E860F7EF6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492" y="566058"/>
            <a:ext cx="4999725" cy="590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ED955D0-3DFC-462A-A0F5-2DB01FFDE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955938"/>
            <a:ext cx="4787010" cy="307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093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4CD8E-4C97-4023-AD42-C86454C3C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Monte Carlo Control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B40E84-9EA9-408A-8936-E7501054F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689843"/>
          </a:xfrm>
        </p:spPr>
        <p:txBody>
          <a:bodyPr/>
          <a:lstStyle/>
          <a:p>
            <a:r>
              <a:rPr lang="ko-KR" altLang="en-US" dirty="0"/>
              <a:t>확률적 샘플링을 통한 학습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0C923D-AEA2-487A-98C9-2719290B0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2021-09-12</a:t>
            </a:fld>
            <a:endParaRPr lang="en-US"/>
          </a:p>
        </p:txBody>
      </p:sp>
      <p:pic>
        <p:nvPicPr>
          <p:cNvPr id="4100" name="Picture 4" descr="MC러닝의 강화학습 연구소 :: 강화학습 Sutton [Ch5 Dynamic Programming] #4 Monte Carlo  Control without Exploring Starts">
            <a:extLst>
              <a:ext uri="{FF2B5EF4-FFF2-40B4-BE49-F238E27FC236}">
                <a16:creationId xmlns:a16="http://schemas.microsoft.com/office/drawing/2014/main" id="{C204C43B-BD6D-4D0C-BA33-9F3C6803D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198" y="1731866"/>
            <a:ext cx="7237778" cy="466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232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09531-04E1-40A5-973E-F39C456F6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Temporal</a:t>
            </a:r>
            <a:r>
              <a:rPr lang="ko-KR" altLang="en-US" dirty="0"/>
              <a:t> </a:t>
            </a:r>
            <a:r>
              <a:rPr lang="en-US" altLang="ko-KR" dirty="0"/>
              <a:t>Difference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D1B06B-A4C3-48C4-91AC-E56B1F6E1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2021-09-12</a:t>
            </a:fld>
            <a:endParaRPr lang="en-US"/>
          </a:p>
        </p:txBody>
      </p:sp>
      <p:pic>
        <p:nvPicPr>
          <p:cNvPr id="5122" name="Picture 2" descr="Tabu Temporal Difference Learning for Robot Path Planning in Uncertain  Environments | SpringerLink">
            <a:extLst>
              <a:ext uri="{FF2B5EF4-FFF2-40B4-BE49-F238E27FC236}">
                <a16:creationId xmlns:a16="http://schemas.microsoft.com/office/drawing/2014/main" id="{0D452D04-1DA1-423B-9294-BF456D9C7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35" y="2738845"/>
            <a:ext cx="7745250" cy="358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5416E93-80DF-4EFD-81E7-F3D3D651D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20797"/>
            <a:ext cx="5671791" cy="276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922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90195-3A17-4130-90C1-CF3F86AB6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SARSA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EA5590-EACF-4B30-AE53-B81816A62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2021-09-12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3F5E655-F428-4630-8866-448375B9C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356" y="2034931"/>
            <a:ext cx="8819081" cy="400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44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38A5A-9268-497A-A519-99A761E82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TD control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03F6A1-CFCC-4E2D-9CB7-33C6D186E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 –step TD</a:t>
            </a:r>
          </a:p>
          <a:p>
            <a:r>
              <a:rPr lang="en-US" altLang="ko-KR" dirty="0"/>
              <a:t>Lambda TD</a:t>
            </a:r>
          </a:p>
          <a:p>
            <a:r>
              <a:rPr lang="en-US" altLang="ko-KR" dirty="0"/>
              <a:t>……..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067846-D6AE-4A91-9A8C-5D42DB8CB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2021-09-12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65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927C2-43F6-495B-ABD3-5790F6383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Off-policy VS on-policy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5A4B86-4C14-4415-84B3-FD30FE95A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On policy</a:t>
            </a:r>
            <a:r>
              <a:rPr lang="ko-KR" altLang="en-US" dirty="0"/>
              <a:t>의 경우 자신의 정책에 따른 행동에 대해 평가하고 이를 바탕으로 학습</a:t>
            </a:r>
            <a:endParaRPr lang="en-US" altLang="ko-KR" dirty="0"/>
          </a:p>
          <a:p>
            <a:r>
              <a:rPr lang="en-US" altLang="ko-KR" dirty="0"/>
              <a:t>Off</a:t>
            </a:r>
            <a:r>
              <a:rPr lang="ko-KR" altLang="en-US" dirty="0"/>
              <a:t> </a:t>
            </a:r>
            <a:r>
              <a:rPr lang="en-US" altLang="ko-KR" dirty="0"/>
              <a:t>policy</a:t>
            </a:r>
            <a:r>
              <a:rPr lang="ko-KR" altLang="en-US" dirty="0"/>
              <a:t>는 행동하는 행동 정책과 이를 평가하는 타겟 정책이 다르다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On policy =&gt; </a:t>
            </a:r>
            <a:r>
              <a:rPr lang="ko-KR" altLang="en-US" dirty="0"/>
              <a:t>현재 정책에 의해 얻은 행동을 기반으로 학습 </a:t>
            </a:r>
            <a:r>
              <a:rPr lang="en-US" altLang="ko-KR" dirty="0"/>
              <a:t>=&gt; </a:t>
            </a:r>
            <a:r>
              <a:rPr lang="ko-KR" altLang="en-US" dirty="0"/>
              <a:t>샘플 효율성 감소 </a:t>
            </a:r>
            <a:r>
              <a:rPr lang="en-US" altLang="ko-KR" dirty="0"/>
              <a:t>+ </a:t>
            </a:r>
            <a:r>
              <a:rPr lang="ko-KR" altLang="en-US" dirty="0"/>
              <a:t>국소 최적화에 빠질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Off</a:t>
            </a:r>
            <a:r>
              <a:rPr lang="ko-KR" altLang="en-US" dirty="0"/>
              <a:t> </a:t>
            </a:r>
            <a:r>
              <a:rPr lang="en-US" altLang="ko-KR" dirty="0"/>
              <a:t>policy</a:t>
            </a:r>
            <a:r>
              <a:rPr lang="ko-KR" altLang="en-US" dirty="0"/>
              <a:t> </a:t>
            </a:r>
            <a:r>
              <a:rPr lang="en-US" altLang="ko-KR" dirty="0"/>
              <a:t>=&gt;</a:t>
            </a:r>
            <a:r>
              <a:rPr lang="ko-KR" altLang="en-US" dirty="0"/>
              <a:t> 지금 행동과 정책을 평가하는 궤적이 달라 좀더 다양한 궤적을 평가 탐색을 늘리는데 도움 </a:t>
            </a:r>
            <a:r>
              <a:rPr lang="en-US" altLang="ko-KR" dirty="0"/>
              <a:t>=&gt;</a:t>
            </a:r>
          </a:p>
          <a:p>
            <a:pPr marL="0" indent="0">
              <a:buNone/>
            </a:pPr>
            <a:r>
              <a:rPr lang="ko-KR" altLang="en-US" dirty="0"/>
              <a:t>샘플 효율성 증가 하지만 정책이 달라</a:t>
            </a:r>
            <a:r>
              <a:rPr lang="en-US" altLang="ko-KR" dirty="0"/>
              <a:t>, bias</a:t>
            </a:r>
            <a:r>
              <a:rPr lang="ko-KR" altLang="en-US" dirty="0"/>
              <a:t>를 줄이기 위해</a:t>
            </a:r>
            <a:r>
              <a:rPr lang="en-US" altLang="ko-KR" dirty="0"/>
              <a:t> important sampling </a:t>
            </a:r>
            <a:r>
              <a:rPr lang="ko-KR" altLang="en-US" dirty="0"/>
              <a:t>필요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58040A-5B74-427B-B843-4672E8748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2021-09-12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66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DF338-B1AC-414D-9EC8-448838A5F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강화학습 이란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363B79-E9C4-4B4F-9C61-35AE9F6C5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어떤 환경 안에서 정의된 에이전트가 현재의 상태를 인식하여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선택 가능한 행동들 중 보상을 최대화하는 행동 혹은 행동 순서를 선택하는 방법이다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–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위키피디아</a:t>
            </a: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altLang="ko-KR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여기서 환경은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MDP(POMDP)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로 본다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F1C3CC-57A8-4CFB-8777-B028D071D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2021-09-12</a:t>
            </a:fld>
            <a:endParaRPr lang="en-US"/>
          </a:p>
        </p:txBody>
      </p:sp>
      <p:pic>
        <p:nvPicPr>
          <p:cNvPr id="1026" name="Picture 2" descr="퀀티랩 블로그 - 강화학습(reinforcement learning)이란?">
            <a:extLst>
              <a:ext uri="{FF2B5EF4-FFF2-40B4-BE49-F238E27FC236}">
                <a16:creationId xmlns:a16="http://schemas.microsoft.com/office/drawing/2014/main" id="{2D3E8578-A4A1-4A46-9222-874309AB5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986" y="3691042"/>
            <a:ext cx="4648200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740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6A04F-7C85-4A95-80AF-DB28D63C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Importance Sampling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B4DAA3-417E-4530-B3E2-645BB2E4E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2021-09-12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6C2EAA4-28B4-4B3B-8A23-9E5019CCE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041" y="2014194"/>
            <a:ext cx="7359432" cy="430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957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4CD8E-4C97-4023-AD42-C86454C3C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Monte Carlo Control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0C923D-AEA2-487A-98C9-2719290B0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2021-09-12</a:t>
            </a:fld>
            <a:endParaRPr 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42157F1-B510-4BC8-B41E-AAFEC1BC7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807" y="1683877"/>
            <a:ext cx="7370386" cy="468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56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4CD8E-4C97-4023-AD42-C86454C3C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Monte Carlo Control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0C923D-AEA2-487A-98C9-2719290B0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2021-09-12</a:t>
            </a:fld>
            <a:endParaRPr lang="en-US"/>
          </a:p>
        </p:txBody>
      </p:sp>
      <p:pic>
        <p:nvPicPr>
          <p:cNvPr id="4102" name="Picture 6" descr="MC러닝의 강화학습 연구소 :: 강화학습 Sutton [Ch5 Dynamic Programming] #7 Off-policy Monte  Carlo Control">
            <a:extLst>
              <a:ext uri="{FF2B5EF4-FFF2-40B4-BE49-F238E27FC236}">
                <a16:creationId xmlns:a16="http://schemas.microsoft.com/office/drawing/2014/main" id="{CB56851C-A0DC-49BA-B3D3-846376AAC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064" y="1826096"/>
            <a:ext cx="7206704" cy="439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885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3DE932-5C7D-4270-9DBA-3BE4CB306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TD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B2E04C-B32E-4DDE-9591-11A622AC9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2021-09-12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4119A42-D93F-45D3-B2E0-096631BD9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932" y="1328394"/>
            <a:ext cx="8187350" cy="493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12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E9583-8673-4601-ADE5-B6708BAA3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Q-Learning 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32E901-45FC-43AB-9157-9823CB636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2021-09-12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F2AFBB9-377A-4E1B-9CB0-A19127631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102" y="1923633"/>
            <a:ext cx="8478416" cy="420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387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E83534-D314-4357-AAB5-C47BDD981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MDP, Markov Decision Process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A3B1FA-FA56-4A2B-8CCA-0B8DF3E08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2021-09-12</a:t>
            </a:fld>
            <a:endParaRPr lang="en-US"/>
          </a:p>
        </p:txBody>
      </p:sp>
      <p:pic>
        <p:nvPicPr>
          <p:cNvPr id="2050" name="Picture 2" descr="Markov Decision Process (MDP) | Download Scientific Diagram">
            <a:extLst>
              <a:ext uri="{FF2B5EF4-FFF2-40B4-BE49-F238E27FC236}">
                <a16:creationId xmlns:a16="http://schemas.microsoft.com/office/drawing/2014/main" id="{6F715557-7429-42B9-9ED4-CD1691F7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227" y="2904931"/>
            <a:ext cx="3649008" cy="2019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80320AA-FC4B-4D01-8FCB-68A164602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22" y="1852524"/>
            <a:ext cx="71247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351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8E0AC-7A7F-4F91-A420-D441C29AC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POMDP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59E160-C2CA-46A0-AD57-391A0045D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2021-09-12</a:t>
            </a:fld>
            <a:endParaRPr lang="en-US"/>
          </a:p>
        </p:txBody>
      </p:sp>
      <p:pic>
        <p:nvPicPr>
          <p:cNvPr id="3074" name="Picture 2" descr="Artificial Intelligence - foundations of computational agents -- 9.5.6  Partially Observable Decision Processes">
            <a:extLst>
              <a:ext uri="{FF2B5EF4-FFF2-40B4-BE49-F238E27FC236}">
                <a16:creationId xmlns:a16="http://schemas.microsoft.com/office/drawing/2014/main" id="{1C64A417-483A-4A81-9CB9-55422E239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741" y="2689064"/>
            <a:ext cx="4629150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ncreasing Scalability in Algorithms for Centralized and Decentralized">
            <a:extLst>
              <a:ext uri="{FF2B5EF4-FFF2-40B4-BE49-F238E27FC236}">
                <a16:creationId xmlns:a16="http://schemas.microsoft.com/office/drawing/2014/main" id="{C809B2BB-901B-421D-8F6A-F760C6266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47" y="2046561"/>
            <a:ext cx="5228253" cy="392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772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BA393C-2D3C-4C59-9713-6C3630BA7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Value function and return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41C4B5-2A8F-4EAD-B6E2-B53FC9AC4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2021-09-12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BFBB59E-0AA3-40D6-91EB-B68E2D6C4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527" y="2631524"/>
            <a:ext cx="70675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575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BA393C-2D3C-4C59-9713-6C3630BA7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Value function and return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41C4B5-2A8F-4EAD-B6E2-B53FC9AC4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2021-09-12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D7576C-5BA2-4D06-ACB2-5712BEF5A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577" y="1811013"/>
            <a:ext cx="7096125" cy="23526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303F70C-545B-4524-885E-4F351BEB7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577" y="4341507"/>
            <a:ext cx="70389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499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BDE58-0F22-4020-928C-E5A81A9AD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Action Value function - Q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128F7-3F20-49DC-B607-717E9836F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2021-09-12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74BAC8-E31C-4F80-A975-629FD1D86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682" y="2776051"/>
            <a:ext cx="71247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488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BFC9F-29AF-40AA-80FF-4D8F4BF8C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Bellman equation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3ADA1C-64EF-45A7-8E7A-F873671DA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2021-09-12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8CEA0F-DCEE-424C-B3ED-D32FFEAA0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057" y="1886429"/>
            <a:ext cx="6907278" cy="414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167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BFC9F-29AF-40AA-80FF-4D8F4BF8C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Bellman equation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3ADA1C-64EF-45A7-8E7A-F873671DA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2021-09-12</a:t>
            </a:fld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FF085D5-6706-4193-9B44-77D76C45B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755" y="2097540"/>
            <a:ext cx="736282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6386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84_TF78438558" id="{3CB50A5E-A4A2-4D8C-92BF-ECB022D5D39A}" vid="{3F4CD028-47E6-4463-B06D-5EDDC9C0696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{669C8784-BF30-44D5-AAA6-2C99F20B7D2A}tf78438558_win32</Template>
  <TotalTime>1136</TotalTime>
  <Words>238</Words>
  <Application>Microsoft Office PowerPoint</Application>
  <PresentationFormat>와이드스크린</PresentationFormat>
  <Paragraphs>67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Malgun Gothic</vt:lpstr>
      <vt:lpstr>Malgun Gothic</vt:lpstr>
      <vt:lpstr>Arial</vt:lpstr>
      <vt:lpstr>Calibri</vt:lpstr>
      <vt:lpstr>Century Gothic</vt:lpstr>
      <vt:lpstr>Garamond</vt:lpstr>
      <vt:lpstr>SavonVTI</vt:lpstr>
      <vt:lpstr>rl 스터디 </vt:lpstr>
      <vt:lpstr>강화학습 이란</vt:lpstr>
      <vt:lpstr>MDP, Markov Decision Process</vt:lpstr>
      <vt:lpstr>POMDP</vt:lpstr>
      <vt:lpstr>Value function and return</vt:lpstr>
      <vt:lpstr>Value function and return</vt:lpstr>
      <vt:lpstr>Action Value function - Q</vt:lpstr>
      <vt:lpstr>Bellman equation</vt:lpstr>
      <vt:lpstr>Bellman equation</vt:lpstr>
      <vt:lpstr>Optimal Bellman equation</vt:lpstr>
      <vt:lpstr>optimization</vt:lpstr>
      <vt:lpstr>DP – policy iteration</vt:lpstr>
      <vt:lpstr>DP – value iteration</vt:lpstr>
      <vt:lpstr>Monte Carlo Predict</vt:lpstr>
      <vt:lpstr>Monte Carlo Control</vt:lpstr>
      <vt:lpstr>Temporal Difference</vt:lpstr>
      <vt:lpstr>SARSA</vt:lpstr>
      <vt:lpstr>TD control</vt:lpstr>
      <vt:lpstr>Off-policy VS on-policy</vt:lpstr>
      <vt:lpstr>Importance Sampling</vt:lpstr>
      <vt:lpstr>Monte Carlo Control</vt:lpstr>
      <vt:lpstr>Monte Carlo Control</vt:lpstr>
      <vt:lpstr>TD</vt:lpstr>
      <vt:lpstr>Q-Learning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rl 스터디 </dc:title>
  <dc:creator>동영 김</dc:creator>
  <cp:lastModifiedBy>동영 김</cp:lastModifiedBy>
  <cp:revision>3</cp:revision>
  <dcterms:created xsi:type="dcterms:W3CDTF">2021-09-10T13:03:22Z</dcterms:created>
  <dcterms:modified xsi:type="dcterms:W3CDTF">2021-09-12T08:59:33Z</dcterms:modified>
</cp:coreProperties>
</file>