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9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1" r:id="rId18"/>
    <p:sldId id="280" r:id="rId19"/>
    <p:sldId id="28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39BD5-F083-4F2A-BE57-6DFEC14E0395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D70C1-7DC1-4941-ADF1-0971300E2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66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lnSpc>
                <a:spcPct val="105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1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4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1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33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60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69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13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19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4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6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5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64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6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2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5C868D3-EDC9-4499-9708-5C1D6BD1A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" y="4553712"/>
            <a:ext cx="10908792" cy="1069848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4400" dirty="0"/>
              <a:t>Deterministic policy gradient </a:t>
            </a:r>
            <a:r>
              <a:rPr lang="ko-KR" altLang="en-US" sz="4400" dirty="0"/>
              <a:t>계열</a:t>
            </a:r>
            <a:endParaRPr lang="ko-KR" altLang="en-US" sz="6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EDB1C2-E52B-4FEA-B02E-3D80FA155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678424"/>
            <a:ext cx="10908792" cy="548640"/>
          </a:xfrm>
        </p:spPr>
        <p:txBody>
          <a:bodyPr anchor="ctr">
            <a:noAutofit/>
          </a:bodyPr>
          <a:lstStyle/>
          <a:p>
            <a:pPr algn="ctr"/>
            <a:endParaRPr lang="ko-KR" altLang="en-US" sz="800" dirty="0"/>
          </a:p>
          <a:p>
            <a:r>
              <a:rPr lang="en-US" altLang="ko-KR" sz="900" dirty="0" err="1"/>
              <a:t>rl</a:t>
            </a:r>
            <a:r>
              <a:rPr lang="en-US" altLang="ko-KR" sz="900" dirty="0"/>
              <a:t> </a:t>
            </a:r>
            <a:r>
              <a:rPr lang="ko-KR" altLang="en-US" sz="900" dirty="0"/>
              <a:t>스터디</a:t>
            </a:r>
            <a:endParaRPr lang="en-US" altLang="ko-KR" sz="900" dirty="0"/>
          </a:p>
          <a:p>
            <a:r>
              <a:rPr lang="en-US" altLang="ko-KR" sz="900" dirty="0"/>
              <a:t>-</a:t>
            </a:r>
            <a:r>
              <a:rPr lang="ko-KR" altLang="en-US" sz="900" dirty="0"/>
              <a:t>김동영</a:t>
            </a:r>
            <a:r>
              <a:rPr lang="en-US" altLang="ko-KR" sz="900" dirty="0"/>
              <a:t>-</a:t>
            </a:r>
            <a:endParaRPr lang="ko-KR" altLang="en-US" sz="900" dirty="0"/>
          </a:p>
        </p:txBody>
      </p:sp>
      <p:pic>
        <p:nvPicPr>
          <p:cNvPr id="4" name="Picture 3" descr="정육면체 모양으로 쌓인 파스텔">
            <a:extLst>
              <a:ext uri="{FF2B5EF4-FFF2-40B4-BE49-F238E27FC236}">
                <a16:creationId xmlns:a16="http://schemas.microsoft.com/office/drawing/2014/main" id="{9BC3B848-A6CF-4ACF-B4AA-D6209143C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82" b="28647"/>
          <a:stretch/>
        </p:blipFill>
        <p:spPr>
          <a:xfrm>
            <a:off x="20" y="10"/>
            <a:ext cx="12191979" cy="4196972"/>
          </a:xfrm>
          <a:custGeom>
            <a:avLst/>
            <a:gdLst/>
            <a:ahLst/>
            <a:cxnLst/>
            <a:rect l="l" t="t" r="r" b="b"/>
            <a:pathLst>
              <a:path w="12191999" h="4196982">
                <a:moveTo>
                  <a:pt x="0" y="0"/>
                </a:moveTo>
                <a:lnTo>
                  <a:pt x="12191999" y="0"/>
                </a:lnTo>
                <a:lnTo>
                  <a:pt x="12191999" y="4170459"/>
                </a:lnTo>
                <a:lnTo>
                  <a:pt x="11986461" y="4175111"/>
                </a:lnTo>
                <a:cubicBezTo>
                  <a:pt x="11912297" y="4174136"/>
                  <a:pt x="11838168" y="4170508"/>
                  <a:pt x="11764214" y="4164231"/>
                </a:cubicBezTo>
                <a:cubicBezTo>
                  <a:pt x="11656850" y="4156227"/>
                  <a:pt x="11548596" y="4145173"/>
                  <a:pt x="11441995" y="4165502"/>
                </a:cubicBezTo>
                <a:cubicBezTo>
                  <a:pt x="11324975" y="4187991"/>
                  <a:pt x="11208081" y="4188118"/>
                  <a:pt x="11090044" y="4182401"/>
                </a:cubicBezTo>
                <a:cubicBezTo>
                  <a:pt x="10989160" y="4177573"/>
                  <a:pt x="10888657" y="4152161"/>
                  <a:pt x="10787011" y="4178970"/>
                </a:cubicBezTo>
                <a:cubicBezTo>
                  <a:pt x="10776897" y="4180444"/>
                  <a:pt x="10766592" y="4180012"/>
                  <a:pt x="10756643" y="4177700"/>
                </a:cubicBezTo>
                <a:cubicBezTo>
                  <a:pt x="10645468" y="4162326"/>
                  <a:pt x="10533530" y="4174904"/>
                  <a:pt x="10421973" y="4170584"/>
                </a:cubicBezTo>
                <a:cubicBezTo>
                  <a:pt x="10370515" y="4168551"/>
                  <a:pt x="10318040" y="4169695"/>
                  <a:pt x="10267216" y="4164231"/>
                </a:cubicBezTo>
                <a:cubicBezTo>
                  <a:pt x="10150577" y="4151780"/>
                  <a:pt x="10034192" y="4145173"/>
                  <a:pt x="9918824" y="4174523"/>
                </a:cubicBezTo>
                <a:cubicBezTo>
                  <a:pt x="9885153" y="4182439"/>
                  <a:pt x="9850745" y="4186695"/>
                  <a:pt x="9816160" y="4187229"/>
                </a:cubicBezTo>
                <a:cubicBezTo>
                  <a:pt x="9703206" y="4191295"/>
                  <a:pt x="9590632" y="4183544"/>
                  <a:pt x="9478059" y="4177191"/>
                </a:cubicBezTo>
                <a:cubicBezTo>
                  <a:pt x="9399918" y="4172744"/>
                  <a:pt x="9321904" y="4163088"/>
                  <a:pt x="9243637" y="4171220"/>
                </a:cubicBezTo>
                <a:cubicBezTo>
                  <a:pt x="9198150" y="4175921"/>
                  <a:pt x="9152282" y="4175921"/>
                  <a:pt x="9106795" y="4171220"/>
                </a:cubicBezTo>
                <a:cubicBezTo>
                  <a:pt x="9022962" y="4161398"/>
                  <a:pt x="8938380" y="4159568"/>
                  <a:pt x="8854204" y="4165756"/>
                </a:cubicBezTo>
                <a:cubicBezTo>
                  <a:pt x="8728543" y="4176556"/>
                  <a:pt x="8603010" y="4185577"/>
                  <a:pt x="8476969" y="4168424"/>
                </a:cubicBezTo>
                <a:cubicBezTo>
                  <a:pt x="8405486" y="4157192"/>
                  <a:pt x="8332808" y="4155871"/>
                  <a:pt x="8260970" y="4164486"/>
                </a:cubicBezTo>
                <a:cubicBezTo>
                  <a:pt x="8089823" y="4188500"/>
                  <a:pt x="7918295" y="4180749"/>
                  <a:pt x="7746767" y="4170839"/>
                </a:cubicBezTo>
                <a:cubicBezTo>
                  <a:pt x="7632160" y="4164104"/>
                  <a:pt x="7517046" y="4151780"/>
                  <a:pt x="7402693" y="4168043"/>
                </a:cubicBezTo>
                <a:cubicBezTo>
                  <a:pt x="7256831" y="4188372"/>
                  <a:pt x="7110841" y="4181638"/>
                  <a:pt x="6964597" y="4175667"/>
                </a:cubicBezTo>
                <a:cubicBezTo>
                  <a:pt x="6857233" y="4171220"/>
                  <a:pt x="6749742" y="4157751"/>
                  <a:pt x="6642124" y="4174396"/>
                </a:cubicBezTo>
                <a:cubicBezTo>
                  <a:pt x="6631045" y="4175908"/>
                  <a:pt x="6619775" y="4174777"/>
                  <a:pt x="6609216" y="4171093"/>
                </a:cubicBezTo>
                <a:cubicBezTo>
                  <a:pt x="6568379" y="4157650"/>
                  <a:pt x="6524595" y="4155846"/>
                  <a:pt x="6482793" y="4165883"/>
                </a:cubicBezTo>
                <a:cubicBezTo>
                  <a:pt x="6405669" y="4182782"/>
                  <a:pt x="6328672" y="4190151"/>
                  <a:pt x="6250150" y="4174777"/>
                </a:cubicBezTo>
                <a:cubicBezTo>
                  <a:pt x="6217254" y="4167891"/>
                  <a:pt x="6183521" y="4165883"/>
                  <a:pt x="6150028" y="4168806"/>
                </a:cubicBezTo>
                <a:cubicBezTo>
                  <a:pt x="6020175" y="4181766"/>
                  <a:pt x="5890068" y="4176683"/>
                  <a:pt x="5760087" y="4174142"/>
                </a:cubicBezTo>
                <a:cubicBezTo>
                  <a:pt x="5521345" y="4169695"/>
                  <a:pt x="5282477" y="4174142"/>
                  <a:pt x="5044242" y="4151399"/>
                </a:cubicBezTo>
                <a:cubicBezTo>
                  <a:pt x="4979506" y="4145237"/>
                  <a:pt x="4914326" y="4141297"/>
                  <a:pt x="4849272" y="4142076"/>
                </a:cubicBezTo>
                <a:cubicBezTo>
                  <a:pt x="4784218" y="4142854"/>
                  <a:pt x="4719291" y="4148349"/>
                  <a:pt x="4655063" y="4161055"/>
                </a:cubicBezTo>
                <a:cubicBezTo>
                  <a:pt x="4447578" y="4201332"/>
                  <a:pt x="4239457" y="4203874"/>
                  <a:pt x="4029811" y="4187610"/>
                </a:cubicBezTo>
                <a:cubicBezTo>
                  <a:pt x="3943792" y="4180876"/>
                  <a:pt x="3857774" y="4169695"/>
                  <a:pt x="3771375" y="4171855"/>
                </a:cubicBezTo>
                <a:cubicBezTo>
                  <a:pt x="3623225" y="4175794"/>
                  <a:pt x="3474948" y="4167789"/>
                  <a:pt x="3326672" y="4169822"/>
                </a:cubicBezTo>
                <a:cubicBezTo>
                  <a:pt x="3322669" y="4170394"/>
                  <a:pt x="3318578" y="4169860"/>
                  <a:pt x="3314855" y="4168297"/>
                </a:cubicBezTo>
                <a:cubicBezTo>
                  <a:pt x="3278008" y="4143013"/>
                  <a:pt x="3237604" y="4152796"/>
                  <a:pt x="3199487" y="4159403"/>
                </a:cubicBezTo>
                <a:cubicBezTo>
                  <a:pt x="3072810" y="4181384"/>
                  <a:pt x="2946260" y="4192184"/>
                  <a:pt x="2817550" y="4175158"/>
                </a:cubicBezTo>
                <a:cubicBezTo>
                  <a:pt x="2694647" y="4157332"/>
                  <a:pt x="2569990" y="4155109"/>
                  <a:pt x="2446541" y="4168551"/>
                </a:cubicBezTo>
                <a:cubicBezTo>
                  <a:pt x="2276791" y="4188372"/>
                  <a:pt x="2107677" y="4184179"/>
                  <a:pt x="1938308" y="4168551"/>
                </a:cubicBezTo>
                <a:cubicBezTo>
                  <a:pt x="1869570" y="4162199"/>
                  <a:pt x="1799815" y="4151399"/>
                  <a:pt x="1731712" y="4167281"/>
                </a:cubicBezTo>
                <a:cubicBezTo>
                  <a:pt x="1647854" y="4186721"/>
                  <a:pt x="1564250" y="4180368"/>
                  <a:pt x="1480137" y="4176048"/>
                </a:cubicBezTo>
                <a:cubicBezTo>
                  <a:pt x="1373663" y="4170457"/>
                  <a:pt x="1267442" y="4154321"/>
                  <a:pt x="1160586" y="4167027"/>
                </a:cubicBezTo>
                <a:cubicBezTo>
                  <a:pt x="1111161" y="4172871"/>
                  <a:pt x="1062116" y="4182147"/>
                  <a:pt x="1012055" y="4179733"/>
                </a:cubicBezTo>
                <a:cubicBezTo>
                  <a:pt x="873562" y="4173380"/>
                  <a:pt x="735196" y="4165883"/>
                  <a:pt x="596449" y="4167027"/>
                </a:cubicBezTo>
                <a:cubicBezTo>
                  <a:pt x="538383" y="4167408"/>
                  <a:pt x="480699" y="4169314"/>
                  <a:pt x="422887" y="4173507"/>
                </a:cubicBezTo>
                <a:cubicBezTo>
                  <a:pt x="315015" y="4181384"/>
                  <a:pt x="207524" y="4170711"/>
                  <a:pt x="100033" y="4166900"/>
                </a:cubicBezTo>
                <a:lnTo>
                  <a:pt x="0" y="417138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5305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49490-D28B-4048-9D2D-7B151AA7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Soft update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7FCA69-C351-4BC6-9C7D-2D07B8C0F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9204" y="1971304"/>
            <a:ext cx="6134595" cy="4191990"/>
          </a:xfrm>
        </p:spPr>
        <p:txBody>
          <a:bodyPr/>
          <a:lstStyle/>
          <a:p>
            <a:r>
              <a:rPr lang="ko-KR" altLang="en-US" dirty="0"/>
              <a:t>파라미터 업데이트를 조금씩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TRPO </a:t>
            </a:r>
            <a:r>
              <a:rPr lang="ko-KR" altLang="en-US" dirty="0"/>
              <a:t>발표에서 말했듯이 목적함수를 이용한 파라미터 업데이트는 성능의 증가를 보장하지 않는다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엇나가는 것을 막아주고 급격한 수렴을 막아 탐색을 늘림 </a:t>
            </a:r>
            <a:endParaRPr lang="en-US" altLang="ko-KR" dirty="0"/>
          </a:p>
          <a:p>
            <a:r>
              <a:rPr lang="ko-KR" altLang="en-US" dirty="0"/>
              <a:t>이후에 되게 많이 사용되는 방식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C806C7-634C-48B8-8A09-BDA5A4CAE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85" y="3194586"/>
            <a:ext cx="29337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95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0A633-33DC-469D-90C6-09A2028F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+Action clip</a:t>
            </a:r>
            <a:r>
              <a:rPr lang="ko-KR" altLang="en-US" dirty="0"/>
              <a:t>과 배치 정규화</a:t>
            </a:r>
            <a:r>
              <a:rPr lang="en-US" altLang="ko-KR" dirty="0"/>
              <a:t>(</a:t>
            </a:r>
            <a:r>
              <a:rPr lang="ko-KR" altLang="en-US" dirty="0"/>
              <a:t>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D5650-C401-4495-BDF8-051EFF382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State</a:t>
            </a:r>
            <a:r>
              <a:rPr lang="ko-KR" altLang="en-US" dirty="0"/>
              <a:t>가 배치 정규화를 통해 입력되도록 하여 다양한 차원을 </a:t>
            </a:r>
            <a:r>
              <a:rPr lang="en-US" altLang="ko-KR" dirty="0"/>
              <a:t>state</a:t>
            </a:r>
            <a:r>
              <a:rPr lang="ko-KR" altLang="en-US" dirty="0"/>
              <a:t>를 </a:t>
            </a:r>
            <a:r>
              <a:rPr lang="ko-KR" altLang="en-US" dirty="0" err="1"/>
              <a:t>입력받기</a:t>
            </a:r>
            <a:r>
              <a:rPr lang="ko-KR" altLang="en-US" dirty="0"/>
              <a:t> 쉽도록 조정한다</a:t>
            </a:r>
            <a:r>
              <a:rPr lang="en-US" altLang="ko-KR" dirty="0"/>
              <a:t>.(</a:t>
            </a:r>
            <a:r>
              <a:rPr lang="ko-KR" altLang="en-US" dirty="0"/>
              <a:t>무조건은 아니고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Actor  </a:t>
            </a:r>
            <a:r>
              <a:rPr lang="ko-KR" altLang="en-US" dirty="0"/>
              <a:t>함수의 결과가 </a:t>
            </a:r>
            <a:r>
              <a:rPr lang="en-US" altLang="ko-KR" dirty="0"/>
              <a:t>action </a:t>
            </a:r>
            <a:r>
              <a:rPr lang="ko-KR" altLang="en-US" dirty="0"/>
              <a:t>범위를 벗어나지 않도록 </a:t>
            </a:r>
            <a:r>
              <a:rPr lang="en-US" altLang="ko-KR" dirty="0"/>
              <a:t>clip</a:t>
            </a:r>
            <a:r>
              <a:rPr lang="ko-KR" altLang="en-US" dirty="0"/>
              <a:t> 함수를 이용하거나 </a:t>
            </a:r>
            <a:r>
              <a:rPr lang="ko-KR" altLang="en-US" dirty="0" err="1"/>
              <a:t>시그모이드</a:t>
            </a:r>
            <a:r>
              <a:rPr lang="ko-KR" altLang="en-US" dirty="0"/>
              <a:t> </a:t>
            </a:r>
            <a:r>
              <a:rPr lang="ko-KR" altLang="en-US" dirty="0" err="1"/>
              <a:t>같은걸</a:t>
            </a:r>
            <a:r>
              <a:rPr lang="ko-KR" altLang="en-US" dirty="0"/>
              <a:t> 씌워준다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986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54AC8-64E6-4530-9CE3-15D95730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TD3-Twin Delayed Deep Deterministic Policy Gradient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CECB1-73D5-477A-AE79-5F4FE145E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DPG </a:t>
            </a:r>
            <a:r>
              <a:rPr lang="ko-KR" altLang="en-US" dirty="0"/>
              <a:t>계열에 널리 적용 가능한 좀 획기적인</a:t>
            </a:r>
            <a:r>
              <a:rPr lang="en-US" altLang="ko-KR" dirty="0"/>
              <a:t>? </a:t>
            </a:r>
            <a:r>
              <a:rPr lang="ko-KR" altLang="en-US" dirty="0"/>
              <a:t>방식  </a:t>
            </a:r>
            <a:r>
              <a:rPr lang="en-US" altLang="ko-KR" dirty="0"/>
              <a:t>- 2018</a:t>
            </a:r>
            <a:r>
              <a:rPr lang="ko-KR" altLang="en-US" dirty="0"/>
              <a:t>년</a:t>
            </a:r>
            <a:endParaRPr lang="en-US" altLang="ko-KR" dirty="0"/>
          </a:p>
          <a:p>
            <a:r>
              <a:rPr lang="ko-KR" altLang="en-US" dirty="0"/>
              <a:t>모든 </a:t>
            </a:r>
            <a:r>
              <a:rPr lang="en-US" altLang="ko-KR" dirty="0"/>
              <a:t>value </a:t>
            </a:r>
            <a:r>
              <a:rPr lang="ko-KR" altLang="en-US" dirty="0"/>
              <a:t>계열의 단점이 무엇일까</a:t>
            </a:r>
            <a:r>
              <a:rPr lang="en-US" altLang="ko-KR" dirty="0"/>
              <a:t>? + actor critic </a:t>
            </a:r>
            <a:r>
              <a:rPr lang="ko-KR" altLang="en-US" dirty="0"/>
              <a:t>도 마찬가지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/>
              <a:t>바로 </a:t>
            </a:r>
            <a:r>
              <a:rPr lang="en-US" altLang="ko-KR" dirty="0"/>
              <a:t>critic </a:t>
            </a:r>
            <a:r>
              <a:rPr lang="ko-KR" altLang="en-US" dirty="0"/>
              <a:t>함수</a:t>
            </a:r>
            <a:r>
              <a:rPr lang="en-US" altLang="ko-KR" dirty="0"/>
              <a:t>(Q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의 과적합이다</a:t>
            </a:r>
            <a:r>
              <a:rPr lang="en-US" altLang="ko-KR" dirty="0"/>
              <a:t>. </a:t>
            </a:r>
            <a:r>
              <a:rPr lang="ko-KR" altLang="en-US" dirty="0"/>
              <a:t>예를 들어 봅시다</a:t>
            </a:r>
            <a:r>
              <a:rPr lang="en-US" altLang="ko-KR" dirty="0"/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/>
              <a:t>예를 들어 막대를 세우는 알고리즘 보상을 넘어지기 전까지 계속 </a:t>
            </a:r>
            <a:r>
              <a:rPr lang="en-US" altLang="ko-KR" dirty="0"/>
              <a:t>1</a:t>
            </a:r>
            <a:r>
              <a:rPr lang="ko-KR" altLang="en-US" dirty="0"/>
              <a:t>을 준다고 하자 </a:t>
            </a:r>
            <a:r>
              <a:rPr lang="en-US" altLang="ko-KR" dirty="0"/>
              <a:t>=&gt; </a:t>
            </a:r>
            <a:r>
              <a:rPr lang="ko-KR" altLang="en-US" dirty="0"/>
              <a:t>어느정도 학습이 되고 나서 계속 서있는 경우가 늘어나면 </a:t>
            </a:r>
            <a:r>
              <a:rPr lang="en-US" altLang="ko-KR" dirty="0"/>
              <a:t>critic</a:t>
            </a:r>
            <a:r>
              <a:rPr lang="ko-KR" altLang="en-US" dirty="0"/>
              <a:t>은 계속 발산 할 것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dirty="0"/>
              <a:t> DQN </a:t>
            </a:r>
            <a:r>
              <a:rPr lang="ko-KR" altLang="en-US" dirty="0"/>
              <a:t>도 마찬가지 과적합이 쉽게 발생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2398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872D6-27CD-41C4-B155-B4B67AEA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TD3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30147-20F6-47DF-8F98-56DEDDBDA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527328"/>
          </a:xfrm>
        </p:spPr>
        <p:txBody>
          <a:bodyPr>
            <a:normAutofit/>
          </a:bodyPr>
          <a:lstStyle/>
          <a:p>
            <a:r>
              <a:rPr lang="en-US" altLang="ko-KR" dirty="0"/>
              <a:t>Clipped double Q </a:t>
            </a:r>
            <a:r>
              <a:rPr lang="en-US" altLang="ko-KR" dirty="0" err="1"/>
              <a:t>learnig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Delay policy net update</a:t>
            </a:r>
          </a:p>
          <a:p>
            <a:endParaRPr lang="en-US" altLang="ko-KR" dirty="0"/>
          </a:p>
          <a:p>
            <a:r>
              <a:rPr lang="en-US" altLang="ko-KR" dirty="0"/>
              <a:t>Target policy smoothing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793333-EB0B-4A77-B361-95A7340CC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147" y="1998065"/>
            <a:ext cx="3968004" cy="455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07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EAD2B-9526-4A18-92D9-CA7A1D87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Clipped double Q </a:t>
            </a:r>
            <a:r>
              <a:rPr lang="en-US" altLang="ko-KR" dirty="0" err="1"/>
              <a:t>learnig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0ADF82-6570-41E2-B1E1-AA360D6EA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개의 서로 독립적인 </a:t>
            </a:r>
            <a:r>
              <a:rPr lang="en-US" altLang="ko-KR" dirty="0"/>
              <a:t>Critic function</a:t>
            </a:r>
            <a:r>
              <a:rPr lang="ko-KR" altLang="en-US" dirty="0"/>
              <a:t>을 각각 학습</a:t>
            </a:r>
            <a:endParaRPr lang="en-US" altLang="ko-KR" dirty="0"/>
          </a:p>
          <a:p>
            <a:r>
              <a:rPr lang="en-US" altLang="ko-KR" dirty="0"/>
              <a:t>Actor</a:t>
            </a:r>
            <a:r>
              <a:rPr lang="ko-KR" altLang="en-US" dirty="0"/>
              <a:t>를 업데이트 </a:t>
            </a:r>
            <a:r>
              <a:rPr lang="ko-KR" altLang="en-US" dirty="0" err="1"/>
              <a:t>할때마다</a:t>
            </a:r>
            <a:r>
              <a:rPr lang="ko-KR" altLang="en-US" dirty="0"/>
              <a:t> 둘 중 작은 </a:t>
            </a:r>
            <a:r>
              <a:rPr lang="en-US" altLang="ko-KR" dirty="0"/>
              <a:t>Critic function </a:t>
            </a:r>
            <a:r>
              <a:rPr lang="ko-KR" altLang="en-US" dirty="0"/>
              <a:t>을 이용</a:t>
            </a:r>
            <a:endParaRPr lang="en-US" altLang="ko-KR" dirty="0"/>
          </a:p>
          <a:p>
            <a:r>
              <a:rPr lang="en-US" altLang="ko-KR" dirty="0"/>
              <a:t>Critic</a:t>
            </a:r>
            <a:r>
              <a:rPr lang="ko-KR" altLang="en-US" dirty="0"/>
              <a:t> 함수의 일종의 </a:t>
            </a:r>
            <a:r>
              <a:rPr lang="en-US" altLang="ko-KR" dirty="0"/>
              <a:t>lower bound </a:t>
            </a:r>
            <a:r>
              <a:rPr lang="ko-KR" altLang="en-US" dirty="0"/>
              <a:t>방식 </a:t>
            </a:r>
            <a:r>
              <a:rPr lang="en-US" altLang="ko-KR" dirty="0"/>
              <a:t>=&gt;</a:t>
            </a:r>
          </a:p>
          <a:p>
            <a:pPr marL="0" indent="0">
              <a:buNone/>
            </a:pPr>
            <a:r>
              <a:rPr lang="ko-KR" altLang="en-US" dirty="0"/>
              <a:t>과적합을 막음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28871C-8D03-467A-B375-C3C76B65D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563" y="4772769"/>
            <a:ext cx="68484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57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0C41F-8CE9-44EA-8943-65095F4FE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Delay policy net update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A8307-1EBE-4F3F-B4D5-49CE3EC5F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Policy net</a:t>
            </a:r>
            <a:r>
              <a:rPr lang="ko-KR" altLang="en-US" dirty="0"/>
              <a:t>을 좀 적게 업데이트 하자</a:t>
            </a:r>
            <a:r>
              <a:rPr lang="en-US" altLang="ko-KR" dirty="0"/>
              <a:t>(Actor</a:t>
            </a:r>
            <a:r>
              <a:rPr lang="ko-KR" altLang="en-US" dirty="0"/>
              <a:t> 함수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Actor </a:t>
            </a:r>
            <a:r>
              <a:rPr lang="ko-KR" altLang="en-US" dirty="0"/>
              <a:t>함수와 </a:t>
            </a:r>
            <a:r>
              <a:rPr lang="en-US" altLang="ko-KR" dirty="0"/>
              <a:t>critic </a:t>
            </a:r>
            <a:r>
              <a:rPr lang="ko-KR" altLang="en-US" dirty="0"/>
              <a:t>함수는 상호 보완적이고 한 개가 맛이 가면 서로 영향을 주면서 더 맛이 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한쪽을 좀 늦게 업데이트를 해서 서로에게 주는 부정적인 영향을 좀 줄이자</a:t>
            </a:r>
            <a:r>
              <a:rPr lang="en-US" altLang="ko-KR" dirty="0"/>
              <a:t>,</a:t>
            </a:r>
            <a:r>
              <a:rPr lang="ko-KR" altLang="en-US" dirty="0"/>
              <a:t> 실험적으로 성능에 영향을 줌을 증명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3134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50B75-6F77-4012-BC0C-4936DD31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Target policy smoothing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07BAB-802B-4F5C-82BC-840963C8E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7197"/>
            <a:ext cx="10515600" cy="4251960"/>
          </a:xfrm>
        </p:spPr>
        <p:txBody>
          <a:bodyPr/>
          <a:lstStyle/>
          <a:p>
            <a:r>
              <a:rPr lang="en-US" altLang="ko-KR" dirty="0"/>
              <a:t>Deterministic </a:t>
            </a:r>
            <a:r>
              <a:rPr lang="ko-KR" altLang="en-US" dirty="0"/>
              <a:t>방식의 문제가 가는 길만 간다</a:t>
            </a:r>
            <a:r>
              <a:rPr lang="en-US" altLang="ko-KR" dirty="0"/>
              <a:t>. =&gt; </a:t>
            </a:r>
            <a:r>
              <a:rPr lang="ko-KR" altLang="en-US" dirty="0" err="1"/>
              <a:t>안가본</a:t>
            </a:r>
            <a:r>
              <a:rPr lang="ko-KR" altLang="en-US" dirty="0"/>
              <a:t> 길이 </a:t>
            </a:r>
            <a:r>
              <a:rPr lang="en-US" altLang="ko-KR" dirty="0"/>
              <a:t>estimate</a:t>
            </a:r>
            <a:r>
              <a:rPr lang="ko-KR" altLang="en-US" dirty="0"/>
              <a:t>가 잘 안됨 예를 들어보자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17421D-BA1E-414B-B708-125D9C7B7622}"/>
              </a:ext>
            </a:extLst>
          </p:cNvPr>
          <p:cNvSpPr/>
          <p:nvPr/>
        </p:nvSpPr>
        <p:spPr>
          <a:xfrm rot="413203">
            <a:off x="1681115" y="3272462"/>
            <a:ext cx="53439" cy="230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5C8982-955C-4E6F-BB50-7579F1FCB3C0}"/>
              </a:ext>
            </a:extLst>
          </p:cNvPr>
          <p:cNvSpPr/>
          <p:nvPr/>
        </p:nvSpPr>
        <p:spPr>
          <a:xfrm>
            <a:off x="2907476" y="3277590"/>
            <a:ext cx="53439" cy="230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6860933-B3B0-4331-A601-204D806BB2C8}"/>
              </a:ext>
            </a:extLst>
          </p:cNvPr>
          <p:cNvSpPr/>
          <p:nvPr/>
        </p:nvSpPr>
        <p:spPr>
          <a:xfrm>
            <a:off x="2000992" y="4138551"/>
            <a:ext cx="700644" cy="385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EE3904-6DFF-47C7-AEF3-638767B3FA63}"/>
              </a:ext>
            </a:extLst>
          </p:cNvPr>
          <p:cNvSpPr/>
          <p:nvPr/>
        </p:nvSpPr>
        <p:spPr>
          <a:xfrm rot="959346">
            <a:off x="7758717" y="3230016"/>
            <a:ext cx="53439" cy="230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2C19D5-504E-47FB-AF43-81FF939882A1}"/>
              </a:ext>
            </a:extLst>
          </p:cNvPr>
          <p:cNvSpPr txBox="1"/>
          <p:nvPr/>
        </p:nvSpPr>
        <p:spPr>
          <a:xfrm>
            <a:off x="7715992" y="282615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8C721B-7C85-480E-9307-61031C3060DC}"/>
              </a:ext>
            </a:extLst>
          </p:cNvPr>
          <p:cNvSpPr txBox="1"/>
          <p:nvPr/>
        </p:nvSpPr>
        <p:spPr>
          <a:xfrm>
            <a:off x="155368" y="5778338"/>
            <a:ext cx="484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Cartpole </a:t>
            </a:r>
            <a:r>
              <a:rPr lang="ko-KR" altLang="en-US" dirty="0"/>
              <a:t>에서 학습이 좀 되면 조금만 기울어져도 바로 세운다 </a:t>
            </a:r>
            <a:r>
              <a:rPr lang="en-US" altLang="ko-KR" dirty="0"/>
              <a:t>=&gt;</a:t>
            </a:r>
            <a:r>
              <a:rPr lang="ko-KR" altLang="en-US" dirty="0"/>
              <a:t>중심 근처의 </a:t>
            </a:r>
            <a:r>
              <a:rPr lang="en-US" altLang="ko-KR" dirty="0"/>
              <a:t>critic </a:t>
            </a:r>
            <a:r>
              <a:rPr lang="ko-KR" altLang="en-US" dirty="0"/>
              <a:t>값은 계속 상승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1002EC-7FD1-4799-A779-E9A2C5EEC734}"/>
              </a:ext>
            </a:extLst>
          </p:cNvPr>
          <p:cNvSpPr txBox="1"/>
          <p:nvPr/>
        </p:nvSpPr>
        <p:spPr>
          <a:xfrm>
            <a:off x="6096000" y="5773210"/>
            <a:ext cx="4844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Cartpole </a:t>
            </a:r>
            <a:r>
              <a:rPr lang="ko-KR" altLang="en-US" dirty="0"/>
              <a:t>에서 학습이 좀 되면 조금만 기울어져도 바로 세운다 </a:t>
            </a:r>
            <a:r>
              <a:rPr lang="en-US" altLang="ko-KR" dirty="0"/>
              <a:t>=&gt;</a:t>
            </a:r>
            <a:r>
              <a:rPr lang="ko-KR" altLang="en-US" dirty="0"/>
              <a:t>거기서 조금 더 기울인 상태의 </a:t>
            </a:r>
            <a:r>
              <a:rPr lang="en-US" altLang="ko-KR" dirty="0"/>
              <a:t>critic</a:t>
            </a:r>
            <a:r>
              <a:rPr lang="ko-KR" altLang="en-US" dirty="0"/>
              <a:t>은 가질 않아서 학습이 안됨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8275B7-30E2-4D92-A26C-B42262C469EE}"/>
              </a:ext>
            </a:extLst>
          </p:cNvPr>
          <p:cNvSpPr/>
          <p:nvPr/>
        </p:nvSpPr>
        <p:spPr>
          <a:xfrm rot="2105105">
            <a:off x="9029121" y="3401434"/>
            <a:ext cx="53439" cy="230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29B513-8C4B-4BBA-B26B-C82183289AD1}"/>
              </a:ext>
            </a:extLst>
          </p:cNvPr>
          <p:cNvSpPr txBox="1"/>
          <p:nvPr/>
        </p:nvSpPr>
        <p:spPr>
          <a:xfrm>
            <a:off x="9715059" y="28107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047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50B75-6F77-4012-BC0C-4936DD31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Target policy smoothing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5C8982-955C-4E6F-BB50-7579F1FCB3C0}"/>
              </a:ext>
            </a:extLst>
          </p:cNvPr>
          <p:cNvSpPr/>
          <p:nvPr/>
        </p:nvSpPr>
        <p:spPr>
          <a:xfrm>
            <a:off x="2829789" y="2363190"/>
            <a:ext cx="53439" cy="230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EE3904-6DFF-47C7-AEF3-638767B3FA63}"/>
              </a:ext>
            </a:extLst>
          </p:cNvPr>
          <p:cNvSpPr/>
          <p:nvPr/>
        </p:nvSpPr>
        <p:spPr>
          <a:xfrm rot="959346">
            <a:off x="3941176" y="2325874"/>
            <a:ext cx="53439" cy="230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2C19D5-504E-47FB-AF43-81FF939882A1}"/>
              </a:ext>
            </a:extLst>
          </p:cNvPr>
          <p:cNvSpPr txBox="1"/>
          <p:nvPr/>
        </p:nvSpPr>
        <p:spPr>
          <a:xfrm>
            <a:off x="3962984" y="18576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0.9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8C721B-7C85-480E-9307-61031C3060DC}"/>
              </a:ext>
            </a:extLst>
          </p:cNvPr>
          <p:cNvSpPr txBox="1"/>
          <p:nvPr/>
        </p:nvSpPr>
        <p:spPr>
          <a:xfrm>
            <a:off x="6781799" y="3105834"/>
            <a:ext cx="484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생각 해보면 근처에 위치한 행동은 </a:t>
            </a:r>
            <a:r>
              <a:rPr lang="en-US" altLang="ko-KR" dirty="0"/>
              <a:t>critic</a:t>
            </a:r>
            <a:r>
              <a:rPr lang="ko-KR" altLang="en-US" dirty="0"/>
              <a:t>이 막 크게 차이 나지 않을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8275B7-30E2-4D92-A26C-B42262C469EE}"/>
              </a:ext>
            </a:extLst>
          </p:cNvPr>
          <p:cNvSpPr/>
          <p:nvPr/>
        </p:nvSpPr>
        <p:spPr>
          <a:xfrm rot="2105105">
            <a:off x="5453216" y="2363190"/>
            <a:ext cx="53439" cy="230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29B513-8C4B-4BBA-B26B-C82183289AD1}"/>
              </a:ext>
            </a:extLst>
          </p:cNvPr>
          <p:cNvSpPr txBox="1"/>
          <p:nvPr/>
        </p:nvSpPr>
        <p:spPr>
          <a:xfrm>
            <a:off x="5986207" y="18422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0.8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D9815A-B4E6-4893-B3F1-77E4EA796405}"/>
              </a:ext>
            </a:extLst>
          </p:cNvPr>
          <p:cNvSpPr txBox="1"/>
          <p:nvPr/>
        </p:nvSpPr>
        <p:spPr>
          <a:xfrm>
            <a:off x="2712257" y="18576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6B13AC3-7CBA-4CFC-BD66-A46B88DCC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501331"/>
            <a:ext cx="4857750" cy="381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9229665-D9D5-4D8E-8B14-DAF0FA333C10}"/>
              </a:ext>
            </a:extLst>
          </p:cNvPr>
          <p:cNvSpPr txBox="1"/>
          <p:nvPr/>
        </p:nvSpPr>
        <p:spPr>
          <a:xfrm>
            <a:off x="5866410" y="5337958"/>
            <a:ext cx="4423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Critic </a:t>
            </a:r>
            <a:r>
              <a:rPr lang="ko-KR" altLang="en-US" dirty="0"/>
              <a:t>계산 할 때 </a:t>
            </a:r>
            <a:r>
              <a:rPr lang="en-US" altLang="ko-KR" dirty="0"/>
              <a:t>Action</a:t>
            </a:r>
            <a:r>
              <a:rPr lang="ko-KR" altLang="en-US" dirty="0"/>
              <a:t>의 입력을 </a:t>
            </a:r>
            <a:r>
              <a:rPr lang="en-US" altLang="ko-KR" dirty="0"/>
              <a:t>smoot</a:t>
            </a:r>
            <a:r>
              <a:rPr lang="ko-KR" altLang="en-US" dirty="0"/>
              <a:t>하게 풀어서 입력하면 </a:t>
            </a:r>
            <a:r>
              <a:rPr lang="en-US" altLang="ko-KR" dirty="0"/>
              <a:t>critic</a:t>
            </a:r>
            <a:r>
              <a:rPr lang="ko-KR" altLang="en-US" dirty="0"/>
              <a:t>의 결과가 </a:t>
            </a:r>
            <a:r>
              <a:rPr lang="en-US" altLang="ko-KR" dirty="0"/>
              <a:t>smooth </a:t>
            </a:r>
            <a:r>
              <a:rPr lang="ko-KR" altLang="en-US" dirty="0"/>
              <a:t>하게 나타나도록 유도</a:t>
            </a:r>
          </a:p>
        </p:txBody>
      </p:sp>
    </p:spTree>
    <p:extLst>
      <p:ext uri="{BB962C8B-B14F-4D97-AF65-F5344CB8AC3E}">
        <p14:creationId xmlns:p14="http://schemas.microsoft.com/office/powerpoint/2010/main" val="389406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3E28D-CF8D-4BBD-99D4-B8282648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D008B7-23D1-4C9B-B2C5-584FA9840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39" y="1965366"/>
            <a:ext cx="10610603" cy="454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16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6EF6C-EA35-415F-90DB-4450FFF6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A50D14-232A-4602-BB10-94AA0886F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1" y="1959428"/>
            <a:ext cx="8001835" cy="467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0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B01D9-6923-45E6-BADB-4AD65029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기본적인 </a:t>
            </a:r>
            <a:r>
              <a:rPr lang="en-US" altLang="ko-KR" dirty="0"/>
              <a:t>RL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44D3F4-2541-4273-8CAF-9B488A37B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54" y="1920028"/>
            <a:ext cx="7648575" cy="42767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5CD2820-B2B8-4A28-BFEF-06BFDAE00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770" y="2346900"/>
            <a:ext cx="4049971" cy="37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2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B163-2DD7-47DB-AAA4-5A995DC5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continuous</a:t>
            </a:r>
            <a:r>
              <a:rPr lang="ko-KR" altLang="en-US" dirty="0"/>
              <a:t> </a:t>
            </a:r>
            <a:r>
              <a:rPr lang="en-US" altLang="ko-KR" dirty="0"/>
              <a:t>action space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B6A52-2A8F-4295-A99E-6DD8CE2DE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1698" y="1959430"/>
            <a:ext cx="6372101" cy="2517568"/>
          </a:xfrm>
        </p:spPr>
        <p:txBody>
          <a:bodyPr>
            <a:normAutofit/>
          </a:bodyPr>
          <a:lstStyle/>
          <a:p>
            <a:r>
              <a:rPr lang="ko-KR" altLang="en-US" dirty="0"/>
              <a:t>로봇과 같은 기계 제어와 같이 연속적이고 다양한 </a:t>
            </a:r>
            <a:r>
              <a:rPr lang="en-US" altLang="ko-KR" dirty="0"/>
              <a:t>action </a:t>
            </a:r>
            <a:r>
              <a:rPr lang="ko-KR" altLang="en-US" dirty="0"/>
              <a:t>공간을 학습시키고 싶다</a:t>
            </a:r>
            <a:r>
              <a:rPr lang="en-US" altLang="ko-KR" dirty="0"/>
              <a:t>...</a:t>
            </a:r>
          </a:p>
          <a:p>
            <a:r>
              <a:rPr lang="ko-KR" altLang="en-US" dirty="0"/>
              <a:t>기존 </a:t>
            </a:r>
            <a:r>
              <a:rPr lang="en-US" altLang="ko-KR" dirty="0"/>
              <a:t>DQN</a:t>
            </a:r>
            <a:r>
              <a:rPr lang="ko-KR" altLang="en-US" dirty="0"/>
              <a:t>은 </a:t>
            </a:r>
            <a:r>
              <a:rPr lang="en-US" altLang="ko-KR" dirty="0"/>
              <a:t>discrete </a:t>
            </a:r>
            <a:r>
              <a:rPr lang="ko-KR" altLang="en-US" dirty="0"/>
              <a:t>한 공간에서 행동을 결정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4E768B-C3B3-4BC1-AA88-90C8458B1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18" y="1811676"/>
            <a:ext cx="3905992" cy="296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5D0D72F-5A08-41DA-A829-A18C2D76F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517471"/>
              </p:ext>
            </p:extLst>
          </p:nvPr>
        </p:nvGraphicFramePr>
        <p:xfrm>
          <a:off x="5367647" y="5207680"/>
          <a:ext cx="558206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516">
                  <a:extLst>
                    <a:ext uri="{9D8B030D-6E8A-4147-A177-3AD203B41FA5}">
                      <a16:colId xmlns:a16="http://schemas.microsoft.com/office/drawing/2014/main" val="133910368"/>
                    </a:ext>
                  </a:extLst>
                </a:gridCol>
                <a:gridCol w="1395516">
                  <a:extLst>
                    <a:ext uri="{9D8B030D-6E8A-4147-A177-3AD203B41FA5}">
                      <a16:colId xmlns:a16="http://schemas.microsoft.com/office/drawing/2014/main" val="2254629444"/>
                    </a:ext>
                  </a:extLst>
                </a:gridCol>
                <a:gridCol w="1395516">
                  <a:extLst>
                    <a:ext uri="{9D8B030D-6E8A-4147-A177-3AD203B41FA5}">
                      <a16:colId xmlns:a16="http://schemas.microsoft.com/office/drawing/2014/main" val="594582260"/>
                    </a:ext>
                  </a:extLst>
                </a:gridCol>
                <a:gridCol w="1395516">
                  <a:extLst>
                    <a:ext uri="{9D8B030D-6E8A-4147-A177-3AD203B41FA5}">
                      <a16:colId xmlns:a16="http://schemas.microsoft.com/office/drawing/2014/main" val="896767799"/>
                    </a:ext>
                  </a:extLst>
                </a:gridCol>
              </a:tblGrid>
              <a:tr h="348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901740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73548A1E-D5F1-4783-8861-4266A93D5DB3}"/>
              </a:ext>
            </a:extLst>
          </p:cNvPr>
          <p:cNvSpPr/>
          <p:nvPr/>
        </p:nvSpPr>
        <p:spPr>
          <a:xfrm>
            <a:off x="7742712" y="4779818"/>
            <a:ext cx="789709" cy="3028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CD764-D702-4BDD-8EA9-7080BDB3F661}"/>
              </a:ext>
            </a:extLst>
          </p:cNvPr>
          <p:cNvSpPr txBox="1"/>
          <p:nvPr/>
        </p:nvSpPr>
        <p:spPr>
          <a:xfrm>
            <a:off x="7154884" y="4364182"/>
            <a:ext cx="225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DQN</a:t>
            </a:r>
            <a:r>
              <a:rPr lang="ko-KR" altLang="en-US" dirty="0"/>
              <a:t>에서 </a:t>
            </a:r>
            <a:r>
              <a:rPr lang="en-US" altLang="ko-KR" dirty="0"/>
              <a:t>Q</a:t>
            </a:r>
            <a:r>
              <a:rPr lang="ko-KR" altLang="en-US" dirty="0"/>
              <a:t>함수 결과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F403CAC9-82F9-4E94-9300-8EFE48A45CC9}"/>
              </a:ext>
            </a:extLst>
          </p:cNvPr>
          <p:cNvSpPr/>
          <p:nvPr/>
        </p:nvSpPr>
        <p:spPr>
          <a:xfrm>
            <a:off x="7802088" y="5676405"/>
            <a:ext cx="730333" cy="365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98DB72-493B-4CBE-AE44-31B59A8251DB}"/>
              </a:ext>
            </a:extLst>
          </p:cNvPr>
          <p:cNvSpPr txBox="1"/>
          <p:nvPr/>
        </p:nvSpPr>
        <p:spPr>
          <a:xfrm>
            <a:off x="7303324" y="6121242"/>
            <a:ext cx="172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2th action</a:t>
            </a:r>
            <a:r>
              <a:rPr lang="ko-KR" altLang="en-US" dirty="0"/>
              <a:t> 시행</a:t>
            </a:r>
          </a:p>
        </p:txBody>
      </p:sp>
    </p:spTree>
    <p:extLst>
      <p:ext uri="{BB962C8B-B14F-4D97-AF65-F5344CB8AC3E}">
        <p14:creationId xmlns:p14="http://schemas.microsoft.com/office/powerpoint/2010/main" val="148423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BD9A5-AB1B-43D7-9898-8150CC94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DQN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문제 </a:t>
            </a:r>
            <a:r>
              <a:rPr lang="en-US" altLang="ko-KR" dirty="0"/>
              <a:t>+ Actor Critic </a:t>
            </a:r>
            <a:r>
              <a:rPr lang="ko-KR" altLang="en-US" dirty="0"/>
              <a:t>문제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5B793B-78E7-4A96-B333-D63E99D4E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5" y="1852006"/>
            <a:ext cx="5023263" cy="2511632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5F8FC6E6-3E58-4847-A605-00F3F3BBB07B}"/>
              </a:ext>
            </a:extLst>
          </p:cNvPr>
          <p:cNvSpPr/>
          <p:nvPr/>
        </p:nvSpPr>
        <p:spPr>
          <a:xfrm rot="4586342">
            <a:off x="4297639" y="1834035"/>
            <a:ext cx="217098" cy="1791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56D356-63C1-4D8C-889F-632AAF7D8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63" y="5213268"/>
            <a:ext cx="6140683" cy="1086653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62B79083-170A-4BC0-B980-91A3BF24E8AF}"/>
              </a:ext>
            </a:extLst>
          </p:cNvPr>
          <p:cNvSpPr/>
          <p:nvPr/>
        </p:nvSpPr>
        <p:spPr>
          <a:xfrm rot="4586342">
            <a:off x="5711076" y="3997885"/>
            <a:ext cx="164660" cy="26330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19570-3051-4875-83CC-8908E95A6D89}"/>
              </a:ext>
            </a:extLst>
          </p:cNvPr>
          <p:cNvSpPr txBox="1"/>
          <p:nvPr/>
        </p:nvSpPr>
        <p:spPr>
          <a:xfrm>
            <a:off x="5349834" y="2333501"/>
            <a:ext cx="434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이산적인 </a:t>
            </a:r>
            <a:r>
              <a:rPr lang="en-US" altLang="ko-KR" dirty="0"/>
              <a:t>Q </a:t>
            </a:r>
            <a:r>
              <a:rPr lang="ko-KR" altLang="en-US" dirty="0"/>
              <a:t>값 중 최대가 되도록 하는 </a:t>
            </a:r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FED298-4A55-4F9E-806E-FC66171B0258}"/>
              </a:ext>
            </a:extLst>
          </p:cNvPr>
          <p:cNvSpPr txBox="1"/>
          <p:nvPr/>
        </p:nvSpPr>
        <p:spPr>
          <a:xfrm>
            <a:off x="7013369" y="4540744"/>
            <a:ext cx="434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이산적인 </a:t>
            </a:r>
            <a:r>
              <a:rPr lang="en-US" altLang="ko-KR" dirty="0"/>
              <a:t>action</a:t>
            </a:r>
            <a:r>
              <a:rPr lang="ko-KR" altLang="en-US" dirty="0"/>
              <a:t>의 확률과 해당 행동에 대한 가치함수</a:t>
            </a:r>
            <a:r>
              <a:rPr lang="en-US" altLang="ko-KR" dirty="0"/>
              <a:t>(Q </a:t>
            </a:r>
            <a:r>
              <a:rPr lang="ko-KR" altLang="en-US" dirty="0"/>
              <a:t>함수 </a:t>
            </a:r>
            <a:r>
              <a:rPr lang="en-US" altLang="ko-KR" dirty="0"/>
              <a:t>- </a:t>
            </a:r>
            <a:r>
              <a:rPr lang="ko-KR" altLang="en-US" dirty="0"/>
              <a:t>이산적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E4A051-4C01-42B0-BEBF-E78EC5BA9D41}"/>
              </a:ext>
            </a:extLst>
          </p:cNvPr>
          <p:cNvSpPr txBox="1"/>
          <p:nvPr/>
        </p:nvSpPr>
        <p:spPr>
          <a:xfrm>
            <a:off x="7092552" y="5489805"/>
            <a:ext cx="4251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</a:t>
            </a:r>
            <a:r>
              <a:rPr lang="en-US" altLang="ko-KR" dirty="0"/>
              <a:t>AC </a:t>
            </a:r>
            <a:r>
              <a:rPr lang="ko-KR" altLang="en-US" dirty="0"/>
              <a:t>는 </a:t>
            </a:r>
            <a:r>
              <a:rPr lang="en-US" altLang="ko-KR" dirty="0"/>
              <a:t>Actor </a:t>
            </a:r>
            <a:r>
              <a:rPr lang="ko-KR" altLang="en-US" dirty="0"/>
              <a:t>함수가 내놓은 결과값에 따라 </a:t>
            </a:r>
            <a:r>
              <a:rPr lang="en-US" altLang="ko-KR" dirty="0"/>
              <a:t>stochastic </a:t>
            </a:r>
            <a:r>
              <a:rPr lang="ko-KR" altLang="en-US" dirty="0"/>
              <a:t>하게 행동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507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FFDFC-CB7D-4689-87AF-09C29671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</a:t>
            </a:r>
            <a:r>
              <a:rPr lang="ko-KR" altLang="en-US" dirty="0"/>
              <a:t> </a:t>
            </a:r>
            <a:r>
              <a:rPr lang="en-US" altLang="ko-KR" dirty="0"/>
              <a:t>base optimize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CC3757C-B6FB-43C8-B9B1-856F288469AC}"/>
              </a:ext>
            </a:extLst>
          </p:cNvPr>
          <p:cNvSpPr/>
          <p:nvPr/>
        </p:nvSpPr>
        <p:spPr>
          <a:xfrm>
            <a:off x="694707" y="3479470"/>
            <a:ext cx="1710047" cy="403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policy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958B4EA-0C3C-4C69-AE7F-8905770D64C3}"/>
              </a:ext>
            </a:extLst>
          </p:cNvPr>
          <p:cNvSpPr/>
          <p:nvPr/>
        </p:nvSpPr>
        <p:spPr>
          <a:xfrm>
            <a:off x="2634344" y="2759034"/>
            <a:ext cx="2620487" cy="403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Deterministic policy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7D638BF-CEE1-423A-B30D-12707A6C7F8E}"/>
              </a:ext>
            </a:extLst>
          </p:cNvPr>
          <p:cNvSpPr/>
          <p:nvPr/>
        </p:nvSpPr>
        <p:spPr>
          <a:xfrm>
            <a:off x="2634343" y="4118325"/>
            <a:ext cx="2620487" cy="403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stochastic policy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DED0E6B-8973-49DB-9D2F-9DBA86405BA3}"/>
              </a:ext>
            </a:extLst>
          </p:cNvPr>
          <p:cNvSpPr/>
          <p:nvPr/>
        </p:nvSpPr>
        <p:spPr>
          <a:xfrm>
            <a:off x="5601195" y="3576019"/>
            <a:ext cx="2620487" cy="403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Binary action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B49607D-2505-43BC-9C0F-685DFAF4EB87}"/>
              </a:ext>
            </a:extLst>
          </p:cNvPr>
          <p:cNvSpPr/>
          <p:nvPr/>
        </p:nvSpPr>
        <p:spPr>
          <a:xfrm>
            <a:off x="5601195" y="4118325"/>
            <a:ext cx="2620487" cy="403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Categorical action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0EAC116-20F6-41CD-B74D-0F0CD9D4ABB8}"/>
              </a:ext>
            </a:extLst>
          </p:cNvPr>
          <p:cNvSpPr/>
          <p:nvPr/>
        </p:nvSpPr>
        <p:spPr>
          <a:xfrm>
            <a:off x="5601194" y="4660631"/>
            <a:ext cx="2620487" cy="403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Gaussian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C20DCE2-F7DE-4C43-B3B3-4CEA74473A9B}"/>
              </a:ext>
            </a:extLst>
          </p:cNvPr>
          <p:cNvCxnSpPr/>
          <p:nvPr/>
        </p:nvCxnSpPr>
        <p:spPr>
          <a:xfrm flipV="1">
            <a:off x="2404754" y="3117273"/>
            <a:ext cx="130628" cy="31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507A0C0-7EB8-4A9B-888F-9B9574146F20}"/>
              </a:ext>
            </a:extLst>
          </p:cNvPr>
          <p:cNvCxnSpPr>
            <a:cxnSpLocks/>
          </p:cNvCxnSpPr>
          <p:nvPr/>
        </p:nvCxnSpPr>
        <p:spPr>
          <a:xfrm>
            <a:off x="2343398" y="4020076"/>
            <a:ext cx="191984" cy="196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31DF1FB-461E-4E6E-B7EE-AE885C50157B}"/>
              </a:ext>
            </a:extLst>
          </p:cNvPr>
          <p:cNvCxnSpPr>
            <a:cxnSpLocks/>
          </p:cNvCxnSpPr>
          <p:nvPr/>
        </p:nvCxnSpPr>
        <p:spPr>
          <a:xfrm>
            <a:off x="5298374" y="4622592"/>
            <a:ext cx="191984" cy="196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6110388-C221-42A6-A12E-2E87A3374C3D}"/>
              </a:ext>
            </a:extLst>
          </p:cNvPr>
          <p:cNvCxnSpPr>
            <a:cxnSpLocks/>
          </p:cNvCxnSpPr>
          <p:nvPr/>
        </p:nvCxnSpPr>
        <p:spPr>
          <a:xfrm>
            <a:off x="5332020" y="4306038"/>
            <a:ext cx="158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9D3A0B7-3BC0-4B5F-84B5-0FC6756BFCE7}"/>
              </a:ext>
            </a:extLst>
          </p:cNvPr>
          <p:cNvCxnSpPr>
            <a:cxnSpLocks/>
          </p:cNvCxnSpPr>
          <p:nvPr/>
        </p:nvCxnSpPr>
        <p:spPr>
          <a:xfrm flipV="1">
            <a:off x="5298374" y="3883230"/>
            <a:ext cx="191984" cy="16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3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3139E-4292-439A-9BFD-340F1040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DPG-deterministic policy gradient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BB485A-A2B6-48B5-8ACA-DCFD69E9F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29" y="2342284"/>
            <a:ext cx="8696325" cy="1009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A1ABE4-8717-49C7-B783-2820E5A72F3D}"/>
              </a:ext>
            </a:extLst>
          </p:cNvPr>
          <p:cNvSpPr txBox="1"/>
          <p:nvPr/>
        </p:nvSpPr>
        <p:spPr>
          <a:xfrm>
            <a:off x="944089" y="2073790"/>
            <a:ext cx="200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SPG</a:t>
            </a:r>
            <a:r>
              <a:rPr lang="ko-KR" altLang="en-US" dirty="0"/>
              <a:t>에서 목적 함수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41142-FA22-4255-9348-45CF604FB08C}"/>
              </a:ext>
            </a:extLst>
          </p:cNvPr>
          <p:cNvSpPr txBox="1"/>
          <p:nvPr/>
        </p:nvSpPr>
        <p:spPr>
          <a:xfrm>
            <a:off x="811480" y="4862513"/>
            <a:ext cx="664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DPG</a:t>
            </a:r>
            <a:r>
              <a:rPr lang="ko-KR" altLang="en-US" dirty="0"/>
              <a:t>에서 목적 함수</a:t>
            </a:r>
            <a:r>
              <a:rPr lang="en-US" altLang="ko-KR" dirty="0"/>
              <a:t>(</a:t>
            </a:r>
            <a:r>
              <a:rPr lang="ko-KR" altLang="en-US" dirty="0"/>
              <a:t>밑에 사진은 </a:t>
            </a:r>
            <a:r>
              <a:rPr lang="en-US" altLang="ko-KR" dirty="0"/>
              <a:t>off policy </a:t>
            </a:r>
            <a:r>
              <a:rPr lang="ko-KR" altLang="en-US" dirty="0"/>
              <a:t>경우 인데 별차이 없음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E408609-B091-4B22-8BDF-ABCBAC709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37" y="5400304"/>
            <a:ext cx="9058275" cy="914400"/>
          </a:xfrm>
          <a:prstGeom prst="rect">
            <a:avLst/>
          </a:prstGeom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2AC048D9-B9C8-46D7-A2B9-A1A91E00FFCC}"/>
              </a:ext>
            </a:extLst>
          </p:cNvPr>
          <p:cNvSpPr/>
          <p:nvPr/>
        </p:nvSpPr>
        <p:spPr>
          <a:xfrm>
            <a:off x="3093522" y="3636735"/>
            <a:ext cx="670956" cy="12257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A8AC18-0EA3-4C4B-9634-0FAF11BA0CBB}"/>
              </a:ext>
            </a:extLst>
          </p:cNvPr>
          <p:cNvSpPr txBox="1"/>
          <p:nvPr/>
        </p:nvSpPr>
        <p:spPr>
          <a:xfrm>
            <a:off x="4007922" y="3859481"/>
            <a:ext cx="424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걍 선택이 한 개인 경우 특이 케이스</a:t>
            </a:r>
          </a:p>
        </p:txBody>
      </p:sp>
    </p:spTree>
    <p:extLst>
      <p:ext uri="{BB962C8B-B14F-4D97-AF65-F5344CB8AC3E}">
        <p14:creationId xmlns:p14="http://schemas.microsoft.com/office/powerpoint/2010/main" val="379854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794D3-4DEE-496E-913A-E40218E9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DDPG-Deep DPG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3FD0E-AAAA-4D75-8249-21CF8111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Action </a:t>
            </a:r>
            <a:r>
              <a:rPr lang="ko-KR" altLang="en-US" dirty="0"/>
              <a:t>에 노이즈 추가</a:t>
            </a:r>
            <a:endParaRPr lang="en-US" altLang="ko-KR" dirty="0"/>
          </a:p>
          <a:p>
            <a:r>
              <a:rPr lang="en-US" altLang="ko-KR" dirty="0"/>
              <a:t>Experience reply</a:t>
            </a:r>
          </a:p>
          <a:p>
            <a:r>
              <a:rPr lang="en-US" altLang="ko-KR" dirty="0"/>
              <a:t>Soft update</a:t>
            </a:r>
          </a:p>
          <a:p>
            <a:r>
              <a:rPr lang="en-US" altLang="ko-KR" dirty="0"/>
              <a:t>+ action clip </a:t>
            </a:r>
            <a:r>
              <a:rPr lang="ko-KR" altLang="en-US" dirty="0"/>
              <a:t>과 배치 정규화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50A83F-AD67-44B3-8A0B-0208006BC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425" y="2074164"/>
            <a:ext cx="52863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56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9E7FB-6AAD-41AD-901F-E504CD05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</a:t>
            </a:r>
            <a:r>
              <a:rPr lang="ko-KR" altLang="en-US" dirty="0"/>
              <a:t>에 노이즈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337A36-C7FA-4BC7-8DB2-A0FBD5FA8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1746029"/>
          </a:xfrm>
        </p:spPr>
        <p:txBody>
          <a:bodyPr/>
          <a:lstStyle/>
          <a:p>
            <a:r>
              <a:rPr lang="en-US" altLang="ko-KR" dirty="0"/>
              <a:t>Deterministic</a:t>
            </a:r>
            <a:r>
              <a:rPr lang="ko-KR" altLang="en-US" dirty="0"/>
              <a:t> 방식의 장단점 </a:t>
            </a:r>
            <a:r>
              <a:rPr lang="en-US" altLang="ko-KR" dirty="0"/>
              <a:t>=&gt; </a:t>
            </a:r>
            <a:r>
              <a:rPr lang="ko-KR" altLang="en-US" dirty="0"/>
              <a:t>수렴은 빠르나 탐색이 넓지 않다</a:t>
            </a:r>
            <a:r>
              <a:rPr lang="en-US" altLang="ko-KR" dirty="0"/>
              <a:t>.</a:t>
            </a: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ORNSTEIN UHLENBECK PROCESS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Spoqa Han Sans"/>
              </a:rPr>
              <a:t>오르슈타인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Spoqa Han Sans"/>
              </a:rPr>
              <a:t>올랜백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 프로세스</a:t>
            </a:r>
            <a:endParaRPr lang="en-US" altLang="ko-KR" b="0" i="0" dirty="0">
              <a:solidFill>
                <a:srgbClr val="333333"/>
              </a:solidFill>
              <a:effectLst/>
              <a:latin typeface="Spoqa Han Sans"/>
            </a:endParaRPr>
          </a:p>
          <a:p>
            <a:r>
              <a:rPr lang="en-US" altLang="ko-KR" dirty="0"/>
              <a:t>Wiener process </a:t>
            </a:r>
            <a:r>
              <a:rPr lang="ko-KR" altLang="en-US" dirty="0" err="1"/>
              <a:t>위너</a:t>
            </a:r>
            <a:r>
              <a:rPr lang="ko-KR" altLang="en-US" dirty="0"/>
              <a:t> 확률과정 </a:t>
            </a:r>
            <a:r>
              <a:rPr lang="en-US" altLang="ko-KR" dirty="0"/>
              <a:t>(</a:t>
            </a:r>
            <a:r>
              <a:rPr lang="ko-KR" altLang="en-US" dirty="0" err="1"/>
              <a:t>변분의</a:t>
            </a:r>
            <a:r>
              <a:rPr lang="ko-KR" altLang="en-US" dirty="0"/>
              <a:t> 평균이 </a:t>
            </a:r>
            <a:r>
              <a:rPr lang="en-US" altLang="ko-KR" dirty="0"/>
              <a:t>0 </a:t>
            </a:r>
            <a:r>
              <a:rPr lang="ko-KR" altLang="en-US" dirty="0"/>
              <a:t>분산이 </a:t>
            </a:r>
            <a:r>
              <a:rPr lang="en-US" altLang="ko-KR" dirty="0"/>
              <a:t>1)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9A1E5C-2E21-43D2-BBAD-649BFA738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22" y="3772271"/>
            <a:ext cx="7607074" cy="1771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693FCC-43D3-41CB-85AF-8C60EF917BAF}"/>
              </a:ext>
            </a:extLst>
          </p:cNvPr>
          <p:cNvSpPr txBox="1"/>
          <p:nvPr/>
        </p:nvSpPr>
        <p:spPr>
          <a:xfrm>
            <a:off x="5242955" y="4574379"/>
            <a:ext cx="5896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Actor </a:t>
            </a:r>
            <a:r>
              <a:rPr lang="ko-KR" altLang="en-US" dirty="0"/>
              <a:t>함수에서 나온 </a:t>
            </a:r>
            <a:r>
              <a:rPr lang="en-US" altLang="ko-KR" dirty="0"/>
              <a:t>x</a:t>
            </a:r>
            <a:r>
              <a:rPr lang="ko-KR" altLang="en-US" dirty="0"/>
              <a:t>에 </a:t>
            </a:r>
            <a:r>
              <a:rPr lang="en-US" altLang="ko-KR" dirty="0"/>
              <a:t>dx</a:t>
            </a:r>
            <a:r>
              <a:rPr lang="ko-KR" altLang="en-US" dirty="0"/>
              <a:t>를 더해준 결과를 사용</a:t>
            </a:r>
            <a:endParaRPr lang="en-US" altLang="ko-KR" dirty="0"/>
          </a:p>
          <a:p>
            <a:r>
              <a:rPr lang="en-US" altLang="ko-KR" dirty="0"/>
              <a:t>Action</a:t>
            </a:r>
            <a:r>
              <a:rPr lang="ko-KR" altLang="en-US" dirty="0"/>
              <a:t>의 평균이 </a:t>
            </a:r>
            <a:r>
              <a:rPr lang="en-US" altLang="ko-KR" dirty="0"/>
              <a:t>u ,</a:t>
            </a:r>
            <a:r>
              <a:rPr lang="ko-KR" altLang="en-US" dirty="0"/>
              <a:t> </a:t>
            </a:r>
            <a:r>
              <a:rPr lang="ko-KR" altLang="en-US" dirty="0" err="1"/>
              <a:t>세타는</a:t>
            </a:r>
            <a:r>
              <a:rPr lang="ko-KR" altLang="en-US" dirty="0"/>
              <a:t> 평균 회귀 속도</a:t>
            </a:r>
            <a:r>
              <a:rPr lang="en-US" altLang="ko-KR" dirty="0"/>
              <a:t>, </a:t>
            </a:r>
            <a:r>
              <a:rPr lang="ko-KR" altLang="en-US" dirty="0"/>
              <a:t>시그마는 변동성의 크기를 나타내는 파라미터이다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0235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0DD83-4B72-479C-B7FB-D580A470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Experience reply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0BE6A-E655-4737-A39B-7FFC54CFD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7197"/>
            <a:ext cx="10515600" cy="4251960"/>
          </a:xfrm>
        </p:spPr>
        <p:txBody>
          <a:bodyPr/>
          <a:lstStyle/>
          <a:p>
            <a:r>
              <a:rPr lang="en-US" altLang="ko-KR" dirty="0"/>
              <a:t>DQN</a:t>
            </a:r>
            <a:r>
              <a:rPr lang="ko-KR" altLang="en-US" dirty="0"/>
              <a:t>의 그것과 동일</a:t>
            </a:r>
            <a:endParaRPr lang="en-US" altLang="ko-KR" dirty="0"/>
          </a:p>
          <a:p>
            <a:r>
              <a:rPr lang="ko-KR" altLang="en-US" dirty="0"/>
              <a:t>수렴이 가능하도록 </a:t>
            </a:r>
            <a:r>
              <a:rPr lang="ko-KR" altLang="en-US" dirty="0" err="1"/>
              <a:t>도와줌</a:t>
            </a:r>
            <a:endParaRPr lang="en-US" altLang="ko-KR" dirty="0"/>
          </a:p>
          <a:p>
            <a:r>
              <a:rPr lang="ko-KR" altLang="en-US" dirty="0"/>
              <a:t>편향적인 학습을 막는다</a:t>
            </a:r>
            <a:endParaRPr lang="en-US" altLang="ko-KR" dirty="0"/>
          </a:p>
          <a:p>
            <a:r>
              <a:rPr lang="en-US" altLang="ko-KR" dirty="0"/>
              <a:t>Off policy </a:t>
            </a:r>
            <a:r>
              <a:rPr lang="ko-KR" altLang="en-US" dirty="0"/>
              <a:t>형태</a:t>
            </a:r>
          </a:p>
        </p:txBody>
      </p:sp>
    </p:spTree>
    <p:extLst>
      <p:ext uri="{BB962C8B-B14F-4D97-AF65-F5344CB8AC3E}">
        <p14:creationId xmlns:p14="http://schemas.microsoft.com/office/powerpoint/2010/main" val="295364028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_2SEEDS">
      <a:dk1>
        <a:srgbClr val="000000"/>
      </a:dk1>
      <a:lt1>
        <a:srgbClr val="FFFFFF"/>
      </a:lt1>
      <a:dk2>
        <a:srgbClr val="321C1E"/>
      </a:dk2>
      <a:lt2>
        <a:srgbClr val="F0F1F3"/>
      </a:lt2>
      <a:accent1>
        <a:srgbClr val="CE9616"/>
      </a:accent1>
      <a:accent2>
        <a:srgbClr val="E75E29"/>
      </a:accent2>
      <a:accent3>
        <a:srgbClr val="99A81E"/>
      </a:accent3>
      <a:accent4>
        <a:srgbClr val="14B2B8"/>
      </a:accent4>
      <a:accent5>
        <a:srgbClr val="2991E7"/>
      </a:accent5>
      <a:accent6>
        <a:srgbClr val="243CD7"/>
      </a:accent6>
      <a:hlink>
        <a:srgbClr val="3F66BF"/>
      </a:hlink>
      <a:folHlink>
        <a:srgbClr val="7F7F7F"/>
      </a:folHlink>
    </a:clrScheme>
    <a:fontScheme name="Custom 2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560</Words>
  <Application>Microsoft Office PowerPoint</Application>
  <PresentationFormat>와이드스크린</PresentationFormat>
  <Paragraphs>91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Microsoft GothicNeo</vt:lpstr>
      <vt:lpstr>Spoqa Han Sans</vt:lpstr>
      <vt:lpstr>맑은 고딕</vt:lpstr>
      <vt:lpstr>Arial</vt:lpstr>
      <vt:lpstr>Symbol</vt:lpstr>
      <vt:lpstr>SketchyVTI</vt:lpstr>
      <vt:lpstr>Deterministic policy gradient 계열</vt:lpstr>
      <vt:lpstr>기본적인 RL</vt:lpstr>
      <vt:lpstr>continuous action space</vt:lpstr>
      <vt:lpstr>기존 DQN의 문제 + Actor Critic 문제</vt:lpstr>
      <vt:lpstr>Policy base optimize</vt:lpstr>
      <vt:lpstr>DPG-deterministic policy gradient</vt:lpstr>
      <vt:lpstr>DDPG-Deep DPG</vt:lpstr>
      <vt:lpstr>Action에 노이즈 추가</vt:lpstr>
      <vt:lpstr>Experience reply</vt:lpstr>
      <vt:lpstr>Soft update</vt:lpstr>
      <vt:lpstr>+Action clip과 배치 정규화(팁)</vt:lpstr>
      <vt:lpstr>TD3-Twin Delayed Deep Deterministic Policy Gradient</vt:lpstr>
      <vt:lpstr>TD3</vt:lpstr>
      <vt:lpstr>Clipped double Q learnig</vt:lpstr>
      <vt:lpstr>Delay policy net update</vt:lpstr>
      <vt:lpstr>Target policy smoothing</vt:lpstr>
      <vt:lpstr>Target policy smoothing</vt:lpstr>
      <vt:lpstr>성능</vt:lpstr>
      <vt:lpstr>성능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TRPO, PPO 그리고 ACKTR</dc:title>
  <dc:creator>동영 김</dc:creator>
  <cp:lastModifiedBy>동영 김</cp:lastModifiedBy>
  <cp:revision>35</cp:revision>
  <dcterms:created xsi:type="dcterms:W3CDTF">2021-04-01T06:48:20Z</dcterms:created>
  <dcterms:modified xsi:type="dcterms:W3CDTF">2021-10-31T12:13:17Z</dcterms:modified>
</cp:coreProperties>
</file>