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04" autoAdjust="0"/>
  </p:normalViewPr>
  <p:slideViewPr>
    <p:cSldViewPr snapToGrid="0">
      <p:cViewPr varScale="1">
        <p:scale>
          <a:sx n="60" d="100"/>
          <a:sy n="60" d="100"/>
        </p:scale>
        <p:origin x="7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5614A-DFF0-4564-9F89-671F1D39B91E}"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CD851-EE8D-4B56-A274-DE8B24B291CF}" type="slidenum">
              <a:rPr lang="en-US" smtClean="0"/>
              <a:t>‹#›</a:t>
            </a:fld>
            <a:endParaRPr lang="en-US"/>
          </a:p>
        </p:txBody>
      </p:sp>
    </p:spTree>
    <p:extLst>
      <p:ext uri="{BB962C8B-B14F-4D97-AF65-F5344CB8AC3E}">
        <p14:creationId xmlns:p14="http://schemas.microsoft.com/office/powerpoint/2010/main" val="118083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Indoor commodity tracking system uses Bluetooth connection to locate an object in a map. Map are generated from a structure of a house, a building or an area. Then, it displays on UI of web application. User can see their objects moving in the map. If the object moves out of the map, the system will ring the bell and announce to user. </a:t>
            </a:r>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4</a:t>
            </a:fld>
            <a:endParaRPr lang="en-US"/>
          </a:p>
        </p:txBody>
      </p:sp>
    </p:spTree>
    <p:extLst>
      <p:ext uri="{BB962C8B-B14F-4D97-AF65-F5344CB8AC3E}">
        <p14:creationId xmlns:p14="http://schemas.microsoft.com/office/powerpoint/2010/main" val="324082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determining the location of an object is very importance. Specifically, a camera is a device that only helps us see things in a certain range and we can’t set up the camera in the sensitive areas like the toilet. If we want a camera that can see a larger range, we must pay a lot of money. Besides, in the world have many applications used for location an object but these applications just can locate an object in Google Map by Google API, it locates an object by coordinates in a big map.</a:t>
            </a:r>
          </a:p>
          <a:p>
            <a:endParaRPr lang="en-US" dirty="0"/>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5</a:t>
            </a:fld>
            <a:endParaRPr lang="en-US"/>
          </a:p>
        </p:txBody>
      </p:sp>
    </p:spTree>
    <p:extLst>
      <p:ext uri="{BB962C8B-B14F-4D97-AF65-F5344CB8AC3E}">
        <p14:creationId xmlns:p14="http://schemas.microsoft.com/office/powerpoint/2010/main" val="322126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Advantage of existing system on the market</a:t>
            </a:r>
          </a:p>
          <a:p>
            <a:pPr lvl="1"/>
            <a:r>
              <a:rPr lang="en-US" sz="1200" kern="1200" dirty="0">
                <a:solidFill>
                  <a:schemeClr val="tx1"/>
                </a:solidFill>
                <a:effectLst/>
                <a:latin typeface="+mn-lt"/>
                <a:ea typeface="+mn-ea"/>
                <a:cs typeface="+mn-cs"/>
              </a:rPr>
              <a:t>Big amount of users</a:t>
            </a:r>
          </a:p>
          <a:p>
            <a:pPr lvl="1"/>
            <a:r>
              <a:rPr lang="en-US" sz="1200" kern="1200" dirty="0">
                <a:solidFill>
                  <a:schemeClr val="tx1"/>
                </a:solidFill>
                <a:effectLst/>
                <a:latin typeface="+mn-lt"/>
                <a:ea typeface="+mn-ea"/>
                <a:cs typeface="+mn-cs"/>
              </a:rPr>
              <a:t>Locate object in Google Map by Google API</a:t>
            </a:r>
          </a:p>
          <a:p>
            <a:pPr lvl="1"/>
            <a:r>
              <a:rPr lang="en-US" sz="1200" kern="1200" dirty="0">
                <a:solidFill>
                  <a:schemeClr val="tx1"/>
                </a:solidFill>
                <a:effectLst/>
                <a:latin typeface="+mn-lt"/>
                <a:ea typeface="+mn-ea"/>
                <a:cs typeface="+mn-cs"/>
              </a:rPr>
              <a:t>Drawbacks of existing system on the market</a:t>
            </a:r>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6</a:t>
            </a:fld>
            <a:endParaRPr lang="en-US"/>
          </a:p>
        </p:txBody>
      </p:sp>
    </p:spTree>
    <p:extLst>
      <p:ext uri="{BB962C8B-B14F-4D97-AF65-F5344CB8AC3E}">
        <p14:creationId xmlns:p14="http://schemas.microsoft.com/office/powerpoint/2010/main" val="44814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C26E-E514-4DF5-9D3F-B42EB36558BA}"/>
              </a:ext>
            </a:extLst>
          </p:cNvPr>
          <p:cNvSpPr>
            <a:spLocks noGrp="1"/>
          </p:cNvSpPr>
          <p:nvPr>
            <p:ph type="ctrTitle"/>
          </p:nvPr>
        </p:nvSpPr>
        <p:spPr/>
        <p:txBody>
          <a:bodyPr/>
          <a:lstStyle/>
          <a:p>
            <a:pPr algn="ctr"/>
            <a:r>
              <a:rPr lang="en-US" sz="3600" b="1" dirty="0"/>
              <a:t>Indoor Commodity Tracking System Application Bluetooth Low Energy</a:t>
            </a:r>
            <a:endParaRPr lang="en-US" sz="3600" dirty="0"/>
          </a:p>
        </p:txBody>
      </p:sp>
      <p:sp>
        <p:nvSpPr>
          <p:cNvPr id="3" name="Subtitle 2">
            <a:extLst>
              <a:ext uri="{FF2B5EF4-FFF2-40B4-BE49-F238E27FC236}">
                <a16:creationId xmlns:a16="http://schemas.microsoft.com/office/drawing/2014/main" id="{D257A89F-10FE-4C8B-940F-4CCE302CC9C3}"/>
              </a:ext>
            </a:extLst>
          </p:cNvPr>
          <p:cNvSpPr>
            <a:spLocks noGrp="1"/>
          </p:cNvSpPr>
          <p:nvPr>
            <p:ph type="subTitle" idx="1"/>
          </p:nvPr>
        </p:nvSpPr>
        <p:spPr>
          <a:xfrm>
            <a:off x="5710989" y="4050833"/>
            <a:ext cx="3563014" cy="1646302"/>
          </a:xfrm>
        </p:spPr>
        <p:txBody>
          <a:bodyPr>
            <a:normAutofit/>
          </a:bodyPr>
          <a:lstStyle/>
          <a:p>
            <a:pPr algn="l"/>
            <a:r>
              <a:rPr lang="en-US" dirty="0"/>
              <a:t>Mr. </a:t>
            </a:r>
            <a:r>
              <a:rPr lang="en-US" dirty="0" err="1"/>
              <a:t>Nguyễn</a:t>
            </a:r>
            <a:r>
              <a:rPr lang="en-US" dirty="0"/>
              <a:t> </a:t>
            </a:r>
            <a:r>
              <a:rPr lang="en-US" dirty="0" err="1"/>
              <a:t>Đức</a:t>
            </a:r>
            <a:r>
              <a:rPr lang="en-US" dirty="0"/>
              <a:t> </a:t>
            </a:r>
            <a:r>
              <a:rPr lang="en-US" dirty="0" err="1"/>
              <a:t>Lợi</a:t>
            </a:r>
            <a:endParaRPr lang="en-US" dirty="0"/>
          </a:p>
          <a:p>
            <a:pPr algn="l"/>
            <a:r>
              <a:rPr lang="en-US" dirty="0" err="1"/>
              <a:t>Tạ</a:t>
            </a:r>
            <a:r>
              <a:rPr lang="en-US" dirty="0"/>
              <a:t> </a:t>
            </a:r>
            <a:r>
              <a:rPr lang="en-US" dirty="0" err="1"/>
              <a:t>Đức</a:t>
            </a:r>
            <a:r>
              <a:rPr lang="en-US" dirty="0"/>
              <a:t> Huy – SE61754 (Leader)</a:t>
            </a:r>
          </a:p>
          <a:p>
            <a:pPr algn="l"/>
            <a:r>
              <a:rPr lang="en-US" dirty="0"/>
              <a:t>Mai </a:t>
            </a:r>
            <a:r>
              <a:rPr lang="en-US" dirty="0" err="1"/>
              <a:t>Thế</a:t>
            </a:r>
            <a:r>
              <a:rPr lang="en-US" dirty="0"/>
              <a:t> </a:t>
            </a:r>
            <a:r>
              <a:rPr lang="en-US" dirty="0" err="1"/>
              <a:t>Quân</a:t>
            </a:r>
            <a:r>
              <a:rPr lang="en-US" dirty="0"/>
              <a:t> – SE61192</a:t>
            </a:r>
          </a:p>
          <a:p>
            <a:pPr algn="l"/>
            <a:r>
              <a:rPr lang="en-US" dirty="0" err="1"/>
              <a:t>Đoàn</a:t>
            </a:r>
            <a:r>
              <a:rPr lang="en-US" dirty="0"/>
              <a:t> </a:t>
            </a:r>
            <a:r>
              <a:rPr lang="en-US" dirty="0" err="1"/>
              <a:t>Văn</a:t>
            </a:r>
            <a:r>
              <a:rPr lang="en-US" dirty="0"/>
              <a:t> </a:t>
            </a:r>
            <a:r>
              <a:rPr lang="en-US" dirty="0" err="1"/>
              <a:t>Phát</a:t>
            </a:r>
            <a:r>
              <a:rPr lang="en-US" dirty="0"/>
              <a:t> – SE61827</a:t>
            </a:r>
          </a:p>
          <a:p>
            <a:pPr algn="l"/>
            <a:endParaRPr lang="en-US" dirty="0"/>
          </a:p>
        </p:txBody>
      </p:sp>
      <p:pic>
        <p:nvPicPr>
          <p:cNvPr id="4" name="Picture 3">
            <a:extLst>
              <a:ext uri="{FF2B5EF4-FFF2-40B4-BE49-F238E27FC236}">
                <a16:creationId xmlns:a16="http://schemas.microsoft.com/office/drawing/2014/main" id="{75564FC6-D62D-46BE-BB86-518C0ACF4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2893" y="350528"/>
            <a:ext cx="4435283" cy="986477"/>
          </a:xfrm>
          <a:prstGeom prst="rect">
            <a:avLst/>
          </a:prstGeom>
        </p:spPr>
      </p:pic>
      <p:sp>
        <p:nvSpPr>
          <p:cNvPr id="7" name="TextBox 6">
            <a:extLst>
              <a:ext uri="{FF2B5EF4-FFF2-40B4-BE49-F238E27FC236}">
                <a16:creationId xmlns:a16="http://schemas.microsoft.com/office/drawing/2014/main" id="{2796E540-270F-4248-A716-FD7B0B9F8EE6}"/>
              </a:ext>
            </a:extLst>
          </p:cNvPr>
          <p:cNvSpPr txBox="1"/>
          <p:nvPr/>
        </p:nvSpPr>
        <p:spPr>
          <a:xfrm>
            <a:off x="3788157" y="4050833"/>
            <a:ext cx="1922832" cy="369332"/>
          </a:xfrm>
          <a:prstGeom prst="rect">
            <a:avLst/>
          </a:prstGeom>
          <a:noFill/>
        </p:spPr>
        <p:txBody>
          <a:bodyPr wrap="square" rtlCol="0">
            <a:spAutoFit/>
          </a:bodyPr>
          <a:lstStyle/>
          <a:p>
            <a:pPr algn="r"/>
            <a:r>
              <a:rPr lang="en-US" dirty="0"/>
              <a:t>Supervisor:</a:t>
            </a:r>
          </a:p>
        </p:txBody>
      </p:sp>
      <p:sp>
        <p:nvSpPr>
          <p:cNvPr id="8" name="TextBox 7">
            <a:extLst>
              <a:ext uri="{FF2B5EF4-FFF2-40B4-BE49-F238E27FC236}">
                <a16:creationId xmlns:a16="http://schemas.microsoft.com/office/drawing/2014/main" id="{2996D461-2AA9-4D09-BFF9-3014E52C529E}"/>
              </a:ext>
            </a:extLst>
          </p:cNvPr>
          <p:cNvSpPr txBox="1"/>
          <p:nvPr/>
        </p:nvSpPr>
        <p:spPr>
          <a:xfrm>
            <a:off x="3368842" y="4510158"/>
            <a:ext cx="2342147" cy="369332"/>
          </a:xfrm>
          <a:prstGeom prst="rect">
            <a:avLst/>
          </a:prstGeom>
          <a:noFill/>
        </p:spPr>
        <p:txBody>
          <a:bodyPr wrap="square" rtlCol="0">
            <a:spAutoFit/>
          </a:bodyPr>
          <a:lstStyle/>
          <a:p>
            <a:pPr algn="r"/>
            <a:r>
              <a:rPr lang="en-US" dirty="0"/>
              <a:t>Team Members:</a:t>
            </a:r>
          </a:p>
        </p:txBody>
      </p:sp>
    </p:spTree>
    <p:extLst>
      <p:ext uri="{BB962C8B-B14F-4D97-AF65-F5344CB8AC3E}">
        <p14:creationId xmlns:p14="http://schemas.microsoft.com/office/powerpoint/2010/main" val="396310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3E46-778B-4F22-8A2D-9F21EC28EE0B}"/>
              </a:ext>
            </a:extLst>
          </p:cNvPr>
          <p:cNvSpPr>
            <a:spLocks noGrp="1"/>
          </p:cNvSpPr>
          <p:nvPr>
            <p:ph type="title"/>
          </p:nvPr>
        </p:nvSpPr>
        <p:spPr/>
        <p:txBody>
          <a:bodyPr/>
          <a:lstStyle/>
          <a:p>
            <a:r>
              <a:rPr lang="en-US" b="1" dirty="0"/>
              <a:t>Role and Responsibility</a:t>
            </a:r>
            <a:br>
              <a:rPr lang="en-US" b="1" dirty="0"/>
            </a:br>
            <a:endParaRPr lang="en-US" dirty="0"/>
          </a:p>
        </p:txBody>
      </p:sp>
      <p:graphicFrame>
        <p:nvGraphicFramePr>
          <p:cNvPr id="4" name="Content Placeholder 3">
            <a:extLst>
              <a:ext uri="{FF2B5EF4-FFF2-40B4-BE49-F238E27FC236}">
                <a16:creationId xmlns:a16="http://schemas.microsoft.com/office/drawing/2014/main" id="{47270C83-F618-443C-8B5C-9AD9ED9A7FD2}"/>
              </a:ext>
            </a:extLst>
          </p:cNvPr>
          <p:cNvGraphicFramePr>
            <a:graphicFrameLocks noGrp="1"/>
          </p:cNvGraphicFramePr>
          <p:nvPr>
            <p:ph idx="1"/>
            <p:extLst>
              <p:ext uri="{D42A27DB-BD31-4B8C-83A1-F6EECF244321}">
                <p14:modId xmlns:p14="http://schemas.microsoft.com/office/powerpoint/2010/main" val="3444395444"/>
              </p:ext>
            </p:extLst>
          </p:nvPr>
        </p:nvGraphicFramePr>
        <p:xfrm>
          <a:off x="677334" y="1748588"/>
          <a:ext cx="8386454" cy="4499809"/>
        </p:xfrm>
        <a:graphic>
          <a:graphicData uri="http://schemas.openxmlformats.org/drawingml/2006/table">
            <a:tbl>
              <a:tblPr firstRow="1" firstCol="1" bandRow="1">
                <a:tableStyleId>{5C22544A-7EE6-4342-B048-85BDC9FD1C3A}</a:tableStyleId>
              </a:tblPr>
              <a:tblGrid>
                <a:gridCol w="563219">
                  <a:extLst>
                    <a:ext uri="{9D8B030D-6E8A-4147-A177-3AD203B41FA5}">
                      <a16:colId xmlns:a16="http://schemas.microsoft.com/office/drawing/2014/main" val="3656719201"/>
                    </a:ext>
                  </a:extLst>
                </a:gridCol>
                <a:gridCol w="2236705">
                  <a:extLst>
                    <a:ext uri="{9D8B030D-6E8A-4147-A177-3AD203B41FA5}">
                      <a16:colId xmlns:a16="http://schemas.microsoft.com/office/drawing/2014/main" val="3884615224"/>
                    </a:ext>
                  </a:extLst>
                </a:gridCol>
                <a:gridCol w="1455618">
                  <a:extLst>
                    <a:ext uri="{9D8B030D-6E8A-4147-A177-3AD203B41FA5}">
                      <a16:colId xmlns:a16="http://schemas.microsoft.com/office/drawing/2014/main" val="765139580"/>
                    </a:ext>
                  </a:extLst>
                </a:gridCol>
                <a:gridCol w="1360480">
                  <a:extLst>
                    <a:ext uri="{9D8B030D-6E8A-4147-A177-3AD203B41FA5}">
                      <a16:colId xmlns:a16="http://schemas.microsoft.com/office/drawing/2014/main" val="3208988778"/>
                    </a:ext>
                  </a:extLst>
                </a:gridCol>
                <a:gridCol w="2770432">
                  <a:extLst>
                    <a:ext uri="{9D8B030D-6E8A-4147-A177-3AD203B41FA5}">
                      <a16:colId xmlns:a16="http://schemas.microsoft.com/office/drawing/2014/main" val="2916447554"/>
                    </a:ext>
                  </a:extLst>
                </a:gridCol>
              </a:tblGrid>
              <a:tr h="586082">
                <a:tc>
                  <a:txBody>
                    <a:bodyPr/>
                    <a:lstStyle/>
                    <a:p>
                      <a:pPr marL="0" marR="0" algn="ctr">
                        <a:lnSpc>
                          <a:spcPct val="150000"/>
                        </a:lnSpc>
                        <a:spcBef>
                          <a:spcPts val="0"/>
                        </a:spcBef>
                        <a:spcAft>
                          <a:spcPts val="800"/>
                        </a:spcAft>
                      </a:pPr>
                      <a:r>
                        <a:rPr lang="en-US" sz="1200">
                          <a:effectLst/>
                        </a:rPr>
                        <a:t>No</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Full name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Role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Position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Contact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226987"/>
                  </a:ext>
                </a:extLst>
              </a:tr>
              <a:tr h="1109215">
                <a:tc>
                  <a:txBody>
                    <a:bodyPr/>
                    <a:lstStyle/>
                    <a:p>
                      <a:pPr marL="0" marR="0" algn="ctr">
                        <a:lnSpc>
                          <a:spcPct val="150000"/>
                        </a:lnSpc>
                        <a:spcBef>
                          <a:spcPts val="0"/>
                        </a:spcBef>
                        <a:spcAft>
                          <a:spcPts val="80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Nguyễn Đức Lợi</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Project Manager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Supervisor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loinnd@fpt.edu.vn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193311"/>
                  </a:ext>
                </a:extLst>
              </a:tr>
              <a:tr h="1109215">
                <a:tc>
                  <a:txBody>
                    <a:bodyPr/>
                    <a:lstStyle/>
                    <a:p>
                      <a:pPr marL="0" marR="0" algn="ctr">
                        <a:lnSpc>
                          <a:spcPct val="150000"/>
                        </a:lnSpc>
                        <a:spcBef>
                          <a:spcPts val="0"/>
                        </a:spcBef>
                        <a:spcAft>
                          <a:spcPts val="80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err="1">
                          <a:effectLst/>
                        </a:rPr>
                        <a:t>Tạ</a:t>
                      </a:r>
                      <a:r>
                        <a:rPr lang="en-US" sz="1200" dirty="0">
                          <a:effectLst/>
                        </a:rPr>
                        <a:t> </a:t>
                      </a:r>
                      <a:r>
                        <a:rPr lang="en-US" sz="1200" dirty="0" err="1">
                          <a:effectLst/>
                        </a:rPr>
                        <a:t>Đức</a:t>
                      </a:r>
                      <a:r>
                        <a:rPr lang="en-US" sz="1200" dirty="0">
                          <a:effectLst/>
                        </a:rPr>
                        <a:t> Huy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Leader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huytdse61754@fpt.edu.vn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3248364"/>
                  </a:ext>
                </a:extLst>
              </a:tr>
              <a:tr h="586082">
                <a:tc>
                  <a:txBody>
                    <a:bodyPr/>
                    <a:lstStyle/>
                    <a:p>
                      <a:pPr marL="0" marR="0" algn="ctr">
                        <a:lnSpc>
                          <a:spcPct val="150000"/>
                        </a:lnSpc>
                        <a:spcBef>
                          <a:spcPts val="0"/>
                        </a:spcBef>
                        <a:spcAft>
                          <a:spcPts val="80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Mai Thế Quân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Member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quanmtse61192@fpt.edu.vn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786394"/>
                  </a:ext>
                </a:extLst>
              </a:tr>
              <a:tr h="1109215">
                <a:tc>
                  <a:txBody>
                    <a:bodyPr/>
                    <a:lstStyle/>
                    <a:p>
                      <a:pPr marL="0" marR="0" algn="ctr">
                        <a:lnSpc>
                          <a:spcPct val="150000"/>
                        </a:lnSpc>
                        <a:spcBef>
                          <a:spcPts val="0"/>
                        </a:spcBef>
                        <a:spcAft>
                          <a:spcPts val="80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Đoàn Văn Phát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Member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phatdvse61827@fpt.edu.vn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6617700"/>
                  </a:ext>
                </a:extLst>
              </a:tr>
            </a:tbl>
          </a:graphicData>
        </a:graphic>
      </p:graphicFrame>
    </p:spTree>
    <p:extLst>
      <p:ext uri="{BB962C8B-B14F-4D97-AF65-F5344CB8AC3E}">
        <p14:creationId xmlns:p14="http://schemas.microsoft.com/office/powerpoint/2010/main" val="40724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FE6-795D-44C1-8AC8-130DD97BF239}"/>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98ABF8EB-3ABE-43DF-9E21-BCF218C0BB9A}"/>
              </a:ext>
            </a:extLst>
          </p:cNvPr>
          <p:cNvSpPr>
            <a:spLocks noGrp="1"/>
          </p:cNvSpPr>
          <p:nvPr>
            <p:ph idx="1"/>
          </p:nvPr>
        </p:nvSpPr>
        <p:spPr/>
        <p:txBody>
          <a:bodyPr/>
          <a:lstStyle/>
          <a:p>
            <a:pPr lvl="0"/>
            <a:r>
              <a:rPr lang="en-US" dirty="0"/>
              <a:t>Research to determine and implement the appropriate MCU for the Central Control Unit and other nodes </a:t>
            </a:r>
          </a:p>
          <a:p>
            <a:pPr lvl="0"/>
            <a:r>
              <a:rPr lang="en-US" dirty="0"/>
              <a:t>Design and implement integrate PCB board.</a:t>
            </a:r>
          </a:p>
          <a:p>
            <a:pPr lvl="0"/>
            <a:r>
              <a:rPr lang="en-US" dirty="0"/>
              <a:t>Research and implement NoSQL Database, Web Application.</a:t>
            </a:r>
          </a:p>
          <a:p>
            <a:pPr lvl="0"/>
            <a:r>
              <a:rPr lang="en-US" dirty="0"/>
              <a:t>C, C++ embedded into Raspberry pi 3.</a:t>
            </a:r>
          </a:p>
          <a:p>
            <a:pPr lvl="0"/>
            <a:r>
              <a:rPr lang="en-US" dirty="0"/>
              <a:t>Use software in design PCB, Schematic such as OrCAD, Proteus.</a:t>
            </a:r>
          </a:p>
          <a:p>
            <a:r>
              <a:rPr lang="en-US" dirty="0"/>
              <a:t>Communication technique: TCP, HTTP, MQTT.</a:t>
            </a:r>
          </a:p>
        </p:txBody>
      </p:sp>
    </p:spTree>
    <p:extLst>
      <p:ext uri="{BB962C8B-B14F-4D97-AF65-F5344CB8AC3E}">
        <p14:creationId xmlns:p14="http://schemas.microsoft.com/office/powerpoint/2010/main" val="251541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8592-AC93-4A1B-903E-444870D891FD}"/>
              </a:ext>
            </a:extLst>
          </p:cNvPr>
          <p:cNvSpPr>
            <a:spLocks noGrp="1"/>
          </p:cNvSpPr>
          <p:nvPr>
            <p:ph type="title"/>
          </p:nvPr>
        </p:nvSpPr>
        <p:spPr/>
        <p:txBody>
          <a:bodyPr/>
          <a:lstStyle/>
          <a:p>
            <a:r>
              <a:rPr lang="en-US" dirty="0"/>
              <a:t>REPORT WEEK 1 – Topic Introduction</a:t>
            </a:r>
          </a:p>
        </p:txBody>
      </p:sp>
      <p:sp>
        <p:nvSpPr>
          <p:cNvPr id="3" name="Content Placeholder 2">
            <a:extLst>
              <a:ext uri="{FF2B5EF4-FFF2-40B4-BE49-F238E27FC236}">
                <a16:creationId xmlns:a16="http://schemas.microsoft.com/office/drawing/2014/main" id="{BD454B34-2081-470F-B730-23368ABBDD5B}"/>
              </a:ext>
            </a:extLst>
          </p:cNvPr>
          <p:cNvSpPr>
            <a:spLocks noGrp="1"/>
          </p:cNvSpPr>
          <p:nvPr>
            <p:ph idx="1"/>
          </p:nvPr>
        </p:nvSpPr>
        <p:spPr/>
        <p:txBody>
          <a:bodyPr/>
          <a:lstStyle/>
          <a:p>
            <a:r>
              <a:rPr lang="en-US" dirty="0"/>
              <a:t>1.	Project Information</a:t>
            </a:r>
          </a:p>
          <a:p>
            <a:r>
              <a:rPr lang="en-US" dirty="0"/>
              <a:t>2.	Introduction</a:t>
            </a:r>
          </a:p>
          <a:p>
            <a:r>
              <a:rPr lang="en-US" dirty="0"/>
              <a:t>3.	Current Situation</a:t>
            </a:r>
          </a:p>
          <a:p>
            <a:r>
              <a:rPr lang="en-US" dirty="0"/>
              <a:t>4.	Problem Definition</a:t>
            </a:r>
          </a:p>
          <a:p>
            <a:r>
              <a:rPr lang="en-US" dirty="0"/>
              <a:t>5.	Proposed Solution (Advantages and Disadvantages)</a:t>
            </a:r>
          </a:p>
          <a:p>
            <a:r>
              <a:rPr lang="en-US" dirty="0"/>
              <a:t>6.	Functional Requirements</a:t>
            </a:r>
          </a:p>
          <a:p>
            <a:r>
              <a:rPr lang="en-US" dirty="0"/>
              <a:t>7.	Role and Responsibility</a:t>
            </a:r>
          </a:p>
          <a:p>
            <a:r>
              <a:rPr lang="en-US" dirty="0"/>
              <a:t>8.	Conclusion</a:t>
            </a:r>
          </a:p>
          <a:p>
            <a:endParaRPr lang="en-US" dirty="0"/>
          </a:p>
        </p:txBody>
      </p:sp>
    </p:spTree>
    <p:extLst>
      <p:ext uri="{BB962C8B-B14F-4D97-AF65-F5344CB8AC3E}">
        <p14:creationId xmlns:p14="http://schemas.microsoft.com/office/powerpoint/2010/main" val="23526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941-EE04-4AE1-B747-50EA62403E92}"/>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F0086F1E-0493-485B-B4F3-D000D1126EAA}"/>
              </a:ext>
            </a:extLst>
          </p:cNvPr>
          <p:cNvSpPr>
            <a:spLocks noGrp="1"/>
          </p:cNvSpPr>
          <p:nvPr>
            <p:ph idx="1"/>
          </p:nvPr>
        </p:nvSpPr>
        <p:spPr/>
        <p:txBody>
          <a:bodyPr/>
          <a:lstStyle/>
          <a:p>
            <a:pPr lvl="0"/>
            <a:r>
              <a:rPr lang="en-US" b="1" dirty="0"/>
              <a:t>Project name:</a:t>
            </a:r>
            <a:r>
              <a:rPr lang="en-US" dirty="0"/>
              <a:t> INDOOR COMMODITY TRACKING SYSTEM APPLICATION BLUETOOTH LOW ENERGY</a:t>
            </a:r>
          </a:p>
          <a:p>
            <a:pPr lvl="0"/>
            <a:r>
              <a:rPr lang="en-US" b="1" dirty="0"/>
              <a:t>Project Code:</a:t>
            </a:r>
            <a:r>
              <a:rPr lang="en-US" dirty="0"/>
              <a:t> BTRACKING</a:t>
            </a:r>
          </a:p>
          <a:p>
            <a:pPr lvl="0"/>
            <a:r>
              <a:rPr lang="en-US" b="1" dirty="0"/>
              <a:t>Product Type:</a:t>
            </a:r>
            <a:r>
              <a:rPr lang="en-US" dirty="0"/>
              <a:t> Embedded Device, Web Application, API Web Server</a:t>
            </a:r>
          </a:p>
          <a:p>
            <a:pPr lvl="0"/>
            <a:r>
              <a:rPr lang="en-US" b="1" dirty="0"/>
              <a:t>Start Date:</a:t>
            </a:r>
            <a:r>
              <a:rPr lang="en-US" dirty="0"/>
              <a:t> 10/09/2018</a:t>
            </a:r>
          </a:p>
          <a:p>
            <a:pPr lvl="0"/>
            <a:r>
              <a:rPr lang="en-US" b="1" dirty="0"/>
              <a:t>End Date:</a:t>
            </a:r>
            <a:r>
              <a:rPr lang="en-US" dirty="0"/>
              <a:t> 30/11/2018</a:t>
            </a:r>
          </a:p>
          <a:p>
            <a:endParaRPr lang="en-US" dirty="0"/>
          </a:p>
        </p:txBody>
      </p:sp>
    </p:spTree>
    <p:extLst>
      <p:ext uri="{BB962C8B-B14F-4D97-AF65-F5344CB8AC3E}">
        <p14:creationId xmlns:p14="http://schemas.microsoft.com/office/powerpoint/2010/main" val="373335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F24C-94DB-4FFE-843F-AC012966DC8F}"/>
              </a:ext>
            </a:extLst>
          </p:cNvPr>
          <p:cNvSpPr>
            <a:spLocks noGrp="1"/>
          </p:cNvSpPr>
          <p:nvPr>
            <p:ph type="title"/>
          </p:nvPr>
        </p:nvSpPr>
        <p:spPr/>
        <p:txBody>
          <a:bodyPr/>
          <a:lstStyle/>
          <a:p>
            <a:r>
              <a:rPr lang="en-US" b="1" dirty="0"/>
              <a:t>Introduction</a:t>
            </a:r>
            <a:endParaRPr lang="en-US" dirty="0"/>
          </a:p>
        </p:txBody>
      </p:sp>
      <p:pic>
        <p:nvPicPr>
          <p:cNvPr id="5" name="Content Placeholder 4">
            <a:extLst>
              <a:ext uri="{FF2B5EF4-FFF2-40B4-BE49-F238E27FC236}">
                <a16:creationId xmlns:a16="http://schemas.microsoft.com/office/drawing/2014/main" id="{D765D1B8-68E6-400C-B024-4FE63D9FED18}"/>
              </a:ext>
            </a:extLst>
          </p:cNvPr>
          <p:cNvPicPr>
            <a:picLocks noGrp="1" noChangeAspect="1"/>
          </p:cNvPicPr>
          <p:nvPr>
            <p:ph idx="1"/>
          </p:nvPr>
        </p:nvPicPr>
        <p:blipFill>
          <a:blip r:embed="rId3"/>
          <a:stretch>
            <a:fillRect/>
          </a:stretch>
        </p:blipFill>
        <p:spPr>
          <a:xfrm>
            <a:off x="677334" y="1763131"/>
            <a:ext cx="8102928" cy="4485269"/>
          </a:xfrm>
        </p:spPr>
      </p:pic>
    </p:spTree>
    <p:extLst>
      <p:ext uri="{BB962C8B-B14F-4D97-AF65-F5344CB8AC3E}">
        <p14:creationId xmlns:p14="http://schemas.microsoft.com/office/powerpoint/2010/main" val="53461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04E7-39BC-4541-A7E7-DB7DDABD3B72}"/>
              </a:ext>
            </a:extLst>
          </p:cNvPr>
          <p:cNvSpPr>
            <a:spLocks noGrp="1"/>
          </p:cNvSpPr>
          <p:nvPr>
            <p:ph type="title"/>
          </p:nvPr>
        </p:nvSpPr>
        <p:spPr/>
        <p:txBody>
          <a:bodyPr/>
          <a:lstStyle/>
          <a:p>
            <a:r>
              <a:rPr lang="en-US" dirty="0"/>
              <a:t>Current Situation</a:t>
            </a:r>
          </a:p>
        </p:txBody>
      </p:sp>
      <p:pic>
        <p:nvPicPr>
          <p:cNvPr id="5" name="Content Placeholder 4">
            <a:extLst>
              <a:ext uri="{FF2B5EF4-FFF2-40B4-BE49-F238E27FC236}">
                <a16:creationId xmlns:a16="http://schemas.microsoft.com/office/drawing/2014/main" id="{D66CE766-F486-4697-9897-A960C2AF3F2D}"/>
              </a:ext>
            </a:extLst>
          </p:cNvPr>
          <p:cNvPicPr>
            <a:picLocks noGrp="1" noChangeAspect="1"/>
          </p:cNvPicPr>
          <p:nvPr>
            <p:ph idx="1"/>
          </p:nvPr>
        </p:nvPicPr>
        <p:blipFill>
          <a:blip r:embed="rId3"/>
          <a:stretch>
            <a:fillRect/>
          </a:stretch>
        </p:blipFill>
        <p:spPr>
          <a:xfrm>
            <a:off x="352927" y="1599400"/>
            <a:ext cx="9041329" cy="4961821"/>
          </a:xfrm>
        </p:spPr>
      </p:pic>
    </p:spTree>
    <p:extLst>
      <p:ext uri="{BB962C8B-B14F-4D97-AF65-F5344CB8AC3E}">
        <p14:creationId xmlns:p14="http://schemas.microsoft.com/office/powerpoint/2010/main" val="284668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80B7-C1F8-4C35-9D39-CCB9C58F2C21}"/>
              </a:ext>
            </a:extLst>
          </p:cNvPr>
          <p:cNvSpPr>
            <a:spLocks noGrp="1"/>
          </p:cNvSpPr>
          <p:nvPr>
            <p:ph type="title"/>
          </p:nvPr>
        </p:nvSpPr>
        <p:spPr/>
        <p:txBody>
          <a:bodyPr/>
          <a:lstStyle/>
          <a:p>
            <a:r>
              <a:rPr lang="en-US" dirty="0"/>
              <a:t>Problem Definition</a:t>
            </a:r>
          </a:p>
        </p:txBody>
      </p:sp>
      <p:pic>
        <p:nvPicPr>
          <p:cNvPr id="5" name="Content Placeholder 4">
            <a:extLst>
              <a:ext uri="{FF2B5EF4-FFF2-40B4-BE49-F238E27FC236}">
                <a16:creationId xmlns:a16="http://schemas.microsoft.com/office/drawing/2014/main" id="{A99EACE2-3C08-4C61-A2AA-AA0A9CCC09F6}"/>
              </a:ext>
            </a:extLst>
          </p:cNvPr>
          <p:cNvPicPr>
            <a:picLocks noGrp="1" noChangeAspect="1"/>
          </p:cNvPicPr>
          <p:nvPr>
            <p:ph idx="1"/>
          </p:nvPr>
        </p:nvPicPr>
        <p:blipFill>
          <a:blip r:embed="rId3"/>
          <a:stretch>
            <a:fillRect/>
          </a:stretch>
        </p:blipFill>
        <p:spPr>
          <a:xfrm>
            <a:off x="790915" y="1466268"/>
            <a:ext cx="3925464" cy="3925464"/>
          </a:xfrm>
        </p:spPr>
      </p:pic>
      <p:pic>
        <p:nvPicPr>
          <p:cNvPr id="1026" name="Picture 2" descr="Kết quả hình ảnh cho google">
            <a:extLst>
              <a:ext uri="{FF2B5EF4-FFF2-40B4-BE49-F238E27FC236}">
                <a16:creationId xmlns:a16="http://schemas.microsoft.com/office/drawing/2014/main" id="{DBEC86C8-E46A-453E-921D-376389317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61" y="2549204"/>
            <a:ext cx="5276566" cy="249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906D-C886-4938-BEEA-6F3790FF2EDF}"/>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7B073BA1-6E08-4790-916B-6C5184A2A6C3}"/>
              </a:ext>
            </a:extLst>
          </p:cNvPr>
          <p:cNvSpPr>
            <a:spLocks noGrp="1"/>
          </p:cNvSpPr>
          <p:nvPr>
            <p:ph idx="1"/>
          </p:nvPr>
        </p:nvSpPr>
        <p:spPr/>
        <p:txBody>
          <a:bodyPr/>
          <a:lstStyle/>
          <a:p>
            <a:pPr lvl="0"/>
            <a:r>
              <a:rPr lang="en-US" b="1" dirty="0"/>
              <a:t>Web App:</a:t>
            </a:r>
            <a:endParaRPr lang="en-US" dirty="0"/>
          </a:p>
          <a:p>
            <a:pPr lvl="1"/>
            <a:r>
              <a:rPr lang="en-US" dirty="0"/>
              <a:t>Control the object on the map.</a:t>
            </a:r>
          </a:p>
          <a:p>
            <a:pPr lvl="1"/>
            <a:r>
              <a:rPr lang="en-US" dirty="0"/>
              <a:t>Check the system status.</a:t>
            </a:r>
          </a:p>
          <a:p>
            <a:pPr lvl="0"/>
            <a:r>
              <a:rPr lang="en-US" b="1" dirty="0"/>
              <a:t>Gateway and nodes:</a:t>
            </a:r>
            <a:endParaRPr lang="en-US" dirty="0"/>
          </a:p>
          <a:p>
            <a:pPr lvl="1"/>
            <a:r>
              <a:rPr lang="en-US" dirty="0"/>
              <a:t>Gateway receive message from web application and control nodes.</a:t>
            </a:r>
          </a:p>
          <a:p>
            <a:pPr lvl="1"/>
            <a:r>
              <a:rPr lang="en-US" dirty="0"/>
              <a:t>Gateway receive coordinate from location block, handle it and then transmit them to web app.</a:t>
            </a:r>
          </a:p>
          <a:p>
            <a:pPr lvl="0"/>
            <a:r>
              <a:rPr lang="en-US" b="1" dirty="0"/>
              <a:t>Location block:</a:t>
            </a:r>
            <a:endParaRPr lang="en-US" dirty="0"/>
          </a:p>
          <a:p>
            <a:pPr lvl="1"/>
            <a:r>
              <a:rPr lang="en-US" dirty="0"/>
              <a:t>Get and send coordinate to gateway.</a:t>
            </a:r>
          </a:p>
          <a:p>
            <a:endParaRPr lang="en-US" dirty="0"/>
          </a:p>
        </p:txBody>
      </p:sp>
    </p:spTree>
    <p:extLst>
      <p:ext uri="{BB962C8B-B14F-4D97-AF65-F5344CB8AC3E}">
        <p14:creationId xmlns:p14="http://schemas.microsoft.com/office/powerpoint/2010/main" val="297764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AB7A-2CC2-4547-91F4-3210891BA62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BF960A8-BA68-4B24-850D-185DBB437D86}"/>
              </a:ext>
            </a:extLst>
          </p:cNvPr>
          <p:cNvSpPr>
            <a:spLocks noGrp="1"/>
          </p:cNvSpPr>
          <p:nvPr>
            <p:ph idx="1"/>
          </p:nvPr>
        </p:nvSpPr>
        <p:spPr/>
        <p:txBody>
          <a:bodyPr/>
          <a:lstStyle/>
          <a:p>
            <a:pPr lvl="0"/>
            <a:r>
              <a:rPr lang="en-US" b="1" dirty="0"/>
              <a:t>Advantages:</a:t>
            </a:r>
            <a:endParaRPr lang="en-US" dirty="0"/>
          </a:p>
          <a:p>
            <a:pPr lvl="1"/>
            <a:r>
              <a:rPr lang="en-US" dirty="0"/>
              <a:t>Low costs which allow more affordable prices.</a:t>
            </a:r>
          </a:p>
          <a:p>
            <a:pPr lvl="1"/>
            <a:r>
              <a:rPr lang="en-US" dirty="0"/>
              <a:t>Can control using web app.</a:t>
            </a:r>
          </a:p>
          <a:p>
            <a:pPr lvl="1"/>
            <a:r>
              <a:rPr lang="en-US" dirty="0"/>
              <a:t>Can see all the objects on the map.</a:t>
            </a:r>
          </a:p>
          <a:p>
            <a:pPr lvl="1"/>
            <a:r>
              <a:rPr lang="en-US" dirty="0"/>
              <a:t>Can be easily set up anywhere.  </a:t>
            </a:r>
          </a:p>
          <a:p>
            <a:pPr lvl="1"/>
            <a:r>
              <a:rPr lang="en-US" dirty="0"/>
              <a:t>Higher security.</a:t>
            </a:r>
          </a:p>
          <a:p>
            <a:pPr lvl="0"/>
            <a:r>
              <a:rPr lang="en-US" b="1" dirty="0"/>
              <a:t>Disadvantages:</a:t>
            </a:r>
            <a:endParaRPr lang="en-US" dirty="0"/>
          </a:p>
          <a:p>
            <a:pPr lvl="1"/>
            <a:r>
              <a:rPr lang="en-US" dirty="0"/>
              <a:t>The range be limited by map. </a:t>
            </a:r>
          </a:p>
          <a:p>
            <a:endParaRPr lang="en-US" dirty="0"/>
          </a:p>
        </p:txBody>
      </p:sp>
    </p:spTree>
    <p:extLst>
      <p:ext uri="{BB962C8B-B14F-4D97-AF65-F5344CB8AC3E}">
        <p14:creationId xmlns:p14="http://schemas.microsoft.com/office/powerpoint/2010/main" val="177091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8475-CD11-4308-88D5-E6B5468EE260}"/>
              </a:ext>
            </a:extLst>
          </p:cNvPr>
          <p:cNvSpPr>
            <a:spLocks noGrp="1"/>
          </p:cNvSpPr>
          <p:nvPr>
            <p:ph type="title"/>
          </p:nvPr>
        </p:nvSpPr>
        <p:spPr/>
        <p:txBody>
          <a:bodyPr/>
          <a:lstStyle/>
          <a:p>
            <a:r>
              <a:rPr lang="en-US" b="1" dirty="0"/>
              <a:t>Functional Requirements</a:t>
            </a:r>
            <a:br>
              <a:rPr lang="en-US" b="1" dirty="0"/>
            </a:br>
            <a:endParaRPr lang="en-US" dirty="0"/>
          </a:p>
        </p:txBody>
      </p:sp>
      <p:pic>
        <p:nvPicPr>
          <p:cNvPr id="4" name="Content Placeholder 3">
            <a:extLst>
              <a:ext uri="{FF2B5EF4-FFF2-40B4-BE49-F238E27FC236}">
                <a16:creationId xmlns:a16="http://schemas.microsoft.com/office/drawing/2014/main" id="{093170DA-4C35-4B2C-BA17-FCE7DF969255}"/>
              </a:ext>
            </a:extLst>
          </p:cNvPr>
          <p:cNvPicPr>
            <a:picLocks noGrp="1" noChangeAspect="1"/>
          </p:cNvPicPr>
          <p:nvPr>
            <p:ph idx="1"/>
          </p:nvPr>
        </p:nvPicPr>
        <p:blipFill>
          <a:blip r:embed="rId2"/>
          <a:stretch>
            <a:fillRect/>
          </a:stretch>
        </p:blipFill>
        <p:spPr>
          <a:xfrm>
            <a:off x="271043" y="1930400"/>
            <a:ext cx="8819439" cy="4069347"/>
          </a:xfrm>
          <a:prstGeom prst="rect">
            <a:avLst/>
          </a:prstGeom>
        </p:spPr>
      </p:pic>
    </p:spTree>
    <p:extLst>
      <p:ext uri="{BB962C8B-B14F-4D97-AF65-F5344CB8AC3E}">
        <p14:creationId xmlns:p14="http://schemas.microsoft.com/office/powerpoint/2010/main" val="3115800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TotalTime>
  <Words>522</Words>
  <Application>Microsoft Office PowerPoint</Application>
  <PresentationFormat>Widescreen</PresentationFormat>
  <Paragraphs>86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Indoor Commodity Tracking System Application Bluetooth Low Energy</vt:lpstr>
      <vt:lpstr>REPORT WEEK 1 – Topic Introduction</vt:lpstr>
      <vt:lpstr>Project Information</vt:lpstr>
      <vt:lpstr>Introduction</vt:lpstr>
      <vt:lpstr>Current Situation</vt:lpstr>
      <vt:lpstr>Problem Definition</vt:lpstr>
      <vt:lpstr>Proposed Solution</vt:lpstr>
      <vt:lpstr>Proposed Solution</vt:lpstr>
      <vt:lpstr>Functional Requirements </vt:lpstr>
      <vt:lpstr>Role and Responsibility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Commodity Tracking System Application Bluetooth Low Energy</dc:title>
  <dc:creator>HUY TA</dc:creator>
  <cp:lastModifiedBy>HUY TA</cp:lastModifiedBy>
  <cp:revision>5</cp:revision>
  <dcterms:created xsi:type="dcterms:W3CDTF">2018-09-17T01:16:03Z</dcterms:created>
  <dcterms:modified xsi:type="dcterms:W3CDTF">2018-09-17T02:03:20Z</dcterms:modified>
</cp:coreProperties>
</file>